
<file path=[Content_Types].xml><?xml version="1.0" encoding="utf-8"?>
<Types xmlns="http://schemas.openxmlformats.org/package/2006/content-types"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slides/slide94.xml" ContentType="application/vnd.openxmlformats-officedocument.presentationml.slide+xml"/>
  <Override PartName="/ppt/slides/slide142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36.xml" ContentType="application/vnd.openxmlformats-officedocument.presentationml.slide+xml"/>
  <Override PartName="/ppt/slides/slide83.xml" ContentType="application/vnd.openxmlformats-officedocument.presentationml.slide+xml"/>
  <Override PartName="/ppt/slides/slide120.xml" ContentType="application/vnd.openxmlformats-officedocument.presentationml.slide+xml"/>
  <Override PartName="/ppt/slides/slide131.xml" ContentType="application/vnd.openxmlformats-officedocument.presentationml.slide+xml"/>
  <Override PartName="/ppt/slides/slide25.xml" ContentType="application/vnd.openxmlformats-officedocument.presentationml.slide+xml"/>
  <Override PartName="/ppt/slides/slide72.xml" ContentType="application/vnd.openxmlformats-officedocument.presentationml.slid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notesSlides/notesSlide16.xml" ContentType="application/vnd.openxmlformats-officedocument.presentationml.notesSlide+xml"/>
  <Override PartName="/ppt/slides/slide169.xml" ContentType="application/vnd.openxmlformats-officedocument.presentationml.slide+xml"/>
  <Override PartName="/ppt/tableStyles.xml" ContentType="application/vnd.openxmlformats-officedocument.presentationml.tableStyles+xml"/>
  <Override PartName="/ppt/slides/slide147.xml" ContentType="application/vnd.openxmlformats-officedocument.presentationml.slide+xml"/>
  <Override PartName="/ppt/slides/slide158.xml" ContentType="application/vnd.openxmlformats-officedocument.presentationml.slide+xml"/>
  <Override PartName="/ppt/slides/slide194.xml" ContentType="application/vnd.openxmlformats-officedocument.presentationml.slide+xml"/>
  <Override PartName="/ppt/slides/slide99.xml" ContentType="application/vnd.openxmlformats-officedocument.presentationml.slide+xml"/>
  <Override PartName="/ppt/slides/slide136.xml" ContentType="application/vnd.openxmlformats-officedocument.presentationml.slide+xml"/>
  <Override PartName="/ppt/slides/slide183.xml" ContentType="application/vnd.openxmlformats-officedocument.presentationml.slide+xml"/>
  <Override PartName="/ppt/notesSlides/notesSlide7.xml" ContentType="application/vnd.openxmlformats-officedocument.presentationml.notesSlide+xml"/>
  <Override PartName="/ppt/slides/slide77.xml" ContentType="application/vnd.openxmlformats-officedocument.presentationml.slide+xml"/>
  <Override PartName="/ppt/slides/slide88.xml" ContentType="application/vnd.openxmlformats-officedocument.presentationml.slide+xml"/>
  <Override PartName="/ppt/slides/slide125.xml" ContentType="application/vnd.openxmlformats-officedocument.presentationml.slide+xml"/>
  <Override PartName="/ppt/slides/slide172.xml" ContentType="application/vnd.openxmlformats-officedocument.presentationml.slide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66.xml" ContentType="application/vnd.openxmlformats-officedocument.presentationml.slide+xml"/>
  <Override PartName="/ppt/slides/slide103.xml" ContentType="application/vnd.openxmlformats-officedocument.presentationml.slide+xml"/>
  <Override PartName="/ppt/slides/slide114.xml" ContentType="application/vnd.openxmlformats-officedocument.presentationml.slide+xml"/>
  <Override PartName="/ppt/slides/slide150.xml" ContentType="application/vnd.openxmlformats-officedocument.presentationml.slide+xml"/>
  <Override PartName="/ppt/slides/slide161.xml" ContentType="application/vnd.openxmlformats-officedocument.presentationml.slide+xml"/>
  <Override PartName="/ppt/slideLayouts/slideLayout7.xml" ContentType="application/vnd.openxmlformats-officedocument.presentationml.slideLayout+xml"/>
  <Default Extension="png" ContentType="image/png"/>
  <Override PartName="/ppt/slides/slide55.xml" ContentType="application/vnd.openxmlformats-officedocument.presentationml.slide+xml"/>
  <Override PartName="/ppt/theme/theme2.xml" ContentType="application/vnd.openxmlformats-officedocument.theme+xml"/>
  <Override PartName="/ppt/slides/slide33.xml" ContentType="application/vnd.openxmlformats-officedocument.presentationml.slide+xml"/>
  <Override PartName="/ppt/slides/slide44.xml" ContentType="application/vnd.openxmlformats-officedocument.presentationml.slide+xml"/>
  <Override PartName="/ppt/slides/slide80.xml" ContentType="application/vnd.openxmlformats-officedocument.presentationml.slide+xml"/>
  <Override PartName="/ppt/slides/slide91.xml" ContentType="application/vnd.openxmlformats-officedocument.presentationml.slide+xml"/>
  <Default Extension="emf" ContentType="image/x-emf"/>
  <Override PartName="/ppt/presentation.xml" ContentType="application/vnd.openxmlformats-officedocument.presentationml.presentation.main+xml"/>
  <Override PartName="/ppt/slides/slide22.xml" ContentType="application/vnd.openxmlformats-officedocument.presentationml.slide+xml"/>
  <Override PartName="/ppt/slides/slide51.xml" ContentType="application/vnd.openxmlformats-officedocument.presentationml.slide+xml"/>
  <Override PartName="/ppt/slides/slide199.xml" ContentType="application/vnd.openxmlformats-officedocument.presentationml.slide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40.xml" ContentType="application/vnd.openxmlformats-officedocument.presentationml.slide+xml"/>
  <Override PartName="/ppt/slides/slide159.xml" ContentType="application/vnd.openxmlformats-officedocument.presentationml.slide+xml"/>
  <Override PartName="/ppt/slides/slide188.xml" ContentType="application/vnd.openxmlformats-officedocument.presentationml.slide+xml"/>
  <Override PartName="/ppt/notesSlides/notesSlide13.xml" ContentType="application/vnd.openxmlformats-officedocument.presentationml.notesSlide+xml"/>
  <Override PartName="/ppt/slides/slide119.xml" ContentType="application/vnd.openxmlformats-officedocument.presentationml.slide+xml"/>
  <Override PartName="/ppt/slides/slide148.xml" ContentType="application/vnd.openxmlformats-officedocument.presentationml.slide+xml"/>
  <Override PartName="/ppt/slides/slide166.xml" ContentType="application/vnd.openxmlformats-officedocument.presentationml.slide+xml"/>
  <Override PartName="/ppt/slides/slide177.xml" ContentType="application/vnd.openxmlformats-officedocument.presentationml.slide+xml"/>
  <Override PartName="/ppt/slides/slide195.xml" ContentType="application/vnd.openxmlformats-officedocument.presentationml.slide+xml"/>
  <Override PartName="/ppt/slideLayouts/slideLayout10.xml" ContentType="application/vnd.openxmlformats-officedocument.presentationml.slideLayout+xml"/>
  <Default Extension="vml" ContentType="application/vnd.openxmlformats-officedocument.vmlDrawing"/>
  <Default Extension="gif" ContentType="image/gif"/>
  <Override PartName="/ppt/notesSlides/notesSlide8.xml" ContentType="application/vnd.openxmlformats-officedocument.presentationml.notesSlide+xml"/>
  <Override PartName="/ppt/notesSlides/notesSlide20.xml" ContentType="application/vnd.openxmlformats-officedocument.presentationml.notesSlide+xml"/>
  <Override PartName="/ppt/slides/slide89.xml" ContentType="application/vnd.openxmlformats-officedocument.presentationml.slide+xml"/>
  <Override PartName="/ppt/slides/slide108.xml" ContentType="application/vnd.openxmlformats-officedocument.presentationml.slide+xml"/>
  <Override PartName="/ppt/slides/slide126.xml" ContentType="application/vnd.openxmlformats-officedocument.presentationml.slide+xml"/>
  <Override PartName="/ppt/slides/slide137.xml" ContentType="application/vnd.openxmlformats-officedocument.presentationml.slide+xml"/>
  <Override PartName="/ppt/slides/slide155.xml" ContentType="application/vnd.openxmlformats-officedocument.presentationml.slide+xml"/>
  <Override PartName="/ppt/slides/slide173.xml" ContentType="application/vnd.openxmlformats-officedocument.presentationml.slide+xml"/>
  <Override PartName="/ppt/slides/slide184.xml" ContentType="application/vnd.openxmlformats-officedocument.presentationml.slide+xml"/>
  <Override PartName="/ppt/slides/slide49.xml" ContentType="application/vnd.openxmlformats-officedocument.presentationml.slide+xml"/>
  <Override PartName="/ppt/slides/slide78.xml" ContentType="application/vnd.openxmlformats-officedocument.presentationml.slide+xml"/>
  <Override PartName="/ppt/slides/slide96.xml" ContentType="application/vnd.openxmlformats-officedocument.presentationml.slide+xml"/>
  <Override PartName="/ppt/slides/slide115.xml" ContentType="application/vnd.openxmlformats-officedocument.presentationml.slide+xml"/>
  <Override PartName="/ppt/slides/slide144.xml" ContentType="application/vnd.openxmlformats-officedocument.presentationml.slide+xml"/>
  <Override PartName="/ppt/slides/slide162.xml" ContentType="application/vnd.openxmlformats-officedocument.presentationml.slide+xml"/>
  <Override PartName="/ppt/slides/slide191.xml" ContentType="application/vnd.openxmlformats-officedocument.presentationml.slide+xml"/>
  <Override PartName="/ppt/handoutMasters/handoutMaster1.xml" ContentType="application/vnd.openxmlformats-officedocument.presentationml.handoutMaster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s/slide85.xml" ContentType="application/vnd.openxmlformats-officedocument.presentationml.slide+xml"/>
  <Override PartName="/ppt/slides/slide104.xml" ContentType="application/vnd.openxmlformats-officedocument.presentationml.slide+xml"/>
  <Override PartName="/ppt/slides/slide122.xml" ContentType="application/vnd.openxmlformats-officedocument.presentationml.slide+xml"/>
  <Override PartName="/ppt/slides/slide133.xml" ContentType="application/vnd.openxmlformats-officedocument.presentationml.slide+xml"/>
  <Override PartName="/ppt/slides/slide151.xml" ContentType="application/vnd.openxmlformats-officedocument.presentationml.slide+xml"/>
  <Override PartName="/ppt/slides/slide180.xml" ContentType="application/vnd.openxmlformats-officedocument.presentationml.slide+xml"/>
  <Override PartName="/ppt/slideLayouts/slideLayout8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s/slide74.xml" ContentType="application/vnd.openxmlformats-officedocument.presentationml.slide+xml"/>
  <Override PartName="/ppt/slides/slide92.xml" ContentType="application/vnd.openxmlformats-officedocument.presentationml.slide+xml"/>
  <Override PartName="/ppt/slides/slide111.xml" ContentType="application/vnd.openxmlformats-officedocument.presentationml.slide+xml"/>
  <Override PartName="/ppt/slides/slide140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s/slide81.xml" ContentType="application/vnd.openxmlformats-officedocument.presentationml.slide+xml"/>
  <Override PartName="/ppt/slides/slide100.xml" ContentType="application/vnd.openxmlformats-officedocument.presentationml.slide+xml"/>
  <Default Extension="wmf" ContentType="image/x-wmf"/>
  <Default Extension="xls" ContentType="application/vnd.ms-excel"/>
  <Override PartName="/ppt/notesSlides/notesSlide18.xml" ContentType="application/vnd.openxmlformats-officedocument.presentationml.notesSlide+xml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s/slide189.xml" ContentType="application/vnd.openxmlformats-officedocument.presentationml.slide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s/slide149.xml" ContentType="application/vnd.openxmlformats-officedocument.presentationml.slide+xml"/>
  <Override PartName="/ppt/slides/slide178.xml" ContentType="application/vnd.openxmlformats-officedocument.presentationml.slide+xml"/>
  <Override PartName="/ppt/slides/slide196.xml" ContentType="application/vnd.openxmlformats-officedocument.presentationml.slide+xml"/>
  <Override PartName="/ppt/slideLayouts/slideLayout11.xml" ContentType="application/vnd.openxmlformats-officedocument.presentationml.slideLayout+xml"/>
  <Override PartName="/ppt/notesSlides/notesSlide14.xml" ContentType="application/vnd.openxmlformats-officedocument.presentationml.notesSlide+xml"/>
  <Override PartName="/ppt/slides/slide138.xml" ContentType="application/vnd.openxmlformats-officedocument.presentationml.slide+xml"/>
  <Override PartName="/ppt/slides/slide167.xml" ContentType="application/vnd.openxmlformats-officedocument.presentationml.slide+xml"/>
  <Override PartName="/ppt/slides/slide185.xml" ContentType="application/vnd.openxmlformats-officedocument.presentationml.slide+xml"/>
  <Override PartName="/ppt/notesSlides/notesSlide9.xml" ContentType="application/vnd.openxmlformats-officedocument.presentationml.notesSlide+xml"/>
  <Override PartName="/ppt/slides/slide79.xml" ContentType="application/vnd.openxmlformats-officedocument.presentationml.slide+xml"/>
  <Override PartName="/ppt/slides/slide109.xml" ContentType="application/vnd.openxmlformats-officedocument.presentationml.slide+xml"/>
  <Override PartName="/ppt/slides/slide127.xml" ContentType="application/vnd.openxmlformats-officedocument.presentationml.slide+xml"/>
  <Override PartName="/ppt/slides/slide145.xml" ContentType="application/vnd.openxmlformats-officedocument.presentationml.slide+xml"/>
  <Override PartName="/ppt/slides/slide156.xml" ContentType="application/vnd.openxmlformats-officedocument.presentationml.slide+xml"/>
  <Override PartName="/ppt/slides/slide174.xml" ContentType="application/vnd.openxmlformats-officedocument.presentationml.slide+xml"/>
  <Override PartName="/ppt/slides/slide192.xml" ContentType="application/vnd.openxmlformats-officedocument.presentationml.slide+xml"/>
  <Override PartName="/ppt/notesSlides/notesSlide10.xml" ContentType="application/vnd.openxmlformats-officedocument.presentationml.notesSlide+xml"/>
  <Override PartName="/ppt/slides/slide7.xml" ContentType="application/vnd.openxmlformats-officedocument.presentationml.slide+xml"/>
  <Override PartName="/ppt/slides/slide68.xml" ContentType="application/vnd.openxmlformats-officedocument.presentationml.slide+xml"/>
  <Override PartName="/ppt/slides/slide97.xml" ContentType="application/vnd.openxmlformats-officedocument.presentationml.slide+xml"/>
  <Override PartName="/ppt/slides/slide116.xml" ContentType="application/vnd.openxmlformats-officedocument.presentationml.slide+xml"/>
  <Override PartName="/ppt/slides/slide134.xml" ContentType="application/vnd.openxmlformats-officedocument.presentationml.slide+xml"/>
  <Override PartName="/ppt/slides/slide163.xml" ContentType="application/vnd.openxmlformats-officedocument.presentationml.slide+xml"/>
  <Override PartName="/ppt/slides/slide181.xml" ContentType="application/vnd.openxmlformats-officedocument.presentationml.slide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57.xml" ContentType="application/vnd.openxmlformats-officedocument.presentationml.slide+xml"/>
  <Override PartName="/ppt/slides/slide75.xml" ContentType="application/vnd.openxmlformats-officedocument.presentationml.slide+xml"/>
  <Override PartName="/ppt/slides/slide86.xml" ContentType="application/vnd.openxmlformats-officedocument.presentationml.slide+xml"/>
  <Override PartName="/ppt/slides/slide105.xml" ContentType="application/vnd.openxmlformats-officedocument.presentationml.slide+xml"/>
  <Override PartName="/ppt/slides/slide123.xml" ContentType="application/vnd.openxmlformats-officedocument.presentationml.slide+xml"/>
  <Override PartName="/ppt/slides/slide141.xml" ContentType="application/vnd.openxmlformats-officedocument.presentationml.slide+xml"/>
  <Override PartName="/ppt/slides/slide152.xml" ContentType="application/vnd.openxmlformats-officedocument.presentationml.slide+xml"/>
  <Override PartName="/ppt/slides/slide170.xml" ContentType="application/vnd.openxmlformats-officedocument.presentationml.slide+xml"/>
  <Override PartName="/ppt/notesSlides/notesSlide1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46.xml" ContentType="application/vnd.openxmlformats-officedocument.presentationml.slide+xml"/>
  <Override PartName="/ppt/slides/slide64.xml" ContentType="application/vnd.openxmlformats-officedocument.presentationml.slide+xml"/>
  <Override PartName="/ppt/slides/slide93.xml" ContentType="application/vnd.openxmlformats-officedocument.presentationml.slide+xml"/>
  <Override PartName="/ppt/slides/slide101.xml" ContentType="application/vnd.openxmlformats-officedocument.presentationml.slide+xml"/>
  <Override PartName="/ppt/slides/slide112.xml" ContentType="application/vnd.openxmlformats-officedocument.presentationml.slide+xml"/>
  <Override PartName="/ppt/slides/slide130.xml" ContentType="application/vnd.openxmlformats-officedocument.presentationml.slide+xml"/>
  <Override PartName="/ppt/slideLayouts/slideLayout5.xml" ContentType="application/vnd.openxmlformats-officedocument.presentationml.slideLayout+xml"/>
  <Override PartName="/ppt/notesSlides/notesSlide19.xml" ContentType="application/vnd.openxmlformats-officedocument.presentationml.notesSlide+xml"/>
  <Override PartName="/ppt/slides/slide24.xml" ContentType="application/vnd.openxmlformats-officedocument.presentationml.slide+xml"/>
  <Override PartName="/ppt/slides/slide35.xml" ContentType="application/vnd.openxmlformats-officedocument.presentationml.slide+xml"/>
  <Override PartName="/ppt/slides/slide53.xml" ContentType="application/vnd.openxmlformats-officedocument.presentationml.slide+xml"/>
  <Override PartName="/ppt/slides/slide71.xml" ContentType="application/vnd.openxmlformats-officedocument.presentationml.slide+xml"/>
  <Override PartName="/ppt/slides/slide82.xml" ContentType="application/vnd.openxmlformats-officedocument.presentationml.slide+xml"/>
  <Default Extension="jpeg" ContentType="image/jpeg"/>
  <Override PartName="/ppt/slides/slide13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notesSlides/notesSlide15.xml" ContentType="application/vnd.openxmlformats-officedocument.presentationml.notesSlide+xml"/>
  <Override PartName="/ppt/slides/slide20.xml" ContentType="application/vnd.openxmlformats-officedocument.presentationml.slide+xml"/>
  <Override PartName="/ppt/slides/slide168.xml" ContentType="application/vnd.openxmlformats-officedocument.presentationml.slide+xml"/>
  <Override PartName="/ppt/slides/slide179.xml" ContentType="application/vnd.openxmlformats-officedocument.presentationml.slide+xml"/>
  <Override PartName="/ppt/slides/slide197.xml" ContentType="application/vnd.openxmlformats-officedocument.presentationml.slide+xml"/>
  <Override PartName="/ppt/slideLayouts/slideLayout12.xml" ContentType="application/vnd.openxmlformats-officedocument.presentationml.slideLayout+xml"/>
  <Override PartName="/ppt/slides/slide139.xml" ContentType="application/vnd.openxmlformats-officedocument.presentationml.slide+xml"/>
  <Override PartName="/ppt/slides/slide157.xml" ContentType="application/vnd.openxmlformats-officedocument.presentationml.slide+xml"/>
  <Override PartName="/ppt/slides/slide186.xml" ContentType="application/vnd.openxmlformats-officedocument.presentationml.slide+xml"/>
  <Override PartName="/ppt/notesSlides/notesSlide11.xml" ContentType="application/vnd.openxmlformats-officedocument.presentationml.notesSlide+xml"/>
  <Override PartName="/ppt/slides/slide98.xml" ContentType="application/vnd.openxmlformats-officedocument.presentationml.slide+xml"/>
  <Override PartName="/ppt/slides/slide117.xml" ContentType="application/vnd.openxmlformats-officedocument.presentationml.slide+xml"/>
  <Override PartName="/ppt/slides/slide128.xml" ContentType="application/vnd.openxmlformats-officedocument.presentationml.slide+xml"/>
  <Override PartName="/ppt/slides/slide146.xml" ContentType="application/vnd.openxmlformats-officedocument.presentationml.slide+xml"/>
  <Override PartName="/ppt/slides/slide164.xml" ContentType="application/vnd.openxmlformats-officedocument.presentationml.slide+xml"/>
  <Override PartName="/ppt/slides/slide175.xml" ContentType="application/vnd.openxmlformats-officedocument.presentationml.slide+xml"/>
  <Override PartName="/ppt/slides/slide193.xml" ContentType="application/vnd.openxmlformats-officedocument.presentationml.slide+xml"/>
  <Override PartName="/ppt/notesSlides/notesSlide6.xml" ContentType="application/vnd.openxmlformats-officedocument.presentationml.notesSlide+xml"/>
  <Override PartName="/ppt/slides/slide8.xml" ContentType="application/vnd.openxmlformats-officedocument.presentationml.slide+xml"/>
  <Override PartName="/ppt/slides/slide69.xml" ContentType="application/vnd.openxmlformats-officedocument.presentationml.slide+xml"/>
  <Override PartName="/ppt/slides/slide87.xml" ContentType="application/vnd.openxmlformats-officedocument.presentationml.slide+xml"/>
  <Override PartName="/ppt/slides/slide106.xml" ContentType="application/vnd.openxmlformats-officedocument.presentationml.slide+xml"/>
  <Override PartName="/ppt/slides/slide124.xml" ContentType="application/vnd.openxmlformats-officedocument.presentationml.slide+xml"/>
  <Override PartName="/ppt/slides/slide135.xml" ContentType="application/vnd.openxmlformats-officedocument.presentationml.slide+xml"/>
  <Override PartName="/ppt/slides/slide153.xml" ContentType="application/vnd.openxmlformats-officedocument.presentationml.slide+xml"/>
  <Override PartName="/ppt/slides/slide171.xml" ContentType="application/vnd.openxmlformats-officedocument.presentationml.slide+xml"/>
  <Override PartName="/ppt/slides/slide182.xml" ContentType="application/vnd.openxmlformats-officedocument.presentationml.slide+xml"/>
  <Override PartName="/ppt/slides/slide29.xml" ContentType="application/vnd.openxmlformats-officedocument.presentationml.slide+xml"/>
  <Override PartName="/ppt/slides/slide76.xml" ContentType="application/vnd.openxmlformats-officedocument.presentationml.slide+xml"/>
  <Override PartName="/ppt/slides/slide113.xml" ContentType="application/vnd.openxmlformats-officedocument.presentationml.slide+xml"/>
  <Override PartName="/ppt/slides/slide160.xml" ContentType="application/vnd.openxmlformats-officedocument.presentationml.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s/slide102.xml" ContentType="application/vnd.openxmlformats-officedocument.presentationml.slide+xml"/>
  <Override PartName="/ppt/slideLayouts/slideLayout6.xml" ContentType="application/vnd.openxmlformats-officedocument.presentationml.slideLayout+xml"/>
  <Override PartName="/ppt/slides/slide43.xml" ContentType="application/vnd.openxmlformats-officedocument.presentationml.slide+xml"/>
  <Override PartName="/ppt/slides/slide90.xml" ContentType="application/vnd.openxmlformats-officedocument.presentationml.slide+xml"/>
  <Override PartName="/ppt/theme/theme1.xml" ContentType="application/vnd.openxmlformats-officedocument.theme+xml"/>
  <Override PartName="/ppt/slides/slide32.xml" ContentType="application/vnd.openxmlformats-officedocument.presentationml.slide+xml"/>
  <Default Extension="docx" ContentType="application/vnd.openxmlformats-officedocument.wordprocessingml.document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slides/slide187.xml" ContentType="application/vnd.openxmlformats-officedocument.presentationml.slide+xml"/>
  <Override PartName="/ppt/slides/slide198.xml" ContentType="application/vnd.openxmlformats-officedocument.presentationml.slide+xml"/>
  <Override PartName="/ppt/slides/slide129.xml" ContentType="application/vnd.openxmlformats-officedocument.presentationml.slide+xml"/>
  <Override PartName="/ppt/slides/slide176.xml" ContentType="application/vnd.openxmlformats-officedocument.presentationml.slide+xml"/>
  <Override PartName="/ppt/notesSlides/notesSlide12.xml" ContentType="application/vnd.openxmlformats-officedocument.presentationml.notesSlide+xml"/>
  <Override PartName="/ppt/slides/slide118.xml" ContentType="application/vnd.openxmlformats-officedocument.presentationml.slide+xml"/>
  <Override PartName="/ppt/slides/slide165.xml" ContentType="application/vnd.openxmlformats-officedocument.presentationml.slide+xml"/>
  <Default Extension="doc" ContentType="application/msword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107.xml" ContentType="application/vnd.openxmlformats-officedocument.presentationml.slide+xml"/>
  <Override PartName="/ppt/slides/slide143.xml" ContentType="application/vnd.openxmlformats-officedocument.presentationml.slide+xml"/>
  <Override PartName="/ppt/slides/slide154.xml" ContentType="application/vnd.openxmlformats-officedocument.presentationml.slide+xml"/>
  <Override PartName="/ppt/slides/slide190.xml" ContentType="application/vnd.openxmlformats-officedocument.presentationml.slide+xml"/>
  <Override PartName="/ppt/viewProps.xml" ContentType="application/vnd.openxmlformats-officedocument.presentationml.viewProps+xml"/>
  <Override PartName="/ppt/slides/slide48.xml" ContentType="application/vnd.openxmlformats-officedocument.presentationml.slide+xml"/>
  <Override PartName="/ppt/slides/slide95.xml" ContentType="application/vnd.openxmlformats-officedocument.presentationml.slide+xml"/>
  <Override PartName="/ppt/slides/slide132.xml" ContentType="application/vnd.openxmlformats-officedocument.presentationml.slide+xml"/>
  <Default Extension="bin" ContentType="application/vnd.openxmlformats-officedocument.oleObject"/>
  <Override PartName="/ppt/notesSlides/notesSlide3.xml" ContentType="application/vnd.openxmlformats-officedocument.presentationml.notes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73.xml" ContentType="application/vnd.openxmlformats-officedocument.presentationml.slide+xml"/>
  <Override PartName="/ppt/slides/slide84.xml" ContentType="application/vnd.openxmlformats-officedocument.presentationml.slide+xml"/>
  <Override PartName="/ppt/slides/slide121.xml" ContentType="application/vnd.openxmlformats-officedocument.presentationml.slide+xml"/>
  <Override PartName="/ppt/presProps.xml" ContentType="application/vnd.openxmlformats-officedocument.presentationml.presProps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62.xml" ContentType="application/vnd.openxmlformats-officedocument.presentationml.slide+xml"/>
  <Override PartName="/ppt/slides/slide110.xml" ContentType="application/vnd.openxmlformats-officedocument.presentationml.slide+xml"/>
  <Override PartName="/ppt/slideLayouts/slideLayout3.xml" ContentType="application/vnd.openxmlformats-officedocument.presentationml.slideLayout+xml"/>
  <Override PartName="/ppt/notesSlides/notesSlide17.xml" ContentType="application/vnd.openxmlformats-officedocument.presentationml.notesSlid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01"/>
  </p:notesMasterIdLst>
  <p:handoutMasterIdLst>
    <p:handoutMasterId r:id="rId202"/>
  </p:handoutMasterIdLst>
  <p:sldIdLst>
    <p:sldId id="303" r:id="rId2"/>
    <p:sldId id="435" r:id="rId3"/>
    <p:sldId id="712" r:id="rId4"/>
    <p:sldId id="709" r:id="rId5"/>
    <p:sldId id="710" r:id="rId6"/>
    <p:sldId id="711" r:id="rId7"/>
    <p:sldId id="713" r:id="rId8"/>
    <p:sldId id="714" r:id="rId9"/>
    <p:sldId id="334" r:id="rId10"/>
    <p:sldId id="394" r:id="rId11"/>
    <p:sldId id="420" r:id="rId12"/>
    <p:sldId id="337" r:id="rId13"/>
    <p:sldId id="532" r:id="rId14"/>
    <p:sldId id="525" r:id="rId15"/>
    <p:sldId id="526" r:id="rId16"/>
    <p:sldId id="395" r:id="rId17"/>
    <p:sldId id="540" r:id="rId18"/>
    <p:sldId id="589" r:id="rId19"/>
    <p:sldId id="398" r:id="rId20"/>
    <p:sldId id="339" r:id="rId21"/>
    <p:sldId id="340" r:id="rId22"/>
    <p:sldId id="321" r:id="rId23"/>
    <p:sldId id="541" r:id="rId24"/>
    <p:sldId id="542" r:id="rId25"/>
    <p:sldId id="561" r:id="rId26"/>
    <p:sldId id="437" r:id="rId27"/>
    <p:sldId id="573" r:id="rId28"/>
    <p:sldId id="574" r:id="rId29"/>
    <p:sldId id="290" r:id="rId30"/>
    <p:sldId id="291" r:id="rId31"/>
    <p:sldId id="341" r:id="rId32"/>
    <p:sldId id="327" r:id="rId33"/>
    <p:sldId id="328" r:id="rId34"/>
    <p:sldId id="329" r:id="rId35"/>
    <p:sldId id="439" r:id="rId36"/>
    <p:sldId id="440" r:id="rId37"/>
    <p:sldId id="441" r:id="rId38"/>
    <p:sldId id="468" r:id="rId39"/>
    <p:sldId id="545" r:id="rId40"/>
    <p:sldId id="546" r:id="rId41"/>
    <p:sldId id="539" r:id="rId42"/>
    <p:sldId id="444" r:id="rId43"/>
    <p:sldId id="731" r:id="rId44"/>
    <p:sldId id="732" r:id="rId45"/>
    <p:sldId id="733" r:id="rId46"/>
    <p:sldId id="734" r:id="rId47"/>
    <p:sldId id="575" r:id="rId48"/>
    <p:sldId id="576" r:id="rId49"/>
    <p:sldId id="330" r:id="rId50"/>
    <p:sldId id="738" r:id="rId51"/>
    <p:sldId id="716" r:id="rId52"/>
    <p:sldId id="344" r:id="rId53"/>
    <p:sldId id="571" r:id="rId54"/>
    <p:sldId id="570" r:id="rId55"/>
    <p:sldId id="735" r:id="rId56"/>
    <p:sldId id="549" r:id="rId57"/>
    <p:sldId id="737" r:id="rId58"/>
    <p:sldId id="567" r:id="rId59"/>
    <p:sldId id="568" r:id="rId60"/>
    <p:sldId id="524" r:id="rId61"/>
    <p:sldId id="491" r:id="rId62"/>
    <p:sldId id="492" r:id="rId63"/>
    <p:sldId id="493" r:id="rId64"/>
    <p:sldId id="481" r:id="rId65"/>
    <p:sldId id="551" r:id="rId66"/>
    <p:sldId id="552" r:id="rId67"/>
    <p:sldId id="527" r:id="rId68"/>
    <p:sldId id="528" r:id="rId69"/>
    <p:sldId id="529" r:id="rId70"/>
    <p:sldId id="537" r:id="rId71"/>
    <p:sldId id="349" r:id="rId72"/>
    <p:sldId id="411" r:id="rId73"/>
    <p:sldId id="446" r:id="rId74"/>
    <p:sldId id="572" r:id="rId75"/>
    <p:sldId id="490" r:id="rId76"/>
    <p:sldId id="447" r:id="rId77"/>
    <p:sldId id="553" r:id="rId78"/>
    <p:sldId id="554" r:id="rId79"/>
    <p:sldId id="332" r:id="rId80"/>
    <p:sldId id="718" r:id="rId81"/>
    <p:sldId id="717" r:id="rId82"/>
    <p:sldId id="720" r:id="rId83"/>
    <p:sldId id="723" r:id="rId84"/>
    <p:sldId id="722" r:id="rId85"/>
    <p:sldId id="725" r:id="rId86"/>
    <p:sldId id="724" r:id="rId87"/>
    <p:sldId id="477" r:id="rId88"/>
    <p:sldId id="726" r:id="rId89"/>
    <p:sldId id="727" r:id="rId90"/>
    <p:sldId id="478" r:id="rId91"/>
    <p:sldId id="728" r:id="rId92"/>
    <p:sldId id="729" r:id="rId93"/>
    <p:sldId id="730" r:id="rId94"/>
    <p:sldId id="452" r:id="rId95"/>
    <p:sldId id="462" r:id="rId96"/>
    <p:sldId id="577" r:id="rId97"/>
    <p:sldId id="578" r:id="rId98"/>
    <p:sldId id="583" r:id="rId99"/>
    <p:sldId id="584" r:id="rId100"/>
    <p:sldId id="585" r:id="rId101"/>
    <p:sldId id="586" r:id="rId102"/>
    <p:sldId id="587" r:id="rId103"/>
    <p:sldId id="522" r:id="rId104"/>
    <p:sldId id="351" r:id="rId105"/>
    <p:sldId id="463" r:id="rId106"/>
    <p:sldId id="485" r:id="rId107"/>
    <p:sldId id="557" r:id="rId108"/>
    <p:sldId id="558" r:id="rId109"/>
    <p:sldId id="464" r:id="rId110"/>
    <p:sldId id="559" r:id="rId111"/>
    <p:sldId id="560" r:id="rId112"/>
    <p:sldId id="353" r:id="rId113"/>
    <p:sldId id="686" r:id="rId114"/>
    <p:sldId id="687" r:id="rId115"/>
    <p:sldId id="688" r:id="rId116"/>
    <p:sldId id="689" r:id="rId117"/>
    <p:sldId id="690" r:id="rId118"/>
    <p:sldId id="625" r:id="rId119"/>
    <p:sldId id="626" r:id="rId120"/>
    <p:sldId id="627" r:id="rId121"/>
    <p:sldId id="628" r:id="rId122"/>
    <p:sldId id="629" r:id="rId123"/>
    <p:sldId id="630" r:id="rId124"/>
    <p:sldId id="631" r:id="rId125"/>
    <p:sldId id="632" r:id="rId126"/>
    <p:sldId id="633" r:id="rId127"/>
    <p:sldId id="634" r:id="rId128"/>
    <p:sldId id="635" r:id="rId129"/>
    <p:sldId id="636" r:id="rId130"/>
    <p:sldId id="637" r:id="rId131"/>
    <p:sldId id="638" r:id="rId132"/>
    <p:sldId id="639" r:id="rId133"/>
    <p:sldId id="640" r:id="rId134"/>
    <p:sldId id="641" r:id="rId135"/>
    <p:sldId id="642" r:id="rId136"/>
    <p:sldId id="643" r:id="rId137"/>
    <p:sldId id="644" r:id="rId138"/>
    <p:sldId id="645" r:id="rId139"/>
    <p:sldId id="646" r:id="rId140"/>
    <p:sldId id="647" r:id="rId141"/>
    <p:sldId id="648" r:id="rId142"/>
    <p:sldId id="649" r:id="rId143"/>
    <p:sldId id="650" r:id="rId144"/>
    <p:sldId id="651" r:id="rId145"/>
    <p:sldId id="652" r:id="rId146"/>
    <p:sldId id="653" r:id="rId147"/>
    <p:sldId id="739" r:id="rId148"/>
    <p:sldId id="654" r:id="rId149"/>
    <p:sldId id="655" r:id="rId150"/>
    <p:sldId id="656" r:id="rId151"/>
    <p:sldId id="657" r:id="rId152"/>
    <p:sldId id="658" r:id="rId153"/>
    <p:sldId id="659" r:id="rId154"/>
    <p:sldId id="660" r:id="rId155"/>
    <p:sldId id="661" r:id="rId156"/>
    <p:sldId id="662" r:id="rId157"/>
    <p:sldId id="663" r:id="rId158"/>
    <p:sldId id="664" r:id="rId159"/>
    <p:sldId id="665" r:id="rId160"/>
    <p:sldId id="666" r:id="rId161"/>
    <p:sldId id="667" r:id="rId162"/>
    <p:sldId id="668" r:id="rId163"/>
    <p:sldId id="669" r:id="rId164"/>
    <p:sldId id="670" r:id="rId165"/>
    <p:sldId id="671" r:id="rId166"/>
    <p:sldId id="672" r:id="rId167"/>
    <p:sldId id="673" r:id="rId168"/>
    <p:sldId id="674" r:id="rId169"/>
    <p:sldId id="675" r:id="rId170"/>
    <p:sldId id="676" r:id="rId171"/>
    <p:sldId id="677" r:id="rId172"/>
    <p:sldId id="678" r:id="rId173"/>
    <p:sldId id="679" r:id="rId174"/>
    <p:sldId id="680" r:id="rId175"/>
    <p:sldId id="681" r:id="rId176"/>
    <p:sldId id="682" r:id="rId177"/>
    <p:sldId id="683" r:id="rId178"/>
    <p:sldId id="684" r:id="rId179"/>
    <p:sldId id="685" r:id="rId180"/>
    <p:sldId id="715" r:id="rId181"/>
    <p:sldId id="465" r:id="rId182"/>
    <p:sldId id="530" r:id="rId183"/>
    <p:sldId id="531" r:id="rId184"/>
    <p:sldId id="615" r:id="rId185"/>
    <p:sldId id="616" r:id="rId186"/>
    <p:sldId id="588" r:id="rId187"/>
    <p:sldId id="563" r:id="rId188"/>
    <p:sldId id="564" r:id="rId189"/>
    <p:sldId id="565" r:id="rId190"/>
    <p:sldId id="566" r:id="rId191"/>
    <p:sldId id="692" r:id="rId192"/>
    <p:sldId id="693" r:id="rId193"/>
    <p:sldId id="694" r:id="rId194"/>
    <p:sldId id="695" r:id="rId195"/>
    <p:sldId id="696" r:id="rId196"/>
    <p:sldId id="697" r:id="rId197"/>
    <p:sldId id="700" r:id="rId198"/>
    <p:sldId id="702" r:id="rId199"/>
    <p:sldId id="703" r:id="rId200"/>
  </p:sldIdLst>
  <p:sldSz cx="12801600" cy="9601200" type="A3"/>
  <p:notesSz cx="6858000" cy="9144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kern="1200">
        <a:solidFill>
          <a:srgbClr val="FFFFFF"/>
        </a:solidFill>
        <a:latin typeface="Times New Roman" pitchFamily="18" charset="0"/>
        <a:ea typeface="+mn-ea"/>
        <a:cs typeface="+mn-cs"/>
      </a:defRPr>
    </a:lvl1pPr>
    <a:lvl2pPr marL="609600" indent="-152400" algn="l" rtl="0" fontAlgn="base">
      <a:spcBef>
        <a:spcPct val="0"/>
      </a:spcBef>
      <a:spcAft>
        <a:spcPct val="0"/>
      </a:spcAft>
      <a:defRPr kern="1200">
        <a:solidFill>
          <a:srgbClr val="FFFFFF"/>
        </a:solidFill>
        <a:latin typeface="Times New Roman" pitchFamily="18" charset="0"/>
        <a:ea typeface="+mn-ea"/>
        <a:cs typeface="+mn-cs"/>
      </a:defRPr>
    </a:lvl2pPr>
    <a:lvl3pPr marL="1220788" indent="-306388" algn="l" rtl="0" fontAlgn="base">
      <a:spcBef>
        <a:spcPct val="0"/>
      </a:spcBef>
      <a:spcAft>
        <a:spcPct val="0"/>
      </a:spcAft>
      <a:defRPr kern="1200">
        <a:solidFill>
          <a:srgbClr val="FFFFFF"/>
        </a:solidFill>
        <a:latin typeface="Times New Roman" pitchFamily="18" charset="0"/>
        <a:ea typeface="+mn-ea"/>
        <a:cs typeface="+mn-cs"/>
      </a:defRPr>
    </a:lvl3pPr>
    <a:lvl4pPr marL="1831975" indent="-460375" algn="l" rtl="0" fontAlgn="base">
      <a:spcBef>
        <a:spcPct val="0"/>
      </a:spcBef>
      <a:spcAft>
        <a:spcPct val="0"/>
      </a:spcAft>
      <a:defRPr kern="1200">
        <a:solidFill>
          <a:srgbClr val="FFFFFF"/>
        </a:solidFill>
        <a:latin typeface="Times New Roman" pitchFamily="18" charset="0"/>
        <a:ea typeface="+mn-ea"/>
        <a:cs typeface="+mn-cs"/>
      </a:defRPr>
    </a:lvl4pPr>
    <a:lvl5pPr marL="2443163" indent="-614363" algn="l" rtl="0" fontAlgn="base">
      <a:spcBef>
        <a:spcPct val="0"/>
      </a:spcBef>
      <a:spcAft>
        <a:spcPct val="0"/>
      </a:spcAft>
      <a:defRPr kern="1200">
        <a:solidFill>
          <a:srgbClr val="FFFFFF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kern="1200">
        <a:solidFill>
          <a:srgbClr val="FFFFFF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kern="1200">
        <a:solidFill>
          <a:srgbClr val="FFFFFF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kern="1200">
        <a:solidFill>
          <a:srgbClr val="FFFFFF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kern="1200">
        <a:solidFill>
          <a:srgbClr val="FFFFFF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66FF66"/>
    <a:srgbClr val="33CC33"/>
    <a:srgbClr val="00FFFF"/>
    <a:srgbClr val="00FF00"/>
    <a:srgbClr val="0000FF"/>
    <a:srgbClr val="FF0066"/>
    <a:srgbClr val="FFFF66"/>
    <a:srgbClr val="FFCC66"/>
    <a:srgbClr val="FF66CC"/>
    <a:srgbClr val="CC6600"/>
  </p:clrMru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 horzBarState="maximized">
    <p:restoredLeft sz="9404" autoAdjust="0"/>
    <p:restoredTop sz="85362" autoAdjust="0"/>
  </p:normalViewPr>
  <p:slideViewPr>
    <p:cSldViewPr>
      <p:cViewPr>
        <p:scale>
          <a:sx n="80" d="100"/>
          <a:sy n="80" d="100"/>
        </p:scale>
        <p:origin x="-1920" y="-216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9744"/>
    </p:cViewPr>
  </p:sorterViewPr>
  <p:notesViewPr>
    <p:cSldViewPr>
      <p:cViewPr varScale="1">
        <p:scale>
          <a:sx n="86" d="100"/>
          <a:sy n="86" d="100"/>
        </p:scale>
        <p:origin x="-3126" y="-78"/>
      </p:cViewPr>
      <p:guideLst>
        <p:guide orient="horz" pos="2880"/>
        <p:guide pos="2160"/>
      </p:guideLst>
    </p:cSldViewPr>
  </p:notes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144" Type="http://schemas.openxmlformats.org/officeDocument/2006/relationships/slide" Target="slides/slide143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65" Type="http://schemas.openxmlformats.org/officeDocument/2006/relationships/slide" Target="slides/slide164.xml"/><Relationship Id="rId181" Type="http://schemas.openxmlformats.org/officeDocument/2006/relationships/slide" Target="slides/slide180.xml"/><Relationship Id="rId186" Type="http://schemas.openxmlformats.org/officeDocument/2006/relationships/slide" Target="slides/slide185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34" Type="http://schemas.openxmlformats.org/officeDocument/2006/relationships/slide" Target="slides/slide133.xml"/><Relationship Id="rId139" Type="http://schemas.openxmlformats.org/officeDocument/2006/relationships/slide" Target="slides/slide138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55" Type="http://schemas.openxmlformats.org/officeDocument/2006/relationships/slide" Target="slides/slide154.xml"/><Relationship Id="rId171" Type="http://schemas.openxmlformats.org/officeDocument/2006/relationships/slide" Target="slides/slide170.xml"/><Relationship Id="rId176" Type="http://schemas.openxmlformats.org/officeDocument/2006/relationships/slide" Target="slides/slide175.xml"/><Relationship Id="rId192" Type="http://schemas.openxmlformats.org/officeDocument/2006/relationships/slide" Target="slides/slide191.xml"/><Relationship Id="rId197" Type="http://schemas.openxmlformats.org/officeDocument/2006/relationships/slide" Target="slides/slide196.xml"/><Relationship Id="rId206" Type="http://schemas.openxmlformats.org/officeDocument/2006/relationships/tableStyles" Target="tableStyles.xml"/><Relationship Id="rId201" Type="http://schemas.openxmlformats.org/officeDocument/2006/relationships/notesMaster" Target="notesMasters/notesMaster1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slide" Target="slides/slide160.xml"/><Relationship Id="rId166" Type="http://schemas.openxmlformats.org/officeDocument/2006/relationships/slide" Target="slides/slide165.xml"/><Relationship Id="rId182" Type="http://schemas.openxmlformats.org/officeDocument/2006/relationships/slide" Target="slides/slide181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2" Type="http://schemas.openxmlformats.org/officeDocument/2006/relationships/handoutMaster" Target="handoutMasters/handoutMaster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slide" Target="slides/slide198.xml"/><Relationship Id="rId203" Type="http://schemas.openxmlformats.org/officeDocument/2006/relationships/presProps" Target="pres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wmf"/><Relationship Id="rId1" Type="http://schemas.openxmlformats.org/officeDocument/2006/relationships/image" Target="../media/image10.emf"/></Relationships>
</file>

<file path=ppt/drawings/_rels/vmlDrawing1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34.emf"/><Relationship Id="rId1" Type="http://schemas.openxmlformats.org/officeDocument/2006/relationships/image" Target="../media/image23.wmf"/><Relationship Id="rId4" Type="http://schemas.openxmlformats.org/officeDocument/2006/relationships/image" Target="../media/image11.wmf"/></Relationships>
</file>

<file path=ppt/drawings/_rels/vmlDrawing11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36.emf"/><Relationship Id="rId1" Type="http://schemas.openxmlformats.org/officeDocument/2006/relationships/image" Target="../media/image10.emf"/><Relationship Id="rId4" Type="http://schemas.openxmlformats.org/officeDocument/2006/relationships/image" Target="../media/image11.wmf"/></Relationships>
</file>

<file path=ppt/drawings/_rels/vmlDrawing1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11.wmf"/><Relationship Id="rId1" Type="http://schemas.openxmlformats.org/officeDocument/2006/relationships/image" Target="../media/image10.emf"/></Relationships>
</file>

<file path=ppt/drawings/_rels/vmlDrawing13.v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image" Target="../media/image40.emf"/><Relationship Id="rId1" Type="http://schemas.openxmlformats.org/officeDocument/2006/relationships/image" Target="../media/image39.wmf"/><Relationship Id="rId5" Type="http://schemas.openxmlformats.org/officeDocument/2006/relationships/image" Target="../media/image11.wmf"/><Relationship Id="rId4" Type="http://schemas.openxmlformats.org/officeDocument/2006/relationships/image" Target="../media/image19.wmf"/></Relationships>
</file>

<file path=ppt/drawings/_rels/vmlDrawing1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image" Target="../media/image41.emf"/><Relationship Id="rId1" Type="http://schemas.openxmlformats.org/officeDocument/2006/relationships/image" Target="../media/image18.emf"/><Relationship Id="rId4" Type="http://schemas.openxmlformats.org/officeDocument/2006/relationships/image" Target="../media/image19.wmf"/></Relationships>
</file>

<file path=ppt/drawings/_rels/vmlDrawing15.vml.rels><?xml version="1.0" encoding="UTF-8" standalone="yes"?>
<Relationships xmlns="http://schemas.openxmlformats.org/package/2006/relationships"><Relationship Id="rId3" Type="http://schemas.openxmlformats.org/officeDocument/2006/relationships/image" Target="../media/image44.wmf"/><Relationship Id="rId2" Type="http://schemas.openxmlformats.org/officeDocument/2006/relationships/image" Target="../media/image43.emf"/><Relationship Id="rId1" Type="http://schemas.openxmlformats.org/officeDocument/2006/relationships/image" Target="../media/image42.emf"/><Relationship Id="rId4" Type="http://schemas.openxmlformats.org/officeDocument/2006/relationships/image" Target="../media/image39.wmf"/></Relationships>
</file>

<file path=ppt/drawings/_rels/vmlDrawing1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51.emf"/><Relationship Id="rId1" Type="http://schemas.openxmlformats.org/officeDocument/2006/relationships/image" Target="../media/image18.emf"/><Relationship Id="rId4" Type="http://schemas.openxmlformats.org/officeDocument/2006/relationships/image" Target="../media/image11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53.emf"/><Relationship Id="rId1" Type="http://schemas.openxmlformats.org/officeDocument/2006/relationships/image" Target="../media/image11.wmf"/></Relationships>
</file>

<file path=ppt/drawings/_rels/vmlDrawing19.vml.rels><?xml version="1.0" encoding="UTF-8" standalone="yes"?>
<Relationships xmlns="http://schemas.openxmlformats.org/package/2006/relationships"><Relationship Id="rId8" Type="http://schemas.openxmlformats.org/officeDocument/2006/relationships/image" Target="../media/image60.emf"/><Relationship Id="rId3" Type="http://schemas.openxmlformats.org/officeDocument/2006/relationships/image" Target="../media/image57.emf"/><Relationship Id="rId7" Type="http://schemas.openxmlformats.org/officeDocument/2006/relationships/image" Target="../media/image53.emf"/><Relationship Id="rId2" Type="http://schemas.openxmlformats.org/officeDocument/2006/relationships/image" Target="../media/image56.emf"/><Relationship Id="rId1" Type="http://schemas.openxmlformats.org/officeDocument/2006/relationships/image" Target="../media/image55.emf"/><Relationship Id="rId6" Type="http://schemas.openxmlformats.org/officeDocument/2006/relationships/image" Target="../media/image18.emf"/><Relationship Id="rId5" Type="http://schemas.openxmlformats.org/officeDocument/2006/relationships/image" Target="../media/image59.emf"/><Relationship Id="rId4" Type="http://schemas.openxmlformats.org/officeDocument/2006/relationships/image" Target="../media/image58.emf"/><Relationship Id="rId9" Type="http://schemas.openxmlformats.org/officeDocument/2006/relationships/image" Target="../media/image61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2.emf"/></Relationships>
</file>

<file path=ppt/drawings/_rels/vmlDrawing2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7" Type="http://schemas.openxmlformats.org/officeDocument/2006/relationships/image" Target="../media/image66.emf"/><Relationship Id="rId2" Type="http://schemas.openxmlformats.org/officeDocument/2006/relationships/image" Target="../media/image64.emf"/><Relationship Id="rId1" Type="http://schemas.openxmlformats.org/officeDocument/2006/relationships/image" Target="../media/image63.emf"/><Relationship Id="rId6" Type="http://schemas.openxmlformats.org/officeDocument/2006/relationships/image" Target="../media/image11.wmf"/><Relationship Id="rId5" Type="http://schemas.openxmlformats.org/officeDocument/2006/relationships/image" Target="../media/image19.wmf"/><Relationship Id="rId4" Type="http://schemas.openxmlformats.org/officeDocument/2006/relationships/image" Target="../media/image65.emf"/></Relationships>
</file>

<file path=ppt/drawings/_rels/vmlDrawing21.vml.rels><?xml version="1.0" encoding="UTF-8" standalone="yes"?>
<Relationships xmlns="http://schemas.openxmlformats.org/package/2006/relationships"><Relationship Id="rId2" Type="http://schemas.openxmlformats.org/officeDocument/2006/relationships/image" Target="../media/image65.emf"/><Relationship Id="rId1" Type="http://schemas.openxmlformats.org/officeDocument/2006/relationships/image" Target="../media/image18.emf"/></Relationships>
</file>

<file path=ppt/drawings/_rels/vmlDrawing22.v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image" Target="../media/image71.emf"/><Relationship Id="rId1" Type="http://schemas.openxmlformats.org/officeDocument/2006/relationships/image" Target="../media/image70.emf"/><Relationship Id="rId4" Type="http://schemas.openxmlformats.org/officeDocument/2006/relationships/image" Target="../media/image72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71.emf"/></Relationships>
</file>

<file path=ppt/drawings/_rels/vmlDrawing2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8.emf"/><Relationship Id="rId2" Type="http://schemas.openxmlformats.org/officeDocument/2006/relationships/image" Target="../media/image75.emf"/><Relationship Id="rId1" Type="http://schemas.openxmlformats.org/officeDocument/2006/relationships/image" Target="../media/image74.emf"/><Relationship Id="rId4" Type="http://schemas.openxmlformats.org/officeDocument/2006/relationships/image" Target="../media/image76.e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53.e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78.wmf"/></Relationships>
</file>

<file path=ppt/drawings/_rels/vmlDrawing2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51.emf"/><Relationship Id="rId1" Type="http://schemas.openxmlformats.org/officeDocument/2006/relationships/image" Target="../media/image18.emf"/><Relationship Id="rId4" Type="http://schemas.openxmlformats.org/officeDocument/2006/relationships/image" Target="../media/image11.wmf"/></Relationships>
</file>

<file path=ppt/drawings/_rels/vmlDrawing2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image" Target="../media/image87.emf"/><Relationship Id="rId1" Type="http://schemas.openxmlformats.org/officeDocument/2006/relationships/image" Target="../media/image18.emf"/><Relationship Id="rId4" Type="http://schemas.openxmlformats.org/officeDocument/2006/relationships/image" Target="../media/image19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emf"/></Relationships>
</file>

<file path=ppt/drawings/_rels/vmlDrawing30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image" Target="../media/image88.emf"/><Relationship Id="rId1" Type="http://schemas.openxmlformats.org/officeDocument/2006/relationships/image" Target="../media/image18.emf"/><Relationship Id="rId4" Type="http://schemas.openxmlformats.org/officeDocument/2006/relationships/image" Target="../media/image19.wmf"/></Relationships>
</file>

<file path=ppt/drawings/_rels/vmlDrawing31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wmf"/><Relationship Id="rId1" Type="http://schemas.openxmlformats.org/officeDocument/2006/relationships/image" Target="../media/image19.wmf"/></Relationships>
</file>

<file path=ppt/drawings/_rels/vmlDrawing32.vml.rels><?xml version="1.0" encoding="UTF-8" standalone="yes"?>
<Relationships xmlns="http://schemas.openxmlformats.org/package/2006/relationships"><Relationship Id="rId2" Type="http://schemas.openxmlformats.org/officeDocument/2006/relationships/image" Target="../media/image11.wmf"/><Relationship Id="rId1" Type="http://schemas.openxmlformats.org/officeDocument/2006/relationships/image" Target="../media/image91.w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92.e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94.w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3.emf"/></Relationships>
</file>

<file path=ppt/drawings/_rels/vmlDrawing36.v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emf"/><Relationship Id="rId1" Type="http://schemas.openxmlformats.org/officeDocument/2006/relationships/image" Target="../media/image104.emf"/></Relationships>
</file>

<file path=ppt/drawings/_rels/vmlDrawing3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7.emf"/></Relationships>
</file>

<file path=ppt/drawings/_rels/vmlDrawing3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10.wmf"/></Relationships>
</file>

<file path=ppt/drawings/_rels/vmlDrawing39.vml.rels><?xml version="1.0" encoding="UTF-8" standalone="yes"?>
<Relationships xmlns="http://schemas.openxmlformats.org/package/2006/relationships"><Relationship Id="rId8" Type="http://schemas.openxmlformats.org/officeDocument/2006/relationships/image" Target="../media/image122.emf"/><Relationship Id="rId13" Type="http://schemas.openxmlformats.org/officeDocument/2006/relationships/image" Target="../media/image127.emf"/><Relationship Id="rId18" Type="http://schemas.openxmlformats.org/officeDocument/2006/relationships/image" Target="../media/image132.emf"/><Relationship Id="rId3" Type="http://schemas.openxmlformats.org/officeDocument/2006/relationships/image" Target="../media/image117.emf"/><Relationship Id="rId21" Type="http://schemas.openxmlformats.org/officeDocument/2006/relationships/image" Target="../media/image135.emf"/><Relationship Id="rId7" Type="http://schemas.openxmlformats.org/officeDocument/2006/relationships/image" Target="../media/image121.emf"/><Relationship Id="rId12" Type="http://schemas.openxmlformats.org/officeDocument/2006/relationships/image" Target="../media/image126.emf"/><Relationship Id="rId17" Type="http://schemas.openxmlformats.org/officeDocument/2006/relationships/image" Target="../media/image131.emf"/><Relationship Id="rId2" Type="http://schemas.openxmlformats.org/officeDocument/2006/relationships/image" Target="../media/image116.emf"/><Relationship Id="rId16" Type="http://schemas.openxmlformats.org/officeDocument/2006/relationships/image" Target="../media/image130.emf"/><Relationship Id="rId20" Type="http://schemas.openxmlformats.org/officeDocument/2006/relationships/image" Target="../media/image134.emf"/><Relationship Id="rId1" Type="http://schemas.openxmlformats.org/officeDocument/2006/relationships/image" Target="../media/image115.emf"/><Relationship Id="rId6" Type="http://schemas.openxmlformats.org/officeDocument/2006/relationships/image" Target="../media/image120.emf"/><Relationship Id="rId11" Type="http://schemas.openxmlformats.org/officeDocument/2006/relationships/image" Target="../media/image125.emf"/><Relationship Id="rId5" Type="http://schemas.openxmlformats.org/officeDocument/2006/relationships/image" Target="../media/image119.emf"/><Relationship Id="rId15" Type="http://schemas.openxmlformats.org/officeDocument/2006/relationships/image" Target="../media/image129.emf"/><Relationship Id="rId10" Type="http://schemas.openxmlformats.org/officeDocument/2006/relationships/image" Target="../media/image124.emf"/><Relationship Id="rId19" Type="http://schemas.openxmlformats.org/officeDocument/2006/relationships/image" Target="../media/image133.emf"/><Relationship Id="rId4" Type="http://schemas.openxmlformats.org/officeDocument/2006/relationships/image" Target="../media/image118.emf"/><Relationship Id="rId9" Type="http://schemas.openxmlformats.org/officeDocument/2006/relationships/image" Target="../media/image123.emf"/><Relationship Id="rId14" Type="http://schemas.openxmlformats.org/officeDocument/2006/relationships/image" Target="../media/image128.emf"/></Relationships>
</file>

<file path=ppt/drawings/_rels/vmlDrawing4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18.emf"/><Relationship Id="rId1" Type="http://schemas.openxmlformats.org/officeDocument/2006/relationships/image" Target="../media/image17.emf"/><Relationship Id="rId4" Type="http://schemas.openxmlformats.org/officeDocument/2006/relationships/image" Target="../media/image11.wmf"/></Relationships>
</file>

<file path=ppt/drawings/_rels/vmlDrawing40.vml.rels><?xml version="1.0" encoding="UTF-8" standalone="yes"?>
<Relationships xmlns="http://schemas.openxmlformats.org/package/2006/relationships"><Relationship Id="rId8" Type="http://schemas.openxmlformats.org/officeDocument/2006/relationships/image" Target="../media/image143.emf"/><Relationship Id="rId13" Type="http://schemas.openxmlformats.org/officeDocument/2006/relationships/image" Target="../media/image148.emf"/><Relationship Id="rId18" Type="http://schemas.openxmlformats.org/officeDocument/2006/relationships/image" Target="../media/image153.emf"/><Relationship Id="rId26" Type="http://schemas.openxmlformats.org/officeDocument/2006/relationships/image" Target="../media/image161.emf"/><Relationship Id="rId3" Type="http://schemas.openxmlformats.org/officeDocument/2006/relationships/image" Target="../media/image138.emf"/><Relationship Id="rId21" Type="http://schemas.openxmlformats.org/officeDocument/2006/relationships/image" Target="../media/image156.emf"/><Relationship Id="rId34" Type="http://schemas.openxmlformats.org/officeDocument/2006/relationships/image" Target="../media/image169.emf"/><Relationship Id="rId7" Type="http://schemas.openxmlformats.org/officeDocument/2006/relationships/image" Target="../media/image142.emf"/><Relationship Id="rId12" Type="http://schemas.openxmlformats.org/officeDocument/2006/relationships/image" Target="../media/image147.emf"/><Relationship Id="rId17" Type="http://schemas.openxmlformats.org/officeDocument/2006/relationships/image" Target="../media/image152.emf"/><Relationship Id="rId25" Type="http://schemas.openxmlformats.org/officeDocument/2006/relationships/image" Target="../media/image160.emf"/><Relationship Id="rId33" Type="http://schemas.openxmlformats.org/officeDocument/2006/relationships/image" Target="../media/image168.emf"/><Relationship Id="rId2" Type="http://schemas.openxmlformats.org/officeDocument/2006/relationships/image" Target="../media/image137.emf"/><Relationship Id="rId16" Type="http://schemas.openxmlformats.org/officeDocument/2006/relationships/image" Target="../media/image151.emf"/><Relationship Id="rId20" Type="http://schemas.openxmlformats.org/officeDocument/2006/relationships/image" Target="../media/image155.emf"/><Relationship Id="rId29" Type="http://schemas.openxmlformats.org/officeDocument/2006/relationships/image" Target="../media/image164.emf"/><Relationship Id="rId1" Type="http://schemas.openxmlformats.org/officeDocument/2006/relationships/image" Target="../media/image136.emf"/><Relationship Id="rId6" Type="http://schemas.openxmlformats.org/officeDocument/2006/relationships/image" Target="../media/image141.emf"/><Relationship Id="rId11" Type="http://schemas.openxmlformats.org/officeDocument/2006/relationships/image" Target="../media/image146.emf"/><Relationship Id="rId24" Type="http://schemas.openxmlformats.org/officeDocument/2006/relationships/image" Target="../media/image159.emf"/><Relationship Id="rId32" Type="http://schemas.openxmlformats.org/officeDocument/2006/relationships/image" Target="../media/image167.emf"/><Relationship Id="rId5" Type="http://schemas.openxmlformats.org/officeDocument/2006/relationships/image" Target="../media/image140.emf"/><Relationship Id="rId15" Type="http://schemas.openxmlformats.org/officeDocument/2006/relationships/image" Target="../media/image150.emf"/><Relationship Id="rId23" Type="http://schemas.openxmlformats.org/officeDocument/2006/relationships/image" Target="../media/image158.emf"/><Relationship Id="rId28" Type="http://schemas.openxmlformats.org/officeDocument/2006/relationships/image" Target="../media/image163.emf"/><Relationship Id="rId10" Type="http://schemas.openxmlformats.org/officeDocument/2006/relationships/image" Target="../media/image145.emf"/><Relationship Id="rId19" Type="http://schemas.openxmlformats.org/officeDocument/2006/relationships/image" Target="../media/image154.emf"/><Relationship Id="rId31" Type="http://schemas.openxmlformats.org/officeDocument/2006/relationships/image" Target="../media/image166.emf"/><Relationship Id="rId4" Type="http://schemas.openxmlformats.org/officeDocument/2006/relationships/image" Target="../media/image139.emf"/><Relationship Id="rId9" Type="http://schemas.openxmlformats.org/officeDocument/2006/relationships/image" Target="../media/image144.emf"/><Relationship Id="rId14" Type="http://schemas.openxmlformats.org/officeDocument/2006/relationships/image" Target="../media/image149.emf"/><Relationship Id="rId22" Type="http://schemas.openxmlformats.org/officeDocument/2006/relationships/image" Target="../media/image157.emf"/><Relationship Id="rId27" Type="http://schemas.openxmlformats.org/officeDocument/2006/relationships/image" Target="../media/image162.emf"/><Relationship Id="rId30" Type="http://schemas.openxmlformats.org/officeDocument/2006/relationships/image" Target="../media/image165.emf"/><Relationship Id="rId35" Type="http://schemas.openxmlformats.org/officeDocument/2006/relationships/image" Target="../media/image170.emf"/></Relationships>
</file>

<file path=ppt/drawings/_rels/vmlDrawing41.vml.rels><?xml version="1.0" encoding="UTF-8" standalone="yes"?>
<Relationships xmlns="http://schemas.openxmlformats.org/package/2006/relationships"><Relationship Id="rId8" Type="http://schemas.openxmlformats.org/officeDocument/2006/relationships/image" Target="../media/image178.emf"/><Relationship Id="rId13" Type="http://schemas.openxmlformats.org/officeDocument/2006/relationships/image" Target="../media/image183.emf"/><Relationship Id="rId18" Type="http://schemas.openxmlformats.org/officeDocument/2006/relationships/image" Target="../media/image188.emf"/><Relationship Id="rId3" Type="http://schemas.openxmlformats.org/officeDocument/2006/relationships/image" Target="../media/image173.emf"/><Relationship Id="rId7" Type="http://schemas.openxmlformats.org/officeDocument/2006/relationships/image" Target="../media/image177.emf"/><Relationship Id="rId12" Type="http://schemas.openxmlformats.org/officeDocument/2006/relationships/image" Target="../media/image182.emf"/><Relationship Id="rId17" Type="http://schemas.openxmlformats.org/officeDocument/2006/relationships/image" Target="../media/image187.emf"/><Relationship Id="rId2" Type="http://schemas.openxmlformats.org/officeDocument/2006/relationships/image" Target="../media/image172.emf"/><Relationship Id="rId16" Type="http://schemas.openxmlformats.org/officeDocument/2006/relationships/image" Target="../media/image186.emf"/><Relationship Id="rId20" Type="http://schemas.openxmlformats.org/officeDocument/2006/relationships/image" Target="../media/image190.emf"/><Relationship Id="rId1" Type="http://schemas.openxmlformats.org/officeDocument/2006/relationships/image" Target="../media/image171.emf"/><Relationship Id="rId6" Type="http://schemas.openxmlformats.org/officeDocument/2006/relationships/image" Target="../media/image176.emf"/><Relationship Id="rId11" Type="http://schemas.openxmlformats.org/officeDocument/2006/relationships/image" Target="../media/image181.emf"/><Relationship Id="rId5" Type="http://schemas.openxmlformats.org/officeDocument/2006/relationships/image" Target="../media/image175.emf"/><Relationship Id="rId15" Type="http://schemas.openxmlformats.org/officeDocument/2006/relationships/image" Target="../media/image185.emf"/><Relationship Id="rId10" Type="http://schemas.openxmlformats.org/officeDocument/2006/relationships/image" Target="../media/image180.emf"/><Relationship Id="rId19" Type="http://schemas.openxmlformats.org/officeDocument/2006/relationships/image" Target="../media/image189.emf"/><Relationship Id="rId4" Type="http://schemas.openxmlformats.org/officeDocument/2006/relationships/image" Target="../media/image174.png"/><Relationship Id="rId9" Type="http://schemas.openxmlformats.org/officeDocument/2006/relationships/image" Target="../media/image179.emf"/><Relationship Id="rId14" Type="http://schemas.openxmlformats.org/officeDocument/2006/relationships/image" Target="../media/image184.emf"/></Relationships>
</file>

<file path=ppt/drawings/_rels/vmlDrawing4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1.emf"/></Relationships>
</file>

<file path=ppt/drawings/_rels/vmlDrawing4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3.emf"/></Relationships>
</file>

<file path=ppt/drawings/_rels/vmlDrawing44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5.emf"/><Relationship Id="rId1" Type="http://schemas.openxmlformats.org/officeDocument/2006/relationships/image" Target="../media/image194.emf"/></Relationships>
</file>

<file path=ppt/drawings/_rels/vmlDrawing45.vml.rels><?xml version="1.0" encoding="UTF-8" standalone="yes"?>
<Relationships xmlns="http://schemas.openxmlformats.org/package/2006/relationships"><Relationship Id="rId2" Type="http://schemas.openxmlformats.org/officeDocument/2006/relationships/image" Target="../media/image194.emf"/><Relationship Id="rId1" Type="http://schemas.openxmlformats.org/officeDocument/2006/relationships/image" Target="../media/image195.emf"/></Relationships>
</file>

<file path=ppt/drawings/_rels/vmlDrawing46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3.emf"/></Relationships>
</file>

<file path=ppt/drawings/_rels/vmlDrawing47.vml.rels><?xml version="1.0" encoding="UTF-8" standalone="yes"?>
<Relationships xmlns="http://schemas.openxmlformats.org/package/2006/relationships"><Relationship Id="rId1" Type="http://schemas.openxmlformats.org/officeDocument/2006/relationships/image" Target="../media/image204.emf"/></Relationships>
</file>

<file path=ppt/drawings/_rels/vmlDrawing48.vml.rels><?xml version="1.0" encoding="UTF-8" standalone="yes"?>
<Relationships xmlns="http://schemas.openxmlformats.org/package/2006/relationships"><Relationship Id="rId2" Type="http://schemas.openxmlformats.org/officeDocument/2006/relationships/image" Target="../media/image207.emf"/><Relationship Id="rId1" Type="http://schemas.openxmlformats.org/officeDocument/2006/relationships/image" Target="../media/image206.emf"/></Relationships>
</file>

<file path=ppt/drawings/_rels/vmlDrawing49.vml.rels><?xml version="1.0" encoding="UTF-8" standalone="yes"?>
<Relationships xmlns="http://schemas.openxmlformats.org/package/2006/relationships"><Relationship Id="rId8" Type="http://schemas.openxmlformats.org/officeDocument/2006/relationships/image" Target="../media/image214.emf"/><Relationship Id="rId3" Type="http://schemas.openxmlformats.org/officeDocument/2006/relationships/image" Target="../media/image210.emf"/><Relationship Id="rId7" Type="http://schemas.openxmlformats.org/officeDocument/2006/relationships/image" Target="../media/image213.emf"/><Relationship Id="rId2" Type="http://schemas.openxmlformats.org/officeDocument/2006/relationships/image" Target="../media/image209.emf"/><Relationship Id="rId1" Type="http://schemas.openxmlformats.org/officeDocument/2006/relationships/image" Target="../media/image208.emf"/><Relationship Id="rId6" Type="http://schemas.openxmlformats.org/officeDocument/2006/relationships/image" Target="../media/image212.emf"/><Relationship Id="rId11" Type="http://schemas.openxmlformats.org/officeDocument/2006/relationships/image" Target="../media/image217.emf"/><Relationship Id="rId5" Type="http://schemas.openxmlformats.org/officeDocument/2006/relationships/image" Target="../media/image174.png"/><Relationship Id="rId10" Type="http://schemas.openxmlformats.org/officeDocument/2006/relationships/image" Target="../media/image216.emf"/><Relationship Id="rId4" Type="http://schemas.openxmlformats.org/officeDocument/2006/relationships/image" Target="../media/image211.emf"/><Relationship Id="rId9" Type="http://schemas.openxmlformats.org/officeDocument/2006/relationships/image" Target="../media/image215.emf"/></Relationships>
</file>

<file path=ppt/drawings/_rels/vmlDrawing5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22.emf"/><Relationship Id="rId1" Type="http://schemas.openxmlformats.org/officeDocument/2006/relationships/image" Target="../media/image18.emf"/><Relationship Id="rId4" Type="http://schemas.openxmlformats.org/officeDocument/2006/relationships/image" Target="../media/image11.wmf"/></Relationships>
</file>

<file path=ppt/drawings/_rels/vmlDrawing50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0.emf"/></Relationships>
</file>

<file path=ppt/drawings/_rels/vmlDrawing5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10.emf"/></Relationships>
</file>

<file path=ppt/drawings/_rels/vmlDrawing5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29.emf"/></Relationships>
</file>

<file path=ppt/drawings/_rels/vmlDrawing53.vml.rels><?xml version="1.0" encoding="UTF-8" standalone="yes"?>
<Relationships xmlns="http://schemas.openxmlformats.org/package/2006/relationships"><Relationship Id="rId1" Type="http://schemas.openxmlformats.org/officeDocument/2006/relationships/image" Target="../media/image94.wmf"/></Relationships>
</file>

<file path=ppt/drawings/_rels/vmlDrawing6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24.emf"/><Relationship Id="rId1" Type="http://schemas.openxmlformats.org/officeDocument/2006/relationships/image" Target="../media/image23.wmf"/><Relationship Id="rId4" Type="http://schemas.openxmlformats.org/officeDocument/2006/relationships/image" Target="../media/image11.wmf"/></Relationships>
</file>

<file path=ppt/drawings/_rels/vmlDrawing7.vml.rels><?xml version="1.0" encoding="UTF-8" standalone="yes"?>
<Relationships xmlns="http://schemas.openxmlformats.org/package/2006/relationships"><Relationship Id="rId3" Type="http://schemas.openxmlformats.org/officeDocument/2006/relationships/image" Target="../media/image11.wmf"/><Relationship Id="rId2" Type="http://schemas.openxmlformats.org/officeDocument/2006/relationships/image" Target="../media/image25.emf"/><Relationship Id="rId1" Type="http://schemas.openxmlformats.org/officeDocument/2006/relationships/image" Target="../media/image23.wmf"/><Relationship Id="rId4" Type="http://schemas.openxmlformats.org/officeDocument/2006/relationships/image" Target="../media/image19.wmf"/></Relationships>
</file>

<file path=ppt/drawings/_rels/vmlDrawing8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26.emf"/><Relationship Id="rId1" Type="http://schemas.openxmlformats.org/officeDocument/2006/relationships/image" Target="../media/image23.wmf"/><Relationship Id="rId4" Type="http://schemas.openxmlformats.org/officeDocument/2006/relationships/image" Target="../media/image11.wmf"/></Relationships>
</file>

<file path=ppt/drawings/_rels/vmlDrawing9.vml.rels><?xml version="1.0" encoding="UTF-8" standalone="yes"?>
<Relationships xmlns="http://schemas.openxmlformats.org/package/2006/relationships"><Relationship Id="rId3" Type="http://schemas.openxmlformats.org/officeDocument/2006/relationships/image" Target="../media/image19.wmf"/><Relationship Id="rId2" Type="http://schemas.openxmlformats.org/officeDocument/2006/relationships/image" Target="../media/image27.emf"/><Relationship Id="rId1" Type="http://schemas.openxmlformats.org/officeDocument/2006/relationships/image" Target="../media/image23.wmf"/><Relationship Id="rId4" Type="http://schemas.openxmlformats.org/officeDocument/2006/relationships/image" Target="../media/image11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1C0892E8-CF40-48F4-8E28-D6BE9563A720}" type="datetimeFigureOut">
              <a:rPr lang="ru-RU"/>
              <a:pPr>
                <a:defRPr/>
              </a:pPr>
              <a:t>29.09.2012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CA01DD1D-B5C1-4648-8796-21E2D172992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1507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81252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430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1509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21510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1511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28572462-F657-453E-8885-9EF8BF3FF73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609600" algn="l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1220788" algn="l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831975" algn="l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2443163" algn="l" rtl="0" eaLnBrk="0" fontAlgn="base" hangingPunct="0">
      <a:spcBef>
        <a:spcPct val="30000"/>
      </a:spcBef>
      <a:spcAft>
        <a:spcPct val="0"/>
      </a:spcAft>
      <a:defRPr sz="16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3054782" algn="l" defTabSz="122191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6pPr>
    <a:lvl7pPr marL="3665738" algn="l" defTabSz="122191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7pPr>
    <a:lvl8pPr marL="4276695" algn="l" defTabSz="122191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8pPr>
    <a:lvl9pPr marL="4887651" algn="l" defTabSz="1221913" rtl="0" eaLnBrk="1" latinLnBrk="0" hangingPunct="1">
      <a:defRPr sz="16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2275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ru-RU" smtClean="0"/>
          </a:p>
        </p:txBody>
      </p:sp>
      <p:sp>
        <p:nvSpPr>
          <p:cNvPr id="182276" name="Номер слайда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904DC8AF-BB9F-446A-B023-128031466C87}" type="slidenum">
              <a:rPr lang="ru-RU" smtClean="0"/>
              <a:pPr/>
              <a:t>15</a:t>
            </a:fld>
            <a:endParaRPr lang="ru-RU" smtClean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36909" tIns="68455" rIns="136909" bIns="68455" anchor="b"/>
          <a:lstStyle/>
          <a:p>
            <a:pPr algn="r" defTabSz="1368425"/>
            <a:fld id="{BB56F36E-04AB-4FE6-A6A4-3442547D44E8}" type="slidenum">
              <a:rPr lang="ru-RU">
                <a:latin typeface="Calibri" pitchFamily="34" charset="0"/>
                <a:cs typeface="Arial" pitchFamily="34" charset="0"/>
              </a:rPr>
              <a:pPr algn="r" defTabSz="1368425"/>
              <a:t>133</a:t>
            </a:fld>
            <a:endParaRPr lang="ru-RU">
              <a:latin typeface="Calibri" pitchFamily="34" charset="0"/>
              <a:cs typeface="Arial" pitchFamily="34" charset="0"/>
            </a:endParaRPr>
          </a:p>
        </p:txBody>
      </p:sp>
      <p:sp>
        <p:nvSpPr>
          <p:cNvPr id="190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29000"/>
          </a:xfrm>
          <a:ln/>
        </p:spPr>
      </p:sp>
      <p:sp>
        <p:nvSpPr>
          <p:cNvPr id="190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 lIns="136909" tIns="68455" rIns="136909" bIns="68455"/>
          <a:lstStyle/>
          <a:p>
            <a:pPr>
              <a:spcBef>
                <a:spcPct val="0"/>
              </a:spcBef>
            </a:pPr>
            <a:endParaRPr lang="ru-RU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7"/>
          <p:cNvSpPr txBox="1">
            <a:spLocks noGrp="1" noChangeArrowheads="1"/>
          </p:cNvSpPr>
          <p:nvPr/>
        </p:nvSpPr>
        <p:spPr bwMode="auto">
          <a:xfrm>
            <a:off x="3884613" y="8683625"/>
            <a:ext cx="2971800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2C3601E9-E9F1-4509-82A9-05BB99DF53FE}" type="slidenum">
              <a:rPr lang="ru-RU" sz="1200"/>
              <a:pPr algn="r"/>
              <a:t>134</a:t>
            </a:fld>
            <a:endParaRPr lang="ru-RU" sz="1200"/>
          </a:p>
        </p:txBody>
      </p:sp>
      <p:sp>
        <p:nvSpPr>
          <p:cNvPr id="191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1492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4988"/>
            <a:ext cx="5486400" cy="4113212"/>
          </a:xfrm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2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2515" name="Rectangle 3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DBD33A11-D47F-4C68-9E53-B29D4482AEA1}" type="slidenum">
              <a:rPr lang="ru-RU" smtClean="0">
                <a:latin typeface="Arial" pitchFamily="34" charset="0"/>
              </a:rPr>
              <a:pPr/>
              <a:t>165</a:t>
            </a:fld>
            <a:endParaRPr lang="ru-RU" smtClean="0">
              <a:latin typeface="Arial" pitchFamily="34" charset="0"/>
            </a:endParaRPr>
          </a:p>
        </p:txBody>
      </p:sp>
      <p:sp>
        <p:nvSpPr>
          <p:cNvPr id="193539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/>
            <a:fld id="{39D19FE1-A7DC-4D01-9D8F-F16BAD838837}" type="slidenum">
              <a:rPr lang="ru-RU" sz="1200">
                <a:latin typeface="Calibri" pitchFamily="34" charset="0"/>
                <a:cs typeface="Arial" pitchFamily="34" charset="0"/>
              </a:rPr>
              <a:pPr algn="r"/>
              <a:t>165</a:t>
            </a:fld>
            <a:endParaRPr lang="ru-RU" sz="1200">
              <a:latin typeface="Calibri" pitchFamily="34" charset="0"/>
              <a:cs typeface="Arial" pitchFamily="34" charset="0"/>
            </a:endParaRPr>
          </a:p>
        </p:txBody>
      </p:sp>
      <p:sp>
        <p:nvSpPr>
          <p:cNvPr id="19354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3541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4988"/>
            <a:ext cx="5029200" cy="4113212"/>
          </a:xfrm>
          <a:noFill/>
          <a:ln/>
        </p:spPr>
        <p:txBody>
          <a:bodyPr lIns="91431" tIns="45716" rIns="91431" bIns="45716"/>
          <a:lstStyle/>
          <a:p>
            <a:pPr defTabSz="1277938" eaLnBrk="1" hangingPunct="1">
              <a:spcBef>
                <a:spcPct val="0"/>
              </a:spcBef>
            </a:pPr>
            <a:endParaRPr lang="ru-RU" smtClean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/>
            <a:fld id="{ECD5DA20-46C6-4ACD-966D-815887674296}" type="slidenum">
              <a:rPr lang="ru-RU" sz="1200">
                <a:latin typeface="Calibri" pitchFamily="34" charset="0"/>
                <a:cs typeface="Arial" pitchFamily="34" charset="0"/>
              </a:rPr>
              <a:pPr algn="r"/>
              <a:t>166</a:t>
            </a:fld>
            <a:endParaRPr lang="ru-RU" sz="1200">
              <a:latin typeface="Calibri" pitchFamily="34" charset="0"/>
              <a:cs typeface="Arial" pitchFamily="34" charset="0"/>
            </a:endParaRPr>
          </a:p>
        </p:txBody>
      </p:sp>
      <p:sp>
        <p:nvSpPr>
          <p:cNvPr id="194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456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4988"/>
            <a:ext cx="5029200" cy="4113212"/>
          </a:xfrm>
          <a:noFill/>
          <a:ln/>
        </p:spPr>
        <p:txBody>
          <a:bodyPr lIns="91431" tIns="45716" rIns="91431" bIns="45716"/>
          <a:lstStyle/>
          <a:p>
            <a:pPr defTabSz="1277938" eaLnBrk="1" hangingPunct="1">
              <a:spcBef>
                <a:spcPct val="0"/>
              </a:spcBef>
            </a:pPr>
            <a:endParaRPr lang="ru-RU" smtClean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6" name="Rectangle 7"/>
          <p:cNvSpPr txBox="1">
            <a:spLocks noGrp="1" noChangeArrowheads="1"/>
          </p:cNvSpPr>
          <p:nvPr/>
        </p:nvSpPr>
        <p:spPr bwMode="auto">
          <a:xfrm>
            <a:off x="3884613" y="8686800"/>
            <a:ext cx="29718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9048" tIns="49524" rIns="99048" bIns="49524" anchor="b"/>
          <a:lstStyle/>
          <a:p>
            <a:pPr algn="r" defTabSz="990600"/>
            <a:fld id="{B30C1ABC-8053-46D8-9973-2469B93D94C6}" type="slidenum">
              <a:rPr lang="ru-RU" sz="1300">
                <a:latin typeface="Arial" pitchFamily="34" charset="0"/>
                <a:cs typeface="Arial" pitchFamily="34" charset="0"/>
              </a:rPr>
              <a:pPr algn="r" defTabSz="990600"/>
              <a:t>167</a:t>
            </a:fld>
            <a:endParaRPr lang="ru-RU" sz="1300">
              <a:latin typeface="Arial" pitchFamily="34" charset="0"/>
              <a:cs typeface="Arial" pitchFamily="34" charset="0"/>
            </a:endParaRPr>
          </a:p>
        </p:txBody>
      </p:sp>
      <p:sp>
        <p:nvSpPr>
          <p:cNvPr id="195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5588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4988"/>
            <a:ext cx="5029200" cy="4113212"/>
          </a:xfrm>
          <a:noFill/>
          <a:ln/>
        </p:spPr>
        <p:txBody>
          <a:bodyPr lIns="99048" tIns="49524" rIns="99048" bIns="49524"/>
          <a:lstStyle/>
          <a:p>
            <a:pPr defTabSz="1277938"/>
            <a:endParaRPr lang="ru-RU" smtClean="0"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0298C800-F8EA-4112-97B7-5E5D05B0DF40}" type="slidenum">
              <a:rPr lang="ru-RU" smtClean="0">
                <a:latin typeface="Arial" pitchFamily="34" charset="0"/>
              </a:rPr>
              <a:pPr/>
              <a:t>168</a:t>
            </a:fld>
            <a:endParaRPr lang="ru-RU" smtClean="0">
              <a:latin typeface="Arial" pitchFamily="34" charset="0"/>
            </a:endParaRPr>
          </a:p>
        </p:txBody>
      </p:sp>
      <p:sp>
        <p:nvSpPr>
          <p:cNvPr id="196611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/>
            <a:fld id="{5A0A8EC1-92D2-4976-B3DA-460D02199750}" type="slidenum">
              <a:rPr lang="ru-RU" sz="1200">
                <a:cs typeface="Arial" pitchFamily="34" charset="0"/>
              </a:rPr>
              <a:pPr algn="r"/>
              <a:t>168</a:t>
            </a:fld>
            <a:endParaRPr lang="ru-RU" sz="1200">
              <a:cs typeface="Arial" pitchFamily="34" charset="0"/>
            </a:endParaRPr>
          </a:p>
        </p:txBody>
      </p:sp>
      <p:sp>
        <p:nvSpPr>
          <p:cNvPr id="196612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6613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4988"/>
            <a:ext cx="5029200" cy="4113212"/>
          </a:xfrm>
          <a:noFill/>
          <a:ln/>
        </p:spPr>
        <p:txBody>
          <a:bodyPr lIns="91431" tIns="45716" rIns="91431" bIns="45716"/>
          <a:lstStyle/>
          <a:p>
            <a:pPr defTabSz="1277938" eaLnBrk="1" hangingPunct="1"/>
            <a:endParaRPr lang="ru-RU" smtClean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7635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 lIns="99048" tIns="49524" rIns="99048" bIns="49524"/>
          <a:lstStyle/>
          <a:p>
            <a:pPr defTabSz="1277938"/>
            <a:endParaRPr lang="ru-RU" smtClean="0"/>
          </a:p>
        </p:txBody>
      </p:sp>
      <p:sp>
        <p:nvSpPr>
          <p:cNvPr id="197636" name="Номер слайда 3"/>
          <p:cNvSpPr txBox="1">
            <a:spLocks noGrp="1"/>
          </p:cNvSpPr>
          <p:nvPr/>
        </p:nvSpPr>
        <p:spPr bwMode="auto">
          <a:xfrm>
            <a:off x="3884613" y="8686800"/>
            <a:ext cx="29718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9048" tIns="49524" rIns="99048" bIns="49524" anchor="b"/>
          <a:lstStyle/>
          <a:p>
            <a:pPr algn="r" defTabSz="1385888"/>
            <a:fld id="{0E81AC27-25AF-4E13-A556-4A8D9E9BD8D0}" type="slidenum">
              <a:rPr lang="ru-RU" sz="1300">
                <a:latin typeface="Calibri" pitchFamily="34" charset="0"/>
                <a:cs typeface="Arial" pitchFamily="34" charset="0"/>
              </a:rPr>
              <a:pPr algn="r" defTabSz="1385888"/>
              <a:t>169</a:t>
            </a:fld>
            <a:endParaRPr lang="ru-RU" sz="130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A504B75-E53B-4572-812F-B70A2FB68A83}" type="slidenum">
              <a:rPr lang="ru-RU" smtClean="0">
                <a:latin typeface="Arial" pitchFamily="34" charset="0"/>
              </a:rPr>
              <a:pPr/>
              <a:t>170</a:t>
            </a:fld>
            <a:endParaRPr lang="ru-RU" smtClean="0">
              <a:latin typeface="Arial" pitchFamily="34" charset="0"/>
            </a:endParaRPr>
          </a:p>
        </p:txBody>
      </p:sp>
      <p:sp>
        <p:nvSpPr>
          <p:cNvPr id="198659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98660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 lIns="91431" tIns="45716" rIns="91431" bIns="45716"/>
          <a:lstStyle/>
          <a:p>
            <a:pPr defTabSz="1277938" eaLnBrk="1" hangingPunct="1"/>
            <a:endParaRPr lang="ru-RU" smtClean="0">
              <a:latin typeface="Arial" pitchFamily="34" charset="0"/>
            </a:endParaRPr>
          </a:p>
        </p:txBody>
      </p:sp>
      <p:sp>
        <p:nvSpPr>
          <p:cNvPr id="198661" name="Номер слайда 3"/>
          <p:cNvSpPr txBox="1">
            <a:spLocks noGrp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 defTabSz="1279525"/>
            <a:fld id="{CC7D5C97-CFC6-4900-887A-809E749B7D80}" type="slidenum">
              <a:rPr lang="ru-RU" sz="1200">
                <a:latin typeface="Calibri" pitchFamily="34" charset="0"/>
                <a:cs typeface="Arial" pitchFamily="34" charset="0"/>
              </a:rPr>
              <a:pPr algn="r" defTabSz="1279525"/>
              <a:t>170</a:t>
            </a:fld>
            <a:endParaRPr lang="ru-RU" sz="120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2" name="Rectangle 7"/>
          <p:cNvSpPr txBox="1">
            <a:spLocks noGrp="1" noChangeArrowheads="1"/>
          </p:cNvSpPr>
          <p:nvPr/>
        </p:nvSpPr>
        <p:spPr bwMode="auto">
          <a:xfrm>
            <a:off x="3884613" y="8686800"/>
            <a:ext cx="29718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/>
            <a:fld id="{0EDF5890-B0A1-49CB-BD6F-51257EDAB39F}" type="slidenum">
              <a:rPr lang="ru-RU" sz="1200">
                <a:cs typeface="Arial" pitchFamily="34" charset="0"/>
              </a:rPr>
              <a:pPr algn="r"/>
              <a:t>175</a:t>
            </a:fld>
            <a:endParaRPr lang="ru-RU" sz="1200">
              <a:cs typeface="Arial" pitchFamily="34" charset="0"/>
            </a:endParaRPr>
          </a:p>
        </p:txBody>
      </p:sp>
      <p:sp>
        <p:nvSpPr>
          <p:cNvPr id="199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9968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4988"/>
            <a:ext cx="5029200" cy="4113212"/>
          </a:xfrm>
          <a:noFill/>
          <a:ln/>
        </p:spPr>
        <p:txBody>
          <a:bodyPr lIns="91431" tIns="45716" rIns="91431" bIns="45716"/>
          <a:lstStyle/>
          <a:p>
            <a:pPr defTabSz="1277938"/>
            <a:endParaRPr lang="ru-RU" smtClean="0"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44F2A213-194F-40FC-A07A-89F4A9B13EEB}" type="slidenum">
              <a:rPr lang="ru-RU" smtClean="0"/>
              <a:pPr/>
              <a:t>19</a:t>
            </a:fld>
            <a:endParaRPr lang="ru-RU" smtClean="0"/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29000"/>
          </a:xfrm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2"/>
          <p:cNvSpPr txBox="1">
            <a:spLocks noGrp="1" noChangeArrowheads="1"/>
          </p:cNvSpPr>
          <p:nvPr/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4408" tIns="42204" rIns="84408" bIns="42204"/>
          <a:lstStyle/>
          <a:p>
            <a:pPr defTabSz="844550"/>
            <a:r>
              <a:rPr lang="ru-RU" sz="1100">
                <a:cs typeface="Arial" pitchFamily="34" charset="0"/>
              </a:rPr>
              <a:t>РРРРРРРРРРРРРРРРРРРРРРРРРРРРРРРРР</a:t>
            </a:r>
          </a:p>
        </p:txBody>
      </p:sp>
      <p:sp>
        <p:nvSpPr>
          <p:cNvPr id="200707" name="Rectangle 7"/>
          <p:cNvSpPr txBox="1">
            <a:spLocks noGrp="1" noChangeArrowheads="1"/>
          </p:cNvSpPr>
          <p:nvPr/>
        </p:nvSpPr>
        <p:spPr bwMode="auto">
          <a:xfrm>
            <a:off x="3884613" y="8686800"/>
            <a:ext cx="29718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31" tIns="45716" rIns="91431" bIns="45716" anchor="b"/>
          <a:lstStyle/>
          <a:p>
            <a:pPr algn="r"/>
            <a:fld id="{5608DC03-CAF8-489D-A881-085218903324}" type="slidenum">
              <a:rPr lang="ru-RU" sz="1200">
                <a:cs typeface="Arial" pitchFamily="34" charset="0"/>
              </a:rPr>
              <a:pPr algn="r"/>
              <a:t>176</a:t>
            </a:fld>
            <a:endParaRPr lang="ru-RU" sz="1200">
              <a:cs typeface="Arial" pitchFamily="34" charset="0"/>
            </a:endParaRPr>
          </a:p>
        </p:txBody>
      </p:sp>
      <p:sp>
        <p:nvSpPr>
          <p:cNvPr id="20070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9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noFill/>
          <a:ln/>
        </p:spPr>
        <p:txBody>
          <a:bodyPr lIns="91431" tIns="45716" rIns="91431" bIns="45716"/>
          <a:lstStyle/>
          <a:p>
            <a:pPr defTabSz="1277938" eaLnBrk="1" hangingPunct="1"/>
            <a:endParaRPr lang="ru-RU" smtClean="0"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b"/>
          <a:lstStyle/>
          <a:p>
            <a:pPr algn="r"/>
            <a:fld id="{9466F785-355B-4D8C-8A4C-AA2EE4D06175}" type="slidenum">
              <a:rPr lang="ru-RU" sz="1200">
                <a:solidFill>
                  <a:schemeClr val="tx1"/>
                </a:solidFill>
              </a:rPr>
              <a:pPr algn="r"/>
              <a:t>20</a:t>
            </a:fld>
            <a:endParaRPr lang="ru-RU" sz="1200">
              <a:solidFill>
                <a:schemeClr val="tx1"/>
              </a:solidFill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3588" cy="3429000"/>
          </a:xfrm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E0983B17-48BA-4ABE-83E5-41F2E4794377}" type="slidenum">
              <a:rPr lang="ru-RU" smtClean="0"/>
              <a:pPr/>
              <a:t>41</a:t>
            </a:fld>
            <a:endParaRPr lang="ru-RU" smtClean="0"/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14339" name="Rectangle 3"/>
          <p:cNvSpPr>
            <a:spLocks noGrp="1"/>
          </p:cNvSpPr>
          <p:nvPr>
            <p:ph type="body" idx="1"/>
          </p:nvPr>
        </p:nvSpPr>
        <p:spPr bwMode="auto">
          <a:noFill/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186371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186372" name="Номер слайда 3"/>
          <p:cNvSpPr>
            <a:spLocks noGrp="1"/>
          </p:cNvSpPr>
          <p:nvPr>
            <p:ph type="sldNum" sz="quarter" idx="5"/>
          </p:nvPr>
        </p:nvSpPr>
        <p:spPr>
          <a:noFill/>
        </p:spPr>
        <p:txBody>
          <a:bodyPr/>
          <a:lstStyle/>
          <a:p>
            <a:fld id="{F0DC4EC3-5452-49C3-8AE6-AA9843D07741}" type="slidenum">
              <a:rPr lang="ru-RU" smtClean="0"/>
              <a:pPr/>
              <a:t>60</a:t>
            </a:fld>
            <a:endParaRPr lang="ru-RU" smtClean="0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1144588" y="685800"/>
            <a:ext cx="4568825" cy="3427413"/>
          </a:xfrm>
          <a:ln/>
        </p:spPr>
      </p:sp>
      <p:sp>
        <p:nvSpPr>
          <p:cNvPr id="187395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ru-RU" smtClean="0"/>
          </a:p>
        </p:txBody>
      </p:sp>
      <p:sp>
        <p:nvSpPr>
          <p:cNvPr id="187396" name="Номер слайда 3"/>
          <p:cNvSpPr txBox="1">
            <a:spLocks noGrp="1"/>
          </p:cNvSpPr>
          <p:nvPr/>
        </p:nvSpPr>
        <p:spPr bwMode="auto">
          <a:xfrm>
            <a:off x="3884613" y="8683625"/>
            <a:ext cx="2971800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18" tIns="46159" rIns="92318" bIns="46159" anchor="b"/>
          <a:lstStyle/>
          <a:p>
            <a:pPr algn="r" defTabSz="923925"/>
            <a:fld id="{73AB3786-468F-402E-8467-4E65F7F92B46}" type="slidenum">
              <a:rPr lang="ru-RU" sz="1200">
                <a:latin typeface="Arial" pitchFamily="34" charset="0"/>
              </a:rPr>
              <a:pPr algn="r" defTabSz="923925"/>
              <a:t>121</a:t>
            </a:fld>
            <a:endParaRPr lang="ru-RU" sz="120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 txBox="1">
            <a:spLocks noGrp="1" noChangeArrowheads="1"/>
          </p:cNvSpPr>
          <p:nvPr/>
        </p:nvSpPr>
        <p:spPr bwMode="auto">
          <a:xfrm>
            <a:off x="3884613" y="8683625"/>
            <a:ext cx="2971800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2318" tIns="46159" rIns="92318" bIns="46159" anchor="b"/>
          <a:lstStyle/>
          <a:p>
            <a:pPr algn="r" defTabSz="923925"/>
            <a:fld id="{7650A231-1CE1-47F2-8618-EB7B7A151A9A}" type="slidenum">
              <a:rPr lang="ru-RU" sz="1200"/>
              <a:pPr algn="r" defTabSz="923925"/>
              <a:t>123</a:t>
            </a:fld>
            <a:endParaRPr lang="ru-RU" sz="1200"/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4588" y="685800"/>
            <a:ext cx="4568825" cy="3427413"/>
          </a:xfrm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685800" y="4344988"/>
            <a:ext cx="5486400" cy="4113212"/>
          </a:xfrm>
          <a:noFill/>
          <a:ln/>
        </p:spPr>
        <p:txBody>
          <a:bodyPr/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 txBox="1">
            <a:spLocks noGrp="1" noChangeArrowheads="1"/>
          </p:cNvSpPr>
          <p:nvPr/>
        </p:nvSpPr>
        <p:spPr bwMode="auto">
          <a:xfrm>
            <a:off x="3884613" y="8686800"/>
            <a:ext cx="2971800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5720" tIns="47860" rIns="95720" bIns="47860" anchor="b"/>
          <a:lstStyle/>
          <a:p>
            <a:pPr algn="r" defTabSz="957263"/>
            <a:fld id="{317E5519-F743-47FB-A904-39436F79CE3B}" type="slidenum">
              <a:rPr lang="ru-RU" sz="1300">
                <a:latin typeface="Arial" pitchFamily="34" charset="0"/>
                <a:cs typeface="Arial" pitchFamily="34" charset="0"/>
              </a:rPr>
              <a:pPr algn="r" defTabSz="957263"/>
              <a:t>126</a:t>
            </a:fld>
            <a:endParaRPr lang="ru-RU" sz="1300">
              <a:latin typeface="Arial" pitchFamily="34" charset="0"/>
              <a:cs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xfrm>
            <a:off x="914400" y="4344988"/>
            <a:ext cx="5029200" cy="4113212"/>
          </a:xfrm>
          <a:noFill/>
          <a:ln/>
        </p:spPr>
        <p:txBody>
          <a:bodyPr lIns="95720" tIns="47860" rIns="95720" bIns="47860"/>
          <a:lstStyle/>
          <a:p>
            <a:pPr defTabSz="1277938"/>
            <a:endParaRPr lang="ru-RU" smtClean="0">
              <a:cs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120" y="2982600"/>
            <a:ext cx="10881360" cy="205803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240" y="5440680"/>
            <a:ext cx="8961120" cy="2453640"/>
          </a:xfrm>
        </p:spPr>
        <p:txBody>
          <a:bodyPr/>
          <a:lstStyle>
            <a:lvl1pPr marL="0" indent="0" algn="ctr">
              <a:buNone/>
              <a:defRPr/>
            </a:lvl1pPr>
            <a:lvl2pPr marL="610956" indent="0" algn="ctr">
              <a:buNone/>
              <a:defRPr/>
            </a:lvl2pPr>
            <a:lvl3pPr marL="1221913" indent="0" algn="ctr">
              <a:buNone/>
              <a:defRPr/>
            </a:lvl3pPr>
            <a:lvl4pPr marL="1832869" indent="0" algn="ctr">
              <a:buNone/>
              <a:defRPr/>
            </a:lvl4pPr>
            <a:lvl5pPr marL="2443825" indent="0" algn="ctr">
              <a:buNone/>
              <a:defRPr/>
            </a:lvl5pPr>
            <a:lvl6pPr marL="3054782" indent="0" algn="ctr">
              <a:buNone/>
              <a:defRPr/>
            </a:lvl6pPr>
            <a:lvl7pPr marL="3665738" indent="0" algn="ctr">
              <a:buNone/>
              <a:defRPr/>
            </a:lvl7pPr>
            <a:lvl8pPr marL="4276695" indent="0" algn="ctr">
              <a:buNone/>
              <a:defRPr/>
            </a:lvl8pPr>
            <a:lvl9pPr marL="4887651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3778DD8-523D-4007-B37B-FA4099864C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51FC86B-7D5C-433A-B012-D7BAA3AE02A8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160" y="384498"/>
            <a:ext cx="2880360" cy="819213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080" y="384498"/>
            <a:ext cx="8427720" cy="819213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032DCB0-34C9-44CE-A3B0-DF45E6EBAC2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640080" y="384500"/>
            <a:ext cx="11521440" cy="8192135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E3BDED9-91DC-4F80-975C-FDE5881CC7B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fourObj">
  <p:cSld name="Заголовок и четыре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sz="quarter"/>
          </p:nvPr>
        </p:nvSpPr>
        <p:spPr>
          <a:xfrm>
            <a:off x="639763" y="384175"/>
            <a:ext cx="11522075" cy="1600200"/>
          </a:xfrm>
        </p:spPr>
        <p:txBody>
          <a:bodyPr/>
          <a:lstStyle>
            <a:lvl1pPr>
              <a:defRPr/>
            </a:lvl1pPr>
          </a:lstStyle>
          <a:p>
            <a:r>
              <a:rPr lang="ru-RU" dirty="0" smtClean="0"/>
              <a:t>Образец заголовка</a:t>
            </a:r>
            <a:endParaRPr lang="ru-RU" dirty="0"/>
          </a:p>
        </p:txBody>
      </p:sp>
      <p:sp>
        <p:nvSpPr>
          <p:cNvPr id="3" name="Содержимое 2"/>
          <p:cNvSpPr>
            <a:spLocks noGrp="1"/>
          </p:cNvSpPr>
          <p:nvPr>
            <p:ph sz="quarter" idx="1"/>
          </p:nvPr>
        </p:nvSpPr>
        <p:spPr>
          <a:xfrm>
            <a:off x="639763" y="2239963"/>
            <a:ext cx="5684837" cy="309245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6477000" y="2239963"/>
            <a:ext cx="5684838" cy="309245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639763" y="5484813"/>
            <a:ext cx="5684837" cy="309245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477000" y="5484813"/>
            <a:ext cx="5684838" cy="3092450"/>
          </a:xfrm>
        </p:spPr>
        <p:txBody>
          <a:bodyPr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</a:lstStyle>
          <a:p>
            <a:pPr lvl="0"/>
            <a:r>
              <a:rPr lang="ru-RU" dirty="0" smtClean="0"/>
              <a:t>Образец текста</a:t>
            </a:r>
          </a:p>
          <a:p>
            <a:pPr lvl="1"/>
            <a:r>
              <a:rPr lang="ru-RU" dirty="0" smtClean="0"/>
              <a:t>Второй уровень</a:t>
            </a:r>
          </a:p>
          <a:p>
            <a:pPr lvl="2"/>
            <a:r>
              <a:rPr lang="ru-RU" dirty="0" smtClean="0"/>
              <a:t>Третий уровень</a:t>
            </a:r>
          </a:p>
          <a:p>
            <a:pPr lvl="3"/>
            <a:r>
              <a:rPr lang="ru-RU" dirty="0" smtClean="0"/>
              <a:t>Четвертый уровень</a:t>
            </a:r>
          </a:p>
          <a:p>
            <a:pPr lvl="4"/>
            <a:r>
              <a:rPr lang="ru-RU" dirty="0" smtClean="0"/>
              <a:t>Пятый уровень</a:t>
            </a:r>
            <a:endParaRPr lang="ru-RU" dirty="0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B35E93-2C03-4B7E-8FDD-7DD70CF4BB3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28EB15-2053-45AD-AFEF-E001C4557D6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9" y="6169665"/>
            <a:ext cx="10881360" cy="1906905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9" y="4069399"/>
            <a:ext cx="10881360" cy="2100262"/>
          </a:xfrm>
        </p:spPr>
        <p:txBody>
          <a:bodyPr anchor="b"/>
          <a:lstStyle>
            <a:lvl1pPr marL="0" indent="0">
              <a:buNone/>
              <a:defRPr sz="2700"/>
            </a:lvl1pPr>
            <a:lvl2pPr marL="610956" indent="0">
              <a:buNone/>
              <a:defRPr sz="2400"/>
            </a:lvl2pPr>
            <a:lvl3pPr marL="1221913" indent="0">
              <a:buNone/>
              <a:defRPr sz="2100"/>
            </a:lvl3pPr>
            <a:lvl4pPr marL="1832869" indent="0">
              <a:buNone/>
              <a:defRPr sz="1900"/>
            </a:lvl4pPr>
            <a:lvl5pPr marL="2443825" indent="0">
              <a:buNone/>
              <a:defRPr sz="1900"/>
            </a:lvl5pPr>
            <a:lvl6pPr marL="3054782" indent="0">
              <a:buNone/>
              <a:defRPr sz="1900"/>
            </a:lvl6pPr>
            <a:lvl7pPr marL="3665738" indent="0">
              <a:buNone/>
              <a:defRPr sz="1900"/>
            </a:lvl7pPr>
            <a:lvl8pPr marL="4276695" indent="0">
              <a:buNone/>
              <a:defRPr sz="1900"/>
            </a:lvl8pPr>
            <a:lvl9pPr marL="4887651" indent="0">
              <a:buNone/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5105873-F8A7-40D7-BBF8-89F4127D63B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080" y="2240285"/>
            <a:ext cx="5654040" cy="633634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7480" y="2240285"/>
            <a:ext cx="5654040" cy="6336348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5BDDA9-D863-4FC3-820D-43D52B98664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080" y="2149158"/>
            <a:ext cx="5656263" cy="895667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10956" indent="0">
              <a:buNone/>
              <a:defRPr sz="2700" b="1"/>
            </a:lvl2pPr>
            <a:lvl3pPr marL="1221913" indent="0">
              <a:buNone/>
              <a:defRPr sz="2400" b="1"/>
            </a:lvl3pPr>
            <a:lvl4pPr marL="1832869" indent="0">
              <a:buNone/>
              <a:defRPr sz="2100" b="1"/>
            </a:lvl4pPr>
            <a:lvl5pPr marL="2443825" indent="0">
              <a:buNone/>
              <a:defRPr sz="2100" b="1"/>
            </a:lvl5pPr>
            <a:lvl6pPr marL="3054782" indent="0">
              <a:buNone/>
              <a:defRPr sz="2100" b="1"/>
            </a:lvl6pPr>
            <a:lvl7pPr marL="3665738" indent="0">
              <a:buNone/>
              <a:defRPr sz="2100" b="1"/>
            </a:lvl7pPr>
            <a:lvl8pPr marL="4276695" indent="0">
              <a:buNone/>
              <a:defRPr sz="2100" b="1"/>
            </a:lvl8pPr>
            <a:lvl9pPr marL="488765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080" y="3044825"/>
            <a:ext cx="5656263" cy="55318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037" y="2149158"/>
            <a:ext cx="5658486" cy="895667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10956" indent="0">
              <a:buNone/>
              <a:defRPr sz="2700" b="1"/>
            </a:lvl2pPr>
            <a:lvl3pPr marL="1221913" indent="0">
              <a:buNone/>
              <a:defRPr sz="2400" b="1"/>
            </a:lvl3pPr>
            <a:lvl4pPr marL="1832869" indent="0">
              <a:buNone/>
              <a:defRPr sz="2100" b="1"/>
            </a:lvl4pPr>
            <a:lvl5pPr marL="2443825" indent="0">
              <a:buNone/>
              <a:defRPr sz="2100" b="1"/>
            </a:lvl5pPr>
            <a:lvl6pPr marL="3054782" indent="0">
              <a:buNone/>
              <a:defRPr sz="2100" b="1"/>
            </a:lvl6pPr>
            <a:lvl7pPr marL="3665738" indent="0">
              <a:buNone/>
              <a:defRPr sz="2100" b="1"/>
            </a:lvl7pPr>
            <a:lvl8pPr marL="4276695" indent="0">
              <a:buNone/>
              <a:defRPr sz="2100" b="1"/>
            </a:lvl8pPr>
            <a:lvl9pPr marL="4887651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037" y="3044825"/>
            <a:ext cx="5658486" cy="55318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B965C45-008B-4DE5-BCC7-CCF54157E82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18164E5-9905-4914-A2DD-139D3A5EAA7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3D9E07-75D6-42B3-A744-D9484BE98A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080" y="382270"/>
            <a:ext cx="4211639" cy="162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072" y="382275"/>
            <a:ext cx="7156450" cy="8194358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080" y="2009145"/>
            <a:ext cx="4211639" cy="6567488"/>
          </a:xfrm>
        </p:spPr>
        <p:txBody>
          <a:bodyPr/>
          <a:lstStyle>
            <a:lvl1pPr marL="0" indent="0">
              <a:buNone/>
              <a:defRPr sz="1900"/>
            </a:lvl1pPr>
            <a:lvl2pPr marL="610956" indent="0">
              <a:buNone/>
              <a:defRPr sz="1600"/>
            </a:lvl2pPr>
            <a:lvl3pPr marL="1221913" indent="0">
              <a:buNone/>
              <a:defRPr sz="1300"/>
            </a:lvl3pPr>
            <a:lvl4pPr marL="1832869" indent="0">
              <a:buNone/>
              <a:defRPr sz="1200"/>
            </a:lvl4pPr>
            <a:lvl5pPr marL="2443825" indent="0">
              <a:buNone/>
              <a:defRPr sz="1200"/>
            </a:lvl5pPr>
            <a:lvl6pPr marL="3054782" indent="0">
              <a:buNone/>
              <a:defRPr sz="1200"/>
            </a:lvl6pPr>
            <a:lvl7pPr marL="3665738" indent="0">
              <a:buNone/>
              <a:defRPr sz="1200"/>
            </a:lvl7pPr>
            <a:lvl8pPr marL="4276695" indent="0">
              <a:buNone/>
              <a:defRPr sz="1200"/>
            </a:lvl8pPr>
            <a:lvl9pPr marL="488765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0A823E8-B69B-4E94-8742-2C9EF8FF810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03" y="6720840"/>
            <a:ext cx="7680960" cy="793433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03" y="857885"/>
            <a:ext cx="7680960" cy="5760720"/>
          </a:xfrm>
        </p:spPr>
        <p:txBody>
          <a:bodyPr lIns="122191" tIns="61096" rIns="122191" bIns="61096"/>
          <a:lstStyle>
            <a:lvl1pPr marL="0" indent="0">
              <a:buNone/>
              <a:defRPr sz="4300"/>
            </a:lvl1pPr>
            <a:lvl2pPr marL="610956" indent="0">
              <a:buNone/>
              <a:defRPr sz="3700"/>
            </a:lvl2pPr>
            <a:lvl3pPr marL="1221913" indent="0">
              <a:buNone/>
              <a:defRPr sz="3200"/>
            </a:lvl3pPr>
            <a:lvl4pPr marL="1832869" indent="0">
              <a:buNone/>
              <a:defRPr sz="2700"/>
            </a:lvl4pPr>
            <a:lvl5pPr marL="2443825" indent="0">
              <a:buNone/>
              <a:defRPr sz="2700"/>
            </a:lvl5pPr>
            <a:lvl6pPr marL="3054782" indent="0">
              <a:buNone/>
              <a:defRPr sz="2700"/>
            </a:lvl6pPr>
            <a:lvl7pPr marL="3665738" indent="0">
              <a:buNone/>
              <a:defRPr sz="2700"/>
            </a:lvl7pPr>
            <a:lvl8pPr marL="4276695" indent="0">
              <a:buNone/>
              <a:defRPr sz="2700"/>
            </a:lvl8pPr>
            <a:lvl9pPr marL="4887651" indent="0">
              <a:buNone/>
              <a:defRPr sz="2700"/>
            </a:lvl9pPr>
          </a:lstStyle>
          <a:p>
            <a:pPr lvl="0"/>
            <a:endParaRPr lang="ru-RU" noProof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03" y="7514273"/>
            <a:ext cx="7680960" cy="1126807"/>
          </a:xfrm>
        </p:spPr>
        <p:txBody>
          <a:bodyPr/>
          <a:lstStyle>
            <a:lvl1pPr marL="0" indent="0">
              <a:buNone/>
              <a:defRPr sz="1900"/>
            </a:lvl1pPr>
            <a:lvl2pPr marL="610956" indent="0">
              <a:buNone/>
              <a:defRPr sz="1600"/>
            </a:lvl2pPr>
            <a:lvl3pPr marL="1221913" indent="0">
              <a:buNone/>
              <a:defRPr sz="1300"/>
            </a:lvl3pPr>
            <a:lvl4pPr marL="1832869" indent="0">
              <a:buNone/>
              <a:defRPr sz="1200"/>
            </a:lvl4pPr>
            <a:lvl5pPr marL="2443825" indent="0">
              <a:buNone/>
              <a:defRPr sz="1200"/>
            </a:lvl5pPr>
            <a:lvl6pPr marL="3054782" indent="0">
              <a:buNone/>
              <a:defRPr sz="1200"/>
            </a:lvl6pPr>
            <a:lvl7pPr marL="3665738" indent="0">
              <a:buNone/>
              <a:defRPr sz="1200"/>
            </a:lvl7pPr>
            <a:lvl8pPr marL="4276695" indent="0">
              <a:buNone/>
              <a:defRPr sz="1200"/>
            </a:lvl8pPr>
            <a:lvl9pPr marL="4887651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CEA45D6-AB47-49D9-A69C-40B03584513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2074" tIns="61042" rIns="122074" bIns="61042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4505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2074" tIns="61042" rIns="122074" bIns="6104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2074" tIns="61042" rIns="122074" bIns="61042" numCol="1" anchor="t" anchorCtr="0" compatLnSpc="1">
            <a:prstTxWarp prst="textNoShape">
              <a:avLst/>
            </a:prstTxWarp>
          </a:bodyPr>
          <a:lstStyle>
            <a:lvl1pPr algn="l">
              <a:defRPr sz="19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2074" tIns="61042" rIns="122074" bIns="61042" numCol="1" anchor="t" anchorCtr="0" compatLnSpc="1">
            <a:prstTxWarp prst="textNoShape">
              <a:avLst/>
            </a:prstTxWarp>
          </a:bodyPr>
          <a:lstStyle>
            <a:lvl1pPr algn="ctr">
              <a:defRPr sz="19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122074" tIns="61042" rIns="122074" bIns="61042" numCol="1" anchor="t" anchorCtr="0" compatLnSpc="1">
            <a:prstTxWarp prst="textNoShape">
              <a:avLst/>
            </a:prstTxWarp>
          </a:bodyPr>
          <a:lstStyle>
            <a:lvl1pPr algn="r">
              <a:defRPr sz="1900">
                <a:solidFill>
                  <a:schemeClr val="tx1"/>
                </a:solidFill>
              </a:defRPr>
            </a:lvl1pPr>
          </a:lstStyle>
          <a:p>
            <a:pPr>
              <a:defRPr/>
            </a:pPr>
            <a:fld id="{681247A2-9B42-4213-8B72-EBAA21E437B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Times New Roman" pitchFamily="18" charset="0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Times New Roman" pitchFamily="18" charset="0"/>
        </a:defRPr>
      </a:lvl5pPr>
      <a:lvl6pPr marL="610956" algn="ctr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Arial" pitchFamily="34" charset="0"/>
        </a:defRPr>
      </a:lvl6pPr>
      <a:lvl7pPr marL="1221913" algn="ctr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Arial" pitchFamily="34" charset="0"/>
        </a:defRPr>
      </a:lvl7pPr>
      <a:lvl8pPr marL="1832869" algn="ctr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Arial" pitchFamily="34" charset="0"/>
        </a:defRPr>
      </a:lvl8pPr>
      <a:lvl9pPr marL="2443825" algn="ctr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Arial" pitchFamily="34" charset="0"/>
        </a:defRPr>
      </a:lvl9pPr>
    </p:titleStyle>
    <p:bodyStyle>
      <a:lvl1pPr marL="457200" indent="-457200" algn="l" rtl="0" eaLnBrk="0" fontAlgn="base" hangingPunct="0">
        <a:spcBef>
          <a:spcPct val="20000"/>
        </a:spcBef>
        <a:spcAft>
          <a:spcPct val="0"/>
        </a:spcAft>
        <a:buChar char="•"/>
        <a:defRPr sz="43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992188" indent="-381000" algn="l" rtl="0" eaLnBrk="0" fontAlgn="base" hangingPunct="0">
        <a:spcBef>
          <a:spcPct val="20000"/>
        </a:spcBef>
        <a:spcAft>
          <a:spcPct val="0"/>
        </a:spcAft>
        <a:buChar char="–"/>
        <a:defRPr sz="3700">
          <a:solidFill>
            <a:schemeClr val="tx1"/>
          </a:solidFill>
          <a:latin typeface="Times New Roman" pitchFamily="18" charset="0"/>
        </a:defRPr>
      </a:lvl2pPr>
      <a:lvl3pPr marL="1527175" indent="-3048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Times New Roman" pitchFamily="18" charset="0"/>
        </a:defRPr>
      </a:lvl3pPr>
      <a:lvl4pPr marL="2136775" indent="-304800" algn="l" rtl="0" eaLnBrk="0" fontAlgn="base" hangingPunct="0">
        <a:spcBef>
          <a:spcPct val="20000"/>
        </a:spcBef>
        <a:spcAft>
          <a:spcPct val="0"/>
        </a:spcAft>
        <a:buChar char="–"/>
        <a:defRPr sz="2700">
          <a:solidFill>
            <a:schemeClr val="tx1"/>
          </a:solidFill>
          <a:latin typeface="Times New Roman" pitchFamily="18" charset="0"/>
        </a:defRPr>
      </a:lvl4pPr>
      <a:lvl5pPr marL="2747963" indent="-304800" algn="l" rtl="0" eaLnBrk="0" fontAlgn="base" hangingPunct="0">
        <a:spcBef>
          <a:spcPct val="20000"/>
        </a:spcBef>
        <a:spcAft>
          <a:spcPct val="0"/>
        </a:spcAft>
        <a:buChar char="»"/>
        <a:defRPr sz="2700">
          <a:solidFill>
            <a:schemeClr val="tx1"/>
          </a:solidFill>
          <a:latin typeface="Times New Roman" pitchFamily="18" charset="0"/>
        </a:defRPr>
      </a:lvl5pPr>
      <a:lvl6pPr marL="3360260" indent="-305478" algn="l" rtl="0" fontAlgn="base">
        <a:spcBef>
          <a:spcPct val="20000"/>
        </a:spcBef>
        <a:spcAft>
          <a:spcPct val="0"/>
        </a:spcAft>
        <a:buChar char="»"/>
        <a:defRPr sz="2700">
          <a:solidFill>
            <a:schemeClr val="tx1"/>
          </a:solidFill>
          <a:latin typeface="+mn-lt"/>
        </a:defRPr>
      </a:lvl6pPr>
      <a:lvl7pPr marL="3971216" indent="-305478" algn="l" rtl="0" fontAlgn="base">
        <a:spcBef>
          <a:spcPct val="20000"/>
        </a:spcBef>
        <a:spcAft>
          <a:spcPct val="0"/>
        </a:spcAft>
        <a:buChar char="»"/>
        <a:defRPr sz="2700">
          <a:solidFill>
            <a:schemeClr val="tx1"/>
          </a:solidFill>
          <a:latin typeface="+mn-lt"/>
        </a:defRPr>
      </a:lvl7pPr>
      <a:lvl8pPr marL="4582173" indent="-305478" algn="l" rtl="0" fontAlgn="base">
        <a:spcBef>
          <a:spcPct val="20000"/>
        </a:spcBef>
        <a:spcAft>
          <a:spcPct val="0"/>
        </a:spcAft>
        <a:buChar char="»"/>
        <a:defRPr sz="2700">
          <a:solidFill>
            <a:schemeClr val="tx1"/>
          </a:solidFill>
          <a:latin typeface="+mn-lt"/>
        </a:defRPr>
      </a:lvl8pPr>
      <a:lvl9pPr marL="5193129" indent="-305478" algn="l" rtl="0" fontAlgn="base">
        <a:spcBef>
          <a:spcPct val="20000"/>
        </a:spcBef>
        <a:spcAft>
          <a:spcPct val="0"/>
        </a:spcAft>
        <a:buChar char="»"/>
        <a:defRPr sz="27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122191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10956" algn="l" defTabSz="122191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21913" algn="l" defTabSz="122191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32869" algn="l" defTabSz="122191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43825" algn="l" defTabSz="122191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54782" algn="l" defTabSz="122191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65738" algn="l" defTabSz="122191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76695" algn="l" defTabSz="122191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87651" algn="l" defTabSz="1221913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jpeg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1.bin"/><Relationship Id="rId3" Type="http://schemas.openxmlformats.org/officeDocument/2006/relationships/image" Target="../media/image7.png"/><Relationship Id="rId7" Type="http://schemas.openxmlformats.org/officeDocument/2006/relationships/oleObject" Target="../embeddings/_____Microsoft_Office_Excel_97-200341.xls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9.vml"/><Relationship Id="rId6" Type="http://schemas.openxmlformats.org/officeDocument/2006/relationships/oleObject" Target="../embeddings/oleObject100.bin"/><Relationship Id="rId5" Type="http://schemas.openxmlformats.org/officeDocument/2006/relationships/oleObject" Target="../embeddings/oleObject99.bin"/><Relationship Id="rId4" Type="http://schemas.openxmlformats.org/officeDocument/2006/relationships/oleObject" Target="../embeddings/oleObject98.bin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05.bin"/><Relationship Id="rId3" Type="http://schemas.openxmlformats.org/officeDocument/2006/relationships/image" Target="../media/image7.png"/><Relationship Id="rId7" Type="http://schemas.openxmlformats.org/officeDocument/2006/relationships/oleObject" Target="../embeddings/oleObject10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30.vml"/><Relationship Id="rId6" Type="http://schemas.openxmlformats.org/officeDocument/2006/relationships/oleObject" Target="../embeddings/oleObject103.bin"/><Relationship Id="rId5" Type="http://schemas.openxmlformats.org/officeDocument/2006/relationships/oleObject" Target="../embeddings/_____Microsoft_Office_Excel_97-200342.xls"/><Relationship Id="rId4" Type="http://schemas.openxmlformats.org/officeDocument/2006/relationships/oleObject" Target="../embeddings/oleObject102.bin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../&#1054;&#1073;&#1098;&#1077;&#1082;&#1090;&#1099;_&#1054;&#1073;&#1088;&#1072;&#1079;&#1086;&#1074;&#1072;&#1085;&#1080;&#1103;_&#1053;&#1086;&#1078;&#1072;&#1081;-&#1070;&#1088;&#1090;&#1086;&#1074;&#1089;&#1082;&#1086;&#1075;&#1086;_&#1088;&#1072;&#1081;&#1086;&#1085;&#1072;/&#1055;&#1072;&#1089;&#1087;&#1086;&#1088;&#1090;%20%20&#1057;&#1054;&#1064;%20&#1089;.%20&#1069;&#1085;&#1075;&#1077;&#1085;&#1086;&#1081;/&#1055;&#1072;&#1089;&#1087;&#1086;&#1088;&#1090;%20%20&#1057;&#1054;&#1064;%20&#1089;.%20&#1069;&#1085;&#1075;&#1077;&#1085;&#1086;&#1081;.ppt" TargetMode="Externa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hyperlink" Target="../&#1054;&#1073;&#1098;&#1077;&#1082;&#1090;&#1099;_&#1054;&#1073;&#1088;&#1072;&#1079;&#1086;&#1074;&#1072;&#1085;&#1080;&#1103;_&#1053;&#1086;&#1078;&#1072;&#1081;-&#1070;&#1088;&#1090;&#1086;&#1074;&#1089;&#1082;&#1086;&#1075;&#1086;_&#1088;&#1072;&#1081;&#1086;&#1085;&#1072;/&#1055;&#1072;&#1089;&#1087;&#1086;&#1088;&#1090;%20%20&#1057;&#1054;&#1064;%20&#1089;.%20&#1043;&#1086;&#1088;&#1076;&#1072;&#1083;&#1080;/&#1055;&#1072;&#1089;&#1087;&#1086;&#1088;&#1090;%20%20&#1057;&#1054;&#1064;%20&#1089;.%20&#1043;&#1086;&#1088;&#1076;&#1072;&#1083;&#1080;.ppt" TargetMode="Externa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9.jpeg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1.vml"/><Relationship Id="rId6" Type="http://schemas.openxmlformats.org/officeDocument/2006/relationships/oleObject" Target="../embeddings/oleObject108.bin"/><Relationship Id="rId5" Type="http://schemas.openxmlformats.org/officeDocument/2006/relationships/oleObject" Target="../embeddings/oleObject107.bin"/><Relationship Id="rId4" Type="http://schemas.openxmlformats.org/officeDocument/2006/relationships/oleObject" Target="../embeddings/oleObject106.bin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7" Type="http://schemas.openxmlformats.org/officeDocument/2006/relationships/oleObject" Target="../embeddings/oleObject112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2.vml"/><Relationship Id="rId6" Type="http://schemas.openxmlformats.org/officeDocument/2006/relationships/oleObject" Target="../embeddings/oleObject111.bin"/><Relationship Id="rId5" Type="http://schemas.openxmlformats.org/officeDocument/2006/relationships/oleObject" Target="../embeddings/oleObject110.bin"/><Relationship Id="rId4" Type="http://schemas.openxmlformats.org/officeDocument/2006/relationships/oleObject" Target="../embeddings/oleObject109.bin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jpeg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33.vml"/><Relationship Id="rId5" Type="http://schemas.openxmlformats.org/officeDocument/2006/relationships/image" Target="../media/image93.jpeg"/><Relationship Id="rId4" Type="http://schemas.openxmlformats.org/officeDocument/2006/relationships/oleObject" Target="../embeddings/_____Microsoft_Office_Excel_97-200343.xls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5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4.vml"/><Relationship Id="rId4" Type="http://schemas.openxmlformats.org/officeDocument/2006/relationships/oleObject" Target="../embeddings/oleObject113.bin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png"/><Relationship Id="rId2" Type="http://schemas.openxmlformats.org/officeDocument/2006/relationships/image" Target="../media/image96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8.png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.bin"/><Relationship Id="rId13" Type="http://schemas.openxmlformats.org/officeDocument/2006/relationships/oleObject" Target="../embeddings/oleObject9.bin"/><Relationship Id="rId3" Type="http://schemas.openxmlformats.org/officeDocument/2006/relationships/image" Target="../media/image7.png"/><Relationship Id="rId7" Type="http://schemas.openxmlformats.org/officeDocument/2006/relationships/hyperlink" Target="&#1055;&#1054;&#1054;%20&#1040;&#1095;&#1093;&#1086;&#1081;-&#1052;&#1072;&#1088;&#1090;&#1072;&#1085;&#1086;&#1074;&#1089;&#1082;&#1080;&#1081;%20&#1088;&#1072;&#1081;&#1086;&#1085;/&#1055;&#1058;_&#1040;&#1047;&#1057;_&#1042;&#1077;&#1083;&#1082;&#1086;&#1084;&#1077;.ppt" TargetMode="External"/><Relationship Id="rId12" Type="http://schemas.openxmlformats.org/officeDocument/2006/relationships/oleObject" Target="../embeddings/oleObject8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3.bin"/><Relationship Id="rId11" Type="http://schemas.openxmlformats.org/officeDocument/2006/relationships/oleObject" Target="../embeddings/oleObject7.bin"/><Relationship Id="rId5" Type="http://schemas.openxmlformats.org/officeDocument/2006/relationships/oleObject" Target="../embeddings/oleObject2.bin"/><Relationship Id="rId10" Type="http://schemas.openxmlformats.org/officeDocument/2006/relationships/oleObject" Target="../embeddings/oleObject6.bin"/><Relationship Id="rId4" Type="http://schemas.openxmlformats.org/officeDocument/2006/relationships/oleObject" Target="../embeddings/oleObject1.bin"/><Relationship Id="rId9" Type="http://schemas.openxmlformats.org/officeDocument/2006/relationships/oleObject" Target="../embeddings/oleObject5.bin"/></Relationships>
</file>

<file path=ppt/slides/_rels/slide1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0.png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____Microsoft_Office_Word_97_-_20031.doc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____Microsoft_Office_Word_97_-_200344.doc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5.v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6.vml"/><Relationship Id="rId4" Type="http://schemas.openxmlformats.org/officeDocument/2006/relationships/oleObject" Target="../embeddings/oleObject115.bin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____Microsoft_Office_Word_97_-_200345.doc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7.v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7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6.bin"/><Relationship Id="rId7" Type="http://schemas.openxmlformats.org/officeDocument/2006/relationships/image" Target="../media/image114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8.vml"/><Relationship Id="rId6" Type="http://schemas.openxmlformats.org/officeDocument/2006/relationships/image" Target="../media/image113.png"/><Relationship Id="rId5" Type="http://schemas.openxmlformats.org/officeDocument/2006/relationships/image" Target="../media/image112.png"/><Relationship Id="rId4" Type="http://schemas.openxmlformats.org/officeDocument/2006/relationships/image" Target="../media/image111.png"/></Relationships>
</file>

<file path=ppt/slides/_rels/slide14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2.bin"/><Relationship Id="rId13" Type="http://schemas.openxmlformats.org/officeDocument/2006/relationships/oleObject" Target="../embeddings/oleObject127.bin"/><Relationship Id="rId18" Type="http://schemas.openxmlformats.org/officeDocument/2006/relationships/oleObject" Target="../embeddings/oleObject132.bin"/><Relationship Id="rId3" Type="http://schemas.openxmlformats.org/officeDocument/2006/relationships/oleObject" Target="../embeddings/oleObject117.bin"/><Relationship Id="rId21" Type="http://schemas.openxmlformats.org/officeDocument/2006/relationships/oleObject" Target="../embeddings/oleObject135.bin"/><Relationship Id="rId7" Type="http://schemas.openxmlformats.org/officeDocument/2006/relationships/oleObject" Target="../embeddings/oleObject121.bin"/><Relationship Id="rId12" Type="http://schemas.openxmlformats.org/officeDocument/2006/relationships/oleObject" Target="../embeddings/oleObject126.bin"/><Relationship Id="rId17" Type="http://schemas.openxmlformats.org/officeDocument/2006/relationships/oleObject" Target="../embeddings/oleObject131.bin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130.bin"/><Relationship Id="rId20" Type="http://schemas.openxmlformats.org/officeDocument/2006/relationships/oleObject" Target="../embeddings/oleObject134.bin"/><Relationship Id="rId1" Type="http://schemas.openxmlformats.org/officeDocument/2006/relationships/vmlDrawing" Target="../drawings/vmlDrawing39.vml"/><Relationship Id="rId6" Type="http://schemas.openxmlformats.org/officeDocument/2006/relationships/oleObject" Target="../embeddings/oleObject120.bin"/><Relationship Id="rId11" Type="http://schemas.openxmlformats.org/officeDocument/2006/relationships/oleObject" Target="../embeddings/oleObject125.bin"/><Relationship Id="rId5" Type="http://schemas.openxmlformats.org/officeDocument/2006/relationships/oleObject" Target="../embeddings/oleObject119.bin"/><Relationship Id="rId15" Type="http://schemas.openxmlformats.org/officeDocument/2006/relationships/oleObject" Target="../embeddings/oleObject129.bin"/><Relationship Id="rId23" Type="http://schemas.openxmlformats.org/officeDocument/2006/relationships/oleObject" Target="../embeddings/oleObject137.bin"/><Relationship Id="rId10" Type="http://schemas.openxmlformats.org/officeDocument/2006/relationships/oleObject" Target="../embeddings/oleObject124.bin"/><Relationship Id="rId19" Type="http://schemas.openxmlformats.org/officeDocument/2006/relationships/oleObject" Target="../embeddings/oleObject133.bin"/><Relationship Id="rId4" Type="http://schemas.openxmlformats.org/officeDocument/2006/relationships/oleObject" Target="../embeddings/oleObject118.bin"/><Relationship Id="rId9" Type="http://schemas.openxmlformats.org/officeDocument/2006/relationships/oleObject" Target="../embeddings/oleObject123.bin"/><Relationship Id="rId14" Type="http://schemas.openxmlformats.org/officeDocument/2006/relationships/oleObject" Target="../embeddings/oleObject128.bin"/><Relationship Id="rId22" Type="http://schemas.openxmlformats.org/officeDocument/2006/relationships/oleObject" Target="../embeddings/oleObject136.bin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43.bin"/><Relationship Id="rId13" Type="http://schemas.openxmlformats.org/officeDocument/2006/relationships/oleObject" Target="../embeddings/oleObject148.bin"/><Relationship Id="rId18" Type="http://schemas.openxmlformats.org/officeDocument/2006/relationships/oleObject" Target="../embeddings/oleObject153.bin"/><Relationship Id="rId26" Type="http://schemas.openxmlformats.org/officeDocument/2006/relationships/oleObject" Target="../embeddings/oleObject161.bin"/><Relationship Id="rId3" Type="http://schemas.openxmlformats.org/officeDocument/2006/relationships/oleObject" Target="../embeddings/oleObject138.bin"/><Relationship Id="rId21" Type="http://schemas.openxmlformats.org/officeDocument/2006/relationships/oleObject" Target="../embeddings/oleObject156.bin"/><Relationship Id="rId34" Type="http://schemas.openxmlformats.org/officeDocument/2006/relationships/oleObject" Target="../embeddings/oleObject169.bin"/><Relationship Id="rId7" Type="http://schemas.openxmlformats.org/officeDocument/2006/relationships/oleObject" Target="../embeddings/oleObject142.bin"/><Relationship Id="rId12" Type="http://schemas.openxmlformats.org/officeDocument/2006/relationships/oleObject" Target="../embeddings/oleObject147.bin"/><Relationship Id="rId17" Type="http://schemas.openxmlformats.org/officeDocument/2006/relationships/oleObject" Target="../embeddings/oleObject152.bin"/><Relationship Id="rId25" Type="http://schemas.openxmlformats.org/officeDocument/2006/relationships/oleObject" Target="../embeddings/oleObject160.bin"/><Relationship Id="rId33" Type="http://schemas.openxmlformats.org/officeDocument/2006/relationships/oleObject" Target="../embeddings/oleObject168.bin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151.bin"/><Relationship Id="rId20" Type="http://schemas.openxmlformats.org/officeDocument/2006/relationships/oleObject" Target="../embeddings/oleObject155.bin"/><Relationship Id="rId29" Type="http://schemas.openxmlformats.org/officeDocument/2006/relationships/oleObject" Target="../embeddings/oleObject164.bin"/><Relationship Id="rId1" Type="http://schemas.openxmlformats.org/officeDocument/2006/relationships/vmlDrawing" Target="../drawings/vmlDrawing40.vml"/><Relationship Id="rId6" Type="http://schemas.openxmlformats.org/officeDocument/2006/relationships/oleObject" Target="../embeddings/oleObject141.bin"/><Relationship Id="rId11" Type="http://schemas.openxmlformats.org/officeDocument/2006/relationships/oleObject" Target="../embeddings/oleObject146.bin"/><Relationship Id="rId24" Type="http://schemas.openxmlformats.org/officeDocument/2006/relationships/oleObject" Target="../embeddings/oleObject159.bin"/><Relationship Id="rId32" Type="http://schemas.openxmlformats.org/officeDocument/2006/relationships/oleObject" Target="../embeddings/oleObject167.bin"/><Relationship Id="rId37" Type="http://schemas.openxmlformats.org/officeDocument/2006/relationships/oleObject" Target="../embeddings/oleObject172.bin"/><Relationship Id="rId5" Type="http://schemas.openxmlformats.org/officeDocument/2006/relationships/oleObject" Target="../embeddings/oleObject140.bin"/><Relationship Id="rId15" Type="http://schemas.openxmlformats.org/officeDocument/2006/relationships/oleObject" Target="../embeddings/oleObject150.bin"/><Relationship Id="rId23" Type="http://schemas.openxmlformats.org/officeDocument/2006/relationships/oleObject" Target="../embeddings/oleObject158.bin"/><Relationship Id="rId28" Type="http://schemas.openxmlformats.org/officeDocument/2006/relationships/oleObject" Target="../embeddings/oleObject163.bin"/><Relationship Id="rId36" Type="http://schemas.openxmlformats.org/officeDocument/2006/relationships/oleObject" Target="../embeddings/oleObject171.bin"/><Relationship Id="rId10" Type="http://schemas.openxmlformats.org/officeDocument/2006/relationships/oleObject" Target="../embeddings/oleObject145.bin"/><Relationship Id="rId19" Type="http://schemas.openxmlformats.org/officeDocument/2006/relationships/oleObject" Target="../embeddings/oleObject154.bin"/><Relationship Id="rId31" Type="http://schemas.openxmlformats.org/officeDocument/2006/relationships/oleObject" Target="../embeddings/oleObject166.bin"/><Relationship Id="rId4" Type="http://schemas.openxmlformats.org/officeDocument/2006/relationships/oleObject" Target="../embeddings/oleObject139.bin"/><Relationship Id="rId9" Type="http://schemas.openxmlformats.org/officeDocument/2006/relationships/oleObject" Target="../embeddings/oleObject144.bin"/><Relationship Id="rId14" Type="http://schemas.openxmlformats.org/officeDocument/2006/relationships/oleObject" Target="../embeddings/oleObject149.bin"/><Relationship Id="rId22" Type="http://schemas.openxmlformats.org/officeDocument/2006/relationships/oleObject" Target="../embeddings/oleObject157.bin"/><Relationship Id="rId27" Type="http://schemas.openxmlformats.org/officeDocument/2006/relationships/oleObject" Target="../embeddings/oleObject162.bin"/><Relationship Id="rId30" Type="http://schemas.openxmlformats.org/officeDocument/2006/relationships/oleObject" Target="../embeddings/oleObject165.bin"/><Relationship Id="rId35" Type="http://schemas.openxmlformats.org/officeDocument/2006/relationships/oleObject" Target="../embeddings/oleObject170.bin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78.bin"/><Relationship Id="rId13" Type="http://schemas.openxmlformats.org/officeDocument/2006/relationships/oleObject" Target="../embeddings/oleObject183.bin"/><Relationship Id="rId18" Type="http://schemas.openxmlformats.org/officeDocument/2006/relationships/oleObject" Target="../embeddings/oleObject188.bin"/><Relationship Id="rId3" Type="http://schemas.openxmlformats.org/officeDocument/2006/relationships/oleObject" Target="../embeddings/oleObject173.bin"/><Relationship Id="rId21" Type="http://schemas.openxmlformats.org/officeDocument/2006/relationships/oleObject" Target="../embeddings/oleObject191.bin"/><Relationship Id="rId7" Type="http://schemas.openxmlformats.org/officeDocument/2006/relationships/oleObject" Target="../embeddings/oleObject177.bin"/><Relationship Id="rId12" Type="http://schemas.openxmlformats.org/officeDocument/2006/relationships/oleObject" Target="../embeddings/oleObject182.bin"/><Relationship Id="rId17" Type="http://schemas.openxmlformats.org/officeDocument/2006/relationships/oleObject" Target="../embeddings/oleObject187.bin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186.bin"/><Relationship Id="rId20" Type="http://schemas.openxmlformats.org/officeDocument/2006/relationships/oleObject" Target="../embeddings/oleObject190.bin"/><Relationship Id="rId1" Type="http://schemas.openxmlformats.org/officeDocument/2006/relationships/vmlDrawing" Target="../drawings/vmlDrawing41.vml"/><Relationship Id="rId6" Type="http://schemas.openxmlformats.org/officeDocument/2006/relationships/oleObject" Target="../embeddings/oleObject176.bin"/><Relationship Id="rId11" Type="http://schemas.openxmlformats.org/officeDocument/2006/relationships/oleObject" Target="../embeddings/oleObject181.bin"/><Relationship Id="rId5" Type="http://schemas.openxmlformats.org/officeDocument/2006/relationships/oleObject" Target="../embeddings/oleObject175.bin"/><Relationship Id="rId15" Type="http://schemas.openxmlformats.org/officeDocument/2006/relationships/oleObject" Target="../embeddings/oleObject185.bin"/><Relationship Id="rId10" Type="http://schemas.openxmlformats.org/officeDocument/2006/relationships/oleObject" Target="../embeddings/oleObject180.bin"/><Relationship Id="rId19" Type="http://schemas.openxmlformats.org/officeDocument/2006/relationships/oleObject" Target="../embeddings/oleObject189.bin"/><Relationship Id="rId4" Type="http://schemas.openxmlformats.org/officeDocument/2006/relationships/oleObject" Target="../embeddings/oleObject174.bin"/><Relationship Id="rId9" Type="http://schemas.openxmlformats.org/officeDocument/2006/relationships/oleObject" Target="../embeddings/oleObject179.bin"/><Relationship Id="rId14" Type="http://schemas.openxmlformats.org/officeDocument/2006/relationships/oleObject" Target="../embeddings/oleObject184.bin"/><Relationship Id="rId22" Type="http://schemas.openxmlformats.org/officeDocument/2006/relationships/oleObject" Target="../embeddings/oleObject192.bin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____Microsoft_Office_Word_97_-_200346.doc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42.vml"/></Relationships>
</file>

<file path=ppt/slides/_rels/slide1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2.png"/><Relationship Id="rId1" Type="http://schemas.openxmlformats.org/officeDocument/2006/relationships/slideLayout" Target="../slideLayouts/slideLayout7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9.jpe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____Microsoft_Office_Word_97_-_200347.doc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3.v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0.png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0.png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0.png"/></Relationships>
</file>

<file path=ppt/slides/_rels/slide16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8.jpeg"/><Relationship Id="rId3" Type="http://schemas.openxmlformats.org/officeDocument/2006/relationships/notesSlide" Target="../notesSlides/notesSlide17.xml"/><Relationship Id="rId7" Type="http://schemas.openxmlformats.org/officeDocument/2006/relationships/oleObject" Target="../embeddings/oleObject194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4.vml"/><Relationship Id="rId6" Type="http://schemas.openxmlformats.org/officeDocument/2006/relationships/image" Target="../media/image197.jpeg"/><Relationship Id="rId5" Type="http://schemas.openxmlformats.org/officeDocument/2006/relationships/oleObject" Target="../embeddings/oleObject193.bin"/><Relationship Id="rId4" Type="http://schemas.openxmlformats.org/officeDocument/2006/relationships/image" Target="../media/image196.jpeg"/><Relationship Id="rId9" Type="http://schemas.openxmlformats.org/officeDocument/2006/relationships/oleObject" Target="../embeddings/oleObject195.bin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8.xml"/><Relationship Id="rId7" Type="http://schemas.openxmlformats.org/officeDocument/2006/relationships/oleObject" Target="../embeddings/oleObject19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5.vml"/><Relationship Id="rId6" Type="http://schemas.openxmlformats.org/officeDocument/2006/relationships/image" Target="../media/image198.jpeg"/><Relationship Id="rId5" Type="http://schemas.openxmlformats.org/officeDocument/2006/relationships/oleObject" Target="../embeddings/oleObject196.bin"/><Relationship Id="rId4" Type="http://schemas.openxmlformats.org/officeDocument/2006/relationships/image" Target="../media/image199.jpeg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8.jpeg"/><Relationship Id="rId2" Type="http://schemas.openxmlformats.org/officeDocument/2006/relationships/image" Target="../media/image200.jpe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202.jpeg"/><Relationship Id="rId4" Type="http://schemas.openxmlformats.org/officeDocument/2006/relationships/image" Target="../media/image201.jpeg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6.v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7.vml"/><Relationship Id="rId6" Type="http://schemas.openxmlformats.org/officeDocument/2006/relationships/image" Target="../media/image205.png"/><Relationship Id="rId5" Type="http://schemas.openxmlformats.org/officeDocument/2006/relationships/oleObject" Target="../embeddings/oleObject200.bin"/><Relationship Id="rId4" Type="http://schemas.openxmlformats.org/officeDocument/2006/relationships/oleObject" Target="../embeddings/oleObject199.bin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03.bin"/><Relationship Id="rId3" Type="http://schemas.openxmlformats.org/officeDocument/2006/relationships/notesSlide" Target="../notesSlides/notesSlide19.xml"/><Relationship Id="rId7" Type="http://schemas.openxmlformats.org/officeDocument/2006/relationships/oleObject" Target="../embeddings/oleObject202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8.vml"/><Relationship Id="rId6" Type="http://schemas.openxmlformats.org/officeDocument/2006/relationships/oleObject" Target="../embeddings/oleObject201.bin"/><Relationship Id="rId5" Type="http://schemas.openxmlformats.org/officeDocument/2006/relationships/image" Target="../media/image100.png"/><Relationship Id="rId4" Type="http://schemas.openxmlformats.org/officeDocument/2006/relationships/image" Target="../media/image99.jpeg"/><Relationship Id="rId9" Type="http://schemas.openxmlformats.org/officeDocument/2006/relationships/oleObject" Target="../embeddings/oleObject204.bin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177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214.bin"/><Relationship Id="rId18" Type="http://schemas.openxmlformats.org/officeDocument/2006/relationships/oleObject" Target="../embeddings/oleObject219.bin"/><Relationship Id="rId26" Type="http://schemas.openxmlformats.org/officeDocument/2006/relationships/oleObject" Target="../embeddings/oleObject227.bin"/><Relationship Id="rId39" Type="http://schemas.openxmlformats.org/officeDocument/2006/relationships/image" Target="../media/image223.png"/><Relationship Id="rId3" Type="http://schemas.openxmlformats.org/officeDocument/2006/relationships/image" Target="../media/image218.jpeg"/><Relationship Id="rId21" Type="http://schemas.openxmlformats.org/officeDocument/2006/relationships/oleObject" Target="../embeddings/oleObject222.bin"/><Relationship Id="rId34" Type="http://schemas.openxmlformats.org/officeDocument/2006/relationships/image" Target="../media/image220.png"/><Relationship Id="rId42" Type="http://schemas.openxmlformats.org/officeDocument/2006/relationships/oleObject" Target="../embeddings/oleObject238.bin"/><Relationship Id="rId47" Type="http://schemas.openxmlformats.org/officeDocument/2006/relationships/oleObject" Target="../embeddings/oleObject242.bin"/><Relationship Id="rId50" Type="http://schemas.openxmlformats.org/officeDocument/2006/relationships/oleObject" Target="../embeddings/oleObject245.bin"/><Relationship Id="rId7" Type="http://schemas.openxmlformats.org/officeDocument/2006/relationships/oleObject" Target="../embeddings/oleObject208.bin"/><Relationship Id="rId12" Type="http://schemas.openxmlformats.org/officeDocument/2006/relationships/oleObject" Target="../embeddings/oleObject213.bin"/><Relationship Id="rId17" Type="http://schemas.openxmlformats.org/officeDocument/2006/relationships/oleObject" Target="../embeddings/oleObject218.bin"/><Relationship Id="rId25" Type="http://schemas.openxmlformats.org/officeDocument/2006/relationships/oleObject" Target="../embeddings/oleObject226.bin"/><Relationship Id="rId33" Type="http://schemas.openxmlformats.org/officeDocument/2006/relationships/image" Target="../media/image219.png"/><Relationship Id="rId38" Type="http://schemas.openxmlformats.org/officeDocument/2006/relationships/oleObject" Target="../embeddings/oleObject235.bin"/><Relationship Id="rId46" Type="http://schemas.openxmlformats.org/officeDocument/2006/relationships/oleObject" Target="../embeddings/oleObject241.bin"/><Relationship Id="rId2" Type="http://schemas.openxmlformats.org/officeDocument/2006/relationships/slideLayout" Target="../slideLayouts/slideLayout7.xml"/><Relationship Id="rId16" Type="http://schemas.openxmlformats.org/officeDocument/2006/relationships/oleObject" Target="../embeddings/oleObject217.bin"/><Relationship Id="rId20" Type="http://schemas.openxmlformats.org/officeDocument/2006/relationships/oleObject" Target="../embeddings/oleObject221.bin"/><Relationship Id="rId29" Type="http://schemas.openxmlformats.org/officeDocument/2006/relationships/oleObject" Target="../embeddings/oleObject230.bin"/><Relationship Id="rId41" Type="http://schemas.openxmlformats.org/officeDocument/2006/relationships/oleObject" Target="../embeddings/oleObject237.bin"/><Relationship Id="rId1" Type="http://schemas.openxmlformats.org/officeDocument/2006/relationships/vmlDrawing" Target="../drawings/vmlDrawing49.vml"/><Relationship Id="rId6" Type="http://schemas.openxmlformats.org/officeDocument/2006/relationships/oleObject" Target="../embeddings/oleObject207.bin"/><Relationship Id="rId11" Type="http://schemas.openxmlformats.org/officeDocument/2006/relationships/oleObject" Target="../embeddings/oleObject212.bin"/><Relationship Id="rId24" Type="http://schemas.openxmlformats.org/officeDocument/2006/relationships/oleObject" Target="../embeddings/oleObject225.bin"/><Relationship Id="rId32" Type="http://schemas.openxmlformats.org/officeDocument/2006/relationships/oleObject" Target="../embeddings/oleObject233.bin"/><Relationship Id="rId37" Type="http://schemas.openxmlformats.org/officeDocument/2006/relationships/oleObject" Target="../embeddings/oleObject234.bin"/><Relationship Id="rId40" Type="http://schemas.openxmlformats.org/officeDocument/2006/relationships/oleObject" Target="../embeddings/oleObject236.bin"/><Relationship Id="rId45" Type="http://schemas.openxmlformats.org/officeDocument/2006/relationships/oleObject" Target="../embeddings/oleObject240.bin"/><Relationship Id="rId5" Type="http://schemas.openxmlformats.org/officeDocument/2006/relationships/oleObject" Target="../embeddings/oleObject206.bin"/><Relationship Id="rId15" Type="http://schemas.openxmlformats.org/officeDocument/2006/relationships/oleObject" Target="../embeddings/oleObject216.bin"/><Relationship Id="rId23" Type="http://schemas.openxmlformats.org/officeDocument/2006/relationships/oleObject" Target="../embeddings/oleObject224.bin"/><Relationship Id="rId28" Type="http://schemas.openxmlformats.org/officeDocument/2006/relationships/oleObject" Target="../embeddings/oleObject229.bin"/><Relationship Id="rId36" Type="http://schemas.openxmlformats.org/officeDocument/2006/relationships/image" Target="../media/image222.png"/><Relationship Id="rId49" Type="http://schemas.openxmlformats.org/officeDocument/2006/relationships/oleObject" Target="../embeddings/oleObject244.bin"/><Relationship Id="rId10" Type="http://schemas.openxmlformats.org/officeDocument/2006/relationships/oleObject" Target="../embeddings/oleObject211.bin"/><Relationship Id="rId19" Type="http://schemas.openxmlformats.org/officeDocument/2006/relationships/oleObject" Target="../embeddings/oleObject220.bin"/><Relationship Id="rId31" Type="http://schemas.openxmlformats.org/officeDocument/2006/relationships/oleObject" Target="../embeddings/oleObject232.bin"/><Relationship Id="rId44" Type="http://schemas.openxmlformats.org/officeDocument/2006/relationships/image" Target="../media/image224.png"/><Relationship Id="rId4" Type="http://schemas.openxmlformats.org/officeDocument/2006/relationships/oleObject" Target="../embeddings/oleObject205.bin"/><Relationship Id="rId9" Type="http://schemas.openxmlformats.org/officeDocument/2006/relationships/oleObject" Target="../embeddings/oleObject210.bin"/><Relationship Id="rId14" Type="http://schemas.openxmlformats.org/officeDocument/2006/relationships/oleObject" Target="../embeddings/oleObject215.bin"/><Relationship Id="rId22" Type="http://schemas.openxmlformats.org/officeDocument/2006/relationships/oleObject" Target="../embeddings/oleObject223.bin"/><Relationship Id="rId27" Type="http://schemas.openxmlformats.org/officeDocument/2006/relationships/oleObject" Target="../embeddings/oleObject228.bin"/><Relationship Id="rId30" Type="http://schemas.openxmlformats.org/officeDocument/2006/relationships/oleObject" Target="../embeddings/oleObject231.bin"/><Relationship Id="rId35" Type="http://schemas.openxmlformats.org/officeDocument/2006/relationships/image" Target="../media/image221.png"/><Relationship Id="rId43" Type="http://schemas.openxmlformats.org/officeDocument/2006/relationships/oleObject" Target="../embeddings/oleObject239.bin"/><Relationship Id="rId48" Type="http://schemas.openxmlformats.org/officeDocument/2006/relationships/oleObject" Target="../embeddings/oleObject243.bin"/><Relationship Id="rId8" Type="http://schemas.openxmlformats.org/officeDocument/2006/relationships/oleObject" Target="../embeddings/oleObject209.bin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50.bin"/><Relationship Id="rId13" Type="http://schemas.openxmlformats.org/officeDocument/2006/relationships/oleObject" Target="../embeddings/oleObject255.bin"/><Relationship Id="rId3" Type="http://schemas.openxmlformats.org/officeDocument/2006/relationships/image" Target="../media/image99.jpeg"/><Relationship Id="rId7" Type="http://schemas.openxmlformats.org/officeDocument/2006/relationships/oleObject" Target="../embeddings/oleObject249.bin"/><Relationship Id="rId12" Type="http://schemas.openxmlformats.org/officeDocument/2006/relationships/oleObject" Target="../embeddings/oleObject254.bin"/><Relationship Id="rId17" Type="http://schemas.openxmlformats.org/officeDocument/2006/relationships/image" Target="../media/image228.png"/><Relationship Id="rId2" Type="http://schemas.openxmlformats.org/officeDocument/2006/relationships/slideLayout" Target="../slideLayouts/slideLayout7.xml"/><Relationship Id="rId16" Type="http://schemas.openxmlformats.org/officeDocument/2006/relationships/image" Target="../media/image227.png"/><Relationship Id="rId1" Type="http://schemas.openxmlformats.org/officeDocument/2006/relationships/vmlDrawing" Target="../drawings/vmlDrawing50.vml"/><Relationship Id="rId6" Type="http://schemas.openxmlformats.org/officeDocument/2006/relationships/oleObject" Target="../embeddings/oleObject248.bin"/><Relationship Id="rId11" Type="http://schemas.openxmlformats.org/officeDocument/2006/relationships/oleObject" Target="../embeddings/oleObject253.bin"/><Relationship Id="rId5" Type="http://schemas.openxmlformats.org/officeDocument/2006/relationships/oleObject" Target="../embeddings/oleObject247.bin"/><Relationship Id="rId15" Type="http://schemas.openxmlformats.org/officeDocument/2006/relationships/image" Target="../media/image226.png"/><Relationship Id="rId10" Type="http://schemas.openxmlformats.org/officeDocument/2006/relationships/oleObject" Target="../embeddings/oleObject252.bin"/><Relationship Id="rId4" Type="http://schemas.openxmlformats.org/officeDocument/2006/relationships/oleObject" Target="../embeddings/oleObject246.bin"/><Relationship Id="rId9" Type="http://schemas.openxmlformats.org/officeDocument/2006/relationships/oleObject" Target="../embeddings/oleObject251.bin"/><Relationship Id="rId14" Type="http://schemas.openxmlformats.org/officeDocument/2006/relationships/image" Target="../media/image225.png"/></Relationships>
</file>

<file path=ppt/slides/_rels/slide1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1.vml"/><Relationship Id="rId5" Type="http://schemas.openxmlformats.org/officeDocument/2006/relationships/image" Target="../media/image225.png"/><Relationship Id="rId4" Type="http://schemas.openxmlformats.org/officeDocument/2006/relationships/oleObject" Target="../embeddings/oleObject256.bin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_________Microsoft_Office_Word1.docx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52.v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0.jpeg"/><Relationship Id="rId1" Type="http://schemas.openxmlformats.org/officeDocument/2006/relationships/slideLayout" Target="../slideLayouts/slideLayout1.xml"/></Relationships>
</file>

<file path=ppt/slides/_rels/slide18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0.jpeg"/><Relationship Id="rId1" Type="http://schemas.openxmlformats.org/officeDocument/2006/relationships/slideLayout" Target="../slideLayouts/slideLayout1.xml"/></Relationships>
</file>

<file path=ppt/slides/_rels/slide1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1.jpe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53.vml"/><Relationship Id="rId4" Type="http://schemas.openxmlformats.org/officeDocument/2006/relationships/oleObject" Target="../embeddings/oleObject257.bin"/></Relationships>
</file>

<file path=ppt/slides/_rels/slide1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3.vml"/><Relationship Id="rId4" Type="http://schemas.openxmlformats.org/officeDocument/2006/relationships/oleObject" Target="../embeddings/_____Microsoft_Office_Excel_97-20032.xls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2.bin"/><Relationship Id="rId3" Type="http://schemas.openxmlformats.org/officeDocument/2006/relationships/image" Target="../media/image20.jpeg"/><Relationship Id="rId7" Type="http://schemas.openxmlformats.org/officeDocument/2006/relationships/oleObject" Target="../embeddings/oleObject11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10.bin"/><Relationship Id="rId5" Type="http://schemas.openxmlformats.org/officeDocument/2006/relationships/oleObject" Target="../embeddings/_____Microsoft_Office_Excel_97-20033.xls"/><Relationship Id="rId4" Type="http://schemas.openxmlformats.org/officeDocument/2006/relationships/image" Target="../media/image21.png"/><Relationship Id="rId9" Type="http://schemas.openxmlformats.org/officeDocument/2006/relationships/oleObject" Target="../embeddings/oleObject13.bin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2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hyperlink" Target="../&#1055;&#1072;&#1089;&#1087;&#1086;&#1088;&#1090;&#1072;_&#1090;&#1077;&#1088;&#1088;&#1080;&#1090;&#1086;&#1088;&#1080;&#1080;_&#1053;&#1055;_&#1053;&#1086;&#1078;&#1072;&#1081;-&#1070;&#1088;&#1090;&#1086;&#1074;&#1089;&#1082;&#1086;&#1075;&#1086;_&#1088;&#1072;&#1081;&#1086;&#1085;&#1072;/&#1064;&#1086;&#1074;&#1093;&#1072;&#1083;%20&#1041;&#1077;&#1088;&#1076;&#1099;/96_225_895_001_&#1055;&#1058;_&#1057;&#1055;_%20&#1064;&#1086;&#1074;&#1093;&#1072;&#1083;-&#1041;&#1077;&#1088;&#1076;&#1080;.ppt" TargetMode="External"/><Relationship Id="rId3" Type="http://schemas.openxmlformats.org/officeDocument/2006/relationships/image" Target="../media/image7.png"/><Relationship Id="rId7" Type="http://schemas.openxmlformats.org/officeDocument/2006/relationships/oleObject" Target="../embeddings/oleObject16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5.vml"/><Relationship Id="rId6" Type="http://schemas.openxmlformats.org/officeDocument/2006/relationships/oleObject" Target="../embeddings/oleObject15.bin"/><Relationship Id="rId5" Type="http://schemas.openxmlformats.org/officeDocument/2006/relationships/oleObject" Target="../embeddings/_____Microsoft_Office_Excel_97-20034.xls"/><Relationship Id="rId10" Type="http://schemas.openxmlformats.org/officeDocument/2006/relationships/oleObject" Target="../embeddings/oleObject18.bin"/><Relationship Id="rId4" Type="http://schemas.openxmlformats.org/officeDocument/2006/relationships/oleObject" Target="../embeddings/oleObject14.bin"/><Relationship Id="rId9" Type="http://schemas.openxmlformats.org/officeDocument/2006/relationships/oleObject" Target="../embeddings/oleObject17.bin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1.bin"/><Relationship Id="rId3" Type="http://schemas.openxmlformats.org/officeDocument/2006/relationships/image" Target="../media/image7.png"/><Relationship Id="rId7" Type="http://schemas.openxmlformats.org/officeDocument/2006/relationships/oleObject" Target="../embeddings/oleObject2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_____Microsoft_Office_Excel_97-20035.xls"/><Relationship Id="rId5" Type="http://schemas.openxmlformats.org/officeDocument/2006/relationships/oleObject" Target="../embeddings/oleObject19.bin"/><Relationship Id="rId4" Type="http://schemas.openxmlformats.org/officeDocument/2006/relationships/hyperlink" Target="&#1055;&#1054;&#1054;%20&#1040;&#1095;&#1093;&#1086;&#1081;-&#1052;&#1072;&#1088;&#1090;&#1072;&#1085;&#1086;&#1074;&#1089;&#1082;&#1080;&#1081;%20&#1088;&#1072;&#1081;&#1086;&#1085;/&#1055;&#1058;_&#1055;&#1054;&#1054;_&#1043;&#1056;&#1057;_%20&#1057;&#1072;&#1084;&#1072;&#1096;&#1082;&#1080;.ppt" TargetMode="External"/><Relationship Id="rId9" Type="http://schemas.openxmlformats.org/officeDocument/2006/relationships/oleObject" Target="../embeddings/oleObject22.bin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_____Microsoft_Office_Excel_97-20036.xls"/><Relationship Id="rId3" Type="http://schemas.openxmlformats.org/officeDocument/2006/relationships/image" Target="../media/image7.png"/><Relationship Id="rId7" Type="http://schemas.openxmlformats.org/officeDocument/2006/relationships/oleObject" Target="../embeddings/oleObject2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24.bin"/><Relationship Id="rId5" Type="http://schemas.openxmlformats.org/officeDocument/2006/relationships/oleObject" Target="../embeddings/oleObject23.bin"/><Relationship Id="rId4" Type="http://schemas.openxmlformats.org/officeDocument/2006/relationships/hyperlink" Target="../../../&#1056;&#1072;&#1073;&#1086;&#1095;&#1080;&#1081;%20&#1089;&#1090;&#1086;&#1083;/&#1074;&#1086;&#1076;&#1086;&#1085;&#1072;&#1089;&#1086;&#1089;&#1085;&#1072;&#1103;%20&#1089;&#1090;&#1072;&#1085;&#1094;&#1080;&#1103;%20&#1089;.%20&#1047;&#1085;&#1072;&#1084;&#1077;&#1085;&#1089;&#1082;&#1086;&#1077;/&#1086;&#1073;&#1098;&#1077;&#1082;&#1090;&#1099;%20&#1043;&#1088;&#1086;&#1079;&#1085;&#1077;&#1092;&#1090;&#1077;&#1075;&#1072;&#1079;&#1072;/&#1055;&#1058;_&#1054;&#1040;&#1054;%20&#1043;&#1088;&#1086;&#1079;&#1085;&#1077;&#1092;&#1090;&#1077;&#1075;&#1072;&#1079;%20&#1062;&#1044;&#1053;&#1043;-3%20&#1047;&#1053;&#1057;&#1055;%20(&#1079;&#1072;&#1087;&#1072;&#1076;&#1085;&#1099;&#1081;%20&#1085;&#1077;&#1092;&#1090;&#1077;&#1089;&#1073;&#1086;&#1088;&#1085;&#1099;&#1081;%20&#1087;&#1091;&#1085;&#1082;&#1090;)%20&#1057;&#1090;&#1072;&#1088;&#1086;&#1075;&#1088;&#1086;&#1079;&#1085;&#1077;&#1085;&#1089;&#1082;&#1080;&#1081;.ppt" TargetMode="External"/><Relationship Id="rId9" Type="http://schemas.openxmlformats.org/officeDocument/2006/relationships/oleObject" Target="../embeddings/oleObject26.bin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9.bin"/><Relationship Id="rId3" Type="http://schemas.openxmlformats.org/officeDocument/2006/relationships/image" Target="../media/image7.png"/><Relationship Id="rId7" Type="http://schemas.openxmlformats.org/officeDocument/2006/relationships/oleObject" Target="../embeddings/oleObject2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_____Microsoft_Office_Excel_97-20037.xls"/><Relationship Id="rId5" Type="http://schemas.openxmlformats.org/officeDocument/2006/relationships/oleObject" Target="../embeddings/oleObject27.bin"/><Relationship Id="rId4" Type="http://schemas.openxmlformats.org/officeDocument/2006/relationships/hyperlink" Target="file:///E:\&#1055;&#1040;&#1057;&#1055;&#1054;&#1056;&#1058;&#1040;%20&#1043;&#1040;&#1056;&#1053;&#1048;&#1047;&#1054;&#1053;&#1054;&#1042;%202%20&#1054;&#1058;&#1056;&#1071;&#1044;&#1040;%20&#1060;&#1055;&#1057;%20&#1055;&#1054;%20&#1063;&#1056;\&#1053;&#1054;&#1046;&#1040;&#1049;-&#1070;&#1056;&#1058;&#1054;&#1042;&#1057;&#1050;&#1048;&#1049;\&#1054;&#1073;&#1098;&#1077;&#1082;&#1090;&#1099;_&#1054;&#1073;&#1088;&#1072;&#1079;&#1086;&#1074;&#1072;&#1085;&#1080;&#1103;_&#1053;&#1086;&#1078;&#1072;&#1081;-&#1070;&#1088;&#1090;&#1086;&#1074;&#1089;&#1082;&#1086;&#1075;&#1086;_&#1088;&#1072;&#1081;&#1086;&#1085;&#1072;\&#1055;&#1072;&#1089;&#1087;&#1086;&#1088;&#1090;%20%20&#1057;&#1054;&#1064;%20&#1089;.%20&#1057;&#1072;&#1103;&#1089;&#1072;&#1085;\&#1055;&#1072;&#1089;&#1087;&#1086;&#1088;&#1090;%20%20&#1057;&#1054;&#1064;%20&#1089;.%20&#1057;&#1072;&#1103;&#1089;&#1072;&#1085;.ppt" TargetMode="External"/><Relationship Id="rId9" Type="http://schemas.openxmlformats.org/officeDocument/2006/relationships/oleObject" Target="../embeddings/oleObject30.bin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1.bin"/><Relationship Id="rId13" Type="http://schemas.openxmlformats.org/officeDocument/2006/relationships/oleObject" Target="../embeddings/oleObject33.bin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31.png"/><Relationship Id="rId12" Type="http://schemas.openxmlformats.org/officeDocument/2006/relationships/image" Target="../media/image33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6" Type="http://schemas.openxmlformats.org/officeDocument/2006/relationships/image" Target="../media/image30.png"/><Relationship Id="rId11" Type="http://schemas.openxmlformats.org/officeDocument/2006/relationships/image" Target="../media/image32.png"/><Relationship Id="rId5" Type="http://schemas.openxmlformats.org/officeDocument/2006/relationships/image" Target="../media/image29.png"/><Relationship Id="rId10" Type="http://schemas.openxmlformats.org/officeDocument/2006/relationships/oleObject" Target="../embeddings/oleObject32.bin"/><Relationship Id="rId4" Type="http://schemas.openxmlformats.org/officeDocument/2006/relationships/image" Target="../media/image28.png"/><Relationship Id="rId9" Type="http://schemas.openxmlformats.org/officeDocument/2006/relationships/oleObject" Target="../embeddings/_____Microsoft_Office_Excel_97-20038.xls"/><Relationship Id="rId14" Type="http://schemas.openxmlformats.org/officeDocument/2006/relationships/oleObject" Target="../embeddings/oleObject34.bin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7.bin"/><Relationship Id="rId3" Type="http://schemas.openxmlformats.org/officeDocument/2006/relationships/image" Target="../media/image28.png"/><Relationship Id="rId7" Type="http://schemas.openxmlformats.org/officeDocument/2006/relationships/oleObject" Target="../embeddings/_____Microsoft_Office_Excel_97-20039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36.bin"/><Relationship Id="rId5" Type="http://schemas.openxmlformats.org/officeDocument/2006/relationships/oleObject" Target="../embeddings/oleObject35.bin"/><Relationship Id="rId4" Type="http://schemas.openxmlformats.org/officeDocument/2006/relationships/hyperlink" Target="../&#1064;&#1072;&#1083;&#1080;&#1085;&#1089;&#1082;&#1080;&#1081;%20&#1088;&#1072;&#1081;&#1086;&#1085;%20&#1053;&#1055;/&#1089;.%20&#1063;&#1080;&#1088;&#1080;-%20&#1070;&#1088;&#1090;/&#1095;&#1080;&#1088;&#1080;&#1102;&#1088;&#1090;.ppt" TargetMode="External"/><Relationship Id="rId9" Type="http://schemas.openxmlformats.org/officeDocument/2006/relationships/oleObject" Target="../embeddings/oleObject38.bin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2.bin"/><Relationship Id="rId13" Type="http://schemas.openxmlformats.org/officeDocument/2006/relationships/oleObject" Target="../embeddings/oleObject46.bin"/><Relationship Id="rId3" Type="http://schemas.openxmlformats.org/officeDocument/2006/relationships/image" Target="../media/image7.png"/><Relationship Id="rId7" Type="http://schemas.openxmlformats.org/officeDocument/2006/relationships/oleObject" Target="../embeddings/oleObject41.bin"/><Relationship Id="rId12" Type="http://schemas.openxmlformats.org/officeDocument/2006/relationships/oleObject" Target="../embeddings/oleObject4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1.vml"/><Relationship Id="rId6" Type="http://schemas.openxmlformats.org/officeDocument/2006/relationships/image" Target="../media/image37.gif"/><Relationship Id="rId11" Type="http://schemas.openxmlformats.org/officeDocument/2006/relationships/oleObject" Target="../embeddings/_____Microsoft_Office_Excel_97-200310.xls"/><Relationship Id="rId5" Type="http://schemas.openxmlformats.org/officeDocument/2006/relationships/oleObject" Target="../embeddings/oleObject40.bin"/><Relationship Id="rId15" Type="http://schemas.openxmlformats.org/officeDocument/2006/relationships/oleObject" Target="../embeddings/oleObject48.bin"/><Relationship Id="rId10" Type="http://schemas.openxmlformats.org/officeDocument/2006/relationships/oleObject" Target="../embeddings/oleObject44.bin"/><Relationship Id="rId4" Type="http://schemas.openxmlformats.org/officeDocument/2006/relationships/oleObject" Target="../embeddings/oleObject39.bin"/><Relationship Id="rId9" Type="http://schemas.openxmlformats.org/officeDocument/2006/relationships/oleObject" Target="../embeddings/oleObject43.bin"/><Relationship Id="rId14" Type="http://schemas.openxmlformats.org/officeDocument/2006/relationships/oleObject" Target="../embeddings/oleObject47.bin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2.bin"/><Relationship Id="rId13" Type="http://schemas.openxmlformats.org/officeDocument/2006/relationships/oleObject" Target="../embeddings/oleObject56.bin"/><Relationship Id="rId3" Type="http://schemas.openxmlformats.org/officeDocument/2006/relationships/image" Target="../media/image7.png"/><Relationship Id="rId7" Type="http://schemas.openxmlformats.org/officeDocument/2006/relationships/oleObject" Target="../embeddings/oleObject51.bin"/><Relationship Id="rId12" Type="http://schemas.openxmlformats.org/officeDocument/2006/relationships/oleObject" Target="../embeddings/oleObject5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50.bin"/><Relationship Id="rId11" Type="http://schemas.openxmlformats.org/officeDocument/2006/relationships/oleObject" Target="../embeddings/oleObject54.bin"/><Relationship Id="rId5" Type="http://schemas.openxmlformats.org/officeDocument/2006/relationships/image" Target="../media/image37.gif"/><Relationship Id="rId15" Type="http://schemas.openxmlformats.org/officeDocument/2006/relationships/oleObject" Target="../embeddings/oleObject58.bin"/><Relationship Id="rId10" Type="http://schemas.openxmlformats.org/officeDocument/2006/relationships/oleObject" Target="../embeddings/oleObject53.bin"/><Relationship Id="rId4" Type="http://schemas.openxmlformats.org/officeDocument/2006/relationships/oleObject" Target="../embeddings/oleObject49.bin"/><Relationship Id="rId9" Type="http://schemas.openxmlformats.org/officeDocument/2006/relationships/image" Target="../media/image38.png"/><Relationship Id="rId14" Type="http://schemas.openxmlformats.org/officeDocument/2006/relationships/oleObject" Target="../embeddings/oleObject57.bin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gif"/><Relationship Id="rId3" Type="http://schemas.openxmlformats.org/officeDocument/2006/relationships/image" Target="../media/image7.png"/><Relationship Id="rId7" Type="http://schemas.openxmlformats.org/officeDocument/2006/relationships/oleObject" Target="../embeddings/oleObject61.bin"/><Relationship Id="rId12" Type="http://schemas.openxmlformats.org/officeDocument/2006/relationships/oleObject" Target="../embeddings/oleObject63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3.vml"/><Relationship Id="rId6" Type="http://schemas.openxmlformats.org/officeDocument/2006/relationships/image" Target="../media/image38.png"/><Relationship Id="rId11" Type="http://schemas.openxmlformats.org/officeDocument/2006/relationships/oleObject" Target="../embeddings/_____Microsoft_Office_Excel_97-200311.xls"/><Relationship Id="rId5" Type="http://schemas.openxmlformats.org/officeDocument/2006/relationships/oleObject" Target="../embeddings/oleObject60.bin"/><Relationship Id="rId10" Type="http://schemas.openxmlformats.org/officeDocument/2006/relationships/hyperlink" Target="../&#1055;&#1072;&#1089;&#1087;&#1086;&#1088;&#1090;&#1072;_&#1090;&#1077;&#1088;&#1088;&#1080;&#1090;&#1086;&#1088;&#1080;&#1080;_&#1053;&#1055;_&#1053;&#1086;&#1078;&#1072;&#1081;-&#1070;&#1088;&#1090;&#1086;&#1074;&#1089;&#1082;&#1086;&#1075;&#1086;_&#1088;&#1072;&#1081;&#1086;&#1085;&#1072;/&#1064;&#1086;&#1074;&#1093;&#1072;&#1083;%20&#1041;&#1077;&#1088;&#1076;&#1099;/96_225_895_001_&#1055;&#1058;_&#1057;&#1055;_%20&#1064;&#1086;&#1074;&#1093;&#1072;&#1083;-&#1041;&#1077;&#1088;&#1076;&#1080;.ppt" TargetMode="External"/><Relationship Id="rId4" Type="http://schemas.openxmlformats.org/officeDocument/2006/relationships/oleObject" Target="../embeddings/oleObject59.bin"/><Relationship Id="rId9" Type="http://schemas.openxmlformats.org/officeDocument/2006/relationships/oleObject" Target="../embeddings/oleObject62.bin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6.bin"/><Relationship Id="rId3" Type="http://schemas.openxmlformats.org/officeDocument/2006/relationships/image" Target="../media/image7.png"/><Relationship Id="rId7" Type="http://schemas.openxmlformats.org/officeDocument/2006/relationships/oleObject" Target="../embeddings/oleObject65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_____Microsoft_Office_Excel_97-200312.xls"/><Relationship Id="rId5" Type="http://schemas.openxmlformats.org/officeDocument/2006/relationships/oleObject" Target="../embeddings/oleObject64.bin"/><Relationship Id="rId4" Type="http://schemas.openxmlformats.org/officeDocument/2006/relationships/hyperlink" Target="../&#1055;&#1072;&#1089;&#1087;&#1086;&#1088;&#1090;&#1072;_&#1090;&#1077;&#1088;&#1088;&#1080;&#1090;&#1086;&#1088;&#1080;&#1080;_&#1053;&#1055;_&#1053;&#1086;&#1078;&#1072;&#1081;-&#1070;&#1088;&#1090;&#1086;&#1074;&#1089;&#1082;&#1086;&#1075;&#1086;_&#1088;&#1072;&#1081;&#1086;&#1085;&#1072;/&#1064;&#1086;&#1074;&#1093;&#1072;&#1083;%20&#1041;&#1077;&#1088;&#1076;&#1099;/96_225_895_001_&#1055;&#1058;_&#1057;&#1055;_%20&#1064;&#1086;&#1074;&#1093;&#1072;&#1083;-&#1041;&#1077;&#1088;&#1076;&#1080;.ppt" TargetMode="External"/><Relationship Id="rId9" Type="http://schemas.openxmlformats.org/officeDocument/2006/relationships/oleObject" Target="../embeddings/oleObject67.bin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7.gif"/><Relationship Id="rId3" Type="http://schemas.openxmlformats.org/officeDocument/2006/relationships/notesSlide" Target="../notesSlides/notesSlide6.xml"/><Relationship Id="rId7" Type="http://schemas.openxmlformats.org/officeDocument/2006/relationships/oleObject" Target="../embeddings/oleObject6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5.vml"/><Relationship Id="rId6" Type="http://schemas.openxmlformats.org/officeDocument/2006/relationships/oleObject" Target="../embeddings/_____Microsoft_Office_Excel_97-200314.xls"/><Relationship Id="rId5" Type="http://schemas.openxmlformats.org/officeDocument/2006/relationships/oleObject" Target="../embeddings/_____Microsoft_Office_Excel_97-200313.xls"/><Relationship Id="rId10" Type="http://schemas.openxmlformats.org/officeDocument/2006/relationships/oleObject" Target="../embeddings/oleObject70.bin"/><Relationship Id="rId4" Type="http://schemas.openxmlformats.org/officeDocument/2006/relationships/image" Target="../media/image45.jpeg"/><Relationship Id="rId9" Type="http://schemas.openxmlformats.org/officeDocument/2006/relationships/oleObject" Target="../embeddings/oleObject69.bin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6.jpe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jpeg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74.bin"/><Relationship Id="rId3" Type="http://schemas.openxmlformats.org/officeDocument/2006/relationships/image" Target="../media/image7.png"/><Relationship Id="rId7" Type="http://schemas.openxmlformats.org/officeDocument/2006/relationships/oleObject" Target="../embeddings/oleObject73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16.vml"/><Relationship Id="rId6" Type="http://schemas.openxmlformats.org/officeDocument/2006/relationships/oleObject" Target="../embeddings/oleObject72.bin"/><Relationship Id="rId5" Type="http://schemas.openxmlformats.org/officeDocument/2006/relationships/oleObject" Target="../embeddings/_____Microsoft_Office_Excel_97-200315.xls"/><Relationship Id="rId4" Type="http://schemas.openxmlformats.org/officeDocument/2006/relationships/oleObject" Target="../embeddings/oleObject71.bin"/><Relationship Id="rId9" Type="http://schemas.openxmlformats.org/officeDocument/2006/relationships/oleObject" Target="../embeddings/oleObject75.bin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hyperlink" Target="../&#1054;&#1073;&#1098;&#1077;&#1082;&#1090;&#1099;_&#1054;&#1073;&#1088;&#1072;&#1079;&#1086;&#1074;&#1072;&#1085;&#1080;&#1103;_&#1053;&#1086;&#1078;&#1072;&#1081;-&#1070;&#1088;&#1090;&#1086;&#1074;&#1089;&#1082;&#1086;&#1075;&#1086;_&#1088;&#1072;&#1081;&#1086;&#1085;&#1072;/&#1055;&#1072;&#1089;&#1087;&#1086;&#1088;&#1090;%20%20&#1057;&#1054;&#1064;%20&#1089;.%20&#1069;&#1085;&#1075;&#1077;&#1085;&#1086;&#1081;/&#1055;&#1072;&#1089;&#1087;&#1086;&#1088;&#1090;%20%20&#1057;&#1054;&#1064;%20&#1089;.%20&#1069;&#1085;&#1075;&#1077;&#1085;&#1086;&#1081;.ppt" TargetMode="External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hyperlink" Target="../&#1054;&#1073;&#1098;&#1077;&#1082;&#1090;&#1099;_&#1054;&#1073;&#1088;&#1072;&#1079;&#1086;&#1074;&#1072;&#1085;&#1080;&#1103;_&#1053;&#1086;&#1078;&#1072;&#1081;-&#1070;&#1088;&#1090;&#1086;&#1074;&#1089;&#1082;&#1086;&#1075;&#1086;_&#1088;&#1072;&#1081;&#1086;&#1085;&#1072;/&#1055;&#1072;&#1089;&#1087;&#1086;&#1088;&#1090;%20%20&#1057;&#1054;&#1064;%20&#1089;.%20&#1043;&#1086;&#1088;&#1076;&#1072;&#1083;&#1080;/&#1055;&#1072;&#1089;&#1087;&#1086;&#1088;&#1090;%20%20&#1057;&#1054;&#1064;%20&#1089;.%20&#1043;&#1086;&#1088;&#1076;&#1072;&#1083;&#1080;.ppt" TargetMode="External"/></Relationships>
</file>

<file path=ppt/slides/_rels/slide7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4" Type="http://schemas.openxmlformats.org/officeDocument/2006/relationships/oleObject" Target="../embeddings/oleObject76.bin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77.bin"/><Relationship Id="rId5" Type="http://schemas.openxmlformats.org/officeDocument/2006/relationships/image" Target="../media/image54.png"/><Relationship Id="rId4" Type="http://schemas.openxmlformats.org/officeDocument/2006/relationships/oleObject" Target="../embeddings/_____Microsoft_Office_Excel_97-200316.xls"/></Relationships>
</file>

<file path=ppt/slides/_rels/slide8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_____Microsoft_Office_Excel_97-200320.xls"/><Relationship Id="rId13" Type="http://schemas.openxmlformats.org/officeDocument/2006/relationships/oleObject" Target="../embeddings/_____Microsoft_Office_Excel_97-200322.xls"/><Relationship Id="rId3" Type="http://schemas.openxmlformats.org/officeDocument/2006/relationships/image" Target="../media/image62.jpeg"/><Relationship Id="rId7" Type="http://schemas.openxmlformats.org/officeDocument/2006/relationships/oleObject" Target="../embeddings/_____Microsoft_Office_Excel_97-200319.xls"/><Relationship Id="rId12" Type="http://schemas.openxmlformats.org/officeDocument/2006/relationships/oleObject" Target="../embeddings/oleObject80.bin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_____Microsoft_Office_Excel_97-200318.xls"/><Relationship Id="rId11" Type="http://schemas.openxmlformats.org/officeDocument/2006/relationships/image" Target="../media/image54.png"/><Relationship Id="rId5" Type="http://schemas.openxmlformats.org/officeDocument/2006/relationships/oleObject" Target="../embeddings/_____Microsoft_Office_Excel_97-200317.xls"/><Relationship Id="rId15" Type="http://schemas.openxmlformats.org/officeDocument/2006/relationships/oleObject" Target="../embeddings/oleObject81.bin"/><Relationship Id="rId10" Type="http://schemas.openxmlformats.org/officeDocument/2006/relationships/oleObject" Target="../embeddings/_____Microsoft_Office_Excel_97-200321.xls"/><Relationship Id="rId4" Type="http://schemas.openxmlformats.org/officeDocument/2006/relationships/oleObject" Target="../embeddings/oleObject78.bin"/><Relationship Id="rId9" Type="http://schemas.openxmlformats.org/officeDocument/2006/relationships/oleObject" Target="../embeddings/oleObject79.bin"/><Relationship Id="rId14" Type="http://schemas.openxmlformats.org/officeDocument/2006/relationships/oleObject" Target="../embeddings/_____Microsoft_Office_Excel_97-200323.xls"/></Relationships>
</file>

<file path=ppt/slides/_rels/slide85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oleObject" Target="../embeddings/oleObject85.bin"/><Relationship Id="rId3" Type="http://schemas.openxmlformats.org/officeDocument/2006/relationships/image" Target="../media/image67.jpeg"/><Relationship Id="rId7" Type="http://schemas.openxmlformats.org/officeDocument/2006/relationships/oleObject" Target="../embeddings/_____Microsoft_Office_Excel_97-200326.xls"/><Relationship Id="rId12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_____Microsoft_Office_Excel_97-200325.xls"/><Relationship Id="rId11" Type="http://schemas.openxmlformats.org/officeDocument/2006/relationships/oleObject" Target="../embeddings/oleObject84.bin"/><Relationship Id="rId5" Type="http://schemas.openxmlformats.org/officeDocument/2006/relationships/oleObject" Target="../embeddings/_____Microsoft_Office_Excel_97-200324.xls"/><Relationship Id="rId10" Type="http://schemas.openxmlformats.org/officeDocument/2006/relationships/oleObject" Target="../embeddings/_____Microsoft_Office_Excel_97-200327.xls"/><Relationship Id="rId4" Type="http://schemas.openxmlformats.org/officeDocument/2006/relationships/oleObject" Target="../embeddings/oleObject82.bin"/><Relationship Id="rId9" Type="http://schemas.openxmlformats.org/officeDocument/2006/relationships/oleObject" Target="../embeddings/oleObject83.bin"/><Relationship Id="rId14" Type="http://schemas.openxmlformats.org/officeDocument/2006/relationships/oleObject" Target="../embeddings/oleObject86.bin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4" Type="http://schemas.openxmlformats.org/officeDocument/2006/relationships/oleObject" Target="../embeddings/_____Microsoft_Office_Excel_97-200328.xls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8.bin"/><Relationship Id="rId3" Type="http://schemas.openxmlformats.org/officeDocument/2006/relationships/image" Target="../media/image73.jpeg"/><Relationship Id="rId7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_____Microsoft_Office_Excel_97-200331.xls"/><Relationship Id="rId5" Type="http://schemas.openxmlformats.org/officeDocument/2006/relationships/oleObject" Target="../embeddings/_____Microsoft_Office_Excel_97-200330.xls"/><Relationship Id="rId4" Type="http://schemas.openxmlformats.org/officeDocument/2006/relationships/oleObject" Target="../embeddings/_____Microsoft_Office_Excel_97-200329.xls"/><Relationship Id="rId9" Type="http://schemas.openxmlformats.org/officeDocument/2006/relationships/oleObject" Target="../embeddings/_____Microsoft_Office_Excel_97-200332.xls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Microsoft_Office_Excel_97-200333.xls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3.vml"/></Relationships>
</file>

<file path=ppt/slides/_rels/slide8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9.jpeg"/></Relationships>
</file>

<file path=ppt/slides/_rels/slide90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89.bin"/><Relationship Id="rId3" Type="http://schemas.openxmlformats.org/officeDocument/2006/relationships/image" Target="../media/image77.jpeg"/><Relationship Id="rId7" Type="http://schemas.openxmlformats.org/officeDocument/2006/relationships/image" Target="../media/image69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_____Microsoft_Office_Excel_97-200336.xls"/><Relationship Id="rId5" Type="http://schemas.openxmlformats.org/officeDocument/2006/relationships/oleObject" Target="../embeddings/_____Microsoft_Office_Excel_97-200335.xls"/><Relationship Id="rId4" Type="http://schemas.openxmlformats.org/officeDocument/2006/relationships/oleObject" Target="../embeddings/_____Microsoft_Office_Excel_97-200334.xls"/><Relationship Id="rId9" Type="http://schemas.openxmlformats.org/officeDocument/2006/relationships/oleObject" Target="../embeddings/_____Microsoft_Office_Excel_97-200337.xls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Microsoft_Office_Excel_97-200338.xls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5.v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_____Microsoft_Office_Excel_97-200339.xls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6.v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jpeg"/><Relationship Id="rId7" Type="http://schemas.openxmlformats.org/officeDocument/2006/relationships/oleObject" Target="../embeddings/oleObject93.bin"/><Relationship Id="rId2" Type="http://schemas.openxmlformats.org/officeDocument/2006/relationships/slideLayout" Target="../slideLayouts/slideLayout13.xml"/><Relationship Id="rId1" Type="http://schemas.openxmlformats.org/officeDocument/2006/relationships/vmlDrawing" Target="../drawings/vmlDrawing27.vml"/><Relationship Id="rId6" Type="http://schemas.openxmlformats.org/officeDocument/2006/relationships/oleObject" Target="../embeddings/oleObject92.bin"/><Relationship Id="rId5" Type="http://schemas.openxmlformats.org/officeDocument/2006/relationships/oleObject" Target="../embeddings/oleObject91.bin"/><Relationship Id="rId4" Type="http://schemas.openxmlformats.org/officeDocument/2006/relationships/oleObject" Target="../embeddings/oleObject90.bin"/></Relationships>
</file>

<file path=ppt/slides/_rels/slide9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1.png"/><Relationship Id="rId7" Type="http://schemas.openxmlformats.org/officeDocument/2006/relationships/image" Target="../media/image85.png"/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4.png"/><Relationship Id="rId5" Type="http://schemas.openxmlformats.org/officeDocument/2006/relationships/image" Target="../media/image83.png"/><Relationship Id="rId4" Type="http://schemas.openxmlformats.org/officeDocument/2006/relationships/image" Target="../media/image82.png"/></Relationships>
</file>

<file path=ppt/slides/_rels/slide9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97.bin"/><Relationship Id="rId3" Type="http://schemas.openxmlformats.org/officeDocument/2006/relationships/image" Target="../media/image7.png"/><Relationship Id="rId7" Type="http://schemas.openxmlformats.org/officeDocument/2006/relationships/oleObject" Target="../embeddings/oleObject96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8.vml"/><Relationship Id="rId6" Type="http://schemas.openxmlformats.org/officeDocument/2006/relationships/oleObject" Target="../embeddings/oleObject95.bin"/><Relationship Id="rId5" Type="http://schemas.openxmlformats.org/officeDocument/2006/relationships/oleObject" Target="../embeddings/_____Microsoft_Office_Excel_97-200340.xls"/><Relationship Id="rId4" Type="http://schemas.openxmlformats.org/officeDocument/2006/relationships/oleObject" Target="../embeddings/oleObject94.bin"/></Relationships>
</file>

<file path=ppt/slides/_rels/slide9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46083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588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74" name="Rectangle 2"/>
          <p:cNvSpPr>
            <a:spLocks noChangeArrowheads="1"/>
          </p:cNvSpPr>
          <p:nvPr/>
        </p:nvSpPr>
        <p:spPr bwMode="auto">
          <a:xfrm>
            <a:off x="0" y="3087688"/>
            <a:ext cx="12801600" cy="3629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70736" tIns="85368" rIns="170736" bIns="85368" anchor="ctr"/>
          <a:lstStyle/>
          <a:p>
            <a:pPr algn="ctr">
              <a:defRPr/>
            </a:pPr>
            <a:r>
              <a:rPr lang="ru-RU" sz="3900" b="1" dirty="0">
                <a:solidFill>
                  <a:srgbClr val="FFFF00"/>
                </a:solidFill>
              </a:rPr>
              <a:t>ПАСПОРТ ТЕРРИТОРИИ </a:t>
            </a:r>
            <a:br>
              <a:rPr lang="ru-RU" sz="3900" b="1" dirty="0">
                <a:solidFill>
                  <a:srgbClr val="FFFF00"/>
                </a:solidFill>
              </a:rPr>
            </a:br>
            <a:r>
              <a:rPr lang="ru-RU" sz="3900" b="1" dirty="0">
                <a:solidFill>
                  <a:srgbClr val="FFFF00"/>
                </a:solidFill>
              </a:rPr>
              <a:t>АЧХОЙ-МАРТАНОВСКОГО МУНИЦИПАЛЬНОГО РАЙОНА </a:t>
            </a:r>
            <a:br>
              <a:rPr lang="ru-RU" sz="3900" b="1" dirty="0">
                <a:solidFill>
                  <a:srgbClr val="FFFF00"/>
                </a:solidFill>
              </a:rPr>
            </a:br>
            <a:r>
              <a:rPr lang="ru-RU" sz="3900" b="1" dirty="0">
                <a:solidFill>
                  <a:srgbClr val="FFFF00"/>
                </a:solidFill>
              </a:rPr>
              <a:t>ЧЕЧЕНСКОЙ РЕСПУБЛИКИ </a:t>
            </a:r>
            <a:br>
              <a:rPr lang="ru-RU" sz="3900" b="1" dirty="0">
                <a:solidFill>
                  <a:srgbClr val="FFFF00"/>
                </a:solidFill>
              </a:rPr>
            </a:br>
            <a:r>
              <a:rPr lang="ru-RU" sz="3900" b="1" dirty="0">
                <a:solidFill>
                  <a:srgbClr val="FFFF00"/>
                </a:solidFill>
              </a:rPr>
              <a:t>СЕВЕРО-КАВКАЗСКОГО ФЕДЕРАЛЬНОГО ОКРУГА</a:t>
            </a:r>
          </a:p>
        </p:txBody>
      </p:sp>
      <p:sp>
        <p:nvSpPr>
          <p:cNvPr id="46085" name="Заголовок 4"/>
          <p:cNvSpPr txBox="1">
            <a:spLocks/>
          </p:cNvSpPr>
          <p:nvPr/>
        </p:nvSpPr>
        <p:spPr bwMode="auto">
          <a:xfrm>
            <a:off x="0" y="7586663"/>
            <a:ext cx="9115425" cy="2014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70" tIns="63987" rIns="127970" bIns="63987"/>
          <a:lstStyle/>
          <a:p>
            <a:pPr defTabSz="1279525">
              <a:spcBef>
                <a:spcPct val="20000"/>
              </a:spcBef>
            </a:pPr>
            <a:r>
              <a:rPr lang="ru-RU" sz="2400" b="1" dirty="0">
                <a:solidFill>
                  <a:schemeClr val="tx1"/>
                </a:solidFill>
              </a:rPr>
              <a:t>Ответственны за отработку </a:t>
            </a:r>
          </a:p>
          <a:p>
            <a:pPr defTabSz="1279525">
              <a:spcBef>
                <a:spcPct val="20000"/>
              </a:spcBef>
            </a:pPr>
            <a:r>
              <a:rPr lang="ru-RU" sz="2400" b="1" dirty="0">
                <a:solidFill>
                  <a:schemeClr val="tx1"/>
                </a:solidFill>
              </a:rPr>
              <a:t>Паспорта территории </a:t>
            </a:r>
          </a:p>
          <a:p>
            <a:pPr defTabSz="1279525">
              <a:spcBef>
                <a:spcPct val="20000"/>
              </a:spcBef>
            </a:pPr>
            <a:r>
              <a:rPr lang="ru-RU" sz="2400" b="1" dirty="0" err="1">
                <a:solidFill>
                  <a:schemeClr val="tx1"/>
                </a:solidFill>
              </a:rPr>
              <a:t>Тайбаев</a:t>
            </a:r>
            <a:r>
              <a:rPr lang="ru-RU" sz="2400" b="1" dirty="0">
                <a:solidFill>
                  <a:schemeClr val="tx1"/>
                </a:solidFill>
              </a:rPr>
              <a:t> </a:t>
            </a:r>
            <a:r>
              <a:rPr lang="ru-RU" sz="2400" b="1" dirty="0" err="1">
                <a:solidFill>
                  <a:schemeClr val="tx1"/>
                </a:solidFill>
              </a:rPr>
              <a:t>Лема</a:t>
            </a:r>
            <a:r>
              <a:rPr lang="ru-RU" sz="2400" b="1" dirty="0">
                <a:solidFill>
                  <a:schemeClr val="tx1"/>
                </a:solidFill>
              </a:rPr>
              <a:t> </a:t>
            </a:r>
            <a:r>
              <a:rPr lang="ru-RU" sz="2400" b="1" dirty="0" err="1" smtClean="0">
                <a:solidFill>
                  <a:schemeClr val="tx1"/>
                </a:solidFill>
              </a:rPr>
              <a:t>Лечаевич</a:t>
            </a:r>
            <a:r>
              <a:rPr lang="ru-RU" sz="2400" b="1" dirty="0" smtClean="0">
                <a:solidFill>
                  <a:schemeClr val="tx1"/>
                </a:solidFill>
              </a:rPr>
              <a:t>.</a:t>
            </a:r>
            <a:endParaRPr lang="ru-RU" sz="2400" b="1" dirty="0">
              <a:solidFill>
                <a:schemeClr val="tx1"/>
              </a:solidFill>
            </a:endParaRPr>
          </a:p>
          <a:p>
            <a:pPr defTabSz="1279525">
              <a:spcBef>
                <a:spcPct val="20000"/>
              </a:spcBef>
            </a:pPr>
            <a:r>
              <a:rPr lang="ru-RU" sz="2400" b="1" dirty="0">
                <a:solidFill>
                  <a:schemeClr val="tx1"/>
                </a:solidFill>
                <a:cs typeface="Times New Roman" pitchFamily="18" charset="0"/>
              </a:rPr>
              <a:t>телефон: </a:t>
            </a:r>
            <a:r>
              <a:rPr lang="ru-RU" sz="2400" b="1" dirty="0" smtClean="0">
                <a:solidFill>
                  <a:schemeClr val="tx1"/>
                </a:solidFill>
                <a:cs typeface="Times New Roman" pitchFamily="18" charset="0"/>
              </a:rPr>
              <a:t>8938-902-08-23 </a:t>
            </a:r>
            <a:r>
              <a:rPr lang="ru-RU" sz="2400" b="1" dirty="0">
                <a:solidFill>
                  <a:schemeClr val="tx1"/>
                </a:solidFill>
                <a:cs typeface="Times New Roman" pitchFamily="18" charset="0"/>
              </a:rPr>
              <a:t>моб.8964-068-09-39</a:t>
            </a:r>
          </a:p>
          <a:p>
            <a:pPr defTabSz="1279525"/>
            <a:endParaRPr lang="ru-RU" sz="24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4"/>
          <p:cNvSpPr txBox="1">
            <a:spLocks noChangeArrowheads="1"/>
          </p:cNvSpPr>
          <p:nvPr/>
        </p:nvSpPr>
        <p:spPr bwMode="auto">
          <a:xfrm>
            <a:off x="0" y="962025"/>
            <a:ext cx="12801600" cy="7667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1967" tIns="60989" rIns="121967" bIns="60989" anchor="ctr"/>
          <a:lstStyle/>
          <a:p>
            <a:pPr algn="ctr">
              <a:defRPr/>
            </a:pPr>
            <a:r>
              <a:rPr lang="ru-RU" sz="3100">
                <a:solidFill>
                  <a:schemeClr val="tx2"/>
                </a:solidFill>
              </a:rPr>
              <a:t>Общая информация</a:t>
            </a:r>
          </a:p>
        </p:txBody>
      </p:sp>
      <p:sp>
        <p:nvSpPr>
          <p:cNvPr id="33795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414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>
              <a:defRPr/>
            </a:pPr>
            <a:r>
              <a:rPr lang="ru-RU" sz="3100" dirty="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graphicFrame>
        <p:nvGraphicFramePr>
          <p:cNvPr id="6" name="Group 86"/>
          <p:cNvGraphicFramePr>
            <a:graphicFrameLocks noGrp="1"/>
          </p:cNvGraphicFramePr>
          <p:nvPr/>
        </p:nvGraphicFramePr>
        <p:xfrm>
          <a:off x="0" y="1728788"/>
          <a:ext cx="12801600" cy="7872439"/>
        </p:xfrm>
        <a:graphic>
          <a:graphicData uri="http://schemas.openxmlformats.org/drawingml/2006/table">
            <a:tbl>
              <a:tblPr/>
              <a:tblGrid>
                <a:gridCol w="4236085"/>
                <a:gridCol w="3984943"/>
                <a:gridCol w="4580572"/>
              </a:tblGrid>
              <a:tr h="617342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ЦРБ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Глав. Врач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Х.У.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8-928-737-48-14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37790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Приемная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 2 2-22-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-94,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617342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ПУЖКХ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Эльдиев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Аслан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Соипович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8928-021-44-04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37790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8714-22-22-24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377906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Рай Газ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Бериханов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С-М.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 8-928-087-03-06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28060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8714-22-23-94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336147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начальник гарнизона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Джанаралиев</a:t>
                      </a:r>
                      <a:r>
                        <a:rPr lang="ru-RU" sz="1200" b="1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200" b="1" kern="12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Юша</a:t>
                      </a:r>
                      <a:r>
                        <a:rPr lang="ru-RU" sz="1200" b="1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200" b="1" kern="12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Кюраевич</a:t>
                      </a:r>
                      <a:endParaRPr lang="ru-RU" sz="1200" b="1" kern="1200" dirty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</a:t>
                      </a:r>
                      <a:r>
                        <a:rPr lang="ru-RU" sz="12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8928-740-39-72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6179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ЕДДС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8-87142-2-23-88 / 8 (928)-003-7-75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6179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 ДПК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Саралиев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Зелимбек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Шарипович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8928-738-49-03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561219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КЧС и ПБ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Председатель </a:t>
                      </a:r>
                      <a:r>
                        <a:rPr lang="ru-RU" sz="12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Мумаидов</a:t>
                      </a:r>
                      <a:r>
                        <a:rPr lang="ru-RU" sz="12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Ахмед </a:t>
                      </a:r>
                      <a:r>
                        <a:rPr lang="ru-RU" sz="1200" b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Гиланиевич</a:t>
                      </a:r>
                      <a:endParaRPr lang="ru-RU" sz="1200" b="1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Рабочий </a:t>
                      </a:r>
                      <a:r>
                        <a:rPr lang="ru-RU" sz="12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8(87142) 2-23-04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мобильный </a:t>
                      </a:r>
                      <a:r>
                        <a:rPr lang="ru-RU" sz="1200" b="1" dirty="0" smtClean="0">
                          <a:latin typeface="Times New Roman" pitchFamily="18" charset="0"/>
                          <a:cs typeface="Times New Roman" pitchFamily="18" charset="0"/>
                        </a:rPr>
                        <a:t>8928-001-48-67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56121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Секретарь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Тайбаев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Л.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8964-068-09-39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561219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Оперативный штаб ликвидации ЧС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штаба Абазов Руслан С.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8712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33-36-48, мобильный 8-928-018-31-65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28060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871 2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33-22-85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38834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ЧПСО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отряда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Асхабов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И.А.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8-928-446-01-48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61734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2 22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-39-24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400871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 МЧС России по ЧР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ГУ Яхьяев Р.Х.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871 2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22-30-07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  <a:tr h="28060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>
                        <a:alpha val="6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8 871 2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33-22-85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0000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3379"/>
          <p:cNvGraphicFramePr>
            <a:graphicFrameLocks noGrp="1"/>
          </p:cNvGraphicFramePr>
          <p:nvPr/>
        </p:nvGraphicFramePr>
        <p:xfrm>
          <a:off x="-14288" y="2043113"/>
          <a:ext cx="12825229" cy="243839"/>
        </p:xfrm>
        <a:graphic>
          <a:graphicData uri="http://schemas.openxmlformats.org/drawingml/2006/table">
            <a:tbl>
              <a:tblPr/>
              <a:tblGrid>
                <a:gridCol w="12825229"/>
              </a:tblGrid>
              <a:tr h="24383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Социально значимые  объекты попадающие в зону КНЯ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" name="Group 3379"/>
          <p:cNvGraphicFramePr>
            <a:graphicFrameLocks noGrp="1"/>
          </p:cNvGraphicFramePr>
          <p:nvPr/>
        </p:nvGraphicFramePr>
        <p:xfrm>
          <a:off x="6300788" y="2300288"/>
          <a:ext cx="6500813" cy="2783131"/>
        </p:xfrm>
        <a:graphic>
          <a:graphicData uri="http://schemas.openxmlformats.org/drawingml/2006/table">
            <a:tbl>
              <a:tblPr/>
              <a:tblGrid>
                <a:gridCol w="3501991"/>
                <a:gridCol w="2998822"/>
              </a:tblGrid>
              <a:tr h="167702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соц. Объектов попадающих в зону ЧС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770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Сельские поселения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Соц.объекты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7080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Самашки-10266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№1-410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№2-446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№3-536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№4-480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3540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Закан-Юрт-2476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№1- 500чел.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№2-640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9646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Шаами-Юрт-3775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Школа-821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677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Хамби-ирзи-3320 чел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Школа-702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677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Старый-Ачхой.-946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Школа-30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6770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Бамут-270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Школа-60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6770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Давыденко-1669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Школа-328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0654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Нов. Шарой.-1793 чел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Школа-360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677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Янди-1655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Школа-200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" name="Group 3379"/>
          <p:cNvGraphicFramePr>
            <a:graphicFrameLocks noGrp="1"/>
          </p:cNvGraphicFramePr>
          <p:nvPr/>
        </p:nvGraphicFramePr>
        <p:xfrm>
          <a:off x="-6350" y="2300288"/>
          <a:ext cx="6283390" cy="2755583"/>
        </p:xfrm>
        <a:graphic>
          <a:graphicData uri="http://schemas.openxmlformats.org/drawingml/2006/table">
            <a:tbl>
              <a:tblPr/>
              <a:tblGrid>
                <a:gridCol w="3470824"/>
                <a:gridCol w="2812566"/>
              </a:tblGrid>
              <a:tr h="172224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соц. Объектов попадающих в зону ЧС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7222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Сельские поселения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Соц.объекты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7779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Ачхой-Мартан-19763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№1-791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№2-442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№3-310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№4-578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№5-406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№6-584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№7-317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-500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1667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Валерик-7203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Школа№1-745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№2-583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Школа-175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1667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Катыр-Юрт-10266 чел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№1-625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№2-449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№3-648 чел.</a:t>
                      </a:r>
                    </a:p>
                  </a:txBody>
                  <a:tcPr marL="21202" marR="2120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" name="Group 95"/>
          <p:cNvGraphicFramePr>
            <a:graphicFrameLocks noGrp="1"/>
          </p:cNvGraphicFramePr>
          <p:nvPr/>
        </p:nvGraphicFramePr>
        <p:xfrm>
          <a:off x="0" y="5243513"/>
          <a:ext cx="12801597" cy="4353197"/>
        </p:xfrm>
        <a:graphic>
          <a:graphicData uri="http://schemas.openxmlformats.org/drawingml/2006/table">
            <a:tbl>
              <a:tblPr/>
              <a:tblGrid>
                <a:gridCol w="746806"/>
                <a:gridCol w="2548337"/>
                <a:gridCol w="2655621"/>
                <a:gridCol w="2148462"/>
                <a:gridCol w="1566064"/>
                <a:gridCol w="1566064"/>
                <a:gridCol w="1570243"/>
              </a:tblGrid>
              <a:tr h="4282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потенциально опасного объекта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 ПОО (адрес, телефон, факс)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Руководитель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Номер телефона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Орендатор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latin typeface="Times New Roman"/>
                        </a:rPr>
                        <a:t>Количество опасного вещества (т)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</a:tr>
              <a:tr h="2878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КАЗС №23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>
                          <a:latin typeface="Times New Roman"/>
                        </a:rPr>
                        <a:t>с.Самашки</a:t>
                      </a:r>
                      <a:r>
                        <a:rPr lang="ru-RU" sz="1000" b="0" i="0" u="none" strike="noStrike" dirty="0">
                          <a:latin typeface="Times New Roman"/>
                        </a:rPr>
                        <a:t>, </a:t>
                      </a:r>
                      <a:r>
                        <a:rPr lang="ru-RU" sz="1000" b="0" i="0" u="none" strike="noStrike" dirty="0" err="1">
                          <a:latin typeface="Times New Roman"/>
                        </a:rPr>
                        <a:t>ул.Алдамова</a:t>
                      </a:r>
                      <a:r>
                        <a:rPr lang="ru-RU" sz="1000" b="0" i="0" u="none" strike="noStrike" dirty="0">
                          <a:latin typeface="Times New Roman"/>
                        </a:rPr>
                        <a:t>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8928-7446409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80 т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878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АЗС«Бекойл»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с. Валерик ул.Гайрбекова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89287401688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90 т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878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АЗС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с. Шаами-Юрт, трасса М-29, ул. Совхозная,     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8 928 7401688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200т</a:t>
                      </a:r>
                      <a:r>
                        <a:rPr lang="ru-RU" sz="1000" b="0" i="0" u="none" strike="noStrike" baseline="30000">
                          <a:latin typeface="Times New Roman"/>
                        </a:rPr>
                        <a:t/>
                      </a:r>
                      <a:br>
                        <a:rPr lang="ru-RU" sz="1000" b="0" i="0" u="none" strike="noStrike" baseline="30000">
                          <a:latin typeface="Times New Roman"/>
                        </a:rPr>
                      </a:br>
                      <a:r>
                        <a:rPr lang="ru-RU" sz="1000" b="0" i="0" u="none" strike="noStrike">
                          <a:latin typeface="Times New Roman"/>
                        </a:rPr>
                        <a:t>50м3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7962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АЗС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с. </a:t>
                      </a:r>
                      <a:r>
                        <a:rPr lang="ru-RU" sz="1000" b="0" i="0" u="none" strike="noStrike" dirty="0" err="1">
                          <a:latin typeface="Times New Roman"/>
                        </a:rPr>
                        <a:t>Шаами-Юрт</a:t>
                      </a:r>
                      <a:r>
                        <a:rPr lang="ru-RU" sz="1000" b="0" i="0" u="none" strike="noStrike" dirty="0">
                          <a:latin typeface="Times New Roman"/>
                        </a:rPr>
                        <a:t>, трасса М-29     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r>
                        <a:rPr lang="ru-RU" sz="1000" b="0" i="0" u="none" strike="noStrike" dirty="0">
                          <a:latin typeface="Times New Roman"/>
                        </a:rPr>
                        <a:t>Алиев М. М-Ш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8928-749 19 20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100 т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878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АЗС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с. Катыр-Юрт, ул.Орджоникидзе,     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8928-737 4831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78 т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878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АЗС ИП Ибрагимов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с. Валерик, ул. Гайрбекова,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89286425373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110 т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7962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АЗС  «Велкоме»                              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с. Ачхой-Мартан, ул. Мамакаева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8928-0206215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 140 т</a:t>
                      </a:r>
                      <a:br>
                        <a:rPr lang="ru-RU" sz="1000" b="0" i="0" u="none" strike="noStrike">
                          <a:latin typeface="Times New Roman"/>
                        </a:rPr>
                      </a:br>
                      <a:r>
                        <a:rPr lang="ru-RU" sz="1000" b="0" i="0" u="none" strike="noStrike">
                          <a:latin typeface="Times New Roman"/>
                        </a:rPr>
                        <a:t>54м3</a:t>
                      </a:r>
                      <a:br>
                        <a:rPr lang="ru-RU" sz="1000" b="0" i="0" u="none" strike="noStrike">
                          <a:latin typeface="Times New Roman"/>
                        </a:rPr>
                      </a:br>
                      <a:endParaRPr lang="ru-RU" sz="1000" b="0" i="0" u="none" strike="noStrike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878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АЗС </a:t>
                      </a:r>
                      <a:r>
                        <a:rPr lang="ru-RU" sz="1000" b="0" i="1" u="none" strike="noStrike">
                          <a:latin typeface="Times New Roman"/>
                        </a:rPr>
                        <a:t>7</a:t>
                      </a:r>
                      <a:r>
                        <a:rPr lang="ru-RU" sz="1000" b="0" i="0" u="none" strike="noStrike">
                          <a:latin typeface="Times New Roman"/>
                        </a:rPr>
                        <a:t> фирма «Роснефть»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перекресток.А-М-Самашки трасса М-29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ООО «</a:t>
                      </a:r>
                      <a:r>
                        <a:rPr lang="ru-RU" sz="1000" b="0" i="0" u="none" strike="noStrike" dirty="0" err="1">
                          <a:latin typeface="Times New Roman"/>
                        </a:rPr>
                        <a:t>Чеченнефтепродукт</a:t>
                      </a:r>
                      <a:r>
                        <a:rPr lang="ru-RU" sz="1000" b="0" i="0" u="none" strike="noStrike" dirty="0">
                          <a:latin typeface="Times New Roman"/>
                        </a:rPr>
                        <a:t>»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8928-8920670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75 т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8780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АЗС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с. Катыр-Юрт, ул..Шоссейная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89280876382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>
                          <a:latin typeface="Times New Roman"/>
                        </a:rPr>
                        <a:t>70 т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7962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10.</a:t>
                      </a:r>
                    </a:p>
                  </a:txBody>
                  <a:tcPr marL="179094" marR="179094" marT="89552" marB="8955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АЗС "</a:t>
                      </a:r>
                      <a:r>
                        <a:rPr lang="ru-RU" sz="1000" b="0" i="0" u="none" strike="noStrike" dirty="0" err="1">
                          <a:latin typeface="Times New Roman"/>
                        </a:rPr>
                        <a:t>Велькоме</a:t>
                      </a:r>
                      <a:r>
                        <a:rPr lang="ru-RU" sz="1000" b="0" i="0" u="none" strike="noStrike" dirty="0">
                          <a:latin typeface="Times New Roman"/>
                        </a:rPr>
                        <a:t>" 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r>
                        <a:rPr lang="ru-RU" sz="1000" b="0" i="0" u="none" strike="noStrike" dirty="0">
                          <a:latin typeface="Times New Roman"/>
                        </a:rPr>
                        <a:t>ООО </a:t>
                      </a:r>
                      <a:r>
                        <a:rPr lang="ru-RU" sz="1000" b="0" i="0" u="none" strike="noStrike" dirty="0" err="1">
                          <a:latin typeface="Times New Roman"/>
                        </a:rPr>
                        <a:t>Ингушнефтепродукт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с. Ачхой-Мартан                        ул. А Кадырова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ген. директор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r>
                        <a:rPr lang="ru-RU" sz="1000" b="0" i="0" u="none" strike="noStrike" dirty="0" err="1">
                          <a:latin typeface="Times New Roman"/>
                        </a:rPr>
                        <a:t>Албаков</a:t>
                      </a:r>
                      <a:r>
                        <a:rPr lang="ru-RU" sz="1000" b="0" i="0" u="none" strike="noStrike" dirty="0">
                          <a:latin typeface="Times New Roman"/>
                        </a:rPr>
                        <a:t> Т.Ж.</a:t>
                      </a:r>
                      <a:br>
                        <a:rPr lang="ru-RU" sz="1000" b="0" i="0" u="none" strike="noStrike" dirty="0">
                          <a:latin typeface="Times New Roman"/>
                        </a:rPr>
                      </a:b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8873472-14-72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942" marR="9594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latin typeface="Times New Roman"/>
                        </a:rPr>
                        <a:t>80 т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" name="Group 3379"/>
          <p:cNvGraphicFramePr>
            <a:graphicFrameLocks noGrp="1"/>
          </p:cNvGraphicFramePr>
          <p:nvPr/>
        </p:nvGraphicFramePr>
        <p:xfrm>
          <a:off x="-19050" y="4989513"/>
          <a:ext cx="12825229" cy="243839"/>
        </p:xfrm>
        <a:graphic>
          <a:graphicData uri="http://schemas.openxmlformats.org/drawingml/2006/table">
            <a:tbl>
              <a:tblPr/>
              <a:tblGrid>
                <a:gridCol w="12825229"/>
              </a:tblGrid>
              <a:tr h="24383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ПОО попадающие в зону КНЯ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111784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084" tIns="43543" rIns="87084" bIns="43543">
            <a:spAutoFit/>
          </a:bodyPr>
          <a:lstStyle/>
          <a:p>
            <a:pPr algn="ctr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111785" name="Rectangle 2"/>
          <p:cNvSpPr txBox="1">
            <a:spLocks noChangeArrowheads="1"/>
          </p:cNvSpPr>
          <p:nvPr/>
        </p:nvSpPr>
        <p:spPr bwMode="auto">
          <a:xfrm>
            <a:off x="0" y="942975"/>
            <a:ext cx="12801600" cy="107156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45" tIns="61026" rIns="122045" bIns="61026"/>
          <a:lstStyle/>
          <a:p>
            <a:pPr algn="ctr" defTabSz="1276350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Социально значимые  и потенциально опасные объекты попадающие в зону КНЯ</a:t>
            </a:r>
            <a:endParaRPr lang="ru-RU" sz="3100">
              <a:solidFill>
                <a:schemeClr val="tx2"/>
              </a:solidFill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lIns="128001" tIns="64001" rIns="128001" bIns="64001">
            <a:spAutoFit/>
          </a:bodyPr>
          <a:lstStyle/>
          <a:p>
            <a:pPr algn="ctr"/>
            <a:r>
              <a:rPr lang="ru-RU" sz="240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</a:t>
            </a:r>
            <a:r>
              <a:rPr lang="ru-RU" sz="2400">
                <a:solidFill>
                  <a:schemeClr val="tx1"/>
                </a:solidFill>
              </a:rPr>
              <a:t>комплексом неблагоприятных метеорологических явлений</a:t>
            </a:r>
            <a:endParaRPr lang="ru-RU" sz="140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774750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968375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6143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0200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0200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5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5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0200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0200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36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 </a:t>
                      </a:r>
                      <a:r>
                        <a:rPr kumimoji="0" lang="ru-RU" sz="1100" b="0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ОМВД    </a:t>
                      </a:r>
                      <a:r>
                        <a:rPr lang="ru-RU" sz="1100" u="sng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Бацилов</a:t>
                      </a:r>
                      <a:r>
                        <a:rPr lang="ru-RU" sz="1100" u="sng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В.С.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МВД №174 от 26.02.02</a:t>
                      </a:r>
                      <a:endParaRPr kumimoji="0" lang="ru-RU" sz="24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1436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8-8712-22-34-73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МВД №174 от 26.02.02.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876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TextBox 5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rgbClr val="969696"/>
          </a:solidFill>
          <a:ln w="9525">
            <a:noFill/>
            <a:miter lim="800000"/>
            <a:headEnd/>
            <a:tailEnd/>
          </a:ln>
        </p:spPr>
        <p:txBody>
          <a:bodyPr lIns="128001" tIns="64001" rIns="128001" bIns="64001">
            <a:spAutoFit/>
          </a:bodyPr>
          <a:lstStyle/>
          <a:p>
            <a:pPr algn="ctr"/>
            <a:r>
              <a:rPr lang="ru-RU" sz="240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</a:t>
            </a:r>
            <a:r>
              <a:rPr lang="ru-RU" sz="2400">
                <a:solidFill>
                  <a:schemeClr val="tx1"/>
                </a:solidFill>
              </a:rPr>
              <a:t>комплексом неблагоприятных метеорологических явлений</a:t>
            </a:r>
            <a:endParaRPr lang="ru-RU" sz="240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000125"/>
          <a:ext cx="12801600" cy="8601074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273175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3175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21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района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12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субъекта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1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объекта)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муниципального района)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1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3175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740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Бериханов С-М. 8-928-087-03-06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1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АСФ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740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Эльдиев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Аслан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Соипович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8-928-021-44-04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Эльжаев Мусита Хамидов 8-928-262-27-28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Инструкция ОАО «Нурэнерго»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Автоколонна №3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МЧС РФ №999 От 23.12.05г.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740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Сан. эпид. группаДаукаев Асланбек Хамидович 8-928-736-35-25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«Роспотребнадзора №756 от 31.12.05г.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740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Ветеринарная служба/Килаев Адам Арбиевич 8-928-290-66-23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нач. ГУ №16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22.01.09г.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Лесное хозяйство Охлуев Лом-али Саламов 8-928-783-67-93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1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3175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39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21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4690" name="Picture 3"/>
          <p:cNvPicPr>
            <a:picLocks noChangeAspect="1" noChangeArrowheads="1"/>
          </p:cNvPicPr>
          <p:nvPr/>
        </p:nvPicPr>
        <p:blipFill>
          <a:blip r:embed="rId2" cstate="print"/>
          <a:srcRect l="14664" t="16379" r="20433" b="27333"/>
          <a:stretch>
            <a:fillRect/>
          </a:stretch>
        </p:blipFill>
        <p:spPr bwMode="auto">
          <a:xfrm>
            <a:off x="0" y="1585913"/>
            <a:ext cx="12773025" cy="80152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871538"/>
            <a:ext cx="12801600" cy="7667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970" tIns="63987" rIns="127970" bIns="63987" anchor="ctr"/>
          <a:lstStyle/>
          <a:p>
            <a:pPr algn="ctr" defTabSz="1279525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Times New Roman" pitchFamily="18" charset="0"/>
              </a:rPr>
              <a:t>Риски возникновения ЧС, связанных с дефицитом водообеспечения</a:t>
            </a:r>
          </a:p>
        </p:txBody>
      </p:sp>
      <p:sp>
        <p:nvSpPr>
          <p:cNvPr id="114692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108" name="Прямоугольник 107"/>
          <p:cNvSpPr/>
          <p:nvPr/>
        </p:nvSpPr>
        <p:spPr bwMode="auto">
          <a:xfrm>
            <a:off x="400050" y="4729163"/>
            <a:ext cx="12001500" cy="1571625"/>
          </a:xfrm>
          <a:prstGeom prst="rect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 defTabSz="1279525">
              <a:defRPr/>
            </a:pPr>
            <a:r>
              <a:rPr lang="ru-RU" sz="2400" kern="0" dirty="0">
                <a:solidFill>
                  <a:schemeClr val="tx2"/>
                </a:solidFill>
              </a:rPr>
              <a:t>Риски возникновения ЧС, связанных с дефицитом водообеспечения</a:t>
            </a:r>
          </a:p>
          <a:p>
            <a:pPr algn="ctr" defTabSz="1279525">
              <a:defRPr/>
            </a:pPr>
            <a:r>
              <a:rPr lang="ru-RU" sz="2400" kern="0" dirty="0">
                <a:solidFill>
                  <a:schemeClr val="tx2"/>
                </a:solidFill>
              </a:rPr>
              <a:t>Отсутствует в связи с тем что, на территории муниципального района помимо централизованного водоснабжения изобилуют родниковые источники, артезианы и колодцы.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115715" name="Picture 3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4388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100" b="1" dirty="0" smtClean="0">
                <a:solidFill>
                  <a:srgbClr val="FFFF00"/>
                </a:solidFill>
              </a:rPr>
              <a:t>РИСКИ ВОЗНИКНОВЕНИЯ ЧС БИОЛОГО-СОЦИАЛЬНОГО ХАРАКТЕРА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/>
          <a:srcRect l="32692" t="16893" r="33165" b="25157"/>
          <a:stretch>
            <a:fillRect/>
          </a:stretch>
        </p:blipFill>
        <p:spPr bwMode="auto">
          <a:xfrm>
            <a:off x="0" y="1514475"/>
            <a:ext cx="12801600" cy="8086725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5" name="Полилиния 4"/>
          <p:cNvSpPr/>
          <p:nvPr/>
        </p:nvSpPr>
        <p:spPr>
          <a:xfrm>
            <a:off x="619125" y="1647825"/>
            <a:ext cx="10133013" cy="7610475"/>
          </a:xfrm>
          <a:custGeom>
            <a:avLst/>
            <a:gdLst>
              <a:gd name="connsiteX0" fmla="*/ 4385510 w 10132594"/>
              <a:gd name="connsiteY0" fmla="*/ 0 h 7609973"/>
              <a:gd name="connsiteX1" fmla="*/ 5973678 w 10132594"/>
              <a:gd name="connsiteY1" fmla="*/ 144379 h 7609973"/>
              <a:gd name="connsiteX2" fmla="*/ 8163426 w 10132594"/>
              <a:gd name="connsiteY2" fmla="*/ 372979 h 7609973"/>
              <a:gd name="connsiteX3" fmla="*/ 9162047 w 10132594"/>
              <a:gd name="connsiteY3" fmla="*/ 517358 h 7609973"/>
              <a:gd name="connsiteX4" fmla="*/ 9222205 w 10132594"/>
              <a:gd name="connsiteY4" fmla="*/ 782053 h 7609973"/>
              <a:gd name="connsiteX5" fmla="*/ 9438773 w 10132594"/>
              <a:gd name="connsiteY5" fmla="*/ 1118937 h 7609973"/>
              <a:gd name="connsiteX6" fmla="*/ 10040352 w 10132594"/>
              <a:gd name="connsiteY6" fmla="*/ 1648327 h 7609973"/>
              <a:gd name="connsiteX7" fmla="*/ 9992226 w 10132594"/>
              <a:gd name="connsiteY7" fmla="*/ 1804737 h 7609973"/>
              <a:gd name="connsiteX8" fmla="*/ 9847847 w 10132594"/>
              <a:gd name="connsiteY8" fmla="*/ 2009274 h 7609973"/>
              <a:gd name="connsiteX9" fmla="*/ 9859878 w 10132594"/>
              <a:gd name="connsiteY9" fmla="*/ 2550695 h 7609973"/>
              <a:gd name="connsiteX10" fmla="*/ 9968162 w 10132594"/>
              <a:gd name="connsiteY10" fmla="*/ 2671011 h 7609973"/>
              <a:gd name="connsiteX11" fmla="*/ 9823784 w 10132594"/>
              <a:gd name="connsiteY11" fmla="*/ 2803358 h 7609973"/>
              <a:gd name="connsiteX12" fmla="*/ 9294394 w 10132594"/>
              <a:gd name="connsiteY12" fmla="*/ 3068053 h 7609973"/>
              <a:gd name="connsiteX13" fmla="*/ 8933447 w 10132594"/>
              <a:gd name="connsiteY13" fmla="*/ 3368842 h 7609973"/>
              <a:gd name="connsiteX14" fmla="*/ 8512341 w 10132594"/>
              <a:gd name="connsiteY14" fmla="*/ 3561348 h 7609973"/>
              <a:gd name="connsiteX15" fmla="*/ 8247647 w 10132594"/>
              <a:gd name="connsiteY15" fmla="*/ 3789948 h 7609973"/>
              <a:gd name="connsiteX16" fmla="*/ 7862636 w 10132594"/>
              <a:gd name="connsiteY16" fmla="*/ 3801979 h 7609973"/>
              <a:gd name="connsiteX17" fmla="*/ 7513720 w 10132594"/>
              <a:gd name="connsiteY17" fmla="*/ 3898232 h 7609973"/>
              <a:gd name="connsiteX18" fmla="*/ 6623384 w 10132594"/>
              <a:gd name="connsiteY18" fmla="*/ 3826042 h 7609973"/>
              <a:gd name="connsiteX19" fmla="*/ 6214310 w 10132594"/>
              <a:gd name="connsiteY19" fmla="*/ 3886200 h 7609973"/>
              <a:gd name="connsiteX20" fmla="*/ 6033836 w 10132594"/>
              <a:gd name="connsiteY20" fmla="*/ 4126832 h 7609973"/>
              <a:gd name="connsiteX21" fmla="*/ 5420226 w 10132594"/>
              <a:gd name="connsiteY21" fmla="*/ 4271211 h 7609973"/>
              <a:gd name="connsiteX22" fmla="*/ 5143499 w 10132594"/>
              <a:gd name="connsiteY22" fmla="*/ 4523874 h 7609973"/>
              <a:gd name="connsiteX23" fmla="*/ 5095373 w 10132594"/>
              <a:gd name="connsiteY23" fmla="*/ 4896853 h 7609973"/>
              <a:gd name="connsiteX24" fmla="*/ 5468352 w 10132594"/>
              <a:gd name="connsiteY24" fmla="*/ 5317958 h 7609973"/>
              <a:gd name="connsiteX25" fmla="*/ 6009773 w 10132594"/>
              <a:gd name="connsiteY25" fmla="*/ 5558590 h 7609973"/>
              <a:gd name="connsiteX26" fmla="*/ 6298531 w 10132594"/>
              <a:gd name="connsiteY26" fmla="*/ 5462337 h 7609973"/>
              <a:gd name="connsiteX27" fmla="*/ 6767762 w 10132594"/>
              <a:gd name="connsiteY27" fmla="*/ 5883442 h 7609973"/>
              <a:gd name="connsiteX28" fmla="*/ 6984331 w 10132594"/>
              <a:gd name="connsiteY28" fmla="*/ 6388769 h 7609973"/>
              <a:gd name="connsiteX29" fmla="*/ 6671510 w 10132594"/>
              <a:gd name="connsiteY29" fmla="*/ 6701590 h 7609973"/>
              <a:gd name="connsiteX30" fmla="*/ 6515099 w 10132594"/>
              <a:gd name="connsiteY30" fmla="*/ 7218948 h 7609973"/>
              <a:gd name="connsiteX31" fmla="*/ 5396162 w 10132594"/>
              <a:gd name="connsiteY31" fmla="*/ 7519737 h 7609973"/>
              <a:gd name="connsiteX32" fmla="*/ 3158289 w 10132594"/>
              <a:gd name="connsiteY32" fmla="*/ 7567863 h 7609973"/>
              <a:gd name="connsiteX33" fmla="*/ 1221205 w 10132594"/>
              <a:gd name="connsiteY33" fmla="*/ 7267074 h 7609973"/>
              <a:gd name="connsiteX34" fmla="*/ 559468 w 10132594"/>
              <a:gd name="connsiteY34" fmla="*/ 6773779 h 7609973"/>
              <a:gd name="connsiteX35" fmla="*/ 667752 w 10132594"/>
              <a:gd name="connsiteY35" fmla="*/ 6051885 h 7609973"/>
              <a:gd name="connsiteX36" fmla="*/ 631657 w 10132594"/>
              <a:gd name="connsiteY36" fmla="*/ 5233737 h 7609973"/>
              <a:gd name="connsiteX37" fmla="*/ 715878 w 10132594"/>
              <a:gd name="connsiteY37" fmla="*/ 4776537 h 7609973"/>
              <a:gd name="connsiteX38" fmla="*/ 427120 w 10132594"/>
              <a:gd name="connsiteY38" fmla="*/ 4307306 h 7609973"/>
              <a:gd name="connsiteX39" fmla="*/ 366962 w 10132594"/>
              <a:gd name="connsiteY39" fmla="*/ 3693695 h 7609973"/>
              <a:gd name="connsiteX40" fmla="*/ 270710 w 10132594"/>
              <a:gd name="connsiteY40" fmla="*/ 3236495 h 7609973"/>
              <a:gd name="connsiteX41" fmla="*/ 54141 w 10132594"/>
              <a:gd name="connsiteY41" fmla="*/ 3068053 h 7609973"/>
              <a:gd name="connsiteX42" fmla="*/ 162426 w 10132594"/>
              <a:gd name="connsiteY42" fmla="*/ 2887579 h 7609973"/>
              <a:gd name="connsiteX43" fmla="*/ 1028699 w 10132594"/>
              <a:gd name="connsiteY43" fmla="*/ 2586790 h 7609973"/>
              <a:gd name="connsiteX44" fmla="*/ 1377615 w 10132594"/>
              <a:gd name="connsiteY44" fmla="*/ 2466474 h 7609973"/>
              <a:gd name="connsiteX45" fmla="*/ 1931068 w 10132594"/>
              <a:gd name="connsiteY45" fmla="*/ 2526632 h 7609973"/>
              <a:gd name="connsiteX46" fmla="*/ 2304047 w 10132594"/>
              <a:gd name="connsiteY46" fmla="*/ 2550695 h 7609973"/>
              <a:gd name="connsiteX47" fmla="*/ 2544678 w 10132594"/>
              <a:gd name="connsiteY47" fmla="*/ 2406316 h 7609973"/>
              <a:gd name="connsiteX48" fmla="*/ 2941720 w 10132594"/>
              <a:gd name="connsiteY48" fmla="*/ 2273969 h 7609973"/>
              <a:gd name="connsiteX49" fmla="*/ 3086099 w 10132594"/>
              <a:gd name="connsiteY49" fmla="*/ 2009274 h 7609973"/>
              <a:gd name="connsiteX50" fmla="*/ 2977815 w 10132594"/>
              <a:gd name="connsiteY50" fmla="*/ 1780674 h 7609973"/>
              <a:gd name="connsiteX51" fmla="*/ 2556710 w 10132594"/>
              <a:gd name="connsiteY51" fmla="*/ 1540042 h 7609973"/>
              <a:gd name="connsiteX52" fmla="*/ 2279984 w 10132594"/>
              <a:gd name="connsiteY52" fmla="*/ 1407695 h 7609973"/>
              <a:gd name="connsiteX53" fmla="*/ 2159668 w 10132594"/>
              <a:gd name="connsiteY53" fmla="*/ 1191127 h 7609973"/>
              <a:gd name="connsiteX54" fmla="*/ 1642310 w 10132594"/>
              <a:gd name="connsiteY54" fmla="*/ 890337 h 7609973"/>
              <a:gd name="connsiteX55" fmla="*/ 1401678 w 10132594"/>
              <a:gd name="connsiteY55" fmla="*/ 637674 h 7609973"/>
              <a:gd name="connsiteX56" fmla="*/ 1521994 w 10132594"/>
              <a:gd name="connsiteY56" fmla="*/ 216569 h 7609973"/>
              <a:gd name="connsiteX57" fmla="*/ 2123573 w 10132594"/>
              <a:gd name="connsiteY57" fmla="*/ 36095 h 7609973"/>
              <a:gd name="connsiteX58" fmla="*/ 4385510 w 10132594"/>
              <a:gd name="connsiteY58" fmla="*/ 0 h 760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132594" h="7609973">
                <a:moveTo>
                  <a:pt x="4385510" y="0"/>
                </a:moveTo>
                <a:lnTo>
                  <a:pt x="5973678" y="144379"/>
                </a:lnTo>
                <a:lnTo>
                  <a:pt x="8163426" y="372979"/>
                </a:lnTo>
                <a:cubicBezTo>
                  <a:pt x="8694821" y="435142"/>
                  <a:pt x="8985584" y="449179"/>
                  <a:pt x="9162047" y="517358"/>
                </a:cubicBezTo>
                <a:cubicBezTo>
                  <a:pt x="9338510" y="585537"/>
                  <a:pt x="9176084" y="681790"/>
                  <a:pt x="9222205" y="782053"/>
                </a:cubicBezTo>
                <a:cubicBezTo>
                  <a:pt x="9268326" y="882316"/>
                  <a:pt x="9302415" y="974558"/>
                  <a:pt x="9438773" y="1118937"/>
                </a:cubicBezTo>
                <a:cubicBezTo>
                  <a:pt x="9575131" y="1263316"/>
                  <a:pt x="9948110" y="1534027"/>
                  <a:pt x="10040352" y="1648327"/>
                </a:cubicBezTo>
                <a:cubicBezTo>
                  <a:pt x="10132594" y="1762627"/>
                  <a:pt x="10024310" y="1744579"/>
                  <a:pt x="9992226" y="1804737"/>
                </a:cubicBezTo>
                <a:cubicBezTo>
                  <a:pt x="9960142" y="1864895"/>
                  <a:pt x="9869905" y="1884948"/>
                  <a:pt x="9847847" y="2009274"/>
                </a:cubicBezTo>
                <a:cubicBezTo>
                  <a:pt x="9825789" y="2133600"/>
                  <a:pt x="9839826" y="2440406"/>
                  <a:pt x="9859878" y="2550695"/>
                </a:cubicBezTo>
                <a:cubicBezTo>
                  <a:pt x="9879931" y="2660985"/>
                  <a:pt x="9974178" y="2628901"/>
                  <a:pt x="9968162" y="2671011"/>
                </a:cubicBezTo>
                <a:cubicBezTo>
                  <a:pt x="9962146" y="2713122"/>
                  <a:pt x="9936079" y="2737184"/>
                  <a:pt x="9823784" y="2803358"/>
                </a:cubicBezTo>
                <a:cubicBezTo>
                  <a:pt x="9711489" y="2869532"/>
                  <a:pt x="9442783" y="2973806"/>
                  <a:pt x="9294394" y="3068053"/>
                </a:cubicBezTo>
                <a:cubicBezTo>
                  <a:pt x="9146005" y="3162300"/>
                  <a:pt x="9063789" y="3286626"/>
                  <a:pt x="8933447" y="3368842"/>
                </a:cubicBezTo>
                <a:cubicBezTo>
                  <a:pt x="8803105" y="3451058"/>
                  <a:pt x="8626641" y="3491164"/>
                  <a:pt x="8512341" y="3561348"/>
                </a:cubicBezTo>
                <a:cubicBezTo>
                  <a:pt x="8398041" y="3631532"/>
                  <a:pt x="8355931" y="3749843"/>
                  <a:pt x="8247647" y="3789948"/>
                </a:cubicBezTo>
                <a:cubicBezTo>
                  <a:pt x="8139363" y="3830053"/>
                  <a:pt x="7984957" y="3783932"/>
                  <a:pt x="7862636" y="3801979"/>
                </a:cubicBezTo>
                <a:cubicBezTo>
                  <a:pt x="7740315" y="3820026"/>
                  <a:pt x="7720262" y="3894222"/>
                  <a:pt x="7513720" y="3898232"/>
                </a:cubicBezTo>
                <a:cubicBezTo>
                  <a:pt x="7307178" y="3902242"/>
                  <a:pt x="6839952" y="3828047"/>
                  <a:pt x="6623384" y="3826042"/>
                </a:cubicBezTo>
                <a:cubicBezTo>
                  <a:pt x="6406816" y="3824037"/>
                  <a:pt x="6312568" y="3836068"/>
                  <a:pt x="6214310" y="3886200"/>
                </a:cubicBezTo>
                <a:cubicBezTo>
                  <a:pt x="6116052" y="3936332"/>
                  <a:pt x="6166183" y="4062664"/>
                  <a:pt x="6033836" y="4126832"/>
                </a:cubicBezTo>
                <a:cubicBezTo>
                  <a:pt x="5901489" y="4191000"/>
                  <a:pt x="5568615" y="4205037"/>
                  <a:pt x="5420226" y="4271211"/>
                </a:cubicBezTo>
                <a:cubicBezTo>
                  <a:pt x="5271837" y="4337385"/>
                  <a:pt x="5197641" y="4419601"/>
                  <a:pt x="5143499" y="4523874"/>
                </a:cubicBezTo>
                <a:cubicBezTo>
                  <a:pt x="5089357" y="4628147"/>
                  <a:pt x="5041231" y="4764506"/>
                  <a:pt x="5095373" y="4896853"/>
                </a:cubicBezTo>
                <a:cubicBezTo>
                  <a:pt x="5149515" y="5029200"/>
                  <a:pt x="5315952" y="5207669"/>
                  <a:pt x="5468352" y="5317958"/>
                </a:cubicBezTo>
                <a:cubicBezTo>
                  <a:pt x="5620752" y="5428247"/>
                  <a:pt x="5871410" y="5534527"/>
                  <a:pt x="6009773" y="5558590"/>
                </a:cubicBezTo>
                <a:cubicBezTo>
                  <a:pt x="6148136" y="5582653"/>
                  <a:pt x="6172200" y="5408195"/>
                  <a:pt x="6298531" y="5462337"/>
                </a:cubicBezTo>
                <a:cubicBezTo>
                  <a:pt x="6424862" y="5516479"/>
                  <a:pt x="6653462" y="5729037"/>
                  <a:pt x="6767762" y="5883442"/>
                </a:cubicBezTo>
                <a:cubicBezTo>
                  <a:pt x="6882062" y="6037847"/>
                  <a:pt x="7000373" y="6252411"/>
                  <a:pt x="6984331" y="6388769"/>
                </a:cubicBezTo>
                <a:cubicBezTo>
                  <a:pt x="6968289" y="6525127"/>
                  <a:pt x="6749715" y="6563227"/>
                  <a:pt x="6671510" y="6701590"/>
                </a:cubicBezTo>
                <a:cubicBezTo>
                  <a:pt x="6593305" y="6839953"/>
                  <a:pt x="6727657" y="7082590"/>
                  <a:pt x="6515099" y="7218948"/>
                </a:cubicBezTo>
                <a:cubicBezTo>
                  <a:pt x="6302541" y="7355306"/>
                  <a:pt x="5955630" y="7461585"/>
                  <a:pt x="5396162" y="7519737"/>
                </a:cubicBezTo>
                <a:cubicBezTo>
                  <a:pt x="4836694" y="7577889"/>
                  <a:pt x="3854115" y="7609973"/>
                  <a:pt x="3158289" y="7567863"/>
                </a:cubicBezTo>
                <a:cubicBezTo>
                  <a:pt x="2462463" y="7525753"/>
                  <a:pt x="1654342" y="7399421"/>
                  <a:pt x="1221205" y="7267074"/>
                </a:cubicBezTo>
                <a:cubicBezTo>
                  <a:pt x="788068" y="7134727"/>
                  <a:pt x="651710" y="6976310"/>
                  <a:pt x="559468" y="6773779"/>
                </a:cubicBezTo>
                <a:cubicBezTo>
                  <a:pt x="467226" y="6571248"/>
                  <a:pt x="655721" y="6308559"/>
                  <a:pt x="667752" y="6051885"/>
                </a:cubicBezTo>
                <a:cubicBezTo>
                  <a:pt x="679784" y="5795211"/>
                  <a:pt x="623636" y="5446295"/>
                  <a:pt x="631657" y="5233737"/>
                </a:cubicBezTo>
                <a:cubicBezTo>
                  <a:pt x="639678" y="5021179"/>
                  <a:pt x="749967" y="4930942"/>
                  <a:pt x="715878" y="4776537"/>
                </a:cubicBezTo>
                <a:cubicBezTo>
                  <a:pt x="681789" y="4622132"/>
                  <a:pt x="485273" y="4487780"/>
                  <a:pt x="427120" y="4307306"/>
                </a:cubicBezTo>
                <a:cubicBezTo>
                  <a:pt x="368967" y="4126832"/>
                  <a:pt x="393030" y="3872163"/>
                  <a:pt x="366962" y="3693695"/>
                </a:cubicBezTo>
                <a:cubicBezTo>
                  <a:pt x="340894" y="3515227"/>
                  <a:pt x="322847" y="3340769"/>
                  <a:pt x="270710" y="3236495"/>
                </a:cubicBezTo>
                <a:cubicBezTo>
                  <a:pt x="218573" y="3132221"/>
                  <a:pt x="72188" y="3126206"/>
                  <a:pt x="54141" y="3068053"/>
                </a:cubicBezTo>
                <a:cubicBezTo>
                  <a:pt x="36094" y="3009900"/>
                  <a:pt x="0" y="2967790"/>
                  <a:pt x="162426" y="2887579"/>
                </a:cubicBezTo>
                <a:cubicBezTo>
                  <a:pt x="324852" y="2807368"/>
                  <a:pt x="1028699" y="2586790"/>
                  <a:pt x="1028699" y="2586790"/>
                </a:cubicBezTo>
                <a:cubicBezTo>
                  <a:pt x="1231231" y="2516606"/>
                  <a:pt x="1227220" y="2476500"/>
                  <a:pt x="1377615" y="2466474"/>
                </a:cubicBezTo>
                <a:cubicBezTo>
                  <a:pt x="1528010" y="2456448"/>
                  <a:pt x="1776663" y="2512595"/>
                  <a:pt x="1931068" y="2526632"/>
                </a:cubicBezTo>
                <a:cubicBezTo>
                  <a:pt x="2085473" y="2540669"/>
                  <a:pt x="2201779" y="2570748"/>
                  <a:pt x="2304047" y="2550695"/>
                </a:cubicBezTo>
                <a:cubicBezTo>
                  <a:pt x="2406315" y="2530642"/>
                  <a:pt x="2438399" y="2452437"/>
                  <a:pt x="2544678" y="2406316"/>
                </a:cubicBezTo>
                <a:cubicBezTo>
                  <a:pt x="2650957" y="2360195"/>
                  <a:pt x="2851483" y="2340143"/>
                  <a:pt x="2941720" y="2273969"/>
                </a:cubicBezTo>
                <a:cubicBezTo>
                  <a:pt x="3031957" y="2207795"/>
                  <a:pt x="3080083" y="2091490"/>
                  <a:pt x="3086099" y="2009274"/>
                </a:cubicBezTo>
                <a:cubicBezTo>
                  <a:pt x="3092115" y="1927058"/>
                  <a:pt x="3066046" y="1858879"/>
                  <a:pt x="2977815" y="1780674"/>
                </a:cubicBezTo>
                <a:cubicBezTo>
                  <a:pt x="2889584" y="1702469"/>
                  <a:pt x="2673015" y="1602205"/>
                  <a:pt x="2556710" y="1540042"/>
                </a:cubicBezTo>
                <a:cubicBezTo>
                  <a:pt x="2440405" y="1477879"/>
                  <a:pt x="2346158" y="1465847"/>
                  <a:pt x="2279984" y="1407695"/>
                </a:cubicBezTo>
                <a:cubicBezTo>
                  <a:pt x="2213810" y="1349543"/>
                  <a:pt x="2265947" y="1277353"/>
                  <a:pt x="2159668" y="1191127"/>
                </a:cubicBezTo>
                <a:cubicBezTo>
                  <a:pt x="2053389" y="1104901"/>
                  <a:pt x="1768642" y="982579"/>
                  <a:pt x="1642310" y="890337"/>
                </a:cubicBezTo>
                <a:cubicBezTo>
                  <a:pt x="1515978" y="798095"/>
                  <a:pt x="1421731" y="749969"/>
                  <a:pt x="1401678" y="637674"/>
                </a:cubicBezTo>
                <a:cubicBezTo>
                  <a:pt x="1381625" y="525379"/>
                  <a:pt x="1401678" y="316832"/>
                  <a:pt x="1521994" y="216569"/>
                </a:cubicBezTo>
                <a:cubicBezTo>
                  <a:pt x="1642310" y="116306"/>
                  <a:pt x="1640305" y="72190"/>
                  <a:pt x="2123573" y="36095"/>
                </a:cubicBezTo>
                <a:cubicBezTo>
                  <a:pt x="2606841" y="0"/>
                  <a:pt x="3514223" y="0"/>
                  <a:pt x="4385510" y="0"/>
                </a:cubicBez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2537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543175" y="2157413"/>
            <a:ext cx="1544638" cy="501650"/>
          </a:xfrm>
          <a:prstGeom prst="wedgeRoundRectCallout">
            <a:avLst>
              <a:gd name="adj1" fmla="val -5597"/>
              <a:gd name="adj2" fmla="val 99306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Давыденко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жителей1669 чел.</a:t>
            </a:r>
          </a:p>
        </p:txBody>
      </p:sp>
      <p:sp>
        <p:nvSpPr>
          <p:cNvPr id="22538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043113" y="3014663"/>
            <a:ext cx="1285875" cy="500062"/>
          </a:xfrm>
          <a:prstGeom prst="wedgeRoundRectCallout">
            <a:avLst>
              <a:gd name="adj1" fmla="val 76421"/>
              <a:gd name="adj2" fmla="val -1676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Нов.Шарой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жителей1793 чел.</a:t>
            </a:r>
          </a:p>
        </p:txBody>
      </p:sp>
      <p:sp>
        <p:nvSpPr>
          <p:cNvPr id="22539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114800" y="1800225"/>
            <a:ext cx="1571625" cy="501650"/>
          </a:xfrm>
          <a:prstGeom prst="wedgeRoundRectCallout">
            <a:avLst>
              <a:gd name="adj1" fmla="val -14426"/>
              <a:gd name="adj2" fmla="val 99102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Самашки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11663 чел.</a:t>
            </a:r>
          </a:p>
        </p:txBody>
      </p:sp>
      <p:sp>
        <p:nvSpPr>
          <p:cNvPr id="22540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401175" y="2584450"/>
            <a:ext cx="1571625" cy="501650"/>
          </a:xfrm>
          <a:prstGeom prst="wedgeRoundRectCallout">
            <a:avLst>
              <a:gd name="adj1" fmla="val -82560"/>
              <a:gd name="adj2" fmla="val 29639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Закан-Юрт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5467 чел.</a:t>
            </a:r>
          </a:p>
        </p:txBody>
      </p:sp>
      <p:sp>
        <p:nvSpPr>
          <p:cNvPr id="22541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258300" y="3157538"/>
            <a:ext cx="1785938" cy="428625"/>
          </a:xfrm>
          <a:prstGeom prst="wedgeRoundRectCallout">
            <a:avLst>
              <a:gd name="adj1" fmla="val -8088"/>
              <a:gd name="adj2" fmla="val 9094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Хамби-Ирзи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3383 чел.</a:t>
            </a:r>
          </a:p>
        </p:txBody>
      </p:sp>
      <p:sp>
        <p:nvSpPr>
          <p:cNvPr id="22542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8543925" y="3800475"/>
            <a:ext cx="1785938" cy="428625"/>
          </a:xfrm>
          <a:prstGeom prst="wedgeRoundRectCallout">
            <a:avLst>
              <a:gd name="adj1" fmla="val -84727"/>
              <a:gd name="adj2" fmla="val -58991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Шаами-Юрт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3570 чел.</a:t>
            </a:r>
          </a:p>
        </p:txBody>
      </p:sp>
      <p:sp>
        <p:nvSpPr>
          <p:cNvPr id="22543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8829675" y="4586288"/>
            <a:ext cx="1643063" cy="428625"/>
          </a:xfrm>
          <a:prstGeom prst="wedgeRoundRectCallout">
            <a:avLst>
              <a:gd name="adj1" fmla="val -64176"/>
              <a:gd name="adj2" fmla="val -450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Валерик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7313чел.</a:t>
            </a:r>
          </a:p>
        </p:txBody>
      </p:sp>
      <p:sp>
        <p:nvSpPr>
          <p:cNvPr id="22544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400425" y="5014913"/>
            <a:ext cx="1785938" cy="428625"/>
          </a:xfrm>
          <a:prstGeom prst="wedgeRoundRectCallout">
            <a:avLst>
              <a:gd name="adj1" fmla="val -9435"/>
              <a:gd name="adj2" fmla="val -142042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г.п. Ачхой-Мартан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19763 чел.</a:t>
            </a:r>
          </a:p>
        </p:txBody>
      </p:sp>
      <p:sp>
        <p:nvSpPr>
          <p:cNvPr id="22545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71488" y="4300538"/>
            <a:ext cx="1643062" cy="500062"/>
          </a:xfrm>
          <a:prstGeom prst="wedgeRoundRectCallout">
            <a:avLst>
              <a:gd name="adj1" fmla="val -1444"/>
              <a:gd name="adj2" fmla="val 10900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Бамут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240чел.</a:t>
            </a:r>
          </a:p>
        </p:txBody>
      </p:sp>
      <p:sp>
        <p:nvSpPr>
          <p:cNvPr id="22546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5257800" y="4943475"/>
            <a:ext cx="1643063" cy="500063"/>
          </a:xfrm>
          <a:prstGeom prst="wedgeRoundRectCallout">
            <a:avLst>
              <a:gd name="adj1" fmla="val -98102"/>
              <a:gd name="adj2" fmla="val 130653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Стар.Ачхой.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946 чел.</a:t>
            </a:r>
          </a:p>
        </p:txBody>
      </p:sp>
      <p:sp>
        <p:nvSpPr>
          <p:cNvPr id="22547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5829300" y="5514975"/>
            <a:ext cx="1643063" cy="500063"/>
          </a:xfrm>
          <a:prstGeom prst="wedgeRoundRectCallout">
            <a:avLst>
              <a:gd name="adj1" fmla="val -67347"/>
              <a:gd name="adj2" fmla="val 6088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Янди.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1653 чел.</a:t>
            </a:r>
          </a:p>
        </p:txBody>
      </p:sp>
      <p:sp>
        <p:nvSpPr>
          <p:cNvPr id="22548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7543800" y="5086350"/>
            <a:ext cx="1857375" cy="500063"/>
          </a:xfrm>
          <a:prstGeom prst="wedgeRoundRectCallout">
            <a:avLst>
              <a:gd name="adj1" fmla="val -72528"/>
              <a:gd name="adj2" fmla="val -28139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Катыр-Юрт.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10266 чел.</a:t>
            </a:r>
          </a:p>
        </p:txBody>
      </p:sp>
      <p:grpSp>
        <p:nvGrpSpPr>
          <p:cNvPr id="22549" name="Group 298"/>
          <p:cNvGrpSpPr>
            <a:grpSpLocks/>
          </p:cNvGrpSpPr>
          <p:nvPr/>
        </p:nvGrpSpPr>
        <p:grpSpPr bwMode="auto">
          <a:xfrm>
            <a:off x="4757738" y="2371725"/>
            <a:ext cx="506412" cy="258763"/>
            <a:chOff x="2290" y="4020"/>
            <a:chExt cx="639" cy="266"/>
          </a:xfrm>
        </p:grpSpPr>
        <p:sp>
          <p:nvSpPr>
            <p:cNvPr id="22727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27" cy="221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7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7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7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2728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2729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2731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22732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33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2734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2735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736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2730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2550" name="Group 298"/>
          <p:cNvGrpSpPr>
            <a:grpSpLocks/>
          </p:cNvGrpSpPr>
          <p:nvPr/>
        </p:nvGrpSpPr>
        <p:grpSpPr bwMode="auto">
          <a:xfrm>
            <a:off x="4324350" y="4371975"/>
            <a:ext cx="576263" cy="360363"/>
            <a:chOff x="2290" y="4020"/>
            <a:chExt cx="817" cy="315"/>
          </a:xfrm>
        </p:grpSpPr>
        <p:sp>
          <p:nvSpPr>
            <p:cNvPr id="22717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2718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2719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2721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22722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23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2724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2725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726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2720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2551" name="Group 298"/>
          <p:cNvGrpSpPr>
            <a:grpSpLocks/>
          </p:cNvGrpSpPr>
          <p:nvPr/>
        </p:nvGrpSpPr>
        <p:grpSpPr bwMode="auto">
          <a:xfrm>
            <a:off x="8329613" y="2797175"/>
            <a:ext cx="539750" cy="360363"/>
            <a:chOff x="2290" y="4020"/>
            <a:chExt cx="681" cy="295"/>
          </a:xfrm>
        </p:grpSpPr>
        <p:sp>
          <p:nvSpPr>
            <p:cNvPr id="22707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2708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2709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2711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22712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713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2714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2715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716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2710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2552" name="AutoShape 136"/>
          <p:cNvSpPr>
            <a:spLocks noChangeArrowheads="1"/>
          </p:cNvSpPr>
          <p:nvPr/>
        </p:nvSpPr>
        <p:spPr bwMode="auto">
          <a:xfrm>
            <a:off x="5267325" y="2657475"/>
            <a:ext cx="1276350" cy="500063"/>
          </a:xfrm>
          <a:prstGeom prst="wedgeRectCallout">
            <a:avLst>
              <a:gd name="adj1" fmla="val -48903"/>
              <a:gd name="adj2" fmla="val -75375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2553" name="AutoShape 136"/>
          <p:cNvSpPr>
            <a:spLocks noChangeArrowheads="1"/>
          </p:cNvSpPr>
          <p:nvPr/>
        </p:nvSpPr>
        <p:spPr bwMode="auto">
          <a:xfrm>
            <a:off x="6838950" y="2586038"/>
            <a:ext cx="1276350" cy="428625"/>
          </a:xfrm>
          <a:prstGeom prst="wedgeRectCallout">
            <a:avLst>
              <a:gd name="adj1" fmla="val 67986"/>
              <a:gd name="adj2" fmla="val 27074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4" name="Rectangle 2"/>
          <p:cNvSpPr txBox="1">
            <a:spLocks noChangeArrowheads="1"/>
          </p:cNvSpPr>
          <p:nvPr/>
        </p:nvSpPr>
        <p:spPr bwMode="auto">
          <a:xfrm>
            <a:off x="0" y="1014413"/>
            <a:ext cx="12801600" cy="5715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1967" tIns="60989" rIns="121967" bIns="60989" anchor="ctr"/>
          <a:lstStyle/>
          <a:p>
            <a:pPr algn="ctr" defTabSz="1221160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инфекционной заболеваемости людей</a:t>
            </a:r>
          </a:p>
        </p:txBody>
      </p:sp>
      <p:sp>
        <p:nvSpPr>
          <p:cNvPr id="22555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grpSp>
        <p:nvGrpSpPr>
          <p:cNvPr id="22556" name="Group 97"/>
          <p:cNvGrpSpPr>
            <a:grpSpLocks/>
          </p:cNvGrpSpPr>
          <p:nvPr/>
        </p:nvGrpSpPr>
        <p:grpSpPr bwMode="auto">
          <a:xfrm>
            <a:off x="5329238" y="4584700"/>
            <a:ext cx="323850" cy="287338"/>
            <a:chOff x="4305" y="3554"/>
            <a:chExt cx="135" cy="117"/>
          </a:xfrm>
        </p:grpSpPr>
        <p:sp>
          <p:nvSpPr>
            <p:cNvPr id="22702" name="AutoShape 98"/>
            <p:cNvSpPr>
              <a:spLocks noChangeArrowheads="1"/>
            </p:cNvSpPr>
            <p:nvPr/>
          </p:nvSpPr>
          <p:spPr bwMode="auto">
            <a:xfrm>
              <a:off x="4305" y="3554"/>
              <a:ext cx="135" cy="117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/>
            </a:p>
          </p:txBody>
        </p:sp>
        <p:sp>
          <p:nvSpPr>
            <p:cNvPr id="22703" name="Oval 99"/>
            <p:cNvSpPr>
              <a:spLocks noChangeArrowheads="1"/>
            </p:cNvSpPr>
            <p:nvPr/>
          </p:nvSpPr>
          <p:spPr bwMode="auto">
            <a:xfrm>
              <a:off x="4350" y="3626"/>
              <a:ext cx="45" cy="4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/>
            </a:p>
          </p:txBody>
        </p:sp>
        <p:grpSp>
          <p:nvGrpSpPr>
            <p:cNvPr id="22704" name="Group 100"/>
            <p:cNvGrpSpPr>
              <a:grpSpLocks/>
            </p:cNvGrpSpPr>
            <p:nvPr/>
          </p:nvGrpSpPr>
          <p:grpSpPr bwMode="auto">
            <a:xfrm>
              <a:off x="4348" y="3622"/>
              <a:ext cx="49" cy="12"/>
              <a:chOff x="4347" y="3622"/>
              <a:chExt cx="49" cy="12"/>
            </a:xfrm>
          </p:grpSpPr>
          <p:sp>
            <p:nvSpPr>
              <p:cNvPr id="22705" name="Line 101"/>
              <p:cNvSpPr>
                <a:spLocks noChangeShapeType="1"/>
              </p:cNvSpPr>
              <p:nvPr/>
            </p:nvSpPr>
            <p:spPr bwMode="auto">
              <a:xfrm>
                <a:off x="4347" y="3622"/>
                <a:ext cx="25" cy="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6" name="Line 102"/>
              <p:cNvSpPr>
                <a:spLocks noChangeShapeType="1"/>
              </p:cNvSpPr>
              <p:nvPr/>
            </p:nvSpPr>
            <p:spPr bwMode="auto">
              <a:xfrm rot="10800000" flipH="1">
                <a:off x="4371" y="3622"/>
                <a:ext cx="25" cy="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2" name="Прямоугольная выноска 184"/>
          <p:cNvSpPr>
            <a:spLocks noChangeArrowheads="1"/>
          </p:cNvSpPr>
          <p:nvPr/>
        </p:nvSpPr>
        <p:spPr bwMode="auto">
          <a:xfrm>
            <a:off x="5843604" y="4014782"/>
            <a:ext cx="2700336" cy="624844"/>
          </a:xfrm>
          <a:prstGeom prst="wedgeRectCallout">
            <a:avLst>
              <a:gd name="adj1" fmla="val -57159"/>
              <a:gd name="adj2" fmla="val 81269"/>
            </a:avLst>
          </a:prstGeom>
          <a:solidFill>
            <a:schemeClr val="tx1">
              <a:lumMod val="75000"/>
              <a:lumOff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>
            <a:bevelT w="31750" h="95250"/>
            <a:bevelB w="25400"/>
          </a:sp3d>
        </p:spPr>
        <p:txBody>
          <a:bodyPr lIns="122191" tIns="61096" rIns="122191" bIns="61096"/>
          <a:lstStyle/>
          <a:p>
            <a:pPr algn="ctr" defTabSz="1709829">
              <a:defRPr/>
            </a:pPr>
            <a:r>
              <a:rPr lang="ru-RU" sz="1100" dirty="0">
                <a:solidFill>
                  <a:schemeClr val="bg1"/>
                </a:solidFill>
              </a:rPr>
              <a:t>Скотомогильник в 4 км. от г.п. Ачхой-Мартан. Законсервирован в 1989 г. В зону подтопления не подпадает</a:t>
            </a:r>
          </a:p>
        </p:txBody>
      </p:sp>
      <p:graphicFrame>
        <p:nvGraphicFramePr>
          <p:cNvPr id="63" name="Group 162"/>
          <p:cNvGraphicFramePr>
            <a:graphicFrameLocks noGrp="1"/>
          </p:cNvGraphicFramePr>
          <p:nvPr/>
        </p:nvGraphicFramePr>
        <p:xfrm>
          <a:off x="42863" y="8424863"/>
          <a:ext cx="7858125" cy="1126077"/>
        </p:xfrm>
        <a:graphic>
          <a:graphicData uri="http://schemas.openxmlformats.org/drawingml/2006/table">
            <a:tbl>
              <a:tblPr/>
              <a:tblGrid>
                <a:gridCol w="2111375"/>
                <a:gridCol w="5746750"/>
              </a:tblGrid>
              <a:tr h="2571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44" marR="91344" marT="45672" marB="4567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44" marR="91344" marT="45672" marB="4567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9685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44" marR="91344" marT="45672" marB="4567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175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44" marR="91344" marT="45672" marB="4567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прогноза эпидемиологической обстановки на территории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следует что сохраняется вероятность возникновения ЧС связанных с инфекционными заболеваниями людей.</a:t>
                      </a:r>
                    </a:p>
                  </a:txBody>
                  <a:tcPr marL="91344" marR="91344" marT="45672" marB="4567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22573" name="Rectangle 128"/>
          <p:cNvSpPr>
            <a:spLocks noChangeArrowheads="1"/>
          </p:cNvSpPr>
          <p:nvPr/>
        </p:nvSpPr>
        <p:spPr bwMode="auto">
          <a:xfrm>
            <a:off x="3900488" y="6300788"/>
            <a:ext cx="5643562" cy="928687"/>
          </a:xfrm>
          <a:prstGeom prst="wedgeRectCallout">
            <a:avLst>
              <a:gd name="adj1" fmla="val -44639"/>
              <a:gd name="adj2" fmla="val -71653"/>
            </a:avLst>
          </a:prstGeom>
          <a:solidFill>
            <a:srgbClr val="F66B40"/>
          </a:solidFill>
          <a:ln w="25400">
            <a:solidFill>
              <a:srgbClr val="FF0000"/>
            </a:solidFill>
            <a:miter lim="800000"/>
            <a:headEnd/>
            <a:tailEnd/>
          </a:ln>
        </p:spPr>
        <p:txBody>
          <a:bodyPr lIns="51492" tIns="17163" rIns="17163" bIns="58362"/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Вероятность возникновения ЧС биолого-социального характера:</a:t>
            </a:r>
          </a:p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–  желудочно-кишечные заболевания в связи с нарушением санитарного законодательства в местах быстрого приготовления пищи и на территориях оптово-розничных организаций.</a:t>
            </a:r>
          </a:p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100">
                <a:solidFill>
                  <a:schemeClr val="tx1"/>
                </a:solidFill>
              </a:rPr>
              <a:t>Не исключены случаи прибытия на территорию муниципального района лиц, заболевших  высокопотагонным вирусом гриппа (А/Н1</a:t>
            </a:r>
            <a:r>
              <a:rPr lang="en-US" sz="1100">
                <a:solidFill>
                  <a:schemeClr val="tx1"/>
                </a:solidFill>
              </a:rPr>
              <a:t>N</a:t>
            </a:r>
            <a:r>
              <a:rPr lang="ru-RU" sz="1100">
                <a:solidFill>
                  <a:schemeClr val="tx1"/>
                </a:solidFill>
              </a:rPr>
              <a:t>1) или бывших с ними в контакте.  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  <a:p>
            <a:endParaRPr lang="ru-RU" sz="1100">
              <a:solidFill>
                <a:schemeClr val="tx1"/>
              </a:solidFill>
              <a:cs typeface="Times New Roman" pitchFamily="18" charset="0"/>
            </a:endParaRPr>
          </a:p>
          <a:p>
            <a:endParaRPr lang="ru-RU" sz="1100">
              <a:solidFill>
                <a:schemeClr val="tx1"/>
              </a:solidFill>
              <a:cs typeface="Times New Roman" pitchFamily="18" charset="0"/>
            </a:endParaRPr>
          </a:p>
          <a:p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   </a:t>
            </a:r>
          </a:p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sp>
        <p:nvSpPr>
          <p:cNvPr id="22574" name="Oval 292"/>
          <p:cNvSpPr>
            <a:spLocks noChangeArrowheads="1"/>
          </p:cNvSpPr>
          <p:nvPr/>
        </p:nvSpPr>
        <p:spPr bwMode="auto">
          <a:xfrm>
            <a:off x="9615488" y="4298950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2575" name="Oval 292"/>
          <p:cNvSpPr>
            <a:spLocks noChangeArrowheads="1"/>
          </p:cNvSpPr>
          <p:nvPr/>
        </p:nvSpPr>
        <p:spPr bwMode="auto">
          <a:xfrm>
            <a:off x="5186363" y="3870325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2576" name="Oval 292"/>
          <p:cNvSpPr>
            <a:spLocks noChangeArrowheads="1"/>
          </p:cNvSpPr>
          <p:nvPr/>
        </p:nvSpPr>
        <p:spPr bwMode="auto">
          <a:xfrm>
            <a:off x="2827338" y="5014913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22577" name="Group 97"/>
          <p:cNvGrpSpPr>
            <a:grpSpLocks/>
          </p:cNvGrpSpPr>
          <p:nvPr/>
        </p:nvGrpSpPr>
        <p:grpSpPr bwMode="auto">
          <a:xfrm>
            <a:off x="9437688" y="9131300"/>
            <a:ext cx="900112" cy="431800"/>
            <a:chOff x="-1133" y="1395"/>
            <a:chExt cx="441" cy="315"/>
          </a:xfrm>
        </p:grpSpPr>
        <p:grpSp>
          <p:nvGrpSpPr>
            <p:cNvPr id="22698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22700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701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87" name="Text Box 101"/>
            <p:cNvSpPr txBox="1">
              <a:spLocks noChangeArrowheads="1"/>
            </p:cNvSpPr>
            <p:nvPr/>
          </p:nvSpPr>
          <p:spPr bwMode="auto">
            <a:xfrm>
              <a:off x="-1133" y="1392"/>
              <a:ext cx="441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ПЧ-7</a:t>
              </a:r>
            </a:p>
          </p:txBody>
        </p:sp>
      </p:grpSp>
      <p:grpSp>
        <p:nvGrpSpPr>
          <p:cNvPr id="22578" name="Группа 145"/>
          <p:cNvGrpSpPr>
            <a:grpSpLocks/>
          </p:cNvGrpSpPr>
          <p:nvPr/>
        </p:nvGrpSpPr>
        <p:grpSpPr bwMode="auto">
          <a:xfrm>
            <a:off x="9607550" y="5286375"/>
            <a:ext cx="3194050" cy="4308475"/>
            <a:chOff x="9607463" y="5286375"/>
            <a:chExt cx="3194137" cy="4308475"/>
          </a:xfrm>
        </p:grpSpPr>
        <p:sp>
          <p:nvSpPr>
            <p:cNvPr id="2" name="Rectangle 4"/>
            <p:cNvSpPr>
              <a:spLocks noChangeArrowheads="1"/>
            </p:cNvSpPr>
            <p:nvPr/>
          </p:nvSpPr>
          <p:spPr bwMode="auto">
            <a:xfrm>
              <a:off x="9615401" y="5300663"/>
              <a:ext cx="3186199" cy="42941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1983" tIns="60995" rIns="121983" bIns="60995" anchor="ctr"/>
            <a:lstStyle/>
            <a:p>
              <a:pPr defTabSz="1219200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2663" name="Text Box 5"/>
            <p:cNvSpPr txBox="1">
              <a:spLocks noChangeArrowheads="1"/>
            </p:cNvSpPr>
            <p:nvPr/>
          </p:nvSpPr>
          <p:spPr bwMode="auto">
            <a:xfrm>
              <a:off x="9852176" y="5286375"/>
              <a:ext cx="2620862" cy="371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05" tIns="85315" rIns="170605" bIns="85315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3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22664" name="Group 212"/>
            <p:cNvGrpSpPr>
              <a:grpSpLocks/>
            </p:cNvGrpSpPr>
            <p:nvPr/>
          </p:nvGrpSpPr>
          <p:grpSpPr bwMode="auto">
            <a:xfrm>
              <a:off x="9758474" y="8931301"/>
              <a:ext cx="500044" cy="12702"/>
              <a:chOff x="4455" y="3099"/>
              <a:chExt cx="225" cy="6"/>
            </a:xfrm>
          </p:grpSpPr>
          <p:cxnSp>
            <p:nvCxnSpPr>
              <p:cNvPr id="102" name="Прямая соединительная линия 101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Прямая соединительная линия 102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665" name="Text Box 352"/>
            <p:cNvSpPr txBox="1">
              <a:spLocks noChangeArrowheads="1"/>
            </p:cNvSpPr>
            <p:nvPr/>
          </p:nvSpPr>
          <p:spPr bwMode="auto">
            <a:xfrm>
              <a:off x="10776070" y="8837642"/>
              <a:ext cx="1982713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grpSp>
          <p:nvGrpSpPr>
            <p:cNvPr id="22666" name="Group 298"/>
            <p:cNvGrpSpPr>
              <a:grpSpLocks/>
            </p:cNvGrpSpPr>
            <p:nvPr/>
          </p:nvGrpSpPr>
          <p:grpSpPr bwMode="auto">
            <a:xfrm>
              <a:off x="9753967" y="8477688"/>
              <a:ext cx="575984" cy="252000"/>
              <a:chOff x="2290" y="3991"/>
              <a:chExt cx="817" cy="270"/>
            </a:xfrm>
          </p:grpSpPr>
          <p:sp>
            <p:nvSpPr>
              <p:cNvPr id="22686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8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800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</a:p>
            </p:txBody>
          </p:sp>
          <p:grpSp>
            <p:nvGrpSpPr>
              <p:cNvPr id="22687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22688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22690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22691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692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22693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22694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2695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2689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aphicFrame>
          <p:nvGraphicFramePr>
            <p:cNvPr id="22533" name="Object 181"/>
            <p:cNvGraphicFramePr>
              <a:graphicFrameLocks noChangeAspect="1"/>
            </p:cNvGraphicFramePr>
            <p:nvPr/>
          </p:nvGraphicFramePr>
          <p:xfrm>
            <a:off x="9756217" y="8028102"/>
            <a:ext cx="287993" cy="272958"/>
          </p:xfrm>
          <a:graphic>
            <a:graphicData uri="http://schemas.openxmlformats.org/presentationml/2006/ole">
              <p:oleObj spid="_x0000_s22533" name="Clip" r:id="rId4" imgW="568824" imgH="706443" progId="">
                <p:embed/>
              </p:oleObj>
            </a:graphicData>
          </a:graphic>
        </p:graphicFrame>
        <p:sp>
          <p:nvSpPr>
            <p:cNvPr id="22667" name="Прямоугольник 101"/>
            <p:cNvSpPr>
              <a:spLocks noChangeArrowheads="1"/>
            </p:cNvSpPr>
            <p:nvPr/>
          </p:nvSpPr>
          <p:spPr bwMode="auto">
            <a:xfrm>
              <a:off x="9928695" y="7914316"/>
              <a:ext cx="2865366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22668" name="Text Box 438"/>
            <p:cNvSpPr txBox="1">
              <a:spLocks noChangeArrowheads="1"/>
            </p:cNvSpPr>
            <p:nvPr/>
          </p:nvSpPr>
          <p:spPr bwMode="auto">
            <a:xfrm>
              <a:off x="10329927" y="7409741"/>
              <a:ext cx="2285984" cy="503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pSp>
          <p:nvGrpSpPr>
            <p:cNvPr id="22669" name="Group 439"/>
            <p:cNvGrpSpPr>
              <a:grpSpLocks/>
            </p:cNvGrpSpPr>
            <p:nvPr/>
          </p:nvGrpSpPr>
          <p:grpSpPr bwMode="auto">
            <a:xfrm>
              <a:off x="9687029" y="7547032"/>
              <a:ext cx="431989" cy="468276"/>
              <a:chOff x="13" y="3835"/>
              <a:chExt cx="284" cy="284"/>
            </a:xfrm>
          </p:grpSpPr>
          <p:graphicFrame>
            <p:nvGraphicFramePr>
              <p:cNvPr id="22534" name="Object 16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22534" name="Clip" r:id="rId5" imgW="590231" imgH="703385" progId="">
                  <p:embed/>
                </p:oleObj>
              </a:graphicData>
            </a:graphic>
          </p:graphicFrame>
          <p:sp>
            <p:nvSpPr>
              <p:cNvPr id="22685" name="Text Box 441"/>
              <p:cNvSpPr txBox="1">
                <a:spLocks noChangeArrowheads="1"/>
              </p:cNvSpPr>
              <p:nvPr/>
            </p:nvSpPr>
            <p:spPr bwMode="auto">
              <a:xfrm>
                <a:off x="13" y="3835"/>
                <a:ext cx="284" cy="1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1600">
                    <a:solidFill>
                      <a:schemeClr val="tx1"/>
                    </a:solidFill>
                    <a:cs typeface="Times New Roman" pitchFamily="18" charset="0"/>
                  </a:rPr>
                  <a:t>нг</a:t>
                </a:r>
              </a:p>
            </p:txBody>
          </p:sp>
        </p:grpSp>
        <p:sp>
          <p:nvSpPr>
            <p:cNvPr id="22670" name="TextBox 76"/>
            <p:cNvSpPr txBox="1">
              <a:spLocks noChangeArrowheads="1"/>
            </p:cNvSpPr>
            <p:nvPr/>
          </p:nvSpPr>
          <p:spPr bwMode="auto">
            <a:xfrm>
              <a:off x="9950154" y="7042165"/>
              <a:ext cx="2844724" cy="4618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Местность способная принять вертолет без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предварительной подготовки</a:t>
              </a:r>
            </a:p>
          </p:txBody>
        </p:sp>
        <p:sp>
          <p:nvSpPr>
            <p:cNvPr id="22671" name="Text Box 69"/>
            <p:cNvSpPr txBox="1">
              <a:spLocks noChangeArrowheads="1"/>
            </p:cNvSpPr>
            <p:nvPr/>
          </p:nvSpPr>
          <p:spPr bwMode="auto">
            <a:xfrm>
              <a:off x="10283865" y="8380897"/>
              <a:ext cx="2403421" cy="460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sp>
          <p:nvSpPr>
            <p:cNvPr id="22672" name="Text Box 384"/>
            <p:cNvSpPr txBox="1">
              <a:spLocks noChangeArrowheads="1"/>
            </p:cNvSpPr>
            <p:nvPr/>
          </p:nvSpPr>
          <p:spPr bwMode="auto">
            <a:xfrm>
              <a:off x="10023110" y="9151306"/>
              <a:ext cx="2778490" cy="4356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sp>
          <p:nvSpPr>
            <p:cNvPr id="22673" name="Oval 292"/>
            <p:cNvSpPr>
              <a:spLocks noChangeArrowheads="1"/>
            </p:cNvSpPr>
            <p:nvPr/>
          </p:nvSpPr>
          <p:spPr bwMode="auto">
            <a:xfrm>
              <a:off x="9756779" y="7086613"/>
              <a:ext cx="215994" cy="216000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 sz="12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22674" name="Скругленная прямоугольная выноска 63"/>
            <p:cNvSpPr>
              <a:spLocks noChangeArrowheads="1"/>
            </p:cNvSpPr>
            <p:nvPr/>
          </p:nvSpPr>
          <p:spPr bwMode="auto">
            <a:xfrm>
              <a:off x="9758465" y="6727736"/>
              <a:ext cx="611984" cy="216000"/>
            </a:xfrm>
            <a:prstGeom prst="wedgeRoundRectCallout">
              <a:avLst>
                <a:gd name="adj1" fmla="val 98375"/>
                <a:gd name="adj2" fmla="val -7921"/>
                <a:gd name="adj3" fmla="val 16667"/>
              </a:avLst>
            </a:prstGeom>
            <a:solidFill>
              <a:srgbClr val="FFFF00"/>
            </a:solidFill>
            <a:ln w="6350" algn="ctr">
              <a:solidFill>
                <a:srgbClr val="25406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/>
              <a:endParaRPr lang="ru-RU" sz="10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22675" name="TextBox 264"/>
            <p:cNvSpPr txBox="1">
              <a:spLocks noChangeArrowheads="1"/>
            </p:cNvSpPr>
            <p:nvPr/>
          </p:nvSpPr>
          <p:spPr bwMode="auto">
            <a:xfrm>
              <a:off x="10846312" y="6682147"/>
              <a:ext cx="1412418" cy="2615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Сельские поселения</a:t>
              </a:r>
            </a:p>
          </p:txBody>
        </p:sp>
        <p:sp>
          <p:nvSpPr>
            <p:cNvPr id="22676" name="Freeform 101"/>
            <p:cNvSpPr>
              <a:spLocks/>
            </p:cNvSpPr>
            <p:nvPr/>
          </p:nvSpPr>
          <p:spPr bwMode="auto">
            <a:xfrm rot="-2549234">
              <a:off x="9607463" y="6277140"/>
              <a:ext cx="654033" cy="230187"/>
            </a:xfrm>
            <a:custGeom>
              <a:avLst/>
              <a:gdLst>
                <a:gd name="T0" fmla="*/ 2147483647 w 655"/>
                <a:gd name="T1" fmla="*/ 2147483647 h 534"/>
                <a:gd name="T2" fmla="*/ 2147483647 w 655"/>
                <a:gd name="T3" fmla="*/ 2147483647 h 534"/>
                <a:gd name="T4" fmla="*/ 2147483647 w 655"/>
                <a:gd name="T5" fmla="*/ 2147483647 h 534"/>
                <a:gd name="T6" fmla="*/ 2147483647 w 655"/>
                <a:gd name="T7" fmla="*/ 2147483647 h 534"/>
                <a:gd name="T8" fmla="*/ 2147483647 w 655"/>
                <a:gd name="T9" fmla="*/ 2147483647 h 534"/>
                <a:gd name="T10" fmla="*/ 2147483647 w 655"/>
                <a:gd name="T11" fmla="*/ 2147483647 h 534"/>
                <a:gd name="T12" fmla="*/ 2147483647 w 655"/>
                <a:gd name="T13" fmla="*/ 2147483647 h 534"/>
                <a:gd name="T14" fmla="*/ 2147483647 w 655"/>
                <a:gd name="T15" fmla="*/ 2147483647 h 534"/>
                <a:gd name="T16" fmla="*/ 2147483647 w 655"/>
                <a:gd name="T17" fmla="*/ 2147483647 h 534"/>
                <a:gd name="T18" fmla="*/ 2147483647 w 655"/>
                <a:gd name="T19" fmla="*/ 2147483647 h 534"/>
                <a:gd name="T20" fmla="*/ 2147483647 w 655"/>
                <a:gd name="T21" fmla="*/ 2147483647 h 534"/>
                <a:gd name="T22" fmla="*/ 2147483647 w 655"/>
                <a:gd name="T23" fmla="*/ 2147483647 h 534"/>
                <a:gd name="T24" fmla="*/ 2147483647 w 655"/>
                <a:gd name="T25" fmla="*/ 2147483647 h 534"/>
                <a:gd name="T26" fmla="*/ 2147483647 w 655"/>
                <a:gd name="T27" fmla="*/ 2147483647 h 534"/>
                <a:gd name="T28" fmla="*/ 2147483647 w 655"/>
                <a:gd name="T29" fmla="*/ 2147483647 h 534"/>
                <a:gd name="T30" fmla="*/ 2147483647 w 655"/>
                <a:gd name="T31" fmla="*/ 2147483647 h 534"/>
                <a:gd name="T32" fmla="*/ 2147483647 w 655"/>
                <a:gd name="T33" fmla="*/ 0 h 534"/>
                <a:gd name="T34" fmla="*/ 2147483647 w 655"/>
                <a:gd name="T35" fmla="*/ 2147483647 h 5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55"/>
                <a:gd name="T55" fmla="*/ 0 h 534"/>
                <a:gd name="T56" fmla="*/ 655 w 655"/>
                <a:gd name="T57" fmla="*/ 534 h 5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55" h="534">
                  <a:moveTo>
                    <a:pt x="319" y="48"/>
                  </a:moveTo>
                  <a:cubicBezTo>
                    <a:pt x="281" y="54"/>
                    <a:pt x="237" y="68"/>
                    <a:pt x="205" y="90"/>
                  </a:cubicBezTo>
                  <a:cubicBezTo>
                    <a:pt x="175" y="135"/>
                    <a:pt x="116" y="149"/>
                    <a:pt x="85" y="192"/>
                  </a:cubicBezTo>
                  <a:cubicBezTo>
                    <a:pt x="67" y="217"/>
                    <a:pt x="75" y="234"/>
                    <a:pt x="49" y="252"/>
                  </a:cubicBezTo>
                  <a:cubicBezTo>
                    <a:pt x="32" y="277"/>
                    <a:pt x="26" y="307"/>
                    <a:pt x="19" y="336"/>
                  </a:cubicBezTo>
                  <a:cubicBezTo>
                    <a:pt x="21" y="380"/>
                    <a:pt x="0" y="437"/>
                    <a:pt x="31" y="468"/>
                  </a:cubicBezTo>
                  <a:cubicBezTo>
                    <a:pt x="40" y="477"/>
                    <a:pt x="89" y="516"/>
                    <a:pt x="103" y="522"/>
                  </a:cubicBezTo>
                  <a:cubicBezTo>
                    <a:pt x="115" y="527"/>
                    <a:pt x="139" y="534"/>
                    <a:pt x="139" y="534"/>
                  </a:cubicBezTo>
                  <a:cubicBezTo>
                    <a:pt x="177" y="530"/>
                    <a:pt x="200" y="525"/>
                    <a:pt x="235" y="516"/>
                  </a:cubicBezTo>
                  <a:cubicBezTo>
                    <a:pt x="259" y="500"/>
                    <a:pt x="285" y="493"/>
                    <a:pt x="313" y="486"/>
                  </a:cubicBezTo>
                  <a:cubicBezTo>
                    <a:pt x="375" y="449"/>
                    <a:pt x="442" y="437"/>
                    <a:pt x="511" y="414"/>
                  </a:cubicBezTo>
                  <a:cubicBezTo>
                    <a:pt x="527" y="409"/>
                    <a:pt x="579" y="375"/>
                    <a:pt x="601" y="366"/>
                  </a:cubicBezTo>
                  <a:cubicBezTo>
                    <a:pt x="618" y="344"/>
                    <a:pt x="624" y="325"/>
                    <a:pt x="643" y="306"/>
                  </a:cubicBezTo>
                  <a:cubicBezTo>
                    <a:pt x="646" y="286"/>
                    <a:pt x="655" y="266"/>
                    <a:pt x="655" y="246"/>
                  </a:cubicBezTo>
                  <a:cubicBezTo>
                    <a:pt x="655" y="209"/>
                    <a:pt x="611" y="121"/>
                    <a:pt x="571" y="108"/>
                  </a:cubicBezTo>
                  <a:cubicBezTo>
                    <a:pt x="549" y="86"/>
                    <a:pt x="535" y="52"/>
                    <a:pt x="505" y="42"/>
                  </a:cubicBezTo>
                  <a:cubicBezTo>
                    <a:pt x="486" y="14"/>
                    <a:pt x="467" y="22"/>
                    <a:pt x="445" y="0"/>
                  </a:cubicBezTo>
                  <a:lnTo>
                    <a:pt x="319" y="48"/>
                  </a:lnTo>
                  <a:close/>
                </a:path>
              </a:pathLst>
            </a:custGeom>
            <a:solidFill>
              <a:srgbClr val="FF5050">
                <a:alpha val="50195"/>
              </a:srgbClr>
            </a:solidFill>
            <a:ln w="9525">
              <a:solidFill>
                <a:srgbClr val="00B050"/>
              </a:solidFill>
              <a:round/>
              <a:headEnd/>
              <a:tailEnd/>
            </a:ln>
          </p:spPr>
          <p:txBody>
            <a:bodyPr lIns="87204" tIns="43602" rIns="87204" bIns="43602"/>
            <a:lstStyle/>
            <a:p>
              <a:endParaRPr lang="ru-RU"/>
            </a:p>
          </p:txBody>
        </p:sp>
        <p:sp>
          <p:nvSpPr>
            <p:cNvPr id="22677" name="Text Box 102"/>
            <p:cNvSpPr txBox="1">
              <a:spLocks noChangeArrowheads="1"/>
            </p:cNvSpPr>
            <p:nvPr/>
          </p:nvSpPr>
          <p:spPr bwMode="auto">
            <a:xfrm>
              <a:off x="10187082" y="6164637"/>
              <a:ext cx="2601845" cy="4219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2557" tIns="41274" rIns="82557" bIns="41274">
              <a:spAutoFit/>
            </a:bodyPr>
            <a:lstStyle/>
            <a:p>
              <a:pPr defTabSz="823913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Зоны, неблагоприятные по санитарно-эпидемиологическим показателям </a:t>
              </a:r>
            </a:p>
          </p:txBody>
        </p:sp>
        <p:sp>
          <p:nvSpPr>
            <p:cNvPr id="22678" name="Text Box 141"/>
            <p:cNvSpPr txBox="1">
              <a:spLocks noChangeArrowheads="1"/>
            </p:cNvSpPr>
            <p:nvPr/>
          </p:nvSpPr>
          <p:spPr bwMode="auto">
            <a:xfrm>
              <a:off x="10412519" y="5657851"/>
              <a:ext cx="2346264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52538">
                <a:spcBef>
                  <a:spcPct val="50000"/>
                </a:spcBef>
                <a:buFontTx/>
                <a:buChar char="-"/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Законсервированный скотомогильник</a:t>
              </a:r>
            </a:p>
          </p:txBody>
        </p:sp>
        <p:grpSp>
          <p:nvGrpSpPr>
            <p:cNvPr id="22679" name="Group 97"/>
            <p:cNvGrpSpPr>
              <a:grpSpLocks/>
            </p:cNvGrpSpPr>
            <p:nvPr/>
          </p:nvGrpSpPr>
          <p:grpSpPr bwMode="auto">
            <a:xfrm>
              <a:off x="9863090" y="5655603"/>
              <a:ext cx="323992" cy="288000"/>
              <a:chOff x="4305" y="3554"/>
              <a:chExt cx="135" cy="117"/>
            </a:xfrm>
          </p:grpSpPr>
          <p:sp>
            <p:nvSpPr>
              <p:cNvPr id="22680" name="AutoShape 9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/>
              </a:p>
            </p:txBody>
          </p:sp>
          <p:sp>
            <p:nvSpPr>
              <p:cNvPr id="22681" name="Oval 9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22682" name="Group 10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22683" name="Line 10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84" name="Line 10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aphicFrame>
        <p:nvGraphicFramePr>
          <p:cNvPr id="117" name="Group 199"/>
          <p:cNvGraphicFramePr>
            <a:graphicFrameLocks noGrp="1"/>
          </p:cNvGraphicFramePr>
          <p:nvPr/>
        </p:nvGraphicFramePr>
        <p:xfrm>
          <a:off x="0" y="6751638"/>
          <a:ext cx="3832225" cy="1620838"/>
        </p:xfrm>
        <a:graphic>
          <a:graphicData uri="http://schemas.openxmlformats.org/drawingml/2006/table">
            <a:tbl>
              <a:tblPr/>
              <a:tblGrid>
                <a:gridCol w="3832225"/>
              </a:tblGrid>
              <a:tr h="5207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Перечень превентивных мероприятий проводимых ОМСУ направленных на обеспечение безопасности</a:t>
                      </a:r>
                    </a:p>
                  </a:txBody>
                  <a:tcPr marL="178920" marR="178920" marT="89473" marB="894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A12">
                        <a:alpha val="50195"/>
                      </a:srgbClr>
                    </a:solidFill>
                  </a:tcPr>
                </a:tc>
              </a:tr>
              <a:tr h="1100138">
                <a:tc>
                  <a:txBody>
                    <a:bodyPr/>
                    <a:lstStyle/>
                    <a:p>
                      <a:pPr marL="228600" marR="0" lvl="0" indent="-22860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eriod"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Ежедневный мониторинг циркуляции вируса АЧС</a:t>
                      </a:r>
                    </a:p>
                    <a:p>
                      <a:pPr marL="228600" marR="0" lvl="0" indent="-22860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eriod"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 въезде в республику организованы посты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вет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сан. контроля.</a:t>
                      </a:r>
                    </a:p>
                    <a:p>
                      <a:pPr marL="228600" marR="0" lvl="0" indent="-22860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 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Метод. рекомендации по профилактики АЧС доведены до администрации районов и городов</a:t>
                      </a:r>
                    </a:p>
                  </a:txBody>
                  <a:tcPr marL="178920" marR="178920" marT="89473" marB="894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22587" name="Прямоугольник с двумя скругленными противолежащими углами 146"/>
          <p:cNvSpPr>
            <a:spLocks noChangeArrowheads="1"/>
          </p:cNvSpPr>
          <p:nvPr/>
        </p:nvSpPr>
        <p:spPr bwMode="auto">
          <a:xfrm>
            <a:off x="23813" y="5265738"/>
            <a:ext cx="3448050" cy="1431925"/>
          </a:xfrm>
          <a:custGeom>
            <a:avLst/>
            <a:gdLst>
              <a:gd name="T0" fmla="*/ 2147483647 w 2551113"/>
              <a:gd name="T1" fmla="*/ 2147483647 h 714375"/>
              <a:gd name="T2" fmla="*/ 2147483647 w 2551113"/>
              <a:gd name="T3" fmla="*/ 2147483647 h 714375"/>
              <a:gd name="T4" fmla="*/ 0 w 2551113"/>
              <a:gd name="T5" fmla="*/ 2147483647 h 714375"/>
              <a:gd name="T6" fmla="*/ 2147483647 w 2551113"/>
              <a:gd name="T7" fmla="*/ 0 h 714375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34873 w 2551113"/>
              <a:gd name="T13" fmla="*/ 34873 h 714375"/>
              <a:gd name="T14" fmla="*/ 2516241 w 2551113"/>
              <a:gd name="T15" fmla="*/ 679502 h 71437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1113" h="714375">
                <a:moveTo>
                  <a:pt x="119065" y="0"/>
                </a:moveTo>
                <a:lnTo>
                  <a:pt x="2551113" y="0"/>
                </a:lnTo>
                <a:lnTo>
                  <a:pt x="2551113" y="595310"/>
                </a:lnTo>
                <a:cubicBezTo>
                  <a:pt x="2551113" y="661067"/>
                  <a:pt x="2497805" y="714374"/>
                  <a:pt x="2432048" y="714375"/>
                </a:cubicBezTo>
                <a:lnTo>
                  <a:pt x="0" y="714375"/>
                </a:lnTo>
                <a:lnTo>
                  <a:pt x="0" y="119065"/>
                </a:lnTo>
                <a:cubicBezTo>
                  <a:pt x="0" y="53307"/>
                  <a:pt x="53307" y="0"/>
                  <a:pt x="119064" y="0"/>
                </a:cubicBezTo>
                <a:close/>
              </a:path>
            </a:pathLst>
          </a:custGeom>
          <a:solidFill>
            <a:srgbClr val="FFC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87204" tIns="43602" rIns="87204" bIns="43602"/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На территории Ачхой-Мартановского района, биологически опасных объектов нет. Мест захоронения промышленных отходов нет. </a:t>
            </a:r>
          </a:p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В зону риска  возникновения инфекционной заболеваемости людей попадают все 12 населенных пунктов общей численностью населения -71881чел, 12708 дворов.</a:t>
            </a:r>
            <a:endParaRPr lang="ru-RU" sz="1100">
              <a:solidFill>
                <a:schemeClr val="tx1"/>
              </a:solidFill>
            </a:endParaRPr>
          </a:p>
        </p:txBody>
      </p:sp>
      <p:sp>
        <p:nvSpPr>
          <p:cNvPr id="17468" name="AutoShape 107"/>
          <p:cNvSpPr>
            <a:spLocks noChangeArrowheads="1"/>
          </p:cNvSpPr>
          <p:nvPr/>
        </p:nvSpPr>
        <p:spPr bwMode="auto">
          <a:xfrm>
            <a:off x="4614863" y="3228975"/>
            <a:ext cx="1601787" cy="5080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>
              <a:defRPr/>
            </a:pPr>
            <a:r>
              <a:rPr lang="ru-RU" sz="1050" dirty="0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graphicFrame>
        <p:nvGraphicFramePr>
          <p:cNvPr id="22530" name="Object 430"/>
          <p:cNvGraphicFramePr>
            <a:graphicFrameLocks noChangeAspect="1"/>
          </p:cNvGraphicFramePr>
          <p:nvPr/>
        </p:nvGraphicFramePr>
        <p:xfrm>
          <a:off x="11901488" y="1657350"/>
          <a:ext cx="758825" cy="785813"/>
        </p:xfrm>
        <a:graphic>
          <a:graphicData uri="http://schemas.openxmlformats.org/presentationml/2006/ole">
            <p:oleObj spid="_x0000_s22530" name="CorelDRAW" r:id="rId6" imgW="2557800" imgH="2940480" progId="">
              <p:embed/>
            </p:oleObj>
          </a:graphicData>
        </a:graphic>
      </p:graphicFrame>
      <p:graphicFrame>
        <p:nvGraphicFramePr>
          <p:cNvPr id="22531" name="Object 31"/>
          <p:cNvGraphicFramePr>
            <a:graphicFrameLocks noChangeAspect="1"/>
          </p:cNvGraphicFramePr>
          <p:nvPr/>
        </p:nvGraphicFramePr>
        <p:xfrm>
          <a:off x="10972800" y="4300538"/>
          <a:ext cx="1714500" cy="928687"/>
        </p:xfrm>
        <a:graphic>
          <a:graphicData uri="http://schemas.openxmlformats.org/presentationml/2006/ole">
            <p:oleObj spid="_x0000_s22531" name="Worksheet" r:id="rId7" imgW="2990938" imgH="1895413" progId="Excel.Sheet.8">
              <p:embed/>
            </p:oleObj>
          </a:graphicData>
        </a:graphic>
      </p:graphicFrame>
      <p:grpSp>
        <p:nvGrpSpPr>
          <p:cNvPr id="22589" name="Группа 121"/>
          <p:cNvGrpSpPr>
            <a:grpSpLocks/>
          </p:cNvGrpSpPr>
          <p:nvPr/>
        </p:nvGrpSpPr>
        <p:grpSpPr bwMode="auto">
          <a:xfrm>
            <a:off x="3794125" y="3086100"/>
            <a:ext cx="1606550" cy="1441450"/>
            <a:chOff x="-1887111" y="6145550"/>
            <a:chExt cx="1606627" cy="1441132"/>
          </a:xfrm>
        </p:grpSpPr>
        <p:grpSp>
          <p:nvGrpSpPr>
            <p:cNvPr id="22639" name="Group 97"/>
            <p:cNvGrpSpPr>
              <a:grpSpLocks/>
            </p:cNvGrpSpPr>
            <p:nvPr/>
          </p:nvGrpSpPr>
          <p:grpSpPr bwMode="auto">
            <a:xfrm>
              <a:off x="-1720171" y="7052524"/>
              <a:ext cx="867715" cy="534158"/>
              <a:chOff x="-1121" y="1421"/>
              <a:chExt cx="441" cy="289"/>
            </a:xfrm>
          </p:grpSpPr>
          <p:grpSp>
            <p:nvGrpSpPr>
              <p:cNvPr id="2265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266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6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4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22640" name="Группа 276"/>
            <p:cNvGrpSpPr>
              <a:grpSpLocks/>
            </p:cNvGrpSpPr>
            <p:nvPr/>
          </p:nvGrpSpPr>
          <p:grpSpPr bwMode="auto">
            <a:xfrm>
              <a:off x="-1529923" y="6145550"/>
              <a:ext cx="368734" cy="512438"/>
              <a:chOff x="-1078431" y="2643839"/>
              <a:chExt cx="502244" cy="716126"/>
            </a:xfrm>
          </p:grpSpPr>
          <p:graphicFrame>
            <p:nvGraphicFramePr>
              <p:cNvPr id="22532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22532" name="Clip" r:id="rId8" imgW="590231" imgH="703385" progId="">
                  <p:embed/>
                </p:oleObj>
              </a:graphicData>
            </a:graphic>
          </p:graphicFrame>
          <p:sp>
            <p:nvSpPr>
              <p:cNvPr id="141" name="Пятиугольник 11"/>
              <p:cNvSpPr/>
              <p:nvPr/>
            </p:nvSpPr>
            <p:spPr>
              <a:xfrm>
                <a:off x="-1041648" y="2788011"/>
                <a:ext cx="430319" cy="215148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22657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  <p:grpSp>
          <p:nvGrpSpPr>
            <p:cNvPr id="22641" name="Group 97"/>
            <p:cNvGrpSpPr>
              <a:grpSpLocks/>
            </p:cNvGrpSpPr>
            <p:nvPr/>
          </p:nvGrpSpPr>
          <p:grpSpPr bwMode="auto">
            <a:xfrm>
              <a:off x="-1720173" y="6653958"/>
              <a:ext cx="720000" cy="468000"/>
              <a:chOff x="-1139" y="1421"/>
              <a:chExt cx="441" cy="289"/>
            </a:xfrm>
          </p:grpSpPr>
          <p:grpSp>
            <p:nvGrpSpPr>
              <p:cNvPr id="2265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265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53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СМП</a:t>
                </a:r>
              </a:p>
            </p:txBody>
          </p:sp>
        </p:grpSp>
        <p:grpSp>
          <p:nvGrpSpPr>
            <p:cNvPr id="22642" name="Group 97"/>
            <p:cNvGrpSpPr>
              <a:grpSpLocks/>
            </p:cNvGrpSpPr>
            <p:nvPr/>
          </p:nvGrpSpPr>
          <p:grpSpPr bwMode="auto">
            <a:xfrm>
              <a:off x="-1696109" y="6439644"/>
              <a:ext cx="720000" cy="468000"/>
              <a:chOff x="-1124" y="1421"/>
              <a:chExt cx="441" cy="289"/>
            </a:xfrm>
          </p:grpSpPr>
          <p:grpSp>
            <p:nvGrpSpPr>
              <p:cNvPr id="2264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265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5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9" name="Text Box 101"/>
              <p:cNvSpPr txBox="1">
                <a:spLocks noChangeArrowheads="1"/>
              </p:cNvSpPr>
              <p:nvPr/>
            </p:nvSpPr>
            <p:spPr bwMode="auto">
              <a:xfrm>
                <a:off x="-1124" y="1421"/>
                <a:ext cx="441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ОМВД</a:t>
                </a:r>
              </a:p>
            </p:txBody>
          </p:sp>
        </p:grpSp>
        <p:grpSp>
          <p:nvGrpSpPr>
            <p:cNvPr id="22643" name="Group 97"/>
            <p:cNvGrpSpPr>
              <a:grpSpLocks/>
            </p:cNvGrpSpPr>
            <p:nvPr/>
          </p:nvGrpSpPr>
          <p:grpSpPr bwMode="auto">
            <a:xfrm>
              <a:off x="-1887111" y="6832702"/>
              <a:ext cx="1606627" cy="492292"/>
              <a:chOff x="-1114" y="1406"/>
              <a:chExt cx="441" cy="304"/>
            </a:xfrm>
          </p:grpSpPr>
          <p:grpSp>
            <p:nvGrpSpPr>
              <p:cNvPr id="22644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2646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47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645" name="Text Box 101"/>
              <p:cNvSpPr txBox="1">
                <a:spLocks noChangeArrowheads="1"/>
              </p:cNvSpPr>
              <p:nvPr/>
            </p:nvSpPr>
            <p:spPr bwMode="auto">
              <a:xfrm>
                <a:off x="-1114" y="1406"/>
                <a:ext cx="441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Сан.эпид.группа.</a:t>
                </a:r>
              </a:p>
            </p:txBody>
          </p:sp>
        </p:grpSp>
      </p:grpSp>
      <p:sp>
        <p:nvSpPr>
          <p:cNvPr id="22590" name="Text Box 147"/>
          <p:cNvSpPr txBox="1">
            <a:spLocks noChangeArrowheads="1"/>
          </p:cNvSpPr>
          <p:nvPr/>
        </p:nvSpPr>
        <p:spPr bwMode="auto">
          <a:xfrm>
            <a:off x="42863" y="3657600"/>
            <a:ext cx="2306637" cy="4286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22591" name="Text Box 147"/>
          <p:cNvSpPr txBox="1">
            <a:spLocks noChangeArrowheads="1"/>
          </p:cNvSpPr>
          <p:nvPr/>
        </p:nvSpPr>
        <p:spPr bwMode="auto">
          <a:xfrm>
            <a:off x="5757863" y="1800225"/>
            <a:ext cx="1643062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 в зону ЧС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не подпадают.</a:t>
            </a:r>
          </a:p>
        </p:txBody>
      </p:sp>
      <p:sp>
        <p:nvSpPr>
          <p:cNvPr id="22592" name="Прямоугольник 202"/>
          <p:cNvSpPr>
            <a:spLocks noChangeArrowheads="1"/>
          </p:cNvSpPr>
          <p:nvPr/>
        </p:nvSpPr>
        <p:spPr bwMode="auto">
          <a:xfrm>
            <a:off x="7615238" y="1728788"/>
            <a:ext cx="3500437" cy="650875"/>
          </a:xfrm>
          <a:prstGeom prst="rect">
            <a:avLst/>
          </a:prstGeom>
          <a:solidFill>
            <a:srgbClr val="00FFFF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 defTabSz="1279525"/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Количество социально значимых объектов  попадающее в зону возможного риска </a:t>
            </a:r>
            <a:r>
              <a:rPr lang="ru-RU" sz="1200">
                <a:solidFill>
                  <a:schemeClr val="tx1"/>
                </a:solidFill>
              </a:rPr>
              <a:t>30 ,из них, 27-СОШ, и  3- больницы.</a:t>
            </a:r>
          </a:p>
        </p:txBody>
      </p:sp>
      <p:sp>
        <p:nvSpPr>
          <p:cNvPr id="151" name="Прямоугольник с двумя скругленными противолежащими углами 150"/>
          <p:cNvSpPr/>
          <p:nvPr/>
        </p:nvSpPr>
        <p:spPr bwMode="auto">
          <a:xfrm>
            <a:off x="114300" y="1719263"/>
            <a:ext cx="2278063" cy="1223962"/>
          </a:xfrm>
          <a:prstGeom prst="round2DiagRect">
            <a:avLst/>
          </a:prstGeom>
          <a:solidFill>
            <a:srgbClr val="00FF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На территории района, биологически опасных объектов нет. Мест захоронения промышленных отходов нет. Действующих скотомогильников нет.</a:t>
            </a:r>
            <a:r>
              <a:rPr lang="ru-RU" sz="1200" dirty="0">
                <a:solidFill>
                  <a:schemeClr val="tx1"/>
                </a:solidFill>
              </a:rPr>
              <a:t> </a:t>
            </a:r>
          </a:p>
        </p:txBody>
      </p:sp>
      <p:graphicFrame>
        <p:nvGraphicFramePr>
          <p:cNvPr id="145" name="Group 244"/>
          <p:cNvGraphicFramePr>
            <a:graphicFrameLocks noGrp="1"/>
          </p:cNvGraphicFramePr>
          <p:nvPr/>
        </p:nvGraphicFramePr>
        <p:xfrm>
          <a:off x="4002088" y="7288213"/>
          <a:ext cx="5398424" cy="1092387"/>
        </p:xfrm>
        <a:graphic>
          <a:graphicData uri="http://schemas.openxmlformats.org/drawingml/2006/table">
            <a:tbl>
              <a:tblPr/>
              <a:tblGrid>
                <a:gridCol w="892465"/>
                <a:gridCol w="1348615"/>
                <a:gridCol w="1263335"/>
                <a:gridCol w="1086824"/>
                <a:gridCol w="404584"/>
                <a:gridCol w="402601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2633" name="AutoShape 136"/>
          <p:cNvSpPr>
            <a:spLocks noChangeArrowheads="1"/>
          </p:cNvSpPr>
          <p:nvPr/>
        </p:nvSpPr>
        <p:spPr bwMode="auto">
          <a:xfrm>
            <a:off x="2400300" y="4229100"/>
            <a:ext cx="1419225" cy="500063"/>
          </a:xfrm>
          <a:prstGeom prst="wedgeRectCallout">
            <a:avLst>
              <a:gd name="adj1" fmla="val 84463"/>
              <a:gd name="adj2" fmla="val 25676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22634" name="Group 97"/>
          <p:cNvGrpSpPr>
            <a:grpSpLocks/>
          </p:cNvGrpSpPr>
          <p:nvPr/>
        </p:nvGrpSpPr>
        <p:grpSpPr bwMode="auto">
          <a:xfrm>
            <a:off x="7686675" y="3208338"/>
            <a:ext cx="866775" cy="520700"/>
            <a:chOff x="-1137" y="1428"/>
            <a:chExt cx="441" cy="282"/>
          </a:xfrm>
        </p:grpSpPr>
        <p:grpSp>
          <p:nvGrpSpPr>
            <p:cNvPr id="22635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22637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638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36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1" grpId="0" animBg="1"/>
    </p:bld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roup 1398"/>
          <p:cNvGraphicFramePr>
            <a:graphicFrameLocks noGrp="1"/>
          </p:cNvGraphicFramePr>
          <p:nvPr/>
        </p:nvGraphicFramePr>
        <p:xfrm>
          <a:off x="25400" y="1546225"/>
          <a:ext cx="12776981" cy="8578040"/>
        </p:xfrm>
        <a:graphic>
          <a:graphicData uri="http://schemas.openxmlformats.org/drawingml/2006/table">
            <a:tbl>
              <a:tblPr/>
              <a:tblGrid>
                <a:gridCol w="1920340"/>
                <a:gridCol w="4144202"/>
                <a:gridCol w="3531328"/>
                <a:gridCol w="3181111"/>
              </a:tblGrid>
              <a:tr h="892541">
                <a:tc gridSpan="4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населенных пунктов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попадающих в зону неблагоприятные по СЭП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92541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</a:t>
                      </a: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Населенный пункт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домов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 чел.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в.т.ч.детей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Ачхой-Мартан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3123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19763/2340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Катар-Юрт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2424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10266/1432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Самашки 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2345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11663/1159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Валерик 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1163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7313/1113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Новый-Шарой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1793/262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Давыденко 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306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1669/244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Шаами-Юрт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798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3570/577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Закан-Юрт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942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5467/671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Хамби-Ирзи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3383/621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Бамут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52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18883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Янди 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620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1653/117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22577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Старый Ачхой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946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522577">
                <a:tc gridSpan="2"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</a:p>
                  </a:txBody>
                  <a:tcPr marL="68580" marR="68580" marT="0" marB="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12,708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kern="1200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67,726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</a:tbl>
          </a:graphicData>
        </a:graphic>
      </p:graphicFrame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1014413"/>
            <a:ext cx="12801600" cy="5715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1967" tIns="60989" rIns="121967" bIns="60989" anchor="ctr"/>
          <a:lstStyle/>
          <a:p>
            <a:pPr algn="ctr" defTabSz="1221160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инфекционной заболеваемости людей</a:t>
            </a:r>
          </a:p>
        </p:txBody>
      </p:sp>
      <p:sp>
        <p:nvSpPr>
          <p:cNvPr id="116817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</a:t>
            </a:r>
            <a:r>
              <a:rPr lang="ru-RU" sz="2400" kern="0" dirty="0">
                <a:solidFill>
                  <a:schemeClr val="tx2"/>
                </a:solidFill>
              </a:rPr>
              <a:t>заболеваемости людей</a:t>
            </a: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695373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762000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5921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-28575" y="871538"/>
          <a:ext cx="12830220" cy="8578063"/>
        </p:xfrm>
        <a:graphic>
          <a:graphicData uri="http://schemas.openxmlformats.org/drawingml/2006/table">
            <a:tbl>
              <a:tblPr/>
              <a:tblGrid>
                <a:gridCol w="285754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30789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789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631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631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631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631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89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631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47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026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421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Сан. эпид. группаДаукаев Асланбек Хамидович 8-928-736-35-25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«Роспотребнадзора №756 от 31.12.05г.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631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7898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044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2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4631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</a:t>
            </a:r>
            <a:r>
              <a:rPr lang="ru-RU" sz="2400" kern="0" dirty="0">
                <a:solidFill>
                  <a:schemeClr val="tx2"/>
                </a:solidFill>
              </a:rPr>
              <a:t>заболеваемости людей</a:t>
            </a: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 cstate="print"/>
          <a:srcRect l="32692" t="16893" r="33165" b="25157"/>
          <a:stretch>
            <a:fillRect/>
          </a:stretch>
        </p:blipFill>
        <p:spPr bwMode="auto">
          <a:xfrm>
            <a:off x="0" y="1514475"/>
            <a:ext cx="12801600" cy="8086725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4" name="Полилиния 3"/>
          <p:cNvSpPr/>
          <p:nvPr/>
        </p:nvSpPr>
        <p:spPr>
          <a:xfrm>
            <a:off x="619125" y="1647825"/>
            <a:ext cx="10133013" cy="7610475"/>
          </a:xfrm>
          <a:custGeom>
            <a:avLst/>
            <a:gdLst>
              <a:gd name="connsiteX0" fmla="*/ 4385510 w 10132594"/>
              <a:gd name="connsiteY0" fmla="*/ 0 h 7609973"/>
              <a:gd name="connsiteX1" fmla="*/ 5973678 w 10132594"/>
              <a:gd name="connsiteY1" fmla="*/ 144379 h 7609973"/>
              <a:gd name="connsiteX2" fmla="*/ 8163426 w 10132594"/>
              <a:gd name="connsiteY2" fmla="*/ 372979 h 7609973"/>
              <a:gd name="connsiteX3" fmla="*/ 9162047 w 10132594"/>
              <a:gd name="connsiteY3" fmla="*/ 517358 h 7609973"/>
              <a:gd name="connsiteX4" fmla="*/ 9222205 w 10132594"/>
              <a:gd name="connsiteY4" fmla="*/ 782053 h 7609973"/>
              <a:gd name="connsiteX5" fmla="*/ 9438773 w 10132594"/>
              <a:gd name="connsiteY5" fmla="*/ 1118937 h 7609973"/>
              <a:gd name="connsiteX6" fmla="*/ 10040352 w 10132594"/>
              <a:gd name="connsiteY6" fmla="*/ 1648327 h 7609973"/>
              <a:gd name="connsiteX7" fmla="*/ 9992226 w 10132594"/>
              <a:gd name="connsiteY7" fmla="*/ 1804737 h 7609973"/>
              <a:gd name="connsiteX8" fmla="*/ 9847847 w 10132594"/>
              <a:gd name="connsiteY8" fmla="*/ 2009274 h 7609973"/>
              <a:gd name="connsiteX9" fmla="*/ 9859878 w 10132594"/>
              <a:gd name="connsiteY9" fmla="*/ 2550695 h 7609973"/>
              <a:gd name="connsiteX10" fmla="*/ 9968162 w 10132594"/>
              <a:gd name="connsiteY10" fmla="*/ 2671011 h 7609973"/>
              <a:gd name="connsiteX11" fmla="*/ 9823784 w 10132594"/>
              <a:gd name="connsiteY11" fmla="*/ 2803358 h 7609973"/>
              <a:gd name="connsiteX12" fmla="*/ 9294394 w 10132594"/>
              <a:gd name="connsiteY12" fmla="*/ 3068053 h 7609973"/>
              <a:gd name="connsiteX13" fmla="*/ 8933447 w 10132594"/>
              <a:gd name="connsiteY13" fmla="*/ 3368842 h 7609973"/>
              <a:gd name="connsiteX14" fmla="*/ 8512341 w 10132594"/>
              <a:gd name="connsiteY14" fmla="*/ 3561348 h 7609973"/>
              <a:gd name="connsiteX15" fmla="*/ 8247647 w 10132594"/>
              <a:gd name="connsiteY15" fmla="*/ 3789948 h 7609973"/>
              <a:gd name="connsiteX16" fmla="*/ 7862636 w 10132594"/>
              <a:gd name="connsiteY16" fmla="*/ 3801979 h 7609973"/>
              <a:gd name="connsiteX17" fmla="*/ 7513720 w 10132594"/>
              <a:gd name="connsiteY17" fmla="*/ 3898232 h 7609973"/>
              <a:gd name="connsiteX18" fmla="*/ 6623384 w 10132594"/>
              <a:gd name="connsiteY18" fmla="*/ 3826042 h 7609973"/>
              <a:gd name="connsiteX19" fmla="*/ 6214310 w 10132594"/>
              <a:gd name="connsiteY19" fmla="*/ 3886200 h 7609973"/>
              <a:gd name="connsiteX20" fmla="*/ 6033836 w 10132594"/>
              <a:gd name="connsiteY20" fmla="*/ 4126832 h 7609973"/>
              <a:gd name="connsiteX21" fmla="*/ 5420226 w 10132594"/>
              <a:gd name="connsiteY21" fmla="*/ 4271211 h 7609973"/>
              <a:gd name="connsiteX22" fmla="*/ 5143499 w 10132594"/>
              <a:gd name="connsiteY22" fmla="*/ 4523874 h 7609973"/>
              <a:gd name="connsiteX23" fmla="*/ 5095373 w 10132594"/>
              <a:gd name="connsiteY23" fmla="*/ 4896853 h 7609973"/>
              <a:gd name="connsiteX24" fmla="*/ 5468352 w 10132594"/>
              <a:gd name="connsiteY24" fmla="*/ 5317958 h 7609973"/>
              <a:gd name="connsiteX25" fmla="*/ 6009773 w 10132594"/>
              <a:gd name="connsiteY25" fmla="*/ 5558590 h 7609973"/>
              <a:gd name="connsiteX26" fmla="*/ 6298531 w 10132594"/>
              <a:gd name="connsiteY26" fmla="*/ 5462337 h 7609973"/>
              <a:gd name="connsiteX27" fmla="*/ 6767762 w 10132594"/>
              <a:gd name="connsiteY27" fmla="*/ 5883442 h 7609973"/>
              <a:gd name="connsiteX28" fmla="*/ 6984331 w 10132594"/>
              <a:gd name="connsiteY28" fmla="*/ 6388769 h 7609973"/>
              <a:gd name="connsiteX29" fmla="*/ 6671510 w 10132594"/>
              <a:gd name="connsiteY29" fmla="*/ 6701590 h 7609973"/>
              <a:gd name="connsiteX30" fmla="*/ 6515099 w 10132594"/>
              <a:gd name="connsiteY30" fmla="*/ 7218948 h 7609973"/>
              <a:gd name="connsiteX31" fmla="*/ 5396162 w 10132594"/>
              <a:gd name="connsiteY31" fmla="*/ 7519737 h 7609973"/>
              <a:gd name="connsiteX32" fmla="*/ 3158289 w 10132594"/>
              <a:gd name="connsiteY32" fmla="*/ 7567863 h 7609973"/>
              <a:gd name="connsiteX33" fmla="*/ 1221205 w 10132594"/>
              <a:gd name="connsiteY33" fmla="*/ 7267074 h 7609973"/>
              <a:gd name="connsiteX34" fmla="*/ 559468 w 10132594"/>
              <a:gd name="connsiteY34" fmla="*/ 6773779 h 7609973"/>
              <a:gd name="connsiteX35" fmla="*/ 667752 w 10132594"/>
              <a:gd name="connsiteY35" fmla="*/ 6051885 h 7609973"/>
              <a:gd name="connsiteX36" fmla="*/ 631657 w 10132594"/>
              <a:gd name="connsiteY36" fmla="*/ 5233737 h 7609973"/>
              <a:gd name="connsiteX37" fmla="*/ 715878 w 10132594"/>
              <a:gd name="connsiteY37" fmla="*/ 4776537 h 7609973"/>
              <a:gd name="connsiteX38" fmla="*/ 427120 w 10132594"/>
              <a:gd name="connsiteY38" fmla="*/ 4307306 h 7609973"/>
              <a:gd name="connsiteX39" fmla="*/ 366962 w 10132594"/>
              <a:gd name="connsiteY39" fmla="*/ 3693695 h 7609973"/>
              <a:gd name="connsiteX40" fmla="*/ 270710 w 10132594"/>
              <a:gd name="connsiteY40" fmla="*/ 3236495 h 7609973"/>
              <a:gd name="connsiteX41" fmla="*/ 54141 w 10132594"/>
              <a:gd name="connsiteY41" fmla="*/ 3068053 h 7609973"/>
              <a:gd name="connsiteX42" fmla="*/ 162426 w 10132594"/>
              <a:gd name="connsiteY42" fmla="*/ 2887579 h 7609973"/>
              <a:gd name="connsiteX43" fmla="*/ 1028699 w 10132594"/>
              <a:gd name="connsiteY43" fmla="*/ 2586790 h 7609973"/>
              <a:gd name="connsiteX44" fmla="*/ 1377615 w 10132594"/>
              <a:gd name="connsiteY44" fmla="*/ 2466474 h 7609973"/>
              <a:gd name="connsiteX45" fmla="*/ 1931068 w 10132594"/>
              <a:gd name="connsiteY45" fmla="*/ 2526632 h 7609973"/>
              <a:gd name="connsiteX46" fmla="*/ 2304047 w 10132594"/>
              <a:gd name="connsiteY46" fmla="*/ 2550695 h 7609973"/>
              <a:gd name="connsiteX47" fmla="*/ 2544678 w 10132594"/>
              <a:gd name="connsiteY47" fmla="*/ 2406316 h 7609973"/>
              <a:gd name="connsiteX48" fmla="*/ 2941720 w 10132594"/>
              <a:gd name="connsiteY48" fmla="*/ 2273969 h 7609973"/>
              <a:gd name="connsiteX49" fmla="*/ 3086099 w 10132594"/>
              <a:gd name="connsiteY49" fmla="*/ 2009274 h 7609973"/>
              <a:gd name="connsiteX50" fmla="*/ 2977815 w 10132594"/>
              <a:gd name="connsiteY50" fmla="*/ 1780674 h 7609973"/>
              <a:gd name="connsiteX51" fmla="*/ 2556710 w 10132594"/>
              <a:gd name="connsiteY51" fmla="*/ 1540042 h 7609973"/>
              <a:gd name="connsiteX52" fmla="*/ 2279984 w 10132594"/>
              <a:gd name="connsiteY52" fmla="*/ 1407695 h 7609973"/>
              <a:gd name="connsiteX53" fmla="*/ 2159668 w 10132594"/>
              <a:gd name="connsiteY53" fmla="*/ 1191127 h 7609973"/>
              <a:gd name="connsiteX54" fmla="*/ 1642310 w 10132594"/>
              <a:gd name="connsiteY54" fmla="*/ 890337 h 7609973"/>
              <a:gd name="connsiteX55" fmla="*/ 1401678 w 10132594"/>
              <a:gd name="connsiteY55" fmla="*/ 637674 h 7609973"/>
              <a:gd name="connsiteX56" fmla="*/ 1521994 w 10132594"/>
              <a:gd name="connsiteY56" fmla="*/ 216569 h 7609973"/>
              <a:gd name="connsiteX57" fmla="*/ 2123573 w 10132594"/>
              <a:gd name="connsiteY57" fmla="*/ 36095 h 7609973"/>
              <a:gd name="connsiteX58" fmla="*/ 4385510 w 10132594"/>
              <a:gd name="connsiteY58" fmla="*/ 0 h 760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132594" h="7609973">
                <a:moveTo>
                  <a:pt x="4385510" y="0"/>
                </a:moveTo>
                <a:lnTo>
                  <a:pt x="5973678" y="144379"/>
                </a:lnTo>
                <a:lnTo>
                  <a:pt x="8163426" y="372979"/>
                </a:lnTo>
                <a:cubicBezTo>
                  <a:pt x="8694821" y="435142"/>
                  <a:pt x="8985584" y="449179"/>
                  <a:pt x="9162047" y="517358"/>
                </a:cubicBezTo>
                <a:cubicBezTo>
                  <a:pt x="9338510" y="585537"/>
                  <a:pt x="9176084" y="681790"/>
                  <a:pt x="9222205" y="782053"/>
                </a:cubicBezTo>
                <a:cubicBezTo>
                  <a:pt x="9268326" y="882316"/>
                  <a:pt x="9302415" y="974558"/>
                  <a:pt x="9438773" y="1118937"/>
                </a:cubicBezTo>
                <a:cubicBezTo>
                  <a:pt x="9575131" y="1263316"/>
                  <a:pt x="9948110" y="1534027"/>
                  <a:pt x="10040352" y="1648327"/>
                </a:cubicBezTo>
                <a:cubicBezTo>
                  <a:pt x="10132594" y="1762627"/>
                  <a:pt x="10024310" y="1744579"/>
                  <a:pt x="9992226" y="1804737"/>
                </a:cubicBezTo>
                <a:cubicBezTo>
                  <a:pt x="9960142" y="1864895"/>
                  <a:pt x="9869905" y="1884948"/>
                  <a:pt x="9847847" y="2009274"/>
                </a:cubicBezTo>
                <a:cubicBezTo>
                  <a:pt x="9825789" y="2133600"/>
                  <a:pt x="9839826" y="2440406"/>
                  <a:pt x="9859878" y="2550695"/>
                </a:cubicBezTo>
                <a:cubicBezTo>
                  <a:pt x="9879931" y="2660985"/>
                  <a:pt x="9974178" y="2628901"/>
                  <a:pt x="9968162" y="2671011"/>
                </a:cubicBezTo>
                <a:cubicBezTo>
                  <a:pt x="9962146" y="2713122"/>
                  <a:pt x="9936079" y="2737184"/>
                  <a:pt x="9823784" y="2803358"/>
                </a:cubicBezTo>
                <a:cubicBezTo>
                  <a:pt x="9711489" y="2869532"/>
                  <a:pt x="9442783" y="2973806"/>
                  <a:pt x="9294394" y="3068053"/>
                </a:cubicBezTo>
                <a:cubicBezTo>
                  <a:pt x="9146005" y="3162300"/>
                  <a:pt x="9063789" y="3286626"/>
                  <a:pt x="8933447" y="3368842"/>
                </a:cubicBezTo>
                <a:cubicBezTo>
                  <a:pt x="8803105" y="3451058"/>
                  <a:pt x="8626641" y="3491164"/>
                  <a:pt x="8512341" y="3561348"/>
                </a:cubicBezTo>
                <a:cubicBezTo>
                  <a:pt x="8398041" y="3631532"/>
                  <a:pt x="8355931" y="3749843"/>
                  <a:pt x="8247647" y="3789948"/>
                </a:cubicBezTo>
                <a:cubicBezTo>
                  <a:pt x="8139363" y="3830053"/>
                  <a:pt x="7984957" y="3783932"/>
                  <a:pt x="7862636" y="3801979"/>
                </a:cubicBezTo>
                <a:cubicBezTo>
                  <a:pt x="7740315" y="3820026"/>
                  <a:pt x="7720262" y="3894222"/>
                  <a:pt x="7513720" y="3898232"/>
                </a:cubicBezTo>
                <a:cubicBezTo>
                  <a:pt x="7307178" y="3902242"/>
                  <a:pt x="6839952" y="3828047"/>
                  <a:pt x="6623384" y="3826042"/>
                </a:cubicBezTo>
                <a:cubicBezTo>
                  <a:pt x="6406816" y="3824037"/>
                  <a:pt x="6312568" y="3836068"/>
                  <a:pt x="6214310" y="3886200"/>
                </a:cubicBezTo>
                <a:cubicBezTo>
                  <a:pt x="6116052" y="3936332"/>
                  <a:pt x="6166183" y="4062664"/>
                  <a:pt x="6033836" y="4126832"/>
                </a:cubicBezTo>
                <a:cubicBezTo>
                  <a:pt x="5901489" y="4191000"/>
                  <a:pt x="5568615" y="4205037"/>
                  <a:pt x="5420226" y="4271211"/>
                </a:cubicBezTo>
                <a:cubicBezTo>
                  <a:pt x="5271837" y="4337385"/>
                  <a:pt x="5197641" y="4419601"/>
                  <a:pt x="5143499" y="4523874"/>
                </a:cubicBezTo>
                <a:cubicBezTo>
                  <a:pt x="5089357" y="4628147"/>
                  <a:pt x="5041231" y="4764506"/>
                  <a:pt x="5095373" y="4896853"/>
                </a:cubicBezTo>
                <a:cubicBezTo>
                  <a:pt x="5149515" y="5029200"/>
                  <a:pt x="5315952" y="5207669"/>
                  <a:pt x="5468352" y="5317958"/>
                </a:cubicBezTo>
                <a:cubicBezTo>
                  <a:pt x="5620752" y="5428247"/>
                  <a:pt x="5871410" y="5534527"/>
                  <a:pt x="6009773" y="5558590"/>
                </a:cubicBezTo>
                <a:cubicBezTo>
                  <a:pt x="6148136" y="5582653"/>
                  <a:pt x="6172200" y="5408195"/>
                  <a:pt x="6298531" y="5462337"/>
                </a:cubicBezTo>
                <a:cubicBezTo>
                  <a:pt x="6424862" y="5516479"/>
                  <a:pt x="6653462" y="5729037"/>
                  <a:pt x="6767762" y="5883442"/>
                </a:cubicBezTo>
                <a:cubicBezTo>
                  <a:pt x="6882062" y="6037847"/>
                  <a:pt x="7000373" y="6252411"/>
                  <a:pt x="6984331" y="6388769"/>
                </a:cubicBezTo>
                <a:cubicBezTo>
                  <a:pt x="6968289" y="6525127"/>
                  <a:pt x="6749715" y="6563227"/>
                  <a:pt x="6671510" y="6701590"/>
                </a:cubicBezTo>
                <a:cubicBezTo>
                  <a:pt x="6593305" y="6839953"/>
                  <a:pt x="6727657" y="7082590"/>
                  <a:pt x="6515099" y="7218948"/>
                </a:cubicBezTo>
                <a:cubicBezTo>
                  <a:pt x="6302541" y="7355306"/>
                  <a:pt x="5955630" y="7461585"/>
                  <a:pt x="5396162" y="7519737"/>
                </a:cubicBezTo>
                <a:cubicBezTo>
                  <a:pt x="4836694" y="7577889"/>
                  <a:pt x="3854115" y="7609973"/>
                  <a:pt x="3158289" y="7567863"/>
                </a:cubicBezTo>
                <a:cubicBezTo>
                  <a:pt x="2462463" y="7525753"/>
                  <a:pt x="1654342" y="7399421"/>
                  <a:pt x="1221205" y="7267074"/>
                </a:cubicBezTo>
                <a:cubicBezTo>
                  <a:pt x="788068" y="7134727"/>
                  <a:pt x="651710" y="6976310"/>
                  <a:pt x="559468" y="6773779"/>
                </a:cubicBezTo>
                <a:cubicBezTo>
                  <a:pt x="467226" y="6571248"/>
                  <a:pt x="655721" y="6308559"/>
                  <a:pt x="667752" y="6051885"/>
                </a:cubicBezTo>
                <a:cubicBezTo>
                  <a:pt x="679784" y="5795211"/>
                  <a:pt x="623636" y="5446295"/>
                  <a:pt x="631657" y="5233737"/>
                </a:cubicBezTo>
                <a:cubicBezTo>
                  <a:pt x="639678" y="5021179"/>
                  <a:pt x="749967" y="4930942"/>
                  <a:pt x="715878" y="4776537"/>
                </a:cubicBezTo>
                <a:cubicBezTo>
                  <a:pt x="681789" y="4622132"/>
                  <a:pt x="485273" y="4487780"/>
                  <a:pt x="427120" y="4307306"/>
                </a:cubicBezTo>
                <a:cubicBezTo>
                  <a:pt x="368967" y="4126832"/>
                  <a:pt x="393030" y="3872163"/>
                  <a:pt x="366962" y="3693695"/>
                </a:cubicBezTo>
                <a:cubicBezTo>
                  <a:pt x="340894" y="3515227"/>
                  <a:pt x="322847" y="3340769"/>
                  <a:pt x="270710" y="3236495"/>
                </a:cubicBezTo>
                <a:cubicBezTo>
                  <a:pt x="218573" y="3132221"/>
                  <a:pt x="72188" y="3126206"/>
                  <a:pt x="54141" y="3068053"/>
                </a:cubicBezTo>
                <a:cubicBezTo>
                  <a:pt x="36094" y="3009900"/>
                  <a:pt x="0" y="2967790"/>
                  <a:pt x="162426" y="2887579"/>
                </a:cubicBezTo>
                <a:cubicBezTo>
                  <a:pt x="324852" y="2807368"/>
                  <a:pt x="1028699" y="2586790"/>
                  <a:pt x="1028699" y="2586790"/>
                </a:cubicBezTo>
                <a:cubicBezTo>
                  <a:pt x="1231231" y="2516606"/>
                  <a:pt x="1227220" y="2476500"/>
                  <a:pt x="1377615" y="2466474"/>
                </a:cubicBezTo>
                <a:cubicBezTo>
                  <a:pt x="1528010" y="2456448"/>
                  <a:pt x="1776663" y="2512595"/>
                  <a:pt x="1931068" y="2526632"/>
                </a:cubicBezTo>
                <a:cubicBezTo>
                  <a:pt x="2085473" y="2540669"/>
                  <a:pt x="2201779" y="2570748"/>
                  <a:pt x="2304047" y="2550695"/>
                </a:cubicBezTo>
                <a:cubicBezTo>
                  <a:pt x="2406315" y="2530642"/>
                  <a:pt x="2438399" y="2452437"/>
                  <a:pt x="2544678" y="2406316"/>
                </a:cubicBezTo>
                <a:cubicBezTo>
                  <a:pt x="2650957" y="2360195"/>
                  <a:pt x="2851483" y="2340143"/>
                  <a:pt x="2941720" y="2273969"/>
                </a:cubicBezTo>
                <a:cubicBezTo>
                  <a:pt x="3031957" y="2207795"/>
                  <a:pt x="3080083" y="2091490"/>
                  <a:pt x="3086099" y="2009274"/>
                </a:cubicBezTo>
                <a:cubicBezTo>
                  <a:pt x="3092115" y="1927058"/>
                  <a:pt x="3066046" y="1858879"/>
                  <a:pt x="2977815" y="1780674"/>
                </a:cubicBezTo>
                <a:cubicBezTo>
                  <a:pt x="2889584" y="1702469"/>
                  <a:pt x="2673015" y="1602205"/>
                  <a:pt x="2556710" y="1540042"/>
                </a:cubicBezTo>
                <a:cubicBezTo>
                  <a:pt x="2440405" y="1477879"/>
                  <a:pt x="2346158" y="1465847"/>
                  <a:pt x="2279984" y="1407695"/>
                </a:cubicBezTo>
                <a:cubicBezTo>
                  <a:pt x="2213810" y="1349543"/>
                  <a:pt x="2265947" y="1277353"/>
                  <a:pt x="2159668" y="1191127"/>
                </a:cubicBezTo>
                <a:cubicBezTo>
                  <a:pt x="2053389" y="1104901"/>
                  <a:pt x="1768642" y="982579"/>
                  <a:pt x="1642310" y="890337"/>
                </a:cubicBezTo>
                <a:cubicBezTo>
                  <a:pt x="1515978" y="798095"/>
                  <a:pt x="1421731" y="749969"/>
                  <a:pt x="1401678" y="637674"/>
                </a:cubicBezTo>
                <a:cubicBezTo>
                  <a:pt x="1381625" y="525379"/>
                  <a:pt x="1401678" y="316832"/>
                  <a:pt x="1521994" y="216569"/>
                </a:cubicBezTo>
                <a:cubicBezTo>
                  <a:pt x="1642310" y="116306"/>
                  <a:pt x="1640305" y="72190"/>
                  <a:pt x="2123573" y="36095"/>
                </a:cubicBezTo>
                <a:cubicBezTo>
                  <a:pt x="2606841" y="0"/>
                  <a:pt x="3514223" y="0"/>
                  <a:pt x="4385510" y="0"/>
                </a:cubicBezTo>
                <a:close/>
              </a:path>
            </a:pathLst>
          </a:custGeom>
          <a:solidFill>
            <a:srgbClr val="FF0000">
              <a:alpha val="30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561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1012825"/>
            <a:ext cx="12801600" cy="57308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/>
          <a:lstStyle/>
          <a:p>
            <a:pPr marL="458217" indent="-458217" algn="ctr">
              <a:spcBef>
                <a:spcPct val="20000"/>
              </a:spcBef>
              <a:defRPr/>
            </a:pPr>
            <a:r>
              <a:rPr lang="ru-RU" sz="3100" kern="0" dirty="0">
                <a:solidFill>
                  <a:schemeClr val="tx1"/>
                </a:solidFill>
              </a:rPr>
              <a:t>Риски заболеваемости с\х животных</a:t>
            </a:r>
          </a:p>
        </p:txBody>
      </p:sp>
      <p:graphicFrame>
        <p:nvGraphicFramePr>
          <p:cNvPr id="7" name="Group 179"/>
          <p:cNvGraphicFramePr>
            <a:graphicFrameLocks noGrp="1"/>
          </p:cNvGraphicFramePr>
          <p:nvPr/>
        </p:nvGraphicFramePr>
        <p:xfrm>
          <a:off x="4471988" y="8086725"/>
          <a:ext cx="5084753" cy="1447544"/>
        </p:xfrm>
        <a:graphic>
          <a:graphicData uri="http://schemas.openxmlformats.org/drawingml/2006/table">
            <a:tbl>
              <a:tblPr/>
              <a:tblGrid>
                <a:gridCol w="933695"/>
                <a:gridCol w="4151058"/>
              </a:tblGrid>
              <a:tr h="33978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84" marR="127884" marT="63945" marB="6394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84" marR="127884" marT="63945" marB="6394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3978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84" marR="127884" marT="63945" marB="6394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487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84" marR="127884" marT="63945" marB="6394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прогноза эпидемиологической обстановки на территории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следует, что сохраняется вероятность возникновения эпидемии сибирской язвы и африканская чума свиней</a:t>
                      </a:r>
                    </a:p>
                  </a:txBody>
                  <a:tcPr marL="127884" marR="127884" marT="63945" marB="6394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23576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614613" y="2443163"/>
            <a:ext cx="1214437" cy="285750"/>
          </a:xfrm>
          <a:prstGeom prst="wedgeRoundRectCallout">
            <a:avLst>
              <a:gd name="adj1" fmla="val -5597"/>
              <a:gd name="adj2" fmla="val 99306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Давыденко.</a:t>
            </a:r>
          </a:p>
        </p:txBody>
      </p:sp>
      <p:sp>
        <p:nvSpPr>
          <p:cNvPr id="23577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828925" y="3729038"/>
            <a:ext cx="1143000" cy="285750"/>
          </a:xfrm>
          <a:prstGeom prst="wedgeRoundRectCallout">
            <a:avLst>
              <a:gd name="adj1" fmla="val 30102"/>
              <a:gd name="adj2" fmla="val -23325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Нов.Шарой</a:t>
            </a:r>
          </a:p>
        </p:txBody>
      </p:sp>
      <p:sp>
        <p:nvSpPr>
          <p:cNvPr id="23578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257675" y="2085975"/>
            <a:ext cx="1214438" cy="285750"/>
          </a:xfrm>
          <a:prstGeom prst="wedgeRoundRectCallout">
            <a:avLst>
              <a:gd name="adj1" fmla="val -14426"/>
              <a:gd name="adj2" fmla="val 99102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Самашки</a:t>
            </a:r>
          </a:p>
        </p:txBody>
      </p:sp>
      <p:sp>
        <p:nvSpPr>
          <p:cNvPr id="23579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401175" y="2584450"/>
            <a:ext cx="1214438" cy="358775"/>
          </a:xfrm>
          <a:prstGeom prst="wedgeRoundRectCallout">
            <a:avLst>
              <a:gd name="adj1" fmla="val -101384"/>
              <a:gd name="adj2" fmla="val 7650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Закан-Юрт.</a:t>
            </a:r>
          </a:p>
        </p:txBody>
      </p:sp>
      <p:sp>
        <p:nvSpPr>
          <p:cNvPr id="23580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258300" y="3228975"/>
            <a:ext cx="1143000" cy="285750"/>
          </a:xfrm>
          <a:prstGeom prst="wedgeRoundRectCallout">
            <a:avLst>
              <a:gd name="adj1" fmla="val 14019"/>
              <a:gd name="adj2" fmla="val 141468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Хамби-Ирзи</a:t>
            </a:r>
          </a:p>
        </p:txBody>
      </p:sp>
      <p:sp>
        <p:nvSpPr>
          <p:cNvPr id="23581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472238" y="3157538"/>
            <a:ext cx="1357312" cy="285750"/>
          </a:xfrm>
          <a:prstGeom prst="wedgeRoundRectCallout">
            <a:avLst>
              <a:gd name="adj1" fmla="val 48199"/>
              <a:gd name="adj2" fmla="val 14156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Шаами-Юрт</a:t>
            </a:r>
          </a:p>
        </p:txBody>
      </p:sp>
      <p:sp>
        <p:nvSpPr>
          <p:cNvPr id="23582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8829675" y="4514850"/>
            <a:ext cx="1143000" cy="285750"/>
          </a:xfrm>
          <a:prstGeom prst="wedgeRoundRectCallout">
            <a:avLst>
              <a:gd name="adj1" fmla="val -87338"/>
              <a:gd name="adj2" fmla="val 37606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Валерик.</a:t>
            </a:r>
          </a:p>
        </p:txBody>
      </p:sp>
      <p:sp>
        <p:nvSpPr>
          <p:cNvPr id="23583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614738" y="4800600"/>
            <a:ext cx="1285875" cy="285750"/>
          </a:xfrm>
          <a:prstGeom prst="wedgeRoundRectCallout">
            <a:avLst>
              <a:gd name="adj1" fmla="val -9435"/>
              <a:gd name="adj2" fmla="val -142042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г.п. Ачхой-Мартан</a:t>
            </a:r>
          </a:p>
        </p:txBody>
      </p:sp>
      <p:sp>
        <p:nvSpPr>
          <p:cNvPr id="23584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14363" y="4729163"/>
            <a:ext cx="1214437" cy="214312"/>
          </a:xfrm>
          <a:prstGeom prst="wedgeRoundRectCallout">
            <a:avLst>
              <a:gd name="adj1" fmla="val -1444"/>
              <a:gd name="adj2" fmla="val 10900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Бамут</a:t>
            </a:r>
          </a:p>
        </p:txBody>
      </p:sp>
      <p:sp>
        <p:nvSpPr>
          <p:cNvPr id="23585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043363" y="5229225"/>
            <a:ext cx="1214437" cy="285750"/>
          </a:xfrm>
          <a:prstGeom prst="wedgeRoundRectCallout">
            <a:avLst>
              <a:gd name="adj1" fmla="val -18847"/>
              <a:gd name="adj2" fmla="val 151708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Стар.Ачхой.</a:t>
            </a:r>
          </a:p>
        </p:txBody>
      </p:sp>
      <p:sp>
        <p:nvSpPr>
          <p:cNvPr id="23586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828925" y="5800725"/>
            <a:ext cx="1143000" cy="285750"/>
          </a:xfrm>
          <a:prstGeom prst="wedgeRoundRectCallout">
            <a:avLst>
              <a:gd name="adj1" fmla="val 178968"/>
              <a:gd name="adj2" fmla="val 4956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Янди.</a:t>
            </a:r>
          </a:p>
        </p:txBody>
      </p:sp>
      <p:sp>
        <p:nvSpPr>
          <p:cNvPr id="23587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829425" y="4586288"/>
            <a:ext cx="1285875" cy="214312"/>
          </a:xfrm>
          <a:prstGeom prst="wedgeRoundRectCallout">
            <a:avLst>
              <a:gd name="adj1" fmla="val -29921"/>
              <a:gd name="adj2" fmla="val 20444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Катыр-Юрт.</a:t>
            </a:r>
          </a:p>
        </p:txBody>
      </p:sp>
      <p:grpSp>
        <p:nvGrpSpPr>
          <p:cNvPr id="23588" name="Group 298"/>
          <p:cNvGrpSpPr>
            <a:grpSpLocks/>
          </p:cNvGrpSpPr>
          <p:nvPr/>
        </p:nvGrpSpPr>
        <p:grpSpPr bwMode="auto">
          <a:xfrm>
            <a:off x="4757738" y="2371725"/>
            <a:ext cx="506412" cy="258763"/>
            <a:chOff x="2290" y="4020"/>
            <a:chExt cx="639" cy="266"/>
          </a:xfrm>
        </p:grpSpPr>
        <p:sp>
          <p:nvSpPr>
            <p:cNvPr id="23767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27" cy="221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7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7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7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3768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3769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3771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23772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73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3774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3775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776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3770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3589" name="Group 298"/>
          <p:cNvGrpSpPr>
            <a:grpSpLocks/>
          </p:cNvGrpSpPr>
          <p:nvPr/>
        </p:nvGrpSpPr>
        <p:grpSpPr bwMode="auto">
          <a:xfrm>
            <a:off x="4324350" y="4371975"/>
            <a:ext cx="576263" cy="360363"/>
            <a:chOff x="2290" y="4020"/>
            <a:chExt cx="817" cy="315"/>
          </a:xfrm>
        </p:grpSpPr>
        <p:sp>
          <p:nvSpPr>
            <p:cNvPr id="23757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3758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3759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3761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23762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63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3764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3765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766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3760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3590" name="Group 298"/>
          <p:cNvGrpSpPr>
            <a:grpSpLocks/>
          </p:cNvGrpSpPr>
          <p:nvPr/>
        </p:nvGrpSpPr>
        <p:grpSpPr bwMode="auto">
          <a:xfrm>
            <a:off x="8329613" y="2797175"/>
            <a:ext cx="539750" cy="360363"/>
            <a:chOff x="2290" y="4020"/>
            <a:chExt cx="681" cy="295"/>
          </a:xfrm>
        </p:grpSpPr>
        <p:sp>
          <p:nvSpPr>
            <p:cNvPr id="23747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3748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3749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3751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23752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53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3754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3755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756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3750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3591" name="AutoShape 136"/>
          <p:cNvSpPr>
            <a:spLocks noChangeArrowheads="1"/>
          </p:cNvSpPr>
          <p:nvPr/>
        </p:nvSpPr>
        <p:spPr bwMode="auto">
          <a:xfrm>
            <a:off x="5267325" y="2657475"/>
            <a:ext cx="1276350" cy="500063"/>
          </a:xfrm>
          <a:prstGeom prst="wedgeRectCallout">
            <a:avLst>
              <a:gd name="adj1" fmla="val -48903"/>
              <a:gd name="adj2" fmla="val -75375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3592" name="AutoShape 136"/>
          <p:cNvSpPr>
            <a:spLocks noChangeArrowheads="1"/>
          </p:cNvSpPr>
          <p:nvPr/>
        </p:nvSpPr>
        <p:spPr bwMode="auto">
          <a:xfrm>
            <a:off x="6838950" y="2586038"/>
            <a:ext cx="1276350" cy="428625"/>
          </a:xfrm>
          <a:prstGeom prst="wedgeRectCallout">
            <a:avLst>
              <a:gd name="adj1" fmla="val 67986"/>
              <a:gd name="adj2" fmla="val 27074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3593" name="Text Box 147"/>
          <p:cNvSpPr txBox="1">
            <a:spLocks noChangeArrowheads="1"/>
          </p:cNvSpPr>
          <p:nvPr/>
        </p:nvSpPr>
        <p:spPr bwMode="auto">
          <a:xfrm>
            <a:off x="42863" y="3657600"/>
            <a:ext cx="2306637" cy="4286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23594" name="Text Box 147"/>
          <p:cNvSpPr txBox="1">
            <a:spLocks noChangeArrowheads="1"/>
          </p:cNvSpPr>
          <p:nvPr/>
        </p:nvSpPr>
        <p:spPr bwMode="auto">
          <a:xfrm>
            <a:off x="2471738" y="1800225"/>
            <a:ext cx="1643062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 в зону ЧС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не подпадают.</a:t>
            </a:r>
          </a:p>
        </p:txBody>
      </p:sp>
      <p:sp>
        <p:nvSpPr>
          <p:cNvPr id="58" name="Прямоугольник с двумя скругленными противолежащими углами 57"/>
          <p:cNvSpPr/>
          <p:nvPr/>
        </p:nvSpPr>
        <p:spPr bwMode="auto">
          <a:xfrm>
            <a:off x="50800" y="1719263"/>
            <a:ext cx="2278063" cy="1223962"/>
          </a:xfrm>
          <a:prstGeom prst="round2DiagRect">
            <a:avLst/>
          </a:prstGeom>
          <a:solidFill>
            <a:srgbClr val="00FFFF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/>
          <a:lstStyle/>
          <a:p>
            <a:pPr algn="ctr">
              <a:defRPr/>
            </a:pP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На территории района, биологически опасных объектов нет. Мест захоронения промышленных отходов нет. Действующих скотомогильников нет.</a:t>
            </a:r>
            <a:r>
              <a:rPr lang="ru-RU" sz="1200" dirty="0">
                <a:solidFill>
                  <a:schemeClr val="tx1"/>
                </a:solidFill>
              </a:rPr>
              <a:t> </a:t>
            </a:r>
          </a:p>
        </p:txBody>
      </p:sp>
      <p:grpSp>
        <p:nvGrpSpPr>
          <p:cNvPr id="23596" name="Group 97"/>
          <p:cNvGrpSpPr>
            <a:grpSpLocks/>
          </p:cNvGrpSpPr>
          <p:nvPr/>
        </p:nvGrpSpPr>
        <p:grpSpPr bwMode="auto">
          <a:xfrm>
            <a:off x="5434013" y="5013325"/>
            <a:ext cx="323850" cy="287338"/>
            <a:chOff x="4305" y="3554"/>
            <a:chExt cx="135" cy="117"/>
          </a:xfrm>
        </p:grpSpPr>
        <p:sp>
          <p:nvSpPr>
            <p:cNvPr id="23742" name="AutoShape 98"/>
            <p:cNvSpPr>
              <a:spLocks noChangeArrowheads="1"/>
            </p:cNvSpPr>
            <p:nvPr/>
          </p:nvSpPr>
          <p:spPr bwMode="auto">
            <a:xfrm>
              <a:off x="4305" y="3554"/>
              <a:ext cx="135" cy="117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/>
            </a:p>
          </p:txBody>
        </p:sp>
        <p:sp>
          <p:nvSpPr>
            <p:cNvPr id="23743" name="Oval 99"/>
            <p:cNvSpPr>
              <a:spLocks noChangeArrowheads="1"/>
            </p:cNvSpPr>
            <p:nvPr/>
          </p:nvSpPr>
          <p:spPr bwMode="auto">
            <a:xfrm>
              <a:off x="4350" y="3626"/>
              <a:ext cx="45" cy="4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/>
            </a:p>
          </p:txBody>
        </p:sp>
        <p:grpSp>
          <p:nvGrpSpPr>
            <p:cNvPr id="23744" name="Group 100"/>
            <p:cNvGrpSpPr>
              <a:grpSpLocks/>
            </p:cNvGrpSpPr>
            <p:nvPr/>
          </p:nvGrpSpPr>
          <p:grpSpPr bwMode="auto">
            <a:xfrm>
              <a:off x="4348" y="3622"/>
              <a:ext cx="49" cy="12"/>
              <a:chOff x="4347" y="3622"/>
              <a:chExt cx="49" cy="12"/>
            </a:xfrm>
          </p:grpSpPr>
          <p:sp>
            <p:nvSpPr>
              <p:cNvPr id="23745" name="Line 101"/>
              <p:cNvSpPr>
                <a:spLocks noChangeShapeType="1"/>
              </p:cNvSpPr>
              <p:nvPr/>
            </p:nvSpPr>
            <p:spPr bwMode="auto">
              <a:xfrm>
                <a:off x="4347" y="3622"/>
                <a:ext cx="25" cy="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46" name="Line 102"/>
              <p:cNvSpPr>
                <a:spLocks noChangeShapeType="1"/>
              </p:cNvSpPr>
              <p:nvPr/>
            </p:nvSpPr>
            <p:spPr bwMode="auto">
              <a:xfrm rot="10800000" flipH="1">
                <a:off x="4371" y="3622"/>
                <a:ext cx="25" cy="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5" name="Прямоугольная выноска 184"/>
          <p:cNvSpPr>
            <a:spLocks noChangeArrowheads="1"/>
          </p:cNvSpPr>
          <p:nvPr/>
        </p:nvSpPr>
        <p:spPr bwMode="auto">
          <a:xfrm>
            <a:off x="5843604" y="5372104"/>
            <a:ext cx="2700336" cy="624844"/>
          </a:xfrm>
          <a:prstGeom prst="wedgeRectCallout">
            <a:avLst>
              <a:gd name="adj1" fmla="val -56268"/>
              <a:gd name="adj2" fmla="val -84327"/>
            </a:avLst>
          </a:prstGeom>
          <a:solidFill>
            <a:schemeClr val="tx1">
              <a:lumMod val="75000"/>
              <a:lumOff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>
            <a:bevelT w="31750" h="95250"/>
            <a:bevelB w="25400"/>
          </a:sp3d>
        </p:spPr>
        <p:txBody>
          <a:bodyPr lIns="122191" tIns="61096" rIns="122191" bIns="61096"/>
          <a:lstStyle/>
          <a:p>
            <a:pPr algn="ctr" defTabSz="1709829">
              <a:defRPr/>
            </a:pPr>
            <a:r>
              <a:rPr lang="ru-RU" sz="1100" dirty="0">
                <a:solidFill>
                  <a:schemeClr val="bg1"/>
                </a:solidFill>
              </a:rPr>
              <a:t>Скотомогильник в 4 км. от г.п. Ачхой-Мартан. Законсервирован в 1989 г. В зону подтопления не подпадает</a:t>
            </a:r>
          </a:p>
        </p:txBody>
      </p:sp>
      <p:sp>
        <p:nvSpPr>
          <p:cNvPr id="23600" name="AutoShape 107"/>
          <p:cNvSpPr>
            <a:spLocks noChangeArrowheads="1"/>
          </p:cNvSpPr>
          <p:nvPr/>
        </p:nvSpPr>
        <p:spPr bwMode="auto">
          <a:xfrm>
            <a:off x="6972300" y="3871913"/>
            <a:ext cx="3244850" cy="5080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grpSp>
        <p:nvGrpSpPr>
          <p:cNvPr id="23601" name="Группа 85"/>
          <p:cNvGrpSpPr>
            <a:grpSpLocks/>
          </p:cNvGrpSpPr>
          <p:nvPr/>
        </p:nvGrpSpPr>
        <p:grpSpPr bwMode="auto">
          <a:xfrm>
            <a:off x="10480675" y="3729038"/>
            <a:ext cx="468313" cy="323850"/>
            <a:chOff x="9929837" y="8858279"/>
            <a:chExt cx="500063" cy="428625"/>
          </a:xfrm>
        </p:grpSpPr>
        <p:sp>
          <p:nvSpPr>
            <p:cNvPr id="23740" name="Овал 197"/>
            <p:cNvSpPr>
              <a:spLocks noChangeArrowheads="1"/>
            </p:cNvSpPr>
            <p:nvPr/>
          </p:nvSpPr>
          <p:spPr bwMode="auto">
            <a:xfrm>
              <a:off x="9929837" y="8858279"/>
              <a:ext cx="500063" cy="428625"/>
            </a:xfrm>
            <a:prstGeom prst="ellipse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1279525"/>
              <a:endParaRPr lang="ru-RU" sz="2500">
                <a:solidFill>
                  <a:schemeClr val="tx1"/>
                </a:solidFill>
              </a:endParaRPr>
            </a:p>
          </p:txBody>
        </p:sp>
        <p:sp>
          <p:nvSpPr>
            <p:cNvPr id="23741" name="TextBox 198"/>
            <p:cNvSpPr txBox="1">
              <a:spLocks noChangeArrowheads="1"/>
            </p:cNvSpPr>
            <p:nvPr/>
          </p:nvSpPr>
          <p:spPr bwMode="auto">
            <a:xfrm>
              <a:off x="10000553" y="8928895"/>
              <a:ext cx="358631" cy="236483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900">
                  <a:solidFill>
                    <a:schemeClr val="tx1"/>
                  </a:solidFill>
                </a:rPr>
                <a:t>ДБ</a:t>
              </a:r>
            </a:p>
          </p:txBody>
        </p:sp>
      </p:grpSp>
      <p:grpSp>
        <p:nvGrpSpPr>
          <p:cNvPr id="23602" name="Группа 85"/>
          <p:cNvGrpSpPr>
            <a:grpSpLocks/>
          </p:cNvGrpSpPr>
          <p:nvPr/>
        </p:nvGrpSpPr>
        <p:grpSpPr bwMode="auto">
          <a:xfrm>
            <a:off x="2828925" y="3086100"/>
            <a:ext cx="468313" cy="323850"/>
            <a:chOff x="9929837" y="8858279"/>
            <a:chExt cx="500063" cy="428625"/>
          </a:xfrm>
        </p:grpSpPr>
        <p:sp>
          <p:nvSpPr>
            <p:cNvPr id="23738" name="Овал 197"/>
            <p:cNvSpPr>
              <a:spLocks noChangeArrowheads="1"/>
            </p:cNvSpPr>
            <p:nvPr/>
          </p:nvSpPr>
          <p:spPr bwMode="auto">
            <a:xfrm>
              <a:off x="9929837" y="8858279"/>
              <a:ext cx="500063" cy="428625"/>
            </a:xfrm>
            <a:prstGeom prst="ellipse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 defTabSz="1279525"/>
              <a:endParaRPr lang="ru-RU" sz="2500">
                <a:solidFill>
                  <a:schemeClr val="tx1"/>
                </a:solidFill>
              </a:endParaRPr>
            </a:p>
          </p:txBody>
        </p:sp>
        <p:sp>
          <p:nvSpPr>
            <p:cNvPr id="23739" name="TextBox 198"/>
            <p:cNvSpPr txBox="1">
              <a:spLocks noChangeArrowheads="1"/>
            </p:cNvSpPr>
            <p:nvPr/>
          </p:nvSpPr>
          <p:spPr bwMode="auto">
            <a:xfrm>
              <a:off x="10000553" y="8928895"/>
              <a:ext cx="358631" cy="236483"/>
            </a:xfrm>
            <a:prstGeom prst="rect">
              <a:avLst/>
            </a:prstGeom>
            <a:solidFill>
              <a:srgbClr val="FF0000"/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900">
                  <a:solidFill>
                    <a:schemeClr val="tx1"/>
                  </a:solidFill>
                </a:rPr>
                <a:t>ДБ</a:t>
              </a:r>
            </a:p>
          </p:txBody>
        </p:sp>
      </p:grpSp>
      <p:sp>
        <p:nvSpPr>
          <p:cNvPr id="23603" name="Oval 292"/>
          <p:cNvSpPr>
            <a:spLocks noChangeArrowheads="1"/>
          </p:cNvSpPr>
          <p:nvPr/>
        </p:nvSpPr>
        <p:spPr bwMode="auto">
          <a:xfrm>
            <a:off x="8043863" y="4943475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3604" name="Oval 292"/>
          <p:cNvSpPr>
            <a:spLocks noChangeArrowheads="1"/>
          </p:cNvSpPr>
          <p:nvPr/>
        </p:nvSpPr>
        <p:spPr bwMode="auto">
          <a:xfrm>
            <a:off x="3041650" y="437038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3605" name="Oval 292"/>
          <p:cNvSpPr>
            <a:spLocks noChangeArrowheads="1"/>
          </p:cNvSpPr>
          <p:nvPr/>
        </p:nvSpPr>
        <p:spPr bwMode="auto">
          <a:xfrm>
            <a:off x="2327275" y="5086350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3606" name="Oval 292"/>
          <p:cNvSpPr>
            <a:spLocks noChangeArrowheads="1"/>
          </p:cNvSpPr>
          <p:nvPr/>
        </p:nvSpPr>
        <p:spPr bwMode="auto">
          <a:xfrm>
            <a:off x="5472113" y="3657600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123" name="Group 245"/>
          <p:cNvGraphicFramePr>
            <a:graphicFrameLocks noGrp="1"/>
          </p:cNvGraphicFramePr>
          <p:nvPr/>
        </p:nvGraphicFramePr>
        <p:xfrm>
          <a:off x="53975" y="7783513"/>
          <a:ext cx="4346561" cy="1755399"/>
        </p:xfrm>
        <a:graphic>
          <a:graphicData uri="http://schemas.openxmlformats.org/drawingml/2006/table">
            <a:tbl>
              <a:tblPr/>
              <a:tblGrid>
                <a:gridCol w="4346561"/>
              </a:tblGrid>
              <a:tr h="52032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Перечень превентивных мероприятий проводимых ОМСУ направленных на обеспечение безопасности</a:t>
                      </a:r>
                    </a:p>
                  </a:txBody>
                  <a:tcPr marL="178920" marR="178920" marT="89473" marB="894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A12">
                        <a:alpha val="50195"/>
                      </a:srgbClr>
                    </a:solidFill>
                  </a:tcPr>
                </a:tc>
              </a:tr>
              <a:tr h="1144588">
                <a:tc>
                  <a:txBody>
                    <a:bodyPr/>
                    <a:lstStyle/>
                    <a:p>
                      <a:pPr marL="228600" marR="0" lvl="0" indent="-22860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eriod"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Ежедневный мониторинг циркуляции вируса АЧС</a:t>
                      </a:r>
                    </a:p>
                    <a:p>
                      <a:pPr marL="228600" marR="0" lvl="0" indent="-22860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AutoNum type="arabicPeriod"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 въезде в республику организованы посты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сан. контроля.</a:t>
                      </a:r>
                    </a:p>
                    <a:p>
                      <a:pPr marL="228600" marR="0" lvl="0" indent="-22860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Метод. рекомендации по профилактики АЧС доведены до администрации районов и городов</a:t>
                      </a:r>
                    </a:p>
                    <a:p>
                      <a:pPr marL="228600" marR="0" lvl="0" indent="-22860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  Отстрел поголовья диких кабанов в фауне с последующей утилизацией.</a:t>
                      </a:r>
                    </a:p>
                  </a:txBody>
                  <a:tcPr marL="178920" marR="178920" marT="89473" marB="894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3554" name="Object 430"/>
          <p:cNvGraphicFramePr>
            <a:graphicFrameLocks noChangeAspect="1"/>
          </p:cNvGraphicFramePr>
          <p:nvPr/>
        </p:nvGraphicFramePr>
        <p:xfrm>
          <a:off x="11901488" y="1657350"/>
          <a:ext cx="758825" cy="785813"/>
        </p:xfrm>
        <a:graphic>
          <a:graphicData uri="http://schemas.openxmlformats.org/presentationml/2006/ole">
            <p:oleObj spid="_x0000_s23554" name="CorelDRAW" r:id="rId4" imgW="2557800" imgH="2940480" progId="">
              <p:embed/>
            </p:oleObj>
          </a:graphicData>
        </a:graphic>
      </p:graphicFrame>
      <p:graphicFrame>
        <p:nvGraphicFramePr>
          <p:cNvPr id="23555" name="Object 31"/>
          <p:cNvGraphicFramePr>
            <a:graphicFrameLocks noChangeAspect="1"/>
          </p:cNvGraphicFramePr>
          <p:nvPr/>
        </p:nvGraphicFramePr>
        <p:xfrm>
          <a:off x="10972800" y="2514600"/>
          <a:ext cx="1714500" cy="1143000"/>
        </p:xfrm>
        <a:graphic>
          <a:graphicData uri="http://schemas.openxmlformats.org/presentationml/2006/ole">
            <p:oleObj spid="_x0000_s23555" name="Worksheet" r:id="rId5" imgW="2990938" imgH="1895413" progId="Excel.Sheet.8">
              <p:embed/>
            </p:oleObj>
          </a:graphicData>
        </a:graphic>
      </p:graphicFrame>
      <p:grpSp>
        <p:nvGrpSpPr>
          <p:cNvPr id="23615" name="Группа 160"/>
          <p:cNvGrpSpPr>
            <a:grpSpLocks/>
          </p:cNvGrpSpPr>
          <p:nvPr/>
        </p:nvGrpSpPr>
        <p:grpSpPr bwMode="auto">
          <a:xfrm>
            <a:off x="9437688" y="4800600"/>
            <a:ext cx="3363912" cy="4794250"/>
            <a:chOff x="9437688" y="4800600"/>
            <a:chExt cx="3363912" cy="4794250"/>
          </a:xfrm>
        </p:grpSpPr>
        <p:sp>
          <p:nvSpPr>
            <p:cNvPr id="22664" name="Rectangle 4"/>
            <p:cNvSpPr>
              <a:spLocks noChangeArrowheads="1"/>
            </p:cNvSpPr>
            <p:nvPr/>
          </p:nvSpPr>
          <p:spPr bwMode="auto">
            <a:xfrm>
              <a:off x="9615488" y="4872038"/>
              <a:ext cx="3186112" cy="47228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1983" tIns="60995" rIns="121983" bIns="60995" anchor="ctr"/>
            <a:lstStyle/>
            <a:p>
              <a:pPr defTabSz="1219200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3694" name="Text Box 5"/>
            <p:cNvSpPr txBox="1">
              <a:spLocks noChangeArrowheads="1"/>
            </p:cNvSpPr>
            <p:nvPr/>
          </p:nvSpPr>
          <p:spPr bwMode="auto">
            <a:xfrm>
              <a:off x="9852176" y="4800600"/>
              <a:ext cx="2620862" cy="371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05" tIns="85315" rIns="170605" bIns="85315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3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23695" name="Group 212"/>
            <p:cNvGrpSpPr>
              <a:grpSpLocks/>
            </p:cNvGrpSpPr>
            <p:nvPr/>
          </p:nvGrpSpPr>
          <p:grpSpPr bwMode="auto">
            <a:xfrm>
              <a:off x="9758474" y="8931302"/>
              <a:ext cx="500044" cy="12702"/>
              <a:chOff x="4455" y="3099"/>
              <a:chExt cx="225" cy="6"/>
            </a:xfrm>
          </p:grpSpPr>
          <p:cxnSp>
            <p:nvCxnSpPr>
              <p:cNvPr id="117" name="Прямая соединительная линия 116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Прямая соединительная линия 117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3696" name="Text Box 352"/>
            <p:cNvSpPr txBox="1">
              <a:spLocks noChangeArrowheads="1"/>
            </p:cNvSpPr>
            <p:nvPr/>
          </p:nvSpPr>
          <p:spPr bwMode="auto">
            <a:xfrm>
              <a:off x="10776070" y="8837643"/>
              <a:ext cx="1982713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grpSp>
          <p:nvGrpSpPr>
            <p:cNvPr id="23697" name="Group 298"/>
            <p:cNvGrpSpPr>
              <a:grpSpLocks/>
            </p:cNvGrpSpPr>
            <p:nvPr/>
          </p:nvGrpSpPr>
          <p:grpSpPr bwMode="auto">
            <a:xfrm>
              <a:off x="9753967" y="8477690"/>
              <a:ext cx="575984" cy="252000"/>
              <a:chOff x="2290" y="3991"/>
              <a:chExt cx="817" cy="270"/>
            </a:xfrm>
          </p:grpSpPr>
          <p:sp>
            <p:nvSpPr>
              <p:cNvPr id="23726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8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800" b="1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  <a:endParaRPr lang="ru-RU" sz="8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3727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23728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23730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23731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732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23733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23734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3735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3729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aphicFrame>
          <p:nvGraphicFramePr>
            <p:cNvPr id="23557" name="Object 181"/>
            <p:cNvGraphicFramePr>
              <a:graphicFrameLocks noChangeAspect="1"/>
            </p:cNvGraphicFramePr>
            <p:nvPr/>
          </p:nvGraphicFramePr>
          <p:xfrm>
            <a:off x="9756217" y="8028104"/>
            <a:ext cx="287993" cy="272958"/>
          </p:xfrm>
          <a:graphic>
            <a:graphicData uri="http://schemas.openxmlformats.org/presentationml/2006/ole">
              <p:oleObj spid="_x0000_s23557" name="Clip" r:id="rId6" imgW="568824" imgH="706443" progId="">
                <p:embed/>
              </p:oleObj>
            </a:graphicData>
          </a:graphic>
        </p:graphicFrame>
        <p:sp>
          <p:nvSpPr>
            <p:cNvPr id="23698" name="Прямоугольник 101"/>
            <p:cNvSpPr>
              <a:spLocks noChangeArrowheads="1"/>
            </p:cNvSpPr>
            <p:nvPr/>
          </p:nvSpPr>
          <p:spPr bwMode="auto">
            <a:xfrm>
              <a:off x="9928695" y="7914318"/>
              <a:ext cx="2865366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23699" name="Text Box 438"/>
            <p:cNvSpPr txBox="1">
              <a:spLocks noChangeArrowheads="1"/>
            </p:cNvSpPr>
            <p:nvPr/>
          </p:nvSpPr>
          <p:spPr bwMode="auto">
            <a:xfrm>
              <a:off x="10329927" y="7409744"/>
              <a:ext cx="2285984" cy="503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pSp>
          <p:nvGrpSpPr>
            <p:cNvPr id="23700" name="Group 439"/>
            <p:cNvGrpSpPr>
              <a:grpSpLocks/>
            </p:cNvGrpSpPr>
            <p:nvPr/>
          </p:nvGrpSpPr>
          <p:grpSpPr bwMode="auto">
            <a:xfrm>
              <a:off x="9687029" y="7547035"/>
              <a:ext cx="431989" cy="468275"/>
              <a:chOff x="13" y="3835"/>
              <a:chExt cx="284" cy="284"/>
            </a:xfrm>
          </p:grpSpPr>
          <p:graphicFrame>
            <p:nvGraphicFramePr>
              <p:cNvPr id="23558" name="Object 16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23558" name="Clip" r:id="rId7" imgW="590231" imgH="703385" progId="">
                  <p:embed/>
                </p:oleObj>
              </a:graphicData>
            </a:graphic>
          </p:graphicFrame>
          <p:sp>
            <p:nvSpPr>
              <p:cNvPr id="23725" name="Text Box 441"/>
              <p:cNvSpPr txBox="1">
                <a:spLocks noChangeArrowheads="1"/>
              </p:cNvSpPr>
              <p:nvPr/>
            </p:nvSpPr>
            <p:spPr bwMode="auto">
              <a:xfrm>
                <a:off x="13" y="3835"/>
                <a:ext cx="284" cy="1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1600">
                    <a:solidFill>
                      <a:schemeClr val="tx1"/>
                    </a:solidFill>
                    <a:cs typeface="Times New Roman" pitchFamily="18" charset="0"/>
                  </a:rPr>
                  <a:t>нг</a:t>
                </a:r>
              </a:p>
            </p:txBody>
          </p:sp>
        </p:grpSp>
        <p:sp>
          <p:nvSpPr>
            <p:cNvPr id="23701" name="TextBox 76"/>
            <p:cNvSpPr txBox="1">
              <a:spLocks noChangeArrowheads="1"/>
            </p:cNvSpPr>
            <p:nvPr/>
          </p:nvSpPr>
          <p:spPr bwMode="auto">
            <a:xfrm>
              <a:off x="9950154" y="7042169"/>
              <a:ext cx="2844724" cy="4618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Местность способная принять вертолет без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предварительной подготовки</a:t>
              </a:r>
            </a:p>
          </p:txBody>
        </p:sp>
        <p:sp>
          <p:nvSpPr>
            <p:cNvPr id="23702" name="Text Box 69"/>
            <p:cNvSpPr txBox="1">
              <a:spLocks noChangeArrowheads="1"/>
            </p:cNvSpPr>
            <p:nvPr/>
          </p:nvSpPr>
          <p:spPr bwMode="auto">
            <a:xfrm>
              <a:off x="10283865" y="8380899"/>
              <a:ext cx="2403421" cy="460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sp>
          <p:nvSpPr>
            <p:cNvPr id="23703" name="Text Box 384"/>
            <p:cNvSpPr txBox="1">
              <a:spLocks noChangeArrowheads="1"/>
            </p:cNvSpPr>
            <p:nvPr/>
          </p:nvSpPr>
          <p:spPr bwMode="auto">
            <a:xfrm>
              <a:off x="10023110" y="9151307"/>
              <a:ext cx="2778490" cy="4356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grpSp>
          <p:nvGrpSpPr>
            <p:cNvPr id="23704" name="Group 97"/>
            <p:cNvGrpSpPr>
              <a:grpSpLocks/>
            </p:cNvGrpSpPr>
            <p:nvPr/>
          </p:nvGrpSpPr>
          <p:grpSpPr bwMode="auto">
            <a:xfrm>
              <a:off x="9437688" y="9132005"/>
              <a:ext cx="899976" cy="431625"/>
              <a:chOff x="-1133" y="1395"/>
              <a:chExt cx="441" cy="315"/>
            </a:xfrm>
          </p:grpSpPr>
          <p:grpSp>
            <p:nvGrpSpPr>
              <p:cNvPr id="23721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3723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24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02" name="Text Box 101"/>
              <p:cNvSpPr txBox="1">
                <a:spLocks noChangeArrowheads="1"/>
              </p:cNvSpPr>
              <p:nvPr/>
            </p:nvSpPr>
            <p:spPr bwMode="auto">
              <a:xfrm>
                <a:off x="-1133" y="1391"/>
                <a:ext cx="441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sp>
          <p:nvSpPr>
            <p:cNvPr id="23705" name="Oval 292"/>
            <p:cNvSpPr>
              <a:spLocks noChangeArrowheads="1"/>
            </p:cNvSpPr>
            <p:nvPr/>
          </p:nvSpPr>
          <p:spPr bwMode="auto">
            <a:xfrm>
              <a:off x="9756779" y="7086616"/>
              <a:ext cx="215994" cy="216000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 sz="12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23706" name="Скругленная прямоугольная выноска 63"/>
            <p:cNvSpPr>
              <a:spLocks noChangeArrowheads="1"/>
            </p:cNvSpPr>
            <p:nvPr/>
          </p:nvSpPr>
          <p:spPr bwMode="auto">
            <a:xfrm>
              <a:off x="9758465" y="6727740"/>
              <a:ext cx="611984" cy="216000"/>
            </a:xfrm>
            <a:prstGeom prst="wedgeRoundRectCallout">
              <a:avLst>
                <a:gd name="adj1" fmla="val 98375"/>
                <a:gd name="adj2" fmla="val -7921"/>
                <a:gd name="adj3" fmla="val 16667"/>
              </a:avLst>
            </a:prstGeom>
            <a:solidFill>
              <a:srgbClr val="FFFF00"/>
            </a:solidFill>
            <a:ln w="6350" algn="ctr">
              <a:solidFill>
                <a:srgbClr val="254061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 eaLnBrk="0" hangingPunct="0"/>
              <a:endParaRPr lang="ru-RU" sz="10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23707" name="TextBox 264"/>
            <p:cNvSpPr txBox="1">
              <a:spLocks noChangeArrowheads="1"/>
            </p:cNvSpPr>
            <p:nvPr/>
          </p:nvSpPr>
          <p:spPr bwMode="auto">
            <a:xfrm>
              <a:off x="10846312" y="6682151"/>
              <a:ext cx="1412418" cy="2615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Сельские поселения</a:t>
              </a:r>
            </a:p>
          </p:txBody>
        </p:sp>
        <p:sp>
          <p:nvSpPr>
            <p:cNvPr id="23708" name="Freeform 101"/>
            <p:cNvSpPr>
              <a:spLocks/>
            </p:cNvSpPr>
            <p:nvPr/>
          </p:nvSpPr>
          <p:spPr bwMode="auto">
            <a:xfrm rot="-2549234">
              <a:off x="9607463" y="6277145"/>
              <a:ext cx="654033" cy="230187"/>
            </a:xfrm>
            <a:custGeom>
              <a:avLst/>
              <a:gdLst>
                <a:gd name="T0" fmla="*/ 2147483647 w 655"/>
                <a:gd name="T1" fmla="*/ 2147483647 h 534"/>
                <a:gd name="T2" fmla="*/ 2147483647 w 655"/>
                <a:gd name="T3" fmla="*/ 2147483647 h 534"/>
                <a:gd name="T4" fmla="*/ 2147483647 w 655"/>
                <a:gd name="T5" fmla="*/ 2147483647 h 534"/>
                <a:gd name="T6" fmla="*/ 2147483647 w 655"/>
                <a:gd name="T7" fmla="*/ 2147483647 h 534"/>
                <a:gd name="T8" fmla="*/ 2147483647 w 655"/>
                <a:gd name="T9" fmla="*/ 2147483647 h 534"/>
                <a:gd name="T10" fmla="*/ 2147483647 w 655"/>
                <a:gd name="T11" fmla="*/ 2147483647 h 534"/>
                <a:gd name="T12" fmla="*/ 2147483647 w 655"/>
                <a:gd name="T13" fmla="*/ 2147483647 h 534"/>
                <a:gd name="T14" fmla="*/ 2147483647 w 655"/>
                <a:gd name="T15" fmla="*/ 2147483647 h 534"/>
                <a:gd name="T16" fmla="*/ 2147483647 w 655"/>
                <a:gd name="T17" fmla="*/ 2147483647 h 534"/>
                <a:gd name="T18" fmla="*/ 2147483647 w 655"/>
                <a:gd name="T19" fmla="*/ 2147483647 h 534"/>
                <a:gd name="T20" fmla="*/ 2147483647 w 655"/>
                <a:gd name="T21" fmla="*/ 2147483647 h 534"/>
                <a:gd name="T22" fmla="*/ 2147483647 w 655"/>
                <a:gd name="T23" fmla="*/ 2147483647 h 534"/>
                <a:gd name="T24" fmla="*/ 2147483647 w 655"/>
                <a:gd name="T25" fmla="*/ 2147483647 h 534"/>
                <a:gd name="T26" fmla="*/ 2147483647 w 655"/>
                <a:gd name="T27" fmla="*/ 2147483647 h 534"/>
                <a:gd name="T28" fmla="*/ 2147483647 w 655"/>
                <a:gd name="T29" fmla="*/ 2147483647 h 534"/>
                <a:gd name="T30" fmla="*/ 2147483647 w 655"/>
                <a:gd name="T31" fmla="*/ 2147483647 h 534"/>
                <a:gd name="T32" fmla="*/ 2147483647 w 655"/>
                <a:gd name="T33" fmla="*/ 0 h 534"/>
                <a:gd name="T34" fmla="*/ 2147483647 w 655"/>
                <a:gd name="T35" fmla="*/ 2147483647 h 534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655"/>
                <a:gd name="T55" fmla="*/ 0 h 534"/>
                <a:gd name="T56" fmla="*/ 655 w 655"/>
                <a:gd name="T57" fmla="*/ 534 h 534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655" h="534">
                  <a:moveTo>
                    <a:pt x="319" y="48"/>
                  </a:moveTo>
                  <a:cubicBezTo>
                    <a:pt x="281" y="54"/>
                    <a:pt x="237" y="68"/>
                    <a:pt x="205" y="90"/>
                  </a:cubicBezTo>
                  <a:cubicBezTo>
                    <a:pt x="175" y="135"/>
                    <a:pt x="116" y="149"/>
                    <a:pt x="85" y="192"/>
                  </a:cubicBezTo>
                  <a:cubicBezTo>
                    <a:pt x="67" y="217"/>
                    <a:pt x="75" y="234"/>
                    <a:pt x="49" y="252"/>
                  </a:cubicBezTo>
                  <a:cubicBezTo>
                    <a:pt x="32" y="277"/>
                    <a:pt x="26" y="307"/>
                    <a:pt x="19" y="336"/>
                  </a:cubicBezTo>
                  <a:cubicBezTo>
                    <a:pt x="21" y="380"/>
                    <a:pt x="0" y="437"/>
                    <a:pt x="31" y="468"/>
                  </a:cubicBezTo>
                  <a:cubicBezTo>
                    <a:pt x="40" y="477"/>
                    <a:pt x="89" y="516"/>
                    <a:pt x="103" y="522"/>
                  </a:cubicBezTo>
                  <a:cubicBezTo>
                    <a:pt x="115" y="527"/>
                    <a:pt x="139" y="534"/>
                    <a:pt x="139" y="534"/>
                  </a:cubicBezTo>
                  <a:cubicBezTo>
                    <a:pt x="177" y="530"/>
                    <a:pt x="200" y="525"/>
                    <a:pt x="235" y="516"/>
                  </a:cubicBezTo>
                  <a:cubicBezTo>
                    <a:pt x="259" y="500"/>
                    <a:pt x="285" y="493"/>
                    <a:pt x="313" y="486"/>
                  </a:cubicBezTo>
                  <a:cubicBezTo>
                    <a:pt x="375" y="449"/>
                    <a:pt x="442" y="437"/>
                    <a:pt x="511" y="414"/>
                  </a:cubicBezTo>
                  <a:cubicBezTo>
                    <a:pt x="527" y="409"/>
                    <a:pt x="579" y="375"/>
                    <a:pt x="601" y="366"/>
                  </a:cubicBezTo>
                  <a:cubicBezTo>
                    <a:pt x="618" y="344"/>
                    <a:pt x="624" y="325"/>
                    <a:pt x="643" y="306"/>
                  </a:cubicBezTo>
                  <a:cubicBezTo>
                    <a:pt x="646" y="286"/>
                    <a:pt x="655" y="266"/>
                    <a:pt x="655" y="246"/>
                  </a:cubicBezTo>
                  <a:cubicBezTo>
                    <a:pt x="655" y="209"/>
                    <a:pt x="611" y="121"/>
                    <a:pt x="571" y="108"/>
                  </a:cubicBezTo>
                  <a:cubicBezTo>
                    <a:pt x="549" y="86"/>
                    <a:pt x="535" y="52"/>
                    <a:pt x="505" y="42"/>
                  </a:cubicBezTo>
                  <a:cubicBezTo>
                    <a:pt x="486" y="14"/>
                    <a:pt x="467" y="22"/>
                    <a:pt x="445" y="0"/>
                  </a:cubicBezTo>
                  <a:lnTo>
                    <a:pt x="319" y="48"/>
                  </a:lnTo>
                  <a:close/>
                </a:path>
              </a:pathLst>
            </a:custGeom>
            <a:solidFill>
              <a:srgbClr val="FF5050">
                <a:alpha val="50195"/>
              </a:srgbClr>
            </a:solidFill>
            <a:ln w="9525">
              <a:solidFill>
                <a:srgbClr val="00B050"/>
              </a:solidFill>
              <a:round/>
              <a:headEnd/>
              <a:tailEnd/>
            </a:ln>
          </p:spPr>
          <p:txBody>
            <a:bodyPr lIns="87204" tIns="43602" rIns="87204" bIns="43602"/>
            <a:lstStyle/>
            <a:p>
              <a:endParaRPr lang="ru-RU"/>
            </a:p>
          </p:txBody>
        </p:sp>
        <p:sp>
          <p:nvSpPr>
            <p:cNvPr id="23709" name="Text Box 102"/>
            <p:cNvSpPr txBox="1">
              <a:spLocks noChangeArrowheads="1"/>
            </p:cNvSpPr>
            <p:nvPr/>
          </p:nvSpPr>
          <p:spPr bwMode="auto">
            <a:xfrm>
              <a:off x="10187082" y="6164642"/>
              <a:ext cx="2601845" cy="4219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2557" tIns="41274" rIns="82557" bIns="41274">
              <a:spAutoFit/>
            </a:bodyPr>
            <a:lstStyle/>
            <a:p>
              <a:pPr defTabSz="823913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Зоны, неблагоприятные по санитарно-эпидемиологическим показателям </a:t>
              </a:r>
            </a:p>
          </p:txBody>
        </p:sp>
        <p:sp>
          <p:nvSpPr>
            <p:cNvPr id="23710" name="Text Box 141"/>
            <p:cNvSpPr txBox="1">
              <a:spLocks noChangeArrowheads="1"/>
            </p:cNvSpPr>
            <p:nvPr/>
          </p:nvSpPr>
          <p:spPr bwMode="auto">
            <a:xfrm>
              <a:off x="10412519" y="5657856"/>
              <a:ext cx="2346264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52538">
                <a:spcBef>
                  <a:spcPct val="50000"/>
                </a:spcBef>
                <a:buFontTx/>
                <a:buChar char="-"/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Законсервированный скотомогильник</a:t>
              </a:r>
            </a:p>
          </p:txBody>
        </p:sp>
        <p:grpSp>
          <p:nvGrpSpPr>
            <p:cNvPr id="23711" name="Group 97"/>
            <p:cNvGrpSpPr>
              <a:grpSpLocks/>
            </p:cNvGrpSpPr>
            <p:nvPr/>
          </p:nvGrpSpPr>
          <p:grpSpPr bwMode="auto">
            <a:xfrm>
              <a:off x="9863090" y="5655608"/>
              <a:ext cx="323992" cy="288000"/>
              <a:chOff x="4305" y="3554"/>
              <a:chExt cx="135" cy="117"/>
            </a:xfrm>
          </p:grpSpPr>
          <p:sp>
            <p:nvSpPr>
              <p:cNvPr id="23716" name="AutoShape 9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/>
              </a:p>
            </p:txBody>
          </p:sp>
          <p:sp>
            <p:nvSpPr>
              <p:cNvPr id="23717" name="Oval 9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/>
              </a:p>
            </p:txBody>
          </p:sp>
          <p:grpSp>
            <p:nvGrpSpPr>
              <p:cNvPr id="23718" name="Group 10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23719" name="Line 10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20" name="Line 10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2857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23712" name="Группа 81"/>
            <p:cNvGrpSpPr>
              <a:grpSpLocks/>
            </p:cNvGrpSpPr>
            <p:nvPr/>
          </p:nvGrpSpPr>
          <p:grpSpPr bwMode="auto">
            <a:xfrm>
              <a:off x="9753723" y="5157790"/>
              <a:ext cx="471475" cy="414338"/>
              <a:chOff x="9929837" y="8858279"/>
              <a:chExt cx="500063" cy="428625"/>
            </a:xfrm>
          </p:grpSpPr>
          <p:sp>
            <p:nvSpPr>
              <p:cNvPr id="23714" name="Овал 197"/>
              <p:cNvSpPr>
                <a:spLocks noChangeArrowheads="1"/>
              </p:cNvSpPr>
              <p:nvPr/>
            </p:nvSpPr>
            <p:spPr bwMode="auto">
              <a:xfrm>
                <a:off x="9929837" y="8858279"/>
                <a:ext cx="500063" cy="428625"/>
              </a:xfrm>
              <a:prstGeom prst="ellipse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 defTabSz="1279525"/>
                <a:endParaRPr lang="ru-RU" sz="2500">
                  <a:solidFill>
                    <a:schemeClr val="tx1"/>
                  </a:solidFill>
                </a:endParaRPr>
              </a:p>
            </p:txBody>
          </p:sp>
          <p:sp>
            <p:nvSpPr>
              <p:cNvPr id="23715" name="TextBox 198"/>
              <p:cNvSpPr txBox="1">
                <a:spLocks noChangeArrowheads="1"/>
              </p:cNvSpPr>
              <p:nvPr/>
            </p:nvSpPr>
            <p:spPr bwMode="auto">
              <a:xfrm>
                <a:off x="10000553" y="8928895"/>
                <a:ext cx="358631" cy="236483"/>
              </a:xfrm>
              <a:prstGeom prst="rect">
                <a:avLst/>
              </a:prstGeom>
              <a:solidFill>
                <a:srgbClr val="FF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900">
                    <a:solidFill>
                      <a:schemeClr val="tx1"/>
                    </a:solidFill>
                  </a:rPr>
                  <a:t>ДБ</a:t>
                </a:r>
              </a:p>
            </p:txBody>
          </p:sp>
        </p:grpSp>
        <p:sp>
          <p:nvSpPr>
            <p:cNvPr id="23713" name="Text Box 266"/>
            <p:cNvSpPr txBox="1">
              <a:spLocks noChangeArrowheads="1"/>
            </p:cNvSpPr>
            <p:nvPr/>
          </p:nvSpPr>
          <p:spPr bwMode="auto">
            <a:xfrm>
              <a:off x="10298221" y="5260978"/>
              <a:ext cx="2317690" cy="256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6002" tIns="42997" rIns="86002" bIns="42997">
              <a:spAutoFit/>
            </a:bodyPr>
            <a:lstStyle/>
            <a:p>
              <a:pPr algn="ctr" defTabSz="863600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Дезинфекционный барьер</a:t>
              </a:r>
            </a:p>
          </p:txBody>
        </p:sp>
      </p:grpSp>
      <p:grpSp>
        <p:nvGrpSpPr>
          <p:cNvPr id="23616" name="Группа 130"/>
          <p:cNvGrpSpPr>
            <a:grpSpLocks/>
          </p:cNvGrpSpPr>
          <p:nvPr/>
        </p:nvGrpSpPr>
        <p:grpSpPr bwMode="auto">
          <a:xfrm>
            <a:off x="3757613" y="3014663"/>
            <a:ext cx="1630362" cy="1584325"/>
            <a:chOff x="-1695758" y="4502476"/>
            <a:chExt cx="1630691" cy="1584008"/>
          </a:xfrm>
        </p:grpSpPr>
        <p:grpSp>
          <p:nvGrpSpPr>
            <p:cNvPr id="23664" name="Группа 34"/>
            <p:cNvGrpSpPr>
              <a:grpSpLocks/>
            </p:cNvGrpSpPr>
            <p:nvPr/>
          </p:nvGrpSpPr>
          <p:grpSpPr bwMode="auto">
            <a:xfrm>
              <a:off x="-1671694" y="4502476"/>
              <a:ext cx="1606627" cy="1584008"/>
              <a:chOff x="-1671694" y="4502476"/>
              <a:chExt cx="1606627" cy="1584008"/>
            </a:xfrm>
          </p:grpSpPr>
          <p:grpSp>
            <p:nvGrpSpPr>
              <p:cNvPr id="23670" name="Group 97"/>
              <p:cNvGrpSpPr>
                <a:grpSpLocks/>
              </p:cNvGrpSpPr>
              <p:nvPr/>
            </p:nvGrpSpPr>
            <p:grpSpPr bwMode="auto">
              <a:xfrm>
                <a:off x="-1504754" y="5552326"/>
                <a:ext cx="867715" cy="534158"/>
                <a:chOff x="-1121" y="1421"/>
                <a:chExt cx="441" cy="289"/>
              </a:xfrm>
            </p:grpSpPr>
            <p:grpSp>
              <p:nvGrpSpPr>
                <p:cNvPr id="23689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3691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692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59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ПЧ-7</a:t>
                  </a:r>
                </a:p>
              </p:txBody>
            </p:sp>
          </p:grpSp>
          <p:grpSp>
            <p:nvGrpSpPr>
              <p:cNvPr id="23671" name="Группа 276"/>
              <p:cNvGrpSpPr>
                <a:grpSpLocks/>
              </p:cNvGrpSpPr>
              <p:nvPr/>
            </p:nvGrpSpPr>
            <p:grpSpPr bwMode="auto">
              <a:xfrm>
                <a:off x="-1314506" y="4502476"/>
                <a:ext cx="368734" cy="512438"/>
                <a:chOff x="-1078431" y="2643839"/>
                <a:chExt cx="502244" cy="716126"/>
              </a:xfrm>
            </p:grpSpPr>
            <p:graphicFrame>
              <p:nvGraphicFramePr>
                <p:cNvPr id="23556" name="Object 104"/>
                <p:cNvGraphicFramePr>
                  <a:graphicFrameLocks noChangeAspect="1"/>
                </p:cNvGraphicFramePr>
                <p:nvPr/>
              </p:nvGraphicFramePr>
              <p:xfrm>
                <a:off x="-1064378" y="2753079"/>
                <a:ext cx="488191" cy="606886"/>
              </p:xfrm>
              <a:graphic>
                <a:graphicData uri="http://schemas.openxmlformats.org/presentationml/2006/ole">
                  <p:oleObj spid="_x0000_s23556" name="Clip" r:id="rId8" imgW="590231" imgH="703385" progId="">
                    <p:embed/>
                  </p:oleObj>
                </a:graphicData>
              </a:graphic>
            </p:graphicFrame>
            <p:sp>
              <p:nvSpPr>
                <p:cNvPr id="156" name="Пятиугольник 11"/>
                <p:cNvSpPr/>
                <p:nvPr/>
              </p:nvSpPr>
              <p:spPr>
                <a:xfrm>
                  <a:off x="-1041904" y="2788013"/>
                  <a:ext cx="430384" cy="215153"/>
                </a:xfrm>
                <a:prstGeom prst="homePlate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ru-RU" sz="1000" dirty="0">
                    <a:latin typeface="Times New Roman" pitchFamily="18" charset="0"/>
                  </a:endParaRPr>
                </a:p>
              </p:txBody>
            </p:sp>
            <p:sp>
              <p:nvSpPr>
                <p:cNvPr id="23688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-1078431" y="2643839"/>
                  <a:ext cx="500062" cy="4297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82" tIns="45692" rIns="91382" bIns="45692">
                  <a:spAutoFit/>
                </a:bodyPr>
                <a:lstStyle/>
                <a:p>
                  <a:pPr algn="ctr" defTabSz="1389063">
                    <a:spcBef>
                      <a:spcPct val="50000"/>
                    </a:spcBef>
                  </a:pPr>
                  <a:r>
                    <a:rPr lang="ru-RU" sz="1400">
                      <a:solidFill>
                        <a:srgbClr val="FF0000"/>
                      </a:solidFill>
                    </a:rPr>
                    <a:t>нг</a:t>
                  </a:r>
                </a:p>
              </p:txBody>
            </p:sp>
          </p:grpSp>
          <p:grpSp>
            <p:nvGrpSpPr>
              <p:cNvPr id="23672" name="Group 97"/>
              <p:cNvGrpSpPr>
                <a:grpSpLocks/>
              </p:cNvGrpSpPr>
              <p:nvPr/>
            </p:nvGrpSpPr>
            <p:grpSpPr bwMode="auto">
              <a:xfrm>
                <a:off x="-1504756" y="4951478"/>
                <a:ext cx="720000" cy="468000"/>
                <a:chOff x="-1139" y="1421"/>
                <a:chExt cx="441" cy="289"/>
              </a:xfrm>
            </p:grpSpPr>
            <p:grpSp>
              <p:nvGrpSpPr>
                <p:cNvPr id="23683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3685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686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3684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39" y="1421"/>
                  <a:ext cx="44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/>
                  <a:r>
                    <a:rPr lang="ru-RU" sz="900" b="1">
                      <a:solidFill>
                        <a:schemeClr val="tx1"/>
                      </a:solidFill>
                      <a:cs typeface="Times New Roman" pitchFamily="18" charset="0"/>
                    </a:rPr>
                    <a:t>СМП</a:t>
                  </a:r>
                </a:p>
              </p:txBody>
            </p:sp>
          </p:grpSp>
          <p:grpSp>
            <p:nvGrpSpPr>
              <p:cNvPr id="23673" name="Group 97"/>
              <p:cNvGrpSpPr>
                <a:grpSpLocks/>
              </p:cNvGrpSpPr>
              <p:nvPr/>
            </p:nvGrpSpPr>
            <p:grpSpPr bwMode="auto">
              <a:xfrm>
                <a:off x="-1480692" y="4761228"/>
                <a:ext cx="720000" cy="468000"/>
                <a:chOff x="-1124" y="1421"/>
                <a:chExt cx="441" cy="289"/>
              </a:xfrm>
            </p:grpSpPr>
            <p:grpSp>
              <p:nvGrpSpPr>
                <p:cNvPr id="23679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3681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682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3680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4" y="1421"/>
                  <a:ext cx="44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/>
                  <a:r>
                    <a:rPr lang="ru-RU" sz="900" b="1">
                      <a:solidFill>
                        <a:schemeClr val="tx1"/>
                      </a:solidFill>
                      <a:cs typeface="Times New Roman" pitchFamily="18" charset="0"/>
                    </a:rPr>
                    <a:t>ОМВД</a:t>
                  </a:r>
                </a:p>
              </p:txBody>
            </p:sp>
          </p:grpSp>
          <p:grpSp>
            <p:nvGrpSpPr>
              <p:cNvPr id="23674" name="Group 97"/>
              <p:cNvGrpSpPr>
                <a:grpSpLocks/>
              </p:cNvGrpSpPr>
              <p:nvPr/>
            </p:nvGrpSpPr>
            <p:grpSpPr bwMode="auto">
              <a:xfrm>
                <a:off x="-1671694" y="5332504"/>
                <a:ext cx="1606627" cy="492292"/>
                <a:chOff x="-1114" y="1406"/>
                <a:chExt cx="441" cy="304"/>
              </a:xfrm>
            </p:grpSpPr>
            <p:grpSp>
              <p:nvGrpSpPr>
                <p:cNvPr id="23675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3677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3678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3676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14" y="1406"/>
                  <a:ext cx="44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/>
                  <a:r>
                    <a:rPr lang="ru-RU" sz="900" b="1">
                      <a:solidFill>
                        <a:schemeClr val="tx1"/>
                      </a:solidFill>
                      <a:cs typeface="Times New Roman" pitchFamily="18" charset="0"/>
                    </a:rPr>
                    <a:t>Сан.эпид.группа.</a:t>
                  </a:r>
                </a:p>
              </p:txBody>
            </p:sp>
          </p:grpSp>
        </p:grpSp>
        <p:grpSp>
          <p:nvGrpSpPr>
            <p:cNvPr id="23665" name="Group 97"/>
            <p:cNvGrpSpPr>
              <a:grpSpLocks/>
            </p:cNvGrpSpPr>
            <p:nvPr/>
          </p:nvGrpSpPr>
          <p:grpSpPr bwMode="auto">
            <a:xfrm>
              <a:off x="-1695758" y="5129531"/>
              <a:ext cx="1606627" cy="480957"/>
              <a:chOff x="-1121" y="1413"/>
              <a:chExt cx="441" cy="297"/>
            </a:xfrm>
          </p:grpSpPr>
          <p:grpSp>
            <p:nvGrpSpPr>
              <p:cNvPr id="23666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3668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69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667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13"/>
                <a:ext cx="441" cy="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Вет. Служба.</a:t>
                </a:r>
              </a:p>
            </p:txBody>
          </p:sp>
        </p:grpSp>
      </p:grpSp>
      <p:sp>
        <p:nvSpPr>
          <p:cNvPr id="23617" name="Rectangle 128"/>
          <p:cNvSpPr>
            <a:spLocks noChangeArrowheads="1"/>
          </p:cNvSpPr>
          <p:nvPr/>
        </p:nvSpPr>
        <p:spPr bwMode="auto">
          <a:xfrm>
            <a:off x="5138738" y="6586538"/>
            <a:ext cx="4429125" cy="1285875"/>
          </a:xfrm>
          <a:prstGeom prst="wedgeRectCallout">
            <a:avLst>
              <a:gd name="adj1" fmla="val -43273"/>
              <a:gd name="adj2" fmla="val -72588"/>
            </a:avLst>
          </a:prstGeom>
          <a:solidFill>
            <a:srgbClr val="F66B40"/>
          </a:solidFill>
          <a:ln w="25400">
            <a:solidFill>
              <a:srgbClr val="FF0000"/>
            </a:solidFill>
            <a:miter lim="800000"/>
            <a:headEnd/>
            <a:tailEnd/>
          </a:ln>
        </p:spPr>
        <p:txBody>
          <a:bodyPr lIns="51492" tIns="17163" rIns="17163" bIns="58362"/>
          <a:lstStyle/>
          <a:p>
            <a:pPr algn="ctr"/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 Разведением с/х животных на территории Муниципального района, в основном занимаются в частных подворьях.</a:t>
            </a:r>
          </a:p>
          <a:p>
            <a:pPr algn="ctr"/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 Вероятность возникновения ЧС биолого-социального характера:</a:t>
            </a:r>
          </a:p>
          <a:p>
            <a:pPr algn="ctr"/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– заболевания в частных хозяйствах по содержанию животных  ящуром ;</a:t>
            </a:r>
          </a:p>
          <a:p>
            <a:pPr algn="ctr"/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- в связи с перелетом диких птиц возможен птичий  грипп.</a:t>
            </a:r>
          </a:p>
          <a:p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  <a:p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    </a:t>
            </a:r>
          </a:p>
          <a:p>
            <a:pPr algn="ctr"/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sp>
        <p:nvSpPr>
          <p:cNvPr id="23618" name="Text Box 180"/>
          <p:cNvSpPr txBox="1">
            <a:spLocks noChangeArrowheads="1"/>
          </p:cNvSpPr>
          <p:nvPr/>
        </p:nvSpPr>
        <p:spPr bwMode="auto">
          <a:xfrm>
            <a:off x="5972175" y="1670050"/>
            <a:ext cx="4667250" cy="862013"/>
          </a:xfrm>
          <a:prstGeom prst="rect">
            <a:avLst/>
          </a:prstGeom>
          <a:solidFill>
            <a:srgbClr val="00FF00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>
            <a:spAutoFit/>
          </a:bodyPr>
          <a:lstStyle/>
          <a:p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Материальный ущерб будет нанесен </a:t>
            </a:r>
          </a:p>
          <a:p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в основном только частным подсобным хозяйствам. </a:t>
            </a:r>
          </a:p>
          <a:p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Птицефабрик и молочных ферм на территории гарнизона нет. </a:t>
            </a:r>
          </a:p>
          <a:p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Прогнозируемый материальный ущерб 1 млн. руб.</a:t>
            </a:r>
          </a:p>
        </p:txBody>
      </p:sp>
      <p:graphicFrame>
        <p:nvGraphicFramePr>
          <p:cNvPr id="160" name="Group 244"/>
          <p:cNvGraphicFramePr>
            <a:graphicFrameLocks noGrp="1"/>
          </p:cNvGraphicFramePr>
          <p:nvPr/>
        </p:nvGraphicFramePr>
        <p:xfrm>
          <a:off x="1588" y="6229350"/>
          <a:ext cx="5112672" cy="1440180"/>
        </p:xfrm>
        <a:graphic>
          <a:graphicData uri="http://schemas.openxmlformats.org/drawingml/2006/table">
            <a:tbl>
              <a:tblPr/>
              <a:tblGrid>
                <a:gridCol w="845225"/>
                <a:gridCol w="1277229"/>
                <a:gridCol w="1196464"/>
                <a:gridCol w="1029296"/>
                <a:gridCol w="383168"/>
                <a:gridCol w="381290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23658" name="AutoShape 136"/>
          <p:cNvSpPr>
            <a:spLocks noChangeArrowheads="1"/>
          </p:cNvSpPr>
          <p:nvPr/>
        </p:nvSpPr>
        <p:spPr bwMode="auto">
          <a:xfrm>
            <a:off x="5195888" y="4157663"/>
            <a:ext cx="1419225" cy="500062"/>
          </a:xfrm>
          <a:prstGeom prst="wedgeRectCallout">
            <a:avLst>
              <a:gd name="adj1" fmla="val -71528"/>
              <a:gd name="adj2" fmla="val 35301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23659" name="Group 97"/>
          <p:cNvGrpSpPr>
            <a:grpSpLocks/>
          </p:cNvGrpSpPr>
          <p:nvPr/>
        </p:nvGrpSpPr>
        <p:grpSpPr bwMode="auto">
          <a:xfrm>
            <a:off x="7686675" y="3208338"/>
            <a:ext cx="866775" cy="520700"/>
            <a:chOff x="-1137" y="1428"/>
            <a:chExt cx="441" cy="282"/>
          </a:xfrm>
        </p:grpSpPr>
        <p:grpSp>
          <p:nvGrpSpPr>
            <p:cNvPr id="23660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23662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3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3661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out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1271588"/>
            <a:ext cx="12803188" cy="8329612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34819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890588"/>
            <a:ext cx="12801600" cy="766762"/>
          </a:xfrm>
          <a:solidFill>
            <a:schemeClr val="bg1">
              <a:lumMod val="85000"/>
            </a:schemeClr>
          </a:solidFill>
        </p:spPr>
        <p:txBody>
          <a:bodyPr lIns="121967" tIns="60989" rIns="121967" bIns="60989"/>
          <a:lstStyle/>
          <a:p>
            <a:pPr eaLnBrk="1" hangingPunct="1">
              <a:defRPr/>
            </a:pPr>
            <a:r>
              <a:rPr lang="ru-RU" sz="2800" smtClean="0"/>
              <a:t>Общая информация</a:t>
            </a:r>
          </a:p>
        </p:txBody>
      </p:sp>
      <p:grpSp>
        <p:nvGrpSpPr>
          <p:cNvPr id="50180" name="Group 248"/>
          <p:cNvGrpSpPr>
            <a:grpSpLocks/>
          </p:cNvGrpSpPr>
          <p:nvPr/>
        </p:nvGrpSpPr>
        <p:grpSpPr bwMode="auto">
          <a:xfrm>
            <a:off x="3114675" y="2800350"/>
            <a:ext cx="276225" cy="300038"/>
            <a:chOff x="4727" y="2506"/>
            <a:chExt cx="706" cy="1172"/>
          </a:xfrm>
        </p:grpSpPr>
        <p:sp>
          <p:nvSpPr>
            <p:cNvPr id="51309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10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11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12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13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14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15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16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17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18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19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20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21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22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23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24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25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26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27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28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29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0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1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2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3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4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5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6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7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8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39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0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1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2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3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4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5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6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7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8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49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0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1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2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3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4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5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6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7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8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59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60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61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62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63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64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65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66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67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68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69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0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1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2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3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4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5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6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7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8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79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80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81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82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83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84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85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86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87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81" name="Group 248"/>
          <p:cNvGrpSpPr>
            <a:grpSpLocks/>
          </p:cNvGrpSpPr>
          <p:nvPr/>
        </p:nvGrpSpPr>
        <p:grpSpPr bwMode="auto">
          <a:xfrm>
            <a:off x="3724275" y="4000500"/>
            <a:ext cx="276225" cy="300038"/>
            <a:chOff x="4727" y="2506"/>
            <a:chExt cx="706" cy="1172"/>
          </a:xfrm>
        </p:grpSpPr>
        <p:sp>
          <p:nvSpPr>
            <p:cNvPr id="51230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31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32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33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34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35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36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37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38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39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40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41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42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43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44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45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46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47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48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49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0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1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2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3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4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5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6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7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8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59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0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1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2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3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4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5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6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7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8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69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0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1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2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3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4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5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6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7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8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79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80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81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82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83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84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85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86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87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88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89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0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1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2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3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4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5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6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7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8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99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00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01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302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03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04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05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06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07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308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82" name="Group 248"/>
          <p:cNvGrpSpPr>
            <a:grpSpLocks/>
          </p:cNvGrpSpPr>
          <p:nvPr/>
        </p:nvGrpSpPr>
        <p:grpSpPr bwMode="auto">
          <a:xfrm>
            <a:off x="1970088" y="4200525"/>
            <a:ext cx="276225" cy="300038"/>
            <a:chOff x="4727" y="2506"/>
            <a:chExt cx="706" cy="1172"/>
          </a:xfrm>
        </p:grpSpPr>
        <p:sp>
          <p:nvSpPr>
            <p:cNvPr id="51151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52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53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54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55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56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57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58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59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60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61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62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63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64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65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66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67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68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69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70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71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72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73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74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75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76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77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78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79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0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1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2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3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4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5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6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7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8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89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0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1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2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3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4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5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6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7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8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99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00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01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02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03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04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05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06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07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08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09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0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1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2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3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4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5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6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7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8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19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20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21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22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223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24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25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26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27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28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229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83" name="Group 248"/>
          <p:cNvGrpSpPr>
            <a:grpSpLocks/>
          </p:cNvGrpSpPr>
          <p:nvPr/>
        </p:nvGrpSpPr>
        <p:grpSpPr bwMode="auto">
          <a:xfrm>
            <a:off x="4554538" y="4984750"/>
            <a:ext cx="276225" cy="300038"/>
            <a:chOff x="4727" y="2506"/>
            <a:chExt cx="706" cy="1172"/>
          </a:xfrm>
        </p:grpSpPr>
        <p:sp>
          <p:nvSpPr>
            <p:cNvPr id="51072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73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74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75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76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77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78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79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0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1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2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3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4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5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6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7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8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89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90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91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92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93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94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95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96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97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98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99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0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1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2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3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4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5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6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7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8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09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0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1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2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3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4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5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6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7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8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19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20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21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22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23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24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25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26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27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28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29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0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1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2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3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4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5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6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7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8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39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40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41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42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43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144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45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46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47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48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49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150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84" name="Group 248"/>
          <p:cNvGrpSpPr>
            <a:grpSpLocks/>
          </p:cNvGrpSpPr>
          <p:nvPr/>
        </p:nvGrpSpPr>
        <p:grpSpPr bwMode="auto">
          <a:xfrm>
            <a:off x="4000500" y="2600325"/>
            <a:ext cx="276225" cy="300038"/>
            <a:chOff x="4727" y="2506"/>
            <a:chExt cx="706" cy="1172"/>
          </a:xfrm>
        </p:grpSpPr>
        <p:sp>
          <p:nvSpPr>
            <p:cNvPr id="50993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94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95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96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97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98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99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0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1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2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3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4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5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6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7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8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09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10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11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12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13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14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15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16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17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18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19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0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1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2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3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4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5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6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7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8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29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0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1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2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3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4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5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6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7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8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39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40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41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42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43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44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45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46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47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48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49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0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1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2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3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4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5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6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7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8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59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60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61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62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63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64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1065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66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67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68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69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70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1071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85" name="Group 248"/>
          <p:cNvGrpSpPr>
            <a:grpSpLocks/>
          </p:cNvGrpSpPr>
          <p:nvPr/>
        </p:nvGrpSpPr>
        <p:grpSpPr bwMode="auto">
          <a:xfrm>
            <a:off x="6216650" y="4214813"/>
            <a:ext cx="398463" cy="300037"/>
            <a:chOff x="4727" y="2506"/>
            <a:chExt cx="706" cy="1172"/>
          </a:xfrm>
        </p:grpSpPr>
        <p:sp>
          <p:nvSpPr>
            <p:cNvPr id="50914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15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16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17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18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19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0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1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2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3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4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5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6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7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8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29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30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31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32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33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34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35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36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37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38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39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0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1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2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3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4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5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6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7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8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49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0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1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2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3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4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5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6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7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8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59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60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61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62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63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64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65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66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67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68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69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0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1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2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3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4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5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6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7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8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79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80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81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82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83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84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85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86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87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88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89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90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91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92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86" name="Group 248"/>
          <p:cNvGrpSpPr>
            <a:grpSpLocks/>
          </p:cNvGrpSpPr>
          <p:nvPr/>
        </p:nvGrpSpPr>
        <p:grpSpPr bwMode="auto">
          <a:xfrm>
            <a:off x="6492875" y="3000375"/>
            <a:ext cx="277813" cy="300038"/>
            <a:chOff x="4727" y="2506"/>
            <a:chExt cx="706" cy="1172"/>
          </a:xfrm>
        </p:grpSpPr>
        <p:sp>
          <p:nvSpPr>
            <p:cNvPr id="50835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36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37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38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39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0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1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2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3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4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5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6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7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8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49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50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51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52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53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54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55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56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57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58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59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0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1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2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3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4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5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6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7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8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69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0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1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2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3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4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5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6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7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8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79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80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81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82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83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84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85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86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87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88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89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0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1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2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3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4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5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6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7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8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99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00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01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02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03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04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05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06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907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08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09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10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11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12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913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87" name="Group 248"/>
          <p:cNvGrpSpPr>
            <a:grpSpLocks/>
          </p:cNvGrpSpPr>
          <p:nvPr/>
        </p:nvGrpSpPr>
        <p:grpSpPr bwMode="auto">
          <a:xfrm>
            <a:off x="5476875" y="4357688"/>
            <a:ext cx="423863" cy="300037"/>
            <a:chOff x="4727" y="2506"/>
            <a:chExt cx="706" cy="1172"/>
          </a:xfrm>
        </p:grpSpPr>
        <p:sp>
          <p:nvSpPr>
            <p:cNvPr id="50756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57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58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59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0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1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2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3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4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5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6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7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8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69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70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71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72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73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74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75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76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77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78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79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0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1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2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3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4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5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6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7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8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89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0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1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2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3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4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5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6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7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8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99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00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01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02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03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04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05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06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07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08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09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0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1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2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3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4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5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6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7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8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19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20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21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22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23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24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25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26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27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828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29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30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31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32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33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834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88" name="Group 248"/>
          <p:cNvGrpSpPr>
            <a:grpSpLocks/>
          </p:cNvGrpSpPr>
          <p:nvPr/>
        </p:nvGrpSpPr>
        <p:grpSpPr bwMode="auto">
          <a:xfrm>
            <a:off x="7138988" y="3600450"/>
            <a:ext cx="277812" cy="300038"/>
            <a:chOff x="4727" y="2506"/>
            <a:chExt cx="706" cy="1172"/>
          </a:xfrm>
        </p:grpSpPr>
        <p:sp>
          <p:nvSpPr>
            <p:cNvPr id="50677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78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79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0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1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2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3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4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5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6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7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8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89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90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91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92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93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94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95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96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97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98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99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0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1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2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3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4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5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6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7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8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09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0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1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2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3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4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5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6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7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8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19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0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1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2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3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4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5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6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7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8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29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0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1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2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3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4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5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6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7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8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39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0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1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2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3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4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5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6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7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8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749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50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51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52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53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54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755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89" name="Group 248"/>
          <p:cNvGrpSpPr>
            <a:grpSpLocks/>
          </p:cNvGrpSpPr>
          <p:nvPr/>
        </p:nvGrpSpPr>
        <p:grpSpPr bwMode="auto">
          <a:xfrm>
            <a:off x="5938838" y="3500438"/>
            <a:ext cx="277812" cy="300037"/>
            <a:chOff x="4727" y="2506"/>
            <a:chExt cx="706" cy="1172"/>
          </a:xfrm>
        </p:grpSpPr>
        <p:sp>
          <p:nvSpPr>
            <p:cNvPr id="50598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99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00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01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02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03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04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05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06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07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08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09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10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11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12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13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14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15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16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17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18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19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0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1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2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3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4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5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6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7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8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29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0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1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2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3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4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5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6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7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8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39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0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1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2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3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4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5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6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7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8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49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50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51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52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53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54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55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56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57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58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59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0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1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2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3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4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5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6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7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8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69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670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71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72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73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74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75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676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90" name="Group 248"/>
          <p:cNvGrpSpPr>
            <a:grpSpLocks/>
          </p:cNvGrpSpPr>
          <p:nvPr/>
        </p:nvGrpSpPr>
        <p:grpSpPr bwMode="auto">
          <a:xfrm>
            <a:off x="3446463" y="3100388"/>
            <a:ext cx="277812" cy="300037"/>
            <a:chOff x="4727" y="2506"/>
            <a:chExt cx="706" cy="1172"/>
          </a:xfrm>
        </p:grpSpPr>
        <p:sp>
          <p:nvSpPr>
            <p:cNvPr id="50519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20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21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22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23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24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25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26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27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28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29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30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31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32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33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34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35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36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37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38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39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0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1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2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3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4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5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6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7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8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49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0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1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2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3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4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5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6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7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8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59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0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1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2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3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4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5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6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7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8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69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70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71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72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73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74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75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76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77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78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79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0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1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2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3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4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5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6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7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8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89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90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91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92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93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94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95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96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97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91" name="Group 248"/>
          <p:cNvGrpSpPr>
            <a:grpSpLocks/>
          </p:cNvGrpSpPr>
          <p:nvPr/>
        </p:nvGrpSpPr>
        <p:grpSpPr bwMode="auto">
          <a:xfrm>
            <a:off x="3816350" y="4940300"/>
            <a:ext cx="441325" cy="300038"/>
            <a:chOff x="4727" y="2506"/>
            <a:chExt cx="706" cy="1172"/>
          </a:xfrm>
        </p:grpSpPr>
        <p:sp>
          <p:nvSpPr>
            <p:cNvPr id="50440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41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42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43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44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45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46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47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48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49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50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51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52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53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54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55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56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57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58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59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0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1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2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3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4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5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6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7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8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69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0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1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2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3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4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5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6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7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8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79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0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1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2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3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4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5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6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7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8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89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90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91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92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93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94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95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96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97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98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99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0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1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2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3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4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5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6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7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8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09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10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11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512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13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14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15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16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17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518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50192" name="Group 298"/>
          <p:cNvGrpSpPr>
            <a:grpSpLocks/>
          </p:cNvGrpSpPr>
          <p:nvPr/>
        </p:nvGrpSpPr>
        <p:grpSpPr bwMode="auto">
          <a:xfrm>
            <a:off x="4114800" y="3943350"/>
            <a:ext cx="704850" cy="431800"/>
            <a:chOff x="2290" y="4020"/>
            <a:chExt cx="817" cy="315"/>
          </a:xfrm>
        </p:grpSpPr>
        <p:sp>
          <p:nvSpPr>
            <p:cNvPr id="50430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50431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50432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50434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50435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0436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0437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0438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439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0433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50193" name="Group 298"/>
          <p:cNvGrpSpPr>
            <a:grpSpLocks/>
          </p:cNvGrpSpPr>
          <p:nvPr/>
        </p:nvGrpSpPr>
        <p:grpSpPr bwMode="auto">
          <a:xfrm>
            <a:off x="4305300" y="2454275"/>
            <a:ext cx="703263" cy="401638"/>
            <a:chOff x="2290" y="4020"/>
            <a:chExt cx="817" cy="315"/>
          </a:xfrm>
        </p:grpSpPr>
        <p:sp>
          <p:nvSpPr>
            <p:cNvPr id="50420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52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50421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50422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50424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50425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0426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0427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0428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429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0423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50194" name="Group 298"/>
          <p:cNvGrpSpPr>
            <a:grpSpLocks/>
          </p:cNvGrpSpPr>
          <p:nvPr/>
        </p:nvGrpSpPr>
        <p:grpSpPr bwMode="auto">
          <a:xfrm>
            <a:off x="6176963" y="2424113"/>
            <a:ext cx="800100" cy="500062"/>
            <a:chOff x="2290" y="4020"/>
            <a:chExt cx="681" cy="295"/>
          </a:xfrm>
        </p:grpSpPr>
        <p:sp>
          <p:nvSpPr>
            <p:cNvPr id="50410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50411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50412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50414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50415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0416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0417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0418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0419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0413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4835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414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>
              <a:defRPr/>
            </a:pPr>
            <a:r>
              <a:rPr lang="ru-RU" sz="3100" dirty="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50196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686550" y="4514850"/>
            <a:ext cx="928688" cy="214313"/>
          </a:xfrm>
          <a:prstGeom prst="wedgeRoundRectCallout">
            <a:avLst>
              <a:gd name="adj1" fmla="val -53778"/>
              <a:gd name="adj2" fmla="val -112889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Валерик</a:t>
            </a:r>
          </a:p>
        </p:txBody>
      </p:sp>
      <p:sp>
        <p:nvSpPr>
          <p:cNvPr id="50197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6900863" y="4337050"/>
            <a:ext cx="642937" cy="142875"/>
          </a:xfrm>
          <a:prstGeom prst="wedgeRoundRectCallout">
            <a:avLst>
              <a:gd name="adj1" fmla="val -103639"/>
              <a:gd name="adj2" fmla="val -67731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198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5614988" y="4906963"/>
            <a:ext cx="928687" cy="214312"/>
          </a:xfrm>
          <a:prstGeom prst="wedgeRoundRectCallout">
            <a:avLst>
              <a:gd name="adj1" fmla="val -42120"/>
              <a:gd name="adj2" fmla="val -18587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Катыр-Юрт</a:t>
            </a:r>
          </a:p>
        </p:txBody>
      </p:sp>
      <p:sp>
        <p:nvSpPr>
          <p:cNvPr id="50199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5829300" y="4729163"/>
            <a:ext cx="642938" cy="142875"/>
          </a:xfrm>
          <a:prstGeom prst="wedgeRoundRectCallout">
            <a:avLst>
              <a:gd name="adj1" fmla="val -69958"/>
              <a:gd name="adj2" fmla="val -135102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00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614863" y="5478463"/>
            <a:ext cx="928687" cy="214312"/>
          </a:xfrm>
          <a:prstGeom prst="wedgeRoundRectCallout">
            <a:avLst>
              <a:gd name="adj1" fmla="val -42120"/>
              <a:gd name="adj2" fmla="val -18587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Янди</a:t>
            </a:r>
          </a:p>
        </p:txBody>
      </p:sp>
      <p:sp>
        <p:nvSpPr>
          <p:cNvPr id="50201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4829175" y="5300663"/>
            <a:ext cx="642938" cy="142875"/>
          </a:xfrm>
          <a:prstGeom prst="wedgeRoundRectCallout">
            <a:avLst>
              <a:gd name="adj1" fmla="val -69958"/>
              <a:gd name="adj2" fmla="val -135102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02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043238" y="4576763"/>
            <a:ext cx="1143000" cy="258762"/>
          </a:xfrm>
          <a:prstGeom prst="wedgeRoundRectCallout">
            <a:avLst>
              <a:gd name="adj1" fmla="val 24194"/>
              <a:gd name="adj2" fmla="val -199796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Ачхой-Мартан</a:t>
            </a:r>
          </a:p>
        </p:txBody>
      </p:sp>
      <p:sp>
        <p:nvSpPr>
          <p:cNvPr id="50203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3257550" y="4443413"/>
            <a:ext cx="642938" cy="142875"/>
          </a:xfrm>
          <a:prstGeom prst="wedgeRoundRectCallout">
            <a:avLst>
              <a:gd name="adj1" fmla="val 47940"/>
              <a:gd name="adj2" fmla="val -261417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04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1828800" y="4906963"/>
            <a:ext cx="928688" cy="214312"/>
          </a:xfrm>
          <a:prstGeom prst="wedgeRoundRectCallout">
            <a:avLst>
              <a:gd name="adj1" fmla="val -22685"/>
              <a:gd name="adj2" fmla="val -264468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Бамут</a:t>
            </a:r>
          </a:p>
        </p:txBody>
      </p:sp>
      <p:sp>
        <p:nvSpPr>
          <p:cNvPr id="50205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043113" y="4729163"/>
            <a:ext cx="642937" cy="142875"/>
          </a:xfrm>
          <a:prstGeom prst="wedgeRoundRectCallout">
            <a:avLst>
              <a:gd name="adj1" fmla="val -32528"/>
              <a:gd name="adj2" fmla="val -252995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06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471738" y="3657600"/>
            <a:ext cx="1000125" cy="177800"/>
          </a:xfrm>
          <a:prstGeom prst="wedgeRoundRectCallout">
            <a:avLst>
              <a:gd name="adj1" fmla="val 56713"/>
              <a:gd name="adj2" fmla="val -250963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Нов. Шарой.</a:t>
            </a:r>
          </a:p>
        </p:txBody>
      </p:sp>
      <p:sp>
        <p:nvSpPr>
          <p:cNvPr id="50207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686050" y="3443288"/>
            <a:ext cx="642938" cy="142875"/>
          </a:xfrm>
          <a:prstGeom prst="wedgeRoundRectCallout">
            <a:avLst>
              <a:gd name="adj1" fmla="val 83491"/>
              <a:gd name="adj2" fmla="val -185625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08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1685925" y="3014663"/>
            <a:ext cx="1000125" cy="177800"/>
          </a:xfrm>
          <a:prstGeom prst="wedgeRoundRectCallout">
            <a:avLst>
              <a:gd name="adj1" fmla="val 96412"/>
              <a:gd name="adj2" fmla="val -55181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Давыденко</a:t>
            </a:r>
          </a:p>
        </p:txBody>
      </p:sp>
      <p:sp>
        <p:nvSpPr>
          <p:cNvPr id="50209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1900238" y="2871788"/>
            <a:ext cx="642937" cy="142875"/>
          </a:xfrm>
          <a:prstGeom prst="wedgeRoundRectCallout">
            <a:avLst>
              <a:gd name="adj1" fmla="val 141505"/>
              <a:gd name="adj2" fmla="val -8782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10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2400300" y="2228850"/>
            <a:ext cx="1143000" cy="285750"/>
          </a:xfrm>
          <a:prstGeom prst="wedgeRoundRectCallout">
            <a:avLst>
              <a:gd name="adj1" fmla="val 88074"/>
              <a:gd name="adj2" fmla="val 141944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Самашки</a:t>
            </a:r>
          </a:p>
        </p:txBody>
      </p:sp>
      <p:sp>
        <p:nvSpPr>
          <p:cNvPr id="50211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752725" y="2514600"/>
            <a:ext cx="647700" cy="142875"/>
          </a:xfrm>
          <a:prstGeom prst="wedgeRoundRectCallout">
            <a:avLst>
              <a:gd name="adj1" fmla="val 144083"/>
              <a:gd name="adj2" fmla="val 151954"/>
              <a:gd name="adj3" fmla="val 16667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12" name="AutoShape 136"/>
          <p:cNvSpPr>
            <a:spLocks noChangeArrowheads="1"/>
          </p:cNvSpPr>
          <p:nvPr/>
        </p:nvSpPr>
        <p:spPr bwMode="auto">
          <a:xfrm>
            <a:off x="4338638" y="1728788"/>
            <a:ext cx="1276350" cy="571500"/>
          </a:xfrm>
          <a:prstGeom prst="wedgeRectCallout">
            <a:avLst>
              <a:gd name="adj1" fmla="val -30046"/>
              <a:gd name="adj2" fmla="val 90940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0213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686675" y="3800475"/>
            <a:ext cx="1143000" cy="285750"/>
          </a:xfrm>
          <a:prstGeom prst="wedgeRoundRectCallout">
            <a:avLst>
              <a:gd name="adj1" fmla="val -69819"/>
              <a:gd name="adj2" fmla="val -43319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Хамби-Ирзи</a:t>
            </a:r>
          </a:p>
        </p:txBody>
      </p:sp>
      <p:sp>
        <p:nvSpPr>
          <p:cNvPr id="50214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8039100" y="4086225"/>
            <a:ext cx="647700" cy="142875"/>
          </a:xfrm>
          <a:prstGeom prst="wedgeRoundRectCallout">
            <a:avLst>
              <a:gd name="adj1" fmla="val -143843"/>
              <a:gd name="adj2" fmla="val -210153"/>
              <a:gd name="adj3" fmla="val 16667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15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686675" y="3157538"/>
            <a:ext cx="1143000" cy="285750"/>
          </a:xfrm>
          <a:prstGeom prst="wedgeRoundRectCallout">
            <a:avLst>
              <a:gd name="adj1" fmla="val -169819"/>
              <a:gd name="adj2" fmla="val 108259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Шаами-Юрт</a:t>
            </a:r>
          </a:p>
        </p:txBody>
      </p:sp>
      <p:sp>
        <p:nvSpPr>
          <p:cNvPr id="50216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8039100" y="3443288"/>
            <a:ext cx="647700" cy="142875"/>
          </a:xfrm>
          <a:prstGeom prst="wedgeRoundRectCallout">
            <a:avLst>
              <a:gd name="adj1" fmla="val -331458"/>
              <a:gd name="adj2" fmla="val 84583"/>
              <a:gd name="adj3" fmla="val 16667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17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043738" y="2657475"/>
            <a:ext cx="1143000" cy="285750"/>
          </a:xfrm>
          <a:prstGeom prst="wedgeRoundRectCallout">
            <a:avLst>
              <a:gd name="adj1" fmla="val -66662"/>
              <a:gd name="adj2" fmla="val 82995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Закан-Юрт</a:t>
            </a:r>
          </a:p>
        </p:txBody>
      </p:sp>
      <p:sp>
        <p:nvSpPr>
          <p:cNvPr id="50218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7396163" y="2943225"/>
            <a:ext cx="647700" cy="142875"/>
          </a:xfrm>
          <a:prstGeom prst="wedgeRoundRectCallout">
            <a:avLst>
              <a:gd name="adj1" fmla="val -141986"/>
              <a:gd name="adj2" fmla="val 59319"/>
              <a:gd name="adj3" fmla="val 16667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219" name="AutoShape 136"/>
          <p:cNvSpPr>
            <a:spLocks noChangeArrowheads="1"/>
          </p:cNvSpPr>
          <p:nvPr/>
        </p:nvSpPr>
        <p:spPr bwMode="auto">
          <a:xfrm>
            <a:off x="6338888" y="1657350"/>
            <a:ext cx="1276350" cy="571500"/>
          </a:xfrm>
          <a:prstGeom prst="wedgeRectCallout">
            <a:avLst>
              <a:gd name="adj1" fmla="val -36648"/>
              <a:gd name="adj2" fmla="val 93046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33914" name="Rectangle 69"/>
          <p:cNvSpPr>
            <a:spLocks noChangeArrowheads="1"/>
          </p:cNvSpPr>
          <p:nvPr/>
        </p:nvSpPr>
        <p:spPr bwMode="auto">
          <a:xfrm>
            <a:off x="9686925" y="6157923"/>
            <a:ext cx="3114675" cy="3443278"/>
          </a:xfrm>
          <a:prstGeom prst="rect">
            <a:avLst/>
          </a:prstGeom>
          <a:solidFill>
            <a:schemeClr val="bg1">
              <a:lumMod val="75000"/>
            </a:schemeClr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91418" tIns="45709" rIns="91418" bIns="45709" anchor="ctr"/>
          <a:lstStyle/>
          <a:p>
            <a:pPr algn="ctr" defTabSz="912813">
              <a:defRPr/>
            </a:pPr>
            <a:endParaRPr lang="ru-RU" sz="1000">
              <a:solidFill>
                <a:schemeClr val="tx1"/>
              </a:solidFill>
            </a:endParaRPr>
          </a:p>
          <a:p>
            <a:pPr algn="ctr" defTabSz="912813">
              <a:defRPr/>
            </a:pPr>
            <a:endParaRPr lang="ru-RU" sz="1000">
              <a:solidFill>
                <a:schemeClr val="tx1"/>
              </a:solidFill>
            </a:endParaRPr>
          </a:p>
          <a:p>
            <a:pPr algn="ctr" defTabSz="912813">
              <a:defRPr/>
            </a:pPr>
            <a:endParaRPr lang="ru-RU" sz="1000">
              <a:solidFill>
                <a:schemeClr val="tx1"/>
              </a:solidFill>
            </a:endParaRPr>
          </a:p>
          <a:p>
            <a:pPr algn="ctr" defTabSz="912813">
              <a:defRPr/>
            </a:pPr>
            <a:endParaRPr lang="ru-RU" sz="1000">
              <a:solidFill>
                <a:schemeClr val="tx1"/>
              </a:solidFill>
            </a:endParaRPr>
          </a:p>
          <a:p>
            <a:pPr algn="ctr" defTabSz="912813">
              <a:defRPr/>
            </a:pPr>
            <a:endParaRPr lang="ru-RU" sz="1000">
              <a:solidFill>
                <a:schemeClr val="tx1"/>
              </a:solidFill>
            </a:endParaRPr>
          </a:p>
          <a:p>
            <a:pPr algn="ctr" defTabSz="912813">
              <a:defRPr/>
            </a:pPr>
            <a:endParaRPr lang="ru-RU" sz="1000">
              <a:solidFill>
                <a:schemeClr val="tx1"/>
              </a:solidFill>
            </a:endParaRPr>
          </a:p>
          <a:p>
            <a:pPr algn="ctr" defTabSz="912813">
              <a:defRPr/>
            </a:pPr>
            <a:endParaRPr lang="ru-RU" sz="1000">
              <a:solidFill>
                <a:schemeClr val="tx1"/>
              </a:solidFill>
            </a:endParaRPr>
          </a:p>
          <a:p>
            <a:pPr algn="ctr" defTabSz="912813">
              <a:defRPr/>
            </a:pPr>
            <a:endParaRPr lang="ru-RU" sz="1000">
              <a:solidFill>
                <a:schemeClr val="tx1"/>
              </a:solidFill>
            </a:endParaRPr>
          </a:p>
          <a:p>
            <a:pPr algn="ctr" defTabSz="912813">
              <a:defRPr/>
            </a:pPr>
            <a:r>
              <a:rPr lang="ru-RU" sz="1000">
                <a:solidFill>
                  <a:schemeClr val="tx1"/>
                </a:solidFill>
              </a:rPr>
              <a:t>                   </a:t>
            </a:r>
          </a:p>
        </p:txBody>
      </p:sp>
      <p:sp>
        <p:nvSpPr>
          <p:cNvPr id="50306" name="Text Box 70"/>
          <p:cNvSpPr txBox="1">
            <a:spLocks noChangeArrowheads="1"/>
          </p:cNvSpPr>
          <p:nvPr/>
        </p:nvSpPr>
        <p:spPr bwMode="auto">
          <a:xfrm>
            <a:off x="10044118" y="6157922"/>
            <a:ext cx="2420974" cy="264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3" tIns="45707" rIns="91413" bIns="45707">
            <a:spAutoFit/>
          </a:bodyPr>
          <a:lstStyle/>
          <a:p>
            <a:pPr algn="ctr" defTabSz="1039813">
              <a:lnSpc>
                <a:spcPct val="80000"/>
              </a:lnSpc>
            </a:pPr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120" name="Скругленная прямоугольная выноска 1119"/>
          <p:cNvSpPr/>
          <p:nvPr/>
        </p:nvSpPr>
        <p:spPr bwMode="auto">
          <a:xfrm>
            <a:off x="10166350" y="8872538"/>
            <a:ext cx="285750" cy="142875"/>
          </a:xfrm>
          <a:prstGeom prst="wedgeRoundRectCallout">
            <a:avLst>
              <a:gd name="adj1" fmla="val 133394"/>
              <a:gd name="adj2" fmla="val -4488"/>
              <a:gd name="adj3" fmla="val 16667"/>
            </a:avLst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 sz="1000">
              <a:solidFill>
                <a:schemeClr val="tx1"/>
              </a:solidFill>
              <a:latin typeface="Times New Roman" pitchFamily="18" charset="0"/>
            </a:endParaRPr>
          </a:p>
        </p:txBody>
      </p:sp>
      <p:sp>
        <p:nvSpPr>
          <p:cNvPr id="50308" name="Text Box 63"/>
          <p:cNvSpPr txBox="1">
            <a:spLocks noChangeArrowheads="1"/>
          </p:cNvSpPr>
          <p:nvPr/>
        </p:nvSpPr>
        <p:spPr bwMode="auto">
          <a:xfrm>
            <a:off x="10899572" y="8776276"/>
            <a:ext cx="1192199" cy="352009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43808" tIns="21902" rIns="43808" bIns="21902">
            <a:spAutoFit/>
          </a:bodyPr>
          <a:lstStyle/>
          <a:p>
            <a:pPr algn="ctr" defTabSz="442913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Прикрытые Сельские поселения  </a:t>
            </a:r>
          </a:p>
        </p:txBody>
      </p:sp>
      <p:sp>
        <p:nvSpPr>
          <p:cNvPr id="50309" name="AutoShape 107"/>
          <p:cNvSpPr>
            <a:spLocks noChangeArrowheads="1"/>
          </p:cNvSpPr>
          <p:nvPr/>
        </p:nvSpPr>
        <p:spPr bwMode="auto">
          <a:xfrm>
            <a:off x="9829802" y="8258167"/>
            <a:ext cx="647693" cy="144464"/>
          </a:xfrm>
          <a:prstGeom prst="wedgeRoundRectCallout">
            <a:avLst>
              <a:gd name="adj1" fmla="val 87949"/>
              <a:gd name="adj2" fmla="val -13213"/>
              <a:gd name="adj3" fmla="val 16667"/>
            </a:avLst>
          </a:prstGeom>
          <a:solidFill>
            <a:schemeClr val="accent1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310" name="AutoShape 107"/>
          <p:cNvSpPr>
            <a:spLocks noChangeArrowheads="1"/>
          </p:cNvSpPr>
          <p:nvPr/>
        </p:nvSpPr>
        <p:spPr bwMode="auto">
          <a:xfrm>
            <a:off x="9829802" y="8547093"/>
            <a:ext cx="647693" cy="142876"/>
          </a:xfrm>
          <a:prstGeom prst="wedgeRoundRectCallout">
            <a:avLst>
              <a:gd name="adj1" fmla="val 103898"/>
              <a:gd name="adj2" fmla="val 995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50311" name="Text Box 63"/>
          <p:cNvSpPr txBox="1">
            <a:spLocks noChangeArrowheads="1"/>
          </p:cNvSpPr>
          <p:nvPr/>
        </p:nvSpPr>
        <p:spPr bwMode="auto">
          <a:xfrm>
            <a:off x="10848972" y="8197840"/>
            <a:ext cx="1695495" cy="2135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43808" tIns="21902" rIns="43808" bIns="21902">
            <a:spAutoFit/>
          </a:bodyPr>
          <a:lstStyle/>
          <a:p>
            <a:pPr algn="ctr" defTabSz="442913" eaLnBrk="0" hangingPunct="0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Неприкрытые объекты  </a:t>
            </a:r>
          </a:p>
        </p:txBody>
      </p:sp>
      <p:sp>
        <p:nvSpPr>
          <p:cNvPr id="50312" name="Text Box 63"/>
          <p:cNvSpPr txBox="1">
            <a:spLocks noChangeArrowheads="1"/>
          </p:cNvSpPr>
          <p:nvPr/>
        </p:nvSpPr>
        <p:spPr bwMode="auto">
          <a:xfrm>
            <a:off x="10953746" y="8507002"/>
            <a:ext cx="1519284" cy="21350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43808" tIns="21902" rIns="43808" bIns="21902">
            <a:spAutoFit/>
          </a:bodyPr>
          <a:lstStyle/>
          <a:p>
            <a:pPr algn="ctr" defTabSz="442913" eaLnBrk="0" hangingPunct="0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Прикрытые объекты </a:t>
            </a:r>
          </a:p>
        </p:txBody>
      </p:sp>
      <p:sp>
        <p:nvSpPr>
          <p:cNvPr id="50313" name="Text Box 352"/>
          <p:cNvSpPr txBox="1">
            <a:spLocks noChangeArrowheads="1"/>
          </p:cNvSpPr>
          <p:nvPr/>
        </p:nvSpPr>
        <p:spPr bwMode="auto">
          <a:xfrm>
            <a:off x="10615613" y="7794625"/>
            <a:ext cx="1762125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2006" tIns="61007" rIns="122006" bIns="61007">
            <a:spAutoFit/>
          </a:bodyPr>
          <a:lstStyle/>
          <a:p>
            <a:pPr algn="ctr" defTabSz="1390650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-границы гарнизона</a:t>
            </a:r>
          </a:p>
        </p:txBody>
      </p:sp>
      <p:grpSp>
        <p:nvGrpSpPr>
          <p:cNvPr id="50314" name="Group 257"/>
          <p:cNvGrpSpPr>
            <a:grpSpLocks/>
          </p:cNvGrpSpPr>
          <p:nvPr/>
        </p:nvGrpSpPr>
        <p:grpSpPr bwMode="auto">
          <a:xfrm>
            <a:off x="10115556" y="7919497"/>
            <a:ext cx="461956" cy="12702"/>
            <a:chOff x="4455" y="3099"/>
            <a:chExt cx="225" cy="6"/>
          </a:xfrm>
        </p:grpSpPr>
        <p:cxnSp>
          <p:nvCxnSpPr>
            <p:cNvPr id="1128" name="Прямая соединительная линия 1127"/>
            <p:cNvCxnSpPr/>
            <p:nvPr/>
          </p:nvCxnSpPr>
          <p:spPr>
            <a:xfrm>
              <a:off x="4455" y="3105"/>
              <a:ext cx="225" cy="1"/>
            </a:xfrm>
            <a:prstGeom prst="line">
              <a:avLst/>
            </a:prstGeom>
            <a:ln w="50800">
              <a:solidFill>
                <a:srgbClr val="FFCC6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9" name="Прямая соединительная линия 1128"/>
            <p:cNvCxnSpPr/>
            <p:nvPr/>
          </p:nvCxnSpPr>
          <p:spPr>
            <a:xfrm>
              <a:off x="4524" y="3099"/>
              <a:ext cx="90" cy="1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315" name="Group 248"/>
          <p:cNvGrpSpPr>
            <a:grpSpLocks/>
          </p:cNvGrpSpPr>
          <p:nvPr/>
        </p:nvGrpSpPr>
        <p:grpSpPr bwMode="auto">
          <a:xfrm>
            <a:off x="10186995" y="7443796"/>
            <a:ext cx="325470" cy="271449"/>
            <a:chOff x="4727" y="2506"/>
            <a:chExt cx="706" cy="1172"/>
          </a:xfrm>
        </p:grpSpPr>
        <p:sp>
          <p:nvSpPr>
            <p:cNvPr id="50329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30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31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32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33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34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35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36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37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38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39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40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41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42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43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44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45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46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47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48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49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0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1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2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3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4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5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6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7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8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59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0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1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2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3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4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5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6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7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8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69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0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1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2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3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4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5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6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7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8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79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80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381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82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83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84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85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86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87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88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89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0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1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2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3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4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5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6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7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8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399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00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50401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02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03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04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05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06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50407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sp>
        <p:nvSpPr>
          <p:cNvPr id="50316" name="Text Box 352"/>
          <p:cNvSpPr txBox="1">
            <a:spLocks noChangeArrowheads="1"/>
          </p:cNvSpPr>
          <p:nvPr/>
        </p:nvSpPr>
        <p:spPr bwMode="auto">
          <a:xfrm>
            <a:off x="11150588" y="7477136"/>
            <a:ext cx="730255" cy="3238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2027" tIns="61018" rIns="122027" bIns="61018">
            <a:spAutoFit/>
          </a:bodyPr>
          <a:lstStyle/>
          <a:p>
            <a:pPr defTabSz="1392238">
              <a:spcBef>
                <a:spcPct val="50000"/>
              </a:spcBef>
            </a:pPr>
            <a:r>
              <a:rPr lang="ru-RU" sz="1300">
                <a:solidFill>
                  <a:schemeClr val="tx1"/>
                </a:solidFill>
              </a:rPr>
              <a:t> </a:t>
            </a: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СОШ</a:t>
            </a:r>
          </a:p>
        </p:txBody>
      </p:sp>
      <p:grpSp>
        <p:nvGrpSpPr>
          <p:cNvPr id="50317" name="Group 300"/>
          <p:cNvGrpSpPr>
            <a:grpSpLocks/>
          </p:cNvGrpSpPr>
          <p:nvPr/>
        </p:nvGrpSpPr>
        <p:grpSpPr bwMode="auto">
          <a:xfrm>
            <a:off x="9761544" y="7015166"/>
            <a:ext cx="639767" cy="357189"/>
            <a:chOff x="3288" y="3929"/>
            <a:chExt cx="479" cy="211"/>
          </a:xfrm>
        </p:grpSpPr>
        <p:grpSp>
          <p:nvGrpSpPr>
            <p:cNvPr id="50321" name="Group 301"/>
            <p:cNvGrpSpPr>
              <a:grpSpLocks/>
            </p:cNvGrpSpPr>
            <p:nvPr/>
          </p:nvGrpSpPr>
          <p:grpSpPr bwMode="auto">
            <a:xfrm>
              <a:off x="3288" y="3929"/>
              <a:ext cx="317" cy="211"/>
              <a:chOff x="0" y="1"/>
              <a:chExt cx="20000" cy="19999"/>
            </a:xfrm>
          </p:grpSpPr>
          <p:sp>
            <p:nvSpPr>
              <p:cNvPr id="50323" name="Rectangle 302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19271" tIns="59636" rIns="119271" bIns="59636"/>
              <a:lstStyle/>
              <a:p>
                <a:pPr defTabSz="1593850"/>
                <a:endParaRPr lang="ru-RU" sz="310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50324" name="Line 303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0325" name="Line 304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0326" name="Group 305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0327" name="Line 306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0328" name="Line 307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50322" name="Line 308"/>
            <p:cNvSpPr>
              <a:spLocks noChangeShapeType="1"/>
            </p:cNvSpPr>
            <p:nvPr/>
          </p:nvSpPr>
          <p:spPr bwMode="auto">
            <a:xfrm>
              <a:off x="3669" y="4064"/>
              <a:ext cx="98" cy="1"/>
            </a:xfrm>
            <a:prstGeom prst="line">
              <a:avLst/>
            </a:prstGeom>
            <a:noFill/>
            <a:ln w="25400">
              <a:noFill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0320" name="Text Box 55"/>
          <p:cNvSpPr txBox="1">
            <a:spLocks noChangeArrowheads="1"/>
          </p:cNvSpPr>
          <p:nvPr/>
        </p:nvSpPr>
        <p:spPr bwMode="auto">
          <a:xfrm>
            <a:off x="10044118" y="7015166"/>
            <a:ext cx="2700357" cy="4603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293" tIns="60681" rIns="121293" bIns="60681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ru-RU" sz="1100" b="1">
                <a:solidFill>
                  <a:schemeClr val="tx1"/>
                </a:solidFill>
                <a:latin typeface="Garamond" pitchFamily="18" charset="0"/>
                <a:cs typeface="Times New Roman" pitchFamily="18" charset="0"/>
              </a:rPr>
              <a:t>-</a:t>
            </a:r>
            <a:r>
              <a:rPr lang="ru-RU" sz="1100">
                <a:solidFill>
                  <a:schemeClr val="tx1"/>
                </a:solidFill>
                <a:latin typeface="Garamond" pitchFamily="18" charset="0"/>
                <a:cs typeface="Times New Roman" pitchFamily="18" charset="0"/>
              </a:rPr>
              <a:t>районная (городская  больница) с у к. номера и кол. коек</a:t>
            </a:r>
          </a:p>
        </p:txBody>
      </p:sp>
      <p:sp>
        <p:nvSpPr>
          <p:cNvPr id="50221" name="Rectangle 97"/>
          <p:cNvSpPr>
            <a:spLocks noChangeArrowheads="1"/>
          </p:cNvSpPr>
          <p:nvPr/>
        </p:nvSpPr>
        <p:spPr bwMode="auto">
          <a:xfrm>
            <a:off x="8358188" y="1728788"/>
            <a:ext cx="4257675" cy="714358"/>
          </a:xfrm>
          <a:prstGeom prst="rect">
            <a:avLst/>
          </a:prstGeom>
          <a:solidFill>
            <a:schemeClr val="accent1"/>
          </a:solidFill>
          <a:ln w="38100" cmpd="dbl">
            <a:solidFill>
              <a:srgbClr val="0000FF"/>
            </a:solidFill>
            <a:miter lim="800000"/>
            <a:headEnd/>
            <a:tailEnd/>
          </a:ln>
        </p:spPr>
        <p:txBody>
          <a:bodyPr lIns="91419" tIns="45709" rIns="91419" bIns="45709"/>
          <a:lstStyle/>
          <a:p>
            <a:pPr algn="ctr">
              <a:spcBef>
                <a:spcPct val="20000"/>
              </a:spcBef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    </a:t>
            </a:r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В соответствии с требованиями технического регламента, подразделениями гарнизона. 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-  Прикрыто </a:t>
            </a:r>
            <a:r>
              <a:rPr lang="ru-RU" sz="1000" dirty="0" smtClean="0">
                <a:solidFill>
                  <a:schemeClr val="tx1"/>
                </a:solidFill>
                <a:cs typeface="Times New Roman" pitchFamily="18" charset="0"/>
              </a:rPr>
              <a:t>12 </a:t>
            </a:r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сельский поселений с общей численностью  населения  </a:t>
            </a:r>
            <a:r>
              <a:rPr lang="ru-RU" sz="1000" dirty="0" smtClean="0">
                <a:solidFill>
                  <a:schemeClr val="tx1"/>
                </a:solidFill>
                <a:cs typeface="Times New Roman" pitchFamily="18" charset="0"/>
              </a:rPr>
              <a:t>67,726 </a:t>
            </a:r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человек.  </a:t>
            </a:r>
          </a:p>
        </p:txBody>
      </p:sp>
      <p:sp>
        <p:nvSpPr>
          <p:cNvPr id="50222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2552700" y="5372100"/>
            <a:ext cx="1143000" cy="285750"/>
          </a:xfrm>
          <a:prstGeom prst="wedgeRoundRectCallout">
            <a:avLst>
              <a:gd name="adj1" fmla="val 58602"/>
              <a:gd name="adj2" fmla="val -157005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Старый-Ачхой.</a:t>
            </a:r>
          </a:p>
        </p:txBody>
      </p:sp>
      <p:sp>
        <p:nvSpPr>
          <p:cNvPr id="50223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828925" y="5229225"/>
            <a:ext cx="647700" cy="142875"/>
          </a:xfrm>
          <a:prstGeom prst="wedgeRoundRectCallout">
            <a:avLst>
              <a:gd name="adj1" fmla="val 106931"/>
              <a:gd name="adj2" fmla="val -210153"/>
              <a:gd name="adj3" fmla="val 16667"/>
            </a:avLst>
          </a:prstGeom>
          <a:solidFill>
            <a:srgbClr val="FFFF00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Школа</a:t>
            </a:r>
          </a:p>
        </p:txBody>
      </p:sp>
      <p:graphicFrame>
        <p:nvGraphicFramePr>
          <p:cNvPr id="1167" name="Group 3379"/>
          <p:cNvGraphicFramePr>
            <a:graphicFrameLocks noGrp="1"/>
          </p:cNvGraphicFramePr>
          <p:nvPr/>
        </p:nvGraphicFramePr>
        <p:xfrm>
          <a:off x="7781925" y="4432407"/>
          <a:ext cx="4976803" cy="1511201"/>
        </p:xfrm>
        <a:graphic>
          <a:graphicData uri="http://schemas.openxmlformats.org/drawingml/2006/table">
            <a:tbl>
              <a:tblPr/>
              <a:tblGrid>
                <a:gridCol w="1369357"/>
                <a:gridCol w="1992684"/>
                <a:gridCol w="1614762"/>
              </a:tblGrid>
              <a:tr h="337721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соц. Объектов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359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Подразделения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Сельские поселения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Соц.объекты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9439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Самашки-10266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№1-410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№2-446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№3-536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№4-480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359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Старый-Ачхой.-946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Школа-30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359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с.п. 11,212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соц.объекта 1,872чел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68" name="Group 3379"/>
          <p:cNvGraphicFramePr>
            <a:graphicFrameLocks noGrp="1"/>
          </p:cNvGraphicFramePr>
          <p:nvPr/>
        </p:nvGraphicFramePr>
        <p:xfrm>
          <a:off x="-4763" y="5765800"/>
          <a:ext cx="6191795" cy="3810000"/>
        </p:xfrm>
        <a:graphic>
          <a:graphicData uri="http://schemas.openxmlformats.org/drawingml/2006/table">
            <a:tbl>
              <a:tblPr/>
              <a:tblGrid>
                <a:gridCol w="1703659"/>
                <a:gridCol w="2479160"/>
                <a:gridCol w="2008976"/>
              </a:tblGrid>
              <a:tr h="139631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соц. Объектов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963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Подразделения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Сельские поселения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Соц.объекты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117050">
                <a:tc rowSpan="7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Ачхой-Мартан-19763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№1-791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№2-442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№3-310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№4-578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№5-406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№6-584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№7-317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-500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63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Бамут-270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Школа-60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63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Давыденко-1669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Школа-328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63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Нов. Шарой.-1793 чел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Школа-360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18894">
                <a:tc v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Валерик-7203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Школа№1-745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№2-583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Школа-175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18894">
                <a:tc v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Катыр-Юрт-10266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№1-625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№2-449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№3-648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631">
                <a:tc v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Шаами-Юрт-3775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Школа-821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63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Хамби-ирзи-3320 чел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Школа-702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63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Янди-1655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Школа-200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7926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Закан-Юрт-2476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№1- 500чел.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№2-640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63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с.п.  52,163чел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 соц.объекта10,763чел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50302" name="AutoShape 107"/>
          <p:cNvSpPr>
            <a:spLocks noChangeArrowheads="1"/>
          </p:cNvSpPr>
          <p:nvPr/>
        </p:nvSpPr>
        <p:spPr bwMode="auto">
          <a:xfrm>
            <a:off x="9258320" y="3086088"/>
            <a:ext cx="3244850" cy="508000"/>
          </a:xfrm>
          <a:prstGeom prst="wedgeRoundRectCallout">
            <a:avLst>
              <a:gd name="adj1" fmla="val -4306"/>
              <a:gd name="adj2" fmla="val 512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50303" name="AutoShape 136"/>
          <p:cNvSpPr>
            <a:spLocks noChangeArrowheads="1"/>
          </p:cNvSpPr>
          <p:nvPr/>
        </p:nvSpPr>
        <p:spPr bwMode="auto">
          <a:xfrm>
            <a:off x="4267200" y="3157538"/>
            <a:ext cx="1419225" cy="500062"/>
          </a:xfrm>
          <a:prstGeom prst="wedgeRectCallout">
            <a:avLst>
              <a:gd name="adj1" fmla="val -48620"/>
              <a:gd name="adj2" fmla="val 96708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0304" name="AutoShape 173"/>
          <p:cNvSpPr>
            <a:spLocks noChangeArrowheads="1"/>
          </p:cNvSpPr>
          <p:nvPr/>
        </p:nvSpPr>
        <p:spPr bwMode="auto">
          <a:xfrm>
            <a:off x="0" y="3371840"/>
            <a:ext cx="2500330" cy="714373"/>
          </a:xfrm>
          <a:prstGeom prst="wedgeRectCallout">
            <a:avLst>
              <a:gd name="adj1" fmla="val 101814"/>
              <a:gd name="adj2" fmla="val 54075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ПВР </a:t>
            </a:r>
            <a:r>
              <a:rPr lang="ru-RU" sz="1000" dirty="0" smtClean="0">
                <a:solidFill>
                  <a:schemeClr val="tx1"/>
                </a:solidFill>
              </a:rPr>
              <a:t>расположен по </a:t>
            </a:r>
            <a:r>
              <a:rPr lang="ru-RU" sz="1000" dirty="0">
                <a:solidFill>
                  <a:schemeClr val="tx1"/>
                </a:solidFill>
              </a:rPr>
              <a:t>ул. </a:t>
            </a:r>
            <a:r>
              <a:rPr lang="ru-RU" sz="1000" dirty="0" err="1">
                <a:solidFill>
                  <a:schemeClr val="tx1"/>
                </a:solidFill>
              </a:rPr>
              <a:t>Мамакаева</a:t>
            </a:r>
            <a:r>
              <a:rPr lang="ru-RU" sz="1000" dirty="0">
                <a:solidFill>
                  <a:schemeClr val="tx1"/>
                </a:solidFill>
              </a:rPr>
              <a:t> №13, количество мест 125 чел</a:t>
            </a:r>
            <a:r>
              <a:rPr lang="ru-RU" sz="1000" dirty="0" smtClean="0">
                <a:solidFill>
                  <a:schemeClr val="tx1"/>
                </a:solidFill>
              </a:rPr>
              <a:t>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Руководитель </a:t>
            </a:r>
            <a:r>
              <a:rPr lang="ru-RU" sz="1000" dirty="0" err="1" smtClean="0">
                <a:solidFill>
                  <a:schemeClr val="tx1"/>
                </a:solidFill>
              </a:rPr>
              <a:t>Сельмурзаев</a:t>
            </a:r>
            <a:r>
              <a:rPr lang="ru-RU" sz="1000" dirty="0" smtClean="0">
                <a:solidFill>
                  <a:schemeClr val="tx1"/>
                </a:solidFill>
              </a:rPr>
              <a:t>  А. Ш.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тел.8928-784-29-15</a:t>
            </a:r>
            <a:endParaRPr lang="ru-RU" sz="1000" dirty="0">
              <a:solidFill>
                <a:schemeClr val="tx1"/>
              </a:solidFill>
            </a:endParaRPr>
          </a:p>
        </p:txBody>
      </p:sp>
      <p:sp>
        <p:nvSpPr>
          <p:cNvPr id="1136" name="TextBox 1135"/>
          <p:cNvSpPr txBox="1"/>
          <p:nvPr/>
        </p:nvSpPr>
        <p:spPr>
          <a:xfrm>
            <a:off x="4078971" y="3874682"/>
            <a:ext cx="3923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rgbClr val="0000FF"/>
                </a:solidFill>
              </a:rPr>
              <a:t>е</a:t>
            </a:r>
            <a:endParaRPr lang="ru-RU" sz="2400" b="1" dirty="0">
              <a:solidFill>
                <a:srgbClr val="0000FF"/>
              </a:solidFill>
            </a:endParaRPr>
          </a:p>
        </p:txBody>
      </p:sp>
      <p:sp>
        <p:nvSpPr>
          <p:cNvPr id="1137" name="TextBox 1136"/>
          <p:cNvSpPr txBox="1"/>
          <p:nvPr/>
        </p:nvSpPr>
        <p:spPr>
          <a:xfrm>
            <a:off x="3672508" y="3643944"/>
            <a:ext cx="39236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400" b="1" dirty="0" smtClean="0">
                <a:solidFill>
                  <a:srgbClr val="0000FF"/>
                </a:solidFill>
              </a:rPr>
              <a:t>е</a:t>
            </a:r>
            <a:endParaRPr lang="ru-RU" sz="2400" b="1" dirty="0">
              <a:solidFill>
                <a:srgbClr val="0000FF"/>
              </a:solidFill>
            </a:endParaRPr>
          </a:p>
        </p:txBody>
      </p:sp>
      <p:sp>
        <p:nvSpPr>
          <p:cNvPr id="1138" name="Text Box 352"/>
          <p:cNvSpPr txBox="1">
            <a:spLocks noChangeArrowheads="1"/>
          </p:cNvSpPr>
          <p:nvPr/>
        </p:nvSpPr>
        <p:spPr bwMode="auto">
          <a:xfrm>
            <a:off x="10615642" y="6515112"/>
            <a:ext cx="1762125" cy="4617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2006" tIns="61007" rIns="122006" bIns="61007">
            <a:spAutoFit/>
          </a:bodyPr>
          <a:lstStyle/>
          <a:p>
            <a:pPr algn="ctr" defTabSz="1390650">
              <a:spcBef>
                <a:spcPct val="50000"/>
              </a:spcBef>
            </a:pPr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-наличие выхода в интернет</a:t>
            </a:r>
            <a:endParaRPr lang="ru-RU" sz="11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9" name="TextBox 1138"/>
          <p:cNvSpPr txBox="1"/>
          <p:nvPr/>
        </p:nvSpPr>
        <p:spPr>
          <a:xfrm>
            <a:off x="9829824" y="6443674"/>
            <a:ext cx="39236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2800" b="1" dirty="0" smtClean="0">
                <a:solidFill>
                  <a:srgbClr val="0000FF"/>
                </a:solidFill>
              </a:rPr>
              <a:t>е</a:t>
            </a:r>
            <a:endParaRPr lang="ru-RU" sz="2800" b="1" dirty="0">
              <a:solidFill>
                <a:srgbClr val="0000FF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</a:t>
            </a:r>
            <a:r>
              <a:rPr lang="ru-RU" sz="2400" kern="0" dirty="0">
                <a:solidFill>
                  <a:schemeClr val="tx1"/>
                </a:solidFill>
              </a:rPr>
              <a:t>заболеваемости </a:t>
            </a:r>
            <a:r>
              <a:rPr lang="ru-RU" sz="2400" kern="0" dirty="0" err="1">
                <a:solidFill>
                  <a:schemeClr val="tx1"/>
                </a:solidFill>
              </a:rPr>
              <a:t>с\х</a:t>
            </a:r>
            <a:r>
              <a:rPr lang="ru-RU" sz="2400" kern="0" dirty="0">
                <a:solidFill>
                  <a:schemeClr val="tx1"/>
                </a:solidFill>
              </a:rPr>
              <a:t> животных</a:t>
            </a:r>
            <a:endParaRPr lang="ru-RU" sz="2400" dirty="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695373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762000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5921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3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71538"/>
          <a:ext cx="12801600" cy="8737892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314971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4971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1977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895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97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977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895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977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71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895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977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659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895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895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895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040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694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Сан. эпид. группаДаукаев Асланбек Хамидович 8-928-736-35-25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«Роспотребнадзора №756 от 31.12.05г.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946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Ветеринарная служба/Килаев Адам Арбиевич 8-928-290-66-23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нач. ГУ №16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22.01.09г.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895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977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971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895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895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977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977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</a:t>
            </a:r>
            <a:r>
              <a:rPr lang="ru-RU" sz="2400" kern="0" dirty="0">
                <a:solidFill>
                  <a:schemeClr val="tx1"/>
                </a:solidFill>
              </a:rPr>
              <a:t>заболеваемости </a:t>
            </a:r>
            <a:r>
              <a:rPr lang="ru-RU" sz="2400" kern="0" dirty="0" err="1">
                <a:solidFill>
                  <a:schemeClr val="tx1"/>
                </a:solidFill>
              </a:rPr>
              <a:t>с\х</a:t>
            </a:r>
            <a:r>
              <a:rPr lang="ru-RU" sz="2400" kern="0" dirty="0">
                <a:solidFill>
                  <a:schemeClr val="tx1"/>
                </a:solidFill>
              </a:rPr>
              <a:t> животных</a:t>
            </a:r>
            <a:endParaRPr lang="ru-RU" sz="2400" dirty="0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121859" name="Picture 3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5412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dirty="0" smtClean="0">
                <a:solidFill>
                  <a:srgbClr val="FFFF00"/>
                </a:solidFill>
              </a:rPr>
              <a:t>ИНФОРМАЦИОННО-СПРАВОЧНЫЕ МАТЕРИАЛЫ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1001713"/>
            <a:ext cx="12801600" cy="5175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2800" kern="0" dirty="0">
                <a:solidFill>
                  <a:schemeClr val="tx2"/>
                </a:solidFill>
                <a:ea typeface="+mj-ea"/>
                <a:cs typeface="+mj-cs"/>
              </a:rPr>
              <a:t>Информационно-справочные материалы по туристическим группам </a:t>
            </a:r>
          </a:p>
        </p:txBody>
      </p:sp>
      <p:sp>
        <p:nvSpPr>
          <p:cNvPr id="122884" name="AutoShape 43"/>
          <p:cNvSpPr>
            <a:spLocks noChangeArrowheads="1"/>
          </p:cNvSpPr>
          <p:nvPr/>
        </p:nvSpPr>
        <p:spPr bwMode="auto">
          <a:xfrm>
            <a:off x="0" y="4300538"/>
            <a:ext cx="12801600" cy="1400175"/>
          </a:xfrm>
          <a:prstGeom prst="wedgeRoundRectCallout">
            <a:avLst>
              <a:gd name="adj1" fmla="val 16032"/>
              <a:gd name="adj2" fmla="val -51782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68258" tIns="34130" rIns="68258" bIns="34130">
            <a:flatTx/>
          </a:bodyPr>
          <a:lstStyle/>
          <a:p>
            <a:pPr algn="ctr"/>
            <a:r>
              <a:rPr lang="ru-RU" sz="4000" b="1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4000" b="1">
                <a:solidFill>
                  <a:schemeClr val="tx1"/>
                </a:solidFill>
              </a:rPr>
              <a:t>АЧХОЙ-МАРТАНОВСКОГО</a:t>
            </a:r>
            <a:r>
              <a:rPr lang="ru-RU" sz="4000"/>
              <a:t> </a:t>
            </a:r>
            <a:r>
              <a:rPr lang="ru-RU" sz="4000" b="1">
                <a:solidFill>
                  <a:schemeClr val="tx1"/>
                </a:solidFill>
                <a:cs typeface="Times New Roman" pitchFamily="18" charset="0"/>
              </a:rPr>
              <a:t>РАЙОНА ТУРИСТИЧЕСКИХ ГРУПП НЕТ</a:t>
            </a:r>
          </a:p>
        </p:txBody>
      </p:sp>
      <p:sp>
        <p:nvSpPr>
          <p:cNvPr id="122885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581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400175"/>
            <a:ext cx="12801600" cy="82010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4582" name="Rectangle 4"/>
          <p:cNvSpPr txBox="1">
            <a:spLocks noChangeArrowheads="1"/>
          </p:cNvSpPr>
          <p:nvPr/>
        </p:nvSpPr>
        <p:spPr bwMode="auto">
          <a:xfrm>
            <a:off x="-9525" y="1014413"/>
            <a:ext cx="12811125" cy="14668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24051" tIns="0" rIns="24051" bIns="0" anchor="ctr"/>
          <a:lstStyle/>
          <a:p>
            <a:pPr algn="ctr" defTabSz="1709738"/>
            <a:r>
              <a:rPr lang="ru-RU" sz="3100">
                <a:solidFill>
                  <a:schemeClr val="tx2"/>
                </a:solidFill>
              </a:rPr>
              <a:t>Информационно-справочные материалы по поисково-спасательным, аварийно-спасательным и нештатным аварийно-спасательным формированиям</a:t>
            </a:r>
            <a:endParaRPr lang="ru-RU" sz="3100">
              <a:solidFill>
                <a:schemeClr val="tx1"/>
              </a:solidFill>
            </a:endParaRPr>
          </a:p>
        </p:txBody>
      </p:sp>
      <p:grpSp>
        <p:nvGrpSpPr>
          <p:cNvPr id="24583" name="Group 58"/>
          <p:cNvGrpSpPr>
            <a:grpSpLocks/>
          </p:cNvGrpSpPr>
          <p:nvPr/>
        </p:nvGrpSpPr>
        <p:grpSpPr bwMode="auto">
          <a:xfrm>
            <a:off x="11433175" y="2657475"/>
            <a:ext cx="1111250" cy="1311275"/>
            <a:chOff x="4694" y="1026"/>
            <a:chExt cx="500" cy="590"/>
          </a:xfrm>
        </p:grpSpPr>
        <p:sp>
          <p:nvSpPr>
            <p:cNvPr id="24754" name="Freeform 592"/>
            <p:cNvSpPr>
              <a:spLocks/>
            </p:cNvSpPr>
            <p:nvPr/>
          </p:nvSpPr>
          <p:spPr bwMode="auto">
            <a:xfrm>
              <a:off x="4694" y="1098"/>
              <a:ext cx="499" cy="150"/>
            </a:xfrm>
            <a:custGeom>
              <a:avLst/>
              <a:gdLst>
                <a:gd name="T0" fmla="*/ 0 w 1040"/>
                <a:gd name="T1" fmla="*/ 0 h 552"/>
                <a:gd name="T2" fmla="*/ 0 w 1040"/>
                <a:gd name="T3" fmla="*/ 0 h 552"/>
                <a:gd name="T4" fmla="*/ 0 w 1040"/>
                <a:gd name="T5" fmla="*/ 0 h 552"/>
                <a:gd name="T6" fmla="*/ 0 w 1040"/>
                <a:gd name="T7" fmla="*/ 0 h 552"/>
                <a:gd name="T8" fmla="*/ 0 w 1040"/>
                <a:gd name="T9" fmla="*/ 0 h 552"/>
                <a:gd name="T10" fmla="*/ 0 w 1040"/>
                <a:gd name="T11" fmla="*/ 0 h 55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040"/>
                <a:gd name="T19" fmla="*/ 0 h 552"/>
                <a:gd name="T20" fmla="*/ 1040 w 1040"/>
                <a:gd name="T21" fmla="*/ 552 h 55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040" h="552">
                  <a:moveTo>
                    <a:pt x="2" y="0"/>
                  </a:moveTo>
                  <a:cubicBezTo>
                    <a:pt x="15" y="0"/>
                    <a:pt x="27" y="0"/>
                    <a:pt x="40" y="0"/>
                  </a:cubicBezTo>
                  <a:lnTo>
                    <a:pt x="816" y="0"/>
                  </a:lnTo>
                  <a:lnTo>
                    <a:pt x="1040" y="552"/>
                  </a:lnTo>
                  <a:lnTo>
                    <a:pt x="0" y="552"/>
                  </a:lnTo>
                  <a:lnTo>
                    <a:pt x="2" y="0"/>
                  </a:lnTo>
                  <a:close/>
                </a:path>
              </a:pathLst>
            </a:custGeom>
            <a:gradFill rotWithShape="0">
              <a:gsLst>
                <a:gs pos="0">
                  <a:srgbClr val="FF9999"/>
                </a:gs>
                <a:gs pos="50000">
                  <a:srgbClr val="FFFFFF"/>
                </a:gs>
                <a:gs pos="100000">
                  <a:srgbClr val="FF9999"/>
                </a:gs>
              </a:gsLst>
              <a:lin ang="5400000" scaled="1"/>
            </a:gradFill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 lIns="86384" tIns="43192" rIns="86384" bIns="43192">
              <a:spAutoFit/>
            </a:bodyPr>
            <a:lstStyle/>
            <a:p>
              <a:endParaRPr lang="ru-RU"/>
            </a:p>
          </p:txBody>
        </p:sp>
        <p:sp>
          <p:nvSpPr>
            <p:cNvPr id="24755" name="Line 593"/>
            <p:cNvSpPr>
              <a:spLocks noChangeShapeType="1"/>
            </p:cNvSpPr>
            <p:nvPr/>
          </p:nvSpPr>
          <p:spPr bwMode="auto">
            <a:xfrm>
              <a:off x="4697" y="1094"/>
              <a:ext cx="414" cy="1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86394" tIns="43197" rIns="86394" bIns="43197">
              <a:spAutoFit/>
            </a:bodyPr>
            <a:lstStyle/>
            <a:p>
              <a:endParaRPr lang="ru-RU"/>
            </a:p>
          </p:txBody>
        </p:sp>
        <p:sp>
          <p:nvSpPr>
            <p:cNvPr id="24756" name="Line 594"/>
            <p:cNvSpPr>
              <a:spLocks noChangeShapeType="1"/>
            </p:cNvSpPr>
            <p:nvPr/>
          </p:nvSpPr>
          <p:spPr bwMode="auto">
            <a:xfrm>
              <a:off x="4697" y="1256"/>
              <a:ext cx="470" cy="1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86394" tIns="43197" rIns="86394" bIns="43197">
              <a:spAutoFit/>
            </a:bodyPr>
            <a:lstStyle/>
            <a:p>
              <a:endParaRPr lang="ru-RU"/>
            </a:p>
          </p:txBody>
        </p:sp>
        <p:grpSp>
          <p:nvGrpSpPr>
            <p:cNvPr id="24757" name="Group 595"/>
            <p:cNvGrpSpPr>
              <a:grpSpLocks/>
            </p:cNvGrpSpPr>
            <p:nvPr/>
          </p:nvGrpSpPr>
          <p:grpSpPr bwMode="auto">
            <a:xfrm>
              <a:off x="4694" y="1026"/>
              <a:ext cx="500" cy="590"/>
              <a:chOff x="-1228" y="3317"/>
              <a:chExt cx="1036" cy="1111"/>
            </a:xfrm>
          </p:grpSpPr>
          <p:sp>
            <p:nvSpPr>
              <p:cNvPr id="24759" name="Line 596"/>
              <p:cNvSpPr>
                <a:spLocks noChangeShapeType="1"/>
              </p:cNvSpPr>
              <p:nvPr/>
            </p:nvSpPr>
            <p:spPr bwMode="auto">
              <a:xfrm>
                <a:off x="-422" y="3317"/>
                <a:ext cx="230" cy="556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4760" name="Line 597"/>
              <p:cNvSpPr>
                <a:spLocks noChangeShapeType="1"/>
              </p:cNvSpPr>
              <p:nvPr/>
            </p:nvSpPr>
            <p:spPr bwMode="auto">
              <a:xfrm flipH="1">
                <a:off x="-1228" y="3872"/>
                <a:ext cx="1036" cy="1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4761" name="Line 598"/>
              <p:cNvSpPr>
                <a:spLocks noChangeShapeType="1"/>
              </p:cNvSpPr>
              <p:nvPr/>
            </p:nvSpPr>
            <p:spPr bwMode="auto">
              <a:xfrm>
                <a:off x="-1228" y="3317"/>
                <a:ext cx="1" cy="1111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4762" name="Line 599"/>
              <p:cNvSpPr>
                <a:spLocks noChangeShapeType="1"/>
              </p:cNvSpPr>
              <p:nvPr/>
            </p:nvSpPr>
            <p:spPr bwMode="auto">
              <a:xfrm>
                <a:off x="-1228" y="3317"/>
                <a:ext cx="806" cy="2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lIns="86394" tIns="43197" rIns="86394" bIns="43197">
                <a:spAutoFit/>
              </a:bodyPr>
              <a:lstStyle/>
              <a:p>
                <a:endParaRPr lang="ru-RU"/>
              </a:p>
            </p:txBody>
          </p:sp>
        </p:grpSp>
        <p:sp>
          <p:nvSpPr>
            <p:cNvPr id="24758" name="Rectangle 600"/>
            <p:cNvSpPr>
              <a:spLocks noChangeArrowheads="1"/>
            </p:cNvSpPr>
            <p:nvPr/>
          </p:nvSpPr>
          <p:spPr bwMode="auto">
            <a:xfrm>
              <a:off x="4694" y="1071"/>
              <a:ext cx="499" cy="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843" tIns="42922" rIns="85843" bIns="42922">
              <a:spAutoFit/>
            </a:bodyPr>
            <a:lstStyle/>
            <a:p>
              <a:pPr defTabSz="1612900" eaLnBrk="0" hangingPunct="0"/>
              <a:r>
                <a:rPr lang="ru-RU" sz="900" b="1">
                  <a:solidFill>
                    <a:schemeClr val="tx1"/>
                  </a:solidFill>
                  <a:cs typeface="Times New Roman" pitchFamily="18" charset="0"/>
                </a:rPr>
                <a:t>ГУ МЧС России по ЧР</a:t>
              </a:r>
            </a:p>
          </p:txBody>
        </p:sp>
      </p:grpSp>
      <p:grpSp>
        <p:nvGrpSpPr>
          <p:cNvPr id="24584" name="Group 102"/>
          <p:cNvGrpSpPr>
            <a:grpSpLocks/>
          </p:cNvGrpSpPr>
          <p:nvPr/>
        </p:nvGrpSpPr>
        <p:grpSpPr bwMode="auto">
          <a:xfrm>
            <a:off x="5692773" y="4251326"/>
            <a:ext cx="1852372" cy="619721"/>
            <a:chOff x="3261" y="2374"/>
            <a:chExt cx="572" cy="198"/>
          </a:xfrm>
        </p:grpSpPr>
        <p:sp>
          <p:nvSpPr>
            <p:cNvPr id="24746" name="Rectangle 103"/>
            <p:cNvSpPr>
              <a:spLocks noChangeArrowheads="1"/>
            </p:cNvSpPr>
            <p:nvPr/>
          </p:nvSpPr>
          <p:spPr bwMode="auto">
            <a:xfrm>
              <a:off x="3487" y="2413"/>
              <a:ext cx="346" cy="159"/>
            </a:xfrm>
            <a:prstGeom prst="rect">
              <a:avLst/>
            </a:prstGeom>
            <a:solidFill>
              <a:srgbClr val="00FF00"/>
            </a:solidFill>
            <a:ln w="25400">
              <a:noFill/>
              <a:miter lim="800000"/>
              <a:headEnd/>
              <a:tailEnd/>
            </a:ln>
          </p:spPr>
          <p:txBody>
            <a:bodyPr lIns="12588" tIns="12588" rIns="12588" bIns="12588"/>
            <a:lstStyle/>
            <a:p>
              <a:pPr algn="ctr" defTabSz="1217613"/>
              <a:r>
                <a:rPr lang="ru-RU" sz="900" b="1">
                  <a:solidFill>
                    <a:schemeClr val="tx1"/>
                  </a:solidFill>
                  <a:cs typeface="Times New Roman" pitchFamily="18" charset="0"/>
                </a:rPr>
                <a:t>Ачхой-Мартановская</a:t>
              </a:r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</a:p>
            <a:p>
              <a:pPr algn="ctr" defTabSz="1217613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ЦРБ-1  306</a:t>
              </a:r>
              <a:endParaRPr lang="ru-RU" sz="10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4747" name="Group 104"/>
            <p:cNvGrpSpPr>
              <a:grpSpLocks/>
            </p:cNvGrpSpPr>
            <p:nvPr/>
          </p:nvGrpSpPr>
          <p:grpSpPr bwMode="auto">
            <a:xfrm>
              <a:off x="3261" y="2374"/>
              <a:ext cx="200" cy="150"/>
              <a:chOff x="0" y="1"/>
              <a:chExt cx="20000" cy="19999"/>
            </a:xfrm>
          </p:grpSpPr>
          <p:sp>
            <p:nvSpPr>
              <p:cNvPr id="24748" name="Rectangle 105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28000" tIns="64000" rIns="128000" bIns="64000"/>
              <a:lstStyle/>
              <a:p>
                <a:pPr defTabSz="1709738"/>
                <a:endParaRPr lang="ru-RU" sz="1100">
                  <a:solidFill>
                    <a:schemeClr val="tx1"/>
                  </a:solidFill>
                </a:endParaRPr>
              </a:p>
            </p:txBody>
          </p:sp>
          <p:sp>
            <p:nvSpPr>
              <p:cNvPr id="24749" name="Line 106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 sz="1200"/>
              </a:p>
            </p:txBody>
          </p:sp>
          <p:sp>
            <p:nvSpPr>
              <p:cNvPr id="24750" name="Line 107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 sz="1200"/>
              </a:p>
            </p:txBody>
          </p:sp>
          <p:grpSp>
            <p:nvGrpSpPr>
              <p:cNvPr id="24751" name="Group 108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24752" name="Line 109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 sz="1200"/>
                </a:p>
              </p:txBody>
            </p:sp>
            <p:sp>
              <p:nvSpPr>
                <p:cNvPr id="24753" name="Line 110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 sz="1200"/>
                </a:p>
              </p:txBody>
            </p:sp>
          </p:grpSp>
        </p:grpSp>
      </p:grpSp>
      <p:sp>
        <p:nvSpPr>
          <p:cNvPr id="24585" name="Прямоугольник 87"/>
          <p:cNvSpPr>
            <a:spLocks noChangeArrowheads="1"/>
          </p:cNvSpPr>
          <p:nvPr/>
        </p:nvSpPr>
        <p:spPr bwMode="auto">
          <a:xfrm>
            <a:off x="9659938" y="4014788"/>
            <a:ext cx="3098800" cy="1000125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89A4A7"/>
            </a:solidFill>
            <a:miter lim="800000"/>
            <a:headEnd/>
            <a:tailEnd/>
          </a:ln>
        </p:spPr>
        <p:txBody>
          <a:bodyPr lIns="122177" tIns="61089" rIns="122177" bIns="61089" anchor="ctr"/>
          <a:lstStyle/>
          <a:p>
            <a:pPr algn="ctr"/>
            <a:r>
              <a:rPr lang="ru-RU" sz="1900" b="1">
                <a:solidFill>
                  <a:schemeClr val="tx1"/>
                </a:solidFill>
              </a:rPr>
              <a:t>Место дислокации</a:t>
            </a:r>
          </a:p>
          <a:p>
            <a:pPr algn="ctr"/>
            <a:r>
              <a:rPr lang="ru-RU" sz="1900" b="1">
                <a:solidFill>
                  <a:schemeClr val="tx1"/>
                </a:solidFill>
              </a:rPr>
              <a:t>г. Грозный, расстояние 54 км.</a:t>
            </a:r>
          </a:p>
        </p:txBody>
      </p:sp>
      <p:sp>
        <p:nvSpPr>
          <p:cNvPr id="24586" name="TextBox 313"/>
          <p:cNvSpPr txBox="1">
            <a:spLocks noChangeArrowheads="1"/>
          </p:cNvSpPr>
          <p:nvPr/>
        </p:nvSpPr>
        <p:spPr bwMode="auto">
          <a:xfrm>
            <a:off x="7226300" y="4071938"/>
            <a:ext cx="603250" cy="300037"/>
          </a:xfrm>
          <a:prstGeom prst="rect">
            <a:avLst/>
          </a:prstGeom>
          <a:solidFill>
            <a:srgbClr val="00B050"/>
          </a:solidFill>
          <a:ln w="9525">
            <a:noFill/>
            <a:miter lim="800000"/>
            <a:headEnd/>
            <a:tailEnd/>
          </a:ln>
        </p:spPr>
        <p:txBody>
          <a:bodyPr lIns="122059" tIns="61036" rIns="122059" bIns="61036">
            <a:spAutoFit/>
          </a:bodyPr>
          <a:lstStyle/>
          <a:p>
            <a:r>
              <a:rPr lang="ru-RU" sz="1100">
                <a:solidFill>
                  <a:schemeClr val="tx1"/>
                </a:solidFill>
              </a:rPr>
              <a:t>М-29</a:t>
            </a:r>
          </a:p>
        </p:txBody>
      </p:sp>
      <p:sp>
        <p:nvSpPr>
          <p:cNvPr id="24587" name="Прямоугольная выноска 11"/>
          <p:cNvSpPr>
            <a:spLocks noChangeArrowheads="1"/>
          </p:cNvSpPr>
          <p:nvPr/>
        </p:nvSpPr>
        <p:spPr bwMode="auto">
          <a:xfrm>
            <a:off x="6472238" y="2514584"/>
            <a:ext cx="3702050" cy="900112"/>
          </a:xfrm>
          <a:prstGeom prst="wedgeRectCallout">
            <a:avLst>
              <a:gd name="adj1" fmla="val -16231"/>
              <a:gd name="adj2" fmla="val 111069"/>
            </a:avLst>
          </a:prstGeom>
          <a:solidFill>
            <a:srgbClr val="00B05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22103" tIns="61056" rIns="122103" bIns="61056"/>
          <a:lstStyle/>
          <a:p>
            <a:pPr defTabSz="1709738"/>
            <a:r>
              <a:rPr lang="ru-RU" sz="1600" dirty="0">
                <a:solidFill>
                  <a:schemeClr val="tx1"/>
                </a:solidFill>
              </a:rPr>
              <a:t>Автомобильная дорога федерального значения М-29 «Кавказ», протяженность по району – 20 км.</a:t>
            </a:r>
          </a:p>
        </p:txBody>
      </p:sp>
      <p:sp>
        <p:nvSpPr>
          <p:cNvPr id="24588" name="AutoShape 107"/>
          <p:cNvSpPr>
            <a:spLocks noChangeArrowheads="1"/>
          </p:cNvSpPr>
          <p:nvPr/>
        </p:nvSpPr>
        <p:spPr bwMode="auto">
          <a:xfrm>
            <a:off x="614363" y="3943350"/>
            <a:ext cx="3244850" cy="508000"/>
          </a:xfrm>
          <a:prstGeom prst="wedgeRoundRectCallout">
            <a:avLst>
              <a:gd name="adj1" fmla="val -5481"/>
              <a:gd name="adj2" fmla="val 512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24589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cxnSp>
        <p:nvCxnSpPr>
          <p:cNvPr id="90" name="Прямая со стрелкой 89"/>
          <p:cNvCxnSpPr>
            <a:stCxn id="24761" idx="1"/>
          </p:cNvCxnSpPr>
          <p:nvPr/>
        </p:nvCxnSpPr>
        <p:spPr>
          <a:xfrm rot="16200000" flipV="1">
            <a:off x="10440988" y="2974975"/>
            <a:ext cx="954087" cy="1033463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591" name="Группа 93"/>
          <p:cNvGrpSpPr>
            <a:grpSpLocks/>
          </p:cNvGrpSpPr>
          <p:nvPr/>
        </p:nvGrpSpPr>
        <p:grpSpPr bwMode="auto">
          <a:xfrm>
            <a:off x="4416425" y="2514600"/>
            <a:ext cx="912813" cy="2393950"/>
            <a:chOff x="-1467840" y="4192340"/>
            <a:chExt cx="913592" cy="2394210"/>
          </a:xfrm>
        </p:grpSpPr>
        <p:grpSp>
          <p:nvGrpSpPr>
            <p:cNvPr id="24703" name="Group 97"/>
            <p:cNvGrpSpPr>
              <a:grpSpLocks/>
            </p:cNvGrpSpPr>
            <p:nvPr/>
          </p:nvGrpSpPr>
          <p:grpSpPr bwMode="auto">
            <a:xfrm>
              <a:off x="-1421962" y="6052398"/>
              <a:ext cx="867715" cy="534158"/>
              <a:chOff x="-1121" y="1421"/>
              <a:chExt cx="441" cy="289"/>
            </a:xfrm>
          </p:grpSpPr>
          <p:grpSp>
            <p:nvGrpSpPr>
              <p:cNvPr id="2474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74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4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8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24704" name="Группа 276"/>
            <p:cNvGrpSpPr>
              <a:grpSpLocks/>
            </p:cNvGrpSpPr>
            <p:nvPr/>
          </p:nvGrpSpPr>
          <p:grpSpPr bwMode="auto">
            <a:xfrm>
              <a:off x="-1232700" y="4192340"/>
              <a:ext cx="368734" cy="512438"/>
              <a:chOff x="-1078431" y="2643839"/>
              <a:chExt cx="502244" cy="716126"/>
            </a:xfrm>
          </p:grpSpPr>
          <p:graphicFrame>
            <p:nvGraphicFramePr>
              <p:cNvPr id="24580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24580" name="Clip" r:id="rId4" imgW="590231" imgH="703385" progId="">
                  <p:embed/>
                </p:oleObj>
              </a:graphicData>
            </a:graphic>
          </p:graphicFrame>
          <p:sp>
            <p:nvSpPr>
              <p:cNvPr id="133" name="Пятиугольник 132"/>
              <p:cNvSpPr/>
              <p:nvPr/>
            </p:nvSpPr>
            <p:spPr>
              <a:xfrm>
                <a:off x="-1041626" y="2788059"/>
                <a:ext cx="430663" cy="215219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24741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  <p:grpSp>
          <p:nvGrpSpPr>
            <p:cNvPr id="24705" name="Group 97"/>
            <p:cNvGrpSpPr>
              <a:grpSpLocks/>
            </p:cNvGrpSpPr>
            <p:nvPr/>
          </p:nvGrpSpPr>
          <p:grpSpPr bwMode="auto">
            <a:xfrm>
              <a:off x="-1445167" y="5827606"/>
              <a:ext cx="867715" cy="534158"/>
              <a:chOff x="-1127" y="1421"/>
              <a:chExt cx="441" cy="289"/>
            </a:xfrm>
          </p:grpSpPr>
          <p:grpSp>
            <p:nvGrpSpPr>
              <p:cNvPr id="24736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738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39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9" name="Text Box 101"/>
              <p:cNvSpPr txBox="1">
                <a:spLocks noChangeArrowheads="1"/>
              </p:cNvSpPr>
              <p:nvPr/>
            </p:nvSpPr>
            <p:spPr bwMode="auto">
              <a:xfrm>
                <a:off x="-1127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РУЭС</a:t>
                </a:r>
              </a:p>
            </p:txBody>
          </p:sp>
        </p:grpSp>
        <p:grpSp>
          <p:nvGrpSpPr>
            <p:cNvPr id="24706" name="Group 97"/>
            <p:cNvGrpSpPr>
              <a:grpSpLocks/>
            </p:cNvGrpSpPr>
            <p:nvPr/>
          </p:nvGrpSpPr>
          <p:grpSpPr bwMode="auto">
            <a:xfrm>
              <a:off x="-1467838" y="5601100"/>
              <a:ext cx="867715" cy="534158"/>
              <a:chOff x="-1139" y="1421"/>
              <a:chExt cx="441" cy="289"/>
            </a:xfrm>
          </p:grpSpPr>
          <p:grpSp>
            <p:nvGrpSpPr>
              <p:cNvPr id="2473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73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3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5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АТП</a:t>
                </a:r>
              </a:p>
            </p:txBody>
          </p:sp>
        </p:grpSp>
        <p:grpSp>
          <p:nvGrpSpPr>
            <p:cNvPr id="24707" name="Group 97"/>
            <p:cNvGrpSpPr>
              <a:grpSpLocks/>
            </p:cNvGrpSpPr>
            <p:nvPr/>
          </p:nvGrpSpPr>
          <p:grpSpPr bwMode="auto">
            <a:xfrm>
              <a:off x="-1467838" y="5386786"/>
              <a:ext cx="867715" cy="534158"/>
              <a:chOff x="-1139" y="1421"/>
              <a:chExt cx="441" cy="289"/>
            </a:xfrm>
          </p:grpSpPr>
          <p:grpSp>
            <p:nvGrpSpPr>
              <p:cNvPr id="2472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73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3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1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СМП</a:t>
                </a:r>
              </a:p>
            </p:txBody>
          </p:sp>
        </p:grpSp>
        <p:grpSp>
          <p:nvGrpSpPr>
            <p:cNvPr id="24708" name="Group 97"/>
            <p:cNvGrpSpPr>
              <a:grpSpLocks/>
            </p:cNvGrpSpPr>
            <p:nvPr/>
          </p:nvGrpSpPr>
          <p:grpSpPr bwMode="auto">
            <a:xfrm>
              <a:off x="-1445571" y="5148088"/>
              <a:ext cx="867715" cy="534158"/>
              <a:chOff x="-1133" y="1421"/>
              <a:chExt cx="441" cy="289"/>
            </a:xfrm>
          </p:grpSpPr>
          <p:grpSp>
            <p:nvGrpSpPr>
              <p:cNvPr id="24724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726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27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17" name="Text Box 101"/>
              <p:cNvSpPr txBox="1">
                <a:spLocks noChangeArrowheads="1"/>
              </p:cNvSpPr>
              <p:nvPr/>
            </p:nvSpPr>
            <p:spPr bwMode="auto">
              <a:xfrm>
                <a:off x="-1133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ОМВД</a:t>
                </a:r>
              </a:p>
            </p:txBody>
          </p:sp>
        </p:grpSp>
        <p:grpSp>
          <p:nvGrpSpPr>
            <p:cNvPr id="24709" name="Group 97"/>
            <p:cNvGrpSpPr>
              <a:grpSpLocks/>
            </p:cNvGrpSpPr>
            <p:nvPr/>
          </p:nvGrpSpPr>
          <p:grpSpPr bwMode="auto">
            <a:xfrm>
              <a:off x="-1422515" y="4955673"/>
              <a:ext cx="867715" cy="510130"/>
              <a:chOff x="-1120" y="1434"/>
              <a:chExt cx="441" cy="276"/>
            </a:xfrm>
          </p:grpSpPr>
          <p:grpSp>
            <p:nvGrpSpPr>
              <p:cNvPr id="24720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722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23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21" name="Text Box 101"/>
              <p:cNvSpPr txBox="1">
                <a:spLocks noChangeArrowheads="1"/>
              </p:cNvSpPr>
              <p:nvPr/>
            </p:nvSpPr>
            <p:spPr bwMode="auto">
              <a:xfrm>
                <a:off x="-1120" y="1434"/>
                <a:ext cx="441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ПУЖКХ</a:t>
                </a:r>
              </a:p>
            </p:txBody>
          </p:sp>
        </p:grpSp>
        <p:grpSp>
          <p:nvGrpSpPr>
            <p:cNvPr id="24710" name="Group 97"/>
            <p:cNvGrpSpPr>
              <a:grpSpLocks/>
            </p:cNvGrpSpPr>
            <p:nvPr/>
          </p:nvGrpSpPr>
          <p:grpSpPr bwMode="auto">
            <a:xfrm>
              <a:off x="-1467838" y="4707268"/>
              <a:ext cx="867715" cy="534158"/>
              <a:chOff x="-1139" y="1421"/>
              <a:chExt cx="441" cy="289"/>
            </a:xfrm>
          </p:grpSpPr>
          <p:grpSp>
            <p:nvGrpSpPr>
              <p:cNvPr id="24716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718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19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09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РЭС</a:t>
                </a:r>
              </a:p>
            </p:txBody>
          </p:sp>
        </p:grpSp>
        <p:grpSp>
          <p:nvGrpSpPr>
            <p:cNvPr id="24711" name="Group 97"/>
            <p:cNvGrpSpPr>
              <a:grpSpLocks/>
            </p:cNvGrpSpPr>
            <p:nvPr/>
          </p:nvGrpSpPr>
          <p:grpSpPr bwMode="auto">
            <a:xfrm>
              <a:off x="-1457378" y="4480762"/>
              <a:ext cx="867715" cy="534158"/>
              <a:chOff x="-1139" y="1421"/>
              <a:chExt cx="441" cy="289"/>
            </a:xfrm>
          </p:grpSpPr>
          <p:grpSp>
            <p:nvGrpSpPr>
              <p:cNvPr id="2471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71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1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05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СЭС</a:t>
                </a:r>
              </a:p>
            </p:txBody>
          </p:sp>
        </p:grpSp>
      </p:grpSp>
      <p:cxnSp>
        <p:nvCxnSpPr>
          <p:cNvPr id="141" name="Прямая со стрелкой 140"/>
          <p:cNvCxnSpPr>
            <a:stCxn id="24745" idx="1"/>
          </p:cNvCxnSpPr>
          <p:nvPr/>
        </p:nvCxnSpPr>
        <p:spPr>
          <a:xfrm rot="5400000" flipH="1" flipV="1">
            <a:off x="4987132" y="4280694"/>
            <a:ext cx="322262" cy="933450"/>
          </a:xfrm>
          <a:prstGeom prst="straightConnector1">
            <a:avLst/>
          </a:prstGeom>
          <a:ln w="381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94" name="Group 138"/>
          <p:cNvGraphicFramePr>
            <a:graphicFrameLocks noGrp="1"/>
          </p:cNvGraphicFramePr>
          <p:nvPr/>
        </p:nvGraphicFramePr>
        <p:xfrm>
          <a:off x="12700" y="4949825"/>
          <a:ext cx="9745684" cy="4637136"/>
        </p:xfrm>
        <a:graphic>
          <a:graphicData uri="http://schemas.openxmlformats.org/drawingml/2006/table">
            <a:tbl>
              <a:tblPr/>
              <a:tblGrid>
                <a:gridCol w="1165746"/>
                <a:gridCol w="3679208"/>
                <a:gridCol w="1470219"/>
                <a:gridCol w="1960292"/>
                <a:gridCol w="1470219"/>
              </a:tblGrid>
              <a:tr h="283162">
                <a:tc rowSpan="2">
                  <a:txBody>
                    <a:bodyPr/>
                    <a:lstStyle/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подразделений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0269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подразделений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Личный состав (чел.)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 (ед.)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402692">
                <a:tc>
                  <a:txBody>
                    <a:bodyPr/>
                    <a:lstStyle/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Федеральная противопожарная служба</a:t>
                      </a:r>
                    </a:p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Ачхой-Мартан 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83162">
                <a:tc>
                  <a:txBody>
                    <a:bodyPr/>
                    <a:lstStyle/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СЭС  с. Ачхой-Мартан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83162">
                <a:tc>
                  <a:txBody>
                    <a:bodyPr/>
                    <a:lstStyle/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РЭС с. Ачхой-Мартан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83162">
                <a:tc>
                  <a:txBody>
                    <a:bodyPr/>
                    <a:lstStyle/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 ЖКХ  с. Ачхой-Мартан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83162">
                <a:tc>
                  <a:txBody>
                    <a:bodyPr/>
                    <a:lstStyle/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Рай.газ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с.Ачхой-Мартан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83162">
                <a:tc>
                  <a:txBody>
                    <a:bodyPr/>
                    <a:lstStyle/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РОВД  с. Ачхой-Мартан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83162">
                <a:tc>
                  <a:txBody>
                    <a:bodyPr/>
                    <a:lstStyle/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Скорая медицинская помощь  с. Ачхой-Мартан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83162">
                <a:tc>
                  <a:txBody>
                    <a:bodyPr/>
                    <a:lstStyle/>
                    <a:p>
                      <a:pPr marL="557213" marR="0" lvl="0" indent="-557213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АТП  с. Ачхой-Мартан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83162"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             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РУЭС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283162"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251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7955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8694738" algn="r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marL="221038" marR="221038" marT="104314" marB="10431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24671" name="AutoShape 136"/>
          <p:cNvSpPr>
            <a:spLocks noChangeArrowheads="1"/>
          </p:cNvSpPr>
          <p:nvPr/>
        </p:nvSpPr>
        <p:spPr bwMode="auto">
          <a:xfrm>
            <a:off x="5614982" y="3657592"/>
            <a:ext cx="1419225" cy="500063"/>
          </a:xfrm>
          <a:prstGeom prst="wedgeRectCallout">
            <a:avLst>
              <a:gd name="adj1" fmla="val 5620"/>
              <a:gd name="adj2" fmla="val 85824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124" name="Группа 123"/>
          <p:cNvGrpSpPr/>
          <p:nvPr/>
        </p:nvGrpSpPr>
        <p:grpSpPr>
          <a:xfrm>
            <a:off x="9829800" y="6082272"/>
            <a:ext cx="3081337" cy="3518928"/>
            <a:chOff x="9829800" y="6082272"/>
            <a:chExt cx="3081337" cy="3518928"/>
          </a:xfrm>
        </p:grpSpPr>
        <p:sp>
          <p:nvSpPr>
            <p:cNvPr id="23648" name="Rectangle 8"/>
            <p:cNvSpPr>
              <a:spLocks noChangeArrowheads="1"/>
            </p:cNvSpPr>
            <p:nvPr/>
          </p:nvSpPr>
          <p:spPr bwMode="auto">
            <a:xfrm>
              <a:off x="9829800" y="6157921"/>
              <a:ext cx="2971800" cy="3443279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2103" tIns="61056" rIns="122103" bIns="61056" anchor="ctr"/>
            <a:lstStyle/>
            <a:p>
              <a:pPr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4673" name="Text Box 9"/>
            <p:cNvSpPr txBox="1">
              <a:spLocks noChangeArrowheads="1"/>
            </p:cNvSpPr>
            <p:nvPr/>
          </p:nvSpPr>
          <p:spPr bwMode="auto">
            <a:xfrm>
              <a:off x="11209565" y="9218196"/>
              <a:ext cx="1573236" cy="3416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50" tIns="85332" rIns="170650" bIns="85332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трасса</a:t>
              </a:r>
            </a:p>
          </p:txBody>
        </p:sp>
        <p:sp>
          <p:nvSpPr>
            <p:cNvPr id="24674" name="Text Box 9"/>
            <p:cNvSpPr txBox="1">
              <a:spLocks noChangeArrowheads="1"/>
            </p:cNvSpPr>
            <p:nvPr/>
          </p:nvSpPr>
          <p:spPr bwMode="auto">
            <a:xfrm>
              <a:off x="9915525" y="6082272"/>
              <a:ext cx="2786081" cy="4185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50" tIns="85332" rIns="170650" bIns="85332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600" b="1" dirty="0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24675" name="Line 202"/>
            <p:cNvSpPr>
              <a:spLocks noChangeShapeType="1"/>
            </p:cNvSpPr>
            <p:nvPr/>
          </p:nvSpPr>
          <p:spPr bwMode="auto">
            <a:xfrm>
              <a:off x="10329862" y="9396413"/>
              <a:ext cx="1009643" cy="0"/>
            </a:xfrm>
            <a:prstGeom prst="line">
              <a:avLst/>
            </a:prstGeom>
            <a:noFill/>
            <a:ln w="34925">
              <a:solidFill>
                <a:srgbClr val="CC6600"/>
              </a:solidFill>
              <a:round/>
              <a:headEnd/>
              <a:tailEnd/>
            </a:ln>
          </p:spPr>
          <p:txBody>
            <a:bodyPr lIns="122147" tIns="61076" rIns="122147" bIns="61076" anchor="ctr"/>
            <a:lstStyle/>
            <a:p>
              <a:endParaRPr lang="ru-RU"/>
            </a:p>
          </p:txBody>
        </p:sp>
        <p:sp>
          <p:nvSpPr>
            <p:cNvPr id="24676" name="TextBox 313"/>
            <p:cNvSpPr txBox="1">
              <a:spLocks noChangeArrowheads="1"/>
            </p:cNvSpPr>
            <p:nvPr/>
          </p:nvSpPr>
          <p:spPr bwMode="auto">
            <a:xfrm>
              <a:off x="10544175" y="9277884"/>
              <a:ext cx="677882" cy="261764"/>
            </a:xfrm>
            <a:prstGeom prst="rect">
              <a:avLst/>
            </a:prstGeom>
            <a:solidFill>
              <a:srgbClr val="00B050"/>
            </a:solidFill>
            <a:ln w="9525">
              <a:noFill/>
              <a:miter lim="800000"/>
              <a:headEnd/>
              <a:tailEnd/>
            </a:ln>
          </p:spPr>
          <p:txBody>
            <a:bodyPr lIns="122059" tIns="61036" rIns="122059" bIns="61036"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</a:rPr>
                <a:t>М-29</a:t>
              </a:r>
            </a:p>
          </p:txBody>
        </p:sp>
        <p:grpSp>
          <p:nvGrpSpPr>
            <p:cNvPr id="24677" name="Group 212"/>
            <p:cNvGrpSpPr>
              <a:grpSpLocks/>
            </p:cNvGrpSpPr>
            <p:nvPr/>
          </p:nvGrpSpPr>
          <p:grpSpPr bwMode="auto">
            <a:xfrm>
              <a:off x="10401304" y="8607425"/>
              <a:ext cx="500059" cy="12700"/>
              <a:chOff x="4455" y="3099"/>
              <a:chExt cx="225" cy="6"/>
            </a:xfrm>
          </p:grpSpPr>
          <p:cxnSp>
            <p:nvCxnSpPr>
              <p:cNvPr id="190" name="Прямая соединительная линия 189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1" name="Прямая соединительная линия 190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4678" name="Text Box 352"/>
            <p:cNvSpPr txBox="1">
              <a:spLocks noChangeArrowheads="1"/>
            </p:cNvSpPr>
            <p:nvPr/>
          </p:nvSpPr>
          <p:spPr bwMode="auto">
            <a:xfrm>
              <a:off x="11115675" y="8513763"/>
              <a:ext cx="1571625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grpSp>
          <p:nvGrpSpPr>
            <p:cNvPr id="24679" name="Group 298"/>
            <p:cNvGrpSpPr>
              <a:grpSpLocks/>
            </p:cNvGrpSpPr>
            <p:nvPr/>
          </p:nvGrpSpPr>
          <p:grpSpPr bwMode="auto">
            <a:xfrm>
              <a:off x="9896479" y="8154988"/>
              <a:ext cx="576259" cy="250825"/>
              <a:chOff x="2290" y="3991"/>
              <a:chExt cx="817" cy="270"/>
            </a:xfrm>
          </p:grpSpPr>
          <p:sp>
            <p:nvSpPr>
              <p:cNvPr id="24691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8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800" b="1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  <a:endParaRPr lang="ru-RU" sz="8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24692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24693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24695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24696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4697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24698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24699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4700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4694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aphicFrame>
          <p:nvGraphicFramePr>
            <p:cNvPr id="24578" name="Object 181"/>
            <p:cNvGraphicFramePr>
              <a:graphicFrameLocks noChangeAspect="1"/>
            </p:cNvGraphicFramePr>
            <p:nvPr/>
          </p:nvGraphicFramePr>
          <p:xfrm>
            <a:off x="10113964" y="7705725"/>
            <a:ext cx="287336" cy="271463"/>
          </p:xfrm>
          <a:graphic>
            <a:graphicData uri="http://schemas.openxmlformats.org/presentationml/2006/ole">
              <p:oleObj spid="_x0000_s24578" name="Clip" r:id="rId5" imgW="568824" imgH="706443" progId="">
                <p:embed/>
              </p:oleObj>
            </a:graphicData>
          </a:graphic>
        </p:graphicFrame>
        <p:sp>
          <p:nvSpPr>
            <p:cNvPr id="24680" name="Прямоугольник 101"/>
            <p:cNvSpPr>
              <a:spLocks noChangeArrowheads="1"/>
            </p:cNvSpPr>
            <p:nvPr/>
          </p:nvSpPr>
          <p:spPr bwMode="auto">
            <a:xfrm>
              <a:off x="10313967" y="7591425"/>
              <a:ext cx="2444771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24681" name="Text Box 438"/>
            <p:cNvSpPr txBox="1">
              <a:spLocks noChangeArrowheads="1"/>
            </p:cNvSpPr>
            <p:nvPr/>
          </p:nvSpPr>
          <p:spPr bwMode="auto">
            <a:xfrm>
              <a:off x="10472753" y="7086600"/>
              <a:ext cx="2285984" cy="503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pSp>
          <p:nvGrpSpPr>
            <p:cNvPr id="24682" name="Group 439"/>
            <p:cNvGrpSpPr>
              <a:grpSpLocks/>
            </p:cNvGrpSpPr>
            <p:nvPr/>
          </p:nvGrpSpPr>
          <p:grpSpPr bwMode="auto">
            <a:xfrm>
              <a:off x="10326691" y="7158054"/>
              <a:ext cx="431797" cy="468313"/>
              <a:chOff x="13" y="3835"/>
              <a:chExt cx="284" cy="284"/>
            </a:xfrm>
          </p:grpSpPr>
          <p:graphicFrame>
            <p:nvGraphicFramePr>
              <p:cNvPr id="24579" name="Object 16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24579" name="Clip" r:id="rId6" imgW="590231" imgH="703385" progId="">
                  <p:embed/>
                </p:oleObj>
              </a:graphicData>
            </a:graphic>
          </p:graphicFrame>
          <p:sp>
            <p:nvSpPr>
              <p:cNvPr id="24690" name="Text Box 441"/>
              <p:cNvSpPr txBox="1">
                <a:spLocks noChangeArrowheads="1"/>
              </p:cNvSpPr>
              <p:nvPr/>
            </p:nvSpPr>
            <p:spPr bwMode="auto">
              <a:xfrm>
                <a:off x="13" y="3835"/>
                <a:ext cx="284" cy="17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1600">
                    <a:solidFill>
                      <a:schemeClr val="tx1"/>
                    </a:solidFill>
                    <a:cs typeface="Times New Roman" pitchFamily="18" charset="0"/>
                  </a:rPr>
                  <a:t>нг</a:t>
                </a:r>
              </a:p>
            </p:txBody>
          </p:sp>
        </p:grpSp>
        <p:sp>
          <p:nvSpPr>
            <p:cNvPr id="24683" name="Text Box 69"/>
            <p:cNvSpPr txBox="1">
              <a:spLocks noChangeArrowheads="1"/>
            </p:cNvSpPr>
            <p:nvPr/>
          </p:nvSpPr>
          <p:spPr bwMode="auto">
            <a:xfrm>
              <a:off x="10401300" y="8058150"/>
              <a:ext cx="2403458" cy="460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sp>
          <p:nvSpPr>
            <p:cNvPr id="24684" name="Text Box 384"/>
            <p:cNvSpPr txBox="1">
              <a:spLocks noChangeArrowheads="1"/>
            </p:cNvSpPr>
            <p:nvPr/>
          </p:nvSpPr>
          <p:spPr bwMode="auto">
            <a:xfrm>
              <a:off x="10480653" y="8730133"/>
              <a:ext cx="2349522" cy="5710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grpSp>
          <p:nvGrpSpPr>
            <p:cNvPr id="24685" name="Group 97"/>
            <p:cNvGrpSpPr>
              <a:grpSpLocks/>
            </p:cNvGrpSpPr>
            <p:nvPr/>
          </p:nvGrpSpPr>
          <p:grpSpPr bwMode="auto">
            <a:xfrm>
              <a:off x="9858382" y="8729690"/>
              <a:ext cx="900106" cy="431800"/>
              <a:chOff x="-1133" y="1395"/>
              <a:chExt cx="441" cy="315"/>
            </a:xfrm>
          </p:grpSpPr>
          <p:grpSp>
            <p:nvGrpSpPr>
              <p:cNvPr id="24686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688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89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" name="Text Box 101"/>
              <p:cNvSpPr txBox="1">
                <a:spLocks noChangeArrowheads="1"/>
              </p:cNvSpPr>
              <p:nvPr/>
            </p:nvSpPr>
            <p:spPr bwMode="auto">
              <a:xfrm>
                <a:off x="-1133" y="1395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111" name="Group 58"/>
            <p:cNvGrpSpPr>
              <a:grpSpLocks/>
            </p:cNvGrpSpPr>
            <p:nvPr/>
          </p:nvGrpSpPr>
          <p:grpSpPr bwMode="auto">
            <a:xfrm>
              <a:off x="9901262" y="6586550"/>
              <a:ext cx="928694" cy="785818"/>
              <a:chOff x="4694" y="1026"/>
              <a:chExt cx="500" cy="590"/>
            </a:xfrm>
          </p:grpSpPr>
          <p:sp>
            <p:nvSpPr>
              <p:cNvPr id="112" name="Freeform 592"/>
              <p:cNvSpPr>
                <a:spLocks/>
              </p:cNvSpPr>
              <p:nvPr/>
            </p:nvSpPr>
            <p:spPr bwMode="auto">
              <a:xfrm>
                <a:off x="4694" y="1098"/>
                <a:ext cx="499" cy="150"/>
              </a:xfrm>
              <a:custGeom>
                <a:avLst/>
                <a:gdLst>
                  <a:gd name="T0" fmla="*/ 0 w 1040"/>
                  <a:gd name="T1" fmla="*/ 0 h 552"/>
                  <a:gd name="T2" fmla="*/ 0 w 1040"/>
                  <a:gd name="T3" fmla="*/ 0 h 552"/>
                  <a:gd name="T4" fmla="*/ 0 w 1040"/>
                  <a:gd name="T5" fmla="*/ 0 h 552"/>
                  <a:gd name="T6" fmla="*/ 0 w 1040"/>
                  <a:gd name="T7" fmla="*/ 0 h 552"/>
                  <a:gd name="T8" fmla="*/ 0 w 1040"/>
                  <a:gd name="T9" fmla="*/ 0 h 552"/>
                  <a:gd name="T10" fmla="*/ 0 w 1040"/>
                  <a:gd name="T11" fmla="*/ 0 h 5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0"/>
                  <a:gd name="T19" fmla="*/ 0 h 552"/>
                  <a:gd name="T20" fmla="*/ 1040 w 1040"/>
                  <a:gd name="T21" fmla="*/ 552 h 5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0" h="552">
                    <a:moveTo>
                      <a:pt x="2" y="0"/>
                    </a:moveTo>
                    <a:cubicBezTo>
                      <a:pt x="15" y="0"/>
                      <a:pt x="27" y="0"/>
                      <a:pt x="40" y="0"/>
                    </a:cubicBezTo>
                    <a:lnTo>
                      <a:pt x="816" y="0"/>
                    </a:lnTo>
                    <a:lnTo>
                      <a:pt x="1040" y="552"/>
                    </a:lnTo>
                    <a:lnTo>
                      <a:pt x="0" y="552"/>
                    </a:lnTo>
                    <a:lnTo>
                      <a:pt x="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9999"/>
                  </a:gs>
                  <a:gs pos="50000">
                    <a:srgbClr val="FFFFFF"/>
                  </a:gs>
                  <a:gs pos="100000">
                    <a:srgbClr val="FF9999"/>
                  </a:gs>
                </a:gsLst>
                <a:lin ang="5400000" scaled="1"/>
              </a:gradFill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86384" tIns="43192" rIns="86384" bIns="43192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113" name="Line 593"/>
              <p:cNvSpPr>
                <a:spLocks noChangeShapeType="1"/>
              </p:cNvSpPr>
              <p:nvPr/>
            </p:nvSpPr>
            <p:spPr bwMode="auto">
              <a:xfrm>
                <a:off x="4697" y="1094"/>
                <a:ext cx="414" cy="1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114" name="Line 594"/>
              <p:cNvSpPr>
                <a:spLocks noChangeShapeType="1"/>
              </p:cNvSpPr>
              <p:nvPr/>
            </p:nvSpPr>
            <p:spPr bwMode="auto">
              <a:xfrm>
                <a:off x="4697" y="1256"/>
                <a:ext cx="470" cy="1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grpSp>
            <p:nvGrpSpPr>
              <p:cNvPr id="115" name="Group 595"/>
              <p:cNvGrpSpPr>
                <a:grpSpLocks/>
              </p:cNvGrpSpPr>
              <p:nvPr/>
            </p:nvGrpSpPr>
            <p:grpSpPr bwMode="auto">
              <a:xfrm>
                <a:off x="4694" y="1023"/>
                <a:ext cx="500" cy="589"/>
                <a:chOff x="-1228" y="3317"/>
                <a:chExt cx="1036" cy="1111"/>
              </a:xfrm>
            </p:grpSpPr>
            <p:sp>
              <p:nvSpPr>
                <p:cNvPr id="118" name="Line 596"/>
                <p:cNvSpPr>
                  <a:spLocks noChangeShapeType="1"/>
                </p:cNvSpPr>
                <p:nvPr/>
              </p:nvSpPr>
              <p:spPr bwMode="auto">
                <a:xfrm>
                  <a:off x="-422" y="3317"/>
                  <a:ext cx="230" cy="556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  <p:sp>
              <p:nvSpPr>
                <p:cNvPr id="119" name="Line 597"/>
                <p:cNvSpPr>
                  <a:spLocks noChangeShapeType="1"/>
                </p:cNvSpPr>
                <p:nvPr/>
              </p:nvSpPr>
              <p:spPr bwMode="auto">
                <a:xfrm flipH="1">
                  <a:off x="-1228" y="3872"/>
                  <a:ext cx="1036" cy="1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  <p:sp>
              <p:nvSpPr>
                <p:cNvPr id="120" name="Line 598"/>
                <p:cNvSpPr>
                  <a:spLocks noChangeShapeType="1"/>
                </p:cNvSpPr>
                <p:nvPr/>
              </p:nvSpPr>
              <p:spPr bwMode="auto">
                <a:xfrm>
                  <a:off x="-1228" y="3317"/>
                  <a:ext cx="1" cy="1111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  <p:sp>
              <p:nvSpPr>
                <p:cNvPr id="122" name="Line 599"/>
                <p:cNvSpPr>
                  <a:spLocks noChangeShapeType="1"/>
                </p:cNvSpPr>
                <p:nvPr/>
              </p:nvSpPr>
              <p:spPr bwMode="auto">
                <a:xfrm>
                  <a:off x="-1228" y="3317"/>
                  <a:ext cx="806" cy="2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116" name="Rectangle 600"/>
              <p:cNvSpPr>
                <a:spLocks noChangeArrowheads="1"/>
              </p:cNvSpPr>
              <p:nvPr/>
            </p:nvSpPr>
            <p:spPr bwMode="auto">
              <a:xfrm>
                <a:off x="4694" y="1071"/>
                <a:ext cx="499" cy="16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85843" tIns="42922" rIns="85843" bIns="42922">
                <a:spAutoFit/>
              </a:bodyPr>
              <a:lstStyle/>
              <a:p>
                <a:pPr defTabSz="1612900" eaLnBrk="0" hangingPunct="0"/>
                <a:r>
                  <a:rPr lang="ru-RU" sz="900" b="1" dirty="0">
                    <a:solidFill>
                      <a:schemeClr val="tx1"/>
                    </a:solidFill>
                    <a:cs typeface="Times New Roman" pitchFamily="18" charset="0"/>
                  </a:rPr>
                  <a:t>ГУ МЧС России по ЧР</a:t>
                </a:r>
              </a:p>
            </p:txBody>
          </p:sp>
        </p:grpSp>
        <p:sp>
          <p:nvSpPr>
            <p:cNvPr id="123" name="Text Box 438"/>
            <p:cNvSpPr txBox="1">
              <a:spLocks noChangeArrowheads="1"/>
            </p:cNvSpPr>
            <p:nvPr/>
          </p:nvSpPr>
          <p:spPr bwMode="auto">
            <a:xfrm>
              <a:off x="10625153" y="6490933"/>
              <a:ext cx="2285984" cy="59568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400" dirty="0" smtClean="0">
                  <a:solidFill>
                    <a:schemeClr val="tx1"/>
                  </a:solidFill>
                  <a:cs typeface="Times New Roman" pitchFamily="18" charset="0"/>
                </a:rPr>
                <a:t>ГУ МЧС России по Чеченской республике</a:t>
              </a:r>
              <a:endParaRPr lang="ru-RU" sz="14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5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500063"/>
            <a:ext cx="12801600" cy="91011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25606" name="Oval 250"/>
          <p:cNvSpPr>
            <a:spLocks noChangeArrowheads="1"/>
          </p:cNvSpPr>
          <p:nvPr/>
        </p:nvSpPr>
        <p:spPr bwMode="auto">
          <a:xfrm>
            <a:off x="4114800" y="2371725"/>
            <a:ext cx="4214813" cy="2928938"/>
          </a:xfrm>
          <a:prstGeom prst="ellipse">
            <a:avLst/>
          </a:prstGeom>
          <a:solidFill>
            <a:srgbClr val="0099CC">
              <a:alpha val="38039"/>
            </a:srgbClr>
          </a:solidFill>
          <a:ln w="12700">
            <a:solidFill>
              <a:srgbClr val="0000FF"/>
            </a:solidFill>
            <a:prstDash val="lgDashDot"/>
            <a:round/>
            <a:headEnd/>
            <a:tailEnd/>
          </a:ln>
        </p:spPr>
        <p:txBody>
          <a:bodyPr wrap="none" lIns="91361" tIns="45684" rIns="91361" bIns="45684" anchor="ctr"/>
          <a:lstStyle/>
          <a:p>
            <a:pPr algn="ctr"/>
            <a:endParaRPr lang="ru-RU">
              <a:solidFill>
                <a:schemeClr val="tx1"/>
              </a:solidFill>
              <a:latin typeface="Garamond" pitchFamily="18" charset="0"/>
            </a:endParaRPr>
          </a:p>
        </p:txBody>
      </p:sp>
      <p:sp>
        <p:nvSpPr>
          <p:cNvPr id="104" name="Овал 103"/>
          <p:cNvSpPr/>
          <p:nvPr/>
        </p:nvSpPr>
        <p:spPr>
          <a:xfrm>
            <a:off x="10202863" y="2200275"/>
            <a:ext cx="400050" cy="400050"/>
          </a:xfrm>
          <a:prstGeom prst="ellipse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2191" tIns="61096" rIns="122191" bIns="61096" anchor="ctr"/>
          <a:lstStyle/>
          <a:p>
            <a:pPr algn="ctr">
              <a:defRPr/>
            </a:pPr>
            <a:endParaRPr lang="ru-RU"/>
          </a:p>
        </p:txBody>
      </p:sp>
      <p:graphicFrame>
        <p:nvGraphicFramePr>
          <p:cNvPr id="15466" name="Group 106"/>
          <p:cNvGraphicFramePr>
            <a:graphicFrameLocks noGrp="1"/>
          </p:cNvGraphicFramePr>
          <p:nvPr/>
        </p:nvGraphicFramePr>
        <p:xfrm>
          <a:off x="49213" y="7892764"/>
          <a:ext cx="8292150" cy="1551306"/>
        </p:xfrm>
        <a:graphic>
          <a:graphicData uri="http://schemas.openxmlformats.org/drawingml/2006/table">
            <a:tbl>
              <a:tblPr/>
              <a:tblGrid>
                <a:gridCol w="1300164"/>
                <a:gridCol w="3200400"/>
                <a:gridCol w="1500187"/>
                <a:gridCol w="600075"/>
                <a:gridCol w="600075"/>
                <a:gridCol w="546735"/>
                <a:gridCol w="544514"/>
              </a:tblGrid>
              <a:tr h="5889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подразделения</a:t>
                      </a:r>
                    </a:p>
                  </a:txBody>
                  <a:tcPr marL="127924" marR="127924" marT="63966" marB="63966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дислокации </a:t>
                      </a:r>
                    </a:p>
                  </a:txBody>
                  <a:tcPr marL="127924" marR="127924" marT="151091" marB="6396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ДДС</a:t>
                      </a:r>
                    </a:p>
                  </a:txBody>
                  <a:tcPr marL="127924" marR="127924" marT="151091" marB="6396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</a:p>
                  </a:txBody>
                  <a:tcPr marL="127924" marR="127924" marT="151091" marB="6396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7813">
                <a:tc rowSpan="2"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ФПС</a:t>
                      </a:r>
                    </a:p>
                  </a:txBody>
                  <a:tcPr marL="50360" marR="50360" marT="0" marB="151091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 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8930"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127924" marR="127924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127924" marR="127924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127924" marR="127924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127924" marR="127924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CC"/>
                    </a:solidFill>
                  </a:tcPr>
                </a:tc>
              </a:tr>
              <a:tr h="35560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</a:t>
                      </a:r>
                    </a:p>
                  </a:txBody>
                  <a:tcPr marL="127924" marR="127924" marT="50359" marB="50359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 Ачхой-Мартан ул. Мамакаева 14 </a:t>
                      </a:r>
                    </a:p>
                  </a:txBody>
                  <a:tcPr marL="127924" marR="127924" marT="50359" marB="503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8-871-42-2-23-88</a:t>
                      </a:r>
                    </a:p>
                  </a:txBody>
                  <a:tcPr marL="127924" marR="127924" marT="50359" marB="503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127924" marR="127924" marT="50359" marB="503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27924" marR="127924" marT="50359" marB="503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127924" marR="127924" marT="50359" marB="503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27924" marR="127924" marT="50359" marB="503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</a:tr>
            </a:tbl>
          </a:graphicData>
        </a:graphic>
      </p:graphicFrame>
      <p:sp>
        <p:nvSpPr>
          <p:cNvPr id="25642" name="Овал 130"/>
          <p:cNvSpPr>
            <a:spLocks noChangeArrowheads="1"/>
          </p:cNvSpPr>
          <p:nvPr/>
        </p:nvSpPr>
        <p:spPr bwMode="auto">
          <a:xfrm>
            <a:off x="5481638" y="3900488"/>
            <a:ext cx="300037" cy="20637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2103" tIns="61056" rIns="122103" bIns="61056" anchor="ctr"/>
          <a:lstStyle/>
          <a:p>
            <a:pPr algn="ctr"/>
            <a:endParaRPr lang="ru-RU"/>
          </a:p>
        </p:txBody>
      </p:sp>
      <p:graphicFrame>
        <p:nvGraphicFramePr>
          <p:cNvPr id="25602" name="Object 520"/>
          <p:cNvGraphicFramePr>
            <a:graphicFrameLocks noChangeAspect="1"/>
          </p:cNvGraphicFramePr>
          <p:nvPr/>
        </p:nvGraphicFramePr>
        <p:xfrm>
          <a:off x="5840413" y="3843338"/>
          <a:ext cx="660400" cy="457200"/>
        </p:xfrm>
        <a:graphic>
          <a:graphicData uri="http://schemas.openxmlformats.org/presentationml/2006/ole">
            <p:oleObj spid="_x0000_s25602" name="Clip" r:id="rId4" imgW="2286324" imgH="1465243" progId="">
              <p:embed/>
            </p:oleObj>
          </a:graphicData>
        </a:graphic>
      </p:graphicFrame>
      <p:sp>
        <p:nvSpPr>
          <p:cNvPr id="25643" name="Rectangle 4"/>
          <p:cNvSpPr>
            <a:spLocks noChangeArrowheads="1"/>
          </p:cNvSpPr>
          <p:nvPr/>
        </p:nvSpPr>
        <p:spPr bwMode="auto">
          <a:xfrm>
            <a:off x="8472488" y="4872038"/>
            <a:ext cx="4286250" cy="428625"/>
          </a:xfrm>
          <a:prstGeom prst="rect">
            <a:avLst/>
          </a:prstGeom>
          <a:gradFill rotWithShape="1">
            <a:gsLst>
              <a:gs pos="0">
                <a:srgbClr val="007676"/>
              </a:gs>
              <a:gs pos="50000">
                <a:srgbClr val="00FFFF"/>
              </a:gs>
              <a:gs pos="100000">
                <a:srgbClr val="007676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lIns="122094" tIns="61049" rIns="122094" bIns="61049"/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На территории  Ачхой-Мартановского района дислоцируется 1 подразделение ФПС</a:t>
            </a:r>
          </a:p>
          <a:p>
            <a:pPr algn="ctr"/>
            <a:endParaRPr lang="ru-RU" sz="1100">
              <a:solidFill>
                <a:schemeClr val="tx1"/>
              </a:solidFill>
              <a:cs typeface="Times New Roman" pitchFamily="18" charset="0"/>
            </a:endParaRPr>
          </a:p>
          <a:p>
            <a:endParaRPr lang="ru-RU" sz="11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5644" name="Rectangle 5"/>
          <p:cNvSpPr>
            <a:spLocks noChangeArrowheads="1"/>
          </p:cNvSpPr>
          <p:nvPr/>
        </p:nvSpPr>
        <p:spPr bwMode="auto">
          <a:xfrm>
            <a:off x="9258300" y="3371850"/>
            <a:ext cx="3549650" cy="1385888"/>
          </a:xfrm>
          <a:prstGeom prst="rect">
            <a:avLst/>
          </a:prstGeom>
          <a:gradFill rotWithShape="1">
            <a:gsLst>
              <a:gs pos="0">
                <a:srgbClr val="007676"/>
              </a:gs>
              <a:gs pos="50000">
                <a:srgbClr val="00FFFF"/>
              </a:gs>
              <a:gs pos="100000">
                <a:srgbClr val="007676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lIns="122094" tIns="0" rIns="122094" bIns="0"/>
          <a:lstStyle/>
          <a:p>
            <a:r>
              <a:rPr lang="ru-RU" sz="1400" dirty="0">
                <a:solidFill>
                  <a:schemeClr val="tx1"/>
                </a:solidFill>
                <a:cs typeface="Times New Roman" pitchFamily="18" charset="0"/>
              </a:rPr>
              <a:t>В соответствии с требованиями технического регламента подразделениями гарнизона пожарной охраны «</a:t>
            </a:r>
            <a:r>
              <a:rPr lang="ru-RU" sz="1400" dirty="0" err="1">
                <a:solidFill>
                  <a:schemeClr val="tx1"/>
                </a:solidFill>
                <a:cs typeface="Times New Roman" pitchFamily="18" charset="0"/>
              </a:rPr>
              <a:t>Ачхой-Мартановский</a:t>
            </a:r>
            <a:r>
              <a:rPr lang="ru-RU" sz="1400" dirty="0">
                <a:solidFill>
                  <a:schemeClr val="tx1"/>
                </a:solidFill>
                <a:cs typeface="Times New Roman" pitchFamily="18" charset="0"/>
              </a:rPr>
              <a:t>»  прикрыто 12 населенных пунктов с общей численностью  населения  </a:t>
            </a:r>
          </a:p>
          <a:p>
            <a:r>
              <a:rPr lang="ru-RU" sz="1400" dirty="0" smtClean="0">
                <a:solidFill>
                  <a:schemeClr val="tx1"/>
                </a:solidFill>
                <a:cs typeface="Times New Roman" pitchFamily="18" charset="0"/>
              </a:rPr>
              <a:t>67 </a:t>
            </a:r>
            <a:r>
              <a:rPr lang="ru-RU" sz="1400" dirty="0">
                <a:solidFill>
                  <a:schemeClr val="tx1"/>
                </a:solidFill>
                <a:cs typeface="Times New Roman" pitchFamily="18" charset="0"/>
              </a:rPr>
              <a:t>тыс.  </a:t>
            </a:r>
            <a:r>
              <a:rPr lang="ru-RU" sz="1400" dirty="0" smtClean="0">
                <a:solidFill>
                  <a:schemeClr val="tx1"/>
                </a:solidFill>
                <a:cs typeface="Times New Roman" pitchFamily="18" charset="0"/>
              </a:rPr>
              <a:t>726 </a:t>
            </a:r>
            <a:r>
              <a:rPr lang="ru-RU" sz="1400" dirty="0">
                <a:solidFill>
                  <a:schemeClr val="tx1"/>
                </a:solidFill>
                <a:cs typeface="Times New Roman" pitchFamily="18" charset="0"/>
              </a:rPr>
              <a:t>чел.  </a:t>
            </a:r>
          </a:p>
        </p:txBody>
      </p:sp>
      <p:sp>
        <p:nvSpPr>
          <p:cNvPr id="36" name="Rectangle 3"/>
          <p:cNvSpPr txBox="1">
            <a:spLocks noChangeArrowheads="1"/>
          </p:cNvSpPr>
          <p:nvPr/>
        </p:nvSpPr>
        <p:spPr bwMode="auto">
          <a:xfrm>
            <a:off x="0" y="1000125"/>
            <a:ext cx="12801600" cy="6572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2800" kern="0" dirty="0">
                <a:solidFill>
                  <a:schemeClr val="tx2"/>
                </a:solidFill>
                <a:ea typeface="+mj-ea"/>
                <a:cs typeface="+mj-cs"/>
              </a:rPr>
              <a:t>Информационно-справочные материалы по силам и средствам пожарной охраны</a:t>
            </a:r>
          </a:p>
        </p:txBody>
      </p:sp>
      <p:sp>
        <p:nvSpPr>
          <p:cNvPr id="25646" name="TextBox 313"/>
          <p:cNvSpPr txBox="1">
            <a:spLocks noChangeArrowheads="1"/>
          </p:cNvSpPr>
          <p:nvPr/>
        </p:nvSpPr>
        <p:spPr bwMode="auto">
          <a:xfrm rot="609256">
            <a:off x="6099175" y="3187700"/>
            <a:ext cx="603250" cy="300038"/>
          </a:xfrm>
          <a:prstGeom prst="rect">
            <a:avLst/>
          </a:prstGeom>
          <a:solidFill>
            <a:srgbClr val="00B050"/>
          </a:solidFill>
          <a:ln w="9525">
            <a:noFill/>
            <a:miter lim="800000"/>
            <a:headEnd/>
            <a:tailEnd/>
          </a:ln>
        </p:spPr>
        <p:txBody>
          <a:bodyPr lIns="122059" tIns="61036" rIns="122059" bIns="61036">
            <a:spAutoFit/>
          </a:bodyPr>
          <a:lstStyle/>
          <a:p>
            <a:r>
              <a:rPr lang="ru-RU" sz="1100">
                <a:solidFill>
                  <a:schemeClr val="tx1"/>
                </a:solidFill>
              </a:rPr>
              <a:t>М-29</a:t>
            </a:r>
          </a:p>
        </p:txBody>
      </p:sp>
      <p:grpSp>
        <p:nvGrpSpPr>
          <p:cNvPr id="25647" name="Group 590"/>
          <p:cNvGrpSpPr>
            <a:grpSpLocks/>
          </p:cNvGrpSpPr>
          <p:nvPr/>
        </p:nvGrpSpPr>
        <p:grpSpPr bwMode="auto">
          <a:xfrm>
            <a:off x="10361613" y="1600200"/>
            <a:ext cx="1239837" cy="742950"/>
            <a:chOff x="2670" y="1772"/>
            <a:chExt cx="435" cy="397"/>
          </a:xfrm>
        </p:grpSpPr>
        <p:grpSp>
          <p:nvGrpSpPr>
            <p:cNvPr id="25757" name="Group 591"/>
            <p:cNvGrpSpPr>
              <a:grpSpLocks/>
            </p:cNvGrpSpPr>
            <p:nvPr/>
          </p:nvGrpSpPr>
          <p:grpSpPr bwMode="auto">
            <a:xfrm>
              <a:off x="2688" y="1805"/>
              <a:ext cx="417" cy="364"/>
              <a:chOff x="380" y="4176"/>
              <a:chExt cx="1040" cy="1111"/>
            </a:xfrm>
          </p:grpSpPr>
          <p:sp>
            <p:nvSpPr>
              <p:cNvPr id="25759" name="Freeform 592"/>
              <p:cNvSpPr>
                <a:spLocks/>
              </p:cNvSpPr>
              <p:nvPr/>
            </p:nvSpPr>
            <p:spPr bwMode="auto">
              <a:xfrm>
                <a:off x="380" y="4176"/>
                <a:ext cx="153" cy="419"/>
              </a:xfrm>
              <a:custGeom>
                <a:avLst/>
                <a:gdLst>
                  <a:gd name="T0" fmla="*/ 0 w 1040"/>
                  <a:gd name="T1" fmla="*/ 0 h 552"/>
                  <a:gd name="T2" fmla="*/ 0 w 1040"/>
                  <a:gd name="T3" fmla="*/ 0 h 552"/>
                  <a:gd name="T4" fmla="*/ 0 w 1040"/>
                  <a:gd name="T5" fmla="*/ 0 h 552"/>
                  <a:gd name="T6" fmla="*/ 0 w 1040"/>
                  <a:gd name="T7" fmla="*/ 0 h 552"/>
                  <a:gd name="T8" fmla="*/ 0 w 1040"/>
                  <a:gd name="T9" fmla="*/ 0 h 552"/>
                  <a:gd name="T10" fmla="*/ 0 w 1040"/>
                  <a:gd name="T11" fmla="*/ 0 h 5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0"/>
                  <a:gd name="T19" fmla="*/ 0 h 552"/>
                  <a:gd name="T20" fmla="*/ 1040 w 1040"/>
                  <a:gd name="T21" fmla="*/ 552 h 5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0" h="552">
                    <a:moveTo>
                      <a:pt x="2" y="0"/>
                    </a:moveTo>
                    <a:cubicBezTo>
                      <a:pt x="15" y="0"/>
                      <a:pt x="27" y="0"/>
                      <a:pt x="40" y="0"/>
                    </a:cubicBezTo>
                    <a:lnTo>
                      <a:pt x="816" y="0"/>
                    </a:lnTo>
                    <a:lnTo>
                      <a:pt x="1040" y="552"/>
                    </a:lnTo>
                    <a:lnTo>
                      <a:pt x="0" y="552"/>
                    </a:lnTo>
                    <a:lnTo>
                      <a:pt x="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9999"/>
                  </a:gs>
                  <a:gs pos="50000">
                    <a:srgbClr val="FFFFFF"/>
                  </a:gs>
                  <a:gs pos="100000">
                    <a:srgbClr val="FF9999"/>
                  </a:gs>
                </a:gsLst>
                <a:lin ang="5400000" scaled="1"/>
              </a:gradFill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5760" name="Line 593"/>
              <p:cNvSpPr>
                <a:spLocks noChangeShapeType="1"/>
              </p:cNvSpPr>
              <p:nvPr/>
            </p:nvSpPr>
            <p:spPr bwMode="auto">
              <a:xfrm>
                <a:off x="384" y="4304"/>
                <a:ext cx="864" cy="1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25761" name="Line 594"/>
              <p:cNvSpPr>
                <a:spLocks noChangeShapeType="1"/>
              </p:cNvSpPr>
              <p:nvPr/>
            </p:nvSpPr>
            <p:spPr bwMode="auto">
              <a:xfrm>
                <a:off x="384" y="4608"/>
                <a:ext cx="979" cy="1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grpSp>
            <p:nvGrpSpPr>
              <p:cNvPr id="25762" name="Group 595"/>
              <p:cNvGrpSpPr>
                <a:grpSpLocks/>
              </p:cNvGrpSpPr>
              <p:nvPr/>
            </p:nvGrpSpPr>
            <p:grpSpPr bwMode="auto">
              <a:xfrm>
                <a:off x="384" y="4176"/>
                <a:ext cx="1036" cy="1111"/>
                <a:chOff x="-1228" y="3317"/>
                <a:chExt cx="1036" cy="1111"/>
              </a:xfrm>
            </p:grpSpPr>
            <p:sp>
              <p:nvSpPr>
                <p:cNvPr id="25763" name="Line 596"/>
                <p:cNvSpPr>
                  <a:spLocks noChangeShapeType="1"/>
                </p:cNvSpPr>
                <p:nvPr/>
              </p:nvSpPr>
              <p:spPr bwMode="auto">
                <a:xfrm>
                  <a:off x="-422" y="3317"/>
                  <a:ext cx="230" cy="556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  <p:sp>
              <p:nvSpPr>
                <p:cNvPr id="25764" name="Line 597"/>
                <p:cNvSpPr>
                  <a:spLocks noChangeShapeType="1"/>
                </p:cNvSpPr>
                <p:nvPr/>
              </p:nvSpPr>
              <p:spPr bwMode="auto">
                <a:xfrm flipH="1">
                  <a:off x="-1228" y="3872"/>
                  <a:ext cx="1036" cy="1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  <p:sp>
              <p:nvSpPr>
                <p:cNvPr id="25765" name="Line 598"/>
                <p:cNvSpPr>
                  <a:spLocks noChangeShapeType="1"/>
                </p:cNvSpPr>
                <p:nvPr/>
              </p:nvSpPr>
              <p:spPr bwMode="auto">
                <a:xfrm>
                  <a:off x="-1228" y="3317"/>
                  <a:ext cx="1" cy="1111"/>
                </a:xfrm>
                <a:prstGeom prst="line">
                  <a:avLst/>
                </a:prstGeom>
                <a:noFill/>
                <a:ln w="1905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  <p:sp>
              <p:nvSpPr>
                <p:cNvPr id="25766" name="Line 599"/>
                <p:cNvSpPr>
                  <a:spLocks noChangeShapeType="1"/>
                </p:cNvSpPr>
                <p:nvPr/>
              </p:nvSpPr>
              <p:spPr bwMode="auto">
                <a:xfrm>
                  <a:off x="-1228" y="3317"/>
                  <a:ext cx="806" cy="2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</p:grpSp>
        </p:grpSp>
        <p:sp>
          <p:nvSpPr>
            <p:cNvPr id="25758" name="Rectangle 600"/>
            <p:cNvSpPr>
              <a:spLocks noChangeArrowheads="1"/>
            </p:cNvSpPr>
            <p:nvPr/>
          </p:nvSpPr>
          <p:spPr bwMode="auto">
            <a:xfrm>
              <a:off x="2670" y="1772"/>
              <a:ext cx="375" cy="2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853" tIns="42927" rIns="85853" bIns="42927">
              <a:spAutoFit/>
            </a:bodyPr>
            <a:lstStyle/>
            <a:p>
              <a:pPr algn="ctr" defTabSz="1612900" eaLnBrk="0" hangingPunct="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ГУ МЧС России по ЧР</a:t>
              </a:r>
            </a:p>
          </p:txBody>
        </p:sp>
      </p:grpSp>
      <p:cxnSp>
        <p:nvCxnSpPr>
          <p:cNvPr id="103" name="Прямая со стрелкой 102"/>
          <p:cNvCxnSpPr/>
          <p:nvPr/>
        </p:nvCxnSpPr>
        <p:spPr>
          <a:xfrm flipV="1">
            <a:off x="9193213" y="2300288"/>
            <a:ext cx="908050" cy="200025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5" name="Прямоугольник 104"/>
          <p:cNvSpPr/>
          <p:nvPr/>
        </p:nvSpPr>
        <p:spPr>
          <a:xfrm>
            <a:off x="10842625" y="2200275"/>
            <a:ext cx="1558925" cy="400050"/>
          </a:xfrm>
          <a:prstGeom prst="rect">
            <a:avLst/>
          </a:prstGeom>
          <a:solidFill>
            <a:srgbClr val="FFC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2191" tIns="61096" rIns="122191" bIns="61096" anchor="ctr"/>
          <a:lstStyle/>
          <a:p>
            <a:pPr algn="ctr">
              <a:defRPr/>
            </a:pPr>
            <a:r>
              <a:rPr lang="ru-RU" sz="1300" dirty="0">
                <a:solidFill>
                  <a:schemeClr val="tx1"/>
                </a:solidFill>
              </a:rPr>
              <a:t>Грозный -54 км.</a:t>
            </a:r>
          </a:p>
        </p:txBody>
      </p:sp>
      <p:sp>
        <p:nvSpPr>
          <p:cNvPr id="108" name="Прямоугольная выноска 94"/>
          <p:cNvSpPr>
            <a:spLocks noChangeArrowheads="1"/>
          </p:cNvSpPr>
          <p:nvPr/>
        </p:nvSpPr>
        <p:spPr bwMode="auto">
          <a:xfrm>
            <a:off x="4900601" y="1600178"/>
            <a:ext cx="2700357" cy="1000132"/>
          </a:xfrm>
          <a:prstGeom prst="wedgeRectCallout">
            <a:avLst>
              <a:gd name="adj1" fmla="val 20706"/>
              <a:gd name="adj2" fmla="val 136634"/>
            </a:avLst>
          </a:prstGeom>
          <a:solidFill>
            <a:srgbClr val="FFCC66"/>
          </a:solidFill>
          <a:ln w="9525" algn="ctr">
            <a:solidFill>
              <a:schemeClr val="tx1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>
            <a:bevelT w="88900" h="95250"/>
            <a:bevelB w="44450"/>
          </a:sp3d>
        </p:spPr>
        <p:txBody>
          <a:bodyPr lIns="122191" tIns="61096" rIns="122191" bIns="61096"/>
          <a:lstStyle/>
          <a:p>
            <a:pPr algn="ctr" defTabSz="1709829">
              <a:defRPr/>
            </a:pPr>
            <a:r>
              <a:rPr lang="ru-RU" sz="1300" dirty="0">
                <a:solidFill>
                  <a:schemeClr val="tx1"/>
                </a:solidFill>
              </a:rPr>
              <a:t>Автомобильная дорога федерального значения М-29 «Кавказ», протяженность по району – 20 км.</a:t>
            </a:r>
          </a:p>
        </p:txBody>
      </p:sp>
      <p:sp>
        <p:nvSpPr>
          <p:cNvPr id="20534" name="AutoShape 107"/>
          <p:cNvSpPr>
            <a:spLocks noChangeArrowheads="1"/>
          </p:cNvSpPr>
          <p:nvPr/>
        </p:nvSpPr>
        <p:spPr bwMode="auto">
          <a:xfrm>
            <a:off x="4686300" y="4364038"/>
            <a:ext cx="1785938" cy="365125"/>
          </a:xfrm>
          <a:prstGeom prst="wedgeRoundRectCallout">
            <a:avLst>
              <a:gd name="adj1" fmla="val -4886"/>
              <a:gd name="adj2" fmla="val 52046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>
              <a:defRPr/>
            </a:pPr>
            <a:r>
              <a:rPr lang="ru-RU" sz="1050" b="1" dirty="0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25654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grpSp>
        <p:nvGrpSpPr>
          <p:cNvPr id="25655" name="Group 97"/>
          <p:cNvGrpSpPr>
            <a:grpSpLocks/>
          </p:cNvGrpSpPr>
          <p:nvPr/>
        </p:nvGrpSpPr>
        <p:grpSpPr bwMode="auto">
          <a:xfrm>
            <a:off x="5429250" y="3551238"/>
            <a:ext cx="900113" cy="503237"/>
            <a:chOff x="-1133" y="1416"/>
            <a:chExt cx="441" cy="294"/>
          </a:xfrm>
        </p:grpSpPr>
        <p:grpSp>
          <p:nvGrpSpPr>
            <p:cNvPr id="25753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25755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56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9" name="Text Box 101"/>
            <p:cNvSpPr txBox="1">
              <a:spLocks noChangeArrowheads="1"/>
            </p:cNvSpPr>
            <p:nvPr/>
          </p:nvSpPr>
          <p:spPr bwMode="auto">
            <a:xfrm>
              <a:off x="-1133" y="1416"/>
              <a:ext cx="441" cy="1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ПЧ-7</a:t>
              </a:r>
            </a:p>
          </p:txBody>
        </p:sp>
      </p:grpSp>
      <p:grpSp>
        <p:nvGrpSpPr>
          <p:cNvPr id="25656" name="Group 439"/>
          <p:cNvGrpSpPr>
            <a:grpSpLocks/>
          </p:cNvGrpSpPr>
          <p:nvPr/>
        </p:nvGrpSpPr>
        <p:grpSpPr bwMode="auto">
          <a:xfrm>
            <a:off x="5567363" y="3289300"/>
            <a:ext cx="431800" cy="468313"/>
            <a:chOff x="13" y="3835"/>
            <a:chExt cx="284" cy="284"/>
          </a:xfrm>
        </p:grpSpPr>
        <p:graphicFrame>
          <p:nvGraphicFramePr>
            <p:cNvPr id="25604" name="Object 151"/>
            <p:cNvGraphicFramePr>
              <a:graphicFrameLocks noChangeAspect="1"/>
            </p:cNvGraphicFramePr>
            <p:nvPr/>
          </p:nvGraphicFramePr>
          <p:xfrm>
            <a:off x="81" y="3892"/>
            <a:ext cx="191" cy="227"/>
          </p:xfrm>
          <a:graphic>
            <a:graphicData uri="http://schemas.openxmlformats.org/presentationml/2006/ole">
              <p:oleObj spid="_x0000_s25604" name="Clip" r:id="rId5" imgW="590231" imgH="703385" progId="">
                <p:embed/>
              </p:oleObj>
            </a:graphicData>
          </a:graphic>
        </p:graphicFrame>
        <p:sp>
          <p:nvSpPr>
            <p:cNvPr id="25752" name="Text Box 441"/>
            <p:cNvSpPr txBox="1">
              <a:spLocks noChangeArrowheads="1"/>
            </p:cNvSpPr>
            <p:nvPr/>
          </p:nvSpPr>
          <p:spPr bwMode="auto">
            <a:xfrm>
              <a:off x="13" y="3835"/>
              <a:ext cx="284" cy="1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93" tIns="45697" rIns="91393" bIns="45697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600">
                  <a:solidFill>
                    <a:schemeClr val="tx1"/>
                  </a:solidFill>
                  <a:cs typeface="Times New Roman" pitchFamily="18" charset="0"/>
                </a:rPr>
                <a:t>нг</a:t>
              </a:r>
            </a:p>
          </p:txBody>
        </p:sp>
      </p:grpSp>
      <p:sp>
        <p:nvSpPr>
          <p:cNvPr id="25657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7400925" y="4229100"/>
            <a:ext cx="928688" cy="214313"/>
          </a:xfrm>
          <a:prstGeom prst="wedgeRoundRectCallout">
            <a:avLst>
              <a:gd name="adj1" fmla="val -80986"/>
              <a:gd name="adj2" fmla="val -5675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Валерик</a:t>
            </a:r>
          </a:p>
        </p:txBody>
      </p:sp>
      <p:sp>
        <p:nvSpPr>
          <p:cNvPr id="25658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543675" y="4729163"/>
            <a:ext cx="928688" cy="214312"/>
          </a:xfrm>
          <a:prstGeom prst="wedgeRoundRectCallout">
            <a:avLst>
              <a:gd name="adj1" fmla="val -42120"/>
              <a:gd name="adj2" fmla="val -18587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Катыр-Юрт</a:t>
            </a:r>
          </a:p>
        </p:txBody>
      </p:sp>
      <p:sp>
        <p:nvSpPr>
          <p:cNvPr id="25659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257925" y="5014913"/>
            <a:ext cx="928688" cy="214312"/>
          </a:xfrm>
          <a:prstGeom prst="wedgeRoundRectCallout">
            <a:avLst>
              <a:gd name="adj1" fmla="val -62847"/>
              <a:gd name="adj2" fmla="val -34292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Янди</a:t>
            </a:r>
          </a:p>
        </p:txBody>
      </p:sp>
      <p:sp>
        <p:nvSpPr>
          <p:cNvPr id="25660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614738" y="3371850"/>
            <a:ext cx="1143000" cy="258763"/>
          </a:xfrm>
          <a:prstGeom prst="wedgeRoundRectCallout">
            <a:avLst>
              <a:gd name="adj1" fmla="val 109458"/>
              <a:gd name="adj2" fmla="val 16288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Ачхой-Мартан</a:t>
            </a:r>
          </a:p>
        </p:txBody>
      </p:sp>
      <p:sp>
        <p:nvSpPr>
          <p:cNvPr id="25661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757613" y="3943350"/>
            <a:ext cx="928687" cy="214313"/>
          </a:xfrm>
          <a:prstGeom prst="wedgeRoundRectCallout">
            <a:avLst>
              <a:gd name="adj1" fmla="val 39500"/>
              <a:gd name="adj2" fmla="val 145356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Бамут</a:t>
            </a:r>
          </a:p>
        </p:txBody>
      </p:sp>
      <p:sp>
        <p:nvSpPr>
          <p:cNvPr id="25662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971925" y="3086100"/>
            <a:ext cx="1000125" cy="177800"/>
          </a:xfrm>
          <a:prstGeom prst="wedgeRoundRectCallout">
            <a:avLst>
              <a:gd name="adj1" fmla="val 85583"/>
              <a:gd name="adj2" fmla="val -7352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Нов. Шарой.</a:t>
            </a:r>
          </a:p>
        </p:txBody>
      </p:sp>
      <p:sp>
        <p:nvSpPr>
          <p:cNvPr id="25663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543300" y="2836863"/>
            <a:ext cx="1000125" cy="177800"/>
          </a:xfrm>
          <a:prstGeom prst="wedgeRoundRectCallout">
            <a:avLst>
              <a:gd name="adj1" fmla="val 113255"/>
              <a:gd name="adj2" fmla="val 5722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Давыденко</a:t>
            </a:r>
          </a:p>
        </p:txBody>
      </p:sp>
      <p:sp>
        <p:nvSpPr>
          <p:cNvPr id="25664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3543300" y="2443163"/>
            <a:ext cx="1143000" cy="285750"/>
          </a:xfrm>
          <a:prstGeom prst="wedgeRoundRectCallout">
            <a:avLst>
              <a:gd name="adj1" fmla="val 139653"/>
              <a:gd name="adj2" fmla="val 36681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Самашки</a:t>
            </a:r>
          </a:p>
        </p:txBody>
      </p:sp>
      <p:sp>
        <p:nvSpPr>
          <p:cNvPr id="25665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686675" y="3800475"/>
            <a:ext cx="1143000" cy="285750"/>
          </a:xfrm>
          <a:prstGeom prst="wedgeRoundRectCallout">
            <a:avLst>
              <a:gd name="adj1" fmla="val -54028"/>
              <a:gd name="adj2" fmla="val -14437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Хамби-Ирзи</a:t>
            </a:r>
          </a:p>
        </p:txBody>
      </p:sp>
      <p:sp>
        <p:nvSpPr>
          <p:cNvPr id="25666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8258175" y="3014663"/>
            <a:ext cx="1143000" cy="285750"/>
          </a:xfrm>
          <a:prstGeom prst="wedgeRoundRectCallout">
            <a:avLst>
              <a:gd name="adj1" fmla="val -169819"/>
              <a:gd name="adj2" fmla="val 108259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Шаами-Юрт</a:t>
            </a:r>
          </a:p>
        </p:txBody>
      </p:sp>
      <p:sp>
        <p:nvSpPr>
          <p:cNvPr id="25667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400925" y="2586038"/>
            <a:ext cx="1143000" cy="285750"/>
          </a:xfrm>
          <a:prstGeom prst="wedgeRoundRectCallout">
            <a:avLst>
              <a:gd name="adj1" fmla="val -66662"/>
              <a:gd name="adj2" fmla="val 82995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Закан-Юрт</a:t>
            </a:r>
          </a:p>
        </p:txBody>
      </p:sp>
      <p:sp>
        <p:nvSpPr>
          <p:cNvPr id="25668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4437063" y="4943475"/>
            <a:ext cx="1143000" cy="285750"/>
          </a:xfrm>
          <a:prstGeom prst="wedgeRoundRectCallout">
            <a:avLst>
              <a:gd name="adj1" fmla="val 51236"/>
              <a:gd name="adj2" fmla="val -68583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Старый-Ачхой.</a:t>
            </a:r>
          </a:p>
        </p:txBody>
      </p:sp>
      <p:graphicFrame>
        <p:nvGraphicFramePr>
          <p:cNvPr id="89" name="Таблица 88"/>
          <p:cNvGraphicFramePr>
            <a:graphicFrameLocks noGrp="1"/>
          </p:cNvGraphicFramePr>
          <p:nvPr/>
        </p:nvGraphicFramePr>
        <p:xfrm>
          <a:off x="142874" y="5395913"/>
          <a:ext cx="7186619" cy="2240280"/>
        </p:xfrm>
        <a:graphic>
          <a:graphicData uri="http://schemas.openxmlformats.org/drawingml/2006/table">
            <a:tbl>
              <a:tblPr/>
              <a:tblGrid>
                <a:gridCol w="436635"/>
                <a:gridCol w="1442419"/>
                <a:gridCol w="1240243"/>
                <a:gridCol w="1335387"/>
                <a:gridCol w="1136608"/>
                <a:gridCol w="1595327"/>
              </a:tblGrid>
              <a:tr h="230208">
                <a:tc gridSpan="6">
                  <a:txBody>
                    <a:bodyPr/>
                    <a:lstStyle/>
                    <a:p>
                      <a:pPr algn="ctr"/>
                      <a:r>
                        <a:rPr lang="ru-RU" sz="9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СВЕДЕНИЯ</a:t>
                      </a:r>
                      <a:endParaRPr lang="ru-RU" sz="800" b="1" dirty="0" smtClean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eaLnBrk="0" hangingPunct="0"/>
                      <a:r>
                        <a:rPr lang="ru-RU" sz="9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 наличии оперативного транспорта и другой техники</a:t>
                      </a:r>
                      <a:endParaRPr lang="ru-RU" sz="800" b="1" dirty="0" smtClean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eaLnBrk="0" hangingPunct="0"/>
                      <a:r>
                        <a:rPr lang="ru-RU" sz="900" b="1" dirty="0" smtClean="0">
                          <a:solidFill>
                            <a:srgbClr val="C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ПЧ-7 1-го ОФПС  по Чеченской Республики</a:t>
                      </a:r>
                      <a:endParaRPr lang="ru-RU" sz="900" b="1" dirty="0">
                        <a:solidFill>
                          <a:srgbClr val="C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</a:tr>
              <a:tr h="15347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Количество,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шт.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изготовления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 получения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Предназначение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</a:tr>
              <a:tr h="2768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Автоцистерна КАМАЗ-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АЦ-5-40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2001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2001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Доставка к месту ЧС огнетушащих средств, личного состава и ПТВ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</a:tr>
              <a:tr h="2768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Автоцистерна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ЗИЛ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АЦ-2-40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2002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2002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Доставка к месту ЧС огнетушащих средств, личного состава и ПТВ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</a:tr>
              <a:tr h="2768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 -27 ФУРГОН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2004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Доставка к месту ЧС оперативной группы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</a:tr>
              <a:tr h="1907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УАЗ-469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1979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2006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Доставка к месту ЧС личного состава и ПТВ</a:t>
                      </a:r>
                    </a:p>
                  </a:txBody>
                  <a:tcPr marL="56795" marR="5679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  <p:grpSp>
        <p:nvGrpSpPr>
          <p:cNvPr id="90" name="Группа 89"/>
          <p:cNvGrpSpPr/>
          <p:nvPr/>
        </p:nvGrpSpPr>
        <p:grpSpPr>
          <a:xfrm>
            <a:off x="8901113" y="5372100"/>
            <a:ext cx="3902075" cy="4229100"/>
            <a:chOff x="8901113" y="5372100"/>
            <a:chExt cx="3902075" cy="4229100"/>
          </a:xfrm>
        </p:grpSpPr>
        <p:grpSp>
          <p:nvGrpSpPr>
            <p:cNvPr id="25669" name="Группа 89"/>
            <p:cNvGrpSpPr>
              <a:grpSpLocks/>
            </p:cNvGrpSpPr>
            <p:nvPr/>
          </p:nvGrpSpPr>
          <p:grpSpPr bwMode="auto">
            <a:xfrm>
              <a:off x="8901113" y="5372100"/>
              <a:ext cx="3902075" cy="4229100"/>
              <a:chOff x="8901113" y="5372100"/>
              <a:chExt cx="3902075" cy="4229100"/>
            </a:xfrm>
          </p:grpSpPr>
          <p:cxnSp>
            <p:nvCxnSpPr>
              <p:cNvPr id="55" name="Прямая соединительная линия 54"/>
              <p:cNvCxnSpPr/>
              <p:nvPr/>
            </p:nvCxnSpPr>
            <p:spPr bwMode="auto">
              <a:xfrm>
                <a:off x="10502900" y="8539163"/>
                <a:ext cx="400050" cy="1587"/>
              </a:xfrm>
              <a:prstGeom prst="line">
                <a:avLst/>
              </a:prstGeom>
              <a:ln w="76200">
                <a:solidFill>
                  <a:srgbClr val="FFCC6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9" name="Прямая соединительная линия 58"/>
              <p:cNvCxnSpPr/>
              <p:nvPr/>
            </p:nvCxnSpPr>
            <p:spPr bwMode="auto">
              <a:xfrm>
                <a:off x="10604500" y="8539163"/>
                <a:ext cx="198438" cy="1587"/>
              </a:xfrm>
              <a:prstGeom prst="line">
                <a:avLst/>
              </a:prstGeom>
              <a:ln w="381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95" name="Rectangle 8"/>
              <p:cNvSpPr>
                <a:spLocks noChangeArrowheads="1"/>
              </p:cNvSpPr>
              <p:nvPr/>
            </p:nvSpPr>
            <p:spPr bwMode="auto">
              <a:xfrm>
                <a:off x="8901113" y="5372100"/>
                <a:ext cx="3902075" cy="42291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lIns="91374" tIns="45690" rIns="91374" bIns="45690" anchor="ctr"/>
              <a:lstStyle/>
              <a:p>
                <a:pPr>
                  <a:defRPr/>
                </a:pPr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25719" name="Text Box 9"/>
              <p:cNvSpPr txBox="1">
                <a:spLocks noChangeArrowheads="1"/>
              </p:cNvSpPr>
              <p:nvPr/>
            </p:nvSpPr>
            <p:spPr bwMode="auto">
              <a:xfrm>
                <a:off x="9829800" y="7061197"/>
                <a:ext cx="2930525" cy="5521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703" tIns="63857" rIns="127703" bIns="63857">
                <a:spAutoFit/>
              </a:bodyPr>
              <a:lstStyle/>
              <a:p>
                <a:pPr algn="ctr" defTabSz="1709738">
                  <a:spcBef>
                    <a:spcPct val="50000"/>
                  </a:spcBef>
                </a:pPr>
                <a:endParaRPr lang="ru-RU" sz="1100">
                  <a:solidFill>
                    <a:schemeClr val="tx1"/>
                  </a:solidFill>
                  <a:cs typeface="Times New Roman" pitchFamily="18" charset="0"/>
                </a:endParaRPr>
              </a:p>
              <a:p>
                <a:pPr algn="ctr" defTabSz="1709738">
                  <a:spcBef>
                    <a:spcPct val="50000"/>
                  </a:spcBef>
                </a:pPr>
                <a:r>
                  <a:rPr lang="ru-RU" sz="1100">
                    <a:solidFill>
                      <a:schemeClr val="tx1"/>
                    </a:solidFill>
                    <a:cs typeface="Times New Roman" pitchFamily="18" charset="0"/>
                  </a:rPr>
                  <a:t>Федеральная трасса</a:t>
                </a:r>
              </a:p>
            </p:txBody>
          </p:sp>
          <p:sp>
            <p:nvSpPr>
              <p:cNvPr id="25720" name="Text Box 9"/>
              <p:cNvSpPr txBox="1">
                <a:spLocks noChangeArrowheads="1"/>
              </p:cNvSpPr>
              <p:nvPr/>
            </p:nvSpPr>
            <p:spPr bwMode="auto">
              <a:xfrm>
                <a:off x="9186882" y="5380040"/>
                <a:ext cx="3478213" cy="4206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703" tIns="63857" rIns="127703" bIns="63857">
                <a:spAutoFit/>
              </a:bodyPr>
              <a:lstStyle/>
              <a:p>
                <a:pPr algn="ctr" defTabSz="1709738">
                  <a:spcBef>
                    <a:spcPct val="50000"/>
                  </a:spcBef>
                </a:pPr>
                <a:r>
                  <a:rPr lang="ru-RU" sz="1900" b="1">
                    <a:solidFill>
                      <a:schemeClr val="tx1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  <p:sp>
            <p:nvSpPr>
              <p:cNvPr id="25721" name="Line 122"/>
              <p:cNvSpPr>
                <a:spLocks noChangeShapeType="1"/>
              </p:cNvSpPr>
              <p:nvPr/>
            </p:nvSpPr>
            <p:spPr bwMode="auto">
              <a:xfrm>
                <a:off x="9023350" y="7531098"/>
                <a:ext cx="1008063" cy="0"/>
              </a:xfrm>
              <a:prstGeom prst="line">
                <a:avLst/>
              </a:prstGeom>
              <a:noFill/>
              <a:ln w="34925">
                <a:solidFill>
                  <a:srgbClr val="CC6600"/>
                </a:solidFill>
                <a:round/>
                <a:headEnd/>
                <a:tailEnd/>
              </a:ln>
            </p:spPr>
            <p:txBody>
              <a:bodyPr lIns="91407" tIns="45705" rIns="91407" bIns="45705" anchor="ctr"/>
              <a:lstStyle/>
              <a:p>
                <a:endParaRPr lang="ru-RU"/>
              </a:p>
            </p:txBody>
          </p:sp>
          <p:sp>
            <p:nvSpPr>
              <p:cNvPr id="25722" name="TextBox 313"/>
              <p:cNvSpPr txBox="1">
                <a:spLocks noChangeArrowheads="1"/>
              </p:cNvSpPr>
              <p:nvPr/>
            </p:nvSpPr>
            <p:spPr bwMode="auto">
              <a:xfrm>
                <a:off x="9224963" y="7396160"/>
                <a:ext cx="604837" cy="261937"/>
              </a:xfrm>
              <a:prstGeom prst="rect">
                <a:avLst/>
              </a:prstGeom>
              <a:solidFill>
                <a:srgbClr val="00B05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41" tIns="45675" rIns="91341" bIns="45675">
                <a:spAutoFit/>
              </a:bodyPr>
              <a:lstStyle/>
              <a:p>
                <a:r>
                  <a:rPr lang="ru-RU" sz="1100">
                    <a:solidFill>
                      <a:schemeClr val="tx1"/>
                    </a:solidFill>
                  </a:rPr>
                  <a:t>М-29</a:t>
                </a:r>
              </a:p>
            </p:txBody>
          </p:sp>
          <p:sp>
            <p:nvSpPr>
              <p:cNvPr id="25723" name="Oval 250"/>
              <p:cNvSpPr>
                <a:spLocks noChangeArrowheads="1"/>
              </p:cNvSpPr>
              <p:nvPr/>
            </p:nvSpPr>
            <p:spPr bwMode="auto">
              <a:xfrm>
                <a:off x="9102725" y="8913812"/>
                <a:ext cx="687388" cy="641350"/>
              </a:xfrm>
              <a:prstGeom prst="ellipse">
                <a:avLst/>
              </a:prstGeom>
              <a:solidFill>
                <a:srgbClr val="0099CC">
                  <a:alpha val="38039"/>
                </a:srgbClr>
              </a:solidFill>
              <a:ln w="12700">
                <a:solidFill>
                  <a:srgbClr val="0000FF"/>
                </a:solidFill>
                <a:prstDash val="lgDashDot"/>
                <a:round/>
                <a:headEnd/>
                <a:tailEnd/>
              </a:ln>
            </p:spPr>
            <p:txBody>
              <a:bodyPr wrap="none" lIns="91361" tIns="45684" rIns="91361" bIns="45684" anchor="ctr"/>
              <a:lstStyle/>
              <a:p>
                <a:pPr algn="ctr"/>
                <a:endParaRPr lang="ru-RU">
                  <a:solidFill>
                    <a:schemeClr val="tx1"/>
                  </a:solidFill>
                  <a:latin typeface="Garamond" pitchFamily="18" charset="0"/>
                </a:endParaRPr>
              </a:p>
            </p:txBody>
          </p:sp>
          <p:sp>
            <p:nvSpPr>
              <p:cNvPr id="25724" name="Text Box 9"/>
              <p:cNvSpPr txBox="1">
                <a:spLocks noChangeArrowheads="1"/>
              </p:cNvSpPr>
              <p:nvPr/>
            </p:nvSpPr>
            <p:spPr bwMode="auto">
              <a:xfrm>
                <a:off x="9863138" y="9099549"/>
                <a:ext cx="2900362" cy="29823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703" tIns="63857" rIns="127703" bIns="63857">
                <a:spAutoFit/>
              </a:bodyPr>
              <a:lstStyle/>
              <a:p>
                <a:pPr algn="ctr" defTabSz="1709738">
                  <a:spcBef>
                    <a:spcPct val="50000"/>
                  </a:spcBef>
                </a:pPr>
                <a:r>
                  <a:rPr lang="ru-RU" sz="1100">
                    <a:solidFill>
                      <a:schemeClr val="tx1"/>
                    </a:solidFill>
                    <a:cs typeface="Times New Roman" pitchFamily="18" charset="0"/>
                  </a:rPr>
                  <a:t>Зона ответственности</a:t>
                </a:r>
              </a:p>
            </p:txBody>
          </p:sp>
          <p:grpSp>
            <p:nvGrpSpPr>
              <p:cNvPr id="25725" name="Group 590"/>
              <p:cNvGrpSpPr>
                <a:grpSpLocks/>
              </p:cNvGrpSpPr>
              <p:nvPr/>
            </p:nvGrpSpPr>
            <p:grpSpPr bwMode="auto">
              <a:xfrm>
                <a:off x="9115425" y="8369298"/>
                <a:ext cx="914400" cy="503238"/>
                <a:chOff x="2670" y="1772"/>
                <a:chExt cx="436" cy="399"/>
              </a:xfrm>
            </p:grpSpPr>
            <p:grpSp>
              <p:nvGrpSpPr>
                <p:cNvPr id="25742" name="Group 591"/>
                <p:cNvGrpSpPr>
                  <a:grpSpLocks/>
                </p:cNvGrpSpPr>
                <p:nvPr/>
              </p:nvGrpSpPr>
              <p:grpSpPr bwMode="auto">
                <a:xfrm>
                  <a:off x="2688" y="1807"/>
                  <a:ext cx="418" cy="364"/>
                  <a:chOff x="380" y="4176"/>
                  <a:chExt cx="1040" cy="1111"/>
                </a:xfrm>
              </p:grpSpPr>
              <p:sp>
                <p:nvSpPr>
                  <p:cNvPr id="25744" name="Freeform 592"/>
                  <p:cNvSpPr>
                    <a:spLocks/>
                  </p:cNvSpPr>
                  <p:nvPr/>
                </p:nvSpPr>
                <p:spPr bwMode="auto">
                  <a:xfrm>
                    <a:off x="380" y="4176"/>
                    <a:ext cx="236" cy="510"/>
                  </a:xfrm>
                  <a:custGeom>
                    <a:avLst/>
                    <a:gdLst>
                      <a:gd name="T0" fmla="*/ 0 w 1040"/>
                      <a:gd name="T1" fmla="*/ 0 h 552"/>
                      <a:gd name="T2" fmla="*/ 0 w 1040"/>
                      <a:gd name="T3" fmla="*/ 0 h 552"/>
                      <a:gd name="T4" fmla="*/ 0 w 1040"/>
                      <a:gd name="T5" fmla="*/ 0 h 552"/>
                      <a:gd name="T6" fmla="*/ 0 w 1040"/>
                      <a:gd name="T7" fmla="*/ 6 h 552"/>
                      <a:gd name="T8" fmla="*/ 0 w 1040"/>
                      <a:gd name="T9" fmla="*/ 6 h 552"/>
                      <a:gd name="T10" fmla="*/ 0 w 1040"/>
                      <a:gd name="T11" fmla="*/ 0 h 55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1040"/>
                      <a:gd name="T19" fmla="*/ 0 h 552"/>
                      <a:gd name="T20" fmla="*/ 1040 w 1040"/>
                      <a:gd name="T21" fmla="*/ 552 h 55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1040" h="552">
                        <a:moveTo>
                          <a:pt x="2" y="0"/>
                        </a:moveTo>
                        <a:cubicBezTo>
                          <a:pt x="15" y="0"/>
                          <a:pt x="27" y="0"/>
                          <a:pt x="40" y="0"/>
                        </a:cubicBezTo>
                        <a:lnTo>
                          <a:pt x="816" y="0"/>
                        </a:lnTo>
                        <a:lnTo>
                          <a:pt x="1040" y="552"/>
                        </a:lnTo>
                        <a:lnTo>
                          <a:pt x="0" y="552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gradFill rotWithShape="0">
                    <a:gsLst>
                      <a:gs pos="0">
                        <a:srgbClr val="FF9999"/>
                      </a:gs>
                      <a:gs pos="50000">
                        <a:srgbClr val="FFFFFF"/>
                      </a:gs>
                      <a:gs pos="100000">
                        <a:srgbClr val="FF9999"/>
                      </a:gs>
                    </a:gsLst>
                    <a:lin ang="5400000" scaled="1"/>
                  </a:gradFill>
                  <a:ln w="12700">
                    <a:solidFill>
                      <a:srgbClr val="FF0000"/>
                    </a:solidFill>
                    <a:round/>
                    <a:headEnd/>
                    <a:tailEnd/>
                  </a:ln>
                </p:spPr>
                <p:txBody>
                  <a:bodyPr wrap="none" lIns="86394" tIns="43197" rIns="86394" bIns="43197">
                    <a:spAutoFit/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25745" name="Line 593"/>
                  <p:cNvSpPr>
                    <a:spLocks noChangeShapeType="1"/>
                  </p:cNvSpPr>
                  <p:nvPr/>
                </p:nvSpPr>
                <p:spPr bwMode="auto">
                  <a:xfrm>
                    <a:off x="384" y="4304"/>
                    <a:ext cx="864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86394" tIns="43197" rIns="86394" bIns="43197">
                    <a:spAutoFit/>
                  </a:bodyPr>
                  <a:lstStyle/>
                  <a:p>
                    <a:endParaRPr lang="ru-RU"/>
                  </a:p>
                </p:txBody>
              </p:sp>
              <p:sp>
                <p:nvSpPr>
                  <p:cNvPr id="25746" name="Line 594"/>
                  <p:cNvSpPr>
                    <a:spLocks noChangeShapeType="1"/>
                  </p:cNvSpPr>
                  <p:nvPr/>
                </p:nvSpPr>
                <p:spPr bwMode="auto">
                  <a:xfrm>
                    <a:off x="384" y="4608"/>
                    <a:ext cx="979" cy="1"/>
                  </a:xfrm>
                  <a:prstGeom prst="line">
                    <a:avLst/>
                  </a:prstGeom>
                  <a:noFill/>
                  <a:ln w="127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 wrap="none" lIns="86394" tIns="43197" rIns="86394" bIns="43197">
                    <a:spAutoFit/>
                  </a:bodyPr>
                  <a:lstStyle/>
                  <a:p>
                    <a:endParaRPr lang="ru-RU"/>
                  </a:p>
                </p:txBody>
              </p:sp>
              <p:grpSp>
                <p:nvGrpSpPr>
                  <p:cNvPr id="25747" name="Group 595"/>
                  <p:cNvGrpSpPr>
                    <a:grpSpLocks/>
                  </p:cNvGrpSpPr>
                  <p:nvPr/>
                </p:nvGrpSpPr>
                <p:grpSpPr bwMode="auto">
                  <a:xfrm>
                    <a:off x="384" y="4176"/>
                    <a:ext cx="1036" cy="1111"/>
                    <a:chOff x="-1228" y="3317"/>
                    <a:chExt cx="1036" cy="1111"/>
                  </a:xfrm>
                </p:grpSpPr>
                <p:sp>
                  <p:nvSpPr>
                    <p:cNvPr id="25748" name="Line 59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422" y="3317"/>
                      <a:ext cx="230" cy="556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86394" tIns="43197" rIns="86394" bIns="43197">
                      <a:spAutoFit/>
                    </a:bodyPr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749" name="Line 597"/>
                    <p:cNvSpPr>
                      <a:spLocks noChangeShapeType="1"/>
                    </p:cNvSpPr>
                    <p:nvPr/>
                  </p:nvSpPr>
                  <p:spPr bwMode="auto">
                    <a:xfrm flipH="1">
                      <a:off x="-1228" y="3872"/>
                      <a:ext cx="1036" cy="1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86394" tIns="43197" rIns="86394" bIns="43197">
                      <a:spAutoFit/>
                    </a:bodyPr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750" name="Line 598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228" y="3317"/>
                      <a:ext cx="1" cy="1111"/>
                    </a:xfrm>
                    <a:prstGeom prst="line">
                      <a:avLst/>
                    </a:prstGeom>
                    <a:noFill/>
                    <a:ln w="1905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wrap="none" lIns="86394" tIns="43197" rIns="86394" bIns="43197">
                      <a:spAutoFit/>
                    </a:bodyPr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5751" name="Line 599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228" y="3317"/>
                      <a:ext cx="806" cy="2"/>
                    </a:xfrm>
                    <a:prstGeom prst="line">
                      <a:avLst/>
                    </a:prstGeom>
                    <a:noFill/>
                    <a:ln w="127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 lIns="86394" tIns="43197" rIns="86394" bIns="43197">
                      <a:spAutoFit/>
                    </a:bodyPr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25743" name="Rectangle 600"/>
                <p:cNvSpPr>
                  <a:spLocks noChangeArrowheads="1"/>
                </p:cNvSpPr>
                <p:nvPr/>
              </p:nvSpPr>
              <p:spPr bwMode="auto">
                <a:xfrm>
                  <a:off x="2670" y="1772"/>
                  <a:ext cx="375" cy="36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85853" tIns="42927" rIns="85853" bIns="42927">
                  <a:spAutoFit/>
                </a:bodyPr>
                <a:lstStyle/>
                <a:p>
                  <a:pPr algn="ctr" defTabSz="1612900" eaLnBrk="0" hangingPunct="0"/>
                  <a:r>
                    <a:rPr lang="ru-RU" sz="800" b="1">
                      <a:solidFill>
                        <a:schemeClr val="tx1"/>
                      </a:solidFill>
                      <a:cs typeface="Times New Roman" pitchFamily="18" charset="0"/>
                    </a:rPr>
                    <a:t>ГУ МЧС России по ЧР</a:t>
                  </a:r>
                </a:p>
              </p:txBody>
            </p:sp>
          </p:grpSp>
          <p:sp>
            <p:nvSpPr>
              <p:cNvPr id="25726" name="Text Box 9"/>
              <p:cNvSpPr txBox="1">
                <a:spLocks noChangeArrowheads="1"/>
              </p:cNvSpPr>
              <p:nvPr/>
            </p:nvSpPr>
            <p:spPr bwMode="auto">
              <a:xfrm>
                <a:off x="9799638" y="8332786"/>
                <a:ext cx="2901950" cy="34160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70650" tIns="85332" rIns="170650" bIns="85332">
                <a:spAutoFit/>
              </a:bodyPr>
              <a:lstStyle/>
              <a:p>
                <a:pPr algn="ctr" defTabSz="1709738">
                  <a:spcBef>
                    <a:spcPct val="50000"/>
                  </a:spcBef>
                </a:pPr>
                <a:r>
                  <a:rPr lang="ru-RU" sz="1100">
                    <a:solidFill>
                      <a:schemeClr val="tx1"/>
                    </a:solidFill>
                    <a:cs typeface="Times New Roman" pitchFamily="18" charset="0"/>
                  </a:rPr>
                  <a:t>Место дислокации ГУ</a:t>
                </a:r>
              </a:p>
            </p:txBody>
          </p:sp>
          <p:grpSp>
            <p:nvGrpSpPr>
              <p:cNvPr id="25727" name="Group 137"/>
              <p:cNvGrpSpPr>
                <a:grpSpLocks/>
              </p:cNvGrpSpPr>
              <p:nvPr/>
            </p:nvGrpSpPr>
            <p:grpSpPr bwMode="auto">
              <a:xfrm>
                <a:off x="9186863" y="7216772"/>
                <a:ext cx="501650" cy="12700"/>
                <a:chOff x="4455" y="3099"/>
                <a:chExt cx="225" cy="6"/>
              </a:xfrm>
            </p:grpSpPr>
            <p:cxnSp>
              <p:nvCxnSpPr>
                <p:cNvPr id="109" name="Прямая соединительная линия 108"/>
                <p:cNvCxnSpPr/>
                <p:nvPr/>
              </p:nvCxnSpPr>
              <p:spPr>
                <a:xfrm>
                  <a:off x="4455" y="3104"/>
                  <a:ext cx="225" cy="1"/>
                </a:xfrm>
                <a:prstGeom prst="line">
                  <a:avLst/>
                </a:prstGeom>
                <a:ln w="50800">
                  <a:solidFill>
                    <a:srgbClr val="FFCC66"/>
                  </a:solidFill>
                  <a:prstDash val="soli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Прямая соединительная линия 109"/>
                <p:cNvCxnSpPr/>
                <p:nvPr/>
              </p:nvCxnSpPr>
              <p:spPr>
                <a:xfrm>
                  <a:off x="4524" y="3099"/>
                  <a:ext cx="89" cy="1"/>
                </a:xfrm>
                <a:prstGeom prst="line">
                  <a:avLst/>
                </a:prstGeom>
                <a:ln w="254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5728" name="Text Box 352"/>
              <p:cNvSpPr txBox="1">
                <a:spLocks noChangeArrowheads="1"/>
              </p:cNvSpPr>
              <p:nvPr/>
            </p:nvSpPr>
            <p:spPr bwMode="auto">
              <a:xfrm>
                <a:off x="10206038" y="7051672"/>
                <a:ext cx="1981200" cy="2925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2027" tIns="61018" rIns="122027" bIns="61018">
                <a:spAutoFit/>
              </a:bodyPr>
              <a:lstStyle/>
              <a:p>
                <a:r>
                  <a:rPr lang="ru-RU" sz="1100">
                    <a:solidFill>
                      <a:schemeClr val="tx1"/>
                    </a:solidFill>
                  </a:rPr>
                  <a:t>границы гарнизона</a:t>
                </a:r>
              </a:p>
            </p:txBody>
          </p:sp>
          <p:sp>
            <p:nvSpPr>
              <p:cNvPr id="25729" name="Text Box 438"/>
              <p:cNvSpPr txBox="1">
                <a:spLocks noChangeArrowheads="1"/>
              </p:cNvSpPr>
              <p:nvPr/>
            </p:nvSpPr>
            <p:spPr bwMode="auto">
              <a:xfrm>
                <a:off x="9686921" y="7766932"/>
                <a:ext cx="2286043" cy="50335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63201" tIns="81601" rIns="163201" bIns="81601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1100">
                    <a:solidFill>
                      <a:schemeClr val="tx1"/>
                    </a:solidFill>
                    <a:cs typeface="Times New Roman" pitchFamily="18" charset="0"/>
                  </a:rPr>
                  <a:t>начальник гарнизона пожарной охраны</a:t>
                </a:r>
              </a:p>
            </p:txBody>
          </p:sp>
          <p:grpSp>
            <p:nvGrpSpPr>
              <p:cNvPr id="25730" name="Group 439"/>
              <p:cNvGrpSpPr>
                <a:grpSpLocks/>
              </p:cNvGrpSpPr>
              <p:nvPr/>
            </p:nvGrpSpPr>
            <p:grpSpPr bwMode="auto">
              <a:xfrm>
                <a:off x="9044006" y="7904223"/>
                <a:ext cx="432000" cy="468275"/>
                <a:chOff x="13" y="3835"/>
                <a:chExt cx="284" cy="284"/>
              </a:xfrm>
            </p:grpSpPr>
            <p:graphicFrame>
              <p:nvGraphicFramePr>
                <p:cNvPr id="25603" name="Object 167"/>
                <p:cNvGraphicFramePr>
                  <a:graphicFrameLocks noChangeAspect="1"/>
                </p:cNvGraphicFramePr>
                <p:nvPr/>
              </p:nvGraphicFramePr>
              <p:xfrm>
                <a:off x="81" y="3892"/>
                <a:ext cx="191" cy="227"/>
              </p:xfrm>
              <a:graphic>
                <a:graphicData uri="http://schemas.openxmlformats.org/presentationml/2006/ole">
                  <p:oleObj spid="_x0000_s25603" name="Clip" r:id="rId6" imgW="590231" imgH="703385" progId="">
                    <p:embed/>
                  </p:oleObj>
                </a:graphicData>
              </a:graphic>
            </p:graphicFrame>
            <p:sp>
              <p:nvSpPr>
                <p:cNvPr id="25739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13" y="3835"/>
                  <a:ext cx="284" cy="17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93" tIns="45697" rIns="91393" bIns="45697">
                  <a:spAutoFit/>
                </a:bodyPr>
                <a:lstStyle/>
                <a:p>
                  <a:pPr algn="ctr" defTabSz="1857375">
                    <a:spcBef>
                      <a:spcPct val="50000"/>
                    </a:spcBef>
                  </a:pPr>
                  <a:r>
                    <a:rPr lang="ru-RU" sz="1600">
                      <a:solidFill>
                        <a:schemeClr val="tx1"/>
                      </a:solidFill>
                      <a:cs typeface="Times New Roman" pitchFamily="18" charset="0"/>
                    </a:rPr>
                    <a:t>нг</a:t>
                  </a:r>
                </a:p>
              </p:txBody>
            </p:sp>
          </p:grpSp>
          <p:sp>
            <p:nvSpPr>
              <p:cNvPr id="25731" name="Text Box 384"/>
              <p:cNvSpPr txBox="1">
                <a:spLocks noChangeArrowheads="1"/>
              </p:cNvSpPr>
              <p:nvPr/>
            </p:nvSpPr>
            <p:spPr bwMode="auto">
              <a:xfrm>
                <a:off x="9623030" y="6748725"/>
                <a:ext cx="2778562" cy="43563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63201" tIns="81601" rIns="163201" bIns="81601">
                <a:spAutoFit/>
              </a:bodyPr>
              <a:lstStyle/>
              <a:p>
                <a:pPr algn="ctr" defTabSz="1857375">
                  <a:lnSpc>
                    <a:spcPct val="80000"/>
                  </a:lnSpc>
                </a:pPr>
                <a:r>
                  <a:rPr lang="ru-RU" sz="1100" dirty="0">
                    <a:solidFill>
                      <a:schemeClr val="tx1"/>
                    </a:solidFill>
                    <a:cs typeface="Times New Roman" pitchFamily="18" charset="0"/>
                  </a:rPr>
                  <a:t>федеральная противопожарная служба </a:t>
                </a:r>
              </a:p>
              <a:p>
                <a:pPr algn="ctr" defTabSz="1857375">
                  <a:lnSpc>
                    <a:spcPct val="80000"/>
                  </a:lnSpc>
                </a:pPr>
                <a:r>
                  <a:rPr lang="ru-RU" sz="1100" dirty="0">
                    <a:solidFill>
                      <a:schemeClr val="tx1"/>
                    </a:solidFill>
                    <a:cs typeface="Times New Roman" pitchFamily="18" charset="0"/>
                  </a:rPr>
                  <a:t>МЧС России</a:t>
                </a:r>
              </a:p>
            </p:txBody>
          </p:sp>
          <p:grpSp>
            <p:nvGrpSpPr>
              <p:cNvPr id="25732" name="Group 97"/>
              <p:cNvGrpSpPr>
                <a:grpSpLocks/>
              </p:cNvGrpSpPr>
              <p:nvPr/>
            </p:nvGrpSpPr>
            <p:grpSpPr bwMode="auto">
              <a:xfrm>
                <a:off x="9037593" y="6729423"/>
                <a:ext cx="899999" cy="431625"/>
                <a:chOff x="-1133" y="1395"/>
                <a:chExt cx="441" cy="315"/>
              </a:xfrm>
            </p:grpSpPr>
            <p:grpSp>
              <p:nvGrpSpPr>
                <p:cNvPr id="25735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5737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738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23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33" y="1395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ПЧ-7</a:t>
                  </a:r>
                </a:p>
              </p:txBody>
            </p:sp>
          </p:grpSp>
          <p:sp>
            <p:nvSpPr>
              <p:cNvPr id="151" name="Скругленная прямоугольная выноска 150"/>
              <p:cNvSpPr/>
              <p:nvPr/>
            </p:nvSpPr>
            <p:spPr bwMode="auto">
              <a:xfrm>
                <a:off x="9329738" y="5969000"/>
                <a:ext cx="285750" cy="142875"/>
              </a:xfrm>
              <a:prstGeom prst="wedgeRoundRectCallout">
                <a:avLst>
                  <a:gd name="adj1" fmla="val 133394"/>
                  <a:gd name="adj2" fmla="val -4488"/>
                  <a:gd name="adj3" fmla="val 16667"/>
                </a:avLst>
              </a:prstGeom>
              <a:solidFill>
                <a:srgbClr val="FFFF00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>
                  <a:solidFill>
                    <a:schemeClr val="tx1"/>
                  </a:solidFill>
                  <a:latin typeface="Times New Roman" pitchFamily="18" charset="0"/>
                </a:endParaRPr>
              </a:p>
            </p:txBody>
          </p:sp>
          <p:sp>
            <p:nvSpPr>
              <p:cNvPr id="25734" name="Text Box 63"/>
              <p:cNvSpPr txBox="1">
                <a:spLocks noChangeArrowheads="1"/>
              </p:cNvSpPr>
              <p:nvPr/>
            </p:nvSpPr>
            <p:spPr bwMode="auto">
              <a:xfrm>
                <a:off x="10062980" y="5872166"/>
                <a:ext cx="1192199" cy="352009"/>
              </a:xfrm>
              <a:prstGeom prst="rect">
                <a:avLst/>
              </a:prstGeom>
              <a:solidFill>
                <a:srgbClr val="FFFF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43808" tIns="21902" rIns="43808" bIns="21902">
                <a:spAutoFit/>
              </a:bodyPr>
              <a:lstStyle/>
              <a:p>
                <a:pPr algn="ctr" defTabSz="442913" eaLnBrk="0" hangingPunct="0"/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Прикрытые Сельские поселения  </a:t>
                </a:r>
              </a:p>
            </p:txBody>
          </p:sp>
        </p:grpSp>
        <p:graphicFrame>
          <p:nvGraphicFramePr>
            <p:cNvPr id="2" name="Object 520"/>
            <p:cNvGraphicFramePr>
              <a:graphicFrameLocks noChangeAspect="1"/>
            </p:cNvGraphicFramePr>
            <p:nvPr/>
          </p:nvGraphicFramePr>
          <p:xfrm>
            <a:off x="9097986" y="6129350"/>
            <a:ext cx="660400" cy="457200"/>
          </p:xfrm>
          <a:graphic>
            <a:graphicData uri="http://schemas.openxmlformats.org/presentationml/2006/ole">
              <p:oleObj spid="_x0000_s25605" name="Clip" r:id="rId7" imgW="2286324" imgH="1465243" progId="">
                <p:embed/>
              </p:oleObj>
            </a:graphicData>
          </a:graphic>
        </p:graphicFrame>
        <p:sp>
          <p:nvSpPr>
            <p:cNvPr id="88" name="Text Box 384"/>
            <p:cNvSpPr txBox="1">
              <a:spLocks noChangeArrowheads="1"/>
            </p:cNvSpPr>
            <p:nvPr/>
          </p:nvSpPr>
          <p:spPr bwMode="auto">
            <a:xfrm>
              <a:off x="9615510" y="6229360"/>
              <a:ext cx="2778562" cy="30021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 dirty="0" smtClean="0">
                  <a:solidFill>
                    <a:schemeClr val="tx1"/>
                  </a:solidFill>
                  <a:cs typeface="Times New Roman" pitchFamily="18" charset="0"/>
                </a:rPr>
                <a:t>Административный центр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7" name="Picture 14" descr="C:\Users\dolphin\Desktop\документы_уор\районы_выделенные\ачхоймартановский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04875"/>
            <a:ext cx="12773025" cy="8696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4" name="Rectangle 3"/>
          <p:cNvSpPr txBox="1">
            <a:spLocks noChangeArrowheads="1"/>
          </p:cNvSpPr>
          <p:nvPr/>
        </p:nvSpPr>
        <p:spPr bwMode="auto">
          <a:xfrm>
            <a:off x="0" y="942975"/>
            <a:ext cx="12801600" cy="11620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/>
          <a:lstStyle/>
          <a:p>
            <a:pPr marL="458217" indent="-458217" algn="ctr">
              <a:spcBef>
                <a:spcPct val="20000"/>
              </a:spcBef>
              <a:defRPr/>
            </a:pPr>
            <a:r>
              <a:rPr lang="ru-RU" sz="2800" kern="0" dirty="0">
                <a:solidFill>
                  <a:schemeClr val="tx1"/>
                </a:solidFill>
              </a:rPr>
              <a:t>Информационно-справочные материалы </a:t>
            </a:r>
            <a:br>
              <a:rPr lang="ru-RU" sz="2800" kern="0" dirty="0">
                <a:solidFill>
                  <a:schemeClr val="tx1"/>
                </a:solidFill>
              </a:rPr>
            </a:br>
            <a:r>
              <a:rPr lang="ru-RU" sz="2800" kern="0" dirty="0">
                <a:solidFill>
                  <a:schemeClr val="tx1"/>
                </a:solidFill>
              </a:rPr>
              <a:t>по резервам финансовых и материальных средств </a:t>
            </a:r>
          </a:p>
        </p:txBody>
      </p:sp>
      <p:sp>
        <p:nvSpPr>
          <p:cNvPr id="26629" name="Text Box 12"/>
          <p:cNvSpPr txBox="1">
            <a:spLocks noChangeArrowheads="1"/>
          </p:cNvSpPr>
          <p:nvPr/>
        </p:nvSpPr>
        <p:spPr bwMode="auto">
          <a:xfrm rot="512943">
            <a:off x="6915150" y="3635375"/>
            <a:ext cx="665163" cy="311150"/>
          </a:xfrm>
          <a:prstGeom prst="rect">
            <a:avLst/>
          </a:prstGeom>
          <a:solidFill>
            <a:srgbClr val="00B050"/>
          </a:solidFill>
          <a:ln w="9525">
            <a:noFill/>
            <a:miter lim="800000"/>
            <a:headEnd/>
            <a:tailEnd/>
          </a:ln>
        </p:spPr>
        <p:txBody>
          <a:bodyPr lIns="170706" tIns="85362" rIns="170706" bIns="85362">
            <a:spAutoFit/>
          </a:bodyPr>
          <a:lstStyle/>
          <a:p>
            <a:pPr defTabSz="1709738">
              <a:spcBef>
                <a:spcPct val="50000"/>
              </a:spcBef>
            </a:pPr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М-29</a:t>
            </a:r>
          </a:p>
        </p:txBody>
      </p:sp>
      <p:sp>
        <p:nvSpPr>
          <p:cNvPr id="26630" name="Прямоугольная выноска 11"/>
          <p:cNvSpPr>
            <a:spLocks noChangeArrowheads="1"/>
          </p:cNvSpPr>
          <p:nvPr/>
        </p:nvSpPr>
        <p:spPr bwMode="auto">
          <a:xfrm>
            <a:off x="5400675" y="2300288"/>
            <a:ext cx="3143250" cy="714375"/>
          </a:xfrm>
          <a:prstGeom prst="wedgeRectCallout">
            <a:avLst>
              <a:gd name="adj1" fmla="val 28"/>
              <a:gd name="adj2" fmla="val 125972"/>
            </a:avLst>
          </a:prstGeom>
          <a:gradFill rotWithShape="0">
            <a:gsLst>
              <a:gs pos="0">
                <a:srgbClr val="FBEAC7"/>
              </a:gs>
              <a:gs pos="17999">
                <a:srgbClr val="FEE7F2"/>
              </a:gs>
              <a:gs pos="36000">
                <a:srgbClr val="FAC77D"/>
              </a:gs>
              <a:gs pos="61000">
                <a:srgbClr val="FBA97D"/>
              </a:gs>
              <a:gs pos="82001">
                <a:srgbClr val="FBD49C"/>
              </a:gs>
              <a:gs pos="100000">
                <a:srgbClr val="FEE7F2"/>
              </a:gs>
            </a:gsLst>
            <a:lin ang="5400000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22103" tIns="61056" rIns="122103" bIns="61056"/>
          <a:lstStyle/>
          <a:p>
            <a:pPr algn="ctr" defTabSz="1709738"/>
            <a:r>
              <a:rPr lang="ru-RU" sz="1400" dirty="0">
                <a:solidFill>
                  <a:schemeClr val="tx1"/>
                </a:solidFill>
              </a:rPr>
              <a:t>Автомобильная дорога федерального значения М-29 «Кавказ», протяженность по району – 20 км.</a:t>
            </a:r>
          </a:p>
        </p:txBody>
      </p:sp>
      <p:grpSp>
        <p:nvGrpSpPr>
          <p:cNvPr id="26631" name="Group 290"/>
          <p:cNvGrpSpPr>
            <a:grpSpLocks/>
          </p:cNvGrpSpPr>
          <p:nvPr/>
        </p:nvGrpSpPr>
        <p:grpSpPr bwMode="auto">
          <a:xfrm>
            <a:off x="5329238" y="4586288"/>
            <a:ext cx="301625" cy="201612"/>
            <a:chOff x="1174" y="4383"/>
            <a:chExt cx="136" cy="137"/>
          </a:xfrm>
        </p:grpSpPr>
        <p:sp>
          <p:nvSpPr>
            <p:cNvPr id="26672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/>
            </a:p>
          </p:txBody>
        </p:sp>
        <p:sp>
          <p:nvSpPr>
            <p:cNvPr id="26673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1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/>
            </a:p>
          </p:txBody>
        </p:sp>
      </p:grpSp>
      <p:grpSp>
        <p:nvGrpSpPr>
          <p:cNvPr id="26632" name="Group 290"/>
          <p:cNvGrpSpPr>
            <a:grpSpLocks/>
          </p:cNvGrpSpPr>
          <p:nvPr/>
        </p:nvGrpSpPr>
        <p:grpSpPr bwMode="auto">
          <a:xfrm>
            <a:off x="5795963" y="3740150"/>
            <a:ext cx="303212" cy="203200"/>
            <a:chOff x="1174" y="4383"/>
            <a:chExt cx="136" cy="137"/>
          </a:xfrm>
        </p:grpSpPr>
        <p:sp>
          <p:nvSpPr>
            <p:cNvPr id="26670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/>
            </a:p>
          </p:txBody>
        </p:sp>
        <p:sp>
          <p:nvSpPr>
            <p:cNvPr id="26671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1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/>
            </a:p>
          </p:txBody>
        </p:sp>
      </p:grpSp>
      <p:grpSp>
        <p:nvGrpSpPr>
          <p:cNvPr id="26633" name="Group 290"/>
          <p:cNvGrpSpPr>
            <a:grpSpLocks/>
          </p:cNvGrpSpPr>
          <p:nvPr/>
        </p:nvGrpSpPr>
        <p:grpSpPr bwMode="auto">
          <a:xfrm>
            <a:off x="6099175" y="4241800"/>
            <a:ext cx="301625" cy="201613"/>
            <a:chOff x="1174" y="4383"/>
            <a:chExt cx="136" cy="137"/>
          </a:xfrm>
        </p:grpSpPr>
        <p:sp>
          <p:nvSpPr>
            <p:cNvPr id="26668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/>
            </a:p>
          </p:txBody>
        </p:sp>
        <p:sp>
          <p:nvSpPr>
            <p:cNvPr id="26669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1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/>
            </a:p>
          </p:txBody>
        </p:sp>
      </p:grpSp>
      <p:sp>
        <p:nvSpPr>
          <p:cNvPr id="26634" name="Скругленный прямоугольник 96"/>
          <p:cNvSpPr>
            <a:spLocks noChangeArrowheads="1"/>
          </p:cNvSpPr>
          <p:nvPr/>
        </p:nvSpPr>
        <p:spPr bwMode="auto">
          <a:xfrm>
            <a:off x="7727950" y="4229100"/>
            <a:ext cx="4602163" cy="8001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CCCCFF"/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5400000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22103" tIns="61056" rIns="122103" bIns="61056"/>
          <a:lstStyle/>
          <a:p>
            <a:pPr algn="ctr" defTabSz="1709738"/>
            <a:r>
              <a:rPr lang="ru-RU" sz="1500" b="1">
                <a:solidFill>
                  <a:schemeClr val="tx1"/>
                </a:solidFill>
                <a:cs typeface="Times New Roman" pitchFamily="18" charset="0"/>
              </a:rPr>
              <a:t>На территории Ачхой-Мартановского района места размещения складов с материальными средствами отсутствуют</a:t>
            </a:r>
            <a:endParaRPr lang="ru-RU" sz="1500">
              <a:solidFill>
                <a:schemeClr val="tx1"/>
              </a:solidFill>
            </a:endParaRPr>
          </a:p>
        </p:txBody>
      </p:sp>
      <p:sp>
        <p:nvSpPr>
          <p:cNvPr id="26635" name="Text Box 9"/>
          <p:cNvSpPr txBox="1">
            <a:spLocks noChangeArrowheads="1"/>
          </p:cNvSpPr>
          <p:nvPr/>
        </p:nvSpPr>
        <p:spPr bwMode="auto">
          <a:xfrm>
            <a:off x="8701088" y="9086850"/>
            <a:ext cx="4100512" cy="4016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0650" tIns="85332" rIns="170650" bIns="85332">
            <a:spAutoFit/>
          </a:bodyPr>
          <a:lstStyle/>
          <a:p>
            <a:pPr algn="ctr" defTabSz="1709738">
              <a:spcBef>
                <a:spcPct val="50000"/>
              </a:spcBef>
            </a:pPr>
            <a:r>
              <a:rPr lang="ru-RU" sz="1400">
                <a:solidFill>
                  <a:schemeClr val="tx1"/>
                </a:solidFill>
                <a:cs typeface="Times New Roman" pitchFamily="18" charset="0"/>
              </a:rPr>
              <a:t>Автомобильная дорога</a:t>
            </a:r>
          </a:p>
        </p:txBody>
      </p:sp>
      <p:sp>
        <p:nvSpPr>
          <p:cNvPr id="26636" name="AutoShape 107"/>
          <p:cNvSpPr>
            <a:spLocks noChangeArrowheads="1"/>
          </p:cNvSpPr>
          <p:nvPr/>
        </p:nvSpPr>
        <p:spPr bwMode="auto">
          <a:xfrm>
            <a:off x="257175" y="6443663"/>
            <a:ext cx="3244850" cy="508000"/>
          </a:xfrm>
          <a:prstGeom prst="wedgeRoundRectCallout">
            <a:avLst>
              <a:gd name="adj1" fmla="val -6940"/>
              <a:gd name="adj2" fmla="val 50472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26637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26638" name="Скругленный прямоугольник 96"/>
          <p:cNvSpPr>
            <a:spLocks noChangeArrowheads="1"/>
          </p:cNvSpPr>
          <p:nvPr/>
        </p:nvSpPr>
        <p:spPr bwMode="auto">
          <a:xfrm>
            <a:off x="328613" y="5014913"/>
            <a:ext cx="4972050" cy="800100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CCCCFF"/>
              </a:gs>
              <a:gs pos="17999">
                <a:srgbClr val="99CCFF"/>
              </a:gs>
              <a:gs pos="36000">
                <a:srgbClr val="9966FF"/>
              </a:gs>
              <a:gs pos="61000">
                <a:srgbClr val="CC99FF"/>
              </a:gs>
              <a:gs pos="82001">
                <a:srgbClr val="99CCFF"/>
              </a:gs>
              <a:gs pos="100000">
                <a:srgbClr val="CCCCFF"/>
              </a:gs>
            </a:gsLst>
            <a:lin ang="5400000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22103" tIns="61056" rIns="122103" bIns="61056"/>
          <a:lstStyle/>
          <a:p>
            <a:pPr algn="ctr" defTabSz="1709738"/>
            <a:r>
              <a:rPr lang="ru-RU" sz="1500" b="1">
                <a:solidFill>
                  <a:schemeClr val="tx1"/>
                </a:solidFill>
                <a:cs typeface="Times New Roman" pitchFamily="18" charset="0"/>
              </a:rPr>
              <a:t>Районный резерв финансовых материальных</a:t>
            </a:r>
          </a:p>
          <a:p>
            <a:pPr algn="ctr" defTabSz="1709738"/>
            <a:r>
              <a:rPr lang="ru-RU" sz="1500" b="1">
                <a:solidFill>
                  <a:schemeClr val="tx1"/>
                </a:solidFill>
                <a:cs typeface="Times New Roman" pitchFamily="18" charset="0"/>
              </a:rPr>
              <a:t>Ресурсов для ликвидации ЧС природного и техногенного характера пока отсутствует</a:t>
            </a:r>
            <a:endParaRPr lang="ru-RU" sz="1500">
              <a:solidFill>
                <a:schemeClr val="tx1"/>
              </a:solidFill>
            </a:endParaRPr>
          </a:p>
        </p:txBody>
      </p:sp>
      <p:sp>
        <p:nvSpPr>
          <p:cNvPr id="26639" name="Скругленный прямоугольник 96"/>
          <p:cNvSpPr>
            <a:spLocks noChangeArrowheads="1"/>
          </p:cNvSpPr>
          <p:nvPr/>
        </p:nvSpPr>
        <p:spPr bwMode="auto">
          <a:xfrm>
            <a:off x="0" y="2800350"/>
            <a:ext cx="4154488" cy="714375"/>
          </a:xfrm>
          <a:prstGeom prst="roundRect">
            <a:avLst>
              <a:gd name="adj" fmla="val 16667"/>
            </a:avLst>
          </a:prstGeom>
          <a:gradFill rotWithShape="0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5400000"/>
          </a:gra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87206" tIns="43606" rIns="87206" bIns="43606"/>
          <a:lstStyle/>
          <a:p>
            <a:pPr algn="ctr" defTabSz="1220788"/>
            <a:r>
              <a:rPr lang="ru-RU" sz="1600" b="1">
                <a:solidFill>
                  <a:schemeClr val="tx1"/>
                </a:solidFill>
                <a:cs typeface="Times New Roman" pitchFamily="18" charset="0"/>
              </a:rPr>
              <a:t>На начало 2011 года резервный фонд составляет 64 200 000 руб. </a:t>
            </a:r>
            <a:endParaRPr lang="ru-RU" sz="1600" b="1">
              <a:solidFill>
                <a:schemeClr val="tx1"/>
              </a:solidFill>
            </a:endParaRPr>
          </a:p>
        </p:txBody>
      </p:sp>
      <p:graphicFrame>
        <p:nvGraphicFramePr>
          <p:cNvPr id="26626" name="Object 25"/>
          <p:cNvGraphicFramePr>
            <a:graphicFrameLocks noChangeAspect="1"/>
          </p:cNvGraphicFramePr>
          <p:nvPr/>
        </p:nvGraphicFramePr>
        <p:xfrm>
          <a:off x="9369425" y="5372100"/>
          <a:ext cx="3432175" cy="2182813"/>
        </p:xfrm>
        <a:graphic>
          <a:graphicData uri="http://schemas.openxmlformats.org/presentationml/2006/ole">
            <p:oleObj spid="_x0000_s26626" name="Worksheet" r:id="rId4" imgW="3638578" imgH="2314466" progId="Excel.Sheet.8">
              <p:embed/>
            </p:oleObj>
          </a:graphicData>
        </a:graphic>
      </p:graphicFrame>
      <p:sp>
        <p:nvSpPr>
          <p:cNvPr id="26641" name="Rectangle 36"/>
          <p:cNvSpPr>
            <a:spLocks noChangeArrowheads="1"/>
          </p:cNvSpPr>
          <p:nvPr/>
        </p:nvSpPr>
        <p:spPr bwMode="auto">
          <a:xfrm>
            <a:off x="3900488" y="6157913"/>
            <a:ext cx="5214937" cy="1016000"/>
          </a:xfrm>
          <a:prstGeom prst="rect">
            <a:avLst/>
          </a:prstGeom>
          <a:solidFill>
            <a:srgbClr val="00FFFF"/>
          </a:solidFill>
          <a:ln w="34925" algn="ctr">
            <a:noFill/>
            <a:prstDash val="dash"/>
            <a:miter lim="800000"/>
            <a:headEnd/>
            <a:tailEnd/>
          </a:ln>
          <a:effectLst>
            <a:prstShdw prst="shdw17" dist="17961" dir="2700000">
              <a:srgbClr val="990000"/>
            </a:prstShdw>
          </a:effectLst>
        </p:spPr>
        <p:txBody>
          <a:bodyPr lIns="91407" tIns="45705" rIns="91407" bIns="45705" anchor="ctr">
            <a:spAutoFit/>
          </a:bodyPr>
          <a:lstStyle/>
          <a:p>
            <a:pPr algn="just" eaLnBrk="0" hangingPunct="0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 В соответствии с Законом Чеченской Республики от 25.11.2010г. № 57-РЗ «О республиканском бюджете на 2011 год» создан резервный фонд Правительства Чеченской Республики на предупреждение и ликвидацию чрезвычайных ситуаций и последствий стихийных бедствий в размере 64 200 000 рублей</a:t>
            </a:r>
          </a:p>
        </p:txBody>
      </p:sp>
      <p:graphicFrame>
        <p:nvGraphicFramePr>
          <p:cNvPr id="38" name="Group 40"/>
          <p:cNvGraphicFramePr>
            <a:graphicFrameLocks noGrp="1"/>
          </p:cNvGraphicFramePr>
          <p:nvPr/>
        </p:nvGraphicFramePr>
        <p:xfrm>
          <a:off x="0" y="8015288"/>
          <a:ext cx="8358246" cy="1266282"/>
        </p:xfrm>
        <a:graphic>
          <a:graphicData uri="http://schemas.openxmlformats.org/drawingml/2006/table">
            <a:tbl>
              <a:tblPr/>
              <a:tblGrid>
                <a:gridCol w="601440"/>
                <a:gridCol w="6419782"/>
                <a:gridCol w="1337024"/>
              </a:tblGrid>
              <a:tr h="41978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000" marR="5400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FFFF80"/>
                        </a:gs>
                        <a:gs pos="50000">
                          <a:srgbClr val="FFFFB3"/>
                        </a:gs>
                        <a:gs pos="100000">
                          <a:srgbClr val="FFFFDA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Вид резерва</a:t>
                      </a:r>
                    </a:p>
                  </a:txBody>
                  <a:tcPr marL="54000" marR="5400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FFFF80"/>
                        </a:gs>
                        <a:gs pos="50000">
                          <a:srgbClr val="FFFFB3"/>
                        </a:gs>
                        <a:gs pos="100000">
                          <a:srgbClr val="FFFFDA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(млн. руб.)</a:t>
                      </a:r>
                    </a:p>
                  </a:txBody>
                  <a:tcPr marL="54000" marR="54000" marT="0" marB="0" anchor="ctr" anchorCtr="1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FFFF80"/>
                        </a:gs>
                        <a:gs pos="50000">
                          <a:srgbClr val="FFFFB3"/>
                        </a:gs>
                        <a:gs pos="100000">
                          <a:srgbClr val="FFFFDA"/>
                        </a:gs>
                      </a:gsLst>
                      <a:lin ang="5400000" scaled="1"/>
                    </a:gradFill>
                  </a:tcPr>
                </a:tc>
              </a:tr>
              <a:tr h="83956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4919" marR="5491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FFFF80"/>
                        </a:gs>
                        <a:gs pos="50000">
                          <a:srgbClr val="FFFFB3"/>
                        </a:gs>
                        <a:gs pos="100000">
                          <a:srgbClr val="FFFFDA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Резервный фонд Правительства ЧР по предупреждению и  ликвидации ЧС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ru-RU" sz="14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соответствии с Законом «О республиканском бюджете на 2011 год» от 25.11.10 г. № 57-рз)</a:t>
                      </a:r>
                    </a:p>
                  </a:txBody>
                  <a:tcPr marL="54919" marR="5491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FFFF80"/>
                        </a:gs>
                        <a:gs pos="50000">
                          <a:srgbClr val="FFFFB3"/>
                        </a:gs>
                        <a:gs pos="100000">
                          <a:srgbClr val="FFFFDA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.20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4919" marR="54919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FFFF80"/>
                        </a:gs>
                        <a:gs pos="50000">
                          <a:srgbClr val="FFFFB3"/>
                        </a:gs>
                        <a:gs pos="100000">
                          <a:srgbClr val="FFFFDA"/>
                        </a:gs>
                      </a:gsLst>
                      <a:lin ang="5400000" scaled="1"/>
                    </a:gradFill>
                  </a:tcPr>
                </a:tc>
              </a:tr>
            </a:tbl>
          </a:graphicData>
        </a:graphic>
      </p:graphicFrame>
      <p:pic>
        <p:nvPicPr>
          <p:cNvPr id="2" name="Picture 3" descr="Точечный рисунок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278432" y="3943344"/>
            <a:ext cx="622302" cy="47324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42" name="Группа 41"/>
          <p:cNvGrpSpPr/>
          <p:nvPr/>
        </p:nvGrpSpPr>
        <p:grpSpPr>
          <a:xfrm>
            <a:off x="9213850" y="7515244"/>
            <a:ext cx="3687763" cy="2059819"/>
            <a:chOff x="9213850" y="7515244"/>
            <a:chExt cx="3687763" cy="2059819"/>
          </a:xfrm>
        </p:grpSpPr>
        <p:sp>
          <p:nvSpPr>
            <p:cNvPr id="25632" name="Rectangle 8"/>
            <p:cNvSpPr>
              <a:spLocks noChangeArrowheads="1"/>
            </p:cNvSpPr>
            <p:nvPr/>
          </p:nvSpPr>
          <p:spPr bwMode="auto">
            <a:xfrm>
              <a:off x="9213850" y="7586682"/>
              <a:ext cx="3544888" cy="1928793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2103" tIns="61056" rIns="122103" bIns="61056" anchor="ctr"/>
            <a:lstStyle/>
            <a:p>
              <a:pPr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grpSp>
          <p:nvGrpSpPr>
            <p:cNvPr id="26657" name="Group 290"/>
            <p:cNvGrpSpPr>
              <a:grpSpLocks/>
            </p:cNvGrpSpPr>
            <p:nvPr/>
          </p:nvGrpSpPr>
          <p:grpSpPr bwMode="auto">
            <a:xfrm>
              <a:off x="9472626" y="8301988"/>
              <a:ext cx="365140" cy="368666"/>
              <a:chOff x="1174" y="4383"/>
              <a:chExt cx="136" cy="137"/>
            </a:xfrm>
          </p:grpSpPr>
          <p:sp>
            <p:nvSpPr>
              <p:cNvPr id="26666" name="Oval 291"/>
              <p:cNvSpPr>
                <a:spLocks noChangeArrowheads="1"/>
              </p:cNvSpPr>
              <p:nvPr/>
            </p:nvSpPr>
            <p:spPr bwMode="auto">
              <a:xfrm>
                <a:off x="1174" y="438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74" tIns="45690" rIns="91374" bIns="45690" anchor="ctr"/>
              <a:lstStyle/>
              <a:p>
                <a:pPr algn="ctr"/>
                <a:endParaRPr lang="ru-RU"/>
              </a:p>
            </p:txBody>
          </p:sp>
          <p:sp>
            <p:nvSpPr>
              <p:cNvPr id="26667" name="Oval 292"/>
              <p:cNvSpPr>
                <a:spLocks noChangeArrowheads="1"/>
              </p:cNvSpPr>
              <p:nvPr/>
            </p:nvSpPr>
            <p:spPr bwMode="auto">
              <a:xfrm>
                <a:off x="1174" y="4385"/>
                <a:ext cx="136" cy="135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80" tIns="63849" rIns="127680" bIns="63849" anchor="ctr"/>
              <a:lstStyle/>
              <a:p>
                <a:pPr algn="ctr"/>
                <a:r>
                  <a:rPr lang="ru-RU" sz="1100" b="1">
                    <a:solidFill>
                      <a:schemeClr val="tx1"/>
                    </a:solidFill>
                    <a:latin typeface="Arial" pitchFamily="34" charset="0"/>
                  </a:rPr>
                  <a:t>Т</a:t>
                </a:r>
                <a:endParaRPr lang="ru-RU"/>
              </a:p>
            </p:txBody>
          </p:sp>
        </p:grpSp>
        <p:sp>
          <p:nvSpPr>
            <p:cNvPr id="26658" name="Text Box 63"/>
            <p:cNvSpPr txBox="1">
              <a:spLocks noChangeArrowheads="1"/>
            </p:cNvSpPr>
            <p:nvPr/>
          </p:nvSpPr>
          <p:spPr bwMode="auto">
            <a:xfrm>
              <a:off x="9775825" y="8289925"/>
              <a:ext cx="3125788" cy="4212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1917" tIns="40954" rIns="81917" bIns="40954">
              <a:spAutoFit/>
            </a:bodyPr>
            <a:lstStyle/>
            <a:p>
              <a:pPr algn="ctr"/>
              <a:r>
                <a:rPr lang="ru-RU" sz="1100">
                  <a:solidFill>
                    <a:schemeClr val="tx1"/>
                  </a:solidFill>
                </a:rPr>
                <a:t>Участок местности способный</a:t>
              </a:r>
            </a:p>
            <a:p>
              <a:pPr algn="ctr"/>
              <a:r>
                <a:rPr lang="ru-RU" sz="1100">
                  <a:solidFill>
                    <a:schemeClr val="tx1"/>
                  </a:solidFill>
                </a:rPr>
                <a:t> принять вертолет </a:t>
              </a:r>
              <a:endParaRPr lang="ru-RU" sz="1100"/>
            </a:p>
          </p:txBody>
        </p:sp>
        <p:sp>
          <p:nvSpPr>
            <p:cNvPr id="26659" name="Line 122"/>
            <p:cNvSpPr>
              <a:spLocks noChangeShapeType="1"/>
            </p:cNvSpPr>
            <p:nvPr/>
          </p:nvSpPr>
          <p:spPr bwMode="auto">
            <a:xfrm>
              <a:off x="9237663" y="9242360"/>
              <a:ext cx="1008051" cy="0"/>
            </a:xfrm>
            <a:prstGeom prst="line">
              <a:avLst/>
            </a:prstGeom>
            <a:noFill/>
            <a:ln w="34925">
              <a:solidFill>
                <a:srgbClr val="CC6600"/>
              </a:solidFill>
              <a:round/>
              <a:headEnd/>
              <a:tailEnd/>
            </a:ln>
          </p:spPr>
          <p:txBody>
            <a:bodyPr lIns="91407" tIns="45705" rIns="91407" bIns="45705" anchor="ctr"/>
            <a:lstStyle/>
            <a:p>
              <a:endParaRPr lang="ru-RU"/>
            </a:p>
          </p:txBody>
        </p:sp>
        <p:grpSp>
          <p:nvGrpSpPr>
            <p:cNvPr id="26660" name="Group 137"/>
            <p:cNvGrpSpPr>
              <a:grpSpLocks/>
            </p:cNvGrpSpPr>
            <p:nvPr/>
          </p:nvGrpSpPr>
          <p:grpSpPr bwMode="auto">
            <a:xfrm>
              <a:off x="9401173" y="8871877"/>
              <a:ext cx="501645" cy="13167"/>
              <a:chOff x="4455" y="3099"/>
              <a:chExt cx="225" cy="6"/>
            </a:xfrm>
          </p:grpSpPr>
          <p:cxnSp>
            <p:nvCxnSpPr>
              <p:cNvPr id="31" name="Прямая соединительная линия 30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Прямая соединительная линия 31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6661" name="Text Box 352"/>
            <p:cNvSpPr txBox="1">
              <a:spLocks noChangeArrowheads="1"/>
            </p:cNvSpPr>
            <p:nvPr/>
          </p:nvSpPr>
          <p:spPr bwMode="auto">
            <a:xfrm>
              <a:off x="10491811" y="8722298"/>
              <a:ext cx="1981179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2027" tIns="61018" rIns="122027" bIns="61018">
              <a:spAutoFit/>
            </a:bodyPr>
            <a:lstStyle/>
            <a:p>
              <a:r>
                <a:rPr lang="ru-RU" sz="1100" dirty="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sp>
          <p:nvSpPr>
            <p:cNvPr id="26662" name="Text Box 12"/>
            <p:cNvSpPr txBox="1">
              <a:spLocks noChangeArrowheads="1"/>
            </p:cNvSpPr>
            <p:nvPr/>
          </p:nvSpPr>
          <p:spPr bwMode="auto">
            <a:xfrm>
              <a:off x="9394823" y="9062706"/>
              <a:ext cx="720717" cy="322580"/>
            </a:xfrm>
            <a:prstGeom prst="rect">
              <a:avLst/>
            </a:prstGeom>
            <a:solidFill>
              <a:srgbClr val="00B050"/>
            </a:solidFill>
            <a:ln w="9525">
              <a:noFill/>
              <a:miter lim="800000"/>
              <a:headEnd/>
              <a:tailEnd/>
            </a:ln>
          </p:spPr>
          <p:txBody>
            <a:bodyPr lIns="170706" tIns="85362" rIns="170706" bIns="85362">
              <a:spAutoFit/>
            </a:bodyPr>
            <a:lstStyle/>
            <a:p>
              <a:pPr defTabSz="1709738">
                <a:spcBef>
                  <a:spcPct val="50000"/>
                </a:spcBef>
              </a:pPr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М-29</a:t>
              </a:r>
            </a:p>
          </p:txBody>
        </p:sp>
        <p:sp>
          <p:nvSpPr>
            <p:cNvPr id="26663" name="Text Box 9"/>
            <p:cNvSpPr txBox="1">
              <a:spLocks noChangeArrowheads="1"/>
            </p:cNvSpPr>
            <p:nvPr/>
          </p:nvSpPr>
          <p:spPr bwMode="auto">
            <a:xfrm>
              <a:off x="9615501" y="7515244"/>
              <a:ext cx="2571700" cy="418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50" tIns="85332" rIns="170650" bIns="85332">
              <a:spAutoFit/>
            </a:bodyPr>
            <a:lstStyle/>
            <a:p>
              <a:pPr algn="r" defTabSz="1709738">
                <a:spcBef>
                  <a:spcPct val="50000"/>
                </a:spcBef>
              </a:pPr>
              <a:r>
                <a:rPr lang="ru-RU" sz="1600" b="1" dirty="0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pic>
          <p:nvPicPr>
            <p:cNvPr id="39" name="Picture 3" descr="Точечный рисунок"/>
            <p:cNvPicPr>
              <a:picLocks noChangeAspect="1"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9329758" y="7800996"/>
              <a:ext cx="622302" cy="47324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0" name="Text Box 352"/>
            <p:cNvSpPr txBox="1">
              <a:spLocks noChangeArrowheads="1"/>
            </p:cNvSpPr>
            <p:nvPr/>
          </p:nvSpPr>
          <p:spPr bwMode="auto">
            <a:xfrm>
              <a:off x="10329890" y="7872434"/>
              <a:ext cx="1981179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 dirty="0" smtClean="0">
                  <a:solidFill>
                    <a:schemeClr val="tx1"/>
                  </a:solidFill>
                </a:rPr>
                <a:t>Административный цент</a:t>
              </a:r>
              <a:endParaRPr lang="ru-RU" sz="1100" dirty="0">
                <a:solidFill>
                  <a:schemeClr val="tx1"/>
                </a:solidFill>
              </a:endParaRPr>
            </a:p>
          </p:txBody>
        </p:sp>
        <p:sp>
          <p:nvSpPr>
            <p:cNvPr id="41" name="Text Box 352"/>
            <p:cNvSpPr txBox="1">
              <a:spLocks noChangeArrowheads="1"/>
            </p:cNvSpPr>
            <p:nvPr/>
          </p:nvSpPr>
          <p:spPr bwMode="auto">
            <a:xfrm>
              <a:off x="10472766" y="8944004"/>
              <a:ext cx="1981179" cy="6310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2027" tIns="61018" rIns="122027" bIns="61018">
              <a:spAutoFit/>
            </a:bodyPr>
            <a:lstStyle/>
            <a:p>
              <a:r>
                <a:rPr lang="ru-RU" sz="1100" dirty="0" smtClean="0">
                  <a:solidFill>
                    <a:schemeClr val="tx1"/>
                  </a:solidFill>
                </a:rPr>
                <a:t>Автомобильная дорога федерального значения М-29 «Кавказ»,</a:t>
              </a:r>
              <a:endParaRPr lang="ru-RU" sz="1100" dirty="0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Rectangle 2"/>
          <p:cNvSpPr>
            <a:spLocks noGrp="1" noChangeArrowheads="1"/>
          </p:cNvSpPr>
          <p:nvPr>
            <p:ph type="subTitle" idx="4294967295"/>
          </p:nvPr>
        </p:nvSpPr>
        <p:spPr>
          <a:xfrm>
            <a:off x="1920875" y="5440363"/>
            <a:ext cx="8959850" cy="2454275"/>
          </a:xfrm>
        </p:spPr>
        <p:txBody>
          <a:bodyPr lIns="127558" tIns="63788" rIns="127558" bIns="63788"/>
          <a:lstStyle/>
          <a:p>
            <a:pPr marL="0" indent="0" algn="ctr" eaLnBrk="1" hangingPunct="1">
              <a:buFontTx/>
              <a:buNone/>
            </a:pPr>
            <a:r>
              <a:rPr lang="ru-RU" smtClean="0"/>
              <a:t>Титульный лист</a:t>
            </a:r>
          </a:p>
        </p:txBody>
      </p:sp>
      <p:pic>
        <p:nvPicPr>
          <p:cNvPr id="27652" name="Picture 3" descr="заставка-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5412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558" tIns="63788" rIns="127558" bIns="63788"/>
          <a:lstStyle/>
          <a:p>
            <a:pPr eaLnBrk="1" hangingPunct="1">
              <a:defRPr/>
            </a:pPr>
            <a:r>
              <a:rPr lang="ru-RU" sz="4200" b="1" dirty="0" smtClean="0">
                <a:solidFill>
                  <a:srgbClr val="FFFF00"/>
                </a:solidFill>
                <a:cs typeface="Times New Roman" pitchFamily="18" charset="0"/>
              </a:rPr>
              <a:t>ОРГАНИЗАЦИЯ И ОПОВЕЩЕНИЯ НАСЕЛЕНИЯ</a:t>
            </a:r>
          </a:p>
        </p:txBody>
      </p:sp>
      <p:sp>
        <p:nvSpPr>
          <p:cNvPr id="27654" name="Rectangle 24"/>
          <p:cNvSpPr>
            <a:spLocks noChangeArrowheads="1"/>
          </p:cNvSpPr>
          <p:nvPr/>
        </p:nvSpPr>
        <p:spPr bwMode="auto">
          <a:xfrm rot="10800000">
            <a:off x="12706350" y="0"/>
            <a:ext cx="90488" cy="9713913"/>
          </a:xfrm>
          <a:prstGeom prst="rect">
            <a:avLst/>
          </a:pr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FF66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rot="10800000" wrap="none" lIns="91428" tIns="45714" rIns="91428" bIns="45714" anchor="ctr"/>
          <a:lstStyle/>
          <a:p>
            <a:pPr defTabSz="912813"/>
            <a:endParaRPr lang="ru-RU" sz="2700">
              <a:latin typeface="Calibri" pitchFamily="34" charset="0"/>
            </a:endParaRPr>
          </a:p>
        </p:txBody>
      </p:sp>
      <p:sp>
        <p:nvSpPr>
          <p:cNvPr id="27655" name="Rectangle 25"/>
          <p:cNvSpPr>
            <a:spLocks noChangeArrowheads="1"/>
          </p:cNvSpPr>
          <p:nvPr/>
        </p:nvSpPr>
        <p:spPr bwMode="auto">
          <a:xfrm rot="10800000">
            <a:off x="12614275" y="0"/>
            <a:ext cx="92075" cy="9713913"/>
          </a:xfrm>
          <a:prstGeom prst="rect">
            <a:avLst/>
          </a:pr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3366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rot="10800000" wrap="none" lIns="91428" tIns="45714" rIns="91428" bIns="45714" anchor="ctr"/>
          <a:lstStyle/>
          <a:p>
            <a:pPr defTabSz="912813"/>
            <a:endParaRPr lang="ru-RU" sz="2700">
              <a:latin typeface="Calibri" pitchFamily="34" charset="0"/>
            </a:endParaRPr>
          </a:p>
        </p:txBody>
      </p:sp>
      <p:sp>
        <p:nvSpPr>
          <p:cNvPr id="27656" name="Rectangle 26"/>
          <p:cNvSpPr>
            <a:spLocks noChangeArrowheads="1"/>
          </p:cNvSpPr>
          <p:nvPr/>
        </p:nvSpPr>
        <p:spPr bwMode="auto">
          <a:xfrm rot="10800000">
            <a:off x="12525375" y="0"/>
            <a:ext cx="92075" cy="9713913"/>
          </a:xfrm>
          <a:prstGeom prst="rect">
            <a:avLst/>
          </a:pr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FF66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rot="10800000" wrap="none" lIns="91428" tIns="45714" rIns="91428" bIns="45714" anchor="ctr"/>
          <a:lstStyle/>
          <a:p>
            <a:pPr defTabSz="912813"/>
            <a:endParaRPr lang="ru-RU" sz="2700">
              <a:latin typeface="Calibri" pitchFamily="34" charset="0"/>
            </a:endParaRPr>
          </a:p>
        </p:txBody>
      </p:sp>
      <p:graphicFrame>
        <p:nvGraphicFramePr>
          <p:cNvPr id="8" name="Object 2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2247563" y="0"/>
          <a:ext cx="549275" cy="901700"/>
        </p:xfrm>
        <a:graphic>
          <a:graphicData uri="http://schemas.openxmlformats.org/presentationml/2006/ole">
            <p:oleObj spid="_x0000_s27650" name="CorelDRAW" r:id="rId4" imgW="810768" imgH="950976" progId="">
              <p:embed/>
            </p:oleObj>
          </a:graphicData>
        </a:graphic>
      </p:graphicFrame>
    </p:spTree>
  </p:cSld>
  <p:clrMapOvr>
    <a:masterClrMapping/>
  </p:clrMapOvr>
  <p:transition spd="med">
    <p:split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16" descr="Шалинский район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-2384425" y="2136775"/>
            <a:ext cx="17930813" cy="11396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3907" name="Таблица 503"/>
          <p:cNvPicPr>
            <a:picLocks noGrp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399338" y="8232775"/>
            <a:ext cx="7502525" cy="2246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23908" name="Таблица 499"/>
          <p:cNvPicPr>
            <a:picLocks noGrp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-2546350" y="8232775"/>
            <a:ext cx="7500938" cy="2246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23909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6875462" y="10404476"/>
            <a:ext cx="1903413" cy="4762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10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7278688" y="10406062"/>
            <a:ext cx="1906588" cy="4763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11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7673976" y="10399712"/>
            <a:ext cx="1936750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12" name="Прямоугольник 16"/>
          <p:cNvSpPr>
            <a:spLocks noChangeArrowheads="1"/>
          </p:cNvSpPr>
          <p:nvPr/>
        </p:nvSpPr>
        <p:spPr bwMode="auto">
          <a:xfrm>
            <a:off x="8277225" y="10479088"/>
            <a:ext cx="650875" cy="350837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13" name="Прямоугольник 16"/>
          <p:cNvSpPr>
            <a:spLocks noChangeArrowheads="1"/>
          </p:cNvSpPr>
          <p:nvPr/>
        </p:nvSpPr>
        <p:spPr bwMode="auto">
          <a:xfrm>
            <a:off x="7916863" y="9732963"/>
            <a:ext cx="649287" cy="350837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14" name="Прямоугольник 16"/>
          <p:cNvSpPr>
            <a:spLocks noChangeArrowheads="1"/>
          </p:cNvSpPr>
          <p:nvPr/>
        </p:nvSpPr>
        <p:spPr bwMode="auto">
          <a:xfrm>
            <a:off x="7496175" y="10488613"/>
            <a:ext cx="649288" cy="350837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cxnSp>
        <p:nvCxnSpPr>
          <p:cNvPr id="123915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9156700" y="10387013"/>
            <a:ext cx="1978025" cy="3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16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9574213" y="10377488"/>
            <a:ext cx="1958975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17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9963945" y="10371931"/>
            <a:ext cx="1992312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18" name="Прямоугольник 16"/>
          <p:cNvSpPr>
            <a:spLocks noChangeArrowheads="1"/>
          </p:cNvSpPr>
          <p:nvPr/>
        </p:nvSpPr>
        <p:spPr bwMode="auto">
          <a:xfrm>
            <a:off x="10661650" y="10450513"/>
            <a:ext cx="652463" cy="350837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19" name="Прямоугольник 16"/>
          <p:cNvSpPr>
            <a:spLocks noChangeArrowheads="1"/>
          </p:cNvSpPr>
          <p:nvPr/>
        </p:nvSpPr>
        <p:spPr bwMode="auto">
          <a:xfrm>
            <a:off x="10225088" y="9779000"/>
            <a:ext cx="649287" cy="350838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20" name="Прямоугольник 16"/>
          <p:cNvSpPr>
            <a:spLocks noChangeArrowheads="1"/>
          </p:cNvSpPr>
          <p:nvPr/>
        </p:nvSpPr>
        <p:spPr bwMode="auto">
          <a:xfrm>
            <a:off x="9845675" y="10450513"/>
            <a:ext cx="649288" cy="350837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cxnSp>
        <p:nvCxnSpPr>
          <p:cNvPr id="123921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12128500" y="10363200"/>
            <a:ext cx="1989138" cy="1588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22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12530931" y="10363994"/>
            <a:ext cx="1992313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23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2932569" y="10351294"/>
            <a:ext cx="2011363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24" name="Прямоугольник 16"/>
          <p:cNvSpPr>
            <a:spLocks noChangeArrowheads="1"/>
          </p:cNvSpPr>
          <p:nvPr/>
        </p:nvSpPr>
        <p:spPr bwMode="auto">
          <a:xfrm>
            <a:off x="13641388" y="10447338"/>
            <a:ext cx="654050" cy="3524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25" name="Прямоугольник 16"/>
          <p:cNvSpPr>
            <a:spLocks noChangeArrowheads="1"/>
          </p:cNvSpPr>
          <p:nvPr/>
        </p:nvSpPr>
        <p:spPr bwMode="auto">
          <a:xfrm>
            <a:off x="13201650" y="9767888"/>
            <a:ext cx="654050" cy="354012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26" name="Прямоугольник 16"/>
          <p:cNvSpPr>
            <a:spLocks noChangeArrowheads="1"/>
          </p:cNvSpPr>
          <p:nvPr/>
        </p:nvSpPr>
        <p:spPr bwMode="auto">
          <a:xfrm>
            <a:off x="12792075" y="10447338"/>
            <a:ext cx="654050" cy="3524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cxnSp>
        <p:nvCxnSpPr>
          <p:cNvPr id="123927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10464006" y="10335420"/>
            <a:ext cx="2047875" cy="4762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28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10871201" y="10334625"/>
            <a:ext cx="2044700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29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1265694" y="10329069"/>
            <a:ext cx="2078037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30" name="Прямоугольник 16"/>
          <p:cNvSpPr>
            <a:spLocks noChangeArrowheads="1"/>
          </p:cNvSpPr>
          <p:nvPr/>
        </p:nvSpPr>
        <p:spPr bwMode="auto">
          <a:xfrm>
            <a:off x="12025313" y="9810750"/>
            <a:ext cx="652462" cy="350838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31" name="Прямоугольник 16"/>
          <p:cNvSpPr>
            <a:spLocks noChangeArrowheads="1"/>
          </p:cNvSpPr>
          <p:nvPr/>
        </p:nvSpPr>
        <p:spPr bwMode="auto">
          <a:xfrm>
            <a:off x="11552238" y="10456863"/>
            <a:ext cx="654050" cy="350837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32" name="Прямоугольник 16"/>
          <p:cNvSpPr>
            <a:spLocks noChangeArrowheads="1"/>
          </p:cNvSpPr>
          <p:nvPr/>
        </p:nvSpPr>
        <p:spPr bwMode="auto">
          <a:xfrm>
            <a:off x="11163300" y="9788525"/>
            <a:ext cx="650875" cy="350838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cxnSp>
        <p:nvCxnSpPr>
          <p:cNvPr id="123933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7944644" y="10322719"/>
            <a:ext cx="2092325" cy="158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34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8353425" y="10318750"/>
            <a:ext cx="2084388" cy="1588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35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8743950" y="10317163"/>
            <a:ext cx="2125663" cy="158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36" name="Прямоугольник 16"/>
          <p:cNvSpPr>
            <a:spLocks noChangeArrowheads="1"/>
          </p:cNvSpPr>
          <p:nvPr/>
        </p:nvSpPr>
        <p:spPr bwMode="auto">
          <a:xfrm>
            <a:off x="9451975" y="9750425"/>
            <a:ext cx="654050" cy="350838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37" name="Прямоугольник 16"/>
          <p:cNvSpPr>
            <a:spLocks noChangeArrowheads="1"/>
          </p:cNvSpPr>
          <p:nvPr/>
        </p:nvSpPr>
        <p:spPr bwMode="auto">
          <a:xfrm>
            <a:off x="9051925" y="10450513"/>
            <a:ext cx="654050" cy="350837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38" name="Прямоугольник 16"/>
          <p:cNvSpPr>
            <a:spLocks noChangeArrowheads="1"/>
          </p:cNvSpPr>
          <p:nvPr/>
        </p:nvSpPr>
        <p:spPr bwMode="auto">
          <a:xfrm>
            <a:off x="8672513" y="9750425"/>
            <a:ext cx="652462" cy="350838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cxnSp>
        <p:nvCxnSpPr>
          <p:cNvPr id="123939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5130006" y="10286207"/>
            <a:ext cx="2071687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3940" name="Прямая со стрелкой 22"/>
          <p:cNvCxnSpPr>
            <a:cxnSpLocks noChangeShapeType="1"/>
          </p:cNvCxnSpPr>
          <p:nvPr/>
        </p:nvCxnSpPr>
        <p:spPr bwMode="auto">
          <a:xfrm flipV="1">
            <a:off x="7847013" y="7751763"/>
            <a:ext cx="5321300" cy="635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941" name="Прямая со стрелкой 22"/>
          <p:cNvCxnSpPr>
            <a:cxnSpLocks noChangeShapeType="1"/>
          </p:cNvCxnSpPr>
          <p:nvPr/>
        </p:nvCxnSpPr>
        <p:spPr bwMode="auto">
          <a:xfrm flipV="1">
            <a:off x="8188325" y="8021638"/>
            <a:ext cx="5330825" cy="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23942" name="Прямая со стрелкой 22"/>
          <p:cNvCxnSpPr>
            <a:cxnSpLocks noChangeShapeType="1"/>
          </p:cNvCxnSpPr>
          <p:nvPr/>
        </p:nvCxnSpPr>
        <p:spPr bwMode="auto">
          <a:xfrm flipH="1">
            <a:off x="14381163" y="4835525"/>
            <a:ext cx="3175" cy="144463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23943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-2691607" y="10402094"/>
            <a:ext cx="1900238" cy="635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44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-2287588" y="10404475"/>
            <a:ext cx="1903413" cy="4763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45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-1893887" y="10399712"/>
            <a:ext cx="1936750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46" name="Прямоугольник 16"/>
          <p:cNvSpPr>
            <a:spLocks noChangeArrowheads="1"/>
          </p:cNvSpPr>
          <p:nvPr/>
        </p:nvSpPr>
        <p:spPr bwMode="auto">
          <a:xfrm>
            <a:off x="-1290638" y="10479088"/>
            <a:ext cx="652463" cy="350837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47" name="Прямоугольник 16"/>
          <p:cNvSpPr>
            <a:spLocks noChangeArrowheads="1"/>
          </p:cNvSpPr>
          <p:nvPr/>
        </p:nvSpPr>
        <p:spPr bwMode="auto">
          <a:xfrm>
            <a:off x="-1651000" y="9732963"/>
            <a:ext cx="649287" cy="350837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48" name="Прямоугольник 16"/>
          <p:cNvSpPr>
            <a:spLocks noChangeArrowheads="1"/>
          </p:cNvSpPr>
          <p:nvPr/>
        </p:nvSpPr>
        <p:spPr bwMode="auto">
          <a:xfrm>
            <a:off x="-2071688" y="10483850"/>
            <a:ext cx="654050" cy="3524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cxnSp>
        <p:nvCxnSpPr>
          <p:cNvPr id="123949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-409574" y="10385425"/>
            <a:ext cx="1974850" cy="3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50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6350" y="10377488"/>
            <a:ext cx="1955800" cy="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51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396082" y="10371931"/>
            <a:ext cx="1992312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52" name="Прямоугольник 16"/>
          <p:cNvSpPr>
            <a:spLocks noChangeArrowheads="1"/>
          </p:cNvSpPr>
          <p:nvPr/>
        </p:nvSpPr>
        <p:spPr bwMode="auto">
          <a:xfrm>
            <a:off x="1093788" y="10450513"/>
            <a:ext cx="652462" cy="350837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53" name="Прямоугольник 16"/>
          <p:cNvSpPr>
            <a:spLocks noChangeArrowheads="1"/>
          </p:cNvSpPr>
          <p:nvPr/>
        </p:nvSpPr>
        <p:spPr bwMode="auto">
          <a:xfrm>
            <a:off x="657225" y="9774238"/>
            <a:ext cx="654050" cy="350837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54" name="Прямоугольник 16"/>
          <p:cNvSpPr>
            <a:spLocks noChangeArrowheads="1"/>
          </p:cNvSpPr>
          <p:nvPr/>
        </p:nvSpPr>
        <p:spPr bwMode="auto">
          <a:xfrm>
            <a:off x="277813" y="10447338"/>
            <a:ext cx="654050" cy="3524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cxnSp>
        <p:nvCxnSpPr>
          <p:cNvPr id="123955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2559844" y="10360819"/>
            <a:ext cx="1985963" cy="3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56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2964657" y="10362406"/>
            <a:ext cx="1989138" cy="31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57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3366294" y="10349706"/>
            <a:ext cx="2008188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58" name="Прямоугольник 16"/>
          <p:cNvSpPr>
            <a:spLocks noChangeArrowheads="1"/>
          </p:cNvSpPr>
          <p:nvPr/>
        </p:nvSpPr>
        <p:spPr bwMode="auto">
          <a:xfrm>
            <a:off x="4073525" y="10444163"/>
            <a:ext cx="649288" cy="350837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59" name="Прямоугольник 16"/>
          <p:cNvSpPr>
            <a:spLocks noChangeArrowheads="1"/>
          </p:cNvSpPr>
          <p:nvPr/>
        </p:nvSpPr>
        <p:spPr bwMode="auto">
          <a:xfrm>
            <a:off x="3632200" y="9766300"/>
            <a:ext cx="652463" cy="355600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60" name="Прямоугольник 16"/>
          <p:cNvSpPr>
            <a:spLocks noChangeArrowheads="1"/>
          </p:cNvSpPr>
          <p:nvPr/>
        </p:nvSpPr>
        <p:spPr bwMode="auto">
          <a:xfrm>
            <a:off x="3224213" y="10444163"/>
            <a:ext cx="654050" cy="350837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cxnSp>
        <p:nvCxnSpPr>
          <p:cNvPr id="123961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895351" y="10331450"/>
            <a:ext cx="2044700" cy="952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62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1304131" y="10332245"/>
            <a:ext cx="2041525" cy="4762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63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696244" y="10330657"/>
            <a:ext cx="2078037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64" name="Прямоугольник 16"/>
          <p:cNvSpPr>
            <a:spLocks noChangeArrowheads="1"/>
          </p:cNvSpPr>
          <p:nvPr/>
        </p:nvSpPr>
        <p:spPr bwMode="auto">
          <a:xfrm>
            <a:off x="2411413" y="9790113"/>
            <a:ext cx="654050" cy="350837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65" name="Прямоугольник 16"/>
          <p:cNvSpPr>
            <a:spLocks noChangeArrowheads="1"/>
          </p:cNvSpPr>
          <p:nvPr/>
        </p:nvSpPr>
        <p:spPr bwMode="auto">
          <a:xfrm>
            <a:off x="1984375" y="10452100"/>
            <a:ext cx="654050" cy="354013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66" name="Прямоугольник 16"/>
          <p:cNvSpPr>
            <a:spLocks noChangeArrowheads="1"/>
          </p:cNvSpPr>
          <p:nvPr/>
        </p:nvSpPr>
        <p:spPr bwMode="auto">
          <a:xfrm>
            <a:off x="1595438" y="9788525"/>
            <a:ext cx="650875" cy="350838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cxnSp>
        <p:nvCxnSpPr>
          <p:cNvPr id="123967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-1623219" y="10322719"/>
            <a:ext cx="2092325" cy="158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68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-1216819" y="10316369"/>
            <a:ext cx="2084388" cy="635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69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-823119" y="10316369"/>
            <a:ext cx="2122488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3970" name="Прямоугольник 16"/>
          <p:cNvSpPr>
            <a:spLocks noChangeArrowheads="1"/>
          </p:cNvSpPr>
          <p:nvPr/>
        </p:nvSpPr>
        <p:spPr bwMode="auto">
          <a:xfrm>
            <a:off x="-111125" y="9747250"/>
            <a:ext cx="649288" cy="3524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Ч+1,5-2ч</a:t>
            </a:r>
          </a:p>
        </p:txBody>
      </p:sp>
      <p:sp>
        <p:nvSpPr>
          <p:cNvPr id="123971" name="Прямоугольник 16"/>
          <p:cNvSpPr>
            <a:spLocks noChangeArrowheads="1"/>
          </p:cNvSpPr>
          <p:nvPr/>
        </p:nvSpPr>
        <p:spPr bwMode="auto">
          <a:xfrm>
            <a:off x="-515938" y="10450513"/>
            <a:ext cx="654051" cy="350837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Ч+20</a:t>
            </a:r>
          </a:p>
        </p:txBody>
      </p:sp>
      <p:sp>
        <p:nvSpPr>
          <p:cNvPr id="123972" name="Прямоугольник 16"/>
          <p:cNvSpPr>
            <a:spLocks noChangeArrowheads="1"/>
          </p:cNvSpPr>
          <p:nvPr/>
        </p:nvSpPr>
        <p:spPr bwMode="auto">
          <a:xfrm>
            <a:off x="-893763" y="9747250"/>
            <a:ext cx="650875" cy="3524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Ч+30</a:t>
            </a:r>
          </a:p>
        </p:txBody>
      </p:sp>
      <p:sp>
        <p:nvSpPr>
          <p:cNvPr id="757" name="Прямоугольник 756"/>
          <p:cNvSpPr/>
          <p:nvPr/>
        </p:nvSpPr>
        <p:spPr>
          <a:xfrm>
            <a:off x="13823950" y="4987925"/>
            <a:ext cx="1101725" cy="2851150"/>
          </a:xfrm>
          <a:prstGeom prst="rect">
            <a:avLst/>
          </a:prstGeom>
          <a:solidFill>
            <a:srgbClr val="FF0000">
              <a:alpha val="32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9222" tIns="89611" rIns="179222" bIns="89611" anchor="ctr"/>
          <a:lstStyle/>
          <a:p>
            <a:pPr>
              <a:spcBef>
                <a:spcPct val="50000"/>
              </a:spcBef>
              <a:defRPr/>
            </a:pPr>
            <a:endParaRPr lang="ru-RU" dirty="0">
              <a:solidFill>
                <a:schemeClr val="tx1"/>
              </a:solidFill>
            </a:endParaRPr>
          </a:p>
        </p:txBody>
      </p:sp>
      <p:cxnSp>
        <p:nvCxnSpPr>
          <p:cNvPr id="123974" name="Прямая со стрелкой 22"/>
          <p:cNvCxnSpPr>
            <a:cxnSpLocks noChangeShapeType="1"/>
          </p:cNvCxnSpPr>
          <p:nvPr/>
        </p:nvCxnSpPr>
        <p:spPr bwMode="auto">
          <a:xfrm>
            <a:off x="-1054100" y="8280400"/>
            <a:ext cx="5354638" cy="4763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/>
          </a:ln>
        </p:spPr>
      </p:cxnSp>
      <p:sp>
        <p:nvSpPr>
          <p:cNvPr id="123975" name="Прямоугольник 17"/>
          <p:cNvSpPr>
            <a:spLocks noChangeArrowheads="1"/>
          </p:cNvSpPr>
          <p:nvPr/>
        </p:nvSpPr>
        <p:spPr bwMode="auto">
          <a:xfrm>
            <a:off x="11036300" y="5084763"/>
            <a:ext cx="2498725" cy="2449512"/>
          </a:xfrm>
          <a:prstGeom prst="rect">
            <a:avLst/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70560" tIns="70560" rIns="70560" bIns="125341" anchorCtr="1"/>
          <a:lstStyle/>
          <a:p>
            <a:pPr defTabSz="2506663"/>
            <a:r>
              <a:rPr lang="ru-RU" sz="1400">
                <a:solidFill>
                  <a:schemeClr val="tx1"/>
                </a:solidFill>
                <a:cs typeface="Times New Roman" pitchFamily="18" charset="0"/>
              </a:rPr>
              <a:t>Глава администрации МО</a:t>
            </a:r>
          </a:p>
        </p:txBody>
      </p:sp>
      <p:sp>
        <p:nvSpPr>
          <p:cNvPr id="123976" name="TextBox 47"/>
          <p:cNvSpPr txBox="1">
            <a:spLocks noChangeArrowheads="1"/>
          </p:cNvSpPr>
          <p:nvPr/>
        </p:nvSpPr>
        <p:spPr bwMode="auto">
          <a:xfrm>
            <a:off x="16802100" y="0"/>
            <a:ext cx="423863" cy="342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210071" tIns="105038" rIns="210071" bIns="105038">
            <a:spAutoFit/>
          </a:bodyPr>
          <a:lstStyle/>
          <a:p>
            <a:pPr defTabSz="1874838"/>
            <a:endParaRPr lang="ru-RU" sz="800">
              <a:cs typeface="Arial" pitchFamily="34" charset="0"/>
            </a:endParaRPr>
          </a:p>
        </p:txBody>
      </p:sp>
      <p:sp>
        <p:nvSpPr>
          <p:cNvPr id="761" name="Rectangle 2"/>
          <p:cNvSpPr>
            <a:spLocks noChangeArrowheads="1"/>
          </p:cNvSpPr>
          <p:nvPr/>
        </p:nvSpPr>
        <p:spPr bwMode="auto">
          <a:xfrm>
            <a:off x="-2346325" y="0"/>
            <a:ext cx="17921288" cy="2100263"/>
          </a:xfrm>
          <a:prstGeom prst="rect">
            <a:avLst/>
          </a:prstGeom>
          <a:solidFill>
            <a:srgbClr val="DDDDDD"/>
          </a:solidFill>
          <a:ln w="9525" algn="ctr">
            <a:noFill/>
            <a:miter lim="800000"/>
            <a:headEnd/>
            <a:tailEnd/>
          </a:ln>
        </p:spPr>
        <p:txBody>
          <a:bodyPr lIns="141120" tIns="0" rIns="141120" bIns="0"/>
          <a:lstStyle/>
          <a:p>
            <a:pPr defTabSz="1546416" eaLnBrk="0" hangingPunct="0">
              <a:tabLst>
                <a:tab pos="7890764" algn="l"/>
              </a:tabLst>
              <a:defRPr/>
            </a:pPr>
            <a:endParaRPr lang="ru-RU" dirty="0">
              <a:effectLst>
                <a:outerShdw blurRad="38100" dist="38100" dir="2700000" algn="tl">
                  <a:srgbClr val="FFFFFF"/>
                </a:outerShdw>
              </a:effectLst>
              <a:cs typeface="Times New Roman" pitchFamily="18" charset="0"/>
            </a:endParaRPr>
          </a:p>
          <a:p>
            <a:pPr algn="ctr" defTabSz="1546416" eaLnBrk="0" hangingPunct="0">
              <a:tabLst>
                <a:tab pos="7890764" algn="l"/>
              </a:tabLst>
              <a:defRPr/>
            </a:pPr>
            <a:r>
              <a:rPr lang="ru-RU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СТРУКТУРА ОПОВЕЩЕНИЯ И ИНФОРМИРОВАНИЯ НАСЕЛЕНИЯ ЧЕЧЕНСКОЙ РЕСПУБЛИКИ</a:t>
            </a:r>
          </a:p>
          <a:p>
            <a:pPr algn="ctr" defTabSz="1546416" eaLnBrk="0" hangingPunct="0">
              <a:tabLst>
                <a:tab pos="7890764" algn="l"/>
              </a:tabLst>
              <a:defRPr/>
            </a:pPr>
            <a:r>
              <a:rPr lang="ru-RU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В СЛУЧАЕ ЧС (СОЦИАЛЬНО ЗНАЧИМОГО ПРОИСШЕСТВИЯ)</a:t>
            </a:r>
          </a:p>
        </p:txBody>
      </p:sp>
      <p:sp>
        <p:nvSpPr>
          <p:cNvPr id="123978" name="Прямоугольник 16"/>
          <p:cNvSpPr>
            <a:spLocks noChangeArrowheads="1"/>
          </p:cNvSpPr>
          <p:nvPr/>
        </p:nvSpPr>
        <p:spPr bwMode="auto">
          <a:xfrm>
            <a:off x="-2343150" y="11396663"/>
            <a:ext cx="17345025" cy="514350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250685" tIns="125341" rIns="250685" bIns="125341" anchor="ctr"/>
          <a:lstStyle/>
          <a:p>
            <a:pPr algn="ctr" defTabSz="2506663"/>
            <a:r>
              <a:rPr lang="ru-RU" sz="2800">
                <a:solidFill>
                  <a:schemeClr val="tx1"/>
                </a:solidFill>
                <a:cs typeface="Times New Roman" pitchFamily="18" charset="0"/>
              </a:rPr>
              <a:t>НАСЕЛЕНИЕ</a:t>
            </a:r>
          </a:p>
        </p:txBody>
      </p:sp>
      <p:grpSp>
        <p:nvGrpSpPr>
          <p:cNvPr id="2" name="Группа 205"/>
          <p:cNvGrpSpPr/>
          <p:nvPr/>
        </p:nvGrpSpPr>
        <p:grpSpPr>
          <a:xfrm>
            <a:off x="11648675" y="3592419"/>
            <a:ext cx="3351967" cy="681463"/>
            <a:chOff x="7238997" y="1000108"/>
            <a:chExt cx="2298700" cy="347685"/>
          </a:xfrm>
          <a:solidFill>
            <a:schemeClr val="tx2">
              <a:lumMod val="60000"/>
              <a:lumOff val="40000"/>
              <a:alpha val="44000"/>
            </a:schemeClr>
          </a:solidFill>
        </p:grpSpPr>
        <p:sp>
          <p:nvSpPr>
            <p:cNvPr id="764" name="Rectangle 41"/>
            <p:cNvSpPr>
              <a:spLocks noChangeArrowheads="1"/>
            </p:cNvSpPr>
            <p:nvPr/>
          </p:nvSpPr>
          <p:spPr bwMode="auto">
            <a:xfrm>
              <a:off x="7238997" y="1179511"/>
              <a:ext cx="2298700" cy="168282"/>
            </a:xfrm>
            <a:prstGeom prst="rect">
              <a:avLst/>
            </a:prstGeom>
            <a:grp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0855" tIns="72000" rIns="90855" bIns="72000" anchor="ctr"/>
            <a:lstStyle/>
            <a:p>
              <a:pPr defTabSz="1789113">
                <a:defRPr/>
              </a:pPr>
              <a:r>
                <a:rPr lang="ru-RU" sz="1500" dirty="0">
                  <a:solidFill>
                    <a:schemeClr val="tx1"/>
                  </a:solidFill>
                  <a:latin typeface="Arial" pitchFamily="34" charset="0"/>
                  <a:cs typeface="Arial" charset="0"/>
                </a:rPr>
                <a:t>КЧС Чеченской  Республики</a:t>
              </a:r>
            </a:p>
          </p:txBody>
        </p:sp>
        <p:sp>
          <p:nvSpPr>
            <p:cNvPr id="765" name="Rectangle 24"/>
            <p:cNvSpPr>
              <a:spLocks noChangeArrowheads="1"/>
            </p:cNvSpPr>
            <p:nvPr/>
          </p:nvSpPr>
          <p:spPr bwMode="auto">
            <a:xfrm>
              <a:off x="7238997" y="1000108"/>
              <a:ext cx="2298700" cy="180967"/>
            </a:xfrm>
            <a:prstGeom prst="rect">
              <a:avLst/>
            </a:prstGeom>
            <a:grp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0855" tIns="108000" rIns="90855" bIns="0" anchor="ctr"/>
            <a:lstStyle/>
            <a:p>
              <a:pPr defTabSz="1789113">
                <a:defRPr/>
              </a:pPr>
              <a:r>
                <a:rPr lang="ru-RU" sz="1500" dirty="0">
                  <a:solidFill>
                    <a:schemeClr val="tx1"/>
                  </a:solidFill>
                  <a:latin typeface="Arial" pitchFamily="34" charset="0"/>
                  <a:cs typeface="Arial" charset="0"/>
                </a:rPr>
                <a:t>Глава администрации ЧР</a:t>
              </a:r>
            </a:p>
            <a:p>
              <a:pPr defTabSz="1789113">
                <a:defRPr/>
              </a:pPr>
              <a:endParaRPr lang="ru-RU" sz="1500" dirty="0">
                <a:cs typeface="Arial" charset="0"/>
              </a:endParaRPr>
            </a:p>
          </p:txBody>
        </p:sp>
      </p:grpSp>
      <p:sp>
        <p:nvSpPr>
          <p:cNvPr id="123980" name="Прямоугольник 16"/>
          <p:cNvSpPr>
            <a:spLocks noChangeArrowheads="1"/>
          </p:cNvSpPr>
          <p:nvPr/>
        </p:nvSpPr>
        <p:spPr bwMode="auto">
          <a:xfrm>
            <a:off x="11152188" y="5857875"/>
            <a:ext cx="1443037" cy="1536700"/>
          </a:xfrm>
          <a:prstGeom prst="rect">
            <a:avLst/>
          </a:prstGeom>
          <a:solidFill>
            <a:srgbClr val="66FFFF">
              <a:alpha val="49019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250685" tIns="125341" rIns="250685" bIns="125341" anchor="ctr"/>
          <a:lstStyle/>
          <a:p>
            <a:pPr defTabSz="25066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ЕДДС</a:t>
            </a:r>
          </a:p>
          <a:p>
            <a:pPr defTabSz="2506663"/>
            <a:r>
              <a:rPr lang="ru-RU" sz="1400">
                <a:solidFill>
                  <a:schemeClr val="tx1"/>
                </a:solidFill>
                <a:cs typeface="Times New Roman" pitchFamily="18" charset="0"/>
              </a:rPr>
              <a:t>(Дежурный по ОВД)</a:t>
            </a:r>
          </a:p>
        </p:txBody>
      </p:sp>
      <p:sp>
        <p:nvSpPr>
          <p:cNvPr id="767" name="Прямоугольник 16"/>
          <p:cNvSpPr>
            <a:spLocks noChangeArrowheads="1"/>
          </p:cNvSpPr>
          <p:nvPr/>
        </p:nvSpPr>
        <p:spPr bwMode="auto">
          <a:xfrm>
            <a:off x="13881773" y="5728976"/>
            <a:ext cx="992034" cy="1820241"/>
          </a:xfrm>
          <a:prstGeom prst="rect">
            <a:avLst/>
          </a:prstGeom>
          <a:solidFill>
            <a:srgbClr val="66FFFF">
              <a:alpha val="50000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vert="vert270" lIns="70560" tIns="70560" rIns="70560" bIns="70560" anchor="ctr"/>
          <a:lstStyle/>
          <a:p>
            <a:pPr defTabSz="2507869">
              <a:defRPr/>
            </a:pPr>
            <a:r>
              <a:rPr lang="ru-RU" sz="1500" dirty="0">
                <a:solidFill>
                  <a:schemeClr val="tx1"/>
                </a:solidFill>
                <a:latin typeface="Arial" pitchFamily="34" charset="0"/>
                <a:cs typeface="Times New Roman" pitchFamily="18" charset="0"/>
              </a:rPr>
              <a:t>Источник</a:t>
            </a:r>
          </a:p>
          <a:p>
            <a:pPr defTabSz="2507869">
              <a:defRPr/>
            </a:pPr>
            <a:r>
              <a:rPr lang="ru-RU" sz="1500" dirty="0">
                <a:solidFill>
                  <a:schemeClr val="tx1"/>
                </a:solidFill>
                <a:latin typeface="Arial" pitchFamily="34" charset="0"/>
                <a:cs typeface="Times New Roman" pitchFamily="18" charset="0"/>
              </a:rPr>
              <a:t>Информации </a:t>
            </a:r>
          </a:p>
          <a:p>
            <a:pPr defTabSz="2507869">
              <a:defRPr/>
            </a:pPr>
            <a:r>
              <a:rPr lang="ru-RU" sz="1500" dirty="0">
                <a:solidFill>
                  <a:schemeClr val="tx1"/>
                </a:solidFill>
                <a:latin typeface="Arial" pitchFamily="34" charset="0"/>
                <a:cs typeface="Times New Roman" pitchFamily="18" charset="0"/>
              </a:rPr>
              <a:t>о ЧС (происшествии</a:t>
            </a:r>
            <a:r>
              <a:rPr lang="ru-RU" sz="1500" dirty="0">
                <a:latin typeface="Arial" pitchFamily="34" charset="0"/>
                <a:cs typeface="Times New Roman" pitchFamily="18" charset="0"/>
              </a:rPr>
              <a:t>)</a:t>
            </a:r>
          </a:p>
        </p:txBody>
      </p:sp>
      <p:sp>
        <p:nvSpPr>
          <p:cNvPr id="123982" name="Прямоугольник 17"/>
          <p:cNvSpPr>
            <a:spLocks noChangeArrowheads="1"/>
          </p:cNvSpPr>
          <p:nvPr/>
        </p:nvSpPr>
        <p:spPr bwMode="auto">
          <a:xfrm>
            <a:off x="4924425" y="8191500"/>
            <a:ext cx="2470150" cy="1263650"/>
          </a:xfrm>
          <a:prstGeom prst="rect">
            <a:avLst/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250685" tIns="70560" rIns="250685" bIns="125341" anchorCtr="1"/>
          <a:lstStyle/>
          <a:p>
            <a:pPr defTabSz="2506663"/>
            <a:r>
              <a:rPr lang="ru-RU" sz="1500">
                <a:cs typeface="Times New Roman" pitchFamily="18" charset="0"/>
              </a:rPr>
              <a:t>РАСЦО</a:t>
            </a:r>
          </a:p>
          <a:p>
            <a:pPr defTabSz="2506663"/>
            <a:endParaRPr lang="ru-RU" sz="1500">
              <a:cs typeface="Times New Roman" pitchFamily="18" charset="0"/>
            </a:endParaRPr>
          </a:p>
        </p:txBody>
      </p:sp>
      <p:sp>
        <p:nvSpPr>
          <p:cNvPr id="123983" name="Прямоугольник 17"/>
          <p:cNvSpPr>
            <a:spLocks noChangeArrowheads="1"/>
          </p:cNvSpPr>
          <p:nvPr/>
        </p:nvSpPr>
        <p:spPr bwMode="auto">
          <a:xfrm>
            <a:off x="5072063" y="8613775"/>
            <a:ext cx="979487" cy="500063"/>
          </a:xfrm>
          <a:prstGeom prst="rect">
            <a:avLst/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250685" tIns="126938" rIns="250685" bIns="125341" anchor="ctr" anchorCtr="1"/>
          <a:lstStyle/>
          <a:p>
            <a:pPr defTabSz="25066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МСО</a:t>
            </a:r>
          </a:p>
        </p:txBody>
      </p:sp>
      <p:cxnSp>
        <p:nvCxnSpPr>
          <p:cNvPr id="123984" name="Прямая со стрелкой 30"/>
          <p:cNvCxnSpPr>
            <a:cxnSpLocks noChangeShapeType="1"/>
          </p:cNvCxnSpPr>
          <p:nvPr/>
        </p:nvCxnSpPr>
        <p:spPr bwMode="auto">
          <a:xfrm rot="5400000" flipH="1" flipV="1">
            <a:off x="4743450" y="7858125"/>
            <a:ext cx="1487488" cy="793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sp>
        <p:nvSpPr>
          <p:cNvPr id="123985" name="Rectangle 375"/>
          <p:cNvSpPr>
            <a:spLocks noChangeArrowheads="1"/>
          </p:cNvSpPr>
          <p:nvPr/>
        </p:nvSpPr>
        <p:spPr bwMode="auto">
          <a:xfrm>
            <a:off x="10034588" y="12050713"/>
            <a:ext cx="4543425" cy="126841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78076" tIns="89039" rIns="178076" bIns="89039"/>
          <a:lstStyle/>
          <a:p>
            <a:pPr defTabSz="1789113"/>
            <a:r>
              <a:rPr lang="ru-RU" sz="1100">
                <a:solidFill>
                  <a:schemeClr val="tx1"/>
                </a:solidFill>
                <a:cs typeface="Arial" pitchFamily="34" charset="0"/>
              </a:rPr>
              <a:t>Максимальный срок выполнения действий по организации информирования населения через СМИ о ЧС</a:t>
            </a:r>
          </a:p>
          <a:p>
            <a:pPr defTabSz="1789113"/>
            <a:endParaRPr lang="ru-RU" sz="1100">
              <a:solidFill>
                <a:schemeClr val="tx1"/>
              </a:solidFill>
              <a:cs typeface="Arial" pitchFamily="34" charset="0"/>
            </a:endParaRPr>
          </a:p>
          <a:p>
            <a:pPr algn="just" defTabSz="1789113"/>
            <a:r>
              <a:rPr lang="ru-RU" sz="1100">
                <a:solidFill>
                  <a:schemeClr val="tx1"/>
                </a:solidFill>
                <a:cs typeface="Arial" pitchFamily="34" charset="0"/>
              </a:rPr>
              <a:t>                  до 30 минут в случае угрозы ЧС</a:t>
            </a:r>
          </a:p>
          <a:p>
            <a:pPr algn="just" defTabSz="1789113"/>
            <a:endParaRPr lang="ru-RU" sz="1100">
              <a:solidFill>
                <a:schemeClr val="tx1"/>
              </a:solidFill>
              <a:cs typeface="Arial" pitchFamily="34" charset="0"/>
            </a:endParaRPr>
          </a:p>
          <a:p>
            <a:pPr algn="just" defTabSz="1789113"/>
            <a:r>
              <a:rPr lang="ru-RU" sz="1100">
                <a:solidFill>
                  <a:schemeClr val="tx1"/>
                </a:solidFill>
                <a:cs typeface="Arial" pitchFamily="34" charset="0"/>
              </a:rPr>
              <a:t>                 до 20 минут при возникновении ЧС</a:t>
            </a:r>
          </a:p>
          <a:p>
            <a:pPr defTabSz="1789113"/>
            <a:endParaRPr lang="ru-RU" sz="1100">
              <a:cs typeface="Arial" pitchFamily="34" charset="0"/>
            </a:endParaRPr>
          </a:p>
        </p:txBody>
      </p:sp>
      <p:cxnSp>
        <p:nvCxnSpPr>
          <p:cNvPr id="123986" name="Прямая со стрелкой 22"/>
          <p:cNvCxnSpPr>
            <a:cxnSpLocks noChangeShapeType="1"/>
          </p:cNvCxnSpPr>
          <p:nvPr/>
        </p:nvCxnSpPr>
        <p:spPr bwMode="auto">
          <a:xfrm>
            <a:off x="10158413" y="12833350"/>
            <a:ext cx="569912" cy="31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 type="arrow" w="med" len="med"/>
          </a:ln>
        </p:spPr>
      </p:cxnSp>
      <p:cxnSp>
        <p:nvCxnSpPr>
          <p:cNvPr id="123987" name="Прямая со стрелкой 22"/>
          <p:cNvCxnSpPr>
            <a:cxnSpLocks noChangeShapeType="1"/>
          </p:cNvCxnSpPr>
          <p:nvPr/>
        </p:nvCxnSpPr>
        <p:spPr bwMode="auto">
          <a:xfrm>
            <a:off x="10147300" y="13179425"/>
            <a:ext cx="569913" cy="1588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/>
            <a:tailEnd type="arrow" w="med" len="med"/>
          </a:ln>
        </p:spPr>
      </p:cxnSp>
      <p:cxnSp>
        <p:nvCxnSpPr>
          <p:cNvPr id="123988" name="Прямая со стрелкой 30"/>
          <p:cNvCxnSpPr>
            <a:cxnSpLocks noChangeShapeType="1"/>
          </p:cNvCxnSpPr>
          <p:nvPr/>
        </p:nvCxnSpPr>
        <p:spPr bwMode="auto">
          <a:xfrm flipV="1">
            <a:off x="10429875" y="4156075"/>
            <a:ext cx="1198563" cy="1588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3989" name="Прямая со стрелкой 22"/>
          <p:cNvCxnSpPr>
            <a:cxnSpLocks noChangeShapeType="1"/>
          </p:cNvCxnSpPr>
          <p:nvPr/>
        </p:nvCxnSpPr>
        <p:spPr bwMode="auto">
          <a:xfrm flipV="1">
            <a:off x="-1706563" y="7761288"/>
            <a:ext cx="5319713" cy="635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</p:spPr>
      </p:cxnSp>
      <p:cxnSp>
        <p:nvCxnSpPr>
          <p:cNvPr id="123990" name="Прямая со стрелкой 22"/>
          <p:cNvCxnSpPr>
            <a:cxnSpLocks noChangeShapeType="1"/>
          </p:cNvCxnSpPr>
          <p:nvPr/>
        </p:nvCxnSpPr>
        <p:spPr bwMode="auto">
          <a:xfrm flipV="1">
            <a:off x="-1368425" y="8024813"/>
            <a:ext cx="5329238" cy="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/>
            <a:tailEnd/>
          </a:ln>
        </p:spPr>
      </p:cxnSp>
      <p:cxnSp>
        <p:nvCxnSpPr>
          <p:cNvPr id="123991" name="Прямая со стрелкой 30"/>
          <p:cNvCxnSpPr>
            <a:cxnSpLocks noChangeShapeType="1"/>
          </p:cNvCxnSpPr>
          <p:nvPr/>
        </p:nvCxnSpPr>
        <p:spPr bwMode="auto">
          <a:xfrm flipV="1">
            <a:off x="-1689100" y="7751763"/>
            <a:ext cx="0" cy="893762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92" name="Прямая со стрелкой 30"/>
          <p:cNvCxnSpPr>
            <a:cxnSpLocks noChangeShapeType="1"/>
          </p:cNvCxnSpPr>
          <p:nvPr/>
        </p:nvCxnSpPr>
        <p:spPr bwMode="auto">
          <a:xfrm flipV="1">
            <a:off x="-1344613" y="8024813"/>
            <a:ext cx="0" cy="630237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93" name="Прямая со стрелкой 30"/>
          <p:cNvCxnSpPr>
            <a:cxnSpLocks noChangeShapeType="1"/>
          </p:cNvCxnSpPr>
          <p:nvPr/>
        </p:nvCxnSpPr>
        <p:spPr bwMode="auto">
          <a:xfrm flipV="1">
            <a:off x="-493713" y="7767638"/>
            <a:ext cx="0" cy="86518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94" name="Прямая со стрелкой 30"/>
          <p:cNvCxnSpPr>
            <a:cxnSpLocks noChangeShapeType="1"/>
          </p:cNvCxnSpPr>
          <p:nvPr/>
        </p:nvCxnSpPr>
        <p:spPr bwMode="auto">
          <a:xfrm flipV="1">
            <a:off x="-171450" y="8007350"/>
            <a:ext cx="0" cy="62865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95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-1422400" y="2579688"/>
            <a:ext cx="4762" cy="51339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96" name="Прямая со стрелкой 30"/>
          <p:cNvCxnSpPr>
            <a:cxnSpLocks noChangeShapeType="1"/>
          </p:cNvCxnSpPr>
          <p:nvPr/>
        </p:nvCxnSpPr>
        <p:spPr bwMode="auto">
          <a:xfrm flipV="1">
            <a:off x="-1004888" y="2549525"/>
            <a:ext cx="14288" cy="545782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97" name="Прямая со стрелкой 30"/>
          <p:cNvCxnSpPr>
            <a:cxnSpLocks noChangeShapeType="1"/>
          </p:cNvCxnSpPr>
          <p:nvPr/>
        </p:nvCxnSpPr>
        <p:spPr bwMode="auto">
          <a:xfrm flipV="1">
            <a:off x="2043113" y="7758113"/>
            <a:ext cx="0" cy="87788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3998" name="Прямая со стрелкой 30"/>
          <p:cNvCxnSpPr>
            <a:cxnSpLocks noChangeShapeType="1"/>
          </p:cNvCxnSpPr>
          <p:nvPr/>
        </p:nvCxnSpPr>
        <p:spPr bwMode="auto">
          <a:xfrm flipV="1">
            <a:off x="2409825" y="8005763"/>
            <a:ext cx="0" cy="627062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3999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3166269" y="8193881"/>
            <a:ext cx="857250" cy="14288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4000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3636962" y="8320088"/>
            <a:ext cx="619125" cy="635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4001" name="Прямая со стрелкой 22"/>
          <p:cNvCxnSpPr>
            <a:cxnSpLocks noChangeShapeType="1"/>
          </p:cNvCxnSpPr>
          <p:nvPr/>
        </p:nvCxnSpPr>
        <p:spPr bwMode="auto">
          <a:xfrm>
            <a:off x="9463088" y="4395788"/>
            <a:ext cx="11112" cy="2233612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sp>
        <p:nvSpPr>
          <p:cNvPr id="124002" name="Прямоугольник 17"/>
          <p:cNvSpPr>
            <a:spLocks noChangeArrowheads="1"/>
          </p:cNvSpPr>
          <p:nvPr/>
        </p:nvSpPr>
        <p:spPr bwMode="auto">
          <a:xfrm>
            <a:off x="6235700" y="8613775"/>
            <a:ext cx="974725" cy="500063"/>
          </a:xfrm>
          <a:prstGeom prst="rect">
            <a:avLst/>
          </a:prstGeom>
          <a:solidFill>
            <a:srgbClr val="FFFF0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250685" tIns="126938" rIns="250685" bIns="125341" anchor="ctr" anchorCtr="1"/>
          <a:lstStyle/>
          <a:p>
            <a:pPr defTabSz="25066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ЛСО</a:t>
            </a:r>
          </a:p>
        </p:txBody>
      </p:sp>
      <p:sp>
        <p:nvSpPr>
          <p:cNvPr id="124003" name="Прямоугольник 16"/>
          <p:cNvSpPr>
            <a:spLocks noChangeArrowheads="1"/>
          </p:cNvSpPr>
          <p:nvPr/>
        </p:nvSpPr>
        <p:spPr bwMode="auto">
          <a:xfrm>
            <a:off x="12873038" y="5878513"/>
            <a:ext cx="546100" cy="201612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70560" tIns="0" rIns="70560" bIns="0" anchor="ctr"/>
          <a:lstStyle/>
          <a:p>
            <a:pPr defTabSz="2506663"/>
            <a:r>
              <a:rPr lang="ru-RU" sz="1100">
                <a:cs typeface="Times New Roman" pitchFamily="18" charset="0"/>
              </a:rPr>
              <a:t>112</a:t>
            </a:r>
          </a:p>
        </p:txBody>
      </p:sp>
      <p:sp>
        <p:nvSpPr>
          <p:cNvPr id="124004" name="Прямоугольник 16"/>
          <p:cNvSpPr>
            <a:spLocks noChangeArrowheads="1"/>
          </p:cNvSpPr>
          <p:nvPr/>
        </p:nvSpPr>
        <p:spPr bwMode="auto">
          <a:xfrm>
            <a:off x="12858750" y="6457950"/>
            <a:ext cx="555625" cy="180975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70560" tIns="0" rIns="70560" bIns="0" anchor="ctr"/>
          <a:lstStyle/>
          <a:p>
            <a:pPr defTabSz="2506663"/>
            <a:r>
              <a:rPr lang="ru-RU" sz="1100">
                <a:cs typeface="Times New Roman" pitchFamily="18" charset="0"/>
              </a:rPr>
              <a:t>01</a:t>
            </a:r>
          </a:p>
        </p:txBody>
      </p:sp>
      <p:sp>
        <p:nvSpPr>
          <p:cNvPr id="124005" name="Прямоугольник 16"/>
          <p:cNvSpPr>
            <a:spLocks noChangeArrowheads="1"/>
          </p:cNvSpPr>
          <p:nvPr/>
        </p:nvSpPr>
        <p:spPr bwMode="auto">
          <a:xfrm>
            <a:off x="12863513" y="6762750"/>
            <a:ext cx="550862" cy="211138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70560" tIns="0" rIns="70560" bIns="0" anchor="ctr"/>
          <a:lstStyle/>
          <a:p>
            <a:pPr defTabSz="2506663"/>
            <a:r>
              <a:rPr lang="ru-RU" sz="1100">
                <a:cs typeface="Times New Roman" pitchFamily="18" charset="0"/>
              </a:rPr>
              <a:t>02</a:t>
            </a:r>
          </a:p>
        </p:txBody>
      </p:sp>
      <p:sp>
        <p:nvSpPr>
          <p:cNvPr id="124006" name="Прямоугольник 16"/>
          <p:cNvSpPr>
            <a:spLocks noChangeArrowheads="1"/>
          </p:cNvSpPr>
          <p:nvPr/>
        </p:nvSpPr>
        <p:spPr bwMode="auto">
          <a:xfrm>
            <a:off x="12863513" y="7077075"/>
            <a:ext cx="554037" cy="236538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70560" tIns="0" rIns="70560" bIns="0" anchor="ctr"/>
          <a:lstStyle/>
          <a:p>
            <a:pPr defTabSz="2506663"/>
            <a:r>
              <a:rPr lang="ru-RU" sz="1100">
                <a:cs typeface="Times New Roman" pitchFamily="18" charset="0"/>
              </a:rPr>
              <a:t>03</a:t>
            </a:r>
          </a:p>
        </p:txBody>
      </p:sp>
      <p:cxnSp>
        <p:nvCxnSpPr>
          <p:cNvPr id="124007" name="Прямая со стрелкой 22"/>
          <p:cNvCxnSpPr>
            <a:cxnSpLocks noChangeShapeType="1"/>
          </p:cNvCxnSpPr>
          <p:nvPr/>
        </p:nvCxnSpPr>
        <p:spPr bwMode="auto">
          <a:xfrm>
            <a:off x="12611100" y="7196138"/>
            <a:ext cx="233363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08" name="Прямая со стрелкой 22"/>
          <p:cNvCxnSpPr>
            <a:cxnSpLocks noChangeShapeType="1"/>
          </p:cNvCxnSpPr>
          <p:nvPr/>
        </p:nvCxnSpPr>
        <p:spPr bwMode="auto">
          <a:xfrm rot="5400000">
            <a:off x="9935369" y="4637881"/>
            <a:ext cx="420688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cxnSp>
        <p:nvCxnSpPr>
          <p:cNvPr id="124009" name="Прямая со стрелкой 30"/>
          <p:cNvCxnSpPr>
            <a:cxnSpLocks noChangeShapeType="1"/>
          </p:cNvCxnSpPr>
          <p:nvPr/>
        </p:nvCxnSpPr>
        <p:spPr bwMode="auto">
          <a:xfrm flipV="1">
            <a:off x="-622300" y="2576513"/>
            <a:ext cx="20637" cy="568642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cxnSp>
        <p:nvCxnSpPr>
          <p:cNvPr id="124010" name="Прямая со стрелкой 30"/>
          <p:cNvCxnSpPr>
            <a:cxnSpLocks noChangeShapeType="1"/>
          </p:cNvCxnSpPr>
          <p:nvPr/>
        </p:nvCxnSpPr>
        <p:spPr bwMode="auto">
          <a:xfrm flipV="1">
            <a:off x="177800" y="8272463"/>
            <a:ext cx="0" cy="36353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cxnSp>
        <p:nvCxnSpPr>
          <p:cNvPr id="124011" name="Прямая со стрелкой 30"/>
          <p:cNvCxnSpPr>
            <a:cxnSpLocks noChangeShapeType="1"/>
          </p:cNvCxnSpPr>
          <p:nvPr/>
        </p:nvCxnSpPr>
        <p:spPr bwMode="auto">
          <a:xfrm flipV="1">
            <a:off x="2754313" y="8272463"/>
            <a:ext cx="0" cy="36353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cxnSp>
        <p:nvCxnSpPr>
          <p:cNvPr id="124012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4121944" y="8455819"/>
            <a:ext cx="354012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cxnSp>
        <p:nvCxnSpPr>
          <p:cNvPr id="124013" name="Прямая со стрелкой 30"/>
          <p:cNvCxnSpPr>
            <a:cxnSpLocks noChangeShapeType="1"/>
          </p:cNvCxnSpPr>
          <p:nvPr/>
        </p:nvCxnSpPr>
        <p:spPr bwMode="auto">
          <a:xfrm flipV="1">
            <a:off x="-1035050" y="8288338"/>
            <a:ext cx="0" cy="36353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4014" name="Rectangle 375"/>
          <p:cNvSpPr>
            <a:spLocks noChangeArrowheads="1"/>
          </p:cNvSpPr>
          <p:nvPr/>
        </p:nvSpPr>
        <p:spPr bwMode="auto">
          <a:xfrm>
            <a:off x="4743450" y="12050713"/>
            <a:ext cx="4964113" cy="984250"/>
          </a:xfrm>
          <a:prstGeom prst="rect">
            <a:avLst/>
          </a:prstGeom>
          <a:solidFill>
            <a:srgbClr val="CCFFFF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78076" tIns="89039" rIns="178076" bIns="89039"/>
          <a:lstStyle/>
          <a:p>
            <a:pPr lvl="1" defTabSz="1789113"/>
            <a:r>
              <a:rPr lang="ru-RU" sz="1100">
                <a:solidFill>
                  <a:schemeClr val="tx1"/>
                </a:solidFill>
                <a:cs typeface="Arial" pitchFamily="34" charset="0"/>
              </a:rPr>
              <a:t>сведения об обстановке в районе ЧС и деятельности МЧС России по ликвидации ЧС не позднее 1,5-2 часов после возникновения ЧС с периодичность не реже 4 раза в сутки</a:t>
            </a:r>
          </a:p>
          <a:p>
            <a:pPr algn="just" defTabSz="1789113"/>
            <a:endParaRPr lang="ru-RU" sz="1100">
              <a:cs typeface="Arial" pitchFamily="34" charset="0"/>
            </a:endParaRPr>
          </a:p>
        </p:txBody>
      </p:sp>
      <p:cxnSp>
        <p:nvCxnSpPr>
          <p:cNvPr id="124015" name="Прямая со стрелкой 22"/>
          <p:cNvCxnSpPr>
            <a:cxnSpLocks noChangeShapeType="1"/>
          </p:cNvCxnSpPr>
          <p:nvPr/>
        </p:nvCxnSpPr>
        <p:spPr bwMode="auto">
          <a:xfrm>
            <a:off x="4905375" y="12314238"/>
            <a:ext cx="568325" cy="317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 type="arrow" w="med" len="med"/>
          </a:ln>
        </p:spPr>
      </p:cxnSp>
      <p:sp>
        <p:nvSpPr>
          <p:cNvPr id="802" name="Прямоугольник 16"/>
          <p:cNvSpPr>
            <a:spLocks noChangeArrowheads="1"/>
          </p:cNvSpPr>
          <p:nvPr/>
        </p:nvSpPr>
        <p:spPr bwMode="auto">
          <a:xfrm>
            <a:off x="5838825" y="10006013"/>
            <a:ext cx="652463" cy="350837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2507869">
              <a:defRPr/>
            </a:pPr>
            <a:r>
              <a:rPr lang="ru-RU" sz="11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Times New Roman" pitchFamily="18" charset="0"/>
              </a:rPr>
              <a:t>Ч+20</a:t>
            </a:r>
          </a:p>
        </p:txBody>
      </p:sp>
      <p:cxnSp>
        <p:nvCxnSpPr>
          <p:cNvPr id="124017" name="Прямая со стрелкой 22"/>
          <p:cNvCxnSpPr>
            <a:cxnSpLocks noChangeShapeType="1"/>
          </p:cNvCxnSpPr>
          <p:nvPr/>
        </p:nvCxnSpPr>
        <p:spPr bwMode="auto">
          <a:xfrm>
            <a:off x="12614275" y="6265863"/>
            <a:ext cx="1241425" cy="1587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18" name="Прямая со стрелкой 30"/>
          <p:cNvCxnSpPr>
            <a:cxnSpLocks noChangeShapeType="1"/>
          </p:cNvCxnSpPr>
          <p:nvPr/>
        </p:nvCxnSpPr>
        <p:spPr bwMode="auto">
          <a:xfrm rot="10800000" flipV="1">
            <a:off x="10433050" y="3727450"/>
            <a:ext cx="1211263" cy="11113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sp>
        <p:nvSpPr>
          <p:cNvPr id="805" name="Прямоугольник 16"/>
          <p:cNvSpPr>
            <a:spLocks noChangeArrowheads="1"/>
          </p:cNvSpPr>
          <p:nvPr/>
        </p:nvSpPr>
        <p:spPr bwMode="auto">
          <a:xfrm>
            <a:off x="10734675" y="4011613"/>
            <a:ext cx="557213" cy="261937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7869">
              <a:defRPr/>
            </a:pPr>
            <a:r>
              <a:rPr lang="ru-RU" sz="11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Times New Roman" pitchFamily="18" charset="0"/>
              </a:rPr>
              <a:t>Ч+05</a:t>
            </a:r>
          </a:p>
        </p:txBody>
      </p:sp>
      <p:sp>
        <p:nvSpPr>
          <p:cNvPr id="806" name="Прямоугольник 16"/>
          <p:cNvSpPr>
            <a:spLocks noChangeArrowheads="1"/>
          </p:cNvSpPr>
          <p:nvPr/>
        </p:nvSpPr>
        <p:spPr bwMode="auto">
          <a:xfrm>
            <a:off x="10723563" y="3613150"/>
            <a:ext cx="555625" cy="2635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7869">
              <a:defRPr/>
            </a:pPr>
            <a:r>
              <a:rPr lang="ru-RU" sz="11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Times New Roman" pitchFamily="18" charset="0"/>
              </a:rPr>
              <a:t>Ч+05</a:t>
            </a:r>
          </a:p>
        </p:txBody>
      </p:sp>
      <p:cxnSp>
        <p:nvCxnSpPr>
          <p:cNvPr id="124021" name="Прямая со стрелкой 22"/>
          <p:cNvCxnSpPr>
            <a:cxnSpLocks noChangeShapeType="1"/>
          </p:cNvCxnSpPr>
          <p:nvPr/>
        </p:nvCxnSpPr>
        <p:spPr bwMode="auto">
          <a:xfrm>
            <a:off x="11045825" y="5418138"/>
            <a:ext cx="2505075" cy="4762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24022" name="Прямая со стрелкой 22"/>
          <p:cNvCxnSpPr>
            <a:cxnSpLocks noChangeShapeType="1"/>
          </p:cNvCxnSpPr>
          <p:nvPr/>
        </p:nvCxnSpPr>
        <p:spPr bwMode="auto">
          <a:xfrm>
            <a:off x="13446125" y="5991225"/>
            <a:ext cx="428625" cy="3175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23" name="Прямая со стрелкой 22"/>
          <p:cNvCxnSpPr>
            <a:cxnSpLocks noChangeShapeType="1"/>
          </p:cNvCxnSpPr>
          <p:nvPr/>
        </p:nvCxnSpPr>
        <p:spPr bwMode="auto">
          <a:xfrm rot="5400000" flipH="1" flipV="1">
            <a:off x="11471275" y="5626100"/>
            <a:ext cx="422275" cy="3175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24" name="Прямая со стрелкой 22"/>
          <p:cNvCxnSpPr>
            <a:cxnSpLocks noChangeShapeType="1"/>
          </p:cNvCxnSpPr>
          <p:nvPr/>
        </p:nvCxnSpPr>
        <p:spPr bwMode="auto">
          <a:xfrm rot="5400000">
            <a:off x="11938000" y="5649913"/>
            <a:ext cx="422275" cy="3175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25" name="Прямая со стрелкой 22"/>
          <p:cNvCxnSpPr>
            <a:cxnSpLocks noChangeShapeType="1"/>
          </p:cNvCxnSpPr>
          <p:nvPr/>
        </p:nvCxnSpPr>
        <p:spPr bwMode="auto">
          <a:xfrm flipV="1">
            <a:off x="5461000" y="7112000"/>
            <a:ext cx="5686425" cy="11113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cxnSp>
        <p:nvCxnSpPr>
          <p:cNvPr id="124026" name="Прямая со стрелкой 22"/>
          <p:cNvCxnSpPr>
            <a:cxnSpLocks noChangeShapeType="1"/>
          </p:cNvCxnSpPr>
          <p:nvPr/>
        </p:nvCxnSpPr>
        <p:spPr bwMode="auto">
          <a:xfrm flipV="1">
            <a:off x="6713538" y="4383088"/>
            <a:ext cx="15875" cy="379730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27" name="Прямая со стрелкой 22"/>
          <p:cNvCxnSpPr>
            <a:cxnSpLocks noChangeShapeType="1"/>
          </p:cNvCxnSpPr>
          <p:nvPr/>
        </p:nvCxnSpPr>
        <p:spPr bwMode="auto">
          <a:xfrm>
            <a:off x="12606338" y="6858000"/>
            <a:ext cx="233362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28" name="Прямая со стрелкой 22"/>
          <p:cNvCxnSpPr>
            <a:cxnSpLocks noChangeShapeType="1"/>
          </p:cNvCxnSpPr>
          <p:nvPr/>
        </p:nvCxnSpPr>
        <p:spPr bwMode="auto">
          <a:xfrm>
            <a:off x="12611100" y="6557963"/>
            <a:ext cx="233363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29" name="Прямая со стрелкой 22"/>
          <p:cNvCxnSpPr>
            <a:cxnSpLocks noChangeShapeType="1"/>
          </p:cNvCxnSpPr>
          <p:nvPr/>
        </p:nvCxnSpPr>
        <p:spPr bwMode="auto">
          <a:xfrm>
            <a:off x="12611100" y="5984875"/>
            <a:ext cx="233363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30" name="Прямая со стрелкой 22"/>
          <p:cNvCxnSpPr>
            <a:cxnSpLocks noChangeShapeType="1"/>
          </p:cNvCxnSpPr>
          <p:nvPr/>
        </p:nvCxnSpPr>
        <p:spPr bwMode="auto">
          <a:xfrm>
            <a:off x="13435013" y="6551613"/>
            <a:ext cx="457200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31" name="Прямая со стрелкой 22"/>
          <p:cNvCxnSpPr>
            <a:cxnSpLocks noChangeShapeType="1"/>
          </p:cNvCxnSpPr>
          <p:nvPr/>
        </p:nvCxnSpPr>
        <p:spPr bwMode="auto">
          <a:xfrm>
            <a:off x="13446125" y="6878638"/>
            <a:ext cx="455613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32" name="Прямая со стрелкой 22"/>
          <p:cNvCxnSpPr>
            <a:cxnSpLocks noChangeShapeType="1"/>
          </p:cNvCxnSpPr>
          <p:nvPr/>
        </p:nvCxnSpPr>
        <p:spPr bwMode="auto">
          <a:xfrm>
            <a:off x="13433425" y="7185025"/>
            <a:ext cx="458788" cy="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033" name="Прямая со стрелкой 22"/>
          <p:cNvCxnSpPr>
            <a:cxnSpLocks noChangeShapeType="1"/>
            <a:stCxn id="820" idx="1"/>
          </p:cNvCxnSpPr>
          <p:nvPr/>
        </p:nvCxnSpPr>
        <p:spPr bwMode="auto">
          <a:xfrm flipV="1">
            <a:off x="5045075" y="3822700"/>
            <a:ext cx="1076325" cy="28575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 type="arrow" w="med" len="med"/>
          </a:ln>
        </p:spPr>
      </p:cxnSp>
      <p:sp>
        <p:nvSpPr>
          <p:cNvPr id="820" name="Прямоугольник 16"/>
          <p:cNvSpPr>
            <a:spLocks noChangeArrowheads="1"/>
          </p:cNvSpPr>
          <p:nvPr/>
        </p:nvSpPr>
        <p:spPr bwMode="auto">
          <a:xfrm>
            <a:off x="5065713" y="3721100"/>
            <a:ext cx="477837" cy="258763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7869">
              <a:defRPr/>
            </a:pPr>
            <a:r>
              <a:rPr lang="ru-RU" sz="11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Times New Roman" pitchFamily="18" charset="0"/>
              </a:rPr>
              <a:t>Ч+02</a:t>
            </a:r>
          </a:p>
        </p:txBody>
      </p:sp>
      <p:sp>
        <p:nvSpPr>
          <p:cNvPr id="124035" name="Прямоугольник 16"/>
          <p:cNvSpPr>
            <a:spLocks noChangeArrowheads="1"/>
          </p:cNvSpPr>
          <p:nvPr/>
        </p:nvSpPr>
        <p:spPr bwMode="auto">
          <a:xfrm>
            <a:off x="13846175" y="5049838"/>
            <a:ext cx="1077913" cy="606425"/>
          </a:xfrm>
          <a:prstGeom prst="rect">
            <a:avLst/>
          </a:prstGeom>
          <a:solidFill>
            <a:srgbClr val="66FFFF">
              <a:alpha val="50195"/>
            </a:srgbClr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70560" tIns="125341" rIns="70560" bIns="125341" anchor="ctr"/>
          <a:lstStyle/>
          <a:p>
            <a:pPr defTabSz="2506663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Оперативная группа</a:t>
            </a:r>
          </a:p>
        </p:txBody>
      </p:sp>
      <p:sp>
        <p:nvSpPr>
          <p:cNvPr id="124036" name="TextBox 278"/>
          <p:cNvSpPr txBox="1">
            <a:spLocks noChangeArrowheads="1"/>
          </p:cNvSpPr>
          <p:nvPr/>
        </p:nvSpPr>
        <p:spPr bwMode="auto">
          <a:xfrm>
            <a:off x="13781088" y="7494588"/>
            <a:ext cx="1247775" cy="3603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9222" tIns="89611" rIns="179222" bIns="89611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1100"/>
              <a:t>Место ЧС</a:t>
            </a:r>
          </a:p>
        </p:txBody>
      </p:sp>
      <p:sp>
        <p:nvSpPr>
          <p:cNvPr id="124037" name="Rectangle 134"/>
          <p:cNvSpPr>
            <a:spLocks noChangeArrowheads="1"/>
          </p:cNvSpPr>
          <p:nvPr/>
        </p:nvSpPr>
        <p:spPr bwMode="auto">
          <a:xfrm>
            <a:off x="1654175" y="8661400"/>
            <a:ext cx="1550988" cy="21272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pPr algn="ctr" defTabSz="1279525"/>
            <a:r>
              <a:rPr lang="ru-RU" sz="1400" b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ОКСИОН</a:t>
            </a:r>
          </a:p>
        </p:txBody>
      </p:sp>
      <p:sp>
        <p:nvSpPr>
          <p:cNvPr id="124038" name="Rectangle 135"/>
          <p:cNvSpPr>
            <a:spLocks noChangeArrowheads="1"/>
          </p:cNvSpPr>
          <p:nvPr/>
        </p:nvSpPr>
        <p:spPr bwMode="auto">
          <a:xfrm>
            <a:off x="1654175" y="8874125"/>
            <a:ext cx="1241425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Общее количество ИЦ</a:t>
            </a:r>
          </a:p>
        </p:txBody>
      </p:sp>
      <p:sp>
        <p:nvSpPr>
          <p:cNvPr id="124039" name="Rectangle 136"/>
          <p:cNvSpPr>
            <a:spLocks noChangeArrowheads="1"/>
          </p:cNvSpPr>
          <p:nvPr/>
        </p:nvSpPr>
        <p:spPr bwMode="auto">
          <a:xfrm>
            <a:off x="2895600" y="8874125"/>
            <a:ext cx="309563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latin typeface="Calibri" pitchFamily="34" charset="0"/>
              </a:rPr>
              <a:t>37</a:t>
            </a:r>
          </a:p>
        </p:txBody>
      </p:sp>
      <p:sp>
        <p:nvSpPr>
          <p:cNvPr id="124040" name="Rectangle 137"/>
          <p:cNvSpPr>
            <a:spLocks noChangeArrowheads="1"/>
          </p:cNvSpPr>
          <p:nvPr/>
        </p:nvSpPr>
        <p:spPr bwMode="auto">
          <a:xfrm>
            <a:off x="1654175" y="9178925"/>
            <a:ext cx="1241425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ПУОН</a:t>
            </a:r>
          </a:p>
        </p:txBody>
      </p:sp>
      <p:sp>
        <p:nvSpPr>
          <p:cNvPr id="124041" name="Rectangle 138"/>
          <p:cNvSpPr>
            <a:spLocks noChangeArrowheads="1"/>
          </p:cNvSpPr>
          <p:nvPr/>
        </p:nvSpPr>
        <p:spPr bwMode="auto">
          <a:xfrm>
            <a:off x="2895600" y="9178925"/>
            <a:ext cx="309563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latin typeface="Calibri" pitchFamily="34" charset="0"/>
              </a:rPr>
              <a:t>94</a:t>
            </a:r>
          </a:p>
        </p:txBody>
      </p:sp>
      <p:sp>
        <p:nvSpPr>
          <p:cNvPr id="124042" name="Rectangle 139"/>
          <p:cNvSpPr>
            <a:spLocks noChangeArrowheads="1"/>
          </p:cNvSpPr>
          <p:nvPr/>
        </p:nvSpPr>
        <p:spPr bwMode="auto">
          <a:xfrm>
            <a:off x="1654175" y="9331325"/>
            <a:ext cx="1241425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ПИОН</a:t>
            </a:r>
          </a:p>
        </p:txBody>
      </p:sp>
      <p:sp>
        <p:nvSpPr>
          <p:cNvPr id="124043" name="Rectangle 140"/>
          <p:cNvSpPr>
            <a:spLocks noChangeArrowheads="1"/>
          </p:cNvSpPr>
          <p:nvPr/>
        </p:nvSpPr>
        <p:spPr bwMode="auto">
          <a:xfrm>
            <a:off x="2895600" y="9331325"/>
            <a:ext cx="309563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latin typeface="Calibri" pitchFamily="34" charset="0"/>
              </a:rPr>
              <a:t>502</a:t>
            </a:r>
          </a:p>
        </p:txBody>
      </p:sp>
      <p:sp>
        <p:nvSpPr>
          <p:cNvPr id="124044" name="Rectangle 141"/>
          <p:cNvSpPr>
            <a:spLocks noChangeArrowheads="1"/>
          </p:cNvSpPr>
          <p:nvPr/>
        </p:nvSpPr>
        <p:spPr bwMode="auto">
          <a:xfrm>
            <a:off x="1654175" y="9636125"/>
            <a:ext cx="1241425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Всего ТК</a:t>
            </a:r>
          </a:p>
        </p:txBody>
      </p:sp>
      <p:sp>
        <p:nvSpPr>
          <p:cNvPr id="124045" name="Rectangle 142"/>
          <p:cNvSpPr>
            <a:spLocks noChangeArrowheads="1"/>
          </p:cNvSpPr>
          <p:nvPr/>
        </p:nvSpPr>
        <p:spPr bwMode="auto">
          <a:xfrm>
            <a:off x="2895600" y="9636125"/>
            <a:ext cx="309563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latin typeface="Calibri" pitchFamily="34" charset="0"/>
              </a:rPr>
              <a:t>596</a:t>
            </a:r>
          </a:p>
        </p:txBody>
      </p:sp>
      <p:sp>
        <p:nvSpPr>
          <p:cNvPr id="124046" name="Line 143"/>
          <p:cNvSpPr>
            <a:spLocks noChangeShapeType="1"/>
          </p:cNvSpPr>
          <p:nvPr/>
        </p:nvSpPr>
        <p:spPr bwMode="auto">
          <a:xfrm>
            <a:off x="2895600" y="8874125"/>
            <a:ext cx="0" cy="10668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47" name="Line 144"/>
          <p:cNvSpPr>
            <a:spLocks noChangeShapeType="1"/>
          </p:cNvSpPr>
          <p:nvPr/>
        </p:nvSpPr>
        <p:spPr bwMode="auto">
          <a:xfrm>
            <a:off x="1654175" y="8874125"/>
            <a:ext cx="155098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48" name="Line 145"/>
          <p:cNvSpPr>
            <a:spLocks noChangeShapeType="1"/>
          </p:cNvSpPr>
          <p:nvPr/>
        </p:nvSpPr>
        <p:spPr bwMode="auto">
          <a:xfrm>
            <a:off x="1654175" y="9178925"/>
            <a:ext cx="15509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49" name="Line 146"/>
          <p:cNvSpPr>
            <a:spLocks noChangeShapeType="1"/>
          </p:cNvSpPr>
          <p:nvPr/>
        </p:nvSpPr>
        <p:spPr bwMode="auto">
          <a:xfrm>
            <a:off x="1654175" y="9331325"/>
            <a:ext cx="15509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50" name="Line 147"/>
          <p:cNvSpPr>
            <a:spLocks noChangeShapeType="1"/>
          </p:cNvSpPr>
          <p:nvPr/>
        </p:nvSpPr>
        <p:spPr bwMode="auto">
          <a:xfrm>
            <a:off x="1654175" y="9636125"/>
            <a:ext cx="15509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51" name="Line 148"/>
          <p:cNvSpPr>
            <a:spLocks noChangeShapeType="1"/>
          </p:cNvSpPr>
          <p:nvPr/>
        </p:nvSpPr>
        <p:spPr bwMode="auto">
          <a:xfrm>
            <a:off x="1654175" y="8661400"/>
            <a:ext cx="0" cy="12795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52" name="Line 149"/>
          <p:cNvSpPr>
            <a:spLocks noChangeShapeType="1"/>
          </p:cNvSpPr>
          <p:nvPr/>
        </p:nvSpPr>
        <p:spPr bwMode="auto">
          <a:xfrm>
            <a:off x="3205163" y="8661400"/>
            <a:ext cx="0" cy="12795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53" name="Line 150"/>
          <p:cNvSpPr>
            <a:spLocks noChangeShapeType="1"/>
          </p:cNvSpPr>
          <p:nvPr/>
        </p:nvSpPr>
        <p:spPr bwMode="auto">
          <a:xfrm>
            <a:off x="1654175" y="8661400"/>
            <a:ext cx="155098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54" name="Line 151"/>
          <p:cNvSpPr>
            <a:spLocks noChangeShapeType="1"/>
          </p:cNvSpPr>
          <p:nvPr/>
        </p:nvSpPr>
        <p:spPr bwMode="auto">
          <a:xfrm>
            <a:off x="1654175" y="9940925"/>
            <a:ext cx="155098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55" name="Rectangle 153"/>
          <p:cNvSpPr>
            <a:spLocks noChangeArrowheads="1"/>
          </p:cNvSpPr>
          <p:nvPr/>
        </p:nvSpPr>
        <p:spPr bwMode="auto">
          <a:xfrm>
            <a:off x="-2032000" y="8645525"/>
            <a:ext cx="1154112" cy="427038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pPr defTabSz="1279525"/>
            <a:r>
              <a:rPr lang="ru-RU" sz="1400" b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Телевидение</a:t>
            </a:r>
          </a:p>
        </p:txBody>
      </p:sp>
      <p:sp>
        <p:nvSpPr>
          <p:cNvPr id="124056" name="Rectangle 154"/>
          <p:cNvSpPr>
            <a:spLocks noChangeArrowheads="1"/>
          </p:cNvSpPr>
          <p:nvPr/>
        </p:nvSpPr>
        <p:spPr bwMode="auto">
          <a:xfrm>
            <a:off x="-2032000" y="9072563"/>
            <a:ext cx="1154112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«Россия»</a:t>
            </a:r>
          </a:p>
        </p:txBody>
      </p:sp>
      <p:sp>
        <p:nvSpPr>
          <p:cNvPr id="124057" name="Rectangle 155"/>
          <p:cNvSpPr>
            <a:spLocks noChangeArrowheads="1"/>
          </p:cNvSpPr>
          <p:nvPr/>
        </p:nvSpPr>
        <p:spPr bwMode="auto">
          <a:xfrm>
            <a:off x="-2032000" y="9224963"/>
            <a:ext cx="1154112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«Первый канал»</a:t>
            </a:r>
          </a:p>
        </p:txBody>
      </p:sp>
      <p:sp>
        <p:nvSpPr>
          <p:cNvPr id="124058" name="Rectangle 156"/>
          <p:cNvSpPr>
            <a:spLocks noChangeArrowheads="1"/>
          </p:cNvSpPr>
          <p:nvPr/>
        </p:nvSpPr>
        <p:spPr bwMode="auto">
          <a:xfrm>
            <a:off x="-2032000" y="9377363"/>
            <a:ext cx="1154112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«Вести 24»</a:t>
            </a:r>
          </a:p>
        </p:txBody>
      </p:sp>
      <p:sp>
        <p:nvSpPr>
          <p:cNvPr id="124059" name="Rectangle 157"/>
          <p:cNvSpPr>
            <a:spLocks noChangeArrowheads="1"/>
          </p:cNvSpPr>
          <p:nvPr/>
        </p:nvSpPr>
        <p:spPr bwMode="auto">
          <a:xfrm>
            <a:off x="-2032000" y="9529763"/>
            <a:ext cx="1154112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«НТВ»</a:t>
            </a:r>
          </a:p>
        </p:txBody>
      </p:sp>
      <p:sp>
        <p:nvSpPr>
          <p:cNvPr id="124060" name="Rectangle 158"/>
          <p:cNvSpPr>
            <a:spLocks noChangeArrowheads="1"/>
          </p:cNvSpPr>
          <p:nvPr/>
        </p:nvSpPr>
        <p:spPr bwMode="auto">
          <a:xfrm>
            <a:off x="-2032000" y="9682163"/>
            <a:ext cx="1154112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«Пятый канал»</a:t>
            </a:r>
          </a:p>
        </p:txBody>
      </p:sp>
      <p:sp>
        <p:nvSpPr>
          <p:cNvPr id="124061" name="Line 159"/>
          <p:cNvSpPr>
            <a:spLocks noChangeShapeType="1"/>
          </p:cNvSpPr>
          <p:nvPr/>
        </p:nvSpPr>
        <p:spPr bwMode="auto">
          <a:xfrm>
            <a:off x="-2032000" y="9072563"/>
            <a:ext cx="1154112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62" name="Line 160"/>
          <p:cNvSpPr>
            <a:spLocks noChangeShapeType="1"/>
          </p:cNvSpPr>
          <p:nvPr/>
        </p:nvSpPr>
        <p:spPr bwMode="auto">
          <a:xfrm>
            <a:off x="-2032000" y="9224963"/>
            <a:ext cx="115411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63" name="Line 161"/>
          <p:cNvSpPr>
            <a:spLocks noChangeShapeType="1"/>
          </p:cNvSpPr>
          <p:nvPr/>
        </p:nvSpPr>
        <p:spPr bwMode="auto">
          <a:xfrm>
            <a:off x="-2032000" y="9377363"/>
            <a:ext cx="115411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64" name="Line 162"/>
          <p:cNvSpPr>
            <a:spLocks noChangeShapeType="1"/>
          </p:cNvSpPr>
          <p:nvPr/>
        </p:nvSpPr>
        <p:spPr bwMode="auto">
          <a:xfrm>
            <a:off x="-2032000" y="9529763"/>
            <a:ext cx="115411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65" name="Line 163"/>
          <p:cNvSpPr>
            <a:spLocks noChangeShapeType="1"/>
          </p:cNvSpPr>
          <p:nvPr/>
        </p:nvSpPr>
        <p:spPr bwMode="auto">
          <a:xfrm>
            <a:off x="-2032000" y="9682163"/>
            <a:ext cx="1154112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66" name="Line 164"/>
          <p:cNvSpPr>
            <a:spLocks noChangeShapeType="1"/>
          </p:cNvSpPr>
          <p:nvPr/>
        </p:nvSpPr>
        <p:spPr bwMode="auto">
          <a:xfrm>
            <a:off x="-2032000" y="8645525"/>
            <a:ext cx="0" cy="118903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67" name="Line 165"/>
          <p:cNvSpPr>
            <a:spLocks noChangeShapeType="1"/>
          </p:cNvSpPr>
          <p:nvPr/>
        </p:nvSpPr>
        <p:spPr bwMode="auto">
          <a:xfrm>
            <a:off x="-877888" y="8645525"/>
            <a:ext cx="0" cy="118903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68" name="Line 166"/>
          <p:cNvSpPr>
            <a:spLocks noChangeShapeType="1"/>
          </p:cNvSpPr>
          <p:nvPr/>
        </p:nvSpPr>
        <p:spPr bwMode="auto">
          <a:xfrm>
            <a:off x="-2032000" y="8645525"/>
            <a:ext cx="1154112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69" name="Line 167"/>
          <p:cNvSpPr>
            <a:spLocks noChangeShapeType="1"/>
          </p:cNvSpPr>
          <p:nvPr/>
        </p:nvSpPr>
        <p:spPr bwMode="auto">
          <a:xfrm>
            <a:off x="-2032000" y="9834563"/>
            <a:ext cx="1154112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70" name="Rectangle 169"/>
          <p:cNvSpPr>
            <a:spLocks noChangeArrowheads="1"/>
          </p:cNvSpPr>
          <p:nvPr/>
        </p:nvSpPr>
        <p:spPr bwMode="auto">
          <a:xfrm>
            <a:off x="-731838" y="8667750"/>
            <a:ext cx="1108076" cy="21272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pPr algn="ctr" defTabSz="1279525"/>
            <a:r>
              <a:rPr lang="ru-RU" sz="1400" b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Радио</a:t>
            </a:r>
          </a:p>
        </p:txBody>
      </p:sp>
      <p:sp>
        <p:nvSpPr>
          <p:cNvPr id="124071" name="Rectangle 170"/>
          <p:cNvSpPr>
            <a:spLocks noChangeArrowheads="1"/>
          </p:cNvSpPr>
          <p:nvPr/>
        </p:nvSpPr>
        <p:spPr bwMode="auto">
          <a:xfrm>
            <a:off x="-731838" y="8880475"/>
            <a:ext cx="1108076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«Маяк»</a:t>
            </a:r>
          </a:p>
        </p:txBody>
      </p:sp>
      <p:sp>
        <p:nvSpPr>
          <p:cNvPr id="124072" name="Rectangle 171"/>
          <p:cNvSpPr>
            <a:spLocks noChangeArrowheads="1"/>
          </p:cNvSpPr>
          <p:nvPr/>
        </p:nvSpPr>
        <p:spPr bwMode="auto">
          <a:xfrm>
            <a:off x="-731838" y="9032875"/>
            <a:ext cx="1108076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«Дорожное радио»</a:t>
            </a:r>
          </a:p>
        </p:txBody>
      </p:sp>
      <p:sp>
        <p:nvSpPr>
          <p:cNvPr id="124073" name="Rectangle 172"/>
          <p:cNvSpPr>
            <a:spLocks noChangeArrowheads="1"/>
          </p:cNvSpPr>
          <p:nvPr/>
        </p:nvSpPr>
        <p:spPr bwMode="auto">
          <a:xfrm>
            <a:off x="-731838" y="9337675"/>
            <a:ext cx="1108076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«Радио России»</a:t>
            </a:r>
          </a:p>
        </p:txBody>
      </p:sp>
      <p:sp>
        <p:nvSpPr>
          <p:cNvPr id="124074" name="Rectangle 173"/>
          <p:cNvSpPr>
            <a:spLocks noChangeArrowheads="1"/>
          </p:cNvSpPr>
          <p:nvPr/>
        </p:nvSpPr>
        <p:spPr bwMode="auto">
          <a:xfrm>
            <a:off x="-731838" y="9490075"/>
            <a:ext cx="1108076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«Вести </a:t>
            </a:r>
            <a:r>
              <a:rPr lang="en-US" sz="1000">
                <a:solidFill>
                  <a:srgbClr val="000000"/>
                </a:solidFill>
                <a:latin typeface="Calibri" pitchFamily="34" charset="0"/>
              </a:rPr>
              <a:t>FM»</a:t>
            </a:r>
          </a:p>
        </p:txBody>
      </p:sp>
      <p:sp>
        <p:nvSpPr>
          <p:cNvPr id="124075" name="Line 174"/>
          <p:cNvSpPr>
            <a:spLocks noChangeShapeType="1"/>
          </p:cNvSpPr>
          <p:nvPr/>
        </p:nvSpPr>
        <p:spPr bwMode="auto">
          <a:xfrm>
            <a:off x="-731838" y="8880475"/>
            <a:ext cx="1108076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76" name="Line 175"/>
          <p:cNvSpPr>
            <a:spLocks noChangeShapeType="1"/>
          </p:cNvSpPr>
          <p:nvPr/>
        </p:nvSpPr>
        <p:spPr bwMode="auto">
          <a:xfrm>
            <a:off x="-731838" y="9032875"/>
            <a:ext cx="1108076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77" name="Line 176"/>
          <p:cNvSpPr>
            <a:spLocks noChangeShapeType="1"/>
          </p:cNvSpPr>
          <p:nvPr/>
        </p:nvSpPr>
        <p:spPr bwMode="auto">
          <a:xfrm>
            <a:off x="-731838" y="9337675"/>
            <a:ext cx="1108076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78" name="Line 177"/>
          <p:cNvSpPr>
            <a:spLocks noChangeShapeType="1"/>
          </p:cNvSpPr>
          <p:nvPr/>
        </p:nvSpPr>
        <p:spPr bwMode="auto">
          <a:xfrm>
            <a:off x="-731838" y="9490075"/>
            <a:ext cx="1108076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79" name="Line 178"/>
          <p:cNvSpPr>
            <a:spLocks noChangeShapeType="1"/>
          </p:cNvSpPr>
          <p:nvPr/>
        </p:nvSpPr>
        <p:spPr bwMode="auto">
          <a:xfrm>
            <a:off x="-731838" y="8667750"/>
            <a:ext cx="0" cy="9747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80" name="Line 179"/>
          <p:cNvSpPr>
            <a:spLocks noChangeShapeType="1"/>
          </p:cNvSpPr>
          <p:nvPr/>
        </p:nvSpPr>
        <p:spPr bwMode="auto">
          <a:xfrm>
            <a:off x="376238" y="8667750"/>
            <a:ext cx="0" cy="9747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81" name="Line 180"/>
          <p:cNvSpPr>
            <a:spLocks noChangeShapeType="1"/>
          </p:cNvSpPr>
          <p:nvPr/>
        </p:nvSpPr>
        <p:spPr bwMode="auto">
          <a:xfrm>
            <a:off x="-731838" y="8667750"/>
            <a:ext cx="1108076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82" name="Line 181"/>
          <p:cNvSpPr>
            <a:spLocks noChangeShapeType="1"/>
          </p:cNvSpPr>
          <p:nvPr/>
        </p:nvSpPr>
        <p:spPr bwMode="auto">
          <a:xfrm>
            <a:off x="-731838" y="9642475"/>
            <a:ext cx="1108076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83" name="Rectangle 183"/>
          <p:cNvSpPr>
            <a:spLocks noChangeArrowheads="1"/>
          </p:cNvSpPr>
          <p:nvPr/>
        </p:nvSpPr>
        <p:spPr bwMode="auto">
          <a:xfrm>
            <a:off x="433388" y="8667750"/>
            <a:ext cx="1163637" cy="639763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pPr algn="ctr" defTabSz="1279525"/>
            <a:r>
              <a:rPr lang="ru-RU" sz="1400" b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Операторы сотовой связи</a:t>
            </a:r>
          </a:p>
        </p:txBody>
      </p:sp>
      <p:sp>
        <p:nvSpPr>
          <p:cNvPr id="124084" name="Rectangle 184"/>
          <p:cNvSpPr>
            <a:spLocks noChangeArrowheads="1"/>
          </p:cNvSpPr>
          <p:nvPr/>
        </p:nvSpPr>
        <p:spPr bwMode="auto">
          <a:xfrm>
            <a:off x="433388" y="9307513"/>
            <a:ext cx="1163637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МТС</a:t>
            </a:r>
          </a:p>
        </p:txBody>
      </p:sp>
      <p:sp>
        <p:nvSpPr>
          <p:cNvPr id="124085" name="Rectangle 185"/>
          <p:cNvSpPr>
            <a:spLocks noChangeArrowheads="1"/>
          </p:cNvSpPr>
          <p:nvPr/>
        </p:nvSpPr>
        <p:spPr bwMode="auto">
          <a:xfrm>
            <a:off x="433388" y="9459913"/>
            <a:ext cx="1163637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Мегафон</a:t>
            </a:r>
          </a:p>
        </p:txBody>
      </p:sp>
      <p:sp>
        <p:nvSpPr>
          <p:cNvPr id="124086" name="Rectangle 186"/>
          <p:cNvSpPr>
            <a:spLocks noChangeArrowheads="1"/>
          </p:cNvSpPr>
          <p:nvPr/>
        </p:nvSpPr>
        <p:spPr bwMode="auto">
          <a:xfrm>
            <a:off x="433388" y="9612313"/>
            <a:ext cx="1163637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Билайн</a:t>
            </a:r>
          </a:p>
        </p:txBody>
      </p:sp>
      <p:sp>
        <p:nvSpPr>
          <p:cNvPr id="124087" name="Line 187"/>
          <p:cNvSpPr>
            <a:spLocks noChangeShapeType="1"/>
          </p:cNvSpPr>
          <p:nvPr/>
        </p:nvSpPr>
        <p:spPr bwMode="auto">
          <a:xfrm>
            <a:off x="433388" y="9307513"/>
            <a:ext cx="1163637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88" name="Line 188"/>
          <p:cNvSpPr>
            <a:spLocks noChangeShapeType="1"/>
          </p:cNvSpPr>
          <p:nvPr/>
        </p:nvSpPr>
        <p:spPr bwMode="auto">
          <a:xfrm>
            <a:off x="433388" y="9459913"/>
            <a:ext cx="11636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89" name="Line 189"/>
          <p:cNvSpPr>
            <a:spLocks noChangeShapeType="1"/>
          </p:cNvSpPr>
          <p:nvPr/>
        </p:nvSpPr>
        <p:spPr bwMode="auto">
          <a:xfrm>
            <a:off x="433388" y="9612313"/>
            <a:ext cx="116363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90" name="Line 190"/>
          <p:cNvSpPr>
            <a:spLocks noChangeShapeType="1"/>
          </p:cNvSpPr>
          <p:nvPr/>
        </p:nvSpPr>
        <p:spPr bwMode="auto">
          <a:xfrm>
            <a:off x="433388" y="8667750"/>
            <a:ext cx="0" cy="109696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91" name="Line 191"/>
          <p:cNvSpPr>
            <a:spLocks noChangeShapeType="1"/>
          </p:cNvSpPr>
          <p:nvPr/>
        </p:nvSpPr>
        <p:spPr bwMode="auto">
          <a:xfrm>
            <a:off x="1597025" y="8667750"/>
            <a:ext cx="0" cy="109696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92" name="Line 192"/>
          <p:cNvSpPr>
            <a:spLocks noChangeShapeType="1"/>
          </p:cNvSpPr>
          <p:nvPr/>
        </p:nvSpPr>
        <p:spPr bwMode="auto">
          <a:xfrm>
            <a:off x="433388" y="8667750"/>
            <a:ext cx="1163637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93" name="Line 193"/>
          <p:cNvSpPr>
            <a:spLocks noChangeShapeType="1"/>
          </p:cNvSpPr>
          <p:nvPr/>
        </p:nvSpPr>
        <p:spPr bwMode="auto">
          <a:xfrm>
            <a:off x="433388" y="9764713"/>
            <a:ext cx="1163637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94" name="Rectangle 195"/>
          <p:cNvSpPr>
            <a:spLocks noChangeArrowheads="1"/>
          </p:cNvSpPr>
          <p:nvPr/>
        </p:nvSpPr>
        <p:spPr bwMode="auto">
          <a:xfrm>
            <a:off x="3267075" y="8658225"/>
            <a:ext cx="1422400" cy="427038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79525"/>
            <a:r>
              <a:rPr lang="ru-RU" sz="1400" b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Информационные агентства</a:t>
            </a:r>
          </a:p>
        </p:txBody>
      </p:sp>
      <p:sp>
        <p:nvSpPr>
          <p:cNvPr id="124095" name="Rectangle 196"/>
          <p:cNvSpPr>
            <a:spLocks noChangeArrowheads="1"/>
          </p:cNvSpPr>
          <p:nvPr/>
        </p:nvSpPr>
        <p:spPr bwMode="auto">
          <a:xfrm>
            <a:off x="3267075" y="9085263"/>
            <a:ext cx="1422400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Интерфакс ИТАР-ТАСС</a:t>
            </a:r>
          </a:p>
        </p:txBody>
      </p:sp>
      <p:sp>
        <p:nvSpPr>
          <p:cNvPr id="124096" name="Rectangle 197"/>
          <p:cNvSpPr>
            <a:spLocks noChangeArrowheads="1"/>
          </p:cNvSpPr>
          <p:nvPr/>
        </p:nvSpPr>
        <p:spPr bwMode="auto">
          <a:xfrm>
            <a:off x="3267075" y="9237663"/>
            <a:ext cx="1422400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РИА - Новости</a:t>
            </a:r>
          </a:p>
        </p:txBody>
      </p:sp>
      <p:sp>
        <p:nvSpPr>
          <p:cNvPr id="124097" name="Rectangle 198"/>
          <p:cNvSpPr>
            <a:spLocks noChangeArrowheads="1"/>
          </p:cNvSpPr>
          <p:nvPr/>
        </p:nvSpPr>
        <p:spPr bwMode="auto">
          <a:xfrm>
            <a:off x="3267075" y="9390063"/>
            <a:ext cx="1422400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Росинформцентр</a:t>
            </a:r>
          </a:p>
        </p:txBody>
      </p:sp>
      <p:sp>
        <p:nvSpPr>
          <p:cNvPr id="124098" name="Line 199"/>
          <p:cNvSpPr>
            <a:spLocks noChangeShapeType="1"/>
          </p:cNvSpPr>
          <p:nvPr/>
        </p:nvSpPr>
        <p:spPr bwMode="auto">
          <a:xfrm>
            <a:off x="3267075" y="9085263"/>
            <a:ext cx="1422400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099" name="Line 200"/>
          <p:cNvSpPr>
            <a:spLocks noChangeShapeType="1"/>
          </p:cNvSpPr>
          <p:nvPr/>
        </p:nvSpPr>
        <p:spPr bwMode="auto">
          <a:xfrm>
            <a:off x="3267075" y="9237663"/>
            <a:ext cx="14224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00" name="Line 201"/>
          <p:cNvSpPr>
            <a:spLocks noChangeShapeType="1"/>
          </p:cNvSpPr>
          <p:nvPr/>
        </p:nvSpPr>
        <p:spPr bwMode="auto">
          <a:xfrm>
            <a:off x="3267075" y="9390063"/>
            <a:ext cx="1422400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01" name="Line 202"/>
          <p:cNvSpPr>
            <a:spLocks noChangeShapeType="1"/>
          </p:cNvSpPr>
          <p:nvPr/>
        </p:nvSpPr>
        <p:spPr bwMode="auto">
          <a:xfrm>
            <a:off x="3267075" y="8658225"/>
            <a:ext cx="0" cy="88423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02" name="Line 203"/>
          <p:cNvSpPr>
            <a:spLocks noChangeShapeType="1"/>
          </p:cNvSpPr>
          <p:nvPr/>
        </p:nvSpPr>
        <p:spPr bwMode="auto">
          <a:xfrm>
            <a:off x="4689475" y="8658225"/>
            <a:ext cx="0" cy="88423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03" name="Line 204"/>
          <p:cNvSpPr>
            <a:spLocks noChangeShapeType="1"/>
          </p:cNvSpPr>
          <p:nvPr/>
        </p:nvSpPr>
        <p:spPr bwMode="auto">
          <a:xfrm>
            <a:off x="3267075" y="8658225"/>
            <a:ext cx="1422400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04" name="Line 205"/>
          <p:cNvSpPr>
            <a:spLocks noChangeShapeType="1"/>
          </p:cNvSpPr>
          <p:nvPr/>
        </p:nvSpPr>
        <p:spPr bwMode="auto">
          <a:xfrm>
            <a:off x="3267075" y="9542463"/>
            <a:ext cx="1422400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828" name="Прямоугольник 16"/>
          <p:cNvSpPr>
            <a:spLocks noChangeArrowheads="1"/>
          </p:cNvSpPr>
          <p:nvPr/>
        </p:nvSpPr>
        <p:spPr bwMode="auto">
          <a:xfrm>
            <a:off x="6456363" y="5988050"/>
            <a:ext cx="557212" cy="261938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7869">
              <a:defRPr/>
            </a:pPr>
            <a:r>
              <a:rPr lang="ru-RU" sz="11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Times New Roman" pitchFamily="18" charset="0"/>
              </a:rPr>
              <a:t>Ч+05</a:t>
            </a:r>
          </a:p>
        </p:txBody>
      </p:sp>
      <p:cxnSp>
        <p:nvCxnSpPr>
          <p:cNvPr id="124106" name="Прямая со стрелкой 22"/>
          <p:cNvCxnSpPr>
            <a:cxnSpLocks noChangeShapeType="1"/>
          </p:cNvCxnSpPr>
          <p:nvPr/>
        </p:nvCxnSpPr>
        <p:spPr bwMode="auto">
          <a:xfrm>
            <a:off x="8501063" y="8274050"/>
            <a:ext cx="5354637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/>
          </a:ln>
        </p:spPr>
      </p:cxnSp>
      <p:cxnSp>
        <p:nvCxnSpPr>
          <p:cNvPr id="124107" name="Прямая со стрелкой 30"/>
          <p:cNvCxnSpPr>
            <a:cxnSpLocks noChangeShapeType="1"/>
          </p:cNvCxnSpPr>
          <p:nvPr/>
        </p:nvCxnSpPr>
        <p:spPr bwMode="auto">
          <a:xfrm flipV="1">
            <a:off x="7869238" y="7745413"/>
            <a:ext cx="0" cy="893762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4108" name="Прямая со стрелкой 30"/>
          <p:cNvCxnSpPr>
            <a:cxnSpLocks noChangeShapeType="1"/>
          </p:cNvCxnSpPr>
          <p:nvPr/>
        </p:nvCxnSpPr>
        <p:spPr bwMode="auto">
          <a:xfrm flipV="1">
            <a:off x="8205788" y="8021638"/>
            <a:ext cx="0" cy="6254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4109" name="Прямая со стрелкой 30"/>
          <p:cNvCxnSpPr>
            <a:cxnSpLocks noChangeShapeType="1"/>
          </p:cNvCxnSpPr>
          <p:nvPr/>
        </p:nvCxnSpPr>
        <p:spPr bwMode="auto">
          <a:xfrm flipV="1">
            <a:off x="9063038" y="7758113"/>
            <a:ext cx="0" cy="86518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4110" name="Прямая со стрелкой 30"/>
          <p:cNvCxnSpPr>
            <a:cxnSpLocks noChangeShapeType="1"/>
          </p:cNvCxnSpPr>
          <p:nvPr/>
        </p:nvCxnSpPr>
        <p:spPr bwMode="auto">
          <a:xfrm flipV="1">
            <a:off x="9385300" y="8001000"/>
            <a:ext cx="0" cy="62865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4111" name="Прямая со стрелкой 30"/>
          <p:cNvCxnSpPr>
            <a:cxnSpLocks noChangeShapeType="1"/>
          </p:cNvCxnSpPr>
          <p:nvPr/>
        </p:nvCxnSpPr>
        <p:spPr bwMode="auto">
          <a:xfrm flipV="1">
            <a:off x="11596688" y="7750175"/>
            <a:ext cx="0" cy="879475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4112" name="Прямая со стрелкой 30"/>
          <p:cNvCxnSpPr>
            <a:cxnSpLocks noChangeShapeType="1"/>
          </p:cNvCxnSpPr>
          <p:nvPr/>
        </p:nvCxnSpPr>
        <p:spPr bwMode="auto">
          <a:xfrm flipV="1">
            <a:off x="11963400" y="8024813"/>
            <a:ext cx="0" cy="598487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4113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2722225" y="8185151"/>
            <a:ext cx="860425" cy="12700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4114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3191331" y="8311357"/>
            <a:ext cx="617537" cy="635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4115" name="Прямая со стрелкой 30"/>
          <p:cNvCxnSpPr>
            <a:cxnSpLocks noChangeShapeType="1"/>
          </p:cNvCxnSpPr>
          <p:nvPr/>
        </p:nvCxnSpPr>
        <p:spPr bwMode="auto">
          <a:xfrm flipV="1">
            <a:off x="9732963" y="8266113"/>
            <a:ext cx="0" cy="36353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cxnSp>
        <p:nvCxnSpPr>
          <p:cNvPr id="124116" name="Прямая со стрелкой 30"/>
          <p:cNvCxnSpPr>
            <a:cxnSpLocks noChangeShapeType="1"/>
          </p:cNvCxnSpPr>
          <p:nvPr/>
        </p:nvCxnSpPr>
        <p:spPr bwMode="auto">
          <a:xfrm flipV="1">
            <a:off x="12311063" y="8266113"/>
            <a:ext cx="0" cy="36353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cxnSp>
        <p:nvCxnSpPr>
          <p:cNvPr id="124117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3680281" y="8447882"/>
            <a:ext cx="350837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cxnSp>
        <p:nvCxnSpPr>
          <p:cNvPr id="124118" name="Прямая со стрелкой 30"/>
          <p:cNvCxnSpPr>
            <a:cxnSpLocks noChangeShapeType="1"/>
          </p:cNvCxnSpPr>
          <p:nvPr/>
        </p:nvCxnSpPr>
        <p:spPr bwMode="auto">
          <a:xfrm flipV="1">
            <a:off x="8518525" y="8278813"/>
            <a:ext cx="0" cy="365125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4119" name="Прямоугольник 16"/>
          <p:cNvSpPr>
            <a:spLocks noChangeArrowheads="1"/>
          </p:cNvSpPr>
          <p:nvPr/>
        </p:nvSpPr>
        <p:spPr bwMode="auto">
          <a:xfrm>
            <a:off x="13168313" y="8674100"/>
            <a:ext cx="650875" cy="350838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sp>
        <p:nvSpPr>
          <p:cNvPr id="124120" name="Rectangle 222"/>
          <p:cNvSpPr>
            <a:spLocks noChangeArrowheads="1"/>
          </p:cNvSpPr>
          <p:nvPr/>
        </p:nvSpPr>
        <p:spPr bwMode="auto">
          <a:xfrm>
            <a:off x="11207750" y="8651875"/>
            <a:ext cx="1550988" cy="21272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pPr algn="ctr" defTabSz="1279525"/>
            <a:r>
              <a:rPr lang="ru-RU" sz="1400" b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ОКСИОН</a:t>
            </a:r>
          </a:p>
        </p:txBody>
      </p:sp>
      <p:sp>
        <p:nvSpPr>
          <p:cNvPr id="124121" name="Rectangle 223"/>
          <p:cNvSpPr>
            <a:spLocks noChangeArrowheads="1"/>
          </p:cNvSpPr>
          <p:nvPr/>
        </p:nvSpPr>
        <p:spPr bwMode="auto">
          <a:xfrm>
            <a:off x="11207750" y="8864600"/>
            <a:ext cx="1241425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Общее количество ИЦ</a:t>
            </a:r>
          </a:p>
        </p:txBody>
      </p:sp>
      <p:sp>
        <p:nvSpPr>
          <p:cNvPr id="124122" name="Rectangle 224"/>
          <p:cNvSpPr>
            <a:spLocks noChangeArrowheads="1"/>
          </p:cNvSpPr>
          <p:nvPr/>
        </p:nvSpPr>
        <p:spPr bwMode="auto">
          <a:xfrm>
            <a:off x="12449175" y="8864600"/>
            <a:ext cx="309563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latin typeface="Calibri" pitchFamily="34" charset="0"/>
              </a:rPr>
              <a:t>1</a:t>
            </a:r>
          </a:p>
        </p:txBody>
      </p:sp>
      <p:sp>
        <p:nvSpPr>
          <p:cNvPr id="124123" name="Rectangle 225"/>
          <p:cNvSpPr>
            <a:spLocks noChangeArrowheads="1"/>
          </p:cNvSpPr>
          <p:nvPr/>
        </p:nvSpPr>
        <p:spPr bwMode="auto">
          <a:xfrm>
            <a:off x="11207750" y="9169400"/>
            <a:ext cx="1241425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ПУОН</a:t>
            </a:r>
          </a:p>
        </p:txBody>
      </p:sp>
      <p:sp>
        <p:nvSpPr>
          <p:cNvPr id="124124" name="Rectangle 226"/>
          <p:cNvSpPr>
            <a:spLocks noChangeArrowheads="1"/>
          </p:cNvSpPr>
          <p:nvPr/>
        </p:nvSpPr>
        <p:spPr bwMode="auto">
          <a:xfrm>
            <a:off x="12449175" y="9169400"/>
            <a:ext cx="309563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latin typeface="Calibri" pitchFamily="34" charset="0"/>
              </a:rPr>
              <a:t>2</a:t>
            </a:r>
          </a:p>
        </p:txBody>
      </p:sp>
      <p:sp>
        <p:nvSpPr>
          <p:cNvPr id="124125" name="Rectangle 227"/>
          <p:cNvSpPr>
            <a:spLocks noChangeArrowheads="1"/>
          </p:cNvSpPr>
          <p:nvPr/>
        </p:nvSpPr>
        <p:spPr bwMode="auto">
          <a:xfrm>
            <a:off x="11207750" y="9321800"/>
            <a:ext cx="1241425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ПИОН</a:t>
            </a:r>
          </a:p>
        </p:txBody>
      </p:sp>
      <p:sp>
        <p:nvSpPr>
          <p:cNvPr id="124126" name="Rectangle 228"/>
          <p:cNvSpPr>
            <a:spLocks noChangeArrowheads="1"/>
          </p:cNvSpPr>
          <p:nvPr/>
        </p:nvSpPr>
        <p:spPr bwMode="auto">
          <a:xfrm>
            <a:off x="12449175" y="9321800"/>
            <a:ext cx="309563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latin typeface="Calibri" pitchFamily="34" charset="0"/>
              </a:rPr>
              <a:t>10</a:t>
            </a:r>
          </a:p>
        </p:txBody>
      </p:sp>
      <p:sp>
        <p:nvSpPr>
          <p:cNvPr id="124127" name="Rectangle 229"/>
          <p:cNvSpPr>
            <a:spLocks noChangeArrowheads="1"/>
          </p:cNvSpPr>
          <p:nvPr/>
        </p:nvSpPr>
        <p:spPr bwMode="auto">
          <a:xfrm>
            <a:off x="11207750" y="9474200"/>
            <a:ext cx="1241425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Всего ТК</a:t>
            </a:r>
          </a:p>
        </p:txBody>
      </p:sp>
      <p:sp>
        <p:nvSpPr>
          <p:cNvPr id="124128" name="Rectangle 230"/>
          <p:cNvSpPr>
            <a:spLocks noChangeArrowheads="1"/>
          </p:cNvSpPr>
          <p:nvPr/>
        </p:nvSpPr>
        <p:spPr bwMode="auto">
          <a:xfrm>
            <a:off x="12449175" y="9474200"/>
            <a:ext cx="309563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latin typeface="Calibri" pitchFamily="34" charset="0"/>
              </a:rPr>
              <a:t>12</a:t>
            </a:r>
          </a:p>
        </p:txBody>
      </p:sp>
      <p:sp>
        <p:nvSpPr>
          <p:cNvPr id="124129" name="Line 231"/>
          <p:cNvSpPr>
            <a:spLocks noChangeShapeType="1"/>
          </p:cNvSpPr>
          <p:nvPr/>
        </p:nvSpPr>
        <p:spPr bwMode="auto">
          <a:xfrm>
            <a:off x="12449175" y="8864600"/>
            <a:ext cx="0" cy="76200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30" name="Line 232"/>
          <p:cNvSpPr>
            <a:spLocks noChangeShapeType="1"/>
          </p:cNvSpPr>
          <p:nvPr/>
        </p:nvSpPr>
        <p:spPr bwMode="auto">
          <a:xfrm>
            <a:off x="11207750" y="8864600"/>
            <a:ext cx="155098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31" name="Line 233"/>
          <p:cNvSpPr>
            <a:spLocks noChangeShapeType="1"/>
          </p:cNvSpPr>
          <p:nvPr/>
        </p:nvSpPr>
        <p:spPr bwMode="auto">
          <a:xfrm>
            <a:off x="11207750" y="9169400"/>
            <a:ext cx="15509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32" name="Line 234"/>
          <p:cNvSpPr>
            <a:spLocks noChangeShapeType="1"/>
          </p:cNvSpPr>
          <p:nvPr/>
        </p:nvSpPr>
        <p:spPr bwMode="auto">
          <a:xfrm>
            <a:off x="11207750" y="9321800"/>
            <a:ext cx="15509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33" name="Line 235"/>
          <p:cNvSpPr>
            <a:spLocks noChangeShapeType="1"/>
          </p:cNvSpPr>
          <p:nvPr/>
        </p:nvSpPr>
        <p:spPr bwMode="auto">
          <a:xfrm>
            <a:off x="11207750" y="9474200"/>
            <a:ext cx="15509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34" name="Line 236"/>
          <p:cNvSpPr>
            <a:spLocks noChangeShapeType="1"/>
          </p:cNvSpPr>
          <p:nvPr/>
        </p:nvSpPr>
        <p:spPr bwMode="auto">
          <a:xfrm>
            <a:off x="11207750" y="8651875"/>
            <a:ext cx="0" cy="9747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35" name="Line 237"/>
          <p:cNvSpPr>
            <a:spLocks noChangeShapeType="1"/>
          </p:cNvSpPr>
          <p:nvPr/>
        </p:nvSpPr>
        <p:spPr bwMode="auto">
          <a:xfrm>
            <a:off x="12758738" y="8651875"/>
            <a:ext cx="0" cy="9747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36" name="Line 238"/>
          <p:cNvSpPr>
            <a:spLocks noChangeShapeType="1"/>
          </p:cNvSpPr>
          <p:nvPr/>
        </p:nvSpPr>
        <p:spPr bwMode="auto">
          <a:xfrm>
            <a:off x="11207750" y="8651875"/>
            <a:ext cx="155098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37" name="Line 239"/>
          <p:cNvSpPr>
            <a:spLocks noChangeShapeType="1"/>
          </p:cNvSpPr>
          <p:nvPr/>
        </p:nvSpPr>
        <p:spPr bwMode="auto">
          <a:xfrm>
            <a:off x="11207750" y="9626600"/>
            <a:ext cx="155098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38" name="Rectangle 241"/>
          <p:cNvSpPr>
            <a:spLocks noChangeArrowheads="1"/>
          </p:cNvSpPr>
          <p:nvPr/>
        </p:nvSpPr>
        <p:spPr bwMode="auto">
          <a:xfrm>
            <a:off x="7661275" y="8658225"/>
            <a:ext cx="1106488" cy="427038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pPr algn="ctr" defTabSz="1279525"/>
            <a:r>
              <a:rPr lang="ru-RU" sz="1400" b="1">
                <a:latin typeface="Calibri" pitchFamily="34" charset="0"/>
                <a:cs typeface="Times New Roman" pitchFamily="18" charset="0"/>
              </a:rPr>
              <a:t>Т</a:t>
            </a:r>
            <a:r>
              <a:rPr lang="ru-RU" sz="1400" b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елевидение</a:t>
            </a:r>
          </a:p>
        </p:txBody>
      </p:sp>
      <p:sp>
        <p:nvSpPr>
          <p:cNvPr id="124139" name="Rectangle 242"/>
          <p:cNvSpPr>
            <a:spLocks noChangeArrowheads="1"/>
          </p:cNvSpPr>
          <p:nvPr/>
        </p:nvSpPr>
        <p:spPr bwMode="auto">
          <a:xfrm>
            <a:off x="7661275" y="9085263"/>
            <a:ext cx="1106488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«Россия»</a:t>
            </a:r>
          </a:p>
        </p:txBody>
      </p:sp>
      <p:sp>
        <p:nvSpPr>
          <p:cNvPr id="124140" name="Rectangle 243"/>
          <p:cNvSpPr>
            <a:spLocks noChangeArrowheads="1"/>
          </p:cNvSpPr>
          <p:nvPr/>
        </p:nvSpPr>
        <p:spPr bwMode="auto">
          <a:xfrm>
            <a:off x="7661275" y="9237663"/>
            <a:ext cx="1106488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«Первый канал»</a:t>
            </a:r>
          </a:p>
        </p:txBody>
      </p:sp>
      <p:sp>
        <p:nvSpPr>
          <p:cNvPr id="124141" name="Rectangle 244"/>
          <p:cNvSpPr>
            <a:spLocks noChangeArrowheads="1"/>
          </p:cNvSpPr>
          <p:nvPr/>
        </p:nvSpPr>
        <p:spPr bwMode="auto">
          <a:xfrm>
            <a:off x="7661275" y="9390063"/>
            <a:ext cx="1106488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«Вести 24»</a:t>
            </a:r>
          </a:p>
        </p:txBody>
      </p:sp>
      <p:sp>
        <p:nvSpPr>
          <p:cNvPr id="124142" name="Rectangle 245"/>
          <p:cNvSpPr>
            <a:spLocks noChangeArrowheads="1"/>
          </p:cNvSpPr>
          <p:nvPr/>
        </p:nvSpPr>
        <p:spPr bwMode="auto">
          <a:xfrm>
            <a:off x="7661275" y="9542463"/>
            <a:ext cx="1106488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«НТВ»</a:t>
            </a:r>
          </a:p>
        </p:txBody>
      </p:sp>
      <p:sp>
        <p:nvSpPr>
          <p:cNvPr id="124143" name="Rectangle 246"/>
          <p:cNvSpPr>
            <a:spLocks noChangeArrowheads="1"/>
          </p:cNvSpPr>
          <p:nvPr/>
        </p:nvSpPr>
        <p:spPr bwMode="auto">
          <a:xfrm>
            <a:off x="7661275" y="9694863"/>
            <a:ext cx="1106488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«Пятый канал»</a:t>
            </a:r>
          </a:p>
        </p:txBody>
      </p:sp>
      <p:sp>
        <p:nvSpPr>
          <p:cNvPr id="124144" name="Line 247"/>
          <p:cNvSpPr>
            <a:spLocks noChangeShapeType="1"/>
          </p:cNvSpPr>
          <p:nvPr/>
        </p:nvSpPr>
        <p:spPr bwMode="auto">
          <a:xfrm>
            <a:off x="7661275" y="9085263"/>
            <a:ext cx="110648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45" name="Line 248"/>
          <p:cNvSpPr>
            <a:spLocks noChangeShapeType="1"/>
          </p:cNvSpPr>
          <p:nvPr/>
        </p:nvSpPr>
        <p:spPr bwMode="auto">
          <a:xfrm>
            <a:off x="7661275" y="9237663"/>
            <a:ext cx="11064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46" name="Line 249"/>
          <p:cNvSpPr>
            <a:spLocks noChangeShapeType="1"/>
          </p:cNvSpPr>
          <p:nvPr/>
        </p:nvSpPr>
        <p:spPr bwMode="auto">
          <a:xfrm>
            <a:off x="7661275" y="9390063"/>
            <a:ext cx="11064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47" name="Line 250"/>
          <p:cNvSpPr>
            <a:spLocks noChangeShapeType="1"/>
          </p:cNvSpPr>
          <p:nvPr/>
        </p:nvSpPr>
        <p:spPr bwMode="auto">
          <a:xfrm>
            <a:off x="7661275" y="9542463"/>
            <a:ext cx="11064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48" name="Line 251"/>
          <p:cNvSpPr>
            <a:spLocks noChangeShapeType="1"/>
          </p:cNvSpPr>
          <p:nvPr/>
        </p:nvSpPr>
        <p:spPr bwMode="auto">
          <a:xfrm>
            <a:off x="7661275" y="9694863"/>
            <a:ext cx="110648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49" name="Line 252"/>
          <p:cNvSpPr>
            <a:spLocks noChangeShapeType="1"/>
          </p:cNvSpPr>
          <p:nvPr/>
        </p:nvSpPr>
        <p:spPr bwMode="auto">
          <a:xfrm>
            <a:off x="7661275" y="8658225"/>
            <a:ext cx="0" cy="118903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50" name="Line 253"/>
          <p:cNvSpPr>
            <a:spLocks noChangeShapeType="1"/>
          </p:cNvSpPr>
          <p:nvPr/>
        </p:nvSpPr>
        <p:spPr bwMode="auto">
          <a:xfrm>
            <a:off x="8767763" y="8658225"/>
            <a:ext cx="0" cy="1189038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51" name="Line 254"/>
          <p:cNvSpPr>
            <a:spLocks noChangeShapeType="1"/>
          </p:cNvSpPr>
          <p:nvPr/>
        </p:nvSpPr>
        <p:spPr bwMode="auto">
          <a:xfrm>
            <a:off x="7661275" y="8658225"/>
            <a:ext cx="110648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52" name="Line 255"/>
          <p:cNvSpPr>
            <a:spLocks noChangeShapeType="1"/>
          </p:cNvSpPr>
          <p:nvPr/>
        </p:nvSpPr>
        <p:spPr bwMode="auto">
          <a:xfrm>
            <a:off x="7661275" y="9847263"/>
            <a:ext cx="110648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53" name="Rectangle 257"/>
          <p:cNvSpPr>
            <a:spLocks noChangeArrowheads="1"/>
          </p:cNvSpPr>
          <p:nvPr/>
        </p:nvSpPr>
        <p:spPr bwMode="auto">
          <a:xfrm>
            <a:off x="8824913" y="8658225"/>
            <a:ext cx="1106487" cy="21272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pPr algn="ctr" defTabSz="1279525"/>
            <a:r>
              <a:rPr lang="ru-RU" sz="1400" b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Радио</a:t>
            </a:r>
          </a:p>
        </p:txBody>
      </p:sp>
      <p:sp>
        <p:nvSpPr>
          <p:cNvPr id="124154" name="Rectangle 258"/>
          <p:cNvSpPr>
            <a:spLocks noChangeArrowheads="1"/>
          </p:cNvSpPr>
          <p:nvPr/>
        </p:nvSpPr>
        <p:spPr bwMode="auto">
          <a:xfrm>
            <a:off x="8824913" y="8870950"/>
            <a:ext cx="1106487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«Маяк»</a:t>
            </a:r>
          </a:p>
        </p:txBody>
      </p:sp>
      <p:sp>
        <p:nvSpPr>
          <p:cNvPr id="124155" name="Rectangle 259"/>
          <p:cNvSpPr>
            <a:spLocks noChangeArrowheads="1"/>
          </p:cNvSpPr>
          <p:nvPr/>
        </p:nvSpPr>
        <p:spPr bwMode="auto">
          <a:xfrm>
            <a:off x="8824913" y="9023350"/>
            <a:ext cx="1106487" cy="3048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«Дорожное радио»</a:t>
            </a:r>
          </a:p>
        </p:txBody>
      </p:sp>
      <p:sp>
        <p:nvSpPr>
          <p:cNvPr id="124156" name="Rectangle 260"/>
          <p:cNvSpPr>
            <a:spLocks noChangeArrowheads="1"/>
          </p:cNvSpPr>
          <p:nvPr/>
        </p:nvSpPr>
        <p:spPr bwMode="auto">
          <a:xfrm>
            <a:off x="8824913" y="9328150"/>
            <a:ext cx="1106487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«Радио России»</a:t>
            </a:r>
          </a:p>
        </p:txBody>
      </p:sp>
      <p:sp>
        <p:nvSpPr>
          <p:cNvPr id="124157" name="Rectangle 261"/>
          <p:cNvSpPr>
            <a:spLocks noChangeArrowheads="1"/>
          </p:cNvSpPr>
          <p:nvPr/>
        </p:nvSpPr>
        <p:spPr bwMode="auto">
          <a:xfrm>
            <a:off x="8824913" y="9480550"/>
            <a:ext cx="1106487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29" tIns="0" rIns="65129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«Вести </a:t>
            </a:r>
            <a:r>
              <a:rPr lang="en-US" sz="1000">
                <a:solidFill>
                  <a:srgbClr val="000000"/>
                </a:solidFill>
                <a:latin typeface="Calibri" pitchFamily="34" charset="0"/>
              </a:rPr>
              <a:t>FM»</a:t>
            </a:r>
          </a:p>
        </p:txBody>
      </p:sp>
      <p:sp>
        <p:nvSpPr>
          <p:cNvPr id="124158" name="Line 262"/>
          <p:cNvSpPr>
            <a:spLocks noChangeShapeType="1"/>
          </p:cNvSpPr>
          <p:nvPr/>
        </p:nvSpPr>
        <p:spPr bwMode="auto">
          <a:xfrm>
            <a:off x="8824913" y="8870950"/>
            <a:ext cx="1106487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59" name="Line 263"/>
          <p:cNvSpPr>
            <a:spLocks noChangeShapeType="1"/>
          </p:cNvSpPr>
          <p:nvPr/>
        </p:nvSpPr>
        <p:spPr bwMode="auto">
          <a:xfrm>
            <a:off x="8824913" y="9023350"/>
            <a:ext cx="11064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60" name="Line 264"/>
          <p:cNvSpPr>
            <a:spLocks noChangeShapeType="1"/>
          </p:cNvSpPr>
          <p:nvPr/>
        </p:nvSpPr>
        <p:spPr bwMode="auto">
          <a:xfrm>
            <a:off x="8824913" y="9328150"/>
            <a:ext cx="11064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61" name="Line 265"/>
          <p:cNvSpPr>
            <a:spLocks noChangeShapeType="1"/>
          </p:cNvSpPr>
          <p:nvPr/>
        </p:nvSpPr>
        <p:spPr bwMode="auto">
          <a:xfrm>
            <a:off x="8824913" y="9480550"/>
            <a:ext cx="1106487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62" name="Line 266"/>
          <p:cNvSpPr>
            <a:spLocks noChangeShapeType="1"/>
          </p:cNvSpPr>
          <p:nvPr/>
        </p:nvSpPr>
        <p:spPr bwMode="auto">
          <a:xfrm>
            <a:off x="8824913" y="8658225"/>
            <a:ext cx="0" cy="9747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63" name="Line 267"/>
          <p:cNvSpPr>
            <a:spLocks noChangeShapeType="1"/>
          </p:cNvSpPr>
          <p:nvPr/>
        </p:nvSpPr>
        <p:spPr bwMode="auto">
          <a:xfrm>
            <a:off x="9931400" y="8658225"/>
            <a:ext cx="0" cy="974725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64" name="Line 268"/>
          <p:cNvSpPr>
            <a:spLocks noChangeShapeType="1"/>
          </p:cNvSpPr>
          <p:nvPr/>
        </p:nvSpPr>
        <p:spPr bwMode="auto">
          <a:xfrm>
            <a:off x="8824913" y="8658225"/>
            <a:ext cx="1106487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65" name="Line 269"/>
          <p:cNvSpPr>
            <a:spLocks noChangeShapeType="1"/>
          </p:cNvSpPr>
          <p:nvPr/>
        </p:nvSpPr>
        <p:spPr bwMode="auto">
          <a:xfrm>
            <a:off x="8824913" y="9632950"/>
            <a:ext cx="1106487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66" name="Rectangle 271"/>
          <p:cNvSpPr>
            <a:spLocks noChangeArrowheads="1"/>
          </p:cNvSpPr>
          <p:nvPr/>
        </p:nvSpPr>
        <p:spPr bwMode="auto">
          <a:xfrm>
            <a:off x="9988550" y="8658225"/>
            <a:ext cx="1163638" cy="639763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pPr algn="ctr" defTabSz="1279525"/>
            <a:r>
              <a:rPr lang="ru-RU" sz="1400" b="1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Операторы сотовой </a:t>
            </a:r>
            <a:r>
              <a:rPr lang="ru-RU" sz="1400" b="1">
                <a:latin typeface="Calibri" pitchFamily="34" charset="0"/>
                <a:cs typeface="Times New Roman" pitchFamily="18" charset="0"/>
              </a:rPr>
              <a:t>связи</a:t>
            </a:r>
          </a:p>
        </p:txBody>
      </p:sp>
      <p:sp>
        <p:nvSpPr>
          <p:cNvPr id="124167" name="Rectangle 272"/>
          <p:cNvSpPr>
            <a:spLocks noChangeArrowheads="1"/>
          </p:cNvSpPr>
          <p:nvPr/>
        </p:nvSpPr>
        <p:spPr bwMode="auto">
          <a:xfrm>
            <a:off x="9988550" y="9297988"/>
            <a:ext cx="1163638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МТС</a:t>
            </a:r>
          </a:p>
        </p:txBody>
      </p:sp>
      <p:sp>
        <p:nvSpPr>
          <p:cNvPr id="124168" name="Rectangle 273"/>
          <p:cNvSpPr>
            <a:spLocks noChangeArrowheads="1"/>
          </p:cNvSpPr>
          <p:nvPr/>
        </p:nvSpPr>
        <p:spPr bwMode="auto">
          <a:xfrm>
            <a:off x="9988550" y="9450388"/>
            <a:ext cx="1163638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Мегафон</a:t>
            </a:r>
          </a:p>
        </p:txBody>
      </p:sp>
      <p:sp>
        <p:nvSpPr>
          <p:cNvPr id="124169" name="Rectangle 274"/>
          <p:cNvSpPr>
            <a:spLocks noChangeArrowheads="1"/>
          </p:cNvSpPr>
          <p:nvPr/>
        </p:nvSpPr>
        <p:spPr bwMode="auto">
          <a:xfrm>
            <a:off x="9988550" y="9602788"/>
            <a:ext cx="1163638" cy="1524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65132" tIns="0" rIns="65132" bIns="0"/>
          <a:lstStyle/>
          <a:p>
            <a:r>
              <a:rPr lang="ru-RU" sz="1000">
                <a:solidFill>
                  <a:srgbClr val="000000"/>
                </a:solidFill>
                <a:latin typeface="Calibri" pitchFamily="34" charset="0"/>
              </a:rPr>
              <a:t>Билайн</a:t>
            </a:r>
          </a:p>
        </p:txBody>
      </p:sp>
      <p:sp>
        <p:nvSpPr>
          <p:cNvPr id="124170" name="Line 275"/>
          <p:cNvSpPr>
            <a:spLocks noChangeShapeType="1"/>
          </p:cNvSpPr>
          <p:nvPr/>
        </p:nvSpPr>
        <p:spPr bwMode="auto">
          <a:xfrm>
            <a:off x="9988550" y="9297988"/>
            <a:ext cx="116363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71" name="Line 276"/>
          <p:cNvSpPr>
            <a:spLocks noChangeShapeType="1"/>
          </p:cNvSpPr>
          <p:nvPr/>
        </p:nvSpPr>
        <p:spPr bwMode="auto">
          <a:xfrm>
            <a:off x="9988550" y="9450388"/>
            <a:ext cx="11636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72" name="Line 277"/>
          <p:cNvSpPr>
            <a:spLocks noChangeShapeType="1"/>
          </p:cNvSpPr>
          <p:nvPr/>
        </p:nvSpPr>
        <p:spPr bwMode="auto">
          <a:xfrm>
            <a:off x="9988550" y="9602788"/>
            <a:ext cx="1163638" cy="0"/>
          </a:xfrm>
          <a:prstGeom prst="line">
            <a:avLst/>
          </a:prstGeom>
          <a:noFill/>
          <a:ln w="317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73" name="Line 278"/>
          <p:cNvSpPr>
            <a:spLocks noChangeShapeType="1"/>
          </p:cNvSpPr>
          <p:nvPr/>
        </p:nvSpPr>
        <p:spPr bwMode="auto">
          <a:xfrm>
            <a:off x="9988550" y="8658225"/>
            <a:ext cx="0" cy="109696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74" name="Line 279"/>
          <p:cNvSpPr>
            <a:spLocks noChangeShapeType="1"/>
          </p:cNvSpPr>
          <p:nvPr/>
        </p:nvSpPr>
        <p:spPr bwMode="auto">
          <a:xfrm>
            <a:off x="11152188" y="8658225"/>
            <a:ext cx="0" cy="1096963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75" name="Line 280"/>
          <p:cNvSpPr>
            <a:spLocks noChangeShapeType="1"/>
          </p:cNvSpPr>
          <p:nvPr/>
        </p:nvSpPr>
        <p:spPr bwMode="auto">
          <a:xfrm>
            <a:off x="9988550" y="8658225"/>
            <a:ext cx="116363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4176" name="Line 281"/>
          <p:cNvSpPr>
            <a:spLocks noChangeShapeType="1"/>
          </p:cNvSpPr>
          <p:nvPr/>
        </p:nvSpPr>
        <p:spPr bwMode="auto">
          <a:xfrm>
            <a:off x="9988550" y="9755188"/>
            <a:ext cx="1163638" cy="0"/>
          </a:xfrm>
          <a:prstGeom prst="line">
            <a:avLst/>
          </a:prstGeom>
          <a:noFill/>
          <a:ln w="1905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4177" name="Group 339"/>
          <p:cNvGrpSpPr>
            <a:grpSpLocks/>
          </p:cNvGrpSpPr>
          <p:nvPr/>
        </p:nvGrpSpPr>
        <p:grpSpPr bwMode="auto">
          <a:xfrm>
            <a:off x="12823825" y="8647113"/>
            <a:ext cx="1422400" cy="884237"/>
            <a:chOff x="8078" y="5447"/>
            <a:chExt cx="896" cy="557"/>
          </a:xfrm>
        </p:grpSpPr>
        <p:sp>
          <p:nvSpPr>
            <p:cNvPr id="124211" name="Rectangle 283"/>
            <p:cNvSpPr>
              <a:spLocks noChangeArrowheads="1"/>
            </p:cNvSpPr>
            <p:nvPr/>
          </p:nvSpPr>
          <p:spPr bwMode="auto">
            <a:xfrm>
              <a:off x="8078" y="5447"/>
              <a:ext cx="896" cy="269"/>
            </a:xfrm>
            <a:prstGeom prst="rect">
              <a:avLst/>
            </a:prstGeom>
            <a:solidFill>
              <a:srgbClr val="FFFF00"/>
            </a:solidFill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279525"/>
              <a:r>
                <a:rPr lang="ru-RU" sz="1400" b="1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rPr>
                <a:t>Информационные агентства</a:t>
              </a:r>
            </a:p>
          </p:txBody>
        </p:sp>
        <p:sp>
          <p:nvSpPr>
            <p:cNvPr id="124212" name="Rectangle 284"/>
            <p:cNvSpPr>
              <a:spLocks noChangeArrowheads="1"/>
            </p:cNvSpPr>
            <p:nvPr/>
          </p:nvSpPr>
          <p:spPr bwMode="auto">
            <a:xfrm>
              <a:off x="8078" y="5716"/>
              <a:ext cx="896" cy="96"/>
            </a:xfrm>
            <a:prstGeom prst="rect">
              <a:avLst/>
            </a:prstGeom>
            <a:solidFill>
              <a:srgbClr val="FFFF00"/>
            </a:solidFill>
            <a:ln w="9525">
              <a:noFill/>
              <a:miter lim="800000"/>
              <a:headEnd/>
              <a:tailEnd/>
            </a:ln>
          </p:spPr>
          <p:txBody>
            <a:bodyPr lIns="65132" tIns="0" rIns="65132" bIns="0"/>
            <a:lstStyle/>
            <a:p>
              <a:r>
                <a:rPr lang="ru-RU" sz="1000">
                  <a:solidFill>
                    <a:srgbClr val="000000"/>
                  </a:solidFill>
                  <a:latin typeface="Calibri" pitchFamily="34" charset="0"/>
                </a:rPr>
                <a:t>Интерфакс ИТАР-ТАСС</a:t>
              </a:r>
            </a:p>
          </p:txBody>
        </p:sp>
        <p:sp>
          <p:nvSpPr>
            <p:cNvPr id="124213" name="Rectangle 285"/>
            <p:cNvSpPr>
              <a:spLocks noChangeArrowheads="1"/>
            </p:cNvSpPr>
            <p:nvPr/>
          </p:nvSpPr>
          <p:spPr bwMode="auto">
            <a:xfrm>
              <a:off x="8078" y="5812"/>
              <a:ext cx="896" cy="96"/>
            </a:xfrm>
            <a:prstGeom prst="rect">
              <a:avLst/>
            </a:prstGeom>
            <a:solidFill>
              <a:srgbClr val="FFFF00"/>
            </a:solidFill>
            <a:ln w="9525">
              <a:noFill/>
              <a:miter lim="800000"/>
              <a:headEnd/>
              <a:tailEnd/>
            </a:ln>
          </p:spPr>
          <p:txBody>
            <a:bodyPr lIns="65132" tIns="0" rIns="65132" bIns="0"/>
            <a:lstStyle/>
            <a:p>
              <a:r>
                <a:rPr lang="ru-RU" sz="1000">
                  <a:solidFill>
                    <a:srgbClr val="000000"/>
                  </a:solidFill>
                  <a:latin typeface="Calibri" pitchFamily="34" charset="0"/>
                </a:rPr>
                <a:t>РИА - Новости</a:t>
              </a:r>
            </a:p>
          </p:txBody>
        </p:sp>
        <p:sp>
          <p:nvSpPr>
            <p:cNvPr id="124214" name="Rectangle 286"/>
            <p:cNvSpPr>
              <a:spLocks noChangeArrowheads="1"/>
            </p:cNvSpPr>
            <p:nvPr/>
          </p:nvSpPr>
          <p:spPr bwMode="auto">
            <a:xfrm>
              <a:off x="8078" y="5908"/>
              <a:ext cx="896" cy="96"/>
            </a:xfrm>
            <a:prstGeom prst="rect">
              <a:avLst/>
            </a:prstGeom>
            <a:solidFill>
              <a:srgbClr val="FFFF00"/>
            </a:solidFill>
            <a:ln w="9525">
              <a:noFill/>
              <a:miter lim="800000"/>
              <a:headEnd/>
              <a:tailEnd/>
            </a:ln>
          </p:spPr>
          <p:txBody>
            <a:bodyPr lIns="65132" tIns="0" rIns="65132" bIns="0"/>
            <a:lstStyle/>
            <a:p>
              <a:r>
                <a:rPr lang="ru-RU" sz="1000">
                  <a:solidFill>
                    <a:srgbClr val="000000"/>
                  </a:solidFill>
                  <a:latin typeface="Calibri" pitchFamily="34" charset="0"/>
                </a:rPr>
                <a:t>Росинформцентр</a:t>
              </a:r>
            </a:p>
          </p:txBody>
        </p:sp>
        <p:sp>
          <p:nvSpPr>
            <p:cNvPr id="124215" name="Line 287"/>
            <p:cNvSpPr>
              <a:spLocks noChangeShapeType="1"/>
            </p:cNvSpPr>
            <p:nvPr/>
          </p:nvSpPr>
          <p:spPr bwMode="auto">
            <a:xfrm>
              <a:off x="8078" y="5716"/>
              <a:ext cx="896" cy="0"/>
            </a:xfrm>
            <a:prstGeom prst="line">
              <a:avLst/>
            </a:prstGeom>
            <a:noFill/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216" name="Line 288"/>
            <p:cNvSpPr>
              <a:spLocks noChangeShapeType="1"/>
            </p:cNvSpPr>
            <p:nvPr/>
          </p:nvSpPr>
          <p:spPr bwMode="auto">
            <a:xfrm>
              <a:off x="8078" y="5812"/>
              <a:ext cx="89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217" name="Line 289"/>
            <p:cNvSpPr>
              <a:spLocks noChangeShapeType="1"/>
            </p:cNvSpPr>
            <p:nvPr/>
          </p:nvSpPr>
          <p:spPr bwMode="auto">
            <a:xfrm>
              <a:off x="8078" y="5908"/>
              <a:ext cx="896" cy="0"/>
            </a:xfrm>
            <a:prstGeom prst="line">
              <a:avLst/>
            </a:prstGeom>
            <a:noFill/>
            <a:ln w="317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218" name="Line 290"/>
            <p:cNvSpPr>
              <a:spLocks noChangeShapeType="1"/>
            </p:cNvSpPr>
            <p:nvPr/>
          </p:nvSpPr>
          <p:spPr bwMode="auto">
            <a:xfrm>
              <a:off x="8078" y="5447"/>
              <a:ext cx="0" cy="557"/>
            </a:xfrm>
            <a:prstGeom prst="line">
              <a:avLst/>
            </a:prstGeom>
            <a:noFill/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219" name="Line 291"/>
            <p:cNvSpPr>
              <a:spLocks noChangeShapeType="1"/>
            </p:cNvSpPr>
            <p:nvPr/>
          </p:nvSpPr>
          <p:spPr bwMode="auto">
            <a:xfrm>
              <a:off x="8974" y="5447"/>
              <a:ext cx="0" cy="557"/>
            </a:xfrm>
            <a:prstGeom prst="line">
              <a:avLst/>
            </a:prstGeom>
            <a:noFill/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220" name="Line 292"/>
            <p:cNvSpPr>
              <a:spLocks noChangeShapeType="1"/>
            </p:cNvSpPr>
            <p:nvPr/>
          </p:nvSpPr>
          <p:spPr bwMode="auto">
            <a:xfrm>
              <a:off x="8078" y="5447"/>
              <a:ext cx="896" cy="0"/>
            </a:xfrm>
            <a:prstGeom prst="line">
              <a:avLst/>
            </a:prstGeom>
            <a:noFill/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221" name="Line 293"/>
            <p:cNvSpPr>
              <a:spLocks noChangeShapeType="1"/>
            </p:cNvSpPr>
            <p:nvPr/>
          </p:nvSpPr>
          <p:spPr bwMode="auto">
            <a:xfrm>
              <a:off x="8078" y="6004"/>
              <a:ext cx="896" cy="0"/>
            </a:xfrm>
            <a:prstGeom prst="line">
              <a:avLst/>
            </a:prstGeom>
            <a:noFill/>
            <a:ln w="19050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24178" name="Прямоугольник 16"/>
          <p:cNvSpPr>
            <a:spLocks noChangeArrowheads="1"/>
          </p:cNvSpPr>
          <p:nvPr/>
        </p:nvSpPr>
        <p:spPr bwMode="auto">
          <a:xfrm>
            <a:off x="-1773238" y="5578475"/>
            <a:ext cx="652463" cy="350838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sp>
        <p:nvSpPr>
          <p:cNvPr id="124179" name="Прямоугольник 16"/>
          <p:cNvSpPr>
            <a:spLocks noChangeArrowheads="1"/>
          </p:cNvSpPr>
          <p:nvPr/>
        </p:nvSpPr>
        <p:spPr bwMode="auto">
          <a:xfrm>
            <a:off x="-935038" y="5580063"/>
            <a:ext cx="647700" cy="3524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sp>
        <p:nvSpPr>
          <p:cNvPr id="124180" name="Прямоугольник 16"/>
          <p:cNvSpPr>
            <a:spLocks noChangeArrowheads="1"/>
          </p:cNvSpPr>
          <p:nvPr/>
        </p:nvSpPr>
        <p:spPr bwMode="auto">
          <a:xfrm>
            <a:off x="-1339850" y="6461125"/>
            <a:ext cx="649287" cy="350838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cxnSp>
        <p:nvCxnSpPr>
          <p:cNvPr id="124181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2894013" y="3324225"/>
            <a:ext cx="6350" cy="4389438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4182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3255963" y="3317875"/>
            <a:ext cx="11112" cy="4676775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4183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3671888" y="3290888"/>
            <a:ext cx="22225" cy="497840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4184" name="Прямоугольник 16"/>
          <p:cNvSpPr>
            <a:spLocks noChangeArrowheads="1"/>
          </p:cNvSpPr>
          <p:nvPr/>
        </p:nvSpPr>
        <p:spPr bwMode="auto">
          <a:xfrm>
            <a:off x="2543175" y="5562600"/>
            <a:ext cx="652463" cy="350838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sp>
        <p:nvSpPr>
          <p:cNvPr id="124185" name="Прямоугольник 16"/>
          <p:cNvSpPr>
            <a:spLocks noChangeArrowheads="1"/>
          </p:cNvSpPr>
          <p:nvPr/>
        </p:nvSpPr>
        <p:spPr bwMode="auto">
          <a:xfrm>
            <a:off x="3379788" y="5567363"/>
            <a:ext cx="654050" cy="354012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sp>
        <p:nvSpPr>
          <p:cNvPr id="124186" name="Прямоугольник 16"/>
          <p:cNvSpPr>
            <a:spLocks noChangeArrowheads="1"/>
          </p:cNvSpPr>
          <p:nvPr/>
        </p:nvSpPr>
        <p:spPr bwMode="auto">
          <a:xfrm>
            <a:off x="2976563" y="6445250"/>
            <a:ext cx="647700" cy="350838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sp>
        <p:nvSpPr>
          <p:cNvPr id="124187" name="Rectangle 375"/>
          <p:cNvSpPr>
            <a:spLocks noChangeArrowheads="1"/>
          </p:cNvSpPr>
          <p:nvPr/>
        </p:nvSpPr>
        <p:spPr bwMode="auto">
          <a:xfrm>
            <a:off x="2722563" y="2732088"/>
            <a:ext cx="12506325" cy="563562"/>
          </a:xfrm>
          <a:prstGeom prst="rect">
            <a:avLst/>
          </a:prstGeom>
          <a:solidFill>
            <a:srgbClr val="CCFFFF">
              <a:alpha val="41960"/>
            </a:srgbClr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0" tIns="0" rIns="0" bIns="0" anchor="ctr" anchorCtr="1"/>
          <a:lstStyle/>
          <a:p>
            <a:pPr defTabSz="1789113"/>
            <a:r>
              <a:rPr lang="ru-RU">
                <a:solidFill>
                  <a:schemeClr val="tx1"/>
                </a:solidFill>
                <a:cs typeface="Arial" pitchFamily="34" charset="0"/>
              </a:rPr>
              <a:t>Северо - Кавказский  Региональный центр МЧС России ЦУКС </a:t>
            </a:r>
          </a:p>
        </p:txBody>
      </p:sp>
      <p:cxnSp>
        <p:nvCxnSpPr>
          <p:cNvPr id="124188" name="Прямая со стрелкой 30"/>
          <p:cNvCxnSpPr>
            <a:cxnSpLocks noChangeShapeType="1"/>
          </p:cNvCxnSpPr>
          <p:nvPr/>
        </p:nvCxnSpPr>
        <p:spPr bwMode="auto">
          <a:xfrm rot="10800000">
            <a:off x="10118725" y="4832350"/>
            <a:ext cx="4287838" cy="17463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/>
            <a:tailEnd/>
          </a:ln>
        </p:spPr>
      </p:cxnSp>
      <p:sp>
        <p:nvSpPr>
          <p:cNvPr id="124189" name="Прямоугольник 16"/>
          <p:cNvSpPr>
            <a:spLocks noChangeArrowheads="1"/>
          </p:cNvSpPr>
          <p:nvPr/>
        </p:nvSpPr>
        <p:spPr bwMode="auto">
          <a:xfrm>
            <a:off x="11988800" y="4640263"/>
            <a:ext cx="650875" cy="350837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cs typeface="Times New Roman" pitchFamily="18" charset="0"/>
              </a:rPr>
              <a:t>Ч+1,5 ч</a:t>
            </a:r>
          </a:p>
        </p:txBody>
      </p:sp>
      <p:cxnSp>
        <p:nvCxnSpPr>
          <p:cNvPr id="124190" name="Прямая со стрелкой 30"/>
          <p:cNvCxnSpPr>
            <a:cxnSpLocks noChangeShapeType="1"/>
          </p:cNvCxnSpPr>
          <p:nvPr/>
        </p:nvCxnSpPr>
        <p:spPr bwMode="auto">
          <a:xfrm flipV="1">
            <a:off x="9456738" y="6600825"/>
            <a:ext cx="1689100" cy="1270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861" name="Прямоугольник 16"/>
          <p:cNvSpPr>
            <a:spLocks noChangeArrowheads="1"/>
          </p:cNvSpPr>
          <p:nvPr/>
        </p:nvSpPr>
        <p:spPr bwMode="auto">
          <a:xfrm>
            <a:off x="9213850" y="5299075"/>
            <a:ext cx="476250" cy="258763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7869">
              <a:defRPr/>
            </a:pPr>
            <a:r>
              <a:rPr lang="ru-RU" sz="11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Times New Roman" pitchFamily="18" charset="0"/>
              </a:rPr>
              <a:t>Ч+02</a:t>
            </a:r>
          </a:p>
        </p:txBody>
      </p:sp>
      <p:cxnSp>
        <p:nvCxnSpPr>
          <p:cNvPr id="124192" name="Прямая со стрелкой 30"/>
          <p:cNvCxnSpPr>
            <a:cxnSpLocks noChangeShapeType="1"/>
          </p:cNvCxnSpPr>
          <p:nvPr/>
        </p:nvCxnSpPr>
        <p:spPr bwMode="auto">
          <a:xfrm flipV="1">
            <a:off x="10212388" y="7751763"/>
            <a:ext cx="0" cy="877887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4193" name="Прямая со стрелкой 30"/>
          <p:cNvCxnSpPr>
            <a:cxnSpLocks noChangeShapeType="1"/>
          </p:cNvCxnSpPr>
          <p:nvPr/>
        </p:nvCxnSpPr>
        <p:spPr bwMode="auto">
          <a:xfrm flipV="1">
            <a:off x="10577513" y="8024813"/>
            <a:ext cx="0" cy="603250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4194" name="Прямая со стрелкой 30"/>
          <p:cNvCxnSpPr>
            <a:cxnSpLocks noChangeShapeType="1"/>
          </p:cNvCxnSpPr>
          <p:nvPr/>
        </p:nvCxnSpPr>
        <p:spPr bwMode="auto">
          <a:xfrm flipV="1">
            <a:off x="10925175" y="8266113"/>
            <a:ext cx="0" cy="363537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cxnSp>
        <p:nvCxnSpPr>
          <p:cNvPr id="124195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250825" y="8205788"/>
            <a:ext cx="858837" cy="7938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4196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719137" y="8331201"/>
            <a:ext cx="620713" cy="4762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4197" name="Прямая со стрелкой 30"/>
          <p:cNvCxnSpPr>
            <a:cxnSpLocks noChangeShapeType="1"/>
          </p:cNvCxnSpPr>
          <p:nvPr/>
        </p:nvCxnSpPr>
        <p:spPr bwMode="auto">
          <a:xfrm rot="16200000" flipV="1">
            <a:off x="1205706" y="8466932"/>
            <a:ext cx="354013" cy="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868" name="Прямоугольник 16"/>
          <p:cNvSpPr>
            <a:spLocks noChangeArrowheads="1"/>
          </p:cNvSpPr>
          <p:nvPr/>
        </p:nvSpPr>
        <p:spPr bwMode="auto">
          <a:xfrm>
            <a:off x="5195888" y="7454900"/>
            <a:ext cx="558800" cy="258763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2507869">
              <a:defRPr/>
            </a:pPr>
            <a:r>
              <a:rPr lang="ru-RU" sz="11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Times New Roman" pitchFamily="18" charset="0"/>
              </a:rPr>
              <a:t>Ч+05</a:t>
            </a:r>
          </a:p>
        </p:txBody>
      </p:sp>
      <p:cxnSp>
        <p:nvCxnSpPr>
          <p:cNvPr id="124199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7994650" y="4368800"/>
            <a:ext cx="7938" cy="3344863"/>
          </a:xfrm>
          <a:prstGeom prst="straightConnector1">
            <a:avLst/>
          </a:prstGeom>
          <a:noFill/>
          <a:ln w="25400" algn="ctr">
            <a:solidFill>
              <a:srgbClr val="FF0000"/>
            </a:solidFill>
            <a:round/>
            <a:headEnd type="arrow" w="med" len="med"/>
            <a:tailEnd/>
          </a:ln>
        </p:spPr>
      </p:cxnSp>
      <p:cxnSp>
        <p:nvCxnSpPr>
          <p:cNvPr id="124200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8429625" y="4383088"/>
            <a:ext cx="11113" cy="3630612"/>
          </a:xfrm>
          <a:prstGeom prst="straightConnector1">
            <a:avLst/>
          </a:prstGeom>
          <a:noFill/>
          <a:ln w="25400" algn="ctr">
            <a:solidFill>
              <a:srgbClr val="0000FF"/>
            </a:solidFill>
            <a:round/>
            <a:headEnd type="arrow" w="med" len="med"/>
            <a:tailEnd/>
          </a:ln>
        </p:spPr>
      </p:cxnSp>
      <p:cxnSp>
        <p:nvCxnSpPr>
          <p:cNvPr id="124201" name="Прямая со стрелкой 30"/>
          <p:cNvCxnSpPr>
            <a:cxnSpLocks noChangeShapeType="1"/>
          </p:cNvCxnSpPr>
          <p:nvPr/>
        </p:nvCxnSpPr>
        <p:spPr bwMode="auto">
          <a:xfrm flipH="1" flipV="1">
            <a:off x="8851900" y="4389438"/>
            <a:ext cx="9525" cy="3854450"/>
          </a:xfrm>
          <a:prstGeom prst="straightConnector1">
            <a:avLst/>
          </a:prstGeom>
          <a:noFill/>
          <a:ln w="25400" algn="ctr">
            <a:solidFill>
              <a:srgbClr val="008000"/>
            </a:solidFill>
            <a:round/>
            <a:headEnd type="arrow" w="med" len="med"/>
            <a:tailEnd/>
          </a:ln>
        </p:spPr>
      </p:cxnSp>
      <p:sp>
        <p:nvSpPr>
          <p:cNvPr id="124202" name="Прямоугольник 16"/>
          <p:cNvSpPr>
            <a:spLocks noChangeArrowheads="1"/>
          </p:cNvSpPr>
          <p:nvPr/>
        </p:nvSpPr>
        <p:spPr bwMode="auto">
          <a:xfrm>
            <a:off x="7661275" y="6591300"/>
            <a:ext cx="652463" cy="352425"/>
          </a:xfrm>
          <a:prstGeom prst="rect">
            <a:avLst/>
          </a:prstGeom>
          <a:solidFill>
            <a:srgbClr val="FF0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sp>
        <p:nvSpPr>
          <p:cNvPr id="124203" name="Прямоугольник 16"/>
          <p:cNvSpPr>
            <a:spLocks noChangeArrowheads="1"/>
          </p:cNvSpPr>
          <p:nvPr/>
        </p:nvSpPr>
        <p:spPr bwMode="auto">
          <a:xfrm>
            <a:off x="8083550" y="6054725"/>
            <a:ext cx="652463" cy="350838"/>
          </a:xfrm>
          <a:prstGeom prst="rect">
            <a:avLst/>
          </a:prstGeom>
          <a:solidFill>
            <a:srgbClr val="0000FF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sp>
        <p:nvSpPr>
          <p:cNvPr id="124204" name="Прямоугольник 16"/>
          <p:cNvSpPr>
            <a:spLocks noChangeArrowheads="1"/>
          </p:cNvSpPr>
          <p:nvPr/>
        </p:nvSpPr>
        <p:spPr bwMode="auto">
          <a:xfrm>
            <a:off x="8562975" y="6610350"/>
            <a:ext cx="654050" cy="352425"/>
          </a:xfrm>
          <a:prstGeom prst="rect">
            <a:avLst/>
          </a:prstGeom>
          <a:solidFill>
            <a:srgbClr val="008000"/>
          </a:solidFill>
          <a:ln w="25400" algn="ctr">
            <a:solidFill>
              <a:schemeClr val="bg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6663"/>
            <a:r>
              <a:rPr lang="ru-RU" sz="1100">
                <a:solidFill>
                  <a:schemeClr val="bg1"/>
                </a:solidFill>
                <a:cs typeface="Times New Roman" pitchFamily="18" charset="0"/>
              </a:rPr>
              <a:t>Ч+05</a:t>
            </a:r>
          </a:p>
        </p:txBody>
      </p:sp>
      <p:grpSp>
        <p:nvGrpSpPr>
          <p:cNvPr id="4" name="Группа 222"/>
          <p:cNvGrpSpPr/>
          <p:nvPr/>
        </p:nvGrpSpPr>
        <p:grpSpPr>
          <a:xfrm>
            <a:off x="6138285" y="3474254"/>
            <a:ext cx="4298357" cy="922615"/>
            <a:chOff x="7310393" y="2214554"/>
            <a:chExt cx="2340036" cy="470723"/>
          </a:xfrm>
          <a:solidFill>
            <a:srgbClr val="CCFFFF">
              <a:alpha val="39000"/>
            </a:srgbClr>
          </a:solidFill>
        </p:grpSpPr>
        <p:sp>
          <p:nvSpPr>
            <p:cNvPr id="876" name="Rectangle 375"/>
            <p:cNvSpPr>
              <a:spLocks noChangeArrowheads="1"/>
            </p:cNvSpPr>
            <p:nvPr/>
          </p:nvSpPr>
          <p:spPr bwMode="auto">
            <a:xfrm>
              <a:off x="7310454" y="2214554"/>
              <a:ext cx="2339975" cy="200825"/>
            </a:xfrm>
            <a:prstGeom prst="rect">
              <a:avLst/>
            </a:prstGeom>
            <a:grp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0855" tIns="0" rIns="90855" bIns="36000" anchor="ctr"/>
            <a:lstStyle/>
            <a:p>
              <a:pPr defTabSz="1789113">
                <a:defRPr/>
              </a:pPr>
              <a:r>
                <a:rPr lang="ru-RU" dirty="0">
                  <a:solidFill>
                    <a:schemeClr val="tx1"/>
                  </a:solidFill>
                  <a:cs typeface="Arial" charset="0"/>
                </a:rPr>
                <a:t> </a:t>
              </a:r>
              <a:r>
                <a:rPr lang="ru-RU" sz="1500" dirty="0">
                  <a:solidFill>
                    <a:schemeClr val="tx1"/>
                  </a:solidFill>
                  <a:latin typeface="Arial" pitchFamily="34" charset="0"/>
                  <a:cs typeface="Arial" charset="0"/>
                </a:rPr>
                <a:t>ГУ МЧС России по Чеченской  Республике</a:t>
              </a:r>
              <a:endParaRPr lang="ru-RU" dirty="0">
                <a:solidFill>
                  <a:schemeClr val="tx1"/>
                </a:solidFill>
                <a:cs typeface="Arial" charset="0"/>
              </a:endParaRPr>
            </a:p>
          </p:txBody>
        </p:sp>
        <p:sp>
          <p:nvSpPr>
            <p:cNvPr id="877" name="Rectangle 42"/>
            <p:cNvSpPr>
              <a:spLocks noChangeArrowheads="1"/>
            </p:cNvSpPr>
            <p:nvPr/>
          </p:nvSpPr>
          <p:spPr bwMode="auto">
            <a:xfrm>
              <a:off x="7310393" y="2416189"/>
              <a:ext cx="2339975" cy="269088"/>
            </a:xfrm>
            <a:prstGeom prst="rect">
              <a:avLst/>
            </a:prstGeom>
            <a:grp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0855" tIns="0" rIns="90855" bIns="0"/>
            <a:lstStyle/>
            <a:p>
              <a:pPr algn="ctr" defTabSz="1789113">
                <a:defRPr/>
              </a:pPr>
              <a:r>
                <a:rPr lang="ru-RU" sz="1500" dirty="0">
                  <a:solidFill>
                    <a:schemeClr val="tx1"/>
                  </a:solidFill>
                  <a:latin typeface="Arial" pitchFamily="34" charset="0"/>
                  <a:cs typeface="Arial" charset="0"/>
                </a:rPr>
                <a:t>ГУ ЦУКС</a:t>
              </a:r>
            </a:p>
            <a:p>
              <a:pPr algn="ctr" defTabSz="1789113">
                <a:defRPr/>
              </a:pPr>
              <a:r>
                <a:rPr lang="ru-RU" sz="1500" dirty="0">
                  <a:solidFill>
                    <a:schemeClr val="tx1"/>
                  </a:solidFill>
                  <a:latin typeface="Arial" pitchFamily="34" charset="0"/>
                  <a:cs typeface="Arial" charset="0"/>
                </a:rPr>
                <a:t>МЧС России по Чеченской  Республике</a:t>
              </a:r>
              <a:endParaRPr lang="ru-RU" dirty="0">
                <a:solidFill>
                  <a:schemeClr val="tx1"/>
                </a:solidFill>
                <a:cs typeface="Arial" charset="0"/>
              </a:endParaRPr>
            </a:p>
            <a:p>
              <a:pPr defTabSz="1789113">
                <a:defRPr/>
              </a:pPr>
              <a:endParaRPr lang="ru-RU" dirty="0">
                <a:latin typeface="Arial" pitchFamily="34" charset="0"/>
                <a:cs typeface="Arial" charset="0"/>
              </a:endParaRPr>
            </a:p>
            <a:p>
              <a:pPr defTabSz="1789113">
                <a:defRPr/>
              </a:pPr>
              <a:endParaRPr lang="ru-RU" dirty="0">
                <a:cs typeface="Arial" charset="0"/>
              </a:endParaRPr>
            </a:p>
          </p:txBody>
        </p:sp>
      </p:grpSp>
      <p:sp>
        <p:nvSpPr>
          <p:cNvPr id="124206" name="Rectangle 375"/>
          <p:cNvSpPr>
            <a:spLocks noChangeArrowheads="1"/>
          </p:cNvSpPr>
          <p:nvPr/>
        </p:nvSpPr>
        <p:spPr bwMode="auto">
          <a:xfrm>
            <a:off x="-1706563" y="2027238"/>
            <a:ext cx="13285788" cy="527050"/>
          </a:xfrm>
          <a:prstGeom prst="rect">
            <a:avLst/>
          </a:prstGeom>
          <a:solidFill>
            <a:srgbClr val="CCFFFF">
              <a:alpha val="39999"/>
            </a:srgbClr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0" tIns="0" rIns="0" bIns="0" anchor="ctr" anchorCtr="1"/>
          <a:lstStyle/>
          <a:p>
            <a:pPr defTabSz="1789113"/>
            <a:r>
              <a:rPr lang="ru-RU">
                <a:solidFill>
                  <a:schemeClr val="tx1"/>
                </a:solidFill>
                <a:cs typeface="Arial" pitchFamily="34" charset="0"/>
              </a:rPr>
              <a:t>МЧС России НЦУКС </a:t>
            </a:r>
          </a:p>
        </p:txBody>
      </p:sp>
      <p:cxnSp>
        <p:nvCxnSpPr>
          <p:cNvPr id="124207" name="Прямая со стрелкой 22"/>
          <p:cNvCxnSpPr>
            <a:cxnSpLocks noChangeShapeType="1"/>
          </p:cNvCxnSpPr>
          <p:nvPr/>
        </p:nvCxnSpPr>
        <p:spPr bwMode="auto">
          <a:xfrm>
            <a:off x="5265738" y="3295650"/>
            <a:ext cx="0" cy="447675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  <p:cxnSp>
        <p:nvCxnSpPr>
          <p:cNvPr id="124208" name="Прямая со стрелкой 22"/>
          <p:cNvCxnSpPr>
            <a:cxnSpLocks noChangeShapeType="1"/>
          </p:cNvCxnSpPr>
          <p:nvPr/>
        </p:nvCxnSpPr>
        <p:spPr bwMode="auto">
          <a:xfrm flipV="1">
            <a:off x="1655763" y="3121025"/>
            <a:ext cx="1076325" cy="2540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 type="arrow" w="med" len="med"/>
          </a:ln>
        </p:spPr>
      </p:cxnSp>
      <p:sp>
        <p:nvSpPr>
          <p:cNvPr id="881" name="Прямоугольник 16"/>
          <p:cNvSpPr>
            <a:spLocks noChangeArrowheads="1"/>
          </p:cNvSpPr>
          <p:nvPr/>
        </p:nvSpPr>
        <p:spPr bwMode="auto">
          <a:xfrm>
            <a:off x="1679575" y="3016250"/>
            <a:ext cx="476250" cy="261938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defTabSz="2507869">
              <a:defRPr/>
            </a:pPr>
            <a:r>
              <a:rPr lang="ru-RU" sz="11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itchFamily="34" charset="0"/>
                <a:cs typeface="Times New Roman" pitchFamily="18" charset="0"/>
              </a:rPr>
              <a:t>Ч+02</a:t>
            </a:r>
          </a:p>
        </p:txBody>
      </p:sp>
      <p:cxnSp>
        <p:nvCxnSpPr>
          <p:cNvPr id="124210" name="Прямая со стрелкой 22"/>
          <p:cNvCxnSpPr>
            <a:cxnSpLocks noChangeShapeType="1"/>
          </p:cNvCxnSpPr>
          <p:nvPr/>
        </p:nvCxnSpPr>
        <p:spPr bwMode="auto">
          <a:xfrm>
            <a:off x="1911350" y="2544763"/>
            <a:ext cx="0" cy="444500"/>
          </a:xfrm>
          <a:prstGeom prst="straightConnector1">
            <a:avLst/>
          </a:prstGeom>
          <a:noFill/>
          <a:ln w="25400" algn="ctr">
            <a:solidFill>
              <a:schemeClr val="tx1"/>
            </a:solidFill>
            <a:round/>
            <a:headEnd type="arrow" w="med" len="med"/>
            <a:tailEnd/>
          </a:ln>
        </p:spPr>
      </p:cxnSp>
    </p:spTree>
  </p:cSld>
  <p:clrMapOvr>
    <a:masterClrMapping/>
  </p:clrMapOvr>
  <p:transition spd="med">
    <p:split/>
  </p:transition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3"/>
          <p:cNvPicPr>
            <a:picLocks noChangeAspect="1" noChangeArrowheads="1"/>
          </p:cNvPicPr>
          <p:nvPr/>
        </p:nvPicPr>
        <p:blipFill>
          <a:blip r:embed="rId2" cstate="print"/>
          <a:srcRect l="14664" t="8791" r="20433"/>
          <a:stretch>
            <a:fillRect/>
          </a:stretch>
        </p:blipFill>
        <p:spPr bwMode="auto">
          <a:xfrm>
            <a:off x="0" y="1085850"/>
            <a:ext cx="12801600" cy="8515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grpSp>
        <p:nvGrpSpPr>
          <p:cNvPr id="124931" name="Group 101"/>
          <p:cNvGrpSpPr>
            <a:grpSpLocks/>
          </p:cNvGrpSpPr>
          <p:nvPr/>
        </p:nvGrpSpPr>
        <p:grpSpPr bwMode="auto">
          <a:xfrm>
            <a:off x="5464175" y="3986213"/>
            <a:ext cx="304800" cy="309562"/>
            <a:chOff x="4032" y="3192"/>
            <a:chExt cx="96" cy="143"/>
          </a:xfrm>
        </p:grpSpPr>
        <p:sp>
          <p:nvSpPr>
            <p:cNvPr id="125306" name="Rectangle 102"/>
            <p:cNvSpPr>
              <a:spLocks noChangeArrowheads="1"/>
            </p:cNvSpPr>
            <p:nvPr/>
          </p:nvSpPr>
          <p:spPr bwMode="auto">
            <a:xfrm>
              <a:off x="4032" y="3192"/>
              <a:ext cx="96" cy="96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91417" tIns="45709" rIns="91417" bIns="45709" anchor="ctr"/>
            <a:lstStyle/>
            <a:p>
              <a:pPr algn="ctr" defTabSz="912813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5307" name="Rectangle 103"/>
            <p:cNvSpPr>
              <a:spLocks noChangeArrowheads="1"/>
            </p:cNvSpPr>
            <p:nvPr/>
          </p:nvSpPr>
          <p:spPr bwMode="auto">
            <a:xfrm>
              <a:off x="4032" y="3288"/>
              <a:ext cx="96" cy="47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91417" tIns="45709" rIns="91417" bIns="45709" anchor="ctr"/>
            <a:lstStyle/>
            <a:p>
              <a:pPr algn="ctr" defTabSz="912813"/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124932" name="Group 145"/>
          <p:cNvGrpSpPr>
            <a:grpSpLocks/>
          </p:cNvGrpSpPr>
          <p:nvPr/>
        </p:nvGrpSpPr>
        <p:grpSpPr bwMode="auto">
          <a:xfrm>
            <a:off x="6257925" y="4521200"/>
            <a:ext cx="533400" cy="608013"/>
            <a:chOff x="7008" y="3648"/>
            <a:chExt cx="336" cy="384"/>
          </a:xfrm>
        </p:grpSpPr>
        <p:grpSp>
          <p:nvGrpSpPr>
            <p:cNvPr id="125301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30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0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0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302" name="Oval 150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24933" name="Group 163"/>
          <p:cNvGrpSpPr>
            <a:grpSpLocks/>
          </p:cNvGrpSpPr>
          <p:nvPr/>
        </p:nvGrpSpPr>
        <p:grpSpPr bwMode="auto">
          <a:xfrm>
            <a:off x="4000500" y="3900488"/>
            <a:ext cx="533400" cy="609600"/>
            <a:chOff x="3888" y="4128"/>
            <a:chExt cx="336" cy="384"/>
          </a:xfrm>
        </p:grpSpPr>
        <p:grpSp>
          <p:nvGrpSpPr>
            <p:cNvPr id="125296" name="Group 21"/>
            <p:cNvGrpSpPr>
              <a:grpSpLocks/>
            </p:cNvGrpSpPr>
            <p:nvPr/>
          </p:nvGrpSpPr>
          <p:grpSpPr bwMode="auto">
            <a:xfrm>
              <a:off x="4043" y="4128"/>
              <a:ext cx="181" cy="202"/>
              <a:chOff x="4359" y="3264"/>
              <a:chExt cx="281" cy="318"/>
            </a:xfrm>
          </p:grpSpPr>
          <p:sp>
            <p:nvSpPr>
              <p:cNvPr id="125298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99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00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97" name="Oval 168"/>
            <p:cNvSpPr>
              <a:spLocks noChangeArrowheads="1"/>
            </p:cNvSpPr>
            <p:nvPr/>
          </p:nvSpPr>
          <p:spPr bwMode="auto">
            <a:xfrm>
              <a:off x="3888" y="432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24934" name="Group 169"/>
          <p:cNvGrpSpPr>
            <a:grpSpLocks/>
          </p:cNvGrpSpPr>
          <p:nvPr/>
        </p:nvGrpSpPr>
        <p:grpSpPr bwMode="auto">
          <a:xfrm>
            <a:off x="5362575" y="2568575"/>
            <a:ext cx="533400" cy="609600"/>
            <a:chOff x="7008" y="3648"/>
            <a:chExt cx="336" cy="384"/>
          </a:xfrm>
        </p:grpSpPr>
        <p:grpSp>
          <p:nvGrpSpPr>
            <p:cNvPr id="125291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9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9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9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92" name="Oval 174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24935" name="Line 175"/>
          <p:cNvSpPr>
            <a:spLocks noChangeShapeType="1"/>
          </p:cNvSpPr>
          <p:nvPr/>
        </p:nvSpPr>
        <p:spPr bwMode="auto">
          <a:xfrm flipH="1" flipV="1">
            <a:off x="5949950" y="4046538"/>
            <a:ext cx="1189038" cy="25400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grpSp>
        <p:nvGrpSpPr>
          <p:cNvPr id="124936" name="Group 176"/>
          <p:cNvGrpSpPr>
            <a:grpSpLocks/>
          </p:cNvGrpSpPr>
          <p:nvPr/>
        </p:nvGrpSpPr>
        <p:grpSpPr bwMode="auto">
          <a:xfrm>
            <a:off x="5016500" y="2246313"/>
            <a:ext cx="533400" cy="609600"/>
            <a:chOff x="7008" y="3648"/>
            <a:chExt cx="336" cy="384"/>
          </a:xfrm>
        </p:grpSpPr>
        <p:grpSp>
          <p:nvGrpSpPr>
            <p:cNvPr id="125286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88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89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90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87" name="Oval 181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24937" name="Group 182"/>
          <p:cNvGrpSpPr>
            <a:grpSpLocks/>
          </p:cNvGrpSpPr>
          <p:nvPr/>
        </p:nvGrpSpPr>
        <p:grpSpPr bwMode="auto">
          <a:xfrm>
            <a:off x="7991475" y="2390775"/>
            <a:ext cx="533400" cy="609600"/>
            <a:chOff x="7008" y="3648"/>
            <a:chExt cx="336" cy="384"/>
          </a:xfrm>
        </p:grpSpPr>
        <p:grpSp>
          <p:nvGrpSpPr>
            <p:cNvPr id="125281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8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8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8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82" name="Oval 187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24938" name="Group 188"/>
          <p:cNvGrpSpPr>
            <a:grpSpLocks/>
          </p:cNvGrpSpPr>
          <p:nvPr/>
        </p:nvGrpSpPr>
        <p:grpSpPr bwMode="auto">
          <a:xfrm>
            <a:off x="5683250" y="4400550"/>
            <a:ext cx="533400" cy="609600"/>
            <a:chOff x="7008" y="3648"/>
            <a:chExt cx="336" cy="384"/>
          </a:xfrm>
        </p:grpSpPr>
        <p:grpSp>
          <p:nvGrpSpPr>
            <p:cNvPr id="125276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78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79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80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77" name="Oval 193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24939" name="Group 194"/>
          <p:cNvGrpSpPr>
            <a:grpSpLocks/>
          </p:cNvGrpSpPr>
          <p:nvPr/>
        </p:nvGrpSpPr>
        <p:grpSpPr bwMode="auto">
          <a:xfrm>
            <a:off x="7805738" y="3690938"/>
            <a:ext cx="533400" cy="609600"/>
            <a:chOff x="7008" y="3648"/>
            <a:chExt cx="336" cy="384"/>
          </a:xfrm>
        </p:grpSpPr>
        <p:grpSp>
          <p:nvGrpSpPr>
            <p:cNvPr id="125271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7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7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7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72" name="Oval 199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24940" name="Group 200"/>
          <p:cNvGrpSpPr>
            <a:grpSpLocks/>
          </p:cNvGrpSpPr>
          <p:nvPr/>
        </p:nvGrpSpPr>
        <p:grpSpPr bwMode="auto">
          <a:xfrm>
            <a:off x="4791075" y="4111625"/>
            <a:ext cx="385763" cy="760413"/>
            <a:chOff x="4510" y="3456"/>
            <a:chExt cx="242" cy="480"/>
          </a:xfrm>
        </p:grpSpPr>
        <p:sp>
          <p:nvSpPr>
            <p:cNvPr id="125266" name="AutoShape 20"/>
            <p:cNvSpPr>
              <a:spLocks noChangeArrowheads="1"/>
            </p:cNvSpPr>
            <p:nvPr/>
          </p:nvSpPr>
          <p:spPr bwMode="auto">
            <a:xfrm>
              <a:off x="4510" y="3742"/>
              <a:ext cx="242" cy="19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56" tIns="45679" rIns="91356" bIns="45679"/>
            <a:lstStyle/>
            <a:p>
              <a:pPr algn="ctr" defTabSz="911225"/>
              <a:endParaRPr lang="ru-RU">
                <a:solidFill>
                  <a:schemeClr val="tx1"/>
                </a:solidFill>
              </a:endParaRPr>
            </a:p>
          </p:txBody>
        </p:sp>
        <p:grpSp>
          <p:nvGrpSpPr>
            <p:cNvPr id="125267" name="Group 21"/>
            <p:cNvGrpSpPr>
              <a:grpSpLocks/>
            </p:cNvGrpSpPr>
            <p:nvPr/>
          </p:nvGrpSpPr>
          <p:grpSpPr bwMode="auto">
            <a:xfrm rot="-2161642">
              <a:off x="4512" y="3456"/>
              <a:ext cx="240" cy="298"/>
              <a:chOff x="4359" y="3264"/>
              <a:chExt cx="281" cy="318"/>
            </a:xfrm>
          </p:grpSpPr>
          <p:sp>
            <p:nvSpPr>
              <p:cNvPr id="125268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69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70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24941" name="Line 215"/>
          <p:cNvSpPr>
            <a:spLocks noChangeShapeType="1"/>
          </p:cNvSpPr>
          <p:nvPr/>
        </p:nvSpPr>
        <p:spPr bwMode="auto">
          <a:xfrm flipH="1">
            <a:off x="4368800" y="4100513"/>
            <a:ext cx="1200150" cy="300037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2" name="Line 216"/>
          <p:cNvSpPr>
            <a:spLocks noChangeShapeType="1"/>
          </p:cNvSpPr>
          <p:nvPr/>
        </p:nvSpPr>
        <p:spPr bwMode="auto">
          <a:xfrm flipH="1" flipV="1">
            <a:off x="5916613" y="4211638"/>
            <a:ext cx="393700" cy="68897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3" name="Line 217"/>
          <p:cNvSpPr>
            <a:spLocks noChangeShapeType="1"/>
          </p:cNvSpPr>
          <p:nvPr/>
        </p:nvSpPr>
        <p:spPr bwMode="auto">
          <a:xfrm flipH="1" flipV="1">
            <a:off x="5568950" y="3300413"/>
            <a:ext cx="93663" cy="700087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4" name="Line 219"/>
          <p:cNvSpPr>
            <a:spLocks noChangeShapeType="1"/>
          </p:cNvSpPr>
          <p:nvPr/>
        </p:nvSpPr>
        <p:spPr bwMode="auto">
          <a:xfrm flipH="1" flipV="1">
            <a:off x="5248275" y="3000375"/>
            <a:ext cx="414338" cy="100012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5" name="Line 220"/>
          <p:cNvSpPr>
            <a:spLocks noChangeShapeType="1"/>
          </p:cNvSpPr>
          <p:nvPr/>
        </p:nvSpPr>
        <p:spPr bwMode="auto">
          <a:xfrm>
            <a:off x="5956300" y="4000500"/>
            <a:ext cx="1920875" cy="20002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6" name="Line 227"/>
          <p:cNvSpPr>
            <a:spLocks noChangeShapeType="1"/>
          </p:cNvSpPr>
          <p:nvPr/>
        </p:nvSpPr>
        <p:spPr bwMode="auto">
          <a:xfrm flipV="1">
            <a:off x="5846763" y="2800350"/>
            <a:ext cx="185737" cy="1100138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7" name="Line 235"/>
          <p:cNvSpPr>
            <a:spLocks noChangeShapeType="1"/>
          </p:cNvSpPr>
          <p:nvPr/>
        </p:nvSpPr>
        <p:spPr bwMode="auto">
          <a:xfrm flipV="1">
            <a:off x="5938838" y="3500438"/>
            <a:ext cx="1571625" cy="500062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8" name="Line 236"/>
          <p:cNvSpPr>
            <a:spLocks noChangeShapeType="1"/>
          </p:cNvSpPr>
          <p:nvPr/>
        </p:nvSpPr>
        <p:spPr bwMode="auto">
          <a:xfrm flipV="1">
            <a:off x="6032500" y="3600450"/>
            <a:ext cx="2584450" cy="40005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grpSp>
        <p:nvGrpSpPr>
          <p:cNvPr id="124949" name="Group 239"/>
          <p:cNvGrpSpPr>
            <a:grpSpLocks/>
          </p:cNvGrpSpPr>
          <p:nvPr/>
        </p:nvGrpSpPr>
        <p:grpSpPr bwMode="auto">
          <a:xfrm>
            <a:off x="7080250" y="3929063"/>
            <a:ext cx="533400" cy="611187"/>
            <a:chOff x="7008" y="3648"/>
            <a:chExt cx="336" cy="384"/>
          </a:xfrm>
        </p:grpSpPr>
        <p:grpSp>
          <p:nvGrpSpPr>
            <p:cNvPr id="125261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6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6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6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62" name="Oval 244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24950" name="Line 246"/>
          <p:cNvSpPr>
            <a:spLocks noChangeShapeType="1"/>
          </p:cNvSpPr>
          <p:nvPr/>
        </p:nvSpPr>
        <p:spPr bwMode="auto">
          <a:xfrm flipH="1" flipV="1">
            <a:off x="5846763" y="4200525"/>
            <a:ext cx="60325" cy="500063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grpSp>
        <p:nvGrpSpPr>
          <p:cNvPr id="124951" name="Group 247"/>
          <p:cNvGrpSpPr>
            <a:grpSpLocks/>
          </p:cNvGrpSpPr>
          <p:nvPr/>
        </p:nvGrpSpPr>
        <p:grpSpPr bwMode="auto">
          <a:xfrm>
            <a:off x="5621338" y="3416300"/>
            <a:ext cx="688975" cy="533400"/>
            <a:chOff x="7728" y="6432"/>
            <a:chExt cx="488" cy="384"/>
          </a:xfrm>
        </p:grpSpPr>
        <p:sp>
          <p:nvSpPr>
            <p:cNvPr id="125254" name="Freeform 248"/>
            <p:cNvSpPr>
              <a:spLocks/>
            </p:cNvSpPr>
            <p:nvPr/>
          </p:nvSpPr>
          <p:spPr bwMode="auto">
            <a:xfrm>
              <a:off x="7728" y="6432"/>
              <a:ext cx="480" cy="216"/>
            </a:xfrm>
            <a:custGeom>
              <a:avLst/>
              <a:gdLst>
                <a:gd name="T0" fmla="*/ 0 w 480"/>
                <a:gd name="T1" fmla="*/ 0 h 216"/>
                <a:gd name="T2" fmla="*/ 480 w 480"/>
                <a:gd name="T3" fmla="*/ 0 h 216"/>
                <a:gd name="T4" fmla="*/ 396 w 480"/>
                <a:gd name="T5" fmla="*/ 216 h 216"/>
                <a:gd name="T6" fmla="*/ 4 w 480"/>
                <a:gd name="T7" fmla="*/ 212 h 216"/>
                <a:gd name="T8" fmla="*/ 0 w 480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0"/>
                <a:gd name="T16" fmla="*/ 0 h 216"/>
                <a:gd name="T17" fmla="*/ 480 w 480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0" h="216">
                  <a:moveTo>
                    <a:pt x="0" y="0"/>
                  </a:moveTo>
                  <a:lnTo>
                    <a:pt x="480" y="0"/>
                  </a:lnTo>
                  <a:lnTo>
                    <a:pt x="396" y="216"/>
                  </a:lnTo>
                  <a:lnTo>
                    <a:pt x="4" y="21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FFBEAF"/>
                </a:gs>
                <a:gs pos="50000">
                  <a:srgbClr val="FFFFFF"/>
                </a:gs>
                <a:gs pos="100000">
                  <a:srgbClr val="FFBEAF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1417" tIns="45709" rIns="91417" bIns="45709" anchor="ctr"/>
            <a:lstStyle/>
            <a:p>
              <a:endParaRPr lang="ru-RU"/>
            </a:p>
          </p:txBody>
        </p:sp>
        <p:grpSp>
          <p:nvGrpSpPr>
            <p:cNvPr id="125255" name="Group 249"/>
            <p:cNvGrpSpPr>
              <a:grpSpLocks/>
            </p:cNvGrpSpPr>
            <p:nvPr/>
          </p:nvGrpSpPr>
          <p:grpSpPr bwMode="auto">
            <a:xfrm>
              <a:off x="7736" y="6432"/>
              <a:ext cx="480" cy="384"/>
              <a:chOff x="384" y="3168"/>
              <a:chExt cx="768" cy="720"/>
            </a:xfrm>
          </p:grpSpPr>
          <p:sp>
            <p:nvSpPr>
              <p:cNvPr id="125256" name="Line 250"/>
              <p:cNvSpPr>
                <a:spLocks noChangeShapeType="1"/>
              </p:cNvSpPr>
              <p:nvPr/>
            </p:nvSpPr>
            <p:spPr bwMode="auto">
              <a:xfrm flipV="1">
                <a:off x="384" y="3168"/>
                <a:ext cx="0" cy="72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25257" name="Line 251"/>
              <p:cNvSpPr>
                <a:spLocks noChangeShapeType="1"/>
              </p:cNvSpPr>
              <p:nvPr/>
            </p:nvSpPr>
            <p:spPr bwMode="auto">
              <a:xfrm flipV="1">
                <a:off x="384" y="3176"/>
                <a:ext cx="768" cy="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25258" name="Line 252"/>
              <p:cNvSpPr>
                <a:spLocks noChangeShapeType="1"/>
              </p:cNvSpPr>
              <p:nvPr/>
            </p:nvSpPr>
            <p:spPr bwMode="auto">
              <a:xfrm flipV="1">
                <a:off x="384" y="3560"/>
                <a:ext cx="624" cy="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25259" name="Line 253"/>
              <p:cNvSpPr>
                <a:spLocks noChangeShapeType="1"/>
              </p:cNvSpPr>
              <p:nvPr/>
            </p:nvSpPr>
            <p:spPr bwMode="auto">
              <a:xfrm flipV="1">
                <a:off x="1008" y="3176"/>
                <a:ext cx="144" cy="384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25260" name="Line 254"/>
              <p:cNvSpPr>
                <a:spLocks noChangeShapeType="1"/>
              </p:cNvSpPr>
              <p:nvPr/>
            </p:nvSpPr>
            <p:spPr bwMode="auto">
              <a:xfrm flipV="1">
                <a:off x="960" y="3168"/>
                <a:ext cx="144" cy="384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sp>
        <p:nvSpPr>
          <p:cNvPr id="124952" name="Text Box 255"/>
          <p:cNvSpPr txBox="1">
            <a:spLocks noChangeArrowheads="1"/>
          </p:cNvSpPr>
          <p:nvPr/>
        </p:nvSpPr>
        <p:spPr bwMode="auto">
          <a:xfrm>
            <a:off x="5572125" y="3500438"/>
            <a:ext cx="644525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4848" tIns="37423" rIns="74848" bIns="37423">
            <a:spAutoFit/>
          </a:bodyPr>
          <a:lstStyle/>
          <a:p>
            <a:pPr algn="ctr" defTabSz="1277938"/>
            <a:r>
              <a:rPr lang="ru-RU" sz="700">
                <a:solidFill>
                  <a:schemeClr val="tx1"/>
                </a:solidFill>
              </a:rPr>
              <a:t>У ГОЧС</a:t>
            </a:r>
          </a:p>
        </p:txBody>
      </p:sp>
      <p:grpSp>
        <p:nvGrpSpPr>
          <p:cNvPr id="124953" name="Group 256"/>
          <p:cNvGrpSpPr>
            <a:grpSpLocks/>
          </p:cNvGrpSpPr>
          <p:nvPr/>
        </p:nvGrpSpPr>
        <p:grpSpPr bwMode="auto">
          <a:xfrm>
            <a:off x="5867400" y="1992313"/>
            <a:ext cx="533400" cy="609600"/>
            <a:chOff x="7008" y="3648"/>
            <a:chExt cx="336" cy="384"/>
          </a:xfrm>
        </p:grpSpPr>
        <p:grpSp>
          <p:nvGrpSpPr>
            <p:cNvPr id="125249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51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52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53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50" name="Oval 261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24954" name="Line 263"/>
          <p:cNvSpPr>
            <a:spLocks noChangeShapeType="1"/>
          </p:cNvSpPr>
          <p:nvPr/>
        </p:nvSpPr>
        <p:spPr bwMode="auto">
          <a:xfrm flipV="1">
            <a:off x="5938838" y="3000375"/>
            <a:ext cx="2117725" cy="100012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55" name="Line 266"/>
          <p:cNvSpPr>
            <a:spLocks noChangeShapeType="1"/>
          </p:cNvSpPr>
          <p:nvPr/>
        </p:nvSpPr>
        <p:spPr bwMode="auto">
          <a:xfrm flipV="1">
            <a:off x="5110163" y="4200525"/>
            <a:ext cx="552450" cy="500063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graphicFrame>
        <p:nvGraphicFramePr>
          <p:cNvPr id="25951" name="Group 351"/>
          <p:cNvGraphicFramePr>
            <a:graphicFrameLocks noGrp="1"/>
          </p:cNvGraphicFramePr>
          <p:nvPr/>
        </p:nvGraphicFramePr>
        <p:xfrm>
          <a:off x="0" y="6529388"/>
          <a:ext cx="5768975" cy="1725614"/>
        </p:xfrm>
        <a:graphic>
          <a:graphicData uri="http://schemas.openxmlformats.org/drawingml/2006/table">
            <a:tbl>
              <a:tblPr/>
              <a:tblGrid>
                <a:gridCol w="801688"/>
                <a:gridCol w="896937"/>
                <a:gridCol w="1003300"/>
                <a:gridCol w="1022350"/>
                <a:gridCol w="655638"/>
                <a:gridCol w="704850"/>
                <a:gridCol w="684212"/>
              </a:tblGrid>
              <a:tr h="436563">
                <a:tc gridSpan="7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Охват средствами оповещения населения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563"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Населенные 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пункты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населенных пунктов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Проживает 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(тыс. чел)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Населенных пунктов, включенных в СО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Охват населения, тыс. чел/%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5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 5 мин.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 30 мин.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212725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Сельские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71881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71162,19/99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10782,15/15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61098,85/85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203200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71881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71162,19/99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10782,15/15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61098,85/85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952" name="Group 352"/>
          <p:cNvGraphicFramePr>
            <a:graphicFrameLocks noGrp="1"/>
          </p:cNvGraphicFramePr>
          <p:nvPr/>
        </p:nvGraphicFramePr>
        <p:xfrm>
          <a:off x="6040438" y="7516813"/>
          <a:ext cx="3981450" cy="2108201"/>
        </p:xfrm>
        <a:graphic>
          <a:graphicData uri="http://schemas.openxmlformats.org/drawingml/2006/table">
            <a:tbl>
              <a:tblPr/>
              <a:tblGrid>
                <a:gridCol w="825500"/>
                <a:gridCol w="906462"/>
                <a:gridCol w="1193800"/>
                <a:gridCol w="1055688"/>
              </a:tblGrid>
              <a:tr h="439738">
                <a:tc gridSpan="4"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Оснащенность ПОО ЛСО</a:t>
                      </a:r>
                      <a:endParaRPr kumimoji="0" lang="ru-RU" sz="1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96077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38175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ЛСО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 ЛСО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Сопряжон-ность с РАСЦО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515938">
                <a:tc>
                  <a:txBody>
                    <a:bodyPr/>
                    <a:lstStyle/>
                    <a:p>
                      <a:pPr marL="0" marR="0" lvl="0" indent="0" algn="l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АЗС кол-1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Громкоговорящая связь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Громкоговорящая связь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 сопряжена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 сопряжена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125019" name="Group 278"/>
          <p:cNvGrpSpPr>
            <a:grpSpLocks/>
          </p:cNvGrpSpPr>
          <p:nvPr/>
        </p:nvGrpSpPr>
        <p:grpSpPr bwMode="auto">
          <a:xfrm>
            <a:off x="0" y="4800600"/>
            <a:ext cx="4679950" cy="1439863"/>
            <a:chOff x="8" y="3476"/>
            <a:chExt cx="2827" cy="837"/>
          </a:xfrm>
        </p:grpSpPr>
        <p:sp>
          <p:nvSpPr>
            <p:cNvPr id="125226" name="Rectangle 279"/>
            <p:cNvSpPr>
              <a:spLocks noChangeArrowheads="1"/>
            </p:cNvSpPr>
            <p:nvPr/>
          </p:nvSpPr>
          <p:spPr bwMode="auto">
            <a:xfrm>
              <a:off x="16" y="3476"/>
              <a:ext cx="2819" cy="135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2"/>
              </a:solidFill>
              <a:miter lim="800000"/>
              <a:headEnd/>
              <a:tailEnd/>
            </a:ln>
          </p:spPr>
          <p:txBody>
            <a:bodyPr lIns="91396" tIns="45699" rIns="91396" bIns="45699"/>
            <a:lstStyle/>
            <a:p>
              <a:pPr algn="ctr" defTabSz="912813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Количество используемых в РАСЦО оконечных средств оповещения</a:t>
              </a:r>
              <a:endParaRPr lang="ru-RU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125227" name="Line 280"/>
            <p:cNvSpPr>
              <a:spLocks noChangeShapeType="1"/>
            </p:cNvSpPr>
            <p:nvPr/>
          </p:nvSpPr>
          <p:spPr bwMode="auto">
            <a:xfrm>
              <a:off x="16" y="3476"/>
              <a:ext cx="2819" cy="0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25228" name="Group 281"/>
            <p:cNvGrpSpPr>
              <a:grpSpLocks/>
            </p:cNvGrpSpPr>
            <p:nvPr/>
          </p:nvGrpSpPr>
          <p:grpSpPr bwMode="auto">
            <a:xfrm>
              <a:off x="8" y="3616"/>
              <a:ext cx="2827" cy="697"/>
              <a:chOff x="8" y="3616"/>
              <a:chExt cx="2827" cy="697"/>
            </a:xfrm>
          </p:grpSpPr>
          <p:sp>
            <p:nvSpPr>
              <p:cNvPr id="125229" name="Rectangle 282"/>
              <p:cNvSpPr>
                <a:spLocks noChangeArrowheads="1"/>
              </p:cNvSpPr>
              <p:nvPr/>
            </p:nvSpPr>
            <p:spPr bwMode="auto">
              <a:xfrm>
                <a:off x="2276" y="4189"/>
                <a:ext cx="559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нет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0" name="Rectangle 283"/>
              <p:cNvSpPr>
                <a:spLocks noChangeArrowheads="1"/>
              </p:cNvSpPr>
              <p:nvPr/>
            </p:nvSpPr>
            <p:spPr bwMode="auto">
              <a:xfrm>
                <a:off x="1777" y="4189"/>
                <a:ext cx="499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0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1" name="Rectangle 284"/>
              <p:cNvSpPr>
                <a:spLocks noChangeArrowheads="1"/>
              </p:cNvSpPr>
              <p:nvPr/>
            </p:nvSpPr>
            <p:spPr bwMode="auto">
              <a:xfrm>
                <a:off x="1323" y="4189"/>
                <a:ext cx="454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0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2" name="Rectangle 285"/>
              <p:cNvSpPr>
                <a:spLocks noChangeArrowheads="1"/>
              </p:cNvSpPr>
              <p:nvPr/>
            </p:nvSpPr>
            <p:spPr bwMode="auto">
              <a:xfrm>
                <a:off x="870" y="4189"/>
                <a:ext cx="453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12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3" name="Rectangle 286"/>
              <p:cNvSpPr>
                <a:spLocks noChangeArrowheads="1"/>
              </p:cNvSpPr>
              <p:nvPr/>
            </p:nvSpPr>
            <p:spPr bwMode="auto">
              <a:xfrm>
                <a:off x="416" y="4189"/>
                <a:ext cx="454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нет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4" name="Rectangle 287"/>
              <p:cNvSpPr>
                <a:spLocks noChangeArrowheads="1"/>
              </p:cNvSpPr>
              <p:nvPr/>
            </p:nvSpPr>
            <p:spPr bwMode="auto">
              <a:xfrm>
                <a:off x="8" y="4189"/>
                <a:ext cx="408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Итого: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5" name="Rectangle 288"/>
              <p:cNvSpPr>
                <a:spLocks noChangeArrowheads="1"/>
              </p:cNvSpPr>
              <p:nvPr/>
            </p:nvSpPr>
            <p:spPr bwMode="auto">
              <a:xfrm>
                <a:off x="2276" y="3998"/>
                <a:ext cx="559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нет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6" name="Rectangle 289"/>
              <p:cNvSpPr>
                <a:spLocks noChangeArrowheads="1"/>
              </p:cNvSpPr>
              <p:nvPr/>
            </p:nvSpPr>
            <p:spPr bwMode="auto">
              <a:xfrm>
                <a:off x="1777" y="3998"/>
                <a:ext cx="499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0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7" name="Rectangle 290"/>
              <p:cNvSpPr>
                <a:spLocks noChangeArrowheads="1"/>
              </p:cNvSpPr>
              <p:nvPr/>
            </p:nvSpPr>
            <p:spPr bwMode="auto">
              <a:xfrm>
                <a:off x="1323" y="3998"/>
                <a:ext cx="454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0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8" name="Rectangle 291"/>
              <p:cNvSpPr>
                <a:spLocks noChangeArrowheads="1"/>
              </p:cNvSpPr>
              <p:nvPr/>
            </p:nvSpPr>
            <p:spPr bwMode="auto">
              <a:xfrm>
                <a:off x="870" y="3998"/>
                <a:ext cx="453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12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9" name="Rectangle 292"/>
              <p:cNvSpPr>
                <a:spLocks noChangeArrowheads="1"/>
              </p:cNvSpPr>
              <p:nvPr/>
            </p:nvSpPr>
            <p:spPr bwMode="auto">
              <a:xfrm>
                <a:off x="416" y="3998"/>
                <a:ext cx="454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нет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0" name="Rectangle 293"/>
              <p:cNvSpPr>
                <a:spLocks noChangeArrowheads="1"/>
              </p:cNvSpPr>
              <p:nvPr/>
            </p:nvSpPr>
            <p:spPr bwMode="auto">
              <a:xfrm>
                <a:off x="8" y="3998"/>
                <a:ext cx="408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В сельской    местности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1" name="Rectangle 294"/>
              <p:cNvSpPr>
                <a:spLocks noChangeArrowheads="1"/>
              </p:cNvSpPr>
              <p:nvPr/>
            </p:nvSpPr>
            <p:spPr bwMode="auto">
              <a:xfrm>
                <a:off x="870" y="3740"/>
                <a:ext cx="453" cy="25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 включенных в СО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2" name="Rectangle 295"/>
              <p:cNvSpPr>
                <a:spLocks noChangeArrowheads="1"/>
              </p:cNvSpPr>
              <p:nvPr/>
            </p:nvSpPr>
            <p:spPr bwMode="auto">
              <a:xfrm>
                <a:off x="416" y="3740"/>
                <a:ext cx="454" cy="25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Включенных в СО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3" name="Rectangle 296"/>
              <p:cNvSpPr>
                <a:spLocks noChangeArrowheads="1"/>
              </p:cNvSpPr>
              <p:nvPr/>
            </p:nvSpPr>
            <p:spPr bwMode="auto">
              <a:xfrm>
                <a:off x="2276" y="3616"/>
                <a:ext cx="559" cy="382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Типа АСО-8 (16,32) количество АСО/абонентов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4" name="Rectangle 297"/>
              <p:cNvSpPr>
                <a:spLocks noChangeArrowheads="1"/>
              </p:cNvSpPr>
              <p:nvPr/>
            </p:nvSpPr>
            <p:spPr bwMode="auto">
              <a:xfrm>
                <a:off x="1777" y="3616"/>
                <a:ext cx="499" cy="382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СЦВ, количество СЦВ/абонентов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5" name="Rectangle 298"/>
              <p:cNvSpPr>
                <a:spLocks noChangeArrowheads="1"/>
              </p:cNvSpPr>
              <p:nvPr/>
            </p:nvSpPr>
            <p:spPr bwMode="auto">
              <a:xfrm>
                <a:off x="1323" y="3616"/>
                <a:ext cx="454" cy="382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Сирен с ручным управлением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6" name="Rectangle 299"/>
              <p:cNvSpPr>
                <a:spLocks noChangeArrowheads="1"/>
              </p:cNvSpPr>
              <p:nvPr/>
            </p:nvSpPr>
            <p:spPr bwMode="auto">
              <a:xfrm>
                <a:off x="416" y="3616"/>
                <a:ext cx="907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Электросирен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7" name="Rectangle 300"/>
              <p:cNvSpPr>
                <a:spLocks noChangeArrowheads="1"/>
              </p:cNvSpPr>
              <p:nvPr/>
            </p:nvSpPr>
            <p:spPr bwMode="auto">
              <a:xfrm>
                <a:off x="8" y="3616"/>
                <a:ext cx="408" cy="382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>
                  <a:spcBef>
                    <a:spcPct val="20000"/>
                  </a:spcBef>
                </a:pPr>
                <a:endParaRPr lang="ru-RU" sz="3900">
                  <a:solidFill>
                    <a:schemeClr val="tx1"/>
                  </a:solidFill>
                </a:endParaRPr>
              </a:p>
            </p:txBody>
          </p:sp>
          <p:sp>
            <p:nvSpPr>
              <p:cNvPr id="125248" name="Line 301"/>
              <p:cNvSpPr>
                <a:spLocks noChangeShapeType="1"/>
              </p:cNvSpPr>
              <p:nvPr/>
            </p:nvSpPr>
            <p:spPr bwMode="auto">
              <a:xfrm>
                <a:off x="8" y="4313"/>
                <a:ext cx="2827" cy="0"/>
              </a:xfrm>
              <a:prstGeom prst="line">
                <a:avLst/>
              </a:prstGeom>
              <a:noFill/>
              <a:ln w="12700" cap="rnd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aphicFrame>
        <p:nvGraphicFramePr>
          <p:cNvPr id="25953" name="Group 353"/>
          <p:cNvGraphicFramePr>
            <a:graphicFrameLocks noGrp="1"/>
          </p:cNvGraphicFramePr>
          <p:nvPr/>
        </p:nvGraphicFramePr>
        <p:xfrm>
          <a:off x="71438" y="8396288"/>
          <a:ext cx="5895975" cy="1176339"/>
        </p:xfrm>
        <a:graphic>
          <a:graphicData uri="http://schemas.openxmlformats.org/drawingml/2006/table">
            <a:tbl>
              <a:tblPr/>
              <a:tblGrid>
                <a:gridCol w="863600"/>
                <a:gridCol w="809625"/>
                <a:gridCol w="931862"/>
                <a:gridCol w="846138"/>
                <a:gridCol w="831850"/>
                <a:gridCol w="781050"/>
                <a:gridCol w="831850"/>
              </a:tblGrid>
              <a:tr h="338138">
                <a:tc gridSpan="7"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Охват населения различными средствами оповещения  в  тыс.чел.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%.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61963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Электр-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сиренами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Проводным 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вещанием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Радио-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вещанием 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УКВ-ЧМ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Телевеща-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нием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Сотовой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связью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ОКСИОН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173038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Сельское 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68286,95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68286,95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71162,19/99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203200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68286,95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68286,95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71162,19/99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125056" name="Group 338"/>
          <p:cNvGrpSpPr>
            <a:grpSpLocks/>
          </p:cNvGrpSpPr>
          <p:nvPr/>
        </p:nvGrpSpPr>
        <p:grpSpPr bwMode="auto">
          <a:xfrm>
            <a:off x="5176838" y="4584700"/>
            <a:ext cx="200025" cy="303213"/>
            <a:chOff x="-480" y="2043"/>
            <a:chExt cx="133" cy="240"/>
          </a:xfrm>
        </p:grpSpPr>
        <p:sp>
          <p:nvSpPr>
            <p:cNvPr id="125220" name="Line 339"/>
            <p:cNvSpPr>
              <a:spLocks noChangeShapeType="1"/>
            </p:cNvSpPr>
            <p:nvPr/>
          </p:nvSpPr>
          <p:spPr bwMode="auto">
            <a:xfrm>
              <a:off x="-480" y="2043"/>
              <a:ext cx="0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25221" name="Group 340"/>
            <p:cNvGrpSpPr>
              <a:grpSpLocks/>
            </p:cNvGrpSpPr>
            <p:nvPr/>
          </p:nvGrpSpPr>
          <p:grpSpPr bwMode="auto">
            <a:xfrm>
              <a:off x="-480" y="2064"/>
              <a:ext cx="133" cy="101"/>
              <a:chOff x="-441" y="3120"/>
              <a:chExt cx="133" cy="101"/>
            </a:xfrm>
          </p:grpSpPr>
          <p:grpSp>
            <p:nvGrpSpPr>
              <p:cNvPr id="125222" name="Group 341"/>
              <p:cNvGrpSpPr>
                <a:grpSpLocks/>
              </p:cNvGrpSpPr>
              <p:nvPr/>
            </p:nvGrpSpPr>
            <p:grpSpPr bwMode="auto">
              <a:xfrm flipH="1">
                <a:off x="-384" y="3120"/>
                <a:ext cx="76" cy="101"/>
                <a:chOff x="801" y="4079"/>
                <a:chExt cx="180" cy="360"/>
              </a:xfrm>
            </p:grpSpPr>
            <p:sp>
              <p:nvSpPr>
                <p:cNvPr id="125224" name="Arc 342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5225" name="Arc 343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5223" name="Line 344"/>
              <p:cNvSpPr>
                <a:spLocks noChangeShapeType="1"/>
              </p:cNvSpPr>
              <p:nvPr/>
            </p:nvSpPr>
            <p:spPr bwMode="auto">
              <a:xfrm rot="5400000" flipH="1">
                <a:off x="-413" y="3131"/>
                <a:ext cx="0" cy="5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25057" name="Freeform 345"/>
          <p:cNvSpPr>
            <a:spLocks/>
          </p:cNvSpPr>
          <p:nvPr/>
        </p:nvSpPr>
        <p:spPr bwMode="auto">
          <a:xfrm>
            <a:off x="5187950" y="3849688"/>
            <a:ext cx="330200" cy="160337"/>
          </a:xfrm>
          <a:custGeom>
            <a:avLst/>
            <a:gdLst>
              <a:gd name="T0" fmla="*/ 0 w 720"/>
              <a:gd name="T1" fmla="*/ 0 h 360"/>
              <a:gd name="T2" fmla="*/ 0 w 720"/>
              <a:gd name="T3" fmla="*/ 2147483647 h 360"/>
              <a:gd name="T4" fmla="*/ 2147483647 w 720"/>
              <a:gd name="T5" fmla="*/ 2147483647 h 360"/>
              <a:gd name="T6" fmla="*/ 2147483647 w 720"/>
              <a:gd name="T7" fmla="*/ 2147483647 h 360"/>
              <a:gd name="T8" fmla="*/ 2147483647 w 720"/>
              <a:gd name="T9" fmla="*/ 2147483647 h 360"/>
              <a:gd name="T10" fmla="*/ 2147483647 w 720"/>
              <a:gd name="T11" fmla="*/ 0 h 360"/>
              <a:gd name="T12" fmla="*/ 0 w 720"/>
              <a:gd name="T13" fmla="*/ 0 h 3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0"/>
              <a:gd name="T22" fmla="*/ 0 h 360"/>
              <a:gd name="T23" fmla="*/ 720 w 720"/>
              <a:gd name="T24" fmla="*/ 360 h 3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0" h="360">
                <a:moveTo>
                  <a:pt x="0" y="0"/>
                </a:moveTo>
                <a:lnTo>
                  <a:pt x="0" y="360"/>
                </a:lnTo>
                <a:lnTo>
                  <a:pt x="720" y="360"/>
                </a:lnTo>
                <a:lnTo>
                  <a:pt x="720" y="180"/>
                </a:lnTo>
                <a:lnTo>
                  <a:pt x="360" y="180"/>
                </a:lnTo>
                <a:lnTo>
                  <a:pt x="36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5058" name="Freeform 346"/>
          <p:cNvSpPr>
            <a:spLocks/>
          </p:cNvSpPr>
          <p:nvPr/>
        </p:nvSpPr>
        <p:spPr bwMode="auto">
          <a:xfrm>
            <a:off x="5176838" y="3646488"/>
            <a:ext cx="177800" cy="263525"/>
          </a:xfrm>
          <a:custGeom>
            <a:avLst/>
            <a:gdLst>
              <a:gd name="T0" fmla="*/ 0 w 360"/>
              <a:gd name="T1" fmla="*/ 2147483647 h 360"/>
              <a:gd name="T2" fmla="*/ 0 w 360"/>
              <a:gd name="T3" fmla="*/ 2147483647 h 360"/>
              <a:gd name="T4" fmla="*/ 2147483647 w 360"/>
              <a:gd name="T5" fmla="*/ 2147483647 h 360"/>
              <a:gd name="T6" fmla="*/ 2147483647 w 360"/>
              <a:gd name="T7" fmla="*/ 0 h 360"/>
              <a:gd name="T8" fmla="*/ 2147483647 w 360"/>
              <a:gd name="T9" fmla="*/ 2147483647 h 360"/>
              <a:gd name="T10" fmla="*/ 2147483647 w 360"/>
              <a:gd name="T11" fmla="*/ 2147483647 h 3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0"/>
              <a:gd name="T19" fmla="*/ 0 h 360"/>
              <a:gd name="T20" fmla="*/ 360 w 360"/>
              <a:gd name="T21" fmla="*/ 360 h 36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0" h="360">
                <a:moveTo>
                  <a:pt x="0" y="360"/>
                </a:moveTo>
                <a:lnTo>
                  <a:pt x="0" y="180"/>
                </a:lnTo>
                <a:lnTo>
                  <a:pt x="180" y="180"/>
                </a:lnTo>
                <a:lnTo>
                  <a:pt x="360" y="0"/>
                </a:lnTo>
                <a:lnTo>
                  <a:pt x="360" y="360"/>
                </a:lnTo>
                <a:lnTo>
                  <a:pt x="180" y="180"/>
                </a:ln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5059" name="Text Box 3"/>
          <p:cNvSpPr txBox="1">
            <a:spLocks noChangeArrowheads="1"/>
          </p:cNvSpPr>
          <p:nvPr/>
        </p:nvSpPr>
        <p:spPr bwMode="auto">
          <a:xfrm>
            <a:off x="0" y="0"/>
            <a:ext cx="12801600" cy="11144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740" tIns="63875" rIns="127740" bIns="63875">
            <a:spAutoFit/>
          </a:bodyPr>
          <a:lstStyle/>
          <a:p>
            <a:pPr algn="ctr" defTabSz="1790700"/>
            <a:r>
              <a:rPr lang="ru-RU" sz="3200" b="1">
                <a:solidFill>
                  <a:schemeClr val="tx1"/>
                </a:solidFill>
              </a:rPr>
              <a:t>Организации оповещения населения Ачхой-Мартановского</a:t>
            </a:r>
          </a:p>
          <a:p>
            <a:pPr algn="ctr" defTabSz="1790700"/>
            <a:r>
              <a:rPr lang="ru-RU" sz="3200" b="1">
                <a:solidFill>
                  <a:schemeClr val="tx1"/>
                </a:solidFill>
              </a:rPr>
              <a:t>муниципального района Чеченской Республики</a:t>
            </a:r>
          </a:p>
        </p:txBody>
      </p:sp>
      <p:sp>
        <p:nvSpPr>
          <p:cNvPr id="125060" name="Oval 280"/>
          <p:cNvSpPr>
            <a:spLocks noChangeArrowheads="1"/>
          </p:cNvSpPr>
          <p:nvPr/>
        </p:nvSpPr>
        <p:spPr bwMode="auto">
          <a:xfrm>
            <a:off x="5105400" y="2855913"/>
            <a:ext cx="215900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364" name="Group 292"/>
          <p:cNvGraphicFramePr>
            <a:graphicFrameLocks noGrp="1"/>
          </p:cNvGraphicFramePr>
          <p:nvPr/>
        </p:nvGraphicFramePr>
        <p:xfrm>
          <a:off x="2944813" y="2784475"/>
          <a:ext cx="2160587" cy="304800"/>
        </p:xfrm>
        <a:graphic>
          <a:graphicData uri="http://schemas.openxmlformats.org/drawingml/2006/table">
            <a:tbl>
              <a:tblPr/>
              <a:tblGrid>
                <a:gridCol w="1077912"/>
                <a:gridCol w="108267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Давыденко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92" name="Group 420"/>
          <p:cNvGraphicFramePr>
            <a:graphicFrameLocks noGrp="1"/>
          </p:cNvGraphicFramePr>
          <p:nvPr/>
        </p:nvGraphicFramePr>
        <p:xfrm>
          <a:off x="6184900" y="2568575"/>
          <a:ext cx="1728788" cy="304800"/>
        </p:xfrm>
        <a:graphic>
          <a:graphicData uri="http://schemas.openxmlformats.org/drawingml/2006/table">
            <a:tbl>
              <a:tblPr/>
              <a:tblGrid>
                <a:gridCol w="863600"/>
                <a:gridCol w="865188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96" name="Group 424"/>
          <p:cNvGraphicFramePr>
            <a:graphicFrameLocks noGrp="1"/>
          </p:cNvGraphicFramePr>
          <p:nvPr/>
        </p:nvGraphicFramePr>
        <p:xfrm>
          <a:off x="5753100" y="2982913"/>
          <a:ext cx="1657350" cy="42672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Новый-Шарой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77" name="Group 405"/>
          <p:cNvGraphicFramePr>
            <a:graphicFrameLocks noGrp="1"/>
          </p:cNvGraphicFramePr>
          <p:nvPr/>
        </p:nvGraphicFramePr>
        <p:xfrm>
          <a:off x="8416925" y="2713038"/>
          <a:ext cx="2447925" cy="358775"/>
        </p:xfrm>
        <a:graphic>
          <a:graphicData uri="http://schemas.openxmlformats.org/drawingml/2006/table">
            <a:tbl>
              <a:tblPr/>
              <a:tblGrid>
                <a:gridCol w="1065213"/>
                <a:gridCol w="1382712"/>
              </a:tblGrid>
              <a:tr h="35877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83" name="Group 411"/>
          <p:cNvGraphicFramePr>
            <a:graphicFrameLocks noGrp="1"/>
          </p:cNvGraphicFramePr>
          <p:nvPr/>
        </p:nvGraphicFramePr>
        <p:xfrm>
          <a:off x="7840663" y="3144838"/>
          <a:ext cx="2160587" cy="426720"/>
        </p:xfrm>
        <a:graphic>
          <a:graphicData uri="http://schemas.openxmlformats.org/drawingml/2006/table">
            <a:tbl>
              <a:tblPr/>
              <a:tblGrid>
                <a:gridCol w="939800"/>
                <a:gridCol w="1220787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Шаами-Юрт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pSp>
        <p:nvGrpSpPr>
          <p:cNvPr id="125101" name="Group 157"/>
          <p:cNvGrpSpPr>
            <a:grpSpLocks/>
          </p:cNvGrpSpPr>
          <p:nvPr/>
        </p:nvGrpSpPr>
        <p:grpSpPr bwMode="auto">
          <a:xfrm>
            <a:off x="8616950" y="3090863"/>
            <a:ext cx="533400" cy="609600"/>
            <a:chOff x="7008" y="3648"/>
            <a:chExt cx="336" cy="384"/>
          </a:xfrm>
        </p:grpSpPr>
        <p:grpSp>
          <p:nvGrpSpPr>
            <p:cNvPr id="125215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17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18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19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16" name="Oval 162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25102" name="Oval 332"/>
          <p:cNvSpPr>
            <a:spLocks noChangeArrowheads="1"/>
          </p:cNvSpPr>
          <p:nvPr/>
        </p:nvSpPr>
        <p:spPr bwMode="auto">
          <a:xfrm>
            <a:off x="5897563" y="2640013"/>
            <a:ext cx="215900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5103" name="Oval 333"/>
          <p:cNvSpPr>
            <a:spLocks noChangeArrowheads="1"/>
          </p:cNvSpPr>
          <p:nvPr/>
        </p:nvSpPr>
        <p:spPr bwMode="auto">
          <a:xfrm>
            <a:off x="5464175" y="314325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5104" name="Oval 334"/>
          <p:cNvSpPr>
            <a:spLocks noChangeArrowheads="1"/>
          </p:cNvSpPr>
          <p:nvPr/>
        </p:nvSpPr>
        <p:spPr bwMode="auto">
          <a:xfrm>
            <a:off x="8091488" y="292735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5105" name="Oval 335"/>
          <p:cNvSpPr>
            <a:spLocks noChangeArrowheads="1"/>
          </p:cNvSpPr>
          <p:nvPr/>
        </p:nvSpPr>
        <p:spPr bwMode="auto">
          <a:xfrm>
            <a:off x="7553325" y="3432175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pSp>
        <p:nvGrpSpPr>
          <p:cNvPr id="125106" name="Group 221"/>
          <p:cNvGrpSpPr>
            <a:grpSpLocks/>
          </p:cNvGrpSpPr>
          <p:nvPr/>
        </p:nvGrpSpPr>
        <p:grpSpPr bwMode="auto">
          <a:xfrm>
            <a:off x="7480300" y="2855913"/>
            <a:ext cx="533400" cy="609600"/>
            <a:chOff x="7008" y="3648"/>
            <a:chExt cx="336" cy="384"/>
          </a:xfrm>
        </p:grpSpPr>
        <p:grpSp>
          <p:nvGrpSpPr>
            <p:cNvPr id="125210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12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13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14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11" name="Oval 226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aphicFrame>
        <p:nvGraphicFramePr>
          <p:cNvPr id="3485" name="Group 413"/>
          <p:cNvGraphicFramePr>
            <a:graphicFrameLocks noGrp="1"/>
          </p:cNvGraphicFramePr>
          <p:nvPr/>
        </p:nvGraphicFramePr>
        <p:xfrm>
          <a:off x="8993188" y="3505200"/>
          <a:ext cx="2160587" cy="426720"/>
        </p:xfrm>
        <a:graphic>
          <a:graphicData uri="http://schemas.openxmlformats.org/drawingml/2006/table">
            <a:tbl>
              <a:tblPr/>
              <a:tblGrid>
                <a:gridCol w="939800"/>
                <a:gridCol w="1220787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Хамби-Ирзе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15" name="Oval 344"/>
          <p:cNvSpPr>
            <a:spLocks noChangeArrowheads="1"/>
          </p:cNvSpPr>
          <p:nvPr/>
        </p:nvSpPr>
        <p:spPr bwMode="auto">
          <a:xfrm>
            <a:off x="8488363" y="350520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17" name="Group 345"/>
          <p:cNvGraphicFramePr>
            <a:graphicFrameLocks noGrp="1"/>
          </p:cNvGraphicFramePr>
          <p:nvPr/>
        </p:nvGraphicFramePr>
        <p:xfrm>
          <a:off x="8272463" y="4008438"/>
          <a:ext cx="1657350" cy="30480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Валерик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24" name="Oval 353"/>
          <p:cNvSpPr>
            <a:spLocks noChangeArrowheads="1"/>
          </p:cNvSpPr>
          <p:nvPr/>
        </p:nvSpPr>
        <p:spPr bwMode="auto">
          <a:xfrm>
            <a:off x="7696200" y="415290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88" name="Group 416"/>
          <p:cNvGraphicFramePr>
            <a:graphicFrameLocks noGrp="1"/>
          </p:cNvGraphicFramePr>
          <p:nvPr/>
        </p:nvGraphicFramePr>
        <p:xfrm>
          <a:off x="7408863" y="4513263"/>
          <a:ext cx="2160587" cy="304800"/>
        </p:xfrm>
        <a:graphic>
          <a:graphicData uri="http://schemas.openxmlformats.org/drawingml/2006/table">
            <a:tbl>
              <a:tblPr/>
              <a:tblGrid>
                <a:gridCol w="939800"/>
                <a:gridCol w="1220787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Катар-Юрт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33" name="Oval 362"/>
          <p:cNvSpPr>
            <a:spLocks noChangeArrowheads="1"/>
          </p:cNvSpPr>
          <p:nvPr/>
        </p:nvSpPr>
        <p:spPr bwMode="auto">
          <a:xfrm>
            <a:off x="6977063" y="4224338"/>
            <a:ext cx="215900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35" name="Group 363"/>
          <p:cNvGraphicFramePr>
            <a:graphicFrameLocks noGrp="1"/>
          </p:cNvGraphicFramePr>
          <p:nvPr/>
        </p:nvGraphicFramePr>
        <p:xfrm>
          <a:off x="6545263" y="5087938"/>
          <a:ext cx="1657350" cy="30480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Янди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42" name="Oval 371"/>
          <p:cNvSpPr>
            <a:spLocks noChangeArrowheads="1"/>
          </p:cNvSpPr>
          <p:nvPr/>
        </p:nvSpPr>
        <p:spPr bwMode="auto">
          <a:xfrm>
            <a:off x="6184900" y="480060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90" name="Group 418"/>
          <p:cNvGraphicFramePr>
            <a:graphicFrameLocks noGrp="1"/>
          </p:cNvGraphicFramePr>
          <p:nvPr/>
        </p:nvGraphicFramePr>
        <p:xfrm>
          <a:off x="4743450" y="5160963"/>
          <a:ext cx="1657350" cy="42672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Старый-Ачхой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51" name="Oval 389"/>
          <p:cNvSpPr>
            <a:spLocks noChangeArrowheads="1"/>
          </p:cNvSpPr>
          <p:nvPr/>
        </p:nvSpPr>
        <p:spPr bwMode="auto">
          <a:xfrm>
            <a:off x="5824538" y="458470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94" name="Group 422"/>
          <p:cNvGraphicFramePr>
            <a:graphicFrameLocks noGrp="1"/>
          </p:cNvGraphicFramePr>
          <p:nvPr/>
        </p:nvGraphicFramePr>
        <p:xfrm>
          <a:off x="6113463" y="3721100"/>
          <a:ext cx="1657350" cy="42672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МГТС, ТВ и РС</a:t>
                      </a: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60" name="Oval 398"/>
          <p:cNvSpPr>
            <a:spLocks noChangeArrowheads="1"/>
          </p:cNvSpPr>
          <p:nvPr/>
        </p:nvSpPr>
        <p:spPr bwMode="auto">
          <a:xfrm>
            <a:off x="5753100" y="3863975"/>
            <a:ext cx="215900" cy="217488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5161" name="Oval 399"/>
          <p:cNvSpPr>
            <a:spLocks noChangeArrowheads="1"/>
          </p:cNvSpPr>
          <p:nvPr/>
        </p:nvSpPr>
        <p:spPr bwMode="auto">
          <a:xfrm>
            <a:off x="4313238" y="4295775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pSp>
        <p:nvGrpSpPr>
          <p:cNvPr id="125162" name="Группа 199"/>
          <p:cNvGrpSpPr>
            <a:grpSpLocks/>
          </p:cNvGrpSpPr>
          <p:nvPr/>
        </p:nvGrpSpPr>
        <p:grpSpPr bwMode="auto">
          <a:xfrm>
            <a:off x="10044113" y="5157788"/>
            <a:ext cx="2757487" cy="4443412"/>
            <a:chOff x="10044138" y="5157790"/>
            <a:chExt cx="2757462" cy="4443410"/>
          </a:xfrm>
        </p:grpSpPr>
        <p:sp>
          <p:nvSpPr>
            <p:cNvPr id="199" name="Прямоугольник 198"/>
            <p:cNvSpPr/>
            <p:nvPr/>
          </p:nvSpPr>
          <p:spPr>
            <a:xfrm>
              <a:off x="10044138" y="5157790"/>
              <a:ext cx="2757462" cy="444341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pSp>
          <p:nvGrpSpPr>
            <p:cNvPr id="125172" name="Group 244"/>
            <p:cNvGrpSpPr>
              <a:grpSpLocks/>
            </p:cNvGrpSpPr>
            <p:nvPr/>
          </p:nvGrpSpPr>
          <p:grpSpPr bwMode="auto">
            <a:xfrm>
              <a:off x="10433050" y="7013575"/>
              <a:ext cx="200025" cy="301625"/>
              <a:chOff x="-480" y="2043"/>
              <a:chExt cx="133" cy="240"/>
            </a:xfrm>
          </p:grpSpPr>
          <p:sp>
            <p:nvSpPr>
              <p:cNvPr id="125204" name="Line 245"/>
              <p:cNvSpPr>
                <a:spLocks noChangeShapeType="1"/>
              </p:cNvSpPr>
              <p:nvPr/>
            </p:nvSpPr>
            <p:spPr bwMode="auto">
              <a:xfrm>
                <a:off x="-480" y="2043"/>
                <a:ext cx="0" cy="24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25205" name="Group 246"/>
              <p:cNvGrpSpPr>
                <a:grpSpLocks/>
              </p:cNvGrpSpPr>
              <p:nvPr/>
            </p:nvGrpSpPr>
            <p:grpSpPr bwMode="auto">
              <a:xfrm>
                <a:off x="-480" y="2064"/>
                <a:ext cx="133" cy="101"/>
                <a:chOff x="-441" y="3120"/>
                <a:chExt cx="133" cy="101"/>
              </a:xfrm>
            </p:grpSpPr>
            <p:grpSp>
              <p:nvGrpSpPr>
                <p:cNvPr id="125206" name="Group 247"/>
                <p:cNvGrpSpPr>
                  <a:grpSpLocks/>
                </p:cNvGrpSpPr>
                <p:nvPr/>
              </p:nvGrpSpPr>
              <p:grpSpPr bwMode="auto">
                <a:xfrm flipH="1">
                  <a:off x="-384" y="3120"/>
                  <a:ext cx="76" cy="101"/>
                  <a:chOff x="801" y="4079"/>
                  <a:chExt cx="180" cy="360"/>
                </a:xfrm>
              </p:grpSpPr>
              <p:sp>
                <p:nvSpPr>
                  <p:cNvPr id="125208" name="Arc 2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close/>
                      </a:path>
                    </a:pathLst>
                  </a:custGeom>
                  <a:noFill/>
                  <a:ln w="254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5209" name="Arc 2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close/>
                      </a:path>
                    </a:pathLst>
                  </a:custGeom>
                  <a:noFill/>
                  <a:ln w="254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25207" name="Line 250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-413" y="3131"/>
                  <a:ext cx="0" cy="55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125173" name="Group 251"/>
            <p:cNvGrpSpPr>
              <a:grpSpLocks/>
            </p:cNvGrpSpPr>
            <p:nvPr/>
          </p:nvGrpSpPr>
          <p:grpSpPr bwMode="auto">
            <a:xfrm>
              <a:off x="10288588" y="7896225"/>
              <a:ext cx="268287" cy="317500"/>
              <a:chOff x="4032" y="3192"/>
              <a:chExt cx="96" cy="143"/>
            </a:xfrm>
          </p:grpSpPr>
          <p:sp>
            <p:nvSpPr>
              <p:cNvPr id="125202" name="Rectangle 252"/>
              <p:cNvSpPr>
                <a:spLocks noChangeArrowheads="1"/>
              </p:cNvSpPr>
              <p:nvPr/>
            </p:nvSpPr>
            <p:spPr bwMode="auto">
              <a:xfrm>
                <a:off x="4032" y="3192"/>
                <a:ext cx="96" cy="96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125203" name="Rectangle 253"/>
              <p:cNvSpPr>
                <a:spLocks noChangeArrowheads="1"/>
              </p:cNvSpPr>
              <p:nvPr/>
            </p:nvSpPr>
            <p:spPr bwMode="auto">
              <a:xfrm>
                <a:off x="4032" y="3288"/>
                <a:ext cx="96" cy="47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5174" name="Text Box 3"/>
            <p:cNvSpPr txBox="1">
              <a:spLocks noChangeArrowheads="1"/>
            </p:cNvSpPr>
            <p:nvPr/>
          </p:nvSpPr>
          <p:spPr bwMode="auto">
            <a:xfrm>
              <a:off x="10702925" y="7445375"/>
              <a:ext cx="1493838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радиосвязь</a:t>
              </a:r>
            </a:p>
          </p:txBody>
        </p:sp>
        <p:sp>
          <p:nvSpPr>
            <p:cNvPr id="125175" name="Text Box 3"/>
            <p:cNvSpPr txBox="1">
              <a:spLocks noChangeArrowheads="1"/>
            </p:cNvSpPr>
            <p:nvPr/>
          </p:nvSpPr>
          <p:spPr bwMode="auto">
            <a:xfrm>
              <a:off x="10890250" y="7877175"/>
              <a:ext cx="1662113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400">
                  <a:solidFill>
                    <a:schemeClr val="tx1"/>
                  </a:solidFill>
                </a:rPr>
                <a:t>районный узел связи</a:t>
              </a:r>
            </a:p>
          </p:txBody>
        </p:sp>
        <p:sp>
          <p:nvSpPr>
            <p:cNvPr id="125176" name="Text Box 3"/>
            <p:cNvSpPr txBox="1">
              <a:spLocks noChangeArrowheads="1"/>
            </p:cNvSpPr>
            <p:nvPr/>
          </p:nvSpPr>
          <p:spPr bwMode="auto">
            <a:xfrm>
              <a:off x="10758488" y="7058025"/>
              <a:ext cx="898525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МГТС</a:t>
              </a:r>
            </a:p>
          </p:txBody>
        </p:sp>
        <p:sp>
          <p:nvSpPr>
            <p:cNvPr id="125177" name="Freeform 257"/>
            <p:cNvSpPr>
              <a:spLocks/>
            </p:cNvSpPr>
            <p:nvPr/>
          </p:nvSpPr>
          <p:spPr bwMode="auto">
            <a:xfrm>
              <a:off x="10333038" y="6692900"/>
              <a:ext cx="330200" cy="160338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2147483647 h 360"/>
                <a:gd name="T4" fmla="*/ 2147483647 w 720"/>
                <a:gd name="T5" fmla="*/ 2147483647 h 360"/>
                <a:gd name="T6" fmla="*/ 2147483647 w 720"/>
                <a:gd name="T7" fmla="*/ 2147483647 h 360"/>
                <a:gd name="T8" fmla="*/ 2147483647 w 720"/>
                <a:gd name="T9" fmla="*/ 2147483647 h 360"/>
                <a:gd name="T10" fmla="*/ 2147483647 w 720"/>
                <a:gd name="T11" fmla="*/ 0 h 360"/>
                <a:gd name="T12" fmla="*/ 0 w 720"/>
                <a:gd name="T13" fmla="*/ 0 h 3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20"/>
                <a:gd name="T22" fmla="*/ 0 h 360"/>
                <a:gd name="T23" fmla="*/ 720 w 720"/>
                <a:gd name="T24" fmla="*/ 360 h 3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20" h="360">
                  <a:moveTo>
                    <a:pt x="0" y="0"/>
                  </a:moveTo>
                  <a:lnTo>
                    <a:pt x="0" y="360"/>
                  </a:lnTo>
                  <a:lnTo>
                    <a:pt x="720" y="360"/>
                  </a:lnTo>
                  <a:lnTo>
                    <a:pt x="720" y="180"/>
                  </a:lnTo>
                  <a:lnTo>
                    <a:pt x="360" y="180"/>
                  </a:lnTo>
                  <a:lnTo>
                    <a:pt x="3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78" name="Freeform 258"/>
            <p:cNvSpPr>
              <a:spLocks/>
            </p:cNvSpPr>
            <p:nvPr/>
          </p:nvSpPr>
          <p:spPr bwMode="auto">
            <a:xfrm>
              <a:off x="10321925" y="6491288"/>
              <a:ext cx="177800" cy="261937"/>
            </a:xfrm>
            <a:custGeom>
              <a:avLst/>
              <a:gdLst>
                <a:gd name="T0" fmla="*/ 0 w 360"/>
                <a:gd name="T1" fmla="*/ 2147483647 h 360"/>
                <a:gd name="T2" fmla="*/ 0 w 360"/>
                <a:gd name="T3" fmla="*/ 2147483647 h 360"/>
                <a:gd name="T4" fmla="*/ 2147483647 w 360"/>
                <a:gd name="T5" fmla="*/ 2147483647 h 360"/>
                <a:gd name="T6" fmla="*/ 2147483647 w 360"/>
                <a:gd name="T7" fmla="*/ 0 h 360"/>
                <a:gd name="T8" fmla="*/ 2147483647 w 360"/>
                <a:gd name="T9" fmla="*/ 2147483647 h 360"/>
                <a:gd name="T10" fmla="*/ 2147483647 w 360"/>
                <a:gd name="T11" fmla="*/ 2147483647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0"/>
                <a:gd name="T19" fmla="*/ 0 h 360"/>
                <a:gd name="T20" fmla="*/ 360 w 360"/>
                <a:gd name="T21" fmla="*/ 360 h 3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0" h="360">
                  <a:moveTo>
                    <a:pt x="0" y="360"/>
                  </a:moveTo>
                  <a:lnTo>
                    <a:pt x="0" y="180"/>
                  </a:lnTo>
                  <a:lnTo>
                    <a:pt x="180" y="180"/>
                  </a:lnTo>
                  <a:lnTo>
                    <a:pt x="360" y="0"/>
                  </a:lnTo>
                  <a:lnTo>
                    <a:pt x="360" y="360"/>
                  </a:lnTo>
                  <a:lnTo>
                    <a:pt x="180" y="18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79" name="Text Box 3"/>
            <p:cNvSpPr txBox="1">
              <a:spLocks noChangeArrowheads="1"/>
            </p:cNvSpPr>
            <p:nvPr/>
          </p:nvSpPr>
          <p:spPr bwMode="auto">
            <a:xfrm>
              <a:off x="10714038" y="6457950"/>
              <a:ext cx="1714500" cy="400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300">
                  <a:solidFill>
                    <a:schemeClr val="tx1"/>
                  </a:solidFill>
                </a:rPr>
                <a:t>Автомобиль с громкоговорителем</a:t>
              </a:r>
            </a:p>
          </p:txBody>
        </p:sp>
        <p:sp>
          <p:nvSpPr>
            <p:cNvPr id="125180" name="AutoShape 260"/>
            <p:cNvSpPr>
              <a:spLocks noChangeArrowheads="1"/>
            </p:cNvSpPr>
            <p:nvPr/>
          </p:nvSpPr>
          <p:spPr bwMode="auto">
            <a:xfrm>
              <a:off x="10228263" y="7464425"/>
              <a:ext cx="479425" cy="301625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790700" eaLnBrk="0" hangingPunct="0"/>
              <a:endParaRPr lang="ru-RU" sz="3500">
                <a:solidFill>
                  <a:schemeClr val="tx1"/>
                </a:solidFill>
              </a:endParaRPr>
            </a:p>
          </p:txBody>
        </p:sp>
        <p:sp>
          <p:nvSpPr>
            <p:cNvPr id="125181" name="Line 261"/>
            <p:cNvSpPr>
              <a:spLocks noChangeShapeType="1"/>
            </p:cNvSpPr>
            <p:nvPr/>
          </p:nvSpPr>
          <p:spPr bwMode="auto">
            <a:xfrm flipV="1">
              <a:off x="10474325" y="7321550"/>
              <a:ext cx="160338" cy="1603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82" name="Text Box 3"/>
            <p:cNvSpPr txBox="1">
              <a:spLocks noChangeArrowheads="1"/>
            </p:cNvSpPr>
            <p:nvPr/>
          </p:nvSpPr>
          <p:spPr bwMode="auto">
            <a:xfrm>
              <a:off x="10761663" y="8329613"/>
              <a:ext cx="1611312" cy="260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сотовая связь</a:t>
              </a:r>
            </a:p>
          </p:txBody>
        </p:sp>
        <p:sp>
          <p:nvSpPr>
            <p:cNvPr id="125183" name="Oval 263"/>
            <p:cNvSpPr>
              <a:spLocks noChangeArrowheads="1"/>
            </p:cNvSpPr>
            <p:nvPr/>
          </p:nvSpPr>
          <p:spPr bwMode="auto">
            <a:xfrm>
              <a:off x="10288588" y="8420100"/>
              <a:ext cx="211137" cy="19685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5184" name="Line 264"/>
            <p:cNvSpPr>
              <a:spLocks noChangeShapeType="1"/>
            </p:cNvSpPr>
            <p:nvPr/>
          </p:nvSpPr>
          <p:spPr bwMode="auto">
            <a:xfrm flipV="1">
              <a:off x="10552113" y="8256588"/>
              <a:ext cx="60325" cy="1492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 type="triangl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85" name="Line 265"/>
            <p:cNvSpPr>
              <a:spLocks noChangeShapeType="1"/>
            </p:cNvSpPr>
            <p:nvPr/>
          </p:nvSpPr>
          <p:spPr bwMode="auto">
            <a:xfrm flipV="1">
              <a:off x="10433050" y="8334375"/>
              <a:ext cx="66675" cy="1365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86" name="Line 266"/>
            <p:cNvSpPr>
              <a:spLocks noChangeShapeType="1"/>
            </p:cNvSpPr>
            <p:nvPr/>
          </p:nvSpPr>
          <p:spPr bwMode="auto">
            <a:xfrm>
              <a:off x="10514013" y="8329613"/>
              <a:ext cx="33337" cy="1063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25187" name="Group 267"/>
            <p:cNvGrpSpPr>
              <a:grpSpLocks/>
            </p:cNvGrpSpPr>
            <p:nvPr/>
          </p:nvGrpSpPr>
          <p:grpSpPr bwMode="auto">
            <a:xfrm>
              <a:off x="10233025" y="5808663"/>
              <a:ext cx="703263" cy="484187"/>
              <a:chOff x="1248" y="3857"/>
              <a:chExt cx="498" cy="442"/>
            </a:xfrm>
          </p:grpSpPr>
          <p:grpSp>
            <p:nvGrpSpPr>
              <p:cNvPr id="125193" name="Group 268"/>
              <p:cNvGrpSpPr>
                <a:grpSpLocks/>
              </p:cNvGrpSpPr>
              <p:nvPr/>
            </p:nvGrpSpPr>
            <p:grpSpPr bwMode="auto">
              <a:xfrm>
                <a:off x="1248" y="3857"/>
                <a:ext cx="498" cy="442"/>
                <a:chOff x="7728" y="6432"/>
                <a:chExt cx="488" cy="384"/>
              </a:xfrm>
            </p:grpSpPr>
            <p:sp>
              <p:nvSpPr>
                <p:cNvPr id="125195" name="Freeform 269"/>
                <p:cNvSpPr>
                  <a:spLocks/>
                </p:cNvSpPr>
                <p:nvPr/>
              </p:nvSpPr>
              <p:spPr bwMode="auto">
                <a:xfrm>
                  <a:off x="7728" y="6432"/>
                  <a:ext cx="480" cy="216"/>
                </a:xfrm>
                <a:custGeom>
                  <a:avLst/>
                  <a:gdLst>
                    <a:gd name="T0" fmla="*/ 0 w 480"/>
                    <a:gd name="T1" fmla="*/ 0 h 216"/>
                    <a:gd name="T2" fmla="*/ 480 w 480"/>
                    <a:gd name="T3" fmla="*/ 0 h 216"/>
                    <a:gd name="T4" fmla="*/ 396 w 480"/>
                    <a:gd name="T5" fmla="*/ 216 h 216"/>
                    <a:gd name="T6" fmla="*/ 4 w 480"/>
                    <a:gd name="T7" fmla="*/ 212 h 216"/>
                    <a:gd name="T8" fmla="*/ 0 w 480"/>
                    <a:gd name="T9" fmla="*/ 0 h 2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0"/>
                    <a:gd name="T16" fmla="*/ 0 h 216"/>
                    <a:gd name="T17" fmla="*/ 480 w 480"/>
                    <a:gd name="T18" fmla="*/ 216 h 2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0" h="216">
                      <a:moveTo>
                        <a:pt x="0" y="0"/>
                      </a:moveTo>
                      <a:lnTo>
                        <a:pt x="480" y="0"/>
                      </a:lnTo>
                      <a:lnTo>
                        <a:pt x="396" y="216"/>
                      </a:lnTo>
                      <a:lnTo>
                        <a:pt x="4" y="2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BEAF"/>
                    </a:gs>
                    <a:gs pos="50000">
                      <a:srgbClr val="FFFFFF"/>
                    </a:gs>
                    <a:gs pos="100000">
                      <a:srgbClr val="FFBEAF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grpSp>
              <p:nvGrpSpPr>
                <p:cNvPr id="125196" name="Group 270"/>
                <p:cNvGrpSpPr>
                  <a:grpSpLocks/>
                </p:cNvGrpSpPr>
                <p:nvPr/>
              </p:nvGrpSpPr>
              <p:grpSpPr bwMode="auto">
                <a:xfrm>
                  <a:off x="7736" y="6432"/>
                  <a:ext cx="480" cy="384"/>
                  <a:chOff x="384" y="3168"/>
                  <a:chExt cx="768" cy="720"/>
                </a:xfrm>
              </p:grpSpPr>
              <p:sp>
                <p:nvSpPr>
                  <p:cNvPr id="125197" name="Line 2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" y="3168"/>
                    <a:ext cx="0" cy="720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5198" name="Line 27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" y="3176"/>
                    <a:ext cx="768" cy="0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5199" name="Line 2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" y="3560"/>
                    <a:ext cx="624" cy="0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5200" name="Line 2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008" y="3176"/>
                    <a:ext cx="144" cy="384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5201" name="Line 27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60" y="3168"/>
                    <a:ext cx="144" cy="384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25194" name="Text Box 276"/>
              <p:cNvSpPr txBox="1">
                <a:spLocks noChangeArrowheads="1"/>
              </p:cNvSpPr>
              <p:nvPr/>
            </p:nvSpPr>
            <p:spPr bwMode="auto">
              <a:xfrm>
                <a:off x="1248" y="3881"/>
                <a:ext cx="467" cy="2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46629" tIns="73301" rIns="146629" bIns="73301">
                <a:spAutoFit/>
              </a:bodyPr>
              <a:lstStyle/>
              <a:p>
                <a:pPr algn="ctr" defTabSz="2506663"/>
                <a:r>
                  <a:rPr lang="ru-RU" sz="700">
                    <a:solidFill>
                      <a:schemeClr val="tx1"/>
                    </a:solidFill>
                  </a:rPr>
                  <a:t>У ГОЧС</a:t>
                </a:r>
              </a:p>
            </p:txBody>
          </p:sp>
        </p:grpSp>
        <p:sp>
          <p:nvSpPr>
            <p:cNvPr id="125188" name="Text Box 3"/>
            <p:cNvSpPr txBox="1">
              <a:spLocks noChangeArrowheads="1"/>
            </p:cNvSpPr>
            <p:nvPr/>
          </p:nvSpPr>
          <p:spPr bwMode="auto">
            <a:xfrm>
              <a:off x="11088688" y="5880100"/>
              <a:ext cx="1712912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300">
                  <a:solidFill>
                    <a:schemeClr val="tx1"/>
                  </a:solidFill>
                </a:rPr>
                <a:t>Управление ГОЧС района</a:t>
              </a:r>
            </a:p>
          </p:txBody>
        </p:sp>
        <p:sp>
          <p:nvSpPr>
            <p:cNvPr id="125189" name="Oval 400"/>
            <p:cNvSpPr>
              <a:spLocks noChangeArrowheads="1"/>
            </p:cNvSpPr>
            <p:nvPr/>
          </p:nvSpPr>
          <p:spPr bwMode="auto">
            <a:xfrm>
              <a:off x="10288588" y="8832850"/>
              <a:ext cx="215900" cy="21748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5190" name="Oval 401"/>
            <p:cNvSpPr>
              <a:spLocks noChangeArrowheads="1"/>
            </p:cNvSpPr>
            <p:nvPr/>
          </p:nvSpPr>
          <p:spPr bwMode="auto">
            <a:xfrm>
              <a:off x="10288588" y="9336088"/>
              <a:ext cx="215900" cy="144462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5191" name="Text Box 3"/>
            <p:cNvSpPr txBox="1">
              <a:spLocks noChangeArrowheads="1"/>
            </p:cNvSpPr>
            <p:nvPr/>
          </p:nvSpPr>
          <p:spPr bwMode="auto">
            <a:xfrm>
              <a:off x="10577513" y="8832850"/>
              <a:ext cx="1611312" cy="260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Адм..центр.</a:t>
              </a:r>
            </a:p>
          </p:txBody>
        </p:sp>
        <p:sp>
          <p:nvSpPr>
            <p:cNvPr id="125192" name="Text Box 3"/>
            <p:cNvSpPr txBox="1">
              <a:spLocks noChangeArrowheads="1"/>
            </p:cNvSpPr>
            <p:nvPr/>
          </p:nvSpPr>
          <p:spPr bwMode="auto">
            <a:xfrm>
              <a:off x="10648950" y="9264650"/>
              <a:ext cx="1873250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Населенный пункт</a:t>
              </a:r>
            </a:p>
          </p:txBody>
        </p:sp>
      </p:grpSp>
      <p:graphicFrame>
        <p:nvGraphicFramePr>
          <p:cNvPr id="3505" name="Group 433"/>
          <p:cNvGraphicFramePr>
            <a:graphicFrameLocks noGrp="1"/>
          </p:cNvGraphicFramePr>
          <p:nvPr/>
        </p:nvGraphicFramePr>
        <p:xfrm>
          <a:off x="2297113" y="4224338"/>
          <a:ext cx="1657350" cy="30480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Бамут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4" name="Picture 3"/>
          <p:cNvPicPr>
            <a:picLocks noChangeAspect="1" noChangeArrowheads="1"/>
          </p:cNvPicPr>
          <p:nvPr/>
        </p:nvPicPr>
        <p:blipFill>
          <a:blip r:embed="rId3" cstate="print"/>
          <a:srcRect l="26372" t="7651" r="15900" b="3004"/>
          <a:stretch>
            <a:fillRect/>
          </a:stretch>
        </p:blipFill>
        <p:spPr bwMode="auto">
          <a:xfrm>
            <a:off x="-7938" y="1271588"/>
            <a:ext cx="12801601" cy="83296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1035" name="Freeform 75"/>
          <p:cNvSpPr>
            <a:spLocks/>
          </p:cNvSpPr>
          <p:nvPr/>
        </p:nvSpPr>
        <p:spPr bwMode="auto">
          <a:xfrm>
            <a:off x="3781425" y="3289300"/>
            <a:ext cx="2835275" cy="220663"/>
          </a:xfrm>
          <a:custGeom>
            <a:avLst/>
            <a:gdLst>
              <a:gd name="T0" fmla="*/ 0 w 1159"/>
              <a:gd name="T1" fmla="*/ 2147483647 h 85"/>
              <a:gd name="T2" fmla="*/ 2147483647 w 1159"/>
              <a:gd name="T3" fmla="*/ 2147483647 h 85"/>
              <a:gd name="T4" fmla="*/ 2147483647 w 1159"/>
              <a:gd name="T5" fmla="*/ 2147483647 h 85"/>
              <a:gd name="T6" fmla="*/ 2147483647 w 1159"/>
              <a:gd name="T7" fmla="*/ 2147483647 h 85"/>
              <a:gd name="T8" fmla="*/ 2147483647 w 1159"/>
              <a:gd name="T9" fmla="*/ 2147483647 h 85"/>
              <a:gd name="T10" fmla="*/ 2147483647 w 1159"/>
              <a:gd name="T11" fmla="*/ 2147483647 h 85"/>
              <a:gd name="T12" fmla="*/ 2147483647 w 1159"/>
              <a:gd name="T13" fmla="*/ 2147483647 h 85"/>
              <a:gd name="T14" fmla="*/ 2147483647 w 1159"/>
              <a:gd name="T15" fmla="*/ 2147483647 h 85"/>
              <a:gd name="T16" fmla="*/ 2147483647 w 1159"/>
              <a:gd name="T17" fmla="*/ 2147483647 h 85"/>
              <a:gd name="T18" fmla="*/ 2147483647 w 1159"/>
              <a:gd name="T19" fmla="*/ 2147483647 h 85"/>
              <a:gd name="T20" fmla="*/ 2147483647 w 1159"/>
              <a:gd name="T21" fmla="*/ 2147483647 h 85"/>
              <a:gd name="T22" fmla="*/ 2147483647 w 1159"/>
              <a:gd name="T23" fmla="*/ 2147483647 h 85"/>
              <a:gd name="T24" fmla="*/ 2147483647 w 1159"/>
              <a:gd name="T25" fmla="*/ 2147483647 h 85"/>
              <a:gd name="T26" fmla="*/ 2147483647 w 1159"/>
              <a:gd name="T27" fmla="*/ 2147483647 h 85"/>
              <a:gd name="T28" fmla="*/ 2147483647 w 1159"/>
              <a:gd name="T29" fmla="*/ 2147483647 h 85"/>
              <a:gd name="T30" fmla="*/ 2147483647 w 1159"/>
              <a:gd name="T31" fmla="*/ 2147483647 h 85"/>
              <a:gd name="T32" fmla="*/ 2147483647 w 1159"/>
              <a:gd name="T33" fmla="*/ 2147483647 h 85"/>
              <a:gd name="T34" fmla="*/ 2147483647 w 1159"/>
              <a:gd name="T35" fmla="*/ 2147483647 h 85"/>
              <a:gd name="T36" fmla="*/ 2147483647 w 1159"/>
              <a:gd name="T37" fmla="*/ 2147483647 h 85"/>
              <a:gd name="T38" fmla="*/ 2147483647 w 1159"/>
              <a:gd name="T39" fmla="*/ 2147483647 h 85"/>
              <a:gd name="T40" fmla="*/ 2147483647 w 1159"/>
              <a:gd name="T41" fmla="*/ 2147483647 h 85"/>
              <a:gd name="T42" fmla="*/ 2147483647 w 1159"/>
              <a:gd name="T43" fmla="*/ 2147483647 h 85"/>
              <a:gd name="T44" fmla="*/ 2147483647 w 1159"/>
              <a:gd name="T45" fmla="*/ 2147483647 h 85"/>
              <a:gd name="T46" fmla="*/ 2147483647 w 1159"/>
              <a:gd name="T47" fmla="*/ 2147483647 h 85"/>
              <a:gd name="T48" fmla="*/ 2147483647 w 1159"/>
              <a:gd name="T49" fmla="*/ 2147483647 h 85"/>
              <a:gd name="T50" fmla="*/ 2147483647 w 1159"/>
              <a:gd name="T51" fmla="*/ 2147483647 h 85"/>
              <a:gd name="T52" fmla="*/ 2147483647 w 1159"/>
              <a:gd name="T53" fmla="*/ 2147483647 h 85"/>
              <a:gd name="T54" fmla="*/ 0 w 1159"/>
              <a:gd name="T55" fmla="*/ 2147483647 h 8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1159"/>
              <a:gd name="T85" fmla="*/ 0 h 85"/>
              <a:gd name="T86" fmla="*/ 1159 w 1159"/>
              <a:gd name="T87" fmla="*/ 85 h 8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1159" h="85">
                <a:moveTo>
                  <a:pt x="0" y="21"/>
                </a:moveTo>
                <a:cubicBezTo>
                  <a:pt x="36" y="19"/>
                  <a:pt x="72" y="16"/>
                  <a:pt x="108" y="15"/>
                </a:cubicBezTo>
                <a:cubicBezTo>
                  <a:pt x="148" y="14"/>
                  <a:pt x="210" y="31"/>
                  <a:pt x="252" y="33"/>
                </a:cubicBezTo>
                <a:cubicBezTo>
                  <a:pt x="284" y="39"/>
                  <a:pt x="277" y="39"/>
                  <a:pt x="321" y="33"/>
                </a:cubicBezTo>
                <a:cubicBezTo>
                  <a:pt x="403" y="0"/>
                  <a:pt x="341" y="11"/>
                  <a:pt x="489" y="3"/>
                </a:cubicBezTo>
                <a:cubicBezTo>
                  <a:pt x="568" y="7"/>
                  <a:pt x="640" y="16"/>
                  <a:pt x="720" y="18"/>
                </a:cubicBezTo>
                <a:cubicBezTo>
                  <a:pt x="732" y="21"/>
                  <a:pt x="741" y="27"/>
                  <a:pt x="753" y="30"/>
                </a:cubicBezTo>
                <a:cubicBezTo>
                  <a:pt x="780" y="47"/>
                  <a:pt x="768" y="42"/>
                  <a:pt x="786" y="48"/>
                </a:cubicBezTo>
                <a:cubicBezTo>
                  <a:pt x="848" y="42"/>
                  <a:pt x="854" y="41"/>
                  <a:pt x="897" y="12"/>
                </a:cubicBezTo>
                <a:cubicBezTo>
                  <a:pt x="935" y="16"/>
                  <a:pt x="973" y="22"/>
                  <a:pt x="1011" y="27"/>
                </a:cubicBezTo>
                <a:cubicBezTo>
                  <a:pt x="1035" y="35"/>
                  <a:pt x="1066" y="40"/>
                  <a:pt x="1089" y="51"/>
                </a:cubicBezTo>
                <a:cubicBezTo>
                  <a:pt x="1104" y="58"/>
                  <a:pt x="1115" y="66"/>
                  <a:pt x="1131" y="69"/>
                </a:cubicBezTo>
                <a:cubicBezTo>
                  <a:pt x="1139" y="67"/>
                  <a:pt x="1147" y="62"/>
                  <a:pt x="1155" y="63"/>
                </a:cubicBezTo>
                <a:cubicBezTo>
                  <a:pt x="1159" y="64"/>
                  <a:pt x="1152" y="69"/>
                  <a:pt x="1149" y="72"/>
                </a:cubicBezTo>
                <a:cubicBezTo>
                  <a:pt x="1143" y="78"/>
                  <a:pt x="1132" y="81"/>
                  <a:pt x="1125" y="84"/>
                </a:cubicBezTo>
                <a:cubicBezTo>
                  <a:pt x="1110" y="81"/>
                  <a:pt x="1092" y="85"/>
                  <a:pt x="1080" y="75"/>
                </a:cubicBezTo>
                <a:cubicBezTo>
                  <a:pt x="1061" y="59"/>
                  <a:pt x="1088" y="71"/>
                  <a:pt x="1065" y="63"/>
                </a:cubicBezTo>
                <a:cubicBezTo>
                  <a:pt x="1047" y="68"/>
                  <a:pt x="1033" y="64"/>
                  <a:pt x="1020" y="51"/>
                </a:cubicBezTo>
                <a:cubicBezTo>
                  <a:pt x="810" y="56"/>
                  <a:pt x="936" y="35"/>
                  <a:pt x="867" y="69"/>
                </a:cubicBezTo>
                <a:cubicBezTo>
                  <a:pt x="842" y="67"/>
                  <a:pt x="811" y="67"/>
                  <a:pt x="786" y="57"/>
                </a:cubicBezTo>
                <a:cubicBezTo>
                  <a:pt x="763" y="48"/>
                  <a:pt x="740" y="35"/>
                  <a:pt x="714" y="33"/>
                </a:cubicBezTo>
                <a:cubicBezTo>
                  <a:pt x="658" y="29"/>
                  <a:pt x="602" y="29"/>
                  <a:pt x="546" y="27"/>
                </a:cubicBezTo>
                <a:cubicBezTo>
                  <a:pt x="526" y="14"/>
                  <a:pt x="500" y="24"/>
                  <a:pt x="477" y="27"/>
                </a:cubicBezTo>
                <a:cubicBezTo>
                  <a:pt x="449" y="36"/>
                  <a:pt x="435" y="37"/>
                  <a:pt x="402" y="39"/>
                </a:cubicBezTo>
                <a:cubicBezTo>
                  <a:pt x="344" y="58"/>
                  <a:pt x="394" y="50"/>
                  <a:pt x="270" y="54"/>
                </a:cubicBezTo>
                <a:cubicBezTo>
                  <a:pt x="233" y="60"/>
                  <a:pt x="195" y="44"/>
                  <a:pt x="159" y="39"/>
                </a:cubicBezTo>
                <a:cubicBezTo>
                  <a:pt x="116" y="42"/>
                  <a:pt x="86" y="34"/>
                  <a:pt x="45" y="24"/>
                </a:cubicBezTo>
                <a:cubicBezTo>
                  <a:pt x="28" y="20"/>
                  <a:pt x="11" y="5"/>
                  <a:pt x="0" y="21"/>
                </a:cubicBezTo>
                <a:close/>
              </a:path>
            </a:pathLst>
          </a:custGeom>
          <a:solidFill>
            <a:srgbClr val="00CCFF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lIns="122147" tIns="61076" rIns="122147" bIns="61076" anchor="ctr"/>
          <a:lstStyle/>
          <a:p>
            <a:endParaRPr lang="ru-RU"/>
          </a:p>
        </p:txBody>
      </p:sp>
      <p:sp>
        <p:nvSpPr>
          <p:cNvPr id="1036" name="Freeform 76"/>
          <p:cNvSpPr>
            <a:spLocks/>
          </p:cNvSpPr>
          <p:nvPr/>
        </p:nvSpPr>
        <p:spPr bwMode="auto">
          <a:xfrm>
            <a:off x="2771775" y="2784475"/>
            <a:ext cx="5140325" cy="704850"/>
          </a:xfrm>
          <a:custGeom>
            <a:avLst/>
            <a:gdLst>
              <a:gd name="T0" fmla="*/ 2147483647 w 2218"/>
              <a:gd name="T1" fmla="*/ 2147483647 h 343"/>
              <a:gd name="T2" fmla="*/ 2147483647 w 2218"/>
              <a:gd name="T3" fmla="*/ 2147483647 h 343"/>
              <a:gd name="T4" fmla="*/ 2147483647 w 2218"/>
              <a:gd name="T5" fmla="*/ 2147483647 h 343"/>
              <a:gd name="T6" fmla="*/ 2147483647 w 2218"/>
              <a:gd name="T7" fmla="*/ 2147483647 h 343"/>
              <a:gd name="T8" fmla="*/ 2147483647 w 2218"/>
              <a:gd name="T9" fmla="*/ 2147483647 h 343"/>
              <a:gd name="T10" fmla="*/ 2147483647 w 2218"/>
              <a:gd name="T11" fmla="*/ 2147483647 h 343"/>
              <a:gd name="T12" fmla="*/ 2147483647 w 2218"/>
              <a:gd name="T13" fmla="*/ 2147483647 h 343"/>
              <a:gd name="T14" fmla="*/ 2147483647 w 2218"/>
              <a:gd name="T15" fmla="*/ 2147483647 h 343"/>
              <a:gd name="T16" fmla="*/ 2147483647 w 2218"/>
              <a:gd name="T17" fmla="*/ 2147483647 h 343"/>
              <a:gd name="T18" fmla="*/ 2147483647 w 2218"/>
              <a:gd name="T19" fmla="*/ 2147483647 h 343"/>
              <a:gd name="T20" fmla="*/ 2147483647 w 2218"/>
              <a:gd name="T21" fmla="*/ 2147483647 h 343"/>
              <a:gd name="T22" fmla="*/ 2147483647 w 2218"/>
              <a:gd name="T23" fmla="*/ 2147483647 h 343"/>
              <a:gd name="T24" fmla="*/ 2147483647 w 2218"/>
              <a:gd name="T25" fmla="*/ 2147483647 h 343"/>
              <a:gd name="T26" fmla="*/ 2147483647 w 2218"/>
              <a:gd name="T27" fmla="*/ 2147483647 h 343"/>
              <a:gd name="T28" fmla="*/ 2147483647 w 2218"/>
              <a:gd name="T29" fmla="*/ 2147483647 h 343"/>
              <a:gd name="T30" fmla="*/ 2147483647 w 2218"/>
              <a:gd name="T31" fmla="*/ 2147483647 h 343"/>
              <a:gd name="T32" fmla="*/ 2147483647 w 2218"/>
              <a:gd name="T33" fmla="*/ 2147483647 h 343"/>
              <a:gd name="T34" fmla="*/ 2147483647 w 2218"/>
              <a:gd name="T35" fmla="*/ 2147483647 h 343"/>
              <a:gd name="T36" fmla="*/ 2147483647 w 2218"/>
              <a:gd name="T37" fmla="*/ 2147483647 h 343"/>
              <a:gd name="T38" fmla="*/ 2147483647 w 2218"/>
              <a:gd name="T39" fmla="*/ 2147483647 h 343"/>
              <a:gd name="T40" fmla="*/ 2147483647 w 2218"/>
              <a:gd name="T41" fmla="*/ 2147483647 h 343"/>
              <a:gd name="T42" fmla="*/ 2147483647 w 2218"/>
              <a:gd name="T43" fmla="*/ 2147483647 h 343"/>
              <a:gd name="T44" fmla="*/ 2147483647 w 2218"/>
              <a:gd name="T45" fmla="*/ 2147483647 h 343"/>
              <a:gd name="T46" fmla="*/ 2147483647 w 2218"/>
              <a:gd name="T47" fmla="*/ 2147483647 h 343"/>
              <a:gd name="T48" fmla="*/ 2147483647 w 2218"/>
              <a:gd name="T49" fmla="*/ 2147483647 h 343"/>
              <a:gd name="T50" fmla="*/ 2147483647 w 2218"/>
              <a:gd name="T51" fmla="*/ 2147483647 h 343"/>
              <a:gd name="T52" fmla="*/ 2147483647 w 2218"/>
              <a:gd name="T53" fmla="*/ 2147483647 h 343"/>
              <a:gd name="T54" fmla="*/ 2147483647 w 2218"/>
              <a:gd name="T55" fmla="*/ 2147483647 h 343"/>
              <a:gd name="T56" fmla="*/ 2147483647 w 2218"/>
              <a:gd name="T57" fmla="*/ 2147483647 h 343"/>
              <a:gd name="T58" fmla="*/ 2147483647 w 2218"/>
              <a:gd name="T59" fmla="*/ 2147483647 h 343"/>
              <a:gd name="T60" fmla="*/ 2147483647 w 2218"/>
              <a:gd name="T61" fmla="*/ 2147483647 h 343"/>
              <a:gd name="T62" fmla="*/ 2147483647 w 2218"/>
              <a:gd name="T63" fmla="*/ 2147483647 h 343"/>
              <a:gd name="T64" fmla="*/ 2147483647 w 2218"/>
              <a:gd name="T65" fmla="*/ 2147483647 h 34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218"/>
              <a:gd name="T100" fmla="*/ 0 h 343"/>
              <a:gd name="T101" fmla="*/ 2218 w 2218"/>
              <a:gd name="T102" fmla="*/ 343 h 34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218" h="343">
                <a:moveTo>
                  <a:pt x="33" y="34"/>
                </a:moveTo>
                <a:cubicBezTo>
                  <a:pt x="83" y="0"/>
                  <a:pt x="44" y="22"/>
                  <a:pt x="168" y="16"/>
                </a:cubicBezTo>
                <a:cubicBezTo>
                  <a:pt x="193" y="3"/>
                  <a:pt x="212" y="4"/>
                  <a:pt x="240" y="7"/>
                </a:cubicBezTo>
                <a:cubicBezTo>
                  <a:pt x="250" y="10"/>
                  <a:pt x="260" y="16"/>
                  <a:pt x="270" y="19"/>
                </a:cubicBezTo>
                <a:cubicBezTo>
                  <a:pt x="281" y="30"/>
                  <a:pt x="283" y="43"/>
                  <a:pt x="297" y="52"/>
                </a:cubicBezTo>
                <a:cubicBezTo>
                  <a:pt x="320" y="44"/>
                  <a:pt x="342" y="37"/>
                  <a:pt x="366" y="31"/>
                </a:cubicBezTo>
                <a:cubicBezTo>
                  <a:pt x="382" y="32"/>
                  <a:pt x="398" y="32"/>
                  <a:pt x="414" y="34"/>
                </a:cubicBezTo>
                <a:cubicBezTo>
                  <a:pt x="429" y="36"/>
                  <a:pt x="457" y="60"/>
                  <a:pt x="477" y="67"/>
                </a:cubicBezTo>
                <a:cubicBezTo>
                  <a:pt x="510" y="100"/>
                  <a:pt x="614" y="87"/>
                  <a:pt x="636" y="88"/>
                </a:cubicBezTo>
                <a:cubicBezTo>
                  <a:pt x="666" y="91"/>
                  <a:pt x="696" y="94"/>
                  <a:pt x="726" y="97"/>
                </a:cubicBezTo>
                <a:cubicBezTo>
                  <a:pt x="802" y="91"/>
                  <a:pt x="802" y="111"/>
                  <a:pt x="810" y="58"/>
                </a:cubicBezTo>
                <a:cubicBezTo>
                  <a:pt x="811" y="53"/>
                  <a:pt x="810" y="47"/>
                  <a:pt x="813" y="43"/>
                </a:cubicBezTo>
                <a:cubicBezTo>
                  <a:pt x="818" y="36"/>
                  <a:pt x="833" y="30"/>
                  <a:pt x="840" y="28"/>
                </a:cubicBezTo>
                <a:cubicBezTo>
                  <a:pt x="849" y="25"/>
                  <a:pt x="867" y="19"/>
                  <a:pt x="867" y="19"/>
                </a:cubicBezTo>
                <a:cubicBezTo>
                  <a:pt x="947" y="22"/>
                  <a:pt x="1020" y="32"/>
                  <a:pt x="1101" y="34"/>
                </a:cubicBezTo>
                <a:cubicBezTo>
                  <a:pt x="1129" y="39"/>
                  <a:pt x="1157" y="43"/>
                  <a:pt x="1185" y="49"/>
                </a:cubicBezTo>
                <a:cubicBezTo>
                  <a:pt x="1215" y="69"/>
                  <a:pt x="1249" y="65"/>
                  <a:pt x="1281" y="79"/>
                </a:cubicBezTo>
                <a:cubicBezTo>
                  <a:pt x="1295" y="85"/>
                  <a:pt x="1309" y="94"/>
                  <a:pt x="1323" y="100"/>
                </a:cubicBezTo>
                <a:cubicBezTo>
                  <a:pt x="1354" y="114"/>
                  <a:pt x="1389" y="119"/>
                  <a:pt x="1422" y="127"/>
                </a:cubicBezTo>
                <a:cubicBezTo>
                  <a:pt x="1469" y="138"/>
                  <a:pt x="1508" y="150"/>
                  <a:pt x="1557" y="154"/>
                </a:cubicBezTo>
                <a:cubicBezTo>
                  <a:pt x="1586" y="160"/>
                  <a:pt x="1610" y="161"/>
                  <a:pt x="1635" y="178"/>
                </a:cubicBezTo>
                <a:cubicBezTo>
                  <a:pt x="1656" y="242"/>
                  <a:pt x="1614" y="238"/>
                  <a:pt x="1674" y="247"/>
                </a:cubicBezTo>
                <a:cubicBezTo>
                  <a:pt x="1695" y="254"/>
                  <a:pt x="1719" y="243"/>
                  <a:pt x="1740" y="238"/>
                </a:cubicBezTo>
                <a:cubicBezTo>
                  <a:pt x="1784" y="245"/>
                  <a:pt x="1754" y="248"/>
                  <a:pt x="1824" y="241"/>
                </a:cubicBezTo>
                <a:cubicBezTo>
                  <a:pt x="1842" y="229"/>
                  <a:pt x="1846" y="230"/>
                  <a:pt x="1866" y="235"/>
                </a:cubicBezTo>
                <a:cubicBezTo>
                  <a:pt x="1883" y="246"/>
                  <a:pt x="1900" y="252"/>
                  <a:pt x="1920" y="256"/>
                </a:cubicBezTo>
                <a:cubicBezTo>
                  <a:pt x="1930" y="285"/>
                  <a:pt x="1917" y="240"/>
                  <a:pt x="1917" y="277"/>
                </a:cubicBezTo>
                <a:cubicBezTo>
                  <a:pt x="1917" y="293"/>
                  <a:pt x="1953" y="298"/>
                  <a:pt x="1962" y="301"/>
                </a:cubicBezTo>
                <a:cubicBezTo>
                  <a:pt x="1990" y="310"/>
                  <a:pt x="2044" y="307"/>
                  <a:pt x="2058" y="307"/>
                </a:cubicBezTo>
                <a:cubicBezTo>
                  <a:pt x="2078" y="305"/>
                  <a:pt x="2098" y="306"/>
                  <a:pt x="2118" y="301"/>
                </a:cubicBezTo>
                <a:cubicBezTo>
                  <a:pt x="2147" y="294"/>
                  <a:pt x="2178" y="251"/>
                  <a:pt x="2208" y="241"/>
                </a:cubicBezTo>
                <a:cubicBezTo>
                  <a:pt x="2217" y="254"/>
                  <a:pt x="2218" y="257"/>
                  <a:pt x="2211" y="271"/>
                </a:cubicBezTo>
                <a:cubicBezTo>
                  <a:pt x="2191" y="310"/>
                  <a:pt x="2168" y="315"/>
                  <a:pt x="2127" y="325"/>
                </a:cubicBezTo>
                <a:cubicBezTo>
                  <a:pt x="2114" y="333"/>
                  <a:pt x="2115" y="334"/>
                  <a:pt x="2103" y="337"/>
                </a:cubicBezTo>
                <a:cubicBezTo>
                  <a:pt x="2095" y="339"/>
                  <a:pt x="2079" y="343"/>
                  <a:pt x="2079" y="343"/>
                </a:cubicBezTo>
                <a:cubicBezTo>
                  <a:pt x="2035" y="330"/>
                  <a:pt x="1985" y="335"/>
                  <a:pt x="1938" y="328"/>
                </a:cubicBezTo>
                <a:cubicBezTo>
                  <a:pt x="1925" y="323"/>
                  <a:pt x="1916" y="314"/>
                  <a:pt x="1902" y="319"/>
                </a:cubicBezTo>
                <a:cubicBezTo>
                  <a:pt x="1894" y="308"/>
                  <a:pt x="1890" y="295"/>
                  <a:pt x="1884" y="283"/>
                </a:cubicBezTo>
                <a:cubicBezTo>
                  <a:pt x="1847" y="295"/>
                  <a:pt x="1839" y="287"/>
                  <a:pt x="1785" y="283"/>
                </a:cubicBezTo>
                <a:cubicBezTo>
                  <a:pt x="1774" y="279"/>
                  <a:pt x="1765" y="273"/>
                  <a:pt x="1755" y="268"/>
                </a:cubicBezTo>
                <a:cubicBezTo>
                  <a:pt x="1720" y="272"/>
                  <a:pt x="1735" y="272"/>
                  <a:pt x="1713" y="286"/>
                </a:cubicBezTo>
                <a:cubicBezTo>
                  <a:pt x="1682" y="282"/>
                  <a:pt x="1663" y="279"/>
                  <a:pt x="1635" y="268"/>
                </a:cubicBezTo>
                <a:cubicBezTo>
                  <a:pt x="1629" y="285"/>
                  <a:pt x="1630" y="300"/>
                  <a:pt x="1617" y="313"/>
                </a:cubicBezTo>
                <a:cubicBezTo>
                  <a:pt x="1620" y="315"/>
                  <a:pt x="1622" y="319"/>
                  <a:pt x="1626" y="319"/>
                </a:cubicBezTo>
                <a:cubicBezTo>
                  <a:pt x="1630" y="319"/>
                  <a:pt x="1638" y="316"/>
                  <a:pt x="1635" y="313"/>
                </a:cubicBezTo>
                <a:cubicBezTo>
                  <a:pt x="1634" y="312"/>
                  <a:pt x="1600" y="322"/>
                  <a:pt x="1599" y="322"/>
                </a:cubicBezTo>
                <a:cubicBezTo>
                  <a:pt x="1593" y="295"/>
                  <a:pt x="1592" y="278"/>
                  <a:pt x="1602" y="253"/>
                </a:cubicBezTo>
                <a:cubicBezTo>
                  <a:pt x="1596" y="215"/>
                  <a:pt x="1596" y="208"/>
                  <a:pt x="1560" y="196"/>
                </a:cubicBezTo>
                <a:cubicBezTo>
                  <a:pt x="1546" y="176"/>
                  <a:pt x="1526" y="182"/>
                  <a:pt x="1500" y="178"/>
                </a:cubicBezTo>
                <a:cubicBezTo>
                  <a:pt x="1463" y="172"/>
                  <a:pt x="1438" y="153"/>
                  <a:pt x="1404" y="142"/>
                </a:cubicBezTo>
                <a:cubicBezTo>
                  <a:pt x="1361" y="128"/>
                  <a:pt x="1395" y="144"/>
                  <a:pt x="1368" y="130"/>
                </a:cubicBezTo>
                <a:cubicBezTo>
                  <a:pt x="1329" y="134"/>
                  <a:pt x="1289" y="137"/>
                  <a:pt x="1251" y="124"/>
                </a:cubicBezTo>
                <a:cubicBezTo>
                  <a:pt x="1244" y="113"/>
                  <a:pt x="1230" y="105"/>
                  <a:pt x="1218" y="97"/>
                </a:cubicBezTo>
                <a:cubicBezTo>
                  <a:pt x="1209" y="84"/>
                  <a:pt x="1151" y="60"/>
                  <a:pt x="1131" y="52"/>
                </a:cubicBezTo>
                <a:cubicBezTo>
                  <a:pt x="1039" y="53"/>
                  <a:pt x="946" y="41"/>
                  <a:pt x="855" y="55"/>
                </a:cubicBezTo>
                <a:cubicBezTo>
                  <a:pt x="841" y="57"/>
                  <a:pt x="854" y="84"/>
                  <a:pt x="849" y="97"/>
                </a:cubicBezTo>
                <a:cubicBezTo>
                  <a:pt x="843" y="113"/>
                  <a:pt x="777" y="117"/>
                  <a:pt x="765" y="118"/>
                </a:cubicBezTo>
                <a:cubicBezTo>
                  <a:pt x="699" y="115"/>
                  <a:pt x="644" y="122"/>
                  <a:pt x="588" y="94"/>
                </a:cubicBezTo>
                <a:cubicBezTo>
                  <a:pt x="567" y="97"/>
                  <a:pt x="546" y="100"/>
                  <a:pt x="525" y="103"/>
                </a:cubicBezTo>
                <a:cubicBezTo>
                  <a:pt x="498" y="101"/>
                  <a:pt x="471" y="100"/>
                  <a:pt x="444" y="97"/>
                </a:cubicBezTo>
                <a:cubicBezTo>
                  <a:pt x="426" y="95"/>
                  <a:pt x="412" y="75"/>
                  <a:pt x="396" y="67"/>
                </a:cubicBezTo>
                <a:cubicBezTo>
                  <a:pt x="356" y="69"/>
                  <a:pt x="350" y="69"/>
                  <a:pt x="321" y="76"/>
                </a:cubicBezTo>
                <a:cubicBezTo>
                  <a:pt x="243" y="67"/>
                  <a:pt x="286" y="78"/>
                  <a:pt x="252" y="55"/>
                </a:cubicBezTo>
                <a:cubicBezTo>
                  <a:pt x="241" y="33"/>
                  <a:pt x="227" y="47"/>
                  <a:pt x="207" y="49"/>
                </a:cubicBezTo>
                <a:cubicBezTo>
                  <a:pt x="189" y="51"/>
                  <a:pt x="101" y="54"/>
                  <a:pt x="87" y="55"/>
                </a:cubicBezTo>
                <a:cubicBezTo>
                  <a:pt x="0" y="46"/>
                  <a:pt x="33" y="68"/>
                  <a:pt x="33" y="34"/>
                </a:cubicBezTo>
                <a:close/>
              </a:path>
            </a:pathLst>
          </a:custGeom>
          <a:solidFill>
            <a:srgbClr val="00CCFF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lIns="122147" tIns="61076" rIns="122147" bIns="61076" anchor="ctr"/>
          <a:lstStyle/>
          <a:p>
            <a:endParaRPr lang="ru-RU"/>
          </a:p>
        </p:txBody>
      </p:sp>
      <p:sp>
        <p:nvSpPr>
          <p:cNvPr id="1037" name="Freeform 77"/>
          <p:cNvSpPr>
            <a:spLocks/>
          </p:cNvSpPr>
          <p:nvPr/>
        </p:nvSpPr>
        <p:spPr bwMode="auto">
          <a:xfrm>
            <a:off x="2166938" y="3489325"/>
            <a:ext cx="4233862" cy="1216025"/>
          </a:xfrm>
          <a:custGeom>
            <a:avLst/>
            <a:gdLst>
              <a:gd name="T0" fmla="*/ 2147483647 w 1764"/>
              <a:gd name="T1" fmla="*/ 2147483647 h 501"/>
              <a:gd name="T2" fmla="*/ 2147483647 w 1764"/>
              <a:gd name="T3" fmla="*/ 2147483647 h 501"/>
              <a:gd name="T4" fmla="*/ 2147483647 w 1764"/>
              <a:gd name="T5" fmla="*/ 2147483647 h 501"/>
              <a:gd name="T6" fmla="*/ 2147483647 w 1764"/>
              <a:gd name="T7" fmla="*/ 2147483647 h 501"/>
              <a:gd name="T8" fmla="*/ 2147483647 w 1764"/>
              <a:gd name="T9" fmla="*/ 2147483647 h 501"/>
              <a:gd name="T10" fmla="*/ 2147483647 w 1764"/>
              <a:gd name="T11" fmla="*/ 2147483647 h 501"/>
              <a:gd name="T12" fmla="*/ 2147483647 w 1764"/>
              <a:gd name="T13" fmla="*/ 2147483647 h 501"/>
              <a:gd name="T14" fmla="*/ 2147483647 w 1764"/>
              <a:gd name="T15" fmla="*/ 2147483647 h 501"/>
              <a:gd name="T16" fmla="*/ 2147483647 w 1764"/>
              <a:gd name="T17" fmla="*/ 2147483647 h 501"/>
              <a:gd name="T18" fmla="*/ 2147483647 w 1764"/>
              <a:gd name="T19" fmla="*/ 2147483647 h 501"/>
              <a:gd name="T20" fmla="*/ 2147483647 w 1764"/>
              <a:gd name="T21" fmla="*/ 2147483647 h 501"/>
              <a:gd name="T22" fmla="*/ 2147483647 w 1764"/>
              <a:gd name="T23" fmla="*/ 2147483647 h 501"/>
              <a:gd name="T24" fmla="*/ 2147483647 w 1764"/>
              <a:gd name="T25" fmla="*/ 2147483647 h 501"/>
              <a:gd name="T26" fmla="*/ 2147483647 w 1764"/>
              <a:gd name="T27" fmla="*/ 2147483647 h 501"/>
              <a:gd name="T28" fmla="*/ 2147483647 w 1764"/>
              <a:gd name="T29" fmla="*/ 2147483647 h 501"/>
              <a:gd name="T30" fmla="*/ 2147483647 w 1764"/>
              <a:gd name="T31" fmla="*/ 2147483647 h 501"/>
              <a:gd name="T32" fmla="*/ 2147483647 w 1764"/>
              <a:gd name="T33" fmla="*/ 0 h 501"/>
              <a:gd name="T34" fmla="*/ 2147483647 w 1764"/>
              <a:gd name="T35" fmla="*/ 2147483647 h 501"/>
              <a:gd name="T36" fmla="*/ 2147483647 w 1764"/>
              <a:gd name="T37" fmla="*/ 2147483647 h 501"/>
              <a:gd name="T38" fmla="*/ 2147483647 w 1764"/>
              <a:gd name="T39" fmla="*/ 2147483647 h 501"/>
              <a:gd name="T40" fmla="*/ 2147483647 w 1764"/>
              <a:gd name="T41" fmla="*/ 2147483647 h 501"/>
              <a:gd name="T42" fmla="*/ 2147483647 w 1764"/>
              <a:gd name="T43" fmla="*/ 2147483647 h 501"/>
              <a:gd name="T44" fmla="*/ 2147483647 w 1764"/>
              <a:gd name="T45" fmla="*/ 2147483647 h 501"/>
              <a:gd name="T46" fmla="*/ 2147483647 w 1764"/>
              <a:gd name="T47" fmla="*/ 2147483647 h 501"/>
              <a:gd name="T48" fmla="*/ 2147483647 w 1764"/>
              <a:gd name="T49" fmla="*/ 2147483647 h 501"/>
              <a:gd name="T50" fmla="*/ 2147483647 w 1764"/>
              <a:gd name="T51" fmla="*/ 2147483647 h 501"/>
              <a:gd name="T52" fmla="*/ 2147483647 w 1764"/>
              <a:gd name="T53" fmla="*/ 2147483647 h 501"/>
              <a:gd name="T54" fmla="*/ 2147483647 w 1764"/>
              <a:gd name="T55" fmla="*/ 2147483647 h 501"/>
              <a:gd name="T56" fmla="*/ 2147483647 w 1764"/>
              <a:gd name="T57" fmla="*/ 2147483647 h 501"/>
              <a:gd name="T58" fmla="*/ 2147483647 w 1764"/>
              <a:gd name="T59" fmla="*/ 2147483647 h 501"/>
              <a:gd name="T60" fmla="*/ 2147483647 w 1764"/>
              <a:gd name="T61" fmla="*/ 2147483647 h 501"/>
              <a:gd name="T62" fmla="*/ 2147483647 w 1764"/>
              <a:gd name="T63" fmla="*/ 2147483647 h 501"/>
              <a:gd name="T64" fmla="*/ 2147483647 w 1764"/>
              <a:gd name="T65" fmla="*/ 2147483647 h 501"/>
              <a:gd name="T66" fmla="*/ 2147483647 w 1764"/>
              <a:gd name="T67" fmla="*/ 2147483647 h 501"/>
              <a:gd name="T68" fmla="*/ 2147483647 w 1764"/>
              <a:gd name="T69" fmla="*/ 2147483647 h 501"/>
              <a:gd name="T70" fmla="*/ 2147483647 w 1764"/>
              <a:gd name="T71" fmla="*/ 2147483647 h 501"/>
              <a:gd name="T72" fmla="*/ 2147483647 w 1764"/>
              <a:gd name="T73" fmla="*/ 2147483647 h 501"/>
              <a:gd name="T74" fmla="*/ 2147483647 w 1764"/>
              <a:gd name="T75" fmla="*/ 2147483647 h 501"/>
              <a:gd name="T76" fmla="*/ 2147483647 w 1764"/>
              <a:gd name="T77" fmla="*/ 2147483647 h 501"/>
              <a:gd name="T78" fmla="*/ 2147483647 w 1764"/>
              <a:gd name="T79" fmla="*/ 2147483647 h 501"/>
              <a:gd name="T80" fmla="*/ 2147483647 w 1764"/>
              <a:gd name="T81" fmla="*/ 2147483647 h 501"/>
              <a:gd name="T82" fmla="*/ 0 w 1764"/>
              <a:gd name="T83" fmla="*/ 2147483647 h 50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764"/>
              <a:gd name="T127" fmla="*/ 0 h 501"/>
              <a:gd name="T128" fmla="*/ 1764 w 1764"/>
              <a:gd name="T129" fmla="*/ 501 h 50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764" h="501">
                <a:moveTo>
                  <a:pt x="15" y="468"/>
                </a:moveTo>
                <a:cubicBezTo>
                  <a:pt x="29" y="463"/>
                  <a:pt x="39" y="455"/>
                  <a:pt x="51" y="447"/>
                </a:cubicBezTo>
                <a:cubicBezTo>
                  <a:pt x="59" y="442"/>
                  <a:pt x="122" y="421"/>
                  <a:pt x="135" y="417"/>
                </a:cubicBezTo>
                <a:cubicBezTo>
                  <a:pt x="150" y="407"/>
                  <a:pt x="161" y="404"/>
                  <a:pt x="180" y="399"/>
                </a:cubicBezTo>
                <a:cubicBezTo>
                  <a:pt x="225" y="354"/>
                  <a:pt x="307" y="357"/>
                  <a:pt x="363" y="348"/>
                </a:cubicBezTo>
                <a:cubicBezTo>
                  <a:pt x="394" y="335"/>
                  <a:pt x="428" y="331"/>
                  <a:pt x="459" y="318"/>
                </a:cubicBezTo>
                <a:cubicBezTo>
                  <a:pt x="475" y="312"/>
                  <a:pt x="490" y="304"/>
                  <a:pt x="504" y="294"/>
                </a:cubicBezTo>
                <a:cubicBezTo>
                  <a:pt x="521" y="282"/>
                  <a:pt x="555" y="282"/>
                  <a:pt x="576" y="276"/>
                </a:cubicBezTo>
                <a:cubicBezTo>
                  <a:pt x="602" y="269"/>
                  <a:pt x="628" y="264"/>
                  <a:pt x="654" y="258"/>
                </a:cubicBezTo>
                <a:cubicBezTo>
                  <a:pt x="668" y="255"/>
                  <a:pt x="696" y="246"/>
                  <a:pt x="696" y="246"/>
                </a:cubicBezTo>
                <a:cubicBezTo>
                  <a:pt x="746" y="213"/>
                  <a:pt x="773" y="212"/>
                  <a:pt x="840" y="207"/>
                </a:cubicBezTo>
                <a:cubicBezTo>
                  <a:pt x="883" y="197"/>
                  <a:pt x="915" y="172"/>
                  <a:pt x="954" y="153"/>
                </a:cubicBezTo>
                <a:cubicBezTo>
                  <a:pt x="979" y="119"/>
                  <a:pt x="1039" y="121"/>
                  <a:pt x="1077" y="117"/>
                </a:cubicBezTo>
                <a:cubicBezTo>
                  <a:pt x="1155" y="95"/>
                  <a:pt x="1233" y="77"/>
                  <a:pt x="1314" y="69"/>
                </a:cubicBezTo>
                <a:cubicBezTo>
                  <a:pt x="1377" y="48"/>
                  <a:pt x="1421" y="43"/>
                  <a:pt x="1491" y="39"/>
                </a:cubicBezTo>
                <a:cubicBezTo>
                  <a:pt x="1552" y="22"/>
                  <a:pt x="1569" y="20"/>
                  <a:pt x="1647" y="15"/>
                </a:cubicBezTo>
                <a:cubicBezTo>
                  <a:pt x="1682" y="8"/>
                  <a:pt x="1717" y="9"/>
                  <a:pt x="1752" y="0"/>
                </a:cubicBezTo>
                <a:cubicBezTo>
                  <a:pt x="1764" y="18"/>
                  <a:pt x="1749" y="26"/>
                  <a:pt x="1734" y="30"/>
                </a:cubicBezTo>
                <a:cubicBezTo>
                  <a:pt x="1668" y="22"/>
                  <a:pt x="1644" y="36"/>
                  <a:pt x="1584" y="42"/>
                </a:cubicBezTo>
                <a:cubicBezTo>
                  <a:pt x="1537" y="54"/>
                  <a:pt x="1492" y="55"/>
                  <a:pt x="1443" y="57"/>
                </a:cubicBezTo>
                <a:cubicBezTo>
                  <a:pt x="1413" y="62"/>
                  <a:pt x="1389" y="72"/>
                  <a:pt x="1362" y="84"/>
                </a:cubicBezTo>
                <a:cubicBezTo>
                  <a:pt x="1343" y="92"/>
                  <a:pt x="1320" y="89"/>
                  <a:pt x="1299" y="90"/>
                </a:cubicBezTo>
                <a:cubicBezTo>
                  <a:pt x="1280" y="94"/>
                  <a:pt x="1258" y="106"/>
                  <a:pt x="1239" y="108"/>
                </a:cubicBezTo>
                <a:cubicBezTo>
                  <a:pt x="1217" y="111"/>
                  <a:pt x="1195" y="110"/>
                  <a:pt x="1173" y="111"/>
                </a:cubicBezTo>
                <a:cubicBezTo>
                  <a:pt x="1160" y="115"/>
                  <a:pt x="1148" y="121"/>
                  <a:pt x="1134" y="126"/>
                </a:cubicBezTo>
                <a:cubicBezTo>
                  <a:pt x="1089" y="160"/>
                  <a:pt x="1039" y="156"/>
                  <a:pt x="987" y="171"/>
                </a:cubicBezTo>
                <a:cubicBezTo>
                  <a:pt x="969" y="177"/>
                  <a:pt x="956" y="188"/>
                  <a:pt x="939" y="195"/>
                </a:cubicBezTo>
                <a:cubicBezTo>
                  <a:pt x="921" y="203"/>
                  <a:pt x="899" y="206"/>
                  <a:pt x="879" y="210"/>
                </a:cubicBezTo>
                <a:cubicBezTo>
                  <a:pt x="842" y="228"/>
                  <a:pt x="831" y="228"/>
                  <a:pt x="786" y="231"/>
                </a:cubicBezTo>
                <a:cubicBezTo>
                  <a:pt x="745" y="245"/>
                  <a:pt x="703" y="258"/>
                  <a:pt x="660" y="267"/>
                </a:cubicBezTo>
                <a:cubicBezTo>
                  <a:pt x="641" y="279"/>
                  <a:pt x="603" y="281"/>
                  <a:pt x="579" y="285"/>
                </a:cubicBezTo>
                <a:cubicBezTo>
                  <a:pt x="564" y="295"/>
                  <a:pt x="559" y="304"/>
                  <a:pt x="546" y="315"/>
                </a:cubicBezTo>
                <a:cubicBezTo>
                  <a:pt x="526" y="332"/>
                  <a:pt x="461" y="334"/>
                  <a:pt x="438" y="336"/>
                </a:cubicBezTo>
                <a:cubicBezTo>
                  <a:pt x="416" y="341"/>
                  <a:pt x="399" y="352"/>
                  <a:pt x="378" y="360"/>
                </a:cubicBezTo>
                <a:cubicBezTo>
                  <a:pt x="332" y="377"/>
                  <a:pt x="282" y="390"/>
                  <a:pt x="234" y="402"/>
                </a:cubicBezTo>
                <a:cubicBezTo>
                  <a:pt x="219" y="412"/>
                  <a:pt x="203" y="416"/>
                  <a:pt x="186" y="423"/>
                </a:cubicBezTo>
                <a:cubicBezTo>
                  <a:pt x="139" y="443"/>
                  <a:pt x="95" y="467"/>
                  <a:pt x="45" y="480"/>
                </a:cubicBezTo>
                <a:cubicBezTo>
                  <a:pt x="34" y="487"/>
                  <a:pt x="21" y="497"/>
                  <a:pt x="9" y="501"/>
                </a:cubicBezTo>
                <a:cubicBezTo>
                  <a:pt x="12" y="492"/>
                  <a:pt x="13" y="482"/>
                  <a:pt x="18" y="474"/>
                </a:cubicBezTo>
                <a:cubicBezTo>
                  <a:pt x="20" y="471"/>
                  <a:pt x="26" y="468"/>
                  <a:pt x="24" y="465"/>
                </a:cubicBezTo>
                <a:cubicBezTo>
                  <a:pt x="23" y="462"/>
                  <a:pt x="18" y="467"/>
                  <a:pt x="15" y="468"/>
                </a:cubicBezTo>
                <a:cubicBezTo>
                  <a:pt x="9" y="474"/>
                  <a:pt x="0" y="486"/>
                  <a:pt x="0" y="486"/>
                </a:cubicBezTo>
              </a:path>
            </a:pathLst>
          </a:custGeom>
          <a:solidFill>
            <a:srgbClr val="00CCFF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lIns="122147" tIns="61076" rIns="122147" bIns="61076" anchor="ctr"/>
          <a:lstStyle/>
          <a:p>
            <a:endParaRPr lang="ru-RU"/>
          </a:p>
        </p:txBody>
      </p:sp>
      <p:sp>
        <p:nvSpPr>
          <p:cNvPr id="1038" name="AutoShape 79"/>
          <p:cNvSpPr>
            <a:spLocks noChangeArrowheads="1"/>
          </p:cNvSpPr>
          <p:nvPr/>
        </p:nvSpPr>
        <p:spPr bwMode="auto">
          <a:xfrm>
            <a:off x="0" y="4752975"/>
            <a:ext cx="1971675" cy="1071563"/>
          </a:xfrm>
          <a:prstGeom prst="wedgeRectCallout">
            <a:avLst>
              <a:gd name="adj1" fmla="val 79764"/>
              <a:gd name="adj2" fmla="val -72514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р.Фортанга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Протяженность-32 км.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Характер дна-галичный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Скорость-1-1.5 м/с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Ширина-15м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Глубина до1м</a:t>
            </a:r>
            <a:endParaRPr lang="ru-RU" sz="1600"/>
          </a:p>
        </p:txBody>
      </p:sp>
      <p:sp>
        <p:nvSpPr>
          <p:cNvPr id="1039" name="AutoShape 80"/>
          <p:cNvSpPr>
            <a:spLocks noChangeArrowheads="1"/>
          </p:cNvSpPr>
          <p:nvPr/>
        </p:nvSpPr>
        <p:spPr bwMode="auto">
          <a:xfrm>
            <a:off x="0" y="3127375"/>
            <a:ext cx="1971675" cy="1600200"/>
          </a:xfrm>
          <a:prstGeom prst="wedgeRectCallout">
            <a:avLst>
              <a:gd name="adj1" fmla="val 164986"/>
              <a:gd name="adj2" fmla="val -31907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р.Асса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Протяженность- 30  км.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Характер дна-галичный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Скорость-1-2м/с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Ширина-18м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Глубина до 1.20м</a:t>
            </a:r>
            <a:endParaRPr lang="ru-RU" sz="1600"/>
          </a:p>
        </p:txBody>
      </p:sp>
      <p:sp>
        <p:nvSpPr>
          <p:cNvPr id="1040" name="AutoShape 81"/>
          <p:cNvSpPr>
            <a:spLocks noChangeArrowheads="1"/>
          </p:cNvSpPr>
          <p:nvPr/>
        </p:nvSpPr>
        <p:spPr bwMode="auto">
          <a:xfrm>
            <a:off x="-6350" y="1739900"/>
            <a:ext cx="1978025" cy="1327150"/>
          </a:xfrm>
          <a:prstGeom prst="wedgeRectCallout">
            <a:avLst>
              <a:gd name="adj1" fmla="val 93556"/>
              <a:gd name="adj2" fmla="val 35431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р.Сунжа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Протяженность-  30км.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Характер дна-галичный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Скорость-1 м/с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Ширина-4-7м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Глубина до-1м</a:t>
            </a:r>
            <a:endParaRPr lang="ru-RU" sz="1600"/>
          </a:p>
        </p:txBody>
      </p:sp>
      <p:sp>
        <p:nvSpPr>
          <p:cNvPr id="1041" name="Rectangle 2"/>
          <p:cNvSpPr>
            <a:spLocks noGrp="1" noChangeArrowheads="1"/>
          </p:cNvSpPr>
          <p:nvPr>
            <p:ph type="ctrTitle"/>
          </p:nvPr>
        </p:nvSpPr>
        <p:spPr>
          <a:xfrm>
            <a:off x="0" y="996950"/>
            <a:ext cx="12801600" cy="517525"/>
          </a:xfrm>
          <a:solidFill>
            <a:schemeClr val="bg1">
              <a:lumMod val="85000"/>
            </a:schemeClr>
          </a:solidFill>
        </p:spPr>
        <p:txBody>
          <a:bodyPr/>
          <a:lstStyle/>
          <a:p>
            <a:pPr eaLnBrk="1" hangingPunct="1">
              <a:defRPr/>
            </a:pPr>
            <a:r>
              <a:rPr lang="ru-RU" sz="2800" smtClean="0"/>
              <a:t>Общая информация</a:t>
            </a:r>
          </a:p>
        </p:txBody>
      </p:sp>
      <p:grpSp>
        <p:nvGrpSpPr>
          <p:cNvPr id="1042" name="Group 298"/>
          <p:cNvGrpSpPr>
            <a:grpSpLocks/>
          </p:cNvGrpSpPr>
          <p:nvPr/>
        </p:nvGrpSpPr>
        <p:grpSpPr bwMode="auto">
          <a:xfrm>
            <a:off x="3900488" y="4000500"/>
            <a:ext cx="704850" cy="431800"/>
            <a:chOff x="2290" y="4020"/>
            <a:chExt cx="817" cy="315"/>
          </a:xfrm>
        </p:grpSpPr>
        <p:sp>
          <p:nvSpPr>
            <p:cNvPr id="120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20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21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21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21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1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1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21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1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21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043" name="Line 27"/>
          <p:cNvSpPr>
            <a:spLocks noChangeShapeType="1"/>
          </p:cNvSpPr>
          <p:nvPr/>
        </p:nvSpPr>
        <p:spPr bwMode="auto">
          <a:xfrm rot="461003">
            <a:off x="8564563" y="3027363"/>
            <a:ext cx="804862" cy="0"/>
          </a:xfrm>
          <a:prstGeom prst="line">
            <a:avLst/>
          </a:prstGeom>
          <a:noFill/>
          <a:ln w="38100">
            <a:solidFill>
              <a:schemeClr val="accent2"/>
            </a:solidFill>
            <a:prstDash val="dash"/>
            <a:round/>
            <a:headEnd/>
            <a:tailEnd/>
          </a:ln>
        </p:spPr>
        <p:txBody>
          <a:bodyPr lIns="122191" tIns="61096" rIns="122191" bIns="61096"/>
          <a:lstStyle/>
          <a:p>
            <a:endParaRPr lang="ru-RU"/>
          </a:p>
        </p:txBody>
      </p:sp>
      <p:grpSp>
        <p:nvGrpSpPr>
          <p:cNvPr id="1044" name="Group 298"/>
          <p:cNvGrpSpPr>
            <a:grpSpLocks/>
          </p:cNvGrpSpPr>
          <p:nvPr/>
        </p:nvGrpSpPr>
        <p:grpSpPr bwMode="auto">
          <a:xfrm>
            <a:off x="4183063" y="2682875"/>
            <a:ext cx="703262" cy="401638"/>
            <a:chOff x="2290" y="4020"/>
            <a:chExt cx="817" cy="315"/>
          </a:xfrm>
        </p:grpSpPr>
        <p:sp>
          <p:nvSpPr>
            <p:cNvPr id="119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52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19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20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20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20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0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0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20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0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20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045" name="Text Box 107"/>
          <p:cNvSpPr txBox="1">
            <a:spLocks noChangeArrowheads="1"/>
          </p:cNvSpPr>
          <p:nvPr/>
        </p:nvSpPr>
        <p:spPr bwMode="auto">
          <a:xfrm>
            <a:off x="9945688" y="3892550"/>
            <a:ext cx="2813050" cy="693738"/>
          </a:xfrm>
          <a:prstGeom prst="rect">
            <a:avLst/>
          </a:prstGeom>
          <a:solidFill>
            <a:srgbClr val="00B050"/>
          </a:solidFill>
          <a:ln w="9525">
            <a:noFill/>
            <a:miter lim="800000"/>
            <a:headEnd/>
            <a:tailEnd/>
          </a:ln>
        </p:spPr>
        <p:txBody>
          <a:bodyPr wrap="none" lIns="91374" tIns="45690" rIns="91374" bIns="45690" anchor="ctr"/>
          <a:lstStyle/>
          <a:p>
            <a:pPr algn="ctr"/>
            <a:r>
              <a:rPr lang="ru-RU" sz="1300" dirty="0">
                <a:solidFill>
                  <a:schemeClr val="tx1"/>
                </a:solidFill>
              </a:rPr>
              <a:t>На территории района войск ГО и </a:t>
            </a:r>
          </a:p>
          <a:p>
            <a:pPr algn="ctr"/>
            <a:r>
              <a:rPr lang="ru-RU" sz="1300" dirty="0">
                <a:solidFill>
                  <a:schemeClr val="tx1"/>
                </a:solidFill>
              </a:rPr>
              <a:t> мест дислокации </a:t>
            </a:r>
          </a:p>
          <a:p>
            <a:pPr algn="ctr"/>
            <a:r>
              <a:rPr lang="ru-RU" sz="1300" dirty="0">
                <a:solidFill>
                  <a:schemeClr val="tx1"/>
                </a:solidFill>
              </a:rPr>
              <a:t>воинских подразделений МО нет</a:t>
            </a:r>
          </a:p>
        </p:txBody>
      </p:sp>
      <p:graphicFrame>
        <p:nvGraphicFramePr>
          <p:cNvPr id="1026" name="Object 240"/>
          <p:cNvGraphicFramePr>
            <a:graphicFrameLocks noChangeAspect="1"/>
          </p:cNvGraphicFramePr>
          <p:nvPr/>
        </p:nvGraphicFramePr>
        <p:xfrm>
          <a:off x="3533775" y="3503613"/>
          <a:ext cx="295275" cy="582612"/>
        </p:xfrm>
        <a:graphic>
          <a:graphicData uri="http://schemas.openxmlformats.org/presentationml/2006/ole">
            <p:oleObj spid="_x0000_s1026" name="CorelDRAW" r:id="rId4" imgW="2347560" imgH="2995560" progId="">
              <p:embed/>
            </p:oleObj>
          </a:graphicData>
        </a:graphic>
      </p:graphicFrame>
      <p:sp>
        <p:nvSpPr>
          <p:cNvPr id="1046" name="TextBox 180"/>
          <p:cNvSpPr txBox="1">
            <a:spLocks noChangeArrowheads="1"/>
          </p:cNvSpPr>
          <p:nvPr/>
        </p:nvSpPr>
        <p:spPr bwMode="auto">
          <a:xfrm>
            <a:off x="10044113" y="5913114"/>
            <a:ext cx="2640012" cy="677863"/>
          </a:xfrm>
          <a:prstGeom prst="rect">
            <a:avLst/>
          </a:prstGeom>
          <a:solidFill>
            <a:srgbClr val="FF9933"/>
          </a:solidFill>
          <a:ln w="9525">
            <a:noFill/>
            <a:miter lim="800000"/>
            <a:headEnd/>
            <a:tailEnd/>
          </a:ln>
        </p:spPr>
        <p:txBody>
          <a:bodyPr wrap="none" lIns="122191" tIns="61096" rIns="122191" bIns="61096">
            <a:spAutoFit/>
          </a:bodyPr>
          <a:lstStyle/>
          <a:p>
            <a:pPr algn="ctr"/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Магистральных нефтепроводов и </a:t>
            </a:r>
          </a:p>
          <a:p>
            <a:pPr algn="ctr"/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газопроводов на </a:t>
            </a:r>
          </a:p>
          <a:p>
            <a:pPr algn="ctr"/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территории района нет</a:t>
            </a:r>
          </a:p>
        </p:txBody>
      </p:sp>
      <p:grpSp>
        <p:nvGrpSpPr>
          <p:cNvPr id="1047" name="Group 298"/>
          <p:cNvGrpSpPr>
            <a:grpSpLocks/>
          </p:cNvGrpSpPr>
          <p:nvPr/>
        </p:nvGrpSpPr>
        <p:grpSpPr bwMode="auto">
          <a:xfrm>
            <a:off x="6472238" y="2571750"/>
            <a:ext cx="800100" cy="500063"/>
            <a:chOff x="2290" y="4020"/>
            <a:chExt cx="681" cy="295"/>
          </a:xfrm>
        </p:grpSpPr>
        <p:sp>
          <p:nvSpPr>
            <p:cNvPr id="118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18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19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19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19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9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19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19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9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9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070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414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>
              <a:defRPr/>
            </a:pPr>
            <a:r>
              <a:rPr lang="ru-RU" sz="3100" dirty="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1049" name="AutoShape 136"/>
          <p:cNvSpPr>
            <a:spLocks noChangeArrowheads="1"/>
          </p:cNvSpPr>
          <p:nvPr/>
        </p:nvSpPr>
        <p:spPr bwMode="auto">
          <a:xfrm>
            <a:off x="4410075" y="3514725"/>
            <a:ext cx="1419225" cy="500063"/>
          </a:xfrm>
          <a:prstGeom prst="wedgeRectCallout">
            <a:avLst>
              <a:gd name="adj1" fmla="val -66935"/>
              <a:gd name="adj2" fmla="val 56620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50" name="AutoShape 136"/>
          <p:cNvSpPr>
            <a:spLocks noChangeArrowheads="1"/>
          </p:cNvSpPr>
          <p:nvPr/>
        </p:nvSpPr>
        <p:spPr bwMode="auto">
          <a:xfrm>
            <a:off x="4338638" y="1728788"/>
            <a:ext cx="1276350" cy="571500"/>
          </a:xfrm>
          <a:prstGeom prst="wedgeRectCallout">
            <a:avLst>
              <a:gd name="adj1" fmla="val -46074"/>
              <a:gd name="adj2" fmla="val 120417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51" name="AutoShape 136"/>
          <p:cNvSpPr>
            <a:spLocks noChangeArrowheads="1"/>
          </p:cNvSpPr>
          <p:nvPr/>
        </p:nvSpPr>
        <p:spPr bwMode="auto">
          <a:xfrm>
            <a:off x="6043613" y="1657350"/>
            <a:ext cx="1276350" cy="571500"/>
          </a:xfrm>
          <a:prstGeom prst="wedgeRectCallout">
            <a:avLst>
              <a:gd name="adj1" fmla="val -5218"/>
              <a:gd name="adj2" fmla="val 107782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1052" name="Группа 132"/>
          <p:cNvGrpSpPr>
            <a:grpSpLocks/>
          </p:cNvGrpSpPr>
          <p:nvPr/>
        </p:nvGrpSpPr>
        <p:grpSpPr bwMode="auto">
          <a:xfrm>
            <a:off x="3614738" y="3335338"/>
            <a:ext cx="866775" cy="822325"/>
            <a:chOff x="3614738" y="3335338"/>
            <a:chExt cx="866775" cy="822325"/>
          </a:xfrm>
        </p:grpSpPr>
        <p:grpSp>
          <p:nvGrpSpPr>
            <p:cNvPr id="1180" name="Group 97"/>
            <p:cNvGrpSpPr>
              <a:grpSpLocks/>
            </p:cNvGrpSpPr>
            <p:nvPr/>
          </p:nvGrpSpPr>
          <p:grpSpPr bwMode="auto">
            <a:xfrm>
              <a:off x="3614738" y="3623333"/>
              <a:ext cx="866775" cy="534330"/>
              <a:chOff x="-1121" y="1421"/>
              <a:chExt cx="441" cy="289"/>
            </a:xfrm>
          </p:grpSpPr>
          <p:grpSp>
            <p:nvGrpSpPr>
              <p:cNvPr id="1184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186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87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9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1181" name="Группа 276"/>
            <p:cNvGrpSpPr>
              <a:grpSpLocks/>
            </p:cNvGrpSpPr>
            <p:nvPr/>
          </p:nvGrpSpPr>
          <p:grpSpPr bwMode="auto">
            <a:xfrm>
              <a:off x="3816144" y="3335338"/>
              <a:ext cx="368335" cy="512605"/>
              <a:chOff x="-1078431" y="2643839"/>
              <a:chExt cx="502244" cy="716126"/>
            </a:xfrm>
          </p:grpSpPr>
          <p:graphicFrame>
            <p:nvGraphicFramePr>
              <p:cNvPr id="1033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1033" name="Clip" r:id="rId5" imgW="590231" imgH="703385" progId="">
                  <p:embed/>
                </p:oleObj>
              </a:graphicData>
            </a:graphic>
          </p:graphicFrame>
          <p:sp>
            <p:nvSpPr>
              <p:cNvPr id="163" name="Пятиугольник 162"/>
              <p:cNvSpPr/>
              <p:nvPr/>
            </p:nvSpPr>
            <p:spPr>
              <a:xfrm>
                <a:off x="-1041351" y="2787995"/>
                <a:ext cx="430763" cy="215126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1183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</p:grpSp>
      <p:sp>
        <p:nvSpPr>
          <p:cNvPr id="1053" name="AutoShape 107"/>
          <p:cNvSpPr>
            <a:spLocks noChangeArrowheads="1"/>
          </p:cNvSpPr>
          <p:nvPr/>
        </p:nvSpPr>
        <p:spPr bwMode="auto">
          <a:xfrm>
            <a:off x="8799513" y="3221038"/>
            <a:ext cx="3244850" cy="508000"/>
          </a:xfrm>
          <a:prstGeom prst="wedgeRoundRectCallout">
            <a:avLst>
              <a:gd name="adj1" fmla="val -6324"/>
              <a:gd name="adj2" fmla="val 50241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graphicFrame>
        <p:nvGraphicFramePr>
          <p:cNvPr id="137" name="Group 244"/>
          <p:cNvGraphicFramePr>
            <a:graphicFrameLocks noGrp="1"/>
          </p:cNvGraphicFramePr>
          <p:nvPr/>
        </p:nvGraphicFramePr>
        <p:xfrm>
          <a:off x="7329488" y="4664075"/>
          <a:ext cx="5398424" cy="1208318"/>
        </p:xfrm>
        <a:graphic>
          <a:graphicData uri="http://schemas.openxmlformats.org/drawingml/2006/table">
            <a:tbl>
              <a:tblPr/>
              <a:tblGrid>
                <a:gridCol w="892465"/>
                <a:gridCol w="1348615"/>
                <a:gridCol w="1263335"/>
                <a:gridCol w="1086824"/>
                <a:gridCol w="404584"/>
                <a:gridCol w="402601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Ахмед Яхьяевич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27" name="Object 180"/>
          <p:cNvGraphicFramePr>
            <a:graphicFrameLocks noChangeAspect="1"/>
          </p:cNvGraphicFramePr>
          <p:nvPr/>
        </p:nvGraphicFramePr>
        <p:xfrm>
          <a:off x="4033838" y="2371725"/>
          <a:ext cx="223837" cy="441325"/>
        </p:xfrm>
        <a:graphic>
          <a:graphicData uri="http://schemas.openxmlformats.org/presentationml/2006/ole">
            <p:oleObj spid="_x0000_s1027" name="CorelDRAW" r:id="rId6" imgW="2347560" imgH="2995560" progId="">
              <p:embed/>
            </p:oleObj>
          </a:graphicData>
        </a:graphic>
      </p:graphicFrame>
      <p:sp>
        <p:nvSpPr>
          <p:cNvPr id="91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822575" y="1871663"/>
            <a:ext cx="1006475" cy="401637"/>
          </a:xfrm>
          <a:prstGeom prst="wedgeRectCallout">
            <a:avLst>
              <a:gd name="adj1" fmla="val 70570"/>
              <a:gd name="adj2" fmla="val 97878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КАЗС №23</a:t>
            </a:r>
          </a:p>
        </p:txBody>
      </p:sp>
      <p:graphicFrame>
        <p:nvGraphicFramePr>
          <p:cNvPr id="1028" name="Object 181"/>
          <p:cNvGraphicFramePr>
            <a:graphicFrameLocks noChangeAspect="1"/>
          </p:cNvGraphicFramePr>
          <p:nvPr/>
        </p:nvGraphicFramePr>
        <p:xfrm>
          <a:off x="5511800" y="4181475"/>
          <a:ext cx="223838" cy="441325"/>
        </p:xfrm>
        <a:graphic>
          <a:graphicData uri="http://schemas.openxmlformats.org/presentationml/2006/ole">
            <p:oleObj spid="_x0000_s1028" name="CorelDRAW" r:id="rId8" imgW="2347560" imgH="2995560" progId="">
              <p:embed/>
            </p:oleObj>
          </a:graphicData>
        </a:graphic>
      </p:graphicFrame>
      <p:sp>
        <p:nvSpPr>
          <p:cNvPr id="93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4465638" y="4872038"/>
            <a:ext cx="720725" cy="252412"/>
          </a:xfrm>
          <a:prstGeom prst="wedgeRectCallout">
            <a:avLst>
              <a:gd name="adj1" fmla="val 100332"/>
              <a:gd name="adj2" fmla="val -188304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</a:t>
            </a:r>
          </a:p>
        </p:txBody>
      </p:sp>
      <p:sp>
        <p:nvSpPr>
          <p:cNvPr id="94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5329238" y="5014913"/>
            <a:ext cx="720725" cy="252412"/>
          </a:xfrm>
          <a:prstGeom prst="wedgeRectCallout">
            <a:avLst>
              <a:gd name="adj1" fmla="val -9151"/>
              <a:gd name="adj2" fmla="val -225841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</a:t>
            </a:r>
          </a:p>
        </p:txBody>
      </p:sp>
      <p:graphicFrame>
        <p:nvGraphicFramePr>
          <p:cNvPr id="1029" name="Object 182"/>
          <p:cNvGraphicFramePr>
            <a:graphicFrameLocks noChangeAspect="1"/>
          </p:cNvGraphicFramePr>
          <p:nvPr/>
        </p:nvGraphicFramePr>
        <p:xfrm>
          <a:off x="6297613" y="3943350"/>
          <a:ext cx="223837" cy="441325"/>
        </p:xfrm>
        <a:graphic>
          <a:graphicData uri="http://schemas.openxmlformats.org/presentationml/2006/ole">
            <p:oleObj spid="_x0000_s1029" name="CorelDRAW" r:id="rId9" imgW="2347560" imgH="2995560" progId="">
              <p:embed/>
            </p:oleObj>
          </a:graphicData>
        </a:graphic>
      </p:graphicFrame>
      <p:sp>
        <p:nvSpPr>
          <p:cNvPr id="96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5846763" y="4657725"/>
            <a:ext cx="1435100" cy="252413"/>
          </a:xfrm>
          <a:prstGeom prst="wedgeRectCallout">
            <a:avLst>
              <a:gd name="adj1" fmla="val -12454"/>
              <a:gd name="adj2" fmla="val -207062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«</a:t>
            </a:r>
            <a:r>
              <a:rPr lang="ru-RU" sz="11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Бекойл</a:t>
            </a: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</a:t>
            </a:r>
          </a:p>
        </p:txBody>
      </p:sp>
      <p:sp>
        <p:nvSpPr>
          <p:cNvPr id="97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6615113" y="4300538"/>
            <a:ext cx="1863725" cy="252412"/>
          </a:xfrm>
          <a:prstGeom prst="wedgeRectCallout">
            <a:avLst>
              <a:gd name="adj1" fmla="val -58136"/>
              <a:gd name="adj2" fmla="val -144511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ИП Ибрагимов</a:t>
            </a:r>
          </a:p>
        </p:txBody>
      </p:sp>
      <p:sp>
        <p:nvSpPr>
          <p:cNvPr id="99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114550" y="5157788"/>
            <a:ext cx="2282825" cy="428625"/>
          </a:xfrm>
          <a:prstGeom prst="wedgeRectCallout">
            <a:avLst>
              <a:gd name="adj1" fmla="val 17855"/>
              <a:gd name="adj2" fmla="val -343131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«</a:t>
            </a:r>
            <a:r>
              <a:rPr lang="ru-RU" sz="11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Велком</a:t>
            </a: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 ООО </a:t>
            </a:r>
            <a:r>
              <a:rPr lang="ru-RU" sz="11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Ингушнефтепродукт</a:t>
            </a:r>
            <a:endParaRPr lang="ru-RU" sz="11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00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043113" y="3943350"/>
            <a:ext cx="1428750" cy="252413"/>
          </a:xfrm>
          <a:prstGeom prst="wedgeRectCallout">
            <a:avLst>
              <a:gd name="adj1" fmla="val 56688"/>
              <a:gd name="adj2" fmla="val -150768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АЗС»</a:t>
            </a:r>
            <a:r>
              <a:rPr lang="ru-RU" sz="1100" b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Велком</a:t>
            </a: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</a:t>
            </a:r>
          </a:p>
        </p:txBody>
      </p:sp>
      <p:graphicFrame>
        <p:nvGraphicFramePr>
          <p:cNvPr id="1030" name="Object 183"/>
          <p:cNvGraphicFramePr>
            <a:graphicFrameLocks noChangeAspect="1"/>
          </p:cNvGraphicFramePr>
          <p:nvPr/>
        </p:nvGraphicFramePr>
        <p:xfrm>
          <a:off x="5978525" y="3208338"/>
          <a:ext cx="223838" cy="441325"/>
        </p:xfrm>
        <a:graphic>
          <a:graphicData uri="http://schemas.openxmlformats.org/presentationml/2006/ole">
            <p:oleObj spid="_x0000_s1030" name="CorelDRAW" r:id="rId10" imgW="2347560" imgH="2995560" progId="">
              <p:embed/>
            </p:oleObj>
          </a:graphicData>
        </a:graphic>
      </p:graphicFrame>
      <p:sp>
        <p:nvSpPr>
          <p:cNvPr id="102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6608763" y="3371850"/>
            <a:ext cx="863600" cy="252413"/>
          </a:xfrm>
          <a:prstGeom prst="wedgeRectCallout">
            <a:avLst>
              <a:gd name="adj1" fmla="val -107486"/>
              <a:gd name="adj2" fmla="val -56924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</a:t>
            </a:r>
          </a:p>
        </p:txBody>
      </p:sp>
      <p:sp>
        <p:nvSpPr>
          <p:cNvPr id="103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6761163" y="3619500"/>
            <a:ext cx="863600" cy="252413"/>
          </a:xfrm>
          <a:prstGeom prst="wedgeRectCallout">
            <a:avLst>
              <a:gd name="adj1" fmla="val -122103"/>
              <a:gd name="adj2" fmla="val -81949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</a:t>
            </a:r>
          </a:p>
        </p:txBody>
      </p:sp>
      <p:graphicFrame>
        <p:nvGraphicFramePr>
          <p:cNvPr id="105" name="Group 244"/>
          <p:cNvGraphicFramePr>
            <a:graphicFrameLocks noGrp="1"/>
          </p:cNvGraphicFramePr>
          <p:nvPr/>
        </p:nvGraphicFramePr>
        <p:xfrm>
          <a:off x="3175" y="5927725"/>
          <a:ext cx="9684037" cy="3645260"/>
        </p:xfrm>
        <a:graphic>
          <a:graphicData uri="http://schemas.openxmlformats.org/drawingml/2006/table">
            <a:tbl>
              <a:tblPr/>
              <a:tblGrid>
                <a:gridCol w="1535651"/>
                <a:gridCol w="2238748"/>
                <a:gridCol w="2097181"/>
                <a:gridCol w="1804167"/>
                <a:gridCol w="671624"/>
                <a:gridCol w="668333"/>
                <a:gridCol w="668333"/>
              </a:tblGrid>
              <a:tr h="414604">
                <a:tc gridSpan="7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48416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  <a:defRPr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Оказание первой медицинской помощи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Кол.ед.техники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298123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МУЗ «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Ачхой-Мартановская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ЦРБ»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Х.У.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Заведуюший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(хирургическое отделение)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Хаяури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Э.А.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  <a:defRPr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Заведуюший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терапивтическое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отделение)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Арсамекова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  <a:defRPr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Заведуюший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(гинекологическое отделение)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Хасханов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  <a:defRPr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Заведуюший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(инфекционное отделение)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Салаева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Р.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  <a:defRPr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Заведуюший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(детское отделение)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Джамбекова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З.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с.Ачхой-Мартан,ул.Павлова,18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(928)-737-48-14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(928)-290-58-62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(928)-786-78-22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(928)-087-63-05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(928)-087-83-33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(928)-781-89-88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УАЗ-452-5ед.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214" name="Group 166"/>
          <p:cNvGraphicFramePr>
            <a:graphicFrameLocks noGrp="1"/>
          </p:cNvGraphicFramePr>
          <p:nvPr/>
        </p:nvGraphicFramePr>
        <p:xfrm>
          <a:off x="7480300" y="1462088"/>
          <a:ext cx="5278438" cy="1355752"/>
        </p:xfrm>
        <a:graphic>
          <a:graphicData uri="http://schemas.openxmlformats.org/drawingml/2006/table">
            <a:tbl>
              <a:tblPr/>
              <a:tblGrid>
                <a:gridCol w="1971675"/>
                <a:gridCol w="1444625"/>
                <a:gridCol w="1862138"/>
              </a:tblGrid>
              <a:tr h="238925"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начальник  гарнизона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пожарной охраны</a:t>
                      </a: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8714 2 </a:t>
                      </a: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2-23-88</a:t>
                      </a: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b="0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Джанаралиев</a:t>
                      </a:r>
                      <a:r>
                        <a:rPr lang="ru-RU" sz="105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Ю.К.</a:t>
                      </a:r>
                      <a:endParaRPr lang="ru-RU" sz="1050" b="0" kern="1200" dirty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/>
                    </a:solidFill>
                  </a:tcPr>
                </a:tc>
              </a:tr>
              <a:tr h="2389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моб. 8-928-740-39-72</a:t>
                      </a: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89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администрации</a:t>
                      </a: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 2 2-22-37</a:t>
                      </a: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И. М.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/>
                    </a:solidFill>
                  </a:tcPr>
                </a:tc>
              </a:tr>
              <a:tr h="2389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ЕДДС района</a:t>
                      </a: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8-87142-2-29-30</a:t>
                      </a: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5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1153" name="Group 97"/>
          <p:cNvGrpSpPr>
            <a:grpSpLocks/>
          </p:cNvGrpSpPr>
          <p:nvPr/>
        </p:nvGrpSpPr>
        <p:grpSpPr bwMode="auto">
          <a:xfrm>
            <a:off x="5900738" y="3065463"/>
            <a:ext cx="866775" cy="520700"/>
            <a:chOff x="-1137" y="1428"/>
            <a:chExt cx="441" cy="282"/>
          </a:xfrm>
        </p:grpSpPr>
        <p:grpSp>
          <p:nvGrpSpPr>
            <p:cNvPr id="1154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156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57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155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 dirty="0" smtClean="0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  <a:endParaRPr lang="ru-RU" sz="1000" b="1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108" name="AutoShape 263">
            <a:hlinkClick r:id="rId7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185958" y="2976552"/>
            <a:ext cx="720725" cy="252412"/>
          </a:xfrm>
          <a:prstGeom prst="wedgeRectCallout">
            <a:avLst>
              <a:gd name="adj1" fmla="val 133144"/>
              <a:gd name="adj2" fmla="val 61534"/>
            </a:avLst>
          </a:prstGeom>
          <a:solidFill>
            <a:srgbClr val="FF9966"/>
          </a:solidFill>
          <a:ln>
            <a:headEnd/>
            <a:tailEnd/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122147" tIns="61076" rIns="122147" bIns="61076" anchor="ctr"/>
          <a:lstStyle/>
          <a:p>
            <a:pPr algn="ctr" defTabSz="1682252"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</a:t>
            </a:r>
          </a:p>
        </p:txBody>
      </p:sp>
      <p:graphicFrame>
        <p:nvGraphicFramePr>
          <p:cNvPr id="2" name="Object 180"/>
          <p:cNvGraphicFramePr>
            <a:graphicFrameLocks noChangeAspect="1"/>
          </p:cNvGraphicFramePr>
          <p:nvPr/>
        </p:nvGraphicFramePr>
        <p:xfrm>
          <a:off x="3493851" y="2834937"/>
          <a:ext cx="223837" cy="441325"/>
        </p:xfrm>
        <a:graphic>
          <a:graphicData uri="http://schemas.openxmlformats.org/presentationml/2006/ole">
            <p:oleObj spid="_x0000_s1034" name="CorelDRAW" r:id="rId11" imgW="2347560" imgH="2995560" progId="">
              <p:embed/>
            </p:oleObj>
          </a:graphicData>
        </a:graphic>
      </p:graphicFrame>
      <p:grpSp>
        <p:nvGrpSpPr>
          <p:cNvPr id="117" name="Группа 116"/>
          <p:cNvGrpSpPr/>
          <p:nvPr/>
        </p:nvGrpSpPr>
        <p:grpSpPr>
          <a:xfrm>
            <a:off x="9544072" y="6586550"/>
            <a:ext cx="3257528" cy="3014650"/>
            <a:chOff x="9544072" y="6586550"/>
            <a:chExt cx="3257528" cy="3014650"/>
          </a:xfrm>
        </p:grpSpPr>
        <p:sp>
          <p:nvSpPr>
            <p:cNvPr id="22" name="Прямоугольник 21"/>
            <p:cNvSpPr>
              <a:spLocks noChangeArrowheads="1"/>
            </p:cNvSpPr>
            <p:nvPr/>
          </p:nvSpPr>
          <p:spPr bwMode="auto">
            <a:xfrm>
              <a:off x="9701213" y="6586550"/>
              <a:ext cx="3100387" cy="30146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 algn="ctr">
              <a:solidFill>
                <a:srgbClr val="FF0000"/>
              </a:solidFill>
              <a:miter lim="800000"/>
              <a:headEnd/>
              <a:tailEnd/>
            </a:ln>
            <a:effectLst>
              <a:outerShdw dist="20000" dir="5400000" rotWithShape="0">
                <a:srgbClr val="000000">
                  <a:alpha val="37999"/>
                </a:srgbClr>
              </a:outerShdw>
            </a:effectLst>
          </p:spPr>
          <p:txBody>
            <a:bodyPr lIns="122042" tIns="61025" rIns="122042" bIns="61025" anchor="ctr"/>
            <a:lstStyle/>
            <a:p>
              <a:pPr algn="ctr">
                <a:defRPr/>
              </a:pPr>
              <a:endParaRPr lang="ru-RU" sz="1100" b="1" dirty="0">
                <a:solidFill>
                  <a:srgbClr val="000000"/>
                </a:solidFill>
                <a:latin typeface="Garamond" pitchFamily="18" charset="0"/>
              </a:endParaRPr>
            </a:p>
            <a:p>
              <a:pPr>
                <a:defRPr/>
              </a:pPr>
              <a:r>
                <a:rPr lang="ru-RU" sz="1100" b="1" dirty="0">
                  <a:solidFill>
                    <a:srgbClr val="000000"/>
                  </a:solidFill>
                  <a:latin typeface="Garamond" pitchFamily="18" charset="0"/>
                </a:rPr>
                <a:t>                         </a:t>
              </a:r>
            </a:p>
            <a:p>
              <a:pPr algn="ctr">
                <a:defRPr/>
              </a:pPr>
              <a:endParaRPr lang="ru-RU" sz="1100" dirty="0">
                <a:solidFill>
                  <a:srgbClr val="000000"/>
                </a:solidFill>
                <a:latin typeface="Garamond" pitchFamily="18" charset="0"/>
              </a:endParaRPr>
            </a:p>
            <a:p>
              <a:pPr algn="ctr">
                <a:defRPr/>
              </a:pPr>
              <a:endParaRPr lang="ru-RU" sz="1100" b="1" dirty="0">
                <a:solidFill>
                  <a:srgbClr val="000000"/>
                </a:solidFill>
                <a:latin typeface="Garamond" pitchFamily="18" charset="0"/>
              </a:endParaRPr>
            </a:p>
            <a:p>
              <a:pPr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</a:t>
              </a:r>
              <a:endParaRPr lang="ru-RU" sz="1100" dirty="0">
                <a:solidFill>
                  <a:srgbClr val="000000"/>
                </a:solidFill>
              </a:endParaRPr>
            </a:p>
            <a:p>
              <a:pPr>
                <a:defRPr/>
              </a:pPr>
              <a:r>
                <a:rPr lang="ru-RU" sz="1100" dirty="0">
                  <a:solidFill>
                    <a:srgbClr val="000000"/>
                  </a:solidFill>
                </a:rPr>
                <a:t>                         </a:t>
              </a:r>
              <a:r>
                <a:rPr lang="ru-RU" sz="1100" b="1" dirty="0">
                  <a:solidFill>
                    <a:srgbClr val="000000"/>
                  </a:solidFill>
                  <a:latin typeface="Garamond" pitchFamily="18" charset="0"/>
                </a:rPr>
                <a:t>   </a:t>
              </a:r>
              <a:r>
                <a:rPr lang="ru-RU" sz="1100" b="1" dirty="0">
                  <a:solidFill>
                    <a:srgbClr val="000000"/>
                  </a:solidFill>
                </a:rPr>
                <a:t> </a:t>
              </a:r>
              <a:r>
                <a:rPr lang="ru-RU" sz="1100" dirty="0">
                  <a:solidFill>
                    <a:srgbClr val="000000"/>
                  </a:solidFill>
                </a:rPr>
                <a:t>                                                     </a:t>
              </a:r>
            </a:p>
            <a:p>
              <a:pPr>
                <a:defRPr/>
              </a:pPr>
              <a:endParaRPr lang="ru-RU" sz="1300" b="1" dirty="0">
                <a:solidFill>
                  <a:srgbClr val="000000"/>
                </a:solidFill>
              </a:endParaRPr>
            </a:p>
            <a:p>
              <a:pPr>
                <a:defRPr/>
              </a:pPr>
              <a:endParaRPr lang="ru-RU" sz="1300" b="1" dirty="0">
                <a:solidFill>
                  <a:srgbClr val="000000"/>
                </a:solidFill>
              </a:endParaRPr>
            </a:p>
            <a:p>
              <a:pPr>
                <a:defRPr/>
              </a:pPr>
              <a:endParaRPr lang="ru-RU" sz="1300" b="1" dirty="0">
                <a:solidFill>
                  <a:srgbClr val="000000"/>
                </a:solidFill>
              </a:endParaRPr>
            </a:p>
            <a:p>
              <a:pPr>
                <a:defRPr/>
              </a:pPr>
              <a:endParaRPr lang="ru-RU" sz="1300" b="1" dirty="0">
                <a:solidFill>
                  <a:srgbClr val="000000"/>
                </a:solidFill>
              </a:endParaRPr>
            </a:p>
          </p:txBody>
        </p:sp>
        <p:sp>
          <p:nvSpPr>
            <p:cNvPr id="1159" name="Text Box 352"/>
            <p:cNvSpPr txBox="1">
              <a:spLocks noChangeArrowheads="1"/>
            </p:cNvSpPr>
            <p:nvPr/>
          </p:nvSpPr>
          <p:spPr bwMode="auto">
            <a:xfrm>
              <a:off x="10518775" y="8334375"/>
              <a:ext cx="1982788" cy="292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pPr defTabSz="13922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границы гарнизона</a:t>
              </a:r>
            </a:p>
          </p:txBody>
        </p:sp>
        <p:sp>
          <p:nvSpPr>
            <p:cNvPr id="1160" name="Text Box 352"/>
            <p:cNvSpPr txBox="1">
              <a:spLocks noChangeArrowheads="1"/>
            </p:cNvSpPr>
            <p:nvPr/>
          </p:nvSpPr>
          <p:spPr bwMode="auto">
            <a:xfrm>
              <a:off x="10366375" y="8691563"/>
              <a:ext cx="2035175" cy="292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pPr defTabSz="1392238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</a:rPr>
                <a:t> </a:t>
              </a: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Больница </a:t>
              </a:r>
            </a:p>
          </p:txBody>
        </p:sp>
        <p:sp>
          <p:nvSpPr>
            <p:cNvPr id="1161" name="Text Box 70"/>
            <p:cNvSpPr txBox="1">
              <a:spLocks noChangeArrowheads="1"/>
            </p:cNvSpPr>
            <p:nvPr/>
          </p:nvSpPr>
          <p:spPr bwMode="auto">
            <a:xfrm>
              <a:off x="9758363" y="6630692"/>
              <a:ext cx="2900362" cy="320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35" tIns="61022" rIns="122035" bIns="61022">
              <a:spAutoFit/>
            </a:bodyPr>
            <a:lstStyle/>
            <a:p>
              <a:pPr algn="ctr" defTabSz="1392238">
                <a:lnSpc>
                  <a:spcPct val="80000"/>
                </a:lnSpc>
              </a:pPr>
              <a:r>
                <a:rPr lang="ru-RU" sz="1600" b="1" dirty="0">
                  <a:solidFill>
                    <a:schemeClr val="tx1"/>
                  </a:solidFill>
                </a:rPr>
                <a:t>  Условные  обозначения</a:t>
              </a:r>
            </a:p>
          </p:txBody>
        </p:sp>
        <p:grpSp>
          <p:nvGrpSpPr>
            <p:cNvPr id="1162" name="Group 301"/>
            <p:cNvGrpSpPr>
              <a:grpSpLocks/>
            </p:cNvGrpSpPr>
            <p:nvPr/>
          </p:nvGrpSpPr>
          <p:grpSpPr bwMode="auto">
            <a:xfrm>
              <a:off x="9861550" y="8677275"/>
              <a:ext cx="423863" cy="357188"/>
              <a:chOff x="0" y="1"/>
              <a:chExt cx="20000" cy="19999"/>
            </a:xfrm>
          </p:grpSpPr>
          <p:sp>
            <p:nvSpPr>
              <p:cNvPr id="1174" name="Rectangle 302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19271" tIns="59636" rIns="119271" bIns="59636"/>
              <a:lstStyle/>
              <a:p>
                <a:pPr defTabSz="1593850"/>
                <a:endParaRPr lang="ru-RU" sz="310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1175" name="Line 303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6" name="Line 304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177" name="Group 305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178" name="Line 306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79" name="Line 307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1163" name="Line 308"/>
            <p:cNvSpPr>
              <a:spLocks noChangeShapeType="1"/>
            </p:cNvSpPr>
            <p:nvPr/>
          </p:nvSpPr>
          <p:spPr bwMode="auto">
            <a:xfrm>
              <a:off x="10371138" y="8905875"/>
              <a:ext cx="130175" cy="1588"/>
            </a:xfrm>
            <a:prstGeom prst="line">
              <a:avLst/>
            </a:prstGeom>
            <a:noFill/>
            <a:ln w="25400">
              <a:noFill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64" name="Text Box 94"/>
            <p:cNvSpPr txBox="1">
              <a:spLocks noChangeArrowheads="1"/>
            </p:cNvSpPr>
            <p:nvPr/>
          </p:nvSpPr>
          <p:spPr bwMode="auto">
            <a:xfrm>
              <a:off x="10361613" y="9001125"/>
              <a:ext cx="2098675" cy="4619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35" tIns="61022" rIns="122035" bIns="61022">
              <a:spAutoFit/>
            </a:bodyPr>
            <a:lstStyle/>
            <a:p>
              <a:pPr defTabSz="1392238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</a:rPr>
                <a:t> </a:t>
              </a:r>
              <a:r>
                <a:rPr lang="ru-RU" sz="1100">
                  <a:solidFill>
                    <a:schemeClr val="tx1"/>
                  </a:solidFill>
                </a:rPr>
                <a:t>потенциально-опасный объект (АЗС)</a:t>
              </a:r>
            </a:p>
          </p:txBody>
        </p:sp>
        <p:cxnSp>
          <p:nvCxnSpPr>
            <p:cNvPr id="33" name="Прямая соединительная линия 32"/>
            <p:cNvCxnSpPr/>
            <p:nvPr/>
          </p:nvCxnSpPr>
          <p:spPr bwMode="auto">
            <a:xfrm>
              <a:off x="9802813" y="8497888"/>
              <a:ext cx="498475" cy="1587"/>
            </a:xfrm>
            <a:prstGeom prst="line">
              <a:avLst/>
            </a:prstGeom>
            <a:ln w="50800">
              <a:solidFill>
                <a:srgbClr val="FFCC6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Прямая соединительная линия 165"/>
            <p:cNvCxnSpPr/>
            <p:nvPr/>
          </p:nvCxnSpPr>
          <p:spPr bwMode="auto">
            <a:xfrm>
              <a:off x="9955213" y="8485188"/>
              <a:ext cx="200025" cy="1587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67" name="Text Box 352"/>
            <p:cNvSpPr txBox="1">
              <a:spLocks noChangeArrowheads="1"/>
            </p:cNvSpPr>
            <p:nvPr/>
          </p:nvSpPr>
          <p:spPr bwMode="auto">
            <a:xfrm>
              <a:off x="10431463" y="7791450"/>
              <a:ext cx="2370137" cy="4619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pPr defTabSz="13922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</a:t>
              </a:r>
            </a:p>
          </p:txBody>
        </p:sp>
        <p:graphicFrame>
          <p:nvGraphicFramePr>
            <p:cNvPr id="1031" name="Object 11"/>
            <p:cNvGraphicFramePr>
              <a:graphicFrameLocks noChangeAspect="1"/>
            </p:cNvGraphicFramePr>
            <p:nvPr/>
          </p:nvGraphicFramePr>
          <p:xfrm>
            <a:off x="10009188" y="9232900"/>
            <a:ext cx="201612" cy="368300"/>
          </p:xfrm>
          <a:graphic>
            <a:graphicData uri="http://schemas.openxmlformats.org/presentationml/2006/ole">
              <p:oleObj spid="_x0000_s1031" name="CorelDRAW" r:id="rId12" imgW="2347560" imgH="2995560" progId="">
                <p:embed/>
              </p:oleObj>
            </a:graphicData>
          </a:graphic>
        </p:graphicFrame>
        <p:sp>
          <p:nvSpPr>
            <p:cNvPr id="1168" name="Text Box 438"/>
            <p:cNvSpPr txBox="1">
              <a:spLocks noChangeArrowheads="1"/>
            </p:cNvSpPr>
            <p:nvPr/>
          </p:nvSpPr>
          <p:spPr bwMode="auto">
            <a:xfrm>
              <a:off x="10099675" y="7339013"/>
              <a:ext cx="2301875" cy="4619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spcBef>
                  <a:spcPct val="50000"/>
                </a:spcBef>
              </a:pP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aphicFrame>
          <p:nvGraphicFramePr>
            <p:cNvPr id="1032" name="Object 177"/>
            <p:cNvGraphicFramePr>
              <a:graphicFrameLocks noChangeAspect="1"/>
            </p:cNvGraphicFramePr>
            <p:nvPr/>
          </p:nvGraphicFramePr>
          <p:xfrm>
            <a:off x="9932988" y="7377113"/>
            <a:ext cx="317500" cy="390525"/>
          </p:xfrm>
          <a:graphic>
            <a:graphicData uri="http://schemas.openxmlformats.org/presentationml/2006/ole">
              <p:oleObj spid="_x0000_s1032" name="Clip" r:id="rId13" imgW="590231" imgH="703385" progId="">
                <p:embed/>
              </p:oleObj>
            </a:graphicData>
          </a:graphic>
        </p:graphicFrame>
        <p:sp>
          <p:nvSpPr>
            <p:cNvPr id="1169" name="Text Box 441"/>
            <p:cNvSpPr txBox="1">
              <a:spLocks noChangeArrowheads="1"/>
            </p:cNvSpPr>
            <p:nvPr/>
          </p:nvSpPr>
          <p:spPr bwMode="auto">
            <a:xfrm>
              <a:off x="9901238" y="7340600"/>
              <a:ext cx="473075" cy="2460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93" tIns="45697" rIns="91393" bIns="45697">
              <a:spAutoFit/>
            </a:bodyPr>
            <a:lstStyle/>
            <a:p>
              <a:pPr defTabSz="1039813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</a:rPr>
                <a:t>нг</a:t>
              </a:r>
            </a:p>
          </p:txBody>
        </p:sp>
        <p:grpSp>
          <p:nvGrpSpPr>
            <p:cNvPr id="1170" name="Group 98"/>
            <p:cNvGrpSpPr>
              <a:grpSpLocks/>
            </p:cNvGrpSpPr>
            <p:nvPr/>
          </p:nvGrpSpPr>
          <p:grpSpPr bwMode="auto">
            <a:xfrm>
              <a:off x="9907588" y="7907338"/>
              <a:ext cx="446087" cy="492125"/>
              <a:chOff x="640" y="3395"/>
              <a:chExt cx="294" cy="424"/>
            </a:xfrm>
          </p:grpSpPr>
          <p:sp>
            <p:nvSpPr>
              <p:cNvPr id="1172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73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0" name="Text Box 101"/>
            <p:cNvSpPr txBox="1">
              <a:spLocks noChangeArrowheads="1"/>
            </p:cNvSpPr>
            <p:nvPr/>
          </p:nvSpPr>
          <p:spPr bwMode="auto">
            <a:xfrm>
              <a:off x="9686925" y="7864475"/>
              <a:ext cx="866775" cy="2809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ПЧ-7</a:t>
              </a:r>
            </a:p>
          </p:txBody>
        </p:sp>
        <p:grpSp>
          <p:nvGrpSpPr>
            <p:cNvPr id="110" name="Group 97"/>
            <p:cNvGrpSpPr>
              <a:grpSpLocks/>
            </p:cNvGrpSpPr>
            <p:nvPr/>
          </p:nvGrpSpPr>
          <p:grpSpPr bwMode="auto">
            <a:xfrm>
              <a:off x="9544072" y="7015178"/>
              <a:ext cx="866775" cy="520700"/>
              <a:chOff x="-1137" y="1428"/>
              <a:chExt cx="441" cy="282"/>
            </a:xfrm>
          </p:grpSpPr>
          <p:grpSp>
            <p:nvGrpSpPr>
              <p:cNvPr id="111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13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12" name="Text Box 101"/>
              <p:cNvSpPr txBox="1">
                <a:spLocks noChangeArrowheads="1"/>
              </p:cNvSpPr>
              <p:nvPr/>
            </p:nvSpPr>
            <p:spPr bwMode="auto">
              <a:xfrm>
                <a:off x="-1137" y="1428"/>
                <a:ext cx="441" cy="1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1000" b="1" dirty="0" smtClean="0">
                    <a:solidFill>
                      <a:schemeClr val="tx1"/>
                    </a:solidFill>
                    <a:cs typeface="Times New Roman" pitchFamily="18" charset="0"/>
                  </a:rPr>
                  <a:t>ДПО</a:t>
                </a:r>
                <a:endParaRPr lang="ru-RU" sz="1000" b="1" dirty="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115" name="Text Box 438"/>
            <p:cNvSpPr txBox="1">
              <a:spLocks noChangeArrowheads="1"/>
            </p:cNvSpPr>
            <p:nvPr/>
          </p:nvSpPr>
          <p:spPr bwMode="auto">
            <a:xfrm>
              <a:off x="10187014" y="6981844"/>
              <a:ext cx="2301875" cy="2926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spcBef>
                  <a:spcPct val="50000"/>
                </a:spcBef>
              </a:pPr>
              <a:r>
                <a:rPr lang="ru-RU" sz="1100" dirty="0" smtClean="0">
                  <a:solidFill>
                    <a:schemeClr val="tx1"/>
                  </a:solidFill>
                  <a:cs typeface="Times New Roman" pitchFamily="18" charset="0"/>
                </a:rPr>
                <a:t>добровольная пожарная </a:t>
              </a: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охраны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Text Box 5"/>
          <p:cNvSpPr txBox="1">
            <a:spLocks noChangeArrowheads="1"/>
          </p:cNvSpPr>
          <p:nvPr/>
        </p:nvSpPr>
        <p:spPr bwMode="auto">
          <a:xfrm>
            <a:off x="0" y="0"/>
            <a:ext cx="12801600" cy="1292225"/>
          </a:xfrm>
          <a:prstGeom prst="rect">
            <a:avLst/>
          </a:prstGeom>
          <a:solidFill>
            <a:srgbClr val="DDDDDD"/>
          </a:solidFill>
          <a:ln w="57150" cmpd="thickThin">
            <a:noFill/>
            <a:miter lim="800000"/>
            <a:headEnd/>
            <a:tailEnd/>
          </a:ln>
        </p:spPr>
        <p:txBody>
          <a:bodyPr lIns="75076" tIns="37540" rIns="75076" bIns="37540">
            <a:spAutoFit/>
          </a:bodyPr>
          <a:lstStyle/>
          <a:p>
            <a:pPr algn="ctr" defTabSz="754063" eaLnBrk="0" hangingPunct="0">
              <a:lnSpc>
                <a:spcPct val="85000"/>
              </a:lnSpc>
            </a:pPr>
            <a:r>
              <a:rPr lang="ru-RU" sz="3100">
                <a:solidFill>
                  <a:schemeClr val="tx1"/>
                </a:solidFill>
              </a:rPr>
              <a:t>    СХЕМА                                                                                                                                                                                       ОРГАНИЗАЦИИ ОПОВЕЩЕНИЯ НАСЕЛЕНИЯ АЧХОЙ-МАРТАНОВСКОГО МО ЧЕЧЕНСКОЙ РЕСПУБЛИКИ</a:t>
            </a:r>
          </a:p>
        </p:txBody>
      </p:sp>
      <p:sp>
        <p:nvSpPr>
          <p:cNvPr id="125955" name="Text Box 6"/>
          <p:cNvSpPr txBox="1">
            <a:spLocks noChangeArrowheads="1"/>
          </p:cNvSpPr>
          <p:nvPr/>
        </p:nvSpPr>
        <p:spPr bwMode="auto">
          <a:xfrm>
            <a:off x="5389563" y="2300288"/>
            <a:ext cx="2000250" cy="400050"/>
          </a:xfrm>
          <a:prstGeom prst="rect">
            <a:avLst/>
          </a:prstGeom>
          <a:solidFill>
            <a:srgbClr val="FF00FF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9525"/>
            <a:r>
              <a:rPr lang="ru-RU" sz="1000" b="1">
                <a:solidFill>
                  <a:schemeClr val="tx1"/>
                </a:solidFill>
              </a:rPr>
              <a:t>ОДС ЦУКС МЧС России по ЧР </a:t>
            </a:r>
          </a:p>
        </p:txBody>
      </p:sp>
      <p:grpSp>
        <p:nvGrpSpPr>
          <p:cNvPr id="125956" name="Group 7"/>
          <p:cNvGrpSpPr>
            <a:grpSpLocks/>
          </p:cNvGrpSpPr>
          <p:nvPr/>
        </p:nvGrpSpPr>
        <p:grpSpPr bwMode="auto">
          <a:xfrm>
            <a:off x="3665538" y="8766175"/>
            <a:ext cx="9136062" cy="835025"/>
            <a:chOff x="45" y="5491"/>
            <a:chExt cx="5756" cy="526"/>
          </a:xfrm>
        </p:grpSpPr>
        <p:sp>
          <p:nvSpPr>
            <p:cNvPr id="126220" name="Rectangle 8"/>
            <p:cNvSpPr>
              <a:spLocks noChangeArrowheads="1"/>
            </p:cNvSpPr>
            <p:nvPr/>
          </p:nvSpPr>
          <p:spPr bwMode="auto">
            <a:xfrm>
              <a:off x="45" y="5491"/>
              <a:ext cx="5756" cy="526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221" name="Rectangle 9"/>
            <p:cNvSpPr>
              <a:spLocks noChangeArrowheads="1"/>
            </p:cNvSpPr>
            <p:nvPr/>
          </p:nvSpPr>
          <p:spPr bwMode="auto">
            <a:xfrm>
              <a:off x="235" y="5662"/>
              <a:ext cx="5521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279525"/>
              <a:r>
                <a:rPr lang="en-US" sz="1000">
                  <a:solidFill>
                    <a:schemeClr val="tx1"/>
                  </a:solidFill>
                  <a:cs typeface="Times New Roman" pitchFamily="18" charset="0"/>
                </a:rPr>
                <a:t> - </a:t>
              </a: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открытый телефонный канал      </a:t>
              </a:r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5Ф88 – </a:t>
              </a: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управление сиренами              </a:t>
              </a:r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Р-413 – </a:t>
              </a: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оповещение по радиоканалу        </a:t>
              </a:r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АСО-8 – </a:t>
              </a: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оповещение по телефонным каналам</a:t>
              </a:r>
            </a:p>
          </p:txBody>
        </p:sp>
        <p:sp>
          <p:nvSpPr>
            <p:cNvPr id="126222" name="Picture 10"/>
            <p:cNvSpPr>
              <a:spLocks noChangeAspect="1" noChangeArrowheads="1"/>
            </p:cNvSpPr>
            <p:nvPr/>
          </p:nvSpPr>
          <p:spPr bwMode="auto">
            <a:xfrm>
              <a:off x="45" y="5758"/>
              <a:ext cx="192" cy="1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6223" name="Picture 11"/>
            <p:cNvSpPr>
              <a:spLocks noChangeAspect="1" noChangeArrowheads="1"/>
            </p:cNvSpPr>
            <p:nvPr/>
          </p:nvSpPr>
          <p:spPr bwMode="auto">
            <a:xfrm>
              <a:off x="90" y="5616"/>
              <a:ext cx="150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6224" name="Rectangle 12"/>
            <p:cNvSpPr>
              <a:spLocks noChangeArrowheads="1"/>
            </p:cNvSpPr>
            <p:nvPr/>
          </p:nvSpPr>
          <p:spPr bwMode="auto">
            <a:xfrm>
              <a:off x="227" y="5797"/>
              <a:ext cx="5529" cy="9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279525"/>
              <a:r>
                <a:rPr lang="en-US" sz="1000">
                  <a:solidFill>
                    <a:schemeClr val="tx1"/>
                  </a:solidFill>
                  <a:cs typeface="Times New Roman" pitchFamily="18" charset="0"/>
                </a:rPr>
                <a:t> - </a:t>
              </a: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громкоговорящая связь                                                                                 </a:t>
              </a:r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П-166 – </a:t>
              </a: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оповещение по каналу ТЧ           </a:t>
              </a:r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МТС – </a:t>
              </a: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междугородняя телефонная сеть </a:t>
              </a:r>
            </a:p>
          </p:txBody>
        </p:sp>
        <p:sp>
          <p:nvSpPr>
            <p:cNvPr id="126225" name="Rectangle 13"/>
            <p:cNvSpPr>
              <a:spLocks noChangeArrowheads="1"/>
            </p:cNvSpPr>
            <p:nvPr/>
          </p:nvSpPr>
          <p:spPr bwMode="auto">
            <a:xfrm>
              <a:off x="1396" y="5797"/>
              <a:ext cx="1315" cy="1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2795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АДУ-ЦВ –</a:t>
              </a: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 Автоматизированное дистанционное упр. центр. вызовом</a:t>
              </a:r>
            </a:p>
          </p:txBody>
        </p:sp>
        <p:sp>
          <p:nvSpPr>
            <p:cNvPr id="126226" name="Rectangle 14"/>
            <p:cNvSpPr>
              <a:spLocks noChangeArrowheads="1"/>
            </p:cNvSpPr>
            <p:nvPr/>
          </p:nvSpPr>
          <p:spPr bwMode="auto">
            <a:xfrm>
              <a:off x="2103" y="5509"/>
              <a:ext cx="1590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pPr algn="ctr" defTabSz="1279525"/>
              <a:r>
                <a:rPr lang="ru-RU" sz="14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  <a:endParaRPr lang="ru-RU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graphicFrame>
        <p:nvGraphicFramePr>
          <p:cNvPr id="5522" name="Group 402"/>
          <p:cNvGraphicFramePr>
            <a:graphicFrameLocks noGrp="1"/>
          </p:cNvGraphicFramePr>
          <p:nvPr/>
        </p:nvGraphicFramePr>
        <p:xfrm>
          <a:off x="5410200" y="2716213"/>
          <a:ext cx="1903413" cy="731382"/>
        </p:xfrm>
        <a:graphic>
          <a:graphicData uri="http://schemas.openxmlformats.org/drawingml/2006/table">
            <a:tbl>
              <a:tblPr/>
              <a:tblGrid>
                <a:gridCol w="1903413"/>
              </a:tblGrid>
              <a:tr h="1857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П-166</a:t>
                      </a: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524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АДУ СЦВ</a:t>
                      </a: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333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АСО-8</a:t>
                      </a: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0195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145" name="Group 25"/>
          <p:cNvGraphicFramePr>
            <a:graphicFrameLocks noGrp="1"/>
          </p:cNvGraphicFramePr>
          <p:nvPr/>
        </p:nvGraphicFramePr>
        <p:xfrm>
          <a:off x="7847013" y="3024188"/>
          <a:ext cx="611187" cy="393146"/>
        </p:xfrm>
        <a:graphic>
          <a:graphicData uri="http://schemas.openxmlformats.org/drawingml/2006/table">
            <a:tbl>
              <a:tblPr/>
              <a:tblGrid>
                <a:gridCol w="611187"/>
              </a:tblGrid>
              <a:tr h="2778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П-166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ЦО</a:t>
                      </a: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0195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151" name="Group 31"/>
          <p:cNvGraphicFramePr>
            <a:graphicFrameLocks noGrp="1"/>
          </p:cNvGraphicFramePr>
          <p:nvPr/>
        </p:nvGraphicFramePr>
        <p:xfrm>
          <a:off x="9829800" y="2716213"/>
          <a:ext cx="1143000" cy="850254"/>
        </p:xfrm>
        <a:graphic>
          <a:graphicData uri="http://schemas.openxmlformats.org/drawingml/2006/table">
            <a:tbl>
              <a:tblPr/>
              <a:tblGrid>
                <a:gridCol w="1143000"/>
              </a:tblGrid>
              <a:tr h="2794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МЧС России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Через СКРЦ</a:t>
                      </a: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619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П-166</a:t>
                      </a: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0195"/>
                      </a:schemeClr>
                    </a:solidFill>
                  </a:tcPr>
                </a:tc>
              </a:tr>
              <a:tr h="1619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25983" name="Line 41"/>
          <p:cNvSpPr>
            <a:spLocks noChangeShapeType="1"/>
          </p:cNvSpPr>
          <p:nvPr/>
        </p:nvSpPr>
        <p:spPr bwMode="auto">
          <a:xfrm flipH="1" flipV="1">
            <a:off x="8458200" y="3249613"/>
            <a:ext cx="1371600" cy="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5984" name="Line 42"/>
          <p:cNvSpPr>
            <a:spLocks noChangeShapeType="1"/>
          </p:cNvSpPr>
          <p:nvPr/>
        </p:nvSpPr>
        <p:spPr bwMode="auto">
          <a:xfrm flipH="1" flipV="1">
            <a:off x="7313613" y="3479800"/>
            <a:ext cx="2516187" cy="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5163" name="Group 43"/>
          <p:cNvGraphicFramePr>
            <a:graphicFrameLocks noGrp="1"/>
          </p:cNvGraphicFramePr>
          <p:nvPr/>
        </p:nvGraphicFramePr>
        <p:xfrm>
          <a:off x="228600" y="3481388"/>
          <a:ext cx="1905000" cy="666196"/>
        </p:xfrm>
        <a:graphic>
          <a:graphicData uri="http://schemas.openxmlformats.org/drawingml/2006/table">
            <a:tbl>
              <a:tblPr/>
              <a:tblGrid>
                <a:gridCol w="992188"/>
                <a:gridCol w="912812"/>
              </a:tblGrid>
              <a:tr h="2730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95" marR="91395" marT="45697" marB="45697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  <a:tr h="161925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АСО-8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hlink">
                        <a:alpha val="50195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grpSp>
        <p:nvGrpSpPr>
          <p:cNvPr id="125995" name="Group 53"/>
          <p:cNvGrpSpPr>
            <a:grpSpLocks/>
          </p:cNvGrpSpPr>
          <p:nvPr/>
        </p:nvGrpSpPr>
        <p:grpSpPr bwMode="auto">
          <a:xfrm>
            <a:off x="2133600" y="3557588"/>
            <a:ext cx="228600" cy="150812"/>
            <a:chOff x="-480" y="5061"/>
            <a:chExt cx="243" cy="144"/>
          </a:xfrm>
        </p:grpSpPr>
        <p:grpSp>
          <p:nvGrpSpPr>
            <p:cNvPr id="126216" name="Group 54"/>
            <p:cNvGrpSpPr>
              <a:grpSpLocks/>
            </p:cNvGrpSpPr>
            <p:nvPr/>
          </p:nvGrpSpPr>
          <p:grpSpPr bwMode="auto">
            <a:xfrm>
              <a:off x="-381" y="5061"/>
              <a:ext cx="144" cy="144"/>
              <a:chOff x="-341" y="3475"/>
              <a:chExt cx="135" cy="170"/>
            </a:xfrm>
          </p:grpSpPr>
          <p:sp>
            <p:nvSpPr>
              <p:cNvPr id="126218" name="AutoShape 55"/>
              <p:cNvSpPr>
                <a:spLocks noChangeArrowheads="1"/>
              </p:cNvSpPr>
              <p:nvPr/>
            </p:nvSpPr>
            <p:spPr bwMode="auto">
              <a:xfrm rot="-5400000">
                <a:off x="-336" y="3515"/>
                <a:ext cx="170" cy="90"/>
              </a:xfrm>
              <a:prstGeom prst="triangle">
                <a:avLst>
                  <a:gd name="adj" fmla="val 50000"/>
                </a:avLst>
              </a:prstGeom>
              <a:noFill/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128016" tIns="64008" rIns="128016" bIns="64008" anchor="ctr"/>
              <a:lstStyle/>
              <a:p>
                <a:pPr algn="ctr" defTabSz="1279525"/>
                <a:endParaRPr lang="ru-RU" b="1">
                  <a:solidFill>
                    <a:schemeClr val="tx1"/>
                  </a:solidFill>
                  <a:latin typeface="Arial" pitchFamily="34" charset="0"/>
                </a:endParaRPr>
              </a:p>
            </p:txBody>
          </p:sp>
          <p:sp>
            <p:nvSpPr>
              <p:cNvPr id="126219" name="Rectangle 56"/>
              <p:cNvSpPr>
                <a:spLocks noChangeArrowheads="1"/>
              </p:cNvSpPr>
              <p:nvPr/>
            </p:nvSpPr>
            <p:spPr bwMode="auto">
              <a:xfrm rot="5400000">
                <a:off x="-403" y="3537"/>
                <a:ext cx="170" cy="46"/>
              </a:xfrm>
              <a:prstGeom prst="rect">
                <a:avLst/>
              </a:prstGeom>
              <a:noFill/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128016" tIns="64008" rIns="128016" bIns="64008" anchor="ctr"/>
              <a:lstStyle/>
              <a:p>
                <a:pPr algn="ctr" defTabSz="1279525"/>
                <a:endParaRPr lang="ru-RU" b="1">
                  <a:solidFill>
                    <a:schemeClr val="tx1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126217" name="Line 57"/>
            <p:cNvSpPr>
              <a:spLocks noChangeShapeType="1"/>
            </p:cNvSpPr>
            <p:nvPr/>
          </p:nvSpPr>
          <p:spPr bwMode="auto">
            <a:xfrm>
              <a:off x="-480" y="5136"/>
              <a:ext cx="96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25996" name="Group 58"/>
          <p:cNvGrpSpPr>
            <a:grpSpLocks/>
          </p:cNvGrpSpPr>
          <p:nvPr/>
        </p:nvGrpSpPr>
        <p:grpSpPr bwMode="auto">
          <a:xfrm>
            <a:off x="2133600" y="3783013"/>
            <a:ext cx="231775" cy="163512"/>
            <a:chOff x="-309" y="1296"/>
            <a:chExt cx="145" cy="101"/>
          </a:xfrm>
        </p:grpSpPr>
        <p:grpSp>
          <p:nvGrpSpPr>
            <p:cNvPr id="126212" name="Group 59"/>
            <p:cNvGrpSpPr>
              <a:grpSpLocks/>
            </p:cNvGrpSpPr>
            <p:nvPr/>
          </p:nvGrpSpPr>
          <p:grpSpPr bwMode="auto">
            <a:xfrm flipH="1">
              <a:off x="-240" y="1296"/>
              <a:ext cx="76" cy="101"/>
              <a:chOff x="801" y="4079"/>
              <a:chExt cx="180" cy="360"/>
            </a:xfrm>
          </p:grpSpPr>
          <p:sp>
            <p:nvSpPr>
              <p:cNvPr id="126214" name="Arc 60"/>
              <p:cNvSpPr>
                <a:spLocks/>
              </p:cNvSpPr>
              <p:nvPr/>
            </p:nvSpPr>
            <p:spPr bwMode="auto">
              <a:xfrm>
                <a:off x="801" y="407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126215" name="Arc 61"/>
              <p:cNvSpPr>
                <a:spLocks/>
              </p:cNvSpPr>
              <p:nvPr/>
            </p:nvSpPr>
            <p:spPr bwMode="auto">
              <a:xfrm flipV="1">
                <a:off x="801" y="425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126213" name="Line 62"/>
            <p:cNvSpPr>
              <a:spLocks noChangeShapeType="1"/>
            </p:cNvSpPr>
            <p:nvPr/>
          </p:nvSpPr>
          <p:spPr bwMode="auto">
            <a:xfrm rot="5400000" flipH="1">
              <a:off x="-281" y="1316"/>
              <a:ext cx="0" cy="5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25997" name="Group 63"/>
          <p:cNvGrpSpPr>
            <a:grpSpLocks/>
          </p:cNvGrpSpPr>
          <p:nvPr/>
        </p:nvGrpSpPr>
        <p:grpSpPr bwMode="auto">
          <a:xfrm>
            <a:off x="1235075" y="5537200"/>
            <a:ext cx="136525" cy="150813"/>
            <a:chOff x="-341" y="3475"/>
            <a:chExt cx="135" cy="170"/>
          </a:xfrm>
        </p:grpSpPr>
        <p:sp>
          <p:nvSpPr>
            <p:cNvPr id="126210" name="AutoShape 64"/>
            <p:cNvSpPr>
              <a:spLocks noChangeArrowheads="1"/>
            </p:cNvSpPr>
            <p:nvPr/>
          </p:nvSpPr>
          <p:spPr bwMode="auto">
            <a:xfrm rot="-5400000">
              <a:off x="-336" y="3515"/>
              <a:ext cx="170" cy="90"/>
            </a:xfrm>
            <a:prstGeom prst="triangle">
              <a:avLst>
                <a:gd name="adj" fmla="val 50000"/>
              </a:avLst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211" name="Rectangle 65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125998" name="Group 66"/>
          <p:cNvGrpSpPr>
            <a:grpSpLocks/>
          </p:cNvGrpSpPr>
          <p:nvPr/>
        </p:nvGrpSpPr>
        <p:grpSpPr bwMode="auto">
          <a:xfrm flipH="1">
            <a:off x="1254125" y="6146800"/>
            <a:ext cx="119063" cy="158750"/>
            <a:chOff x="801" y="4079"/>
            <a:chExt cx="180" cy="360"/>
          </a:xfrm>
        </p:grpSpPr>
        <p:sp>
          <p:nvSpPr>
            <p:cNvPr id="126208" name="Arc 67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209" name="Arc 68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</p:grpSp>
      <p:grpSp>
        <p:nvGrpSpPr>
          <p:cNvPr id="125999" name="Group 69"/>
          <p:cNvGrpSpPr>
            <a:grpSpLocks/>
          </p:cNvGrpSpPr>
          <p:nvPr/>
        </p:nvGrpSpPr>
        <p:grpSpPr bwMode="auto">
          <a:xfrm>
            <a:off x="2532063" y="5537200"/>
            <a:ext cx="134937" cy="153988"/>
            <a:chOff x="-341" y="3475"/>
            <a:chExt cx="135" cy="170"/>
          </a:xfrm>
        </p:grpSpPr>
        <p:sp>
          <p:nvSpPr>
            <p:cNvPr id="126206" name="AutoShape 70"/>
            <p:cNvSpPr>
              <a:spLocks noChangeArrowheads="1"/>
            </p:cNvSpPr>
            <p:nvPr/>
          </p:nvSpPr>
          <p:spPr bwMode="auto">
            <a:xfrm rot="-5400000">
              <a:off x="-336" y="3515"/>
              <a:ext cx="170" cy="90"/>
            </a:xfrm>
            <a:prstGeom prst="triangle">
              <a:avLst>
                <a:gd name="adj" fmla="val 50000"/>
              </a:avLst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207" name="Rectangle 71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126000" name="Group 72"/>
          <p:cNvGrpSpPr>
            <a:grpSpLocks/>
          </p:cNvGrpSpPr>
          <p:nvPr/>
        </p:nvGrpSpPr>
        <p:grpSpPr bwMode="auto">
          <a:xfrm flipH="1">
            <a:off x="2546350" y="6124575"/>
            <a:ext cx="122238" cy="158750"/>
            <a:chOff x="801" y="4079"/>
            <a:chExt cx="180" cy="360"/>
          </a:xfrm>
        </p:grpSpPr>
        <p:sp>
          <p:nvSpPr>
            <p:cNvPr id="126204" name="Arc 73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205" name="Arc 74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</p:grpSp>
      <p:sp>
        <p:nvSpPr>
          <p:cNvPr id="126001" name="Text Box 75"/>
          <p:cNvSpPr txBox="1">
            <a:spLocks noChangeArrowheads="1"/>
          </p:cNvSpPr>
          <p:nvPr/>
        </p:nvSpPr>
        <p:spPr bwMode="auto">
          <a:xfrm>
            <a:off x="142875" y="4849813"/>
            <a:ext cx="839788" cy="24606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91395" tIns="45697" rIns="91395" bIns="45697">
            <a:spAutoFit/>
          </a:bodyPr>
          <a:lstStyle/>
          <a:p>
            <a:pPr algn="ctr" defTabSz="1279525"/>
            <a:r>
              <a:rPr lang="ru-RU" sz="1000" b="1">
                <a:solidFill>
                  <a:schemeClr val="tx1"/>
                </a:solidFill>
              </a:rPr>
              <a:t>Давыденко</a:t>
            </a:r>
          </a:p>
        </p:txBody>
      </p:sp>
      <p:sp>
        <p:nvSpPr>
          <p:cNvPr id="126002" name="Text Box 76"/>
          <p:cNvSpPr txBox="1">
            <a:spLocks noChangeArrowheads="1"/>
          </p:cNvSpPr>
          <p:nvPr/>
        </p:nvSpPr>
        <p:spPr bwMode="auto">
          <a:xfrm>
            <a:off x="1555750" y="4849813"/>
            <a:ext cx="749300" cy="24606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91395" tIns="45697" rIns="91395" bIns="45697">
            <a:spAutoFit/>
          </a:bodyPr>
          <a:lstStyle/>
          <a:p>
            <a:pPr algn="ctr" defTabSz="1279525"/>
            <a:r>
              <a:rPr lang="ru-RU" sz="1000" b="1">
                <a:solidFill>
                  <a:schemeClr val="tx1"/>
                </a:solidFill>
              </a:rPr>
              <a:t>Самашки</a:t>
            </a:r>
          </a:p>
        </p:txBody>
      </p:sp>
      <p:sp>
        <p:nvSpPr>
          <p:cNvPr id="126003" name="Text Box 77"/>
          <p:cNvSpPr txBox="1">
            <a:spLocks noChangeArrowheads="1"/>
          </p:cNvSpPr>
          <p:nvPr/>
        </p:nvSpPr>
        <p:spPr bwMode="auto">
          <a:xfrm>
            <a:off x="2962275" y="4849813"/>
            <a:ext cx="847725" cy="246062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91395" tIns="45697" rIns="91395" bIns="45697">
            <a:spAutoFit/>
          </a:bodyPr>
          <a:lstStyle/>
          <a:p>
            <a:pPr algn="ctr" defTabSz="1279525"/>
            <a:r>
              <a:rPr lang="ru-RU" sz="1000" b="1">
                <a:solidFill>
                  <a:schemeClr val="tx1"/>
                </a:solidFill>
              </a:rPr>
              <a:t>Закан-Юрт</a:t>
            </a:r>
          </a:p>
        </p:txBody>
      </p:sp>
      <p:sp>
        <p:nvSpPr>
          <p:cNvPr id="126004" name="Rectangle 78"/>
          <p:cNvSpPr>
            <a:spLocks noChangeArrowheads="1"/>
          </p:cNvSpPr>
          <p:nvPr/>
        </p:nvSpPr>
        <p:spPr bwMode="auto">
          <a:xfrm>
            <a:off x="4479925" y="5749925"/>
            <a:ext cx="914400" cy="533400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Р/с УКВ ТАКТ</a:t>
            </a:r>
          </a:p>
        </p:txBody>
      </p:sp>
      <p:sp>
        <p:nvSpPr>
          <p:cNvPr id="126005" name="Rectangle 79"/>
          <p:cNvSpPr>
            <a:spLocks noChangeArrowheads="1"/>
          </p:cNvSpPr>
          <p:nvPr/>
        </p:nvSpPr>
        <p:spPr bwMode="auto">
          <a:xfrm>
            <a:off x="4479925" y="6283325"/>
            <a:ext cx="914400" cy="320675"/>
          </a:xfrm>
          <a:prstGeom prst="rect">
            <a:avLst/>
          </a:prstGeom>
          <a:solidFill>
            <a:schemeClr val="hlink">
              <a:alpha val="50195"/>
            </a:scheme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006" name="Rectangle 80"/>
          <p:cNvSpPr>
            <a:spLocks noChangeArrowheads="1"/>
          </p:cNvSpPr>
          <p:nvPr/>
        </p:nvSpPr>
        <p:spPr bwMode="auto">
          <a:xfrm>
            <a:off x="4495800" y="5994400"/>
            <a:ext cx="914400" cy="230188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007" name="Rectangle 81"/>
          <p:cNvSpPr>
            <a:spLocks noChangeArrowheads="1"/>
          </p:cNvSpPr>
          <p:nvPr/>
        </p:nvSpPr>
        <p:spPr bwMode="auto">
          <a:xfrm>
            <a:off x="4495800" y="5157788"/>
            <a:ext cx="914400" cy="836612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сотовая</a:t>
            </a: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008" name="Line 82"/>
          <p:cNvSpPr>
            <a:spLocks noChangeShapeType="1"/>
          </p:cNvSpPr>
          <p:nvPr/>
        </p:nvSpPr>
        <p:spPr bwMode="auto">
          <a:xfrm>
            <a:off x="4495800" y="5157788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09" name="Line 84"/>
          <p:cNvSpPr>
            <a:spLocks noChangeShapeType="1"/>
          </p:cNvSpPr>
          <p:nvPr/>
        </p:nvSpPr>
        <p:spPr bwMode="auto">
          <a:xfrm>
            <a:off x="4479925" y="5643563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10" name="Line 85"/>
          <p:cNvSpPr>
            <a:spLocks noChangeShapeType="1"/>
          </p:cNvSpPr>
          <p:nvPr/>
        </p:nvSpPr>
        <p:spPr bwMode="auto">
          <a:xfrm>
            <a:off x="4479925" y="6621463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11" name="Line 86"/>
          <p:cNvSpPr>
            <a:spLocks noChangeShapeType="1"/>
          </p:cNvSpPr>
          <p:nvPr/>
        </p:nvSpPr>
        <p:spPr bwMode="auto">
          <a:xfrm flipH="1">
            <a:off x="4479925" y="5157788"/>
            <a:ext cx="15875" cy="14462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12" name="Line 87"/>
          <p:cNvSpPr>
            <a:spLocks noChangeShapeType="1"/>
          </p:cNvSpPr>
          <p:nvPr/>
        </p:nvSpPr>
        <p:spPr bwMode="auto">
          <a:xfrm flipH="1">
            <a:off x="5400675" y="5157788"/>
            <a:ext cx="9525" cy="14589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13" name="Line 88"/>
          <p:cNvSpPr>
            <a:spLocks noChangeShapeType="1"/>
          </p:cNvSpPr>
          <p:nvPr/>
        </p:nvSpPr>
        <p:spPr bwMode="auto">
          <a:xfrm>
            <a:off x="4479925" y="6283325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6014" name="Group 89"/>
          <p:cNvGrpSpPr>
            <a:grpSpLocks/>
          </p:cNvGrpSpPr>
          <p:nvPr/>
        </p:nvGrpSpPr>
        <p:grpSpPr bwMode="auto">
          <a:xfrm>
            <a:off x="5507038" y="5280025"/>
            <a:ext cx="136525" cy="150813"/>
            <a:chOff x="-341" y="3475"/>
            <a:chExt cx="135" cy="170"/>
          </a:xfrm>
        </p:grpSpPr>
        <p:sp>
          <p:nvSpPr>
            <p:cNvPr id="126202" name="AutoShape 90"/>
            <p:cNvSpPr>
              <a:spLocks noChangeArrowheads="1"/>
            </p:cNvSpPr>
            <p:nvPr/>
          </p:nvSpPr>
          <p:spPr bwMode="auto">
            <a:xfrm rot="-5400000">
              <a:off x="-336" y="3515"/>
              <a:ext cx="170" cy="90"/>
            </a:xfrm>
            <a:prstGeom prst="triangle">
              <a:avLst>
                <a:gd name="adj" fmla="val 50000"/>
              </a:avLst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203" name="Rectangle 91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sp>
        <p:nvSpPr>
          <p:cNvPr id="126015" name="Line 92"/>
          <p:cNvSpPr>
            <a:spLocks noChangeShapeType="1"/>
          </p:cNvSpPr>
          <p:nvPr/>
        </p:nvSpPr>
        <p:spPr bwMode="auto">
          <a:xfrm>
            <a:off x="5422900" y="5346700"/>
            <a:ext cx="904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6016" name="Group 93"/>
          <p:cNvGrpSpPr>
            <a:grpSpLocks/>
          </p:cNvGrpSpPr>
          <p:nvPr/>
        </p:nvGrpSpPr>
        <p:grpSpPr bwMode="auto">
          <a:xfrm flipH="1">
            <a:off x="5511800" y="6016625"/>
            <a:ext cx="120650" cy="160338"/>
            <a:chOff x="801" y="4079"/>
            <a:chExt cx="180" cy="360"/>
          </a:xfrm>
        </p:grpSpPr>
        <p:sp>
          <p:nvSpPr>
            <p:cNvPr id="126200" name="Arc 94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201" name="Arc 95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</p:grpSp>
      <p:sp>
        <p:nvSpPr>
          <p:cNvPr id="126017" name="Line 96"/>
          <p:cNvSpPr>
            <a:spLocks noChangeShapeType="1"/>
          </p:cNvSpPr>
          <p:nvPr/>
        </p:nvSpPr>
        <p:spPr bwMode="auto">
          <a:xfrm rot="5400000" flipH="1">
            <a:off x="5454650" y="6049963"/>
            <a:ext cx="0" cy="889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6018" name="Group 97"/>
          <p:cNvGrpSpPr>
            <a:grpSpLocks/>
          </p:cNvGrpSpPr>
          <p:nvPr/>
        </p:nvGrpSpPr>
        <p:grpSpPr bwMode="auto">
          <a:xfrm>
            <a:off x="6646863" y="7216775"/>
            <a:ext cx="133350" cy="152400"/>
            <a:chOff x="-341" y="3475"/>
            <a:chExt cx="135" cy="170"/>
          </a:xfrm>
        </p:grpSpPr>
        <p:sp>
          <p:nvSpPr>
            <p:cNvPr id="126198" name="AutoShape 98"/>
            <p:cNvSpPr>
              <a:spLocks noChangeArrowheads="1"/>
            </p:cNvSpPr>
            <p:nvPr/>
          </p:nvSpPr>
          <p:spPr bwMode="auto">
            <a:xfrm rot="-5400000">
              <a:off x="-336" y="3515"/>
              <a:ext cx="170" cy="90"/>
            </a:xfrm>
            <a:prstGeom prst="triangle">
              <a:avLst>
                <a:gd name="adj" fmla="val 50000"/>
              </a:avLst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199" name="Rectangle 99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126019" name="Group 100"/>
          <p:cNvGrpSpPr>
            <a:grpSpLocks/>
          </p:cNvGrpSpPr>
          <p:nvPr/>
        </p:nvGrpSpPr>
        <p:grpSpPr bwMode="auto">
          <a:xfrm flipH="1">
            <a:off x="6646863" y="7502525"/>
            <a:ext cx="120650" cy="158750"/>
            <a:chOff x="801" y="4079"/>
            <a:chExt cx="180" cy="360"/>
          </a:xfrm>
        </p:grpSpPr>
        <p:sp>
          <p:nvSpPr>
            <p:cNvPr id="126196" name="Arc 101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197" name="Arc 102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</p:grpSp>
      <p:sp>
        <p:nvSpPr>
          <p:cNvPr id="126020" name="Line 103"/>
          <p:cNvSpPr>
            <a:spLocks noChangeShapeType="1"/>
          </p:cNvSpPr>
          <p:nvPr/>
        </p:nvSpPr>
        <p:spPr bwMode="auto">
          <a:xfrm flipH="1" flipV="1">
            <a:off x="1173163" y="4079875"/>
            <a:ext cx="0" cy="53340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21" name="Line 104"/>
          <p:cNvSpPr>
            <a:spLocks noChangeShapeType="1"/>
          </p:cNvSpPr>
          <p:nvPr/>
        </p:nvSpPr>
        <p:spPr bwMode="auto">
          <a:xfrm flipH="1" flipV="1">
            <a:off x="687388" y="4624388"/>
            <a:ext cx="11201400" cy="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22" name="Line 105"/>
          <p:cNvSpPr>
            <a:spLocks noChangeShapeType="1"/>
          </p:cNvSpPr>
          <p:nvPr/>
        </p:nvSpPr>
        <p:spPr bwMode="auto">
          <a:xfrm flipH="1" flipV="1">
            <a:off x="687388" y="4624388"/>
            <a:ext cx="0" cy="225425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23" name="Line 106"/>
          <p:cNvSpPr>
            <a:spLocks noChangeShapeType="1"/>
          </p:cNvSpPr>
          <p:nvPr/>
        </p:nvSpPr>
        <p:spPr bwMode="auto">
          <a:xfrm flipH="1" flipV="1">
            <a:off x="1905000" y="4624388"/>
            <a:ext cx="0" cy="225425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5227" name="Group 107"/>
          <p:cNvGraphicFramePr>
            <a:graphicFrameLocks noGrp="1"/>
          </p:cNvGraphicFramePr>
          <p:nvPr/>
        </p:nvGraphicFramePr>
        <p:xfrm>
          <a:off x="10455275" y="7729538"/>
          <a:ext cx="2192338" cy="761954"/>
        </p:xfrm>
        <a:graphic>
          <a:graphicData uri="http://schemas.openxmlformats.org/drawingml/2006/table">
            <a:tbl>
              <a:tblPr/>
              <a:tblGrid>
                <a:gridCol w="2192338"/>
              </a:tblGrid>
              <a:tr h="533400">
                <a:tc>
                  <a:txBody>
                    <a:bodyPr/>
                    <a:lstStyle/>
                    <a:p>
                      <a:pPr marL="781050" marR="0" lvl="0" indent="-78105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Местная система оповещения</a:t>
                      </a:r>
                    </a:p>
                    <a:p>
                      <a:pPr marL="781050" marR="0" lvl="0" indent="-78105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1619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523" name="Group 403"/>
          <p:cNvGraphicFramePr>
            <a:graphicFrameLocks noGrp="1"/>
          </p:cNvGraphicFramePr>
          <p:nvPr/>
        </p:nvGraphicFramePr>
        <p:xfrm>
          <a:off x="5410200" y="3830638"/>
          <a:ext cx="1828800" cy="292100"/>
        </p:xfrm>
        <a:graphic>
          <a:graphicData uri="http://schemas.openxmlformats.org/drawingml/2006/table">
            <a:tbl>
              <a:tblPr/>
              <a:tblGrid>
                <a:gridCol w="1828800"/>
              </a:tblGrid>
              <a:tr h="2921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395" marR="91395" marT="45697" marB="45697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26038" name="Line 176"/>
          <p:cNvSpPr>
            <a:spLocks noChangeShapeType="1"/>
          </p:cNvSpPr>
          <p:nvPr/>
        </p:nvSpPr>
        <p:spPr bwMode="auto">
          <a:xfrm flipH="1" flipV="1">
            <a:off x="3505200" y="4624388"/>
            <a:ext cx="0" cy="225425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39" name="Line 177"/>
          <p:cNvSpPr>
            <a:spLocks noChangeShapeType="1"/>
          </p:cNvSpPr>
          <p:nvPr/>
        </p:nvSpPr>
        <p:spPr bwMode="auto">
          <a:xfrm flipH="1" flipV="1">
            <a:off x="4954588" y="4624388"/>
            <a:ext cx="0" cy="53340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40" name="Line 178"/>
          <p:cNvSpPr>
            <a:spLocks noChangeShapeType="1"/>
          </p:cNvSpPr>
          <p:nvPr/>
        </p:nvSpPr>
        <p:spPr bwMode="auto">
          <a:xfrm flipH="1" flipV="1">
            <a:off x="6324600" y="4624388"/>
            <a:ext cx="0" cy="53340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41" name="Line 179"/>
          <p:cNvSpPr>
            <a:spLocks noChangeShapeType="1"/>
          </p:cNvSpPr>
          <p:nvPr/>
        </p:nvSpPr>
        <p:spPr bwMode="auto">
          <a:xfrm flipH="1" flipV="1">
            <a:off x="7772400" y="4641850"/>
            <a:ext cx="0" cy="53340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42" name="Line 180"/>
          <p:cNvSpPr>
            <a:spLocks noChangeShapeType="1"/>
          </p:cNvSpPr>
          <p:nvPr/>
        </p:nvSpPr>
        <p:spPr bwMode="auto">
          <a:xfrm flipH="1" flipV="1">
            <a:off x="9144000" y="4624388"/>
            <a:ext cx="0" cy="53340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43" name="Line 181"/>
          <p:cNvSpPr>
            <a:spLocks noChangeShapeType="1"/>
          </p:cNvSpPr>
          <p:nvPr/>
        </p:nvSpPr>
        <p:spPr bwMode="auto">
          <a:xfrm flipH="1" flipV="1">
            <a:off x="10514013" y="4624388"/>
            <a:ext cx="0" cy="53340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44" name="Line 182"/>
          <p:cNvSpPr>
            <a:spLocks noChangeShapeType="1"/>
          </p:cNvSpPr>
          <p:nvPr/>
        </p:nvSpPr>
        <p:spPr bwMode="auto">
          <a:xfrm flipH="1" flipV="1">
            <a:off x="11888788" y="4624388"/>
            <a:ext cx="0" cy="53340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6045" name="Group 183"/>
          <p:cNvGrpSpPr>
            <a:grpSpLocks/>
          </p:cNvGrpSpPr>
          <p:nvPr/>
        </p:nvGrpSpPr>
        <p:grpSpPr bwMode="auto">
          <a:xfrm>
            <a:off x="8323263" y="5537200"/>
            <a:ext cx="134937" cy="150813"/>
            <a:chOff x="-341" y="3475"/>
            <a:chExt cx="135" cy="170"/>
          </a:xfrm>
        </p:grpSpPr>
        <p:sp>
          <p:nvSpPr>
            <p:cNvPr id="126194" name="AutoShape 184"/>
            <p:cNvSpPr>
              <a:spLocks noChangeArrowheads="1"/>
            </p:cNvSpPr>
            <p:nvPr/>
          </p:nvSpPr>
          <p:spPr bwMode="auto">
            <a:xfrm rot="-5400000">
              <a:off x="-336" y="3515"/>
              <a:ext cx="170" cy="90"/>
            </a:xfrm>
            <a:prstGeom prst="triangle">
              <a:avLst>
                <a:gd name="adj" fmla="val 50000"/>
              </a:avLst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195" name="Rectangle 185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126046" name="Group 186"/>
          <p:cNvGrpSpPr>
            <a:grpSpLocks/>
          </p:cNvGrpSpPr>
          <p:nvPr/>
        </p:nvGrpSpPr>
        <p:grpSpPr bwMode="auto">
          <a:xfrm flipH="1">
            <a:off x="8339138" y="6070600"/>
            <a:ext cx="119062" cy="160338"/>
            <a:chOff x="801" y="4079"/>
            <a:chExt cx="180" cy="360"/>
          </a:xfrm>
        </p:grpSpPr>
        <p:sp>
          <p:nvSpPr>
            <p:cNvPr id="126192" name="Arc 187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193" name="Arc 188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</p:grpSp>
      <p:sp>
        <p:nvSpPr>
          <p:cNvPr id="126047" name="Line 189"/>
          <p:cNvSpPr>
            <a:spLocks noChangeShapeType="1"/>
          </p:cNvSpPr>
          <p:nvPr/>
        </p:nvSpPr>
        <p:spPr bwMode="auto">
          <a:xfrm>
            <a:off x="8688388" y="5157788"/>
            <a:ext cx="912812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48" name="Line 190"/>
          <p:cNvSpPr>
            <a:spLocks noChangeShapeType="1"/>
          </p:cNvSpPr>
          <p:nvPr/>
        </p:nvSpPr>
        <p:spPr bwMode="auto">
          <a:xfrm>
            <a:off x="8688388" y="5157788"/>
            <a:ext cx="0" cy="14970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49" name="Line 191"/>
          <p:cNvSpPr>
            <a:spLocks noChangeShapeType="1"/>
          </p:cNvSpPr>
          <p:nvPr/>
        </p:nvSpPr>
        <p:spPr bwMode="auto">
          <a:xfrm>
            <a:off x="9601200" y="5157788"/>
            <a:ext cx="0" cy="14970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6050" name="Group 192"/>
          <p:cNvGrpSpPr>
            <a:grpSpLocks/>
          </p:cNvGrpSpPr>
          <p:nvPr/>
        </p:nvGrpSpPr>
        <p:grpSpPr bwMode="auto">
          <a:xfrm>
            <a:off x="9694863" y="5537200"/>
            <a:ext cx="134937" cy="153988"/>
            <a:chOff x="-341" y="3475"/>
            <a:chExt cx="135" cy="170"/>
          </a:xfrm>
        </p:grpSpPr>
        <p:sp>
          <p:nvSpPr>
            <p:cNvPr id="126190" name="AutoShape 193"/>
            <p:cNvSpPr>
              <a:spLocks noChangeArrowheads="1"/>
            </p:cNvSpPr>
            <p:nvPr/>
          </p:nvSpPr>
          <p:spPr bwMode="auto">
            <a:xfrm rot="-5400000">
              <a:off x="-336" y="3515"/>
              <a:ext cx="170" cy="90"/>
            </a:xfrm>
            <a:prstGeom prst="triangle">
              <a:avLst>
                <a:gd name="adj" fmla="val 50000"/>
              </a:avLst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191" name="Rectangle 194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126051" name="Group 195"/>
          <p:cNvGrpSpPr>
            <a:grpSpLocks/>
          </p:cNvGrpSpPr>
          <p:nvPr/>
        </p:nvGrpSpPr>
        <p:grpSpPr bwMode="auto">
          <a:xfrm flipH="1">
            <a:off x="9699625" y="6176963"/>
            <a:ext cx="122238" cy="160337"/>
            <a:chOff x="801" y="4079"/>
            <a:chExt cx="180" cy="360"/>
          </a:xfrm>
        </p:grpSpPr>
        <p:sp>
          <p:nvSpPr>
            <p:cNvPr id="126188" name="Arc 196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189" name="Arc 197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</p:grpSp>
      <p:grpSp>
        <p:nvGrpSpPr>
          <p:cNvPr id="126052" name="Group 198"/>
          <p:cNvGrpSpPr>
            <a:grpSpLocks/>
          </p:cNvGrpSpPr>
          <p:nvPr/>
        </p:nvGrpSpPr>
        <p:grpSpPr bwMode="auto">
          <a:xfrm>
            <a:off x="11066463" y="5537200"/>
            <a:ext cx="134937" cy="153988"/>
            <a:chOff x="-341" y="3475"/>
            <a:chExt cx="135" cy="170"/>
          </a:xfrm>
        </p:grpSpPr>
        <p:sp>
          <p:nvSpPr>
            <p:cNvPr id="126186" name="AutoShape 199"/>
            <p:cNvSpPr>
              <a:spLocks noChangeArrowheads="1"/>
            </p:cNvSpPr>
            <p:nvPr/>
          </p:nvSpPr>
          <p:spPr bwMode="auto">
            <a:xfrm rot="-5400000">
              <a:off x="-336" y="3515"/>
              <a:ext cx="170" cy="90"/>
            </a:xfrm>
            <a:prstGeom prst="triangle">
              <a:avLst>
                <a:gd name="adj" fmla="val 50000"/>
              </a:avLst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187" name="Rectangle 200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126053" name="Group 201"/>
          <p:cNvGrpSpPr>
            <a:grpSpLocks/>
          </p:cNvGrpSpPr>
          <p:nvPr/>
        </p:nvGrpSpPr>
        <p:grpSpPr bwMode="auto">
          <a:xfrm flipH="1">
            <a:off x="11080750" y="6199188"/>
            <a:ext cx="122238" cy="160337"/>
            <a:chOff x="801" y="4079"/>
            <a:chExt cx="180" cy="360"/>
          </a:xfrm>
        </p:grpSpPr>
        <p:sp>
          <p:nvSpPr>
            <p:cNvPr id="126184" name="Arc 202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185" name="Arc 203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</p:grpSp>
      <p:grpSp>
        <p:nvGrpSpPr>
          <p:cNvPr id="126054" name="Group 204"/>
          <p:cNvGrpSpPr>
            <a:grpSpLocks/>
          </p:cNvGrpSpPr>
          <p:nvPr/>
        </p:nvGrpSpPr>
        <p:grpSpPr bwMode="auto">
          <a:xfrm>
            <a:off x="12436475" y="5537200"/>
            <a:ext cx="136525" cy="153988"/>
            <a:chOff x="-341" y="3475"/>
            <a:chExt cx="135" cy="170"/>
          </a:xfrm>
        </p:grpSpPr>
        <p:sp>
          <p:nvSpPr>
            <p:cNvPr id="126182" name="AutoShape 205"/>
            <p:cNvSpPr>
              <a:spLocks noChangeArrowheads="1"/>
            </p:cNvSpPr>
            <p:nvPr/>
          </p:nvSpPr>
          <p:spPr bwMode="auto">
            <a:xfrm rot="-5400000">
              <a:off x="-336" y="3515"/>
              <a:ext cx="170" cy="90"/>
            </a:xfrm>
            <a:prstGeom prst="triangle">
              <a:avLst>
                <a:gd name="adj" fmla="val 50000"/>
              </a:avLst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183" name="Rectangle 206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126055" name="Group 207"/>
          <p:cNvGrpSpPr>
            <a:grpSpLocks/>
          </p:cNvGrpSpPr>
          <p:nvPr/>
        </p:nvGrpSpPr>
        <p:grpSpPr bwMode="auto">
          <a:xfrm flipH="1">
            <a:off x="12455525" y="6124575"/>
            <a:ext cx="119063" cy="158750"/>
            <a:chOff x="801" y="4079"/>
            <a:chExt cx="180" cy="360"/>
          </a:xfrm>
        </p:grpSpPr>
        <p:sp>
          <p:nvSpPr>
            <p:cNvPr id="126180" name="Arc 208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181" name="Arc 209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</p:grpSp>
      <p:sp>
        <p:nvSpPr>
          <p:cNvPr id="126056" name="Line 218"/>
          <p:cNvSpPr>
            <a:spLocks noChangeShapeType="1"/>
          </p:cNvSpPr>
          <p:nvPr/>
        </p:nvSpPr>
        <p:spPr bwMode="auto">
          <a:xfrm flipH="1" flipV="1">
            <a:off x="6321425" y="3475038"/>
            <a:ext cx="0" cy="319087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57" name="Line 219"/>
          <p:cNvSpPr>
            <a:spLocks noChangeShapeType="1"/>
          </p:cNvSpPr>
          <p:nvPr/>
        </p:nvSpPr>
        <p:spPr bwMode="auto">
          <a:xfrm flipH="1" flipV="1">
            <a:off x="5713413" y="4605338"/>
            <a:ext cx="0" cy="2514600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58" name="Text Box 220"/>
          <p:cNvSpPr txBox="1">
            <a:spLocks noChangeArrowheads="1"/>
          </p:cNvSpPr>
          <p:nvPr/>
        </p:nvSpPr>
        <p:spPr bwMode="auto">
          <a:xfrm>
            <a:off x="4416425" y="4892675"/>
            <a:ext cx="1046163" cy="230188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75074" tIns="37535" rIns="75074" bIns="37535">
            <a:spAutoFit/>
          </a:bodyPr>
          <a:lstStyle/>
          <a:p>
            <a:pPr algn="ctr" defTabSz="754063" eaLnBrk="0" hangingPunct="0"/>
            <a:r>
              <a:rPr lang="ru-RU" sz="1000" b="1">
                <a:solidFill>
                  <a:schemeClr val="tx1"/>
                </a:solidFill>
              </a:rPr>
              <a:t>Шаами-Юрт</a:t>
            </a:r>
          </a:p>
        </p:txBody>
      </p:sp>
      <p:sp>
        <p:nvSpPr>
          <p:cNvPr id="126059" name="Text Box 221"/>
          <p:cNvSpPr txBox="1">
            <a:spLocks noChangeArrowheads="1"/>
          </p:cNvSpPr>
          <p:nvPr/>
        </p:nvSpPr>
        <p:spPr bwMode="auto">
          <a:xfrm>
            <a:off x="5943600" y="4775200"/>
            <a:ext cx="685800" cy="384175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75074" tIns="37535" rIns="75074" bIns="37535">
            <a:spAutoFit/>
          </a:bodyPr>
          <a:lstStyle/>
          <a:p>
            <a:pPr algn="ctr" defTabSz="754063" eaLnBrk="0" hangingPunct="0"/>
            <a:r>
              <a:rPr lang="ru-RU" sz="1000" b="1">
                <a:solidFill>
                  <a:schemeClr val="tx1"/>
                </a:solidFill>
              </a:rPr>
              <a:t>Хамби-Ирзе</a:t>
            </a:r>
          </a:p>
        </p:txBody>
      </p:sp>
      <p:sp>
        <p:nvSpPr>
          <p:cNvPr id="126060" name="Text Box 222"/>
          <p:cNvSpPr txBox="1">
            <a:spLocks noChangeArrowheads="1"/>
          </p:cNvSpPr>
          <p:nvPr/>
        </p:nvSpPr>
        <p:spPr bwMode="auto">
          <a:xfrm>
            <a:off x="7239000" y="4849813"/>
            <a:ext cx="1066800" cy="230187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75074" tIns="37535" rIns="75074" bIns="37535">
            <a:spAutoFit/>
          </a:bodyPr>
          <a:lstStyle/>
          <a:p>
            <a:pPr algn="ctr" defTabSz="754063" eaLnBrk="0" hangingPunct="0"/>
            <a:r>
              <a:rPr lang="ru-RU" sz="1000" b="1">
                <a:solidFill>
                  <a:schemeClr val="tx1"/>
                </a:solidFill>
              </a:rPr>
              <a:t>Валерик</a:t>
            </a:r>
          </a:p>
        </p:txBody>
      </p:sp>
      <p:sp>
        <p:nvSpPr>
          <p:cNvPr id="126061" name="Text Box 223"/>
          <p:cNvSpPr txBox="1">
            <a:spLocks noChangeArrowheads="1"/>
          </p:cNvSpPr>
          <p:nvPr/>
        </p:nvSpPr>
        <p:spPr bwMode="auto">
          <a:xfrm>
            <a:off x="8610600" y="4849813"/>
            <a:ext cx="1066800" cy="230187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75074" tIns="37535" rIns="75074" bIns="37535">
            <a:spAutoFit/>
          </a:bodyPr>
          <a:lstStyle/>
          <a:p>
            <a:pPr algn="ctr" defTabSz="754063" eaLnBrk="0" hangingPunct="0"/>
            <a:r>
              <a:rPr lang="ru-RU" sz="1000" b="1">
                <a:solidFill>
                  <a:schemeClr val="tx1"/>
                </a:solidFill>
              </a:rPr>
              <a:t>Катыр-Юрт</a:t>
            </a:r>
          </a:p>
        </p:txBody>
      </p:sp>
      <p:sp>
        <p:nvSpPr>
          <p:cNvPr id="126062" name="Text Box 224"/>
          <p:cNvSpPr txBox="1">
            <a:spLocks noChangeArrowheads="1"/>
          </p:cNvSpPr>
          <p:nvPr/>
        </p:nvSpPr>
        <p:spPr bwMode="auto">
          <a:xfrm>
            <a:off x="10134600" y="4849813"/>
            <a:ext cx="838200" cy="230187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75074" tIns="37535" rIns="75074" bIns="37535">
            <a:spAutoFit/>
          </a:bodyPr>
          <a:lstStyle/>
          <a:p>
            <a:pPr algn="ctr" defTabSz="754063" eaLnBrk="0" hangingPunct="0"/>
            <a:r>
              <a:rPr lang="ru-RU" sz="1000" b="1">
                <a:solidFill>
                  <a:schemeClr val="tx1"/>
                </a:solidFill>
              </a:rPr>
              <a:t>Янди</a:t>
            </a:r>
          </a:p>
        </p:txBody>
      </p:sp>
      <p:sp>
        <p:nvSpPr>
          <p:cNvPr id="126063" name="Text Box 225"/>
          <p:cNvSpPr txBox="1">
            <a:spLocks noChangeArrowheads="1"/>
          </p:cNvSpPr>
          <p:nvPr/>
        </p:nvSpPr>
        <p:spPr bwMode="auto">
          <a:xfrm>
            <a:off x="11355388" y="4849813"/>
            <a:ext cx="912812" cy="230187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75074" tIns="37535" rIns="75074" bIns="37535">
            <a:spAutoFit/>
          </a:bodyPr>
          <a:lstStyle/>
          <a:p>
            <a:pPr algn="ctr" defTabSz="754063" eaLnBrk="0" hangingPunct="0"/>
            <a:r>
              <a:rPr lang="ru-RU" sz="1000" b="1">
                <a:solidFill>
                  <a:schemeClr val="tx1"/>
                </a:solidFill>
              </a:rPr>
              <a:t>Стар. Ачхой</a:t>
            </a:r>
          </a:p>
        </p:txBody>
      </p:sp>
      <p:sp>
        <p:nvSpPr>
          <p:cNvPr id="126064" name="Text Box 226"/>
          <p:cNvSpPr txBox="1">
            <a:spLocks noChangeArrowheads="1"/>
          </p:cNvSpPr>
          <p:nvPr/>
        </p:nvSpPr>
        <p:spPr bwMode="auto">
          <a:xfrm>
            <a:off x="5094288" y="6853238"/>
            <a:ext cx="1217612" cy="230187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75074" tIns="37535" rIns="75074" bIns="37535">
            <a:spAutoFit/>
          </a:bodyPr>
          <a:lstStyle/>
          <a:p>
            <a:pPr algn="ctr" defTabSz="754063" eaLnBrk="0" hangingPunct="0"/>
            <a:r>
              <a:rPr lang="ru-RU" sz="1000" b="1">
                <a:solidFill>
                  <a:schemeClr val="tx1"/>
                </a:solidFill>
              </a:rPr>
              <a:t>Бамут</a:t>
            </a:r>
          </a:p>
        </p:txBody>
      </p:sp>
      <p:sp>
        <p:nvSpPr>
          <p:cNvPr id="126065" name="Text Box 227"/>
          <p:cNvSpPr txBox="1">
            <a:spLocks noChangeArrowheads="1"/>
          </p:cNvSpPr>
          <p:nvPr/>
        </p:nvSpPr>
        <p:spPr bwMode="auto">
          <a:xfrm>
            <a:off x="212725" y="3190875"/>
            <a:ext cx="1920875" cy="246063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lIns="75074" tIns="37535" rIns="75074" bIns="37535">
            <a:spAutoFit/>
          </a:bodyPr>
          <a:lstStyle/>
          <a:p>
            <a:pPr algn="ctr" defTabSz="754063" eaLnBrk="0" hangingPunct="0"/>
            <a:r>
              <a:rPr lang="ru-RU" sz="1100" b="1">
                <a:solidFill>
                  <a:schemeClr val="tx1"/>
                </a:solidFill>
              </a:rPr>
              <a:t>Ачхой-Мартановское МО</a:t>
            </a:r>
          </a:p>
        </p:txBody>
      </p:sp>
      <p:grpSp>
        <p:nvGrpSpPr>
          <p:cNvPr id="126066" name="Group 274"/>
          <p:cNvGrpSpPr>
            <a:grpSpLocks/>
          </p:cNvGrpSpPr>
          <p:nvPr/>
        </p:nvGrpSpPr>
        <p:grpSpPr bwMode="auto">
          <a:xfrm>
            <a:off x="4872038" y="7137400"/>
            <a:ext cx="1774825" cy="615950"/>
            <a:chOff x="144" y="3792"/>
            <a:chExt cx="1119" cy="389"/>
          </a:xfrm>
        </p:grpSpPr>
        <p:sp>
          <p:nvSpPr>
            <p:cNvPr id="126169" name="Rectangle 275"/>
            <p:cNvSpPr>
              <a:spLocks noChangeArrowheads="1"/>
            </p:cNvSpPr>
            <p:nvPr/>
          </p:nvSpPr>
          <p:spPr bwMode="auto">
            <a:xfrm>
              <a:off x="144" y="4038"/>
              <a:ext cx="1056" cy="143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lIns="91395" tIns="45697" rIns="91395" bIns="45697"/>
            <a:lstStyle/>
            <a:p>
              <a:pPr algn="ctr" defTabSz="1790700">
                <a:spcBef>
                  <a:spcPct val="20000"/>
                </a:spcBef>
              </a:pPr>
              <a:endParaRPr lang="ru-RU" sz="8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170" name="Line 276"/>
            <p:cNvSpPr>
              <a:spLocks noChangeShapeType="1"/>
            </p:cNvSpPr>
            <p:nvPr/>
          </p:nvSpPr>
          <p:spPr bwMode="auto">
            <a:xfrm>
              <a:off x="144" y="3792"/>
              <a:ext cx="1056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71" name="Line 277"/>
            <p:cNvSpPr>
              <a:spLocks noChangeShapeType="1"/>
            </p:cNvSpPr>
            <p:nvPr/>
          </p:nvSpPr>
          <p:spPr bwMode="auto">
            <a:xfrm>
              <a:off x="144" y="4038"/>
              <a:ext cx="105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72" name="Line 278"/>
            <p:cNvSpPr>
              <a:spLocks noChangeShapeType="1"/>
            </p:cNvSpPr>
            <p:nvPr/>
          </p:nvSpPr>
          <p:spPr bwMode="auto">
            <a:xfrm>
              <a:off x="144" y="4181"/>
              <a:ext cx="1056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73" name="Line 279"/>
            <p:cNvSpPr>
              <a:spLocks noChangeShapeType="1"/>
            </p:cNvSpPr>
            <p:nvPr/>
          </p:nvSpPr>
          <p:spPr bwMode="auto">
            <a:xfrm>
              <a:off x="144" y="3792"/>
              <a:ext cx="0" cy="389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74" name="Line 280"/>
            <p:cNvSpPr>
              <a:spLocks noChangeShapeType="1"/>
            </p:cNvSpPr>
            <p:nvPr/>
          </p:nvSpPr>
          <p:spPr bwMode="auto">
            <a:xfrm>
              <a:off x="672" y="3792"/>
              <a:ext cx="0" cy="24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75" name="Line 281"/>
            <p:cNvSpPr>
              <a:spLocks noChangeShapeType="1"/>
            </p:cNvSpPr>
            <p:nvPr/>
          </p:nvSpPr>
          <p:spPr bwMode="auto">
            <a:xfrm>
              <a:off x="1200" y="3792"/>
              <a:ext cx="0" cy="389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76" name="Line 282"/>
            <p:cNvSpPr>
              <a:spLocks noChangeShapeType="1"/>
            </p:cNvSpPr>
            <p:nvPr/>
          </p:nvSpPr>
          <p:spPr bwMode="auto">
            <a:xfrm>
              <a:off x="1206" y="3890"/>
              <a:ext cx="57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77" name="Line 283"/>
            <p:cNvSpPr>
              <a:spLocks noChangeShapeType="1"/>
            </p:cNvSpPr>
            <p:nvPr/>
          </p:nvSpPr>
          <p:spPr bwMode="auto">
            <a:xfrm rot="5400000" flipH="1">
              <a:off x="1236" y="4042"/>
              <a:ext cx="0" cy="5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78" name="Rectangle 284"/>
            <p:cNvSpPr>
              <a:spLocks noChangeArrowheads="1"/>
            </p:cNvSpPr>
            <p:nvPr/>
          </p:nvSpPr>
          <p:spPr bwMode="auto">
            <a:xfrm>
              <a:off x="144" y="3792"/>
              <a:ext cx="528" cy="240"/>
            </a:xfrm>
            <a:prstGeom prst="rect">
              <a:avLst/>
            </a:prstGeom>
            <a:solidFill>
              <a:srgbClr val="FFFF66">
                <a:alpha val="5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91395" tIns="45697" rIns="91395" bIns="45697"/>
            <a:lstStyle/>
            <a:p>
              <a:pPr algn="ctr" defTabSz="1790700">
                <a:spcBef>
                  <a:spcPct val="20000"/>
                </a:spcBef>
              </a:pPr>
              <a:r>
                <a:rPr lang="ru-RU" sz="800">
                  <a:solidFill>
                    <a:schemeClr val="tx1"/>
                  </a:solidFill>
                  <a:latin typeface="Arial" pitchFamily="34" charset="0"/>
                </a:rPr>
                <a:t>Р/с УКВ ТАКТ</a:t>
              </a:r>
            </a:p>
          </p:txBody>
        </p:sp>
        <p:sp>
          <p:nvSpPr>
            <p:cNvPr id="126179" name="Rectangle 285"/>
            <p:cNvSpPr>
              <a:spLocks noChangeArrowheads="1"/>
            </p:cNvSpPr>
            <p:nvPr/>
          </p:nvSpPr>
          <p:spPr bwMode="auto">
            <a:xfrm>
              <a:off x="672" y="3792"/>
              <a:ext cx="528" cy="240"/>
            </a:xfrm>
            <a:prstGeom prst="rect">
              <a:avLst/>
            </a:prstGeom>
            <a:solidFill>
              <a:srgbClr val="FFFF66">
                <a:alpha val="5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91395" tIns="45697" rIns="91395" bIns="45697"/>
            <a:lstStyle/>
            <a:p>
              <a:pPr algn="ctr" defTabSz="1790700">
                <a:spcBef>
                  <a:spcPct val="20000"/>
                </a:spcBef>
              </a:pPr>
              <a:r>
                <a:rPr lang="ru-RU" sz="800">
                  <a:solidFill>
                    <a:schemeClr val="tx1"/>
                  </a:solidFill>
                  <a:latin typeface="Arial" pitchFamily="34" charset="0"/>
                </a:rPr>
                <a:t>сотовая</a:t>
              </a:r>
            </a:p>
          </p:txBody>
        </p:sp>
      </p:grpSp>
      <p:sp>
        <p:nvSpPr>
          <p:cNvPr id="126067" name="Rectangle 287"/>
          <p:cNvSpPr>
            <a:spLocks noChangeArrowheads="1"/>
          </p:cNvSpPr>
          <p:nvPr/>
        </p:nvSpPr>
        <p:spPr bwMode="auto">
          <a:xfrm>
            <a:off x="228600" y="6386513"/>
            <a:ext cx="914400" cy="227012"/>
          </a:xfrm>
          <a:prstGeom prst="rect">
            <a:avLst/>
          </a:prstGeom>
          <a:solidFill>
            <a:schemeClr val="hlink">
              <a:alpha val="50195"/>
            </a:scheme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068" name="Line 288"/>
          <p:cNvSpPr>
            <a:spLocks noChangeShapeType="1"/>
          </p:cNvSpPr>
          <p:nvPr/>
        </p:nvSpPr>
        <p:spPr bwMode="auto">
          <a:xfrm>
            <a:off x="228600" y="5157788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69" name="Line 289"/>
          <p:cNvSpPr>
            <a:spLocks noChangeShapeType="1"/>
          </p:cNvSpPr>
          <p:nvPr/>
        </p:nvSpPr>
        <p:spPr bwMode="auto">
          <a:xfrm>
            <a:off x="228600" y="5994400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70" name="Line 290"/>
          <p:cNvSpPr>
            <a:spLocks noChangeShapeType="1"/>
          </p:cNvSpPr>
          <p:nvPr/>
        </p:nvSpPr>
        <p:spPr bwMode="auto">
          <a:xfrm>
            <a:off x="228600" y="6386513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71" name="Line 291"/>
          <p:cNvSpPr>
            <a:spLocks noChangeShapeType="1"/>
          </p:cNvSpPr>
          <p:nvPr/>
        </p:nvSpPr>
        <p:spPr bwMode="auto">
          <a:xfrm>
            <a:off x="228600" y="6613525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72" name="Line 292"/>
          <p:cNvSpPr>
            <a:spLocks noChangeShapeType="1"/>
          </p:cNvSpPr>
          <p:nvPr/>
        </p:nvSpPr>
        <p:spPr bwMode="auto">
          <a:xfrm>
            <a:off x="228600" y="5157788"/>
            <a:ext cx="0" cy="1455737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73" name="Line 293"/>
          <p:cNvSpPr>
            <a:spLocks noChangeShapeType="1"/>
          </p:cNvSpPr>
          <p:nvPr/>
        </p:nvSpPr>
        <p:spPr bwMode="auto">
          <a:xfrm>
            <a:off x="1143000" y="5157788"/>
            <a:ext cx="0" cy="1455737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74" name="Line 294"/>
          <p:cNvSpPr>
            <a:spLocks noChangeShapeType="1"/>
          </p:cNvSpPr>
          <p:nvPr/>
        </p:nvSpPr>
        <p:spPr bwMode="auto">
          <a:xfrm>
            <a:off x="1143000" y="5603875"/>
            <a:ext cx="904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75" name="Line 295"/>
          <p:cNvSpPr>
            <a:spLocks noChangeShapeType="1"/>
          </p:cNvSpPr>
          <p:nvPr/>
        </p:nvSpPr>
        <p:spPr bwMode="auto">
          <a:xfrm rot="5400000" flipH="1">
            <a:off x="1187450" y="6180138"/>
            <a:ext cx="0" cy="889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76" name="Rectangle 296"/>
          <p:cNvSpPr>
            <a:spLocks noChangeArrowheads="1"/>
          </p:cNvSpPr>
          <p:nvPr/>
        </p:nvSpPr>
        <p:spPr bwMode="auto">
          <a:xfrm>
            <a:off x="228600" y="5994400"/>
            <a:ext cx="914400" cy="382588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Р/с УКВ ТАКТ</a:t>
            </a:r>
          </a:p>
        </p:txBody>
      </p:sp>
      <p:sp>
        <p:nvSpPr>
          <p:cNvPr id="126077" name="Rectangle 297"/>
          <p:cNvSpPr>
            <a:spLocks noChangeArrowheads="1"/>
          </p:cNvSpPr>
          <p:nvPr/>
        </p:nvSpPr>
        <p:spPr bwMode="auto">
          <a:xfrm>
            <a:off x="228600" y="5157788"/>
            <a:ext cx="914400" cy="836612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сотовая</a:t>
            </a:r>
          </a:p>
        </p:txBody>
      </p:sp>
      <p:sp>
        <p:nvSpPr>
          <p:cNvPr id="126078" name="Rectangle 298"/>
          <p:cNvSpPr>
            <a:spLocks noChangeArrowheads="1"/>
          </p:cNvSpPr>
          <p:nvPr/>
        </p:nvSpPr>
        <p:spPr bwMode="auto">
          <a:xfrm>
            <a:off x="304800" y="3479800"/>
            <a:ext cx="915988" cy="381000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Р/с УКВ ТАКТ</a:t>
            </a:r>
          </a:p>
        </p:txBody>
      </p:sp>
      <p:sp>
        <p:nvSpPr>
          <p:cNvPr id="126079" name="Rectangle 300"/>
          <p:cNvSpPr>
            <a:spLocks noChangeArrowheads="1"/>
          </p:cNvSpPr>
          <p:nvPr/>
        </p:nvSpPr>
        <p:spPr bwMode="auto">
          <a:xfrm>
            <a:off x="7313613" y="6372225"/>
            <a:ext cx="915987" cy="207963"/>
          </a:xfrm>
          <a:prstGeom prst="rect">
            <a:avLst/>
          </a:prstGeom>
          <a:solidFill>
            <a:schemeClr val="hlink">
              <a:alpha val="50195"/>
            </a:scheme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080" name="Line 301"/>
          <p:cNvSpPr>
            <a:spLocks noChangeShapeType="1"/>
          </p:cNvSpPr>
          <p:nvPr/>
        </p:nvSpPr>
        <p:spPr bwMode="auto">
          <a:xfrm>
            <a:off x="7313613" y="5216525"/>
            <a:ext cx="915987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81" name="Line 302"/>
          <p:cNvSpPr>
            <a:spLocks noChangeShapeType="1"/>
          </p:cNvSpPr>
          <p:nvPr/>
        </p:nvSpPr>
        <p:spPr bwMode="auto">
          <a:xfrm>
            <a:off x="7313613" y="6016625"/>
            <a:ext cx="915987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82" name="Line 303"/>
          <p:cNvSpPr>
            <a:spLocks noChangeShapeType="1"/>
          </p:cNvSpPr>
          <p:nvPr/>
        </p:nvSpPr>
        <p:spPr bwMode="auto">
          <a:xfrm>
            <a:off x="7313613" y="6372225"/>
            <a:ext cx="915987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83" name="Line 304"/>
          <p:cNvSpPr>
            <a:spLocks noChangeShapeType="1"/>
          </p:cNvSpPr>
          <p:nvPr/>
        </p:nvSpPr>
        <p:spPr bwMode="auto">
          <a:xfrm>
            <a:off x="7313613" y="6580188"/>
            <a:ext cx="915987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84" name="Line 305"/>
          <p:cNvSpPr>
            <a:spLocks noChangeShapeType="1"/>
          </p:cNvSpPr>
          <p:nvPr/>
        </p:nvSpPr>
        <p:spPr bwMode="auto">
          <a:xfrm>
            <a:off x="7313613" y="5216525"/>
            <a:ext cx="0" cy="1363663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85" name="Line 306"/>
          <p:cNvSpPr>
            <a:spLocks noChangeShapeType="1"/>
          </p:cNvSpPr>
          <p:nvPr/>
        </p:nvSpPr>
        <p:spPr bwMode="auto">
          <a:xfrm>
            <a:off x="8229600" y="5216525"/>
            <a:ext cx="0" cy="1363663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86" name="Line 307"/>
          <p:cNvSpPr>
            <a:spLocks noChangeShapeType="1"/>
          </p:cNvSpPr>
          <p:nvPr/>
        </p:nvSpPr>
        <p:spPr bwMode="auto">
          <a:xfrm>
            <a:off x="8229600" y="5603875"/>
            <a:ext cx="920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87" name="Line 308"/>
          <p:cNvSpPr>
            <a:spLocks noChangeShapeType="1"/>
          </p:cNvSpPr>
          <p:nvPr/>
        </p:nvSpPr>
        <p:spPr bwMode="auto">
          <a:xfrm rot="5400000" flipH="1">
            <a:off x="8274050" y="6103938"/>
            <a:ext cx="0" cy="889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88" name="Rectangle 309"/>
          <p:cNvSpPr>
            <a:spLocks noChangeArrowheads="1"/>
          </p:cNvSpPr>
          <p:nvPr/>
        </p:nvSpPr>
        <p:spPr bwMode="auto">
          <a:xfrm>
            <a:off x="7313613" y="6048375"/>
            <a:ext cx="915987" cy="346075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Р/с УКВ ТАКТ</a:t>
            </a:r>
          </a:p>
        </p:txBody>
      </p:sp>
      <p:sp>
        <p:nvSpPr>
          <p:cNvPr id="126089" name="Rectangle 310"/>
          <p:cNvSpPr>
            <a:spLocks noChangeArrowheads="1"/>
          </p:cNvSpPr>
          <p:nvPr/>
        </p:nvSpPr>
        <p:spPr bwMode="auto">
          <a:xfrm>
            <a:off x="7313613" y="5216525"/>
            <a:ext cx="915987" cy="831850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сотовая</a:t>
            </a:r>
          </a:p>
        </p:txBody>
      </p:sp>
      <p:sp>
        <p:nvSpPr>
          <p:cNvPr id="126090" name="Rectangle 312"/>
          <p:cNvSpPr>
            <a:spLocks noChangeArrowheads="1"/>
          </p:cNvSpPr>
          <p:nvPr/>
        </p:nvSpPr>
        <p:spPr bwMode="auto">
          <a:xfrm>
            <a:off x="8688388" y="6427788"/>
            <a:ext cx="912812" cy="227012"/>
          </a:xfrm>
          <a:prstGeom prst="rect">
            <a:avLst/>
          </a:prstGeom>
          <a:solidFill>
            <a:schemeClr val="hlink">
              <a:alpha val="50195"/>
            </a:scheme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091" name="Line 313"/>
          <p:cNvSpPr>
            <a:spLocks noChangeShapeType="1"/>
          </p:cNvSpPr>
          <p:nvPr/>
        </p:nvSpPr>
        <p:spPr bwMode="auto">
          <a:xfrm>
            <a:off x="8688388" y="6037263"/>
            <a:ext cx="9128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92" name="Line 314"/>
          <p:cNvSpPr>
            <a:spLocks noChangeShapeType="1"/>
          </p:cNvSpPr>
          <p:nvPr/>
        </p:nvSpPr>
        <p:spPr bwMode="auto">
          <a:xfrm>
            <a:off x="8688388" y="6427788"/>
            <a:ext cx="912812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93" name="Line 315"/>
          <p:cNvSpPr>
            <a:spLocks noChangeShapeType="1"/>
          </p:cNvSpPr>
          <p:nvPr/>
        </p:nvSpPr>
        <p:spPr bwMode="auto">
          <a:xfrm>
            <a:off x="8688388" y="6654800"/>
            <a:ext cx="912812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94" name="Line 316"/>
          <p:cNvSpPr>
            <a:spLocks noChangeShapeType="1"/>
          </p:cNvSpPr>
          <p:nvPr/>
        </p:nvSpPr>
        <p:spPr bwMode="auto">
          <a:xfrm>
            <a:off x="9601200" y="5621338"/>
            <a:ext cx="904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95" name="Line 317"/>
          <p:cNvSpPr>
            <a:spLocks noChangeShapeType="1"/>
          </p:cNvSpPr>
          <p:nvPr/>
        </p:nvSpPr>
        <p:spPr bwMode="auto">
          <a:xfrm rot="5400000" flipH="1">
            <a:off x="9645650" y="6216650"/>
            <a:ext cx="0" cy="889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096" name="Rectangle 318"/>
          <p:cNvSpPr>
            <a:spLocks noChangeArrowheads="1"/>
          </p:cNvSpPr>
          <p:nvPr/>
        </p:nvSpPr>
        <p:spPr bwMode="auto">
          <a:xfrm>
            <a:off x="8688388" y="5157788"/>
            <a:ext cx="912812" cy="836612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сотовая</a:t>
            </a:r>
          </a:p>
        </p:txBody>
      </p:sp>
      <p:sp>
        <p:nvSpPr>
          <p:cNvPr id="126097" name="Rectangle 319"/>
          <p:cNvSpPr>
            <a:spLocks noChangeArrowheads="1"/>
          </p:cNvSpPr>
          <p:nvPr/>
        </p:nvSpPr>
        <p:spPr bwMode="auto">
          <a:xfrm>
            <a:off x="8688388" y="5994400"/>
            <a:ext cx="912812" cy="458788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Р/с УКВ ТАКТ</a:t>
            </a:r>
          </a:p>
        </p:txBody>
      </p:sp>
      <p:sp>
        <p:nvSpPr>
          <p:cNvPr id="126098" name="Rectangle 321"/>
          <p:cNvSpPr>
            <a:spLocks noChangeArrowheads="1"/>
          </p:cNvSpPr>
          <p:nvPr/>
        </p:nvSpPr>
        <p:spPr bwMode="auto">
          <a:xfrm>
            <a:off x="10058400" y="6427788"/>
            <a:ext cx="914400" cy="227012"/>
          </a:xfrm>
          <a:prstGeom prst="rect">
            <a:avLst/>
          </a:prstGeom>
          <a:solidFill>
            <a:schemeClr val="hlink">
              <a:alpha val="50195"/>
            </a:scheme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099" name="Line 322"/>
          <p:cNvSpPr>
            <a:spLocks noChangeShapeType="1"/>
          </p:cNvSpPr>
          <p:nvPr/>
        </p:nvSpPr>
        <p:spPr bwMode="auto">
          <a:xfrm>
            <a:off x="10058400" y="5157788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00" name="Line 323"/>
          <p:cNvSpPr>
            <a:spLocks noChangeShapeType="1"/>
          </p:cNvSpPr>
          <p:nvPr/>
        </p:nvSpPr>
        <p:spPr bwMode="auto">
          <a:xfrm>
            <a:off x="10058400" y="6037263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01" name="Line 324"/>
          <p:cNvSpPr>
            <a:spLocks noChangeShapeType="1"/>
          </p:cNvSpPr>
          <p:nvPr/>
        </p:nvSpPr>
        <p:spPr bwMode="auto">
          <a:xfrm>
            <a:off x="10058400" y="6427788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02" name="Line 325"/>
          <p:cNvSpPr>
            <a:spLocks noChangeShapeType="1"/>
          </p:cNvSpPr>
          <p:nvPr/>
        </p:nvSpPr>
        <p:spPr bwMode="auto">
          <a:xfrm>
            <a:off x="10058400" y="6654800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03" name="Line 326"/>
          <p:cNvSpPr>
            <a:spLocks noChangeShapeType="1"/>
          </p:cNvSpPr>
          <p:nvPr/>
        </p:nvSpPr>
        <p:spPr bwMode="auto">
          <a:xfrm>
            <a:off x="10058400" y="5157788"/>
            <a:ext cx="0" cy="14970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04" name="Line 327"/>
          <p:cNvSpPr>
            <a:spLocks noChangeShapeType="1"/>
          </p:cNvSpPr>
          <p:nvPr/>
        </p:nvSpPr>
        <p:spPr bwMode="auto">
          <a:xfrm>
            <a:off x="10972800" y="5157788"/>
            <a:ext cx="0" cy="14970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05" name="Line 328"/>
          <p:cNvSpPr>
            <a:spLocks noChangeShapeType="1"/>
          </p:cNvSpPr>
          <p:nvPr/>
        </p:nvSpPr>
        <p:spPr bwMode="auto">
          <a:xfrm>
            <a:off x="10972800" y="5603875"/>
            <a:ext cx="904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06" name="Line 329"/>
          <p:cNvSpPr>
            <a:spLocks noChangeShapeType="1"/>
          </p:cNvSpPr>
          <p:nvPr/>
        </p:nvSpPr>
        <p:spPr bwMode="auto">
          <a:xfrm rot="5400000" flipH="1">
            <a:off x="11017250" y="6227763"/>
            <a:ext cx="0" cy="889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07" name="Rectangle 330"/>
          <p:cNvSpPr>
            <a:spLocks noChangeArrowheads="1"/>
          </p:cNvSpPr>
          <p:nvPr/>
        </p:nvSpPr>
        <p:spPr bwMode="auto">
          <a:xfrm>
            <a:off x="10058400" y="5157788"/>
            <a:ext cx="914400" cy="912812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сотовая</a:t>
            </a:r>
          </a:p>
        </p:txBody>
      </p:sp>
      <p:sp>
        <p:nvSpPr>
          <p:cNvPr id="126108" name="Rectangle 331"/>
          <p:cNvSpPr>
            <a:spLocks noChangeArrowheads="1"/>
          </p:cNvSpPr>
          <p:nvPr/>
        </p:nvSpPr>
        <p:spPr bwMode="auto">
          <a:xfrm>
            <a:off x="10058400" y="6070600"/>
            <a:ext cx="914400" cy="382588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Р/с УКВ ТАКТ</a:t>
            </a:r>
          </a:p>
        </p:txBody>
      </p:sp>
      <p:sp>
        <p:nvSpPr>
          <p:cNvPr id="126109" name="Rectangle 333"/>
          <p:cNvSpPr>
            <a:spLocks noChangeArrowheads="1"/>
          </p:cNvSpPr>
          <p:nvPr/>
        </p:nvSpPr>
        <p:spPr bwMode="auto">
          <a:xfrm>
            <a:off x="11430000" y="6427788"/>
            <a:ext cx="914400" cy="227012"/>
          </a:xfrm>
          <a:prstGeom prst="rect">
            <a:avLst/>
          </a:prstGeom>
          <a:solidFill>
            <a:schemeClr val="hlink">
              <a:alpha val="50195"/>
            </a:scheme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110" name="Line 334"/>
          <p:cNvSpPr>
            <a:spLocks noChangeShapeType="1"/>
          </p:cNvSpPr>
          <p:nvPr/>
        </p:nvSpPr>
        <p:spPr bwMode="auto">
          <a:xfrm>
            <a:off x="11430000" y="5157788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11" name="Line 335"/>
          <p:cNvSpPr>
            <a:spLocks noChangeShapeType="1"/>
          </p:cNvSpPr>
          <p:nvPr/>
        </p:nvSpPr>
        <p:spPr bwMode="auto">
          <a:xfrm>
            <a:off x="11430000" y="6037263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12" name="Line 336"/>
          <p:cNvSpPr>
            <a:spLocks noChangeShapeType="1"/>
          </p:cNvSpPr>
          <p:nvPr/>
        </p:nvSpPr>
        <p:spPr bwMode="auto">
          <a:xfrm>
            <a:off x="11430000" y="6427788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13" name="Line 337"/>
          <p:cNvSpPr>
            <a:spLocks noChangeShapeType="1"/>
          </p:cNvSpPr>
          <p:nvPr/>
        </p:nvSpPr>
        <p:spPr bwMode="auto">
          <a:xfrm>
            <a:off x="11430000" y="6654800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14" name="Line 338"/>
          <p:cNvSpPr>
            <a:spLocks noChangeShapeType="1"/>
          </p:cNvSpPr>
          <p:nvPr/>
        </p:nvSpPr>
        <p:spPr bwMode="auto">
          <a:xfrm>
            <a:off x="11430000" y="5157788"/>
            <a:ext cx="0" cy="14970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15" name="Line 339"/>
          <p:cNvSpPr>
            <a:spLocks noChangeShapeType="1"/>
          </p:cNvSpPr>
          <p:nvPr/>
        </p:nvSpPr>
        <p:spPr bwMode="auto">
          <a:xfrm>
            <a:off x="12344400" y="5157788"/>
            <a:ext cx="0" cy="14970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16" name="Line 340"/>
          <p:cNvSpPr>
            <a:spLocks noChangeShapeType="1"/>
          </p:cNvSpPr>
          <p:nvPr/>
        </p:nvSpPr>
        <p:spPr bwMode="auto">
          <a:xfrm>
            <a:off x="12344400" y="5603875"/>
            <a:ext cx="904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17" name="Line 341"/>
          <p:cNvSpPr>
            <a:spLocks noChangeShapeType="1"/>
          </p:cNvSpPr>
          <p:nvPr/>
        </p:nvSpPr>
        <p:spPr bwMode="auto">
          <a:xfrm rot="5400000" flipH="1">
            <a:off x="12388850" y="6161088"/>
            <a:ext cx="0" cy="889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18" name="Rectangle 342"/>
          <p:cNvSpPr>
            <a:spLocks noChangeArrowheads="1"/>
          </p:cNvSpPr>
          <p:nvPr/>
        </p:nvSpPr>
        <p:spPr bwMode="auto">
          <a:xfrm>
            <a:off x="11430000" y="5157788"/>
            <a:ext cx="914400" cy="912812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сотовая</a:t>
            </a:r>
          </a:p>
        </p:txBody>
      </p:sp>
      <p:sp>
        <p:nvSpPr>
          <p:cNvPr id="126119" name="Rectangle 343"/>
          <p:cNvSpPr>
            <a:spLocks noChangeArrowheads="1"/>
          </p:cNvSpPr>
          <p:nvPr/>
        </p:nvSpPr>
        <p:spPr bwMode="auto">
          <a:xfrm>
            <a:off x="11430000" y="6070600"/>
            <a:ext cx="914400" cy="382588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Р/с УКВ ТАКТ</a:t>
            </a:r>
          </a:p>
        </p:txBody>
      </p:sp>
      <p:sp>
        <p:nvSpPr>
          <p:cNvPr id="126120" name="Rectangle 345"/>
          <p:cNvSpPr>
            <a:spLocks noChangeArrowheads="1"/>
          </p:cNvSpPr>
          <p:nvPr/>
        </p:nvSpPr>
        <p:spPr bwMode="auto">
          <a:xfrm>
            <a:off x="2895600" y="5875338"/>
            <a:ext cx="989013" cy="227012"/>
          </a:xfrm>
          <a:prstGeom prst="rect">
            <a:avLst/>
          </a:prstGeom>
          <a:solidFill>
            <a:schemeClr val="hlink">
              <a:alpha val="50195"/>
            </a:scheme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121" name="Line 346"/>
          <p:cNvSpPr>
            <a:spLocks noChangeShapeType="1"/>
          </p:cNvSpPr>
          <p:nvPr/>
        </p:nvSpPr>
        <p:spPr bwMode="auto">
          <a:xfrm>
            <a:off x="2895600" y="5157788"/>
            <a:ext cx="989013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22" name="Line 347"/>
          <p:cNvSpPr>
            <a:spLocks noChangeShapeType="1"/>
          </p:cNvSpPr>
          <p:nvPr/>
        </p:nvSpPr>
        <p:spPr bwMode="auto">
          <a:xfrm>
            <a:off x="2895600" y="5875338"/>
            <a:ext cx="989013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23" name="Line 348"/>
          <p:cNvSpPr>
            <a:spLocks noChangeShapeType="1"/>
          </p:cNvSpPr>
          <p:nvPr/>
        </p:nvSpPr>
        <p:spPr bwMode="auto">
          <a:xfrm>
            <a:off x="2895600" y="6102350"/>
            <a:ext cx="989013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24" name="Line 349"/>
          <p:cNvSpPr>
            <a:spLocks noChangeShapeType="1"/>
          </p:cNvSpPr>
          <p:nvPr/>
        </p:nvSpPr>
        <p:spPr bwMode="auto">
          <a:xfrm>
            <a:off x="2895600" y="5157788"/>
            <a:ext cx="0" cy="94456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25" name="Line 350"/>
          <p:cNvSpPr>
            <a:spLocks noChangeShapeType="1"/>
          </p:cNvSpPr>
          <p:nvPr/>
        </p:nvSpPr>
        <p:spPr bwMode="auto">
          <a:xfrm>
            <a:off x="3884613" y="5157788"/>
            <a:ext cx="0" cy="94456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6126" name="Group 351"/>
          <p:cNvGrpSpPr>
            <a:grpSpLocks/>
          </p:cNvGrpSpPr>
          <p:nvPr/>
        </p:nvGrpSpPr>
        <p:grpSpPr bwMode="auto">
          <a:xfrm>
            <a:off x="3979863" y="5232400"/>
            <a:ext cx="133350" cy="153988"/>
            <a:chOff x="-341" y="3475"/>
            <a:chExt cx="135" cy="170"/>
          </a:xfrm>
        </p:grpSpPr>
        <p:sp>
          <p:nvSpPr>
            <p:cNvPr id="126167" name="AutoShape 352"/>
            <p:cNvSpPr>
              <a:spLocks noChangeArrowheads="1"/>
            </p:cNvSpPr>
            <p:nvPr/>
          </p:nvSpPr>
          <p:spPr bwMode="auto">
            <a:xfrm rot="-5400000">
              <a:off x="-336" y="3515"/>
              <a:ext cx="170" cy="90"/>
            </a:xfrm>
            <a:prstGeom prst="triangle">
              <a:avLst>
                <a:gd name="adj" fmla="val 50000"/>
              </a:avLst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168" name="Rectangle 353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noFill/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8016" tIns="64008" rIns="128016" bIns="64008" anchor="ctr"/>
            <a:lstStyle/>
            <a:p>
              <a:pPr algn="ctr" defTabSz="1279525"/>
              <a:endParaRPr lang="ru-RU" b="1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sp>
        <p:nvSpPr>
          <p:cNvPr id="126127" name="Line 354"/>
          <p:cNvSpPr>
            <a:spLocks noChangeShapeType="1"/>
          </p:cNvSpPr>
          <p:nvPr/>
        </p:nvSpPr>
        <p:spPr bwMode="auto">
          <a:xfrm>
            <a:off x="3884613" y="5313363"/>
            <a:ext cx="9207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6128" name="Group 355"/>
          <p:cNvGrpSpPr>
            <a:grpSpLocks/>
          </p:cNvGrpSpPr>
          <p:nvPr/>
        </p:nvGrpSpPr>
        <p:grpSpPr bwMode="auto">
          <a:xfrm flipH="1">
            <a:off x="3995738" y="5588000"/>
            <a:ext cx="120650" cy="161925"/>
            <a:chOff x="801" y="4079"/>
            <a:chExt cx="180" cy="360"/>
          </a:xfrm>
        </p:grpSpPr>
        <p:sp>
          <p:nvSpPr>
            <p:cNvPr id="126165" name="Arc 356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166" name="Arc 357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</p:grpSp>
      <p:sp>
        <p:nvSpPr>
          <p:cNvPr id="126129" name="Line 358"/>
          <p:cNvSpPr>
            <a:spLocks noChangeShapeType="1"/>
          </p:cNvSpPr>
          <p:nvPr/>
        </p:nvSpPr>
        <p:spPr bwMode="auto">
          <a:xfrm rot="5400000" flipH="1">
            <a:off x="3929063" y="5616575"/>
            <a:ext cx="0" cy="889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30" name="Rectangle 363"/>
          <p:cNvSpPr>
            <a:spLocks noChangeArrowheads="1"/>
          </p:cNvSpPr>
          <p:nvPr/>
        </p:nvSpPr>
        <p:spPr bwMode="auto">
          <a:xfrm>
            <a:off x="2895600" y="5461000"/>
            <a:ext cx="989013" cy="382588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Р/с УКВ ТАКТ</a:t>
            </a:r>
          </a:p>
        </p:txBody>
      </p:sp>
      <p:sp>
        <p:nvSpPr>
          <p:cNvPr id="126131" name="Rectangle 364"/>
          <p:cNvSpPr>
            <a:spLocks noChangeArrowheads="1"/>
          </p:cNvSpPr>
          <p:nvPr/>
        </p:nvSpPr>
        <p:spPr bwMode="auto">
          <a:xfrm>
            <a:off x="2895600" y="5157788"/>
            <a:ext cx="989013" cy="303212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сотовая</a:t>
            </a:r>
          </a:p>
        </p:txBody>
      </p:sp>
      <p:sp>
        <p:nvSpPr>
          <p:cNvPr id="126132" name="Line 365"/>
          <p:cNvSpPr>
            <a:spLocks noChangeShapeType="1"/>
          </p:cNvSpPr>
          <p:nvPr/>
        </p:nvSpPr>
        <p:spPr bwMode="auto">
          <a:xfrm>
            <a:off x="2895600" y="5461000"/>
            <a:ext cx="989013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26133" name="Group 366"/>
          <p:cNvGrpSpPr>
            <a:grpSpLocks/>
          </p:cNvGrpSpPr>
          <p:nvPr/>
        </p:nvGrpSpPr>
        <p:grpSpPr bwMode="auto">
          <a:xfrm>
            <a:off x="5867400" y="5157788"/>
            <a:ext cx="1143000" cy="1270000"/>
            <a:chOff x="3696" y="2112"/>
            <a:chExt cx="720" cy="801"/>
          </a:xfrm>
        </p:grpSpPr>
        <p:sp>
          <p:nvSpPr>
            <p:cNvPr id="126152" name="Rectangle 367"/>
            <p:cNvSpPr>
              <a:spLocks noChangeArrowheads="1"/>
            </p:cNvSpPr>
            <p:nvPr/>
          </p:nvSpPr>
          <p:spPr bwMode="auto">
            <a:xfrm>
              <a:off x="3696" y="2770"/>
              <a:ext cx="576" cy="143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lIns="91395" tIns="45697" rIns="91395" bIns="45697"/>
            <a:lstStyle/>
            <a:p>
              <a:pPr algn="ctr" defTabSz="1790700">
                <a:spcBef>
                  <a:spcPct val="20000"/>
                </a:spcBef>
              </a:pPr>
              <a:endParaRPr lang="ru-RU" sz="8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126153" name="Line 368"/>
            <p:cNvSpPr>
              <a:spLocks noChangeShapeType="1"/>
            </p:cNvSpPr>
            <p:nvPr/>
          </p:nvSpPr>
          <p:spPr bwMode="auto">
            <a:xfrm>
              <a:off x="3696" y="2112"/>
              <a:ext cx="576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54" name="Line 369"/>
            <p:cNvSpPr>
              <a:spLocks noChangeShapeType="1"/>
            </p:cNvSpPr>
            <p:nvPr/>
          </p:nvSpPr>
          <p:spPr bwMode="auto">
            <a:xfrm>
              <a:off x="3696" y="2770"/>
              <a:ext cx="57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55" name="Line 370"/>
            <p:cNvSpPr>
              <a:spLocks noChangeShapeType="1"/>
            </p:cNvSpPr>
            <p:nvPr/>
          </p:nvSpPr>
          <p:spPr bwMode="auto">
            <a:xfrm>
              <a:off x="3696" y="2913"/>
              <a:ext cx="576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56" name="Line 371"/>
            <p:cNvSpPr>
              <a:spLocks noChangeShapeType="1"/>
            </p:cNvSpPr>
            <p:nvPr/>
          </p:nvSpPr>
          <p:spPr bwMode="auto">
            <a:xfrm>
              <a:off x="3696" y="2112"/>
              <a:ext cx="0" cy="801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57" name="Line 372"/>
            <p:cNvSpPr>
              <a:spLocks noChangeShapeType="1"/>
            </p:cNvSpPr>
            <p:nvPr/>
          </p:nvSpPr>
          <p:spPr bwMode="auto">
            <a:xfrm>
              <a:off x="4272" y="2112"/>
              <a:ext cx="0" cy="801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26158" name="Group 373"/>
            <p:cNvGrpSpPr>
              <a:grpSpLocks/>
            </p:cNvGrpSpPr>
            <p:nvPr/>
          </p:nvGrpSpPr>
          <p:grpSpPr bwMode="auto">
            <a:xfrm>
              <a:off x="4331" y="2352"/>
              <a:ext cx="85" cy="96"/>
              <a:chOff x="-341" y="3475"/>
              <a:chExt cx="135" cy="170"/>
            </a:xfrm>
          </p:grpSpPr>
          <p:sp>
            <p:nvSpPr>
              <p:cNvPr id="126163" name="AutoShape 374"/>
              <p:cNvSpPr>
                <a:spLocks noChangeArrowheads="1"/>
              </p:cNvSpPr>
              <p:nvPr/>
            </p:nvSpPr>
            <p:spPr bwMode="auto">
              <a:xfrm rot="-5400000">
                <a:off x="-336" y="3515"/>
                <a:ext cx="170" cy="90"/>
              </a:xfrm>
              <a:prstGeom prst="triangle">
                <a:avLst>
                  <a:gd name="adj" fmla="val 50000"/>
                </a:avLst>
              </a:prstGeom>
              <a:noFill/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128016" tIns="64008" rIns="128016" bIns="64008" anchor="ctr"/>
              <a:lstStyle/>
              <a:p>
                <a:pPr algn="ctr" defTabSz="1279525"/>
                <a:endParaRPr lang="ru-RU" b="1">
                  <a:solidFill>
                    <a:schemeClr val="tx1"/>
                  </a:solidFill>
                  <a:latin typeface="Arial" pitchFamily="34" charset="0"/>
                </a:endParaRPr>
              </a:p>
            </p:txBody>
          </p:sp>
          <p:sp>
            <p:nvSpPr>
              <p:cNvPr id="126164" name="Rectangle 375"/>
              <p:cNvSpPr>
                <a:spLocks noChangeArrowheads="1"/>
              </p:cNvSpPr>
              <p:nvPr/>
            </p:nvSpPr>
            <p:spPr bwMode="auto">
              <a:xfrm rot="5400000">
                <a:off x="-403" y="3537"/>
                <a:ext cx="170" cy="46"/>
              </a:xfrm>
              <a:prstGeom prst="rect">
                <a:avLst/>
              </a:prstGeom>
              <a:noFill/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128016" tIns="64008" rIns="128016" bIns="64008" anchor="ctr"/>
              <a:lstStyle/>
              <a:p>
                <a:pPr algn="ctr" defTabSz="1279525"/>
                <a:endParaRPr lang="ru-RU" b="1">
                  <a:solidFill>
                    <a:schemeClr val="tx1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126159" name="Line 376"/>
            <p:cNvSpPr>
              <a:spLocks noChangeShapeType="1"/>
            </p:cNvSpPr>
            <p:nvPr/>
          </p:nvSpPr>
          <p:spPr bwMode="auto">
            <a:xfrm>
              <a:off x="4272" y="2402"/>
              <a:ext cx="57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6160" name="Rectangle 377"/>
            <p:cNvSpPr>
              <a:spLocks noChangeArrowheads="1"/>
            </p:cNvSpPr>
            <p:nvPr/>
          </p:nvSpPr>
          <p:spPr bwMode="auto">
            <a:xfrm>
              <a:off x="3696" y="2544"/>
              <a:ext cx="576" cy="240"/>
            </a:xfrm>
            <a:prstGeom prst="rect">
              <a:avLst/>
            </a:prstGeom>
            <a:solidFill>
              <a:srgbClr val="FFFF66">
                <a:alpha val="5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91395" tIns="45697" rIns="91395" bIns="45697"/>
            <a:lstStyle/>
            <a:p>
              <a:pPr algn="ctr" defTabSz="1790700">
                <a:spcBef>
                  <a:spcPct val="20000"/>
                </a:spcBef>
              </a:pPr>
              <a:r>
                <a:rPr lang="ru-RU" sz="800">
                  <a:solidFill>
                    <a:schemeClr val="tx1"/>
                  </a:solidFill>
                  <a:latin typeface="Arial" pitchFamily="34" charset="0"/>
                </a:rPr>
                <a:t>Р/с УКВ ТАКТ</a:t>
              </a:r>
            </a:p>
          </p:txBody>
        </p:sp>
        <p:sp>
          <p:nvSpPr>
            <p:cNvPr id="126161" name="Rectangle 378"/>
            <p:cNvSpPr>
              <a:spLocks noChangeArrowheads="1"/>
            </p:cNvSpPr>
            <p:nvPr/>
          </p:nvSpPr>
          <p:spPr bwMode="auto">
            <a:xfrm>
              <a:off x="3696" y="2112"/>
              <a:ext cx="576" cy="432"/>
            </a:xfrm>
            <a:prstGeom prst="rect">
              <a:avLst/>
            </a:prstGeom>
            <a:solidFill>
              <a:srgbClr val="FFFF66">
                <a:alpha val="5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91395" tIns="45697" rIns="91395" bIns="45697"/>
            <a:lstStyle/>
            <a:p>
              <a:pPr algn="ctr" defTabSz="1790700">
                <a:spcBef>
                  <a:spcPct val="20000"/>
                </a:spcBef>
              </a:pPr>
              <a:endParaRPr lang="ru-RU" sz="800">
                <a:solidFill>
                  <a:schemeClr val="tx1"/>
                </a:solidFill>
                <a:latin typeface="Arial" pitchFamily="34" charset="0"/>
              </a:endParaRPr>
            </a:p>
            <a:p>
              <a:pPr algn="ctr" defTabSz="1790700">
                <a:spcBef>
                  <a:spcPct val="20000"/>
                </a:spcBef>
              </a:pPr>
              <a:endParaRPr lang="ru-RU" sz="800">
                <a:solidFill>
                  <a:schemeClr val="tx1"/>
                </a:solidFill>
                <a:latin typeface="Arial" pitchFamily="34" charset="0"/>
              </a:endParaRPr>
            </a:p>
            <a:p>
              <a:pPr algn="ctr" defTabSz="1790700">
                <a:spcBef>
                  <a:spcPct val="20000"/>
                </a:spcBef>
              </a:pPr>
              <a:r>
                <a:rPr lang="ru-RU" sz="800">
                  <a:solidFill>
                    <a:schemeClr val="tx1"/>
                  </a:solidFill>
                  <a:latin typeface="Arial" pitchFamily="34" charset="0"/>
                </a:rPr>
                <a:t>сотовая</a:t>
              </a:r>
            </a:p>
          </p:txBody>
        </p:sp>
        <p:sp>
          <p:nvSpPr>
            <p:cNvPr id="126162" name="Line 379"/>
            <p:cNvSpPr>
              <a:spLocks noChangeShapeType="1"/>
            </p:cNvSpPr>
            <p:nvPr/>
          </p:nvSpPr>
          <p:spPr bwMode="auto">
            <a:xfrm>
              <a:off x="3696" y="2544"/>
              <a:ext cx="57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26134" name="Line 380"/>
          <p:cNvSpPr>
            <a:spLocks noChangeShapeType="1"/>
          </p:cNvSpPr>
          <p:nvPr/>
        </p:nvSpPr>
        <p:spPr bwMode="auto">
          <a:xfrm flipH="1" flipV="1">
            <a:off x="6324600" y="4241800"/>
            <a:ext cx="0" cy="382588"/>
          </a:xfrm>
          <a:prstGeom prst="line">
            <a:avLst/>
          </a:prstGeom>
          <a:noFill/>
          <a:ln w="19050">
            <a:solidFill>
              <a:srgbClr val="9933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35" name="Rectangle 381"/>
          <p:cNvSpPr>
            <a:spLocks noChangeArrowheads="1"/>
          </p:cNvSpPr>
          <p:nvPr/>
        </p:nvSpPr>
        <p:spPr bwMode="auto">
          <a:xfrm>
            <a:off x="1220788" y="3557588"/>
            <a:ext cx="912812" cy="225425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сотовая</a:t>
            </a:r>
          </a:p>
        </p:txBody>
      </p:sp>
      <p:sp>
        <p:nvSpPr>
          <p:cNvPr id="126136" name="Rectangle 383"/>
          <p:cNvSpPr>
            <a:spLocks noChangeArrowheads="1"/>
          </p:cNvSpPr>
          <p:nvPr/>
        </p:nvSpPr>
        <p:spPr bwMode="auto">
          <a:xfrm>
            <a:off x="1524000" y="6427788"/>
            <a:ext cx="914400" cy="227012"/>
          </a:xfrm>
          <a:prstGeom prst="rect">
            <a:avLst/>
          </a:prstGeom>
          <a:solidFill>
            <a:schemeClr val="hlink">
              <a:alpha val="50195"/>
            </a:scheme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26137" name="Line 384"/>
          <p:cNvSpPr>
            <a:spLocks noChangeShapeType="1"/>
          </p:cNvSpPr>
          <p:nvPr/>
        </p:nvSpPr>
        <p:spPr bwMode="auto">
          <a:xfrm>
            <a:off x="1524000" y="5157788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38" name="Line 385"/>
          <p:cNvSpPr>
            <a:spLocks noChangeShapeType="1"/>
          </p:cNvSpPr>
          <p:nvPr/>
        </p:nvSpPr>
        <p:spPr bwMode="auto">
          <a:xfrm>
            <a:off x="1524000" y="6037263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39" name="Line 386"/>
          <p:cNvSpPr>
            <a:spLocks noChangeShapeType="1"/>
          </p:cNvSpPr>
          <p:nvPr/>
        </p:nvSpPr>
        <p:spPr bwMode="auto">
          <a:xfrm>
            <a:off x="1524000" y="6427788"/>
            <a:ext cx="9144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40" name="Line 387"/>
          <p:cNvSpPr>
            <a:spLocks noChangeShapeType="1"/>
          </p:cNvSpPr>
          <p:nvPr/>
        </p:nvSpPr>
        <p:spPr bwMode="auto">
          <a:xfrm>
            <a:off x="1524000" y="6654800"/>
            <a:ext cx="914400" cy="0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41" name="Line 388"/>
          <p:cNvSpPr>
            <a:spLocks noChangeShapeType="1"/>
          </p:cNvSpPr>
          <p:nvPr/>
        </p:nvSpPr>
        <p:spPr bwMode="auto">
          <a:xfrm>
            <a:off x="1524000" y="5157788"/>
            <a:ext cx="0" cy="14970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42" name="Line 389"/>
          <p:cNvSpPr>
            <a:spLocks noChangeShapeType="1"/>
          </p:cNvSpPr>
          <p:nvPr/>
        </p:nvSpPr>
        <p:spPr bwMode="auto">
          <a:xfrm>
            <a:off x="2438400" y="5157788"/>
            <a:ext cx="0" cy="1497012"/>
          </a:xfrm>
          <a:prstGeom prst="line">
            <a:avLst/>
          </a:prstGeom>
          <a:noFill/>
          <a:ln w="28575" cap="sq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43" name="Line 390"/>
          <p:cNvSpPr>
            <a:spLocks noChangeShapeType="1"/>
          </p:cNvSpPr>
          <p:nvPr/>
        </p:nvSpPr>
        <p:spPr bwMode="auto">
          <a:xfrm>
            <a:off x="2438400" y="5614988"/>
            <a:ext cx="9048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44" name="Line 391"/>
          <p:cNvSpPr>
            <a:spLocks noChangeShapeType="1"/>
          </p:cNvSpPr>
          <p:nvPr/>
        </p:nvSpPr>
        <p:spPr bwMode="auto">
          <a:xfrm rot="5400000" flipH="1">
            <a:off x="2482850" y="6165850"/>
            <a:ext cx="0" cy="889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6145" name="Rectangle 392"/>
          <p:cNvSpPr>
            <a:spLocks noChangeArrowheads="1"/>
          </p:cNvSpPr>
          <p:nvPr/>
        </p:nvSpPr>
        <p:spPr bwMode="auto">
          <a:xfrm>
            <a:off x="1524000" y="5157788"/>
            <a:ext cx="914400" cy="912812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endParaRPr lang="ru-RU" sz="800">
              <a:solidFill>
                <a:schemeClr val="tx1"/>
              </a:solidFill>
              <a:latin typeface="Arial" pitchFamily="34" charset="0"/>
            </a:endParaRPr>
          </a:p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сотовая</a:t>
            </a:r>
          </a:p>
        </p:txBody>
      </p:sp>
      <p:sp>
        <p:nvSpPr>
          <p:cNvPr id="126146" name="Rectangle 393"/>
          <p:cNvSpPr>
            <a:spLocks noChangeArrowheads="1"/>
          </p:cNvSpPr>
          <p:nvPr/>
        </p:nvSpPr>
        <p:spPr bwMode="auto">
          <a:xfrm>
            <a:off x="1524000" y="6070600"/>
            <a:ext cx="914400" cy="382588"/>
          </a:xfrm>
          <a:prstGeom prst="rect">
            <a:avLst/>
          </a:prstGeom>
          <a:solidFill>
            <a:srgbClr val="FFFF66">
              <a:alpha val="50195"/>
            </a:srgbClr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/>
          <a:lstStyle/>
          <a:p>
            <a:pPr algn="ctr" defTabSz="1790700">
              <a:spcBef>
                <a:spcPct val="20000"/>
              </a:spcBef>
            </a:pPr>
            <a:r>
              <a:rPr lang="ru-RU" sz="800">
                <a:solidFill>
                  <a:schemeClr val="tx1"/>
                </a:solidFill>
                <a:latin typeface="Arial" pitchFamily="34" charset="0"/>
              </a:rPr>
              <a:t>Р/с УКВ ТАКТ</a:t>
            </a:r>
          </a:p>
        </p:txBody>
      </p:sp>
      <p:sp>
        <p:nvSpPr>
          <p:cNvPr id="126147" name="Rectangle 394"/>
          <p:cNvSpPr>
            <a:spLocks noChangeArrowheads="1"/>
          </p:cNvSpPr>
          <p:nvPr/>
        </p:nvSpPr>
        <p:spPr bwMode="auto">
          <a:xfrm flipH="1">
            <a:off x="5867400" y="3743325"/>
            <a:ext cx="1066800" cy="406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 defTabSz="1279525"/>
            <a:r>
              <a:rPr lang="ru-RU" b="1">
                <a:solidFill>
                  <a:schemeClr val="tx1"/>
                </a:solidFill>
                <a:latin typeface="Arial" pitchFamily="34" charset="0"/>
              </a:rPr>
              <a:t>МТС</a:t>
            </a:r>
          </a:p>
        </p:txBody>
      </p:sp>
      <p:grpSp>
        <p:nvGrpSpPr>
          <p:cNvPr id="126148" name="Group 355"/>
          <p:cNvGrpSpPr>
            <a:grpSpLocks/>
          </p:cNvGrpSpPr>
          <p:nvPr/>
        </p:nvGrpSpPr>
        <p:grpSpPr bwMode="auto">
          <a:xfrm flipH="1">
            <a:off x="6884988" y="5997575"/>
            <a:ext cx="120650" cy="161925"/>
            <a:chOff x="801" y="4079"/>
            <a:chExt cx="180" cy="360"/>
          </a:xfrm>
        </p:grpSpPr>
        <p:sp>
          <p:nvSpPr>
            <p:cNvPr id="126150" name="Arc 356"/>
            <p:cNvSpPr>
              <a:spLocks/>
            </p:cNvSpPr>
            <p:nvPr/>
          </p:nvSpPr>
          <p:spPr bwMode="auto">
            <a:xfrm>
              <a:off x="801" y="407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26151" name="Arc 357"/>
            <p:cNvSpPr>
              <a:spLocks/>
            </p:cNvSpPr>
            <p:nvPr/>
          </p:nvSpPr>
          <p:spPr bwMode="auto">
            <a:xfrm flipV="1">
              <a:off x="801" y="4259"/>
              <a:ext cx="180" cy="18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rot="10800000" lIns="128016" tIns="64008" rIns="128016" bIns="64008"/>
            <a:lstStyle/>
            <a:p>
              <a:endParaRPr lang="ru-RU"/>
            </a:p>
          </p:txBody>
        </p:sp>
      </p:grpSp>
      <p:sp>
        <p:nvSpPr>
          <p:cNvPr id="126149" name="Line 358"/>
          <p:cNvSpPr>
            <a:spLocks noChangeShapeType="1"/>
          </p:cNvSpPr>
          <p:nvPr/>
        </p:nvSpPr>
        <p:spPr bwMode="auto">
          <a:xfrm rot="5400000" flipH="1">
            <a:off x="6843713" y="6026150"/>
            <a:ext cx="0" cy="88900"/>
          </a:xfrm>
          <a:prstGeom prst="lin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Text Box 2"/>
          <p:cNvSpPr txBox="1">
            <a:spLocks noChangeArrowheads="1"/>
          </p:cNvSpPr>
          <p:nvPr/>
        </p:nvSpPr>
        <p:spPr bwMode="auto">
          <a:xfrm>
            <a:off x="0" y="0"/>
            <a:ext cx="12801600" cy="904875"/>
          </a:xfrm>
          <a:prstGeom prst="rect">
            <a:avLst/>
          </a:prstGeom>
          <a:solidFill>
            <a:srgbClr val="DDDDDD"/>
          </a:solidFill>
          <a:ln w="57150" cmpd="thickThin">
            <a:noFill/>
            <a:miter lim="800000"/>
            <a:headEnd/>
            <a:tailEnd/>
          </a:ln>
        </p:spPr>
        <p:txBody>
          <a:bodyPr lIns="75027" tIns="37516" rIns="75027" bIns="37516">
            <a:spAutoFit/>
          </a:bodyPr>
          <a:lstStyle/>
          <a:p>
            <a:pPr algn="ctr" defTabSz="749300" eaLnBrk="0" hangingPunct="0">
              <a:lnSpc>
                <a:spcPct val="85000"/>
              </a:lnSpc>
            </a:pPr>
            <a:r>
              <a:rPr lang="ru-RU" sz="2200"/>
              <a:t> </a:t>
            </a:r>
            <a:r>
              <a:rPr lang="ru-RU" sz="3200">
                <a:solidFill>
                  <a:schemeClr val="tx1"/>
                </a:solidFill>
              </a:rPr>
              <a:t>Таблица расположения  мест аппаратуры оповещения и информирования населения в Чеченской Республике</a:t>
            </a:r>
          </a:p>
        </p:txBody>
      </p:sp>
      <p:graphicFrame>
        <p:nvGraphicFramePr>
          <p:cNvPr id="425987" name="Group 3"/>
          <p:cNvGraphicFramePr>
            <a:graphicFrameLocks noGrp="1"/>
          </p:cNvGraphicFramePr>
          <p:nvPr/>
        </p:nvGraphicFramePr>
        <p:xfrm>
          <a:off x="0" y="871538"/>
          <a:ext cx="12801600" cy="8729665"/>
        </p:xfrm>
        <a:graphic>
          <a:graphicData uri="http://schemas.openxmlformats.org/drawingml/2006/table">
            <a:tbl>
              <a:tblPr/>
              <a:tblGrid>
                <a:gridCol w="1031875"/>
                <a:gridCol w="1525588"/>
                <a:gridCol w="1531937"/>
                <a:gridCol w="776288"/>
                <a:gridCol w="777875"/>
                <a:gridCol w="769937"/>
                <a:gridCol w="414338"/>
                <a:gridCol w="1060450"/>
                <a:gridCol w="1057275"/>
                <a:gridCol w="787400"/>
                <a:gridCol w="592137"/>
                <a:gridCol w="700088"/>
                <a:gridCol w="700087"/>
                <a:gridCol w="538163"/>
                <a:gridCol w="538162"/>
              </a:tblGrid>
              <a:tr h="520700"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Телеграф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Региональная автоматизированная система централизованного оповещения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Автоматическая система оповещения должностных лиц АСО-8 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Сотовая связь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Средства массовой информации 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ОКСИОН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263525"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Р- 413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П-166 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Ф 88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АДУ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-ЦВ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сотовые операторы 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заключённые соглашения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ТВ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12763"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проводное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эфирное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563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Ленинский район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- 8-8712-33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18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Билайн,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10382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Ул.Тухачевского 13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Ул.Тухачевского 13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Ул.Тухачевского 13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да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1800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Октябрьский район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- 8-8712-22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49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Билайн,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13652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3388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Старопромысловский район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- 8-8712-22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33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Билайн,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7794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4975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Заводской район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- 8-8712-22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18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Билайн,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7810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3345" marR="3345" marT="3345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28034" name="Group 2"/>
          <p:cNvGraphicFramePr>
            <a:graphicFrameLocks noGrp="1"/>
          </p:cNvGraphicFramePr>
          <p:nvPr/>
        </p:nvGraphicFramePr>
        <p:xfrm>
          <a:off x="0" y="1157288"/>
          <a:ext cx="12801600" cy="7605801"/>
        </p:xfrm>
        <a:graphic>
          <a:graphicData uri="http://schemas.openxmlformats.org/drawingml/2006/table">
            <a:tbl>
              <a:tblPr/>
              <a:tblGrid>
                <a:gridCol w="1031875"/>
                <a:gridCol w="1525588"/>
                <a:gridCol w="1531937"/>
                <a:gridCol w="776288"/>
                <a:gridCol w="777875"/>
                <a:gridCol w="769937"/>
                <a:gridCol w="414338"/>
                <a:gridCol w="1060450"/>
                <a:gridCol w="1057275"/>
                <a:gridCol w="787400"/>
                <a:gridCol w="592137"/>
                <a:gridCol w="700088"/>
                <a:gridCol w="700087"/>
                <a:gridCol w="538163"/>
                <a:gridCol w="538162"/>
              </a:tblGrid>
              <a:tr h="176213"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Телеграф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Региональная автоматизированная система централизованного оповещения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Автоматическая система оповещения должностных лиц АСО-8 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Сотовая связь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Средства массовой информации 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ОКСИОН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111125"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Р- 413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П-166 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Ф 88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АДУ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-ЦВ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сотовые операторы 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заключённые соглашения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ТВ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76213"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проводное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эфирное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3513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ЦУКС МЧС России по Чеченской Республике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-8-87-33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Председатель КЧС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90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ГУ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ГУ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ГУ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ГУ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Билайн,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3238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г.Грозный ул. Тухачевского,13 тел33-22-85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г.Грозный ул. Тухачевского,13 тел.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33-22-85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0813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 МЧС России по Чеченской Республике г.Грозный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-8-8712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Председатель КЧС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74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ГУ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ГУ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ГУ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ГУ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Билайн,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4318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г.Грозный ул. Лорсанова,21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Тел.22-22-88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5575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Ачхой-Мартановский район код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8-8714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08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, Билайн,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3873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 Городовиковск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ул. Советская 65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 Городовиковск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ул. Советская 65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0813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Веденскийрайон код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8-8713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08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Билайн,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3873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Ики-Бурул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Пл. Ленина 4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127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Ики-Бурул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Пл. Ленина 4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0813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Грозненскийрайон код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92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Билайн,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3889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79388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Гудермескийрайон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-8-8715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76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Билайн,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3905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Пр.Кадырова /4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Пр.Кадырова /4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0813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Итум-Калинский район код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76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, Билайн,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3905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0813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Курчалоевский район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код -8-8715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92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Билайн,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3889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9225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Надтеречный район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88714-3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922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Билайн,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3889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0813">
                <a:tc rowSpan="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Наурский район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- 8-8714-3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района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08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Дежурный по РУС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Мегафон, 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Билайн,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  <a:b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«Радио 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«Молодежное Радио 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ГТРК «Грозный»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ЧГТРК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«ВАЙНАХ»</a:t>
                      </a:r>
                    </a:p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4778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4683" marR="4683" marT="4683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28447" name="Text Box 2"/>
          <p:cNvSpPr txBox="1">
            <a:spLocks noChangeArrowheads="1"/>
          </p:cNvSpPr>
          <p:nvPr/>
        </p:nvSpPr>
        <p:spPr bwMode="auto">
          <a:xfrm>
            <a:off x="0" y="0"/>
            <a:ext cx="12801600" cy="904875"/>
          </a:xfrm>
          <a:prstGeom prst="rect">
            <a:avLst/>
          </a:prstGeom>
          <a:solidFill>
            <a:srgbClr val="DDDDDD"/>
          </a:solidFill>
          <a:ln w="57150" cmpd="thickThin">
            <a:noFill/>
            <a:miter lim="800000"/>
            <a:headEnd/>
            <a:tailEnd/>
          </a:ln>
        </p:spPr>
        <p:txBody>
          <a:bodyPr lIns="75011" tIns="37507" rIns="75011" bIns="37507">
            <a:spAutoFit/>
          </a:bodyPr>
          <a:lstStyle/>
          <a:p>
            <a:pPr algn="ctr" defTabSz="749300" eaLnBrk="0" hangingPunct="0">
              <a:lnSpc>
                <a:spcPct val="85000"/>
              </a:lnSpc>
            </a:pPr>
            <a:r>
              <a:rPr lang="ru-RU" sz="2200"/>
              <a:t> </a:t>
            </a:r>
            <a:r>
              <a:rPr lang="ru-RU" sz="3200">
                <a:solidFill>
                  <a:schemeClr val="tx1"/>
                </a:solidFill>
              </a:rPr>
              <a:t>таблица расположения  мест аппаратуры оповещения и информирования населения в</a:t>
            </a:r>
            <a:r>
              <a:rPr lang="ru-RU" sz="3200">
                <a:solidFill>
                  <a:schemeClr val="tx1"/>
                </a:solidFill>
                <a:latin typeface="Arial" pitchFamily="34" charset="0"/>
              </a:rPr>
              <a:t> </a:t>
            </a:r>
            <a:r>
              <a:rPr lang="ru-RU" sz="3200">
                <a:solidFill>
                  <a:schemeClr val="tx1"/>
                </a:solidFill>
              </a:rPr>
              <a:t>Чеченской Республике</a:t>
            </a: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689" name="Group 617"/>
          <p:cNvGraphicFramePr>
            <a:graphicFrameLocks noGrp="1"/>
          </p:cNvGraphicFramePr>
          <p:nvPr>
            <p:ph idx="4294967295"/>
          </p:nvPr>
        </p:nvGraphicFramePr>
        <p:xfrm>
          <a:off x="-7938" y="984250"/>
          <a:ext cx="12809538" cy="8616950"/>
        </p:xfrm>
        <a:graphic>
          <a:graphicData uri="http://schemas.openxmlformats.org/drawingml/2006/table">
            <a:tbl>
              <a:tblPr/>
              <a:tblGrid>
                <a:gridCol w="504826"/>
                <a:gridCol w="1230312"/>
                <a:gridCol w="1187450"/>
                <a:gridCol w="1109663"/>
                <a:gridCol w="1152525"/>
                <a:gridCol w="1295400"/>
                <a:gridCol w="649287"/>
                <a:gridCol w="671513"/>
                <a:gridCol w="434975"/>
                <a:gridCol w="685800"/>
                <a:gridCol w="460375"/>
                <a:gridCol w="527050"/>
                <a:gridCol w="460375"/>
                <a:gridCol w="461962"/>
                <a:gridCol w="393700"/>
                <a:gridCol w="1584325"/>
              </a:tblGrid>
              <a:tr h="348343"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Муниципальное образование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установки системы оповещения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аппаратуры оповещения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Ответственные за оповещение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Лицо, принимающее решение на оповещение (должность, адрес) 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10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 аппаратуры оповещения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89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П-166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П-164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-413</a:t>
                      </a:r>
                      <a:endParaRPr kumimoji="0" 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АДУ-ЦВ 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Ф 88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ОКСИОН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ТВ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Сотовая связь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14236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проводное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дв(св)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58944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Ачхой-Мартановский</a:t>
                      </a: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район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-2500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498306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Веденский район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858944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Грозненский район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944285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Гудермесский 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район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678625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Итум-Калинский район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858944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Курчалоевский район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858944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Надтеречный район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142362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8.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Наурский район</a:t>
                      </a: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Чеченская Республика</a:t>
                      </a:r>
                    </a:p>
                  </a:txBody>
                  <a:tcPr marL="127985" marR="127985" marT="63994" marB="6399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129212" name="Text Box 164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47625"/>
            <a:ext cx="12801600" cy="806450"/>
          </a:xfrm>
        </p:spPr>
        <p:txBody>
          <a:bodyPr lIns="127826" tIns="63919" rIns="127826" bIns="63919"/>
          <a:lstStyle/>
          <a:p>
            <a:pPr defTabSz="2117725" eaLnBrk="1" hangingPunct="1"/>
            <a:r>
              <a:rPr lang="ru-RU" sz="2200" b="1" smtClean="0"/>
              <a:t>Справочные данные по организации оповещения и информирования населения Чеченской Республики</a:t>
            </a: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088" name="Group 992"/>
          <p:cNvGraphicFramePr>
            <a:graphicFrameLocks noGrp="1"/>
          </p:cNvGraphicFramePr>
          <p:nvPr>
            <p:ph idx="4294967295"/>
          </p:nvPr>
        </p:nvGraphicFramePr>
        <p:xfrm>
          <a:off x="0" y="1025525"/>
          <a:ext cx="12801600" cy="8575677"/>
        </p:xfrm>
        <a:graphic>
          <a:graphicData uri="http://schemas.openxmlformats.org/drawingml/2006/table">
            <a:tbl>
              <a:tblPr/>
              <a:tblGrid>
                <a:gridCol w="382588"/>
                <a:gridCol w="1150937"/>
                <a:gridCol w="995363"/>
                <a:gridCol w="1839912"/>
                <a:gridCol w="1227138"/>
                <a:gridCol w="1227137"/>
                <a:gridCol w="534988"/>
                <a:gridCol w="384175"/>
                <a:gridCol w="382587"/>
                <a:gridCol w="614363"/>
                <a:gridCol w="458787"/>
                <a:gridCol w="614363"/>
                <a:gridCol w="611187"/>
                <a:gridCol w="461963"/>
                <a:gridCol w="458787"/>
                <a:gridCol w="1457325"/>
              </a:tblGrid>
              <a:tr h="131286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Ножай-Юртовский район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3398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Сунженский район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3604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Урус-Мартановский район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3620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Шалинский район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8651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Шаройский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район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0223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Шатойский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район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31286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Шелковской район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 Чеченская Республика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130188" name="Text Box 1648"/>
          <p:cNvSpPr>
            <a:spLocks noChangeArrowheads="1"/>
          </p:cNvSpPr>
          <p:nvPr/>
        </p:nvSpPr>
        <p:spPr bwMode="auto">
          <a:xfrm>
            <a:off x="0" y="47625"/>
            <a:ext cx="12801600" cy="806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8016" tIns="64008" rIns="128016" bIns="64008" anchor="ctr"/>
          <a:lstStyle/>
          <a:p>
            <a:pPr defTabSz="2117725"/>
            <a:r>
              <a:rPr lang="ru-RU" b="1">
                <a:solidFill>
                  <a:schemeClr val="tx2"/>
                </a:solidFill>
              </a:rPr>
              <a:t>Справочные данные по организации оповещения и информирования населения Чеченской Республики</a:t>
            </a:r>
          </a:p>
        </p:txBody>
      </p:sp>
    </p:spTree>
  </p:cSld>
  <p:clrMapOvr>
    <a:masterClrMapping/>
  </p:clrMapOvr>
  <p:transition spd="med">
    <p:split/>
  </p:transition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3"/>
          <p:cNvSpPr txBox="1">
            <a:spLocks noChangeArrowheads="1"/>
          </p:cNvSpPr>
          <p:nvPr/>
        </p:nvSpPr>
        <p:spPr bwMode="auto">
          <a:xfrm>
            <a:off x="0" y="0"/>
            <a:ext cx="12801600" cy="10668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32131" tIns="17874" rIns="32131" bIns="17874" anchor="ctr"/>
          <a:lstStyle/>
          <a:p>
            <a:pPr algn="ctr" defTabSz="1047750" eaLnBrk="0" hangingPunct="0">
              <a:lnSpc>
                <a:spcPct val="50000"/>
              </a:lnSpc>
              <a:tabLst>
                <a:tab pos="5356225" algn="l"/>
              </a:tabLst>
              <a:defRPr/>
            </a:pPr>
            <a:endParaRPr lang="ru-RU" sz="1900" dirty="0">
              <a:solidFill>
                <a:schemeClr val="tx1"/>
              </a:solidFill>
              <a:effectLst>
                <a:outerShdw blurRad="38100" dist="38100" dir="2700000" algn="tl">
                  <a:srgbClr val="FFFFFF"/>
                </a:outerShdw>
              </a:effectLst>
              <a:cs typeface="Times New Roman" pitchFamily="18" charset="0"/>
            </a:endParaRPr>
          </a:p>
          <a:p>
            <a:pPr algn="ctr" defTabSz="1047750" eaLnBrk="0" hangingPunct="0">
              <a:lnSpc>
                <a:spcPct val="50000"/>
              </a:lnSpc>
              <a:tabLst>
                <a:tab pos="5356225" algn="l"/>
              </a:tabLst>
              <a:defRPr/>
            </a:pPr>
            <a:r>
              <a:rPr lang="ru-RU" sz="2400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ИНФОРМАЦИОННО-СПРАВОЧНЫЕ МАТЕРИАЛЫ </a:t>
            </a:r>
          </a:p>
          <a:p>
            <a:pPr algn="ctr" defTabSz="1047750" eaLnBrk="0" hangingPunct="0">
              <a:lnSpc>
                <a:spcPct val="80000"/>
              </a:lnSpc>
              <a:tabLst>
                <a:tab pos="5356225" algn="l"/>
              </a:tabLst>
              <a:defRPr/>
            </a:pPr>
            <a:r>
              <a:rPr lang="ru-RU" sz="2400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ПО СРЕДСТВАМ МАССОВОЙ ИНФОРМАЦИИ В ЧЕЧЕНСКОЙ  РЕСПУБЛИКИ </a:t>
            </a:r>
          </a:p>
        </p:txBody>
      </p:sp>
      <p:graphicFrame>
        <p:nvGraphicFramePr>
          <p:cNvPr id="352259" name="Group 3"/>
          <p:cNvGraphicFramePr>
            <a:graphicFrameLocks noGrp="1"/>
          </p:cNvGraphicFramePr>
          <p:nvPr/>
        </p:nvGraphicFramePr>
        <p:xfrm>
          <a:off x="0" y="1437131"/>
          <a:ext cx="12801600" cy="2434775"/>
        </p:xfrm>
        <a:graphic>
          <a:graphicData uri="http://schemas.openxmlformats.org/drawingml/2006/table">
            <a:tbl>
              <a:tblPr/>
              <a:tblGrid>
                <a:gridCol w="547688"/>
                <a:gridCol w="2422525"/>
                <a:gridCol w="2236787"/>
                <a:gridCol w="1287463"/>
                <a:gridCol w="1768475"/>
                <a:gridCol w="1690687"/>
                <a:gridCol w="576263"/>
                <a:gridCol w="2271712"/>
              </a:tblGrid>
              <a:tr h="541338">
                <a:tc>
                  <a:txBody>
                    <a:bodyPr/>
                    <a:lstStyle/>
                    <a:p>
                      <a:pPr marL="0" marR="0" lvl="0" indent="0" algn="ctr" defTabSz="11557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4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06375">
                <a:tc gridSpan="8"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Телевидение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28663"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ЧГТРК </a:t>
                      </a: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«Грозный»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Бачаев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Адлан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Алексеевич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22-30-33 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приемн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22-30-50</a:t>
                      </a:r>
                      <a:endParaRPr kumimoji="0" lang="ru-RU" sz="1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</a:t>
                      </a:r>
                      <a:r>
                        <a:rPr kumimoji="0" lang="en-US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roztv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@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mail.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ru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36400г.Грозный ул.Маяковского 92</a:t>
                      </a: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1038"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ГТРК </a:t>
                      </a: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«Вайнах»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Ельсаев Аламахад </a:t>
                      </a:r>
                      <a:endParaRPr kumimoji="0" lang="en-US" sz="13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Абдул-Хамидович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22-25-77 приемн.</a:t>
                      </a:r>
                    </a:p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22-22-36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</a:t>
                      </a:r>
                      <a:r>
                        <a:rPr kumimoji="0" lang="en-US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trkv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@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mail.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ru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364014г.Грозный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ул.Б.Хмельницкого 147</a:t>
                      </a: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592" marB="4559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352301" name="Group 45"/>
          <p:cNvGraphicFramePr>
            <a:graphicFrameLocks noGrp="1"/>
          </p:cNvGraphicFramePr>
          <p:nvPr/>
        </p:nvGraphicFramePr>
        <p:xfrm>
          <a:off x="0" y="4371972"/>
          <a:ext cx="12801600" cy="2169645"/>
        </p:xfrm>
        <a:graphic>
          <a:graphicData uri="http://schemas.openxmlformats.org/drawingml/2006/table">
            <a:tbl>
              <a:tblPr/>
              <a:tblGrid>
                <a:gridCol w="514350"/>
                <a:gridCol w="2444750"/>
                <a:gridCol w="2232025"/>
                <a:gridCol w="1303338"/>
                <a:gridCol w="1766887"/>
                <a:gridCol w="1690688"/>
                <a:gridCol w="2849562"/>
              </a:tblGrid>
              <a:tr h="215900">
                <a:tc gridSpan="6"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 Радио</a:t>
                      </a:r>
                    </a:p>
                  </a:txBody>
                  <a:tcPr marL="91173" marR="91173" marT="45603" marB="4560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603" marB="4560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04825"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603" marB="4560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ЧГТРК </a:t>
                      </a: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«Грозный»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603" marB="4560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Саид-Селим 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Абдулмуслимович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603" marB="4560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22-30-</a:t>
                      </a:r>
                      <a:r>
                        <a:rPr kumimoji="0" lang="en-US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603" marB="4560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</a:t>
                      </a:r>
                      <a:r>
                        <a:rPr kumimoji="0" lang="en-US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roztv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@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mail.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ru</a:t>
                      </a:r>
                    </a:p>
                  </a:txBody>
                  <a:tcPr marL="91173" marR="91173" marT="45603" marB="4560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36400г.Грозный ул.Маяковского 92</a:t>
                      </a:r>
                    </a:p>
                  </a:txBody>
                  <a:tcPr marL="91173" marR="91173" marT="45603" marB="4560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603" marB="45603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1103313"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  <a:endParaRPr kumimoji="0" lang="ru-RU" sz="1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ГТРК </a:t>
                      </a: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«Вайнах»</a:t>
                      </a: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Ельсаев Аламахад </a:t>
                      </a:r>
                      <a:endParaRPr kumimoji="0" lang="en-US" sz="13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Абдул-Хамидович</a:t>
                      </a: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22-22-36</a:t>
                      </a: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</a:t>
                      </a:r>
                      <a:r>
                        <a:rPr kumimoji="0" lang="en-US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trkv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@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mail.</a:t>
                      </a: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ru</a:t>
                      </a: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364014г.Грозный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ул.Б.Хмельницкого 147</a:t>
                      </a: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52330" name="Group 74"/>
          <p:cNvGraphicFramePr>
            <a:graphicFrameLocks noGrp="1"/>
          </p:cNvGraphicFramePr>
          <p:nvPr/>
        </p:nvGraphicFramePr>
        <p:xfrm>
          <a:off x="0" y="7015178"/>
          <a:ext cx="12801600" cy="978285"/>
        </p:xfrm>
        <a:graphic>
          <a:graphicData uri="http://schemas.openxmlformats.org/drawingml/2006/table">
            <a:tbl>
              <a:tblPr/>
              <a:tblGrid>
                <a:gridCol w="558800"/>
                <a:gridCol w="2492375"/>
                <a:gridCol w="2139950"/>
                <a:gridCol w="1303338"/>
                <a:gridCol w="1766887"/>
                <a:gridCol w="1676400"/>
                <a:gridCol w="2863850"/>
              </a:tblGrid>
              <a:tr h="230188">
                <a:tc gridSpan="7"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Информагентства</a:t>
                      </a:r>
                      <a:endParaRPr kumimoji="0" lang="ru-RU" sz="1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8975"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ИА и Грозный-Информ</a:t>
                      </a: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Исполнительный директор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Волкова  Вера Николаевна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22-29-89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grozny</a:t>
                      </a: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-inform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@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inbox.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ru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36400г.Грозный ул.Маяковского 92</a:t>
                      </a: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55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173" marR="91173" marT="45595" marB="45595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-47625"/>
            <a:ext cx="12968288" cy="9601200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132099" name="Text Box 101"/>
          <p:cNvSpPr txBox="1">
            <a:spLocks noChangeArrowheads="1"/>
          </p:cNvSpPr>
          <p:nvPr/>
        </p:nvSpPr>
        <p:spPr bwMode="auto">
          <a:xfrm rot="3046395">
            <a:off x="7496969" y="807244"/>
            <a:ext cx="547688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4842" tIns="37426" rIns="74842" bIns="37426">
            <a:spAutoFit/>
          </a:bodyPr>
          <a:lstStyle/>
          <a:p>
            <a:pPr defTabSz="1209675"/>
            <a:r>
              <a:rPr lang="ru-RU" sz="500" b="1" i="1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Сев. Двина</a:t>
            </a:r>
            <a:endParaRPr lang="ru-RU" sz="5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32100" name="Freeform 6"/>
          <p:cNvSpPr>
            <a:spLocks/>
          </p:cNvSpPr>
          <p:nvPr/>
        </p:nvSpPr>
        <p:spPr bwMode="auto">
          <a:xfrm>
            <a:off x="6975475" y="5187950"/>
            <a:ext cx="0" cy="0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  <a:gd name="T4" fmla="*/ 0 w 2"/>
              <a:gd name="T5" fmla="*/ 0 h 2"/>
              <a:gd name="T6" fmla="*/ 0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6E6E6E"/>
            </a:solidFill>
            <a:round/>
            <a:headEnd/>
            <a:tailEnd/>
          </a:ln>
        </p:spPr>
        <p:txBody>
          <a:bodyPr lIns="127935" tIns="63969" rIns="127935" bIns="63969"/>
          <a:lstStyle/>
          <a:p>
            <a:endParaRPr lang="ru-RU"/>
          </a:p>
        </p:txBody>
      </p:sp>
      <p:grpSp>
        <p:nvGrpSpPr>
          <p:cNvPr id="132101" name="Group 194"/>
          <p:cNvGrpSpPr>
            <a:grpSpLocks/>
          </p:cNvGrpSpPr>
          <p:nvPr/>
        </p:nvGrpSpPr>
        <p:grpSpPr bwMode="auto">
          <a:xfrm>
            <a:off x="5975350" y="3929063"/>
            <a:ext cx="785813" cy="366712"/>
            <a:chOff x="2306" y="1519"/>
            <a:chExt cx="414" cy="167"/>
          </a:xfrm>
        </p:grpSpPr>
        <p:grpSp>
          <p:nvGrpSpPr>
            <p:cNvPr id="132234" name="Group 195"/>
            <p:cNvGrpSpPr>
              <a:grpSpLocks/>
            </p:cNvGrpSpPr>
            <p:nvPr/>
          </p:nvGrpSpPr>
          <p:grpSpPr bwMode="auto">
            <a:xfrm>
              <a:off x="2362" y="1519"/>
              <a:ext cx="251" cy="167"/>
              <a:chOff x="2244" y="1157"/>
              <a:chExt cx="454" cy="411"/>
            </a:xfrm>
          </p:grpSpPr>
          <p:grpSp>
            <p:nvGrpSpPr>
              <p:cNvPr id="132236" name="Group 196"/>
              <p:cNvGrpSpPr>
                <a:grpSpLocks/>
              </p:cNvGrpSpPr>
              <p:nvPr/>
            </p:nvGrpSpPr>
            <p:grpSpPr bwMode="auto">
              <a:xfrm>
                <a:off x="2244" y="1162"/>
                <a:ext cx="38" cy="406"/>
                <a:chOff x="3364" y="1709"/>
                <a:chExt cx="33" cy="406"/>
              </a:xfrm>
            </p:grpSpPr>
            <p:grpSp>
              <p:nvGrpSpPr>
                <p:cNvPr id="132238" name="Group 197"/>
                <p:cNvGrpSpPr>
                  <a:grpSpLocks noChangeAspect="1"/>
                </p:cNvGrpSpPr>
                <p:nvPr/>
              </p:nvGrpSpPr>
              <p:grpSpPr bwMode="auto">
                <a:xfrm>
                  <a:off x="3364" y="1709"/>
                  <a:ext cx="32" cy="406"/>
                  <a:chOff x="901" y="2135"/>
                  <a:chExt cx="156" cy="3009"/>
                </a:xfrm>
              </p:grpSpPr>
              <p:sp>
                <p:nvSpPr>
                  <p:cNvPr id="132241" name="Freeform 198"/>
                  <p:cNvSpPr>
                    <a:spLocks noChangeAspect="1"/>
                  </p:cNvSpPr>
                  <p:nvPr/>
                </p:nvSpPr>
                <p:spPr bwMode="auto">
                  <a:xfrm>
                    <a:off x="973" y="2135"/>
                    <a:ext cx="84" cy="3001"/>
                  </a:xfrm>
                  <a:custGeom>
                    <a:avLst/>
                    <a:gdLst>
                      <a:gd name="T0" fmla="*/ 41 w 84"/>
                      <a:gd name="T1" fmla="*/ 0 h 3001"/>
                      <a:gd name="T2" fmla="*/ 83 w 84"/>
                      <a:gd name="T3" fmla="*/ 0 h 3001"/>
                      <a:gd name="T4" fmla="*/ 83 w 84"/>
                      <a:gd name="T5" fmla="*/ 3000 h 3001"/>
                      <a:gd name="T6" fmla="*/ 0 w 84"/>
                      <a:gd name="T7" fmla="*/ 3000 h 3001"/>
                      <a:gd name="T8" fmla="*/ 41 w 84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4"/>
                      <a:gd name="T16" fmla="*/ 0 h 3001"/>
                      <a:gd name="T17" fmla="*/ 84 w 84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4" h="3001">
                        <a:moveTo>
                          <a:pt x="41" y="0"/>
                        </a:moveTo>
                        <a:lnTo>
                          <a:pt x="83" y="0"/>
                        </a:lnTo>
                        <a:lnTo>
                          <a:pt x="83" y="3000"/>
                        </a:lnTo>
                        <a:lnTo>
                          <a:pt x="0" y="3000"/>
                        </a:lnTo>
                        <a:lnTo>
                          <a:pt x="41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999933"/>
                      </a:gs>
                      <a:gs pos="100000">
                        <a:srgbClr val="7A7A29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403" tIns="45702" rIns="91403" bIns="45702"/>
                  <a:lstStyle/>
                  <a:p>
                    <a:endParaRPr lang="ru-RU"/>
                  </a:p>
                </p:txBody>
              </p:sp>
              <p:sp>
                <p:nvSpPr>
                  <p:cNvPr id="132242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901" y="2143"/>
                    <a:ext cx="121" cy="3001"/>
                  </a:xfrm>
                  <a:custGeom>
                    <a:avLst/>
                    <a:gdLst>
                      <a:gd name="T0" fmla="*/ 57 w 121"/>
                      <a:gd name="T1" fmla="*/ 0 h 3001"/>
                      <a:gd name="T2" fmla="*/ 111 w 121"/>
                      <a:gd name="T3" fmla="*/ 0 h 3001"/>
                      <a:gd name="T4" fmla="*/ 120 w 121"/>
                      <a:gd name="T5" fmla="*/ 3000 h 3001"/>
                      <a:gd name="T6" fmla="*/ 0 w 121"/>
                      <a:gd name="T7" fmla="*/ 3000 h 3001"/>
                      <a:gd name="T8" fmla="*/ 57 w 121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1"/>
                      <a:gd name="T16" fmla="*/ 0 h 3001"/>
                      <a:gd name="T17" fmla="*/ 121 w 121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1" h="3001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120" y="3000"/>
                        </a:lnTo>
                        <a:lnTo>
                          <a:pt x="0" y="3000"/>
                        </a:lnTo>
                        <a:lnTo>
                          <a:pt x="57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663300"/>
                      </a:gs>
                      <a:gs pos="100000">
                        <a:srgbClr val="522900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403" tIns="45702" rIns="91403" bIns="45702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32239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383" y="1940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75" tIns="45688" rIns="91375" bIns="45688" anchor="ctr"/>
                <a:lstStyle/>
                <a:p>
                  <a:pPr defTabSz="909638"/>
                  <a:endParaRPr lang="ru-RU" sz="2500" b="1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32240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378" y="1722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75" tIns="45688" rIns="91375" bIns="45688" anchor="ctr"/>
                <a:lstStyle/>
                <a:p>
                  <a:pPr defTabSz="909638"/>
                  <a:endParaRPr lang="ru-RU" sz="2500" b="1"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pic>
            <p:nvPicPr>
              <p:cNvPr id="132237" name="Picture 202" descr="флаг"/>
              <p:cNvPicPr>
                <a:picLocks noChangeAspect="1" noChangeArrowheads="1" noCrop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245" y="1157"/>
                <a:ext cx="453" cy="3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471" name="Text Box 203"/>
            <p:cNvSpPr txBox="1">
              <a:spLocks noChangeArrowheads="1"/>
            </p:cNvSpPr>
            <p:nvPr/>
          </p:nvSpPr>
          <p:spPr bwMode="auto">
            <a:xfrm>
              <a:off x="2306" y="1548"/>
              <a:ext cx="414" cy="39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lIns="0" tIns="0" rIns="0" bIns="0">
              <a:spAutoFit/>
            </a:bodyPr>
            <a:lstStyle/>
            <a:p>
              <a:pPr defTabSz="874713">
                <a:defRPr/>
              </a:pPr>
              <a:r>
                <a:rPr lang="ru-RU" sz="5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Arial" pitchFamily="34" charset="0"/>
                  <a:cs typeface="Arial" pitchFamily="34" charset="0"/>
                </a:rPr>
                <a:t>        ГУ МЧС по ЧР</a:t>
              </a:r>
            </a:p>
          </p:txBody>
        </p:sp>
      </p:grpSp>
      <p:grpSp>
        <p:nvGrpSpPr>
          <p:cNvPr id="132102" name="Group 91"/>
          <p:cNvGrpSpPr>
            <a:grpSpLocks/>
          </p:cNvGrpSpPr>
          <p:nvPr/>
        </p:nvGrpSpPr>
        <p:grpSpPr bwMode="auto">
          <a:xfrm>
            <a:off x="12395200" y="120650"/>
            <a:ext cx="558800" cy="355600"/>
            <a:chOff x="2330" y="3738"/>
            <a:chExt cx="251" cy="160"/>
          </a:xfrm>
        </p:grpSpPr>
        <p:sp>
          <p:nvSpPr>
            <p:cNvPr id="132228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32229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32230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32231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32232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32233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sp>
        <p:nvSpPr>
          <p:cNvPr id="132103" name="Oval 77"/>
          <p:cNvSpPr>
            <a:spLocks noChangeArrowheads="1"/>
          </p:cNvSpPr>
          <p:nvPr/>
        </p:nvSpPr>
        <p:spPr bwMode="auto">
          <a:xfrm>
            <a:off x="12501563" y="546100"/>
            <a:ext cx="101600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96" tIns="63950" rIns="127896" bIns="63950" anchor="ctr"/>
          <a:lstStyle/>
          <a:p>
            <a:pPr defTabSz="909638"/>
            <a:endParaRPr lang="ru-RU" sz="5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32104" name="Oval 77"/>
          <p:cNvSpPr>
            <a:spLocks noChangeArrowheads="1"/>
          </p:cNvSpPr>
          <p:nvPr/>
        </p:nvSpPr>
        <p:spPr bwMode="auto">
          <a:xfrm>
            <a:off x="5970588" y="4278313"/>
            <a:ext cx="214312" cy="234950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96" tIns="63950" rIns="127896" bIns="63950" anchor="ctr"/>
          <a:lstStyle/>
          <a:p>
            <a:pPr defTabSz="909638"/>
            <a:endParaRPr lang="ru-RU" sz="5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32105" name="TextBox 177"/>
          <p:cNvSpPr txBox="1">
            <a:spLocks noChangeArrowheads="1"/>
          </p:cNvSpPr>
          <p:nvPr/>
        </p:nvSpPr>
        <p:spPr bwMode="auto">
          <a:xfrm>
            <a:off x="11820525" y="9263063"/>
            <a:ext cx="960438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90" tIns="45695" rIns="91390" bIns="45695">
            <a:spAutoFit/>
          </a:bodyPr>
          <a:lstStyle/>
          <a:p>
            <a:pPr defTabSz="1276350"/>
            <a:r>
              <a:rPr lang="ru-RU" sz="800">
                <a:latin typeface="Arial" pitchFamily="34" charset="0"/>
                <a:cs typeface="Arial" pitchFamily="34" charset="0"/>
              </a:rPr>
              <a:t>По состоянию на</a:t>
            </a:r>
          </a:p>
          <a:p>
            <a:pPr defTabSz="1276350"/>
            <a:r>
              <a:rPr lang="ru-RU" sz="800">
                <a:latin typeface="Arial" pitchFamily="34" charset="0"/>
                <a:cs typeface="Arial" pitchFamily="34" charset="0"/>
              </a:rPr>
              <a:t>дд.мм.гг</a:t>
            </a:r>
          </a:p>
        </p:txBody>
      </p:sp>
      <p:sp>
        <p:nvSpPr>
          <p:cNvPr id="353305" name="Text Box 15"/>
          <p:cNvSpPr txBox="1">
            <a:spLocks noChangeArrowheads="1"/>
          </p:cNvSpPr>
          <p:nvPr/>
        </p:nvSpPr>
        <p:spPr bwMode="auto">
          <a:xfrm>
            <a:off x="-47625" y="-63500"/>
            <a:ext cx="13073063" cy="49847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797" tIns="63902" rIns="127797" bIns="63902" anchor="ctr">
            <a:spAutoFit/>
          </a:bodyPr>
          <a:lstStyle/>
          <a:p>
            <a:pPr algn="ctr" defTabSz="1477963">
              <a:defRPr/>
            </a:pPr>
            <a:r>
              <a:rPr lang="ru-RU" sz="2400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Arial" pitchFamily="34" charset="0"/>
              </a:rPr>
              <a:t>ЗОНА ПОКРЫТИЯ ЧЕЧЕНСКОЙ  РЕСПУБЛИКИ  ТЕЛЕ- И РАДИОВЕЩАНИЕМ</a:t>
            </a:r>
          </a:p>
        </p:txBody>
      </p:sp>
      <p:sp>
        <p:nvSpPr>
          <p:cNvPr id="132107" name="Oval 77"/>
          <p:cNvSpPr>
            <a:spLocks noChangeArrowheads="1"/>
          </p:cNvSpPr>
          <p:nvPr/>
        </p:nvSpPr>
        <p:spPr bwMode="auto">
          <a:xfrm>
            <a:off x="4213225" y="4999038"/>
            <a:ext cx="98425" cy="88900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96" tIns="63950" rIns="127896" bIns="63950" anchor="ctr"/>
          <a:lstStyle/>
          <a:p>
            <a:pPr defTabSz="909638"/>
            <a:endParaRPr lang="ru-RU" sz="5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32108" name="Rectangle 375"/>
          <p:cNvSpPr>
            <a:spLocks noChangeArrowheads="1"/>
          </p:cNvSpPr>
          <p:nvPr/>
        </p:nvSpPr>
        <p:spPr bwMode="auto">
          <a:xfrm>
            <a:off x="7242175" y="8024813"/>
            <a:ext cx="5580063" cy="1614487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476" tIns="60740" rIns="121476" bIns="60740"/>
          <a:lstStyle/>
          <a:p>
            <a:pPr algn="ctr" defTabSz="1219200"/>
            <a:r>
              <a:rPr lang="ru-RU" sz="1100">
                <a:solidFill>
                  <a:schemeClr val="tx1"/>
                </a:solidFill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132109" name="TextBox 54"/>
          <p:cNvSpPr txBox="1">
            <a:spLocks noChangeArrowheads="1"/>
          </p:cNvSpPr>
          <p:nvPr/>
        </p:nvSpPr>
        <p:spPr bwMode="auto">
          <a:xfrm>
            <a:off x="8448675" y="8343900"/>
            <a:ext cx="3629025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Теле- радиотрансляционная станция</a:t>
            </a:r>
          </a:p>
        </p:txBody>
      </p:sp>
      <p:grpSp>
        <p:nvGrpSpPr>
          <p:cNvPr id="132110" name="Group 167"/>
          <p:cNvGrpSpPr>
            <a:grpSpLocks/>
          </p:cNvGrpSpPr>
          <p:nvPr/>
        </p:nvGrpSpPr>
        <p:grpSpPr bwMode="auto">
          <a:xfrm>
            <a:off x="7705725" y="8128000"/>
            <a:ext cx="463550" cy="461963"/>
            <a:chOff x="3256" y="1842"/>
            <a:chExt cx="224" cy="162"/>
          </a:xfrm>
        </p:grpSpPr>
        <p:sp>
          <p:nvSpPr>
            <p:cNvPr id="132222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223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225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26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27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224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solidFill>
                    <a:schemeClr val="tx1"/>
                  </a:solidFill>
                  <a:latin typeface="Arial" pitchFamily="34" charset="0"/>
                </a:rPr>
                <a:t>ТВ/РВ</a:t>
              </a:r>
              <a:endParaRPr lang="ru-RU" sz="500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132111" name="Group 167"/>
          <p:cNvGrpSpPr>
            <a:grpSpLocks/>
          </p:cNvGrpSpPr>
          <p:nvPr/>
        </p:nvGrpSpPr>
        <p:grpSpPr bwMode="auto">
          <a:xfrm>
            <a:off x="7237413" y="6010275"/>
            <a:ext cx="463550" cy="461963"/>
            <a:chOff x="3256" y="1842"/>
            <a:chExt cx="224" cy="162"/>
          </a:xfrm>
        </p:grpSpPr>
        <p:sp>
          <p:nvSpPr>
            <p:cNvPr id="132216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217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219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20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21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218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12" name="Group 167"/>
          <p:cNvGrpSpPr>
            <a:grpSpLocks/>
          </p:cNvGrpSpPr>
          <p:nvPr/>
        </p:nvGrpSpPr>
        <p:grpSpPr bwMode="auto">
          <a:xfrm>
            <a:off x="5468938" y="6613525"/>
            <a:ext cx="466725" cy="463550"/>
            <a:chOff x="3256" y="1842"/>
            <a:chExt cx="224" cy="162"/>
          </a:xfrm>
        </p:grpSpPr>
        <p:sp>
          <p:nvSpPr>
            <p:cNvPr id="132210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211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213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14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15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212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13" name="Group 167"/>
          <p:cNvGrpSpPr>
            <a:grpSpLocks/>
          </p:cNvGrpSpPr>
          <p:nvPr/>
        </p:nvGrpSpPr>
        <p:grpSpPr bwMode="auto">
          <a:xfrm>
            <a:off x="8169275" y="2682875"/>
            <a:ext cx="463550" cy="461963"/>
            <a:chOff x="3256" y="1842"/>
            <a:chExt cx="224" cy="162"/>
          </a:xfrm>
        </p:grpSpPr>
        <p:sp>
          <p:nvSpPr>
            <p:cNvPr id="132204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205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207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08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09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206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14" name="Group 167"/>
          <p:cNvGrpSpPr>
            <a:grpSpLocks/>
          </p:cNvGrpSpPr>
          <p:nvPr/>
        </p:nvGrpSpPr>
        <p:grpSpPr bwMode="auto">
          <a:xfrm>
            <a:off x="7796213" y="5160963"/>
            <a:ext cx="463550" cy="546100"/>
            <a:chOff x="3256" y="1842"/>
            <a:chExt cx="224" cy="162"/>
          </a:xfrm>
        </p:grpSpPr>
        <p:sp>
          <p:nvSpPr>
            <p:cNvPr id="132198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99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201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02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203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200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15" name="Group 167"/>
          <p:cNvGrpSpPr>
            <a:grpSpLocks/>
          </p:cNvGrpSpPr>
          <p:nvPr/>
        </p:nvGrpSpPr>
        <p:grpSpPr bwMode="auto">
          <a:xfrm>
            <a:off x="7704138" y="4094163"/>
            <a:ext cx="463550" cy="461962"/>
            <a:chOff x="3256" y="1842"/>
            <a:chExt cx="224" cy="162"/>
          </a:xfrm>
        </p:grpSpPr>
        <p:sp>
          <p:nvSpPr>
            <p:cNvPr id="132192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93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95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96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97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94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16" name="Group 167"/>
          <p:cNvGrpSpPr>
            <a:grpSpLocks/>
          </p:cNvGrpSpPr>
          <p:nvPr/>
        </p:nvGrpSpPr>
        <p:grpSpPr bwMode="auto">
          <a:xfrm>
            <a:off x="6121400" y="4295775"/>
            <a:ext cx="463550" cy="547688"/>
            <a:chOff x="3256" y="1842"/>
            <a:chExt cx="224" cy="162"/>
          </a:xfrm>
        </p:grpSpPr>
        <p:sp>
          <p:nvSpPr>
            <p:cNvPr id="132186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87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89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90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91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88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17" name="Group 167"/>
          <p:cNvGrpSpPr>
            <a:grpSpLocks/>
          </p:cNvGrpSpPr>
          <p:nvPr/>
        </p:nvGrpSpPr>
        <p:grpSpPr bwMode="auto">
          <a:xfrm>
            <a:off x="8913813" y="5507038"/>
            <a:ext cx="463550" cy="461962"/>
            <a:chOff x="3256" y="1842"/>
            <a:chExt cx="224" cy="162"/>
          </a:xfrm>
        </p:grpSpPr>
        <p:sp>
          <p:nvSpPr>
            <p:cNvPr id="132180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81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83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84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85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82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18" name="Group 167"/>
          <p:cNvGrpSpPr>
            <a:grpSpLocks/>
          </p:cNvGrpSpPr>
          <p:nvPr/>
        </p:nvGrpSpPr>
        <p:grpSpPr bwMode="auto">
          <a:xfrm>
            <a:off x="4445000" y="1473200"/>
            <a:ext cx="463550" cy="461963"/>
            <a:chOff x="3256" y="1842"/>
            <a:chExt cx="224" cy="162"/>
          </a:xfrm>
        </p:grpSpPr>
        <p:sp>
          <p:nvSpPr>
            <p:cNvPr id="132174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75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77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78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79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76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19" name="Group 167"/>
          <p:cNvGrpSpPr>
            <a:grpSpLocks/>
          </p:cNvGrpSpPr>
          <p:nvPr/>
        </p:nvGrpSpPr>
        <p:grpSpPr bwMode="auto">
          <a:xfrm>
            <a:off x="3143250" y="2279650"/>
            <a:ext cx="463550" cy="463550"/>
            <a:chOff x="3256" y="1842"/>
            <a:chExt cx="224" cy="162"/>
          </a:xfrm>
        </p:grpSpPr>
        <p:sp>
          <p:nvSpPr>
            <p:cNvPr id="132168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69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71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72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73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70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20" name="Group 167"/>
          <p:cNvGrpSpPr>
            <a:grpSpLocks/>
          </p:cNvGrpSpPr>
          <p:nvPr/>
        </p:nvGrpSpPr>
        <p:grpSpPr bwMode="auto">
          <a:xfrm>
            <a:off x="4262438" y="3389313"/>
            <a:ext cx="463550" cy="461962"/>
            <a:chOff x="3256" y="1842"/>
            <a:chExt cx="224" cy="162"/>
          </a:xfrm>
        </p:grpSpPr>
        <p:sp>
          <p:nvSpPr>
            <p:cNvPr id="132162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63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65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66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67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64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21" name="Group 167"/>
          <p:cNvGrpSpPr>
            <a:grpSpLocks/>
          </p:cNvGrpSpPr>
          <p:nvPr/>
        </p:nvGrpSpPr>
        <p:grpSpPr bwMode="auto">
          <a:xfrm>
            <a:off x="4076700" y="4943475"/>
            <a:ext cx="463550" cy="461963"/>
            <a:chOff x="3256" y="1842"/>
            <a:chExt cx="224" cy="162"/>
          </a:xfrm>
        </p:grpSpPr>
        <p:sp>
          <p:nvSpPr>
            <p:cNvPr id="132156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57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59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60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61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58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22" name="Group 167"/>
          <p:cNvGrpSpPr>
            <a:grpSpLocks/>
          </p:cNvGrpSpPr>
          <p:nvPr/>
        </p:nvGrpSpPr>
        <p:grpSpPr bwMode="auto">
          <a:xfrm>
            <a:off x="5005388" y="4498975"/>
            <a:ext cx="463550" cy="461963"/>
            <a:chOff x="3256" y="1842"/>
            <a:chExt cx="224" cy="162"/>
          </a:xfrm>
        </p:grpSpPr>
        <p:sp>
          <p:nvSpPr>
            <p:cNvPr id="132150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51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53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54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55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52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23" name="Group 167"/>
          <p:cNvGrpSpPr>
            <a:grpSpLocks/>
          </p:cNvGrpSpPr>
          <p:nvPr/>
        </p:nvGrpSpPr>
        <p:grpSpPr bwMode="auto">
          <a:xfrm>
            <a:off x="5097463" y="3289300"/>
            <a:ext cx="463550" cy="461963"/>
            <a:chOff x="3256" y="1842"/>
            <a:chExt cx="224" cy="162"/>
          </a:xfrm>
        </p:grpSpPr>
        <p:sp>
          <p:nvSpPr>
            <p:cNvPr id="132144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45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47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48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49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46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24" name="Group 167"/>
          <p:cNvGrpSpPr>
            <a:grpSpLocks/>
          </p:cNvGrpSpPr>
          <p:nvPr/>
        </p:nvGrpSpPr>
        <p:grpSpPr bwMode="auto">
          <a:xfrm>
            <a:off x="6588125" y="2784475"/>
            <a:ext cx="463550" cy="461963"/>
            <a:chOff x="3256" y="1842"/>
            <a:chExt cx="224" cy="162"/>
          </a:xfrm>
        </p:grpSpPr>
        <p:sp>
          <p:nvSpPr>
            <p:cNvPr id="132138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39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41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42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43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40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132125" name="Group 167"/>
          <p:cNvGrpSpPr>
            <a:grpSpLocks/>
          </p:cNvGrpSpPr>
          <p:nvPr/>
        </p:nvGrpSpPr>
        <p:grpSpPr bwMode="auto">
          <a:xfrm>
            <a:off x="5656263" y="5305425"/>
            <a:ext cx="465137" cy="546100"/>
            <a:chOff x="3256" y="1842"/>
            <a:chExt cx="224" cy="162"/>
          </a:xfrm>
        </p:grpSpPr>
        <p:sp>
          <p:nvSpPr>
            <p:cNvPr id="132132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132133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132135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36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2137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2134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sp>
        <p:nvSpPr>
          <p:cNvPr id="132126" name="Rectangle 8"/>
          <p:cNvSpPr>
            <a:spLocks noChangeAspect="1" noChangeArrowheads="1"/>
          </p:cNvSpPr>
          <p:nvPr/>
        </p:nvSpPr>
        <p:spPr bwMode="auto">
          <a:xfrm>
            <a:off x="7796213" y="8832850"/>
            <a:ext cx="231775" cy="134938"/>
          </a:xfrm>
          <a:prstGeom prst="rect">
            <a:avLst/>
          </a:prstGeom>
          <a:solidFill>
            <a:srgbClr val="FFC000"/>
          </a:solidFill>
          <a:ln w="9525">
            <a:noFill/>
            <a:miter lim="800000"/>
            <a:headEnd/>
            <a:tailEnd/>
          </a:ln>
        </p:spPr>
        <p:txBody>
          <a:bodyPr wrap="none" lIns="122191" tIns="61096" rIns="122191" bIns="61096" anchor="ctr"/>
          <a:lstStyle/>
          <a:p>
            <a:pPr defTabSz="1222375"/>
            <a:endParaRPr lang="ru-RU" sz="1600" b="1" i="1">
              <a:latin typeface="Arial" pitchFamily="34" charset="0"/>
            </a:endParaRPr>
          </a:p>
        </p:txBody>
      </p:sp>
      <p:sp>
        <p:nvSpPr>
          <p:cNvPr id="132127" name="TextBox 54"/>
          <p:cNvSpPr txBox="1">
            <a:spLocks noChangeArrowheads="1"/>
          </p:cNvSpPr>
          <p:nvPr/>
        </p:nvSpPr>
        <p:spPr bwMode="auto">
          <a:xfrm>
            <a:off x="8448675" y="8632825"/>
            <a:ext cx="3629025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Хороший уровень сигнала</a:t>
            </a:r>
          </a:p>
        </p:txBody>
      </p:sp>
      <p:sp>
        <p:nvSpPr>
          <p:cNvPr id="132128" name="Rectangle 8"/>
          <p:cNvSpPr>
            <a:spLocks noChangeAspect="1" noChangeArrowheads="1"/>
          </p:cNvSpPr>
          <p:nvPr/>
        </p:nvSpPr>
        <p:spPr bwMode="auto">
          <a:xfrm>
            <a:off x="7796213" y="9101138"/>
            <a:ext cx="231775" cy="134937"/>
          </a:xfrm>
          <a:prstGeom prst="rect">
            <a:avLst/>
          </a:prstGeom>
          <a:solidFill>
            <a:srgbClr val="FFC000">
              <a:alpha val="5686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122191" tIns="61096" rIns="122191" bIns="61096" anchor="ctr"/>
          <a:lstStyle/>
          <a:p>
            <a:pPr defTabSz="1222375"/>
            <a:endParaRPr lang="ru-RU" sz="1600" b="1" i="1">
              <a:latin typeface="Arial" pitchFamily="34" charset="0"/>
            </a:endParaRPr>
          </a:p>
        </p:txBody>
      </p:sp>
      <p:sp>
        <p:nvSpPr>
          <p:cNvPr id="132129" name="TextBox 54"/>
          <p:cNvSpPr txBox="1">
            <a:spLocks noChangeArrowheads="1"/>
          </p:cNvSpPr>
          <p:nvPr/>
        </p:nvSpPr>
        <p:spPr bwMode="auto">
          <a:xfrm>
            <a:off x="8448675" y="8947150"/>
            <a:ext cx="3629025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Удовлетворительный уровень сигнала</a:t>
            </a:r>
          </a:p>
        </p:txBody>
      </p:sp>
      <p:sp>
        <p:nvSpPr>
          <p:cNvPr id="132130" name="Freeform 145"/>
          <p:cNvSpPr>
            <a:spLocks/>
          </p:cNvSpPr>
          <p:nvPr/>
        </p:nvSpPr>
        <p:spPr bwMode="auto">
          <a:xfrm>
            <a:off x="2400300" y="-38100"/>
            <a:ext cx="7645400" cy="9074150"/>
          </a:xfrm>
          <a:custGeom>
            <a:avLst/>
            <a:gdLst>
              <a:gd name="T0" fmla="*/ 0 w 3727"/>
              <a:gd name="T1" fmla="*/ 2147483647 h 4083"/>
              <a:gd name="T2" fmla="*/ 2147483647 w 3727"/>
              <a:gd name="T3" fmla="*/ 2147483647 h 4083"/>
              <a:gd name="T4" fmla="*/ 2147483647 w 3727"/>
              <a:gd name="T5" fmla="*/ 2147483647 h 4083"/>
              <a:gd name="T6" fmla="*/ 2147483647 w 3727"/>
              <a:gd name="T7" fmla="*/ 2147483647 h 4083"/>
              <a:gd name="T8" fmla="*/ 2147483647 w 3727"/>
              <a:gd name="T9" fmla="*/ 2147483647 h 4083"/>
              <a:gd name="T10" fmla="*/ 2147483647 w 3727"/>
              <a:gd name="T11" fmla="*/ 2147483647 h 4083"/>
              <a:gd name="T12" fmla="*/ 2147483647 w 3727"/>
              <a:gd name="T13" fmla="*/ 2147483647 h 4083"/>
              <a:gd name="T14" fmla="*/ 2147483647 w 3727"/>
              <a:gd name="T15" fmla="*/ 2147483647 h 4083"/>
              <a:gd name="T16" fmla="*/ 2147483647 w 3727"/>
              <a:gd name="T17" fmla="*/ 2147483647 h 4083"/>
              <a:gd name="T18" fmla="*/ 2147483647 w 3727"/>
              <a:gd name="T19" fmla="*/ 2147483647 h 4083"/>
              <a:gd name="T20" fmla="*/ 2147483647 w 3727"/>
              <a:gd name="T21" fmla="*/ 2147483647 h 4083"/>
              <a:gd name="T22" fmla="*/ 2147483647 w 3727"/>
              <a:gd name="T23" fmla="*/ 2147483647 h 4083"/>
              <a:gd name="T24" fmla="*/ 2147483647 w 3727"/>
              <a:gd name="T25" fmla="*/ 2147483647 h 4083"/>
              <a:gd name="T26" fmla="*/ 2147483647 w 3727"/>
              <a:gd name="T27" fmla="*/ 2147483647 h 4083"/>
              <a:gd name="T28" fmla="*/ 2147483647 w 3727"/>
              <a:gd name="T29" fmla="*/ 2147483647 h 4083"/>
              <a:gd name="T30" fmla="*/ 2147483647 w 3727"/>
              <a:gd name="T31" fmla="*/ 2147483647 h 4083"/>
              <a:gd name="T32" fmla="*/ 2147483647 w 3727"/>
              <a:gd name="T33" fmla="*/ 2147483647 h 4083"/>
              <a:gd name="T34" fmla="*/ 2147483647 w 3727"/>
              <a:gd name="T35" fmla="*/ 2147483647 h 4083"/>
              <a:gd name="T36" fmla="*/ 2147483647 w 3727"/>
              <a:gd name="T37" fmla="*/ 2147483647 h 4083"/>
              <a:gd name="T38" fmla="*/ 2147483647 w 3727"/>
              <a:gd name="T39" fmla="*/ 2147483647 h 4083"/>
              <a:gd name="T40" fmla="*/ 2147483647 w 3727"/>
              <a:gd name="T41" fmla="*/ 2147483647 h 4083"/>
              <a:gd name="T42" fmla="*/ 2147483647 w 3727"/>
              <a:gd name="T43" fmla="*/ 2147483647 h 4083"/>
              <a:gd name="T44" fmla="*/ 2147483647 w 3727"/>
              <a:gd name="T45" fmla="*/ 2147483647 h 4083"/>
              <a:gd name="T46" fmla="*/ 2147483647 w 3727"/>
              <a:gd name="T47" fmla="*/ 2147483647 h 4083"/>
              <a:gd name="T48" fmla="*/ 2147483647 w 3727"/>
              <a:gd name="T49" fmla="*/ 2147483647 h 4083"/>
              <a:gd name="T50" fmla="*/ 2147483647 w 3727"/>
              <a:gd name="T51" fmla="*/ 2147483647 h 4083"/>
              <a:gd name="T52" fmla="*/ 0 w 3727"/>
              <a:gd name="T53" fmla="*/ 2147483647 h 408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727"/>
              <a:gd name="T82" fmla="*/ 0 h 4083"/>
              <a:gd name="T83" fmla="*/ 3727 w 3727"/>
              <a:gd name="T84" fmla="*/ 4083 h 408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727" h="4083">
                <a:moveTo>
                  <a:pt x="0" y="871"/>
                </a:moveTo>
                <a:cubicBezTo>
                  <a:pt x="102" y="723"/>
                  <a:pt x="714" y="366"/>
                  <a:pt x="930" y="283"/>
                </a:cubicBezTo>
                <a:cubicBezTo>
                  <a:pt x="1146" y="200"/>
                  <a:pt x="1145" y="414"/>
                  <a:pt x="1296" y="373"/>
                </a:cubicBezTo>
                <a:cubicBezTo>
                  <a:pt x="1447" y="332"/>
                  <a:pt x="1660" y="74"/>
                  <a:pt x="1836" y="37"/>
                </a:cubicBezTo>
                <a:cubicBezTo>
                  <a:pt x="2012" y="0"/>
                  <a:pt x="2263" y="137"/>
                  <a:pt x="2352" y="151"/>
                </a:cubicBezTo>
                <a:cubicBezTo>
                  <a:pt x="2441" y="165"/>
                  <a:pt x="2351" y="114"/>
                  <a:pt x="2370" y="121"/>
                </a:cubicBezTo>
                <a:cubicBezTo>
                  <a:pt x="2389" y="128"/>
                  <a:pt x="2449" y="159"/>
                  <a:pt x="2466" y="193"/>
                </a:cubicBezTo>
                <a:cubicBezTo>
                  <a:pt x="2483" y="227"/>
                  <a:pt x="2440" y="263"/>
                  <a:pt x="2472" y="325"/>
                </a:cubicBezTo>
                <a:cubicBezTo>
                  <a:pt x="2504" y="387"/>
                  <a:pt x="2550" y="538"/>
                  <a:pt x="2658" y="565"/>
                </a:cubicBezTo>
                <a:cubicBezTo>
                  <a:pt x="2766" y="592"/>
                  <a:pt x="2962" y="499"/>
                  <a:pt x="3120" y="487"/>
                </a:cubicBezTo>
                <a:cubicBezTo>
                  <a:pt x="3278" y="475"/>
                  <a:pt x="3577" y="367"/>
                  <a:pt x="3606" y="493"/>
                </a:cubicBezTo>
                <a:cubicBezTo>
                  <a:pt x="3635" y="619"/>
                  <a:pt x="3322" y="1011"/>
                  <a:pt x="3294" y="1243"/>
                </a:cubicBezTo>
                <a:cubicBezTo>
                  <a:pt x="3266" y="1475"/>
                  <a:pt x="3389" y="1659"/>
                  <a:pt x="3438" y="1885"/>
                </a:cubicBezTo>
                <a:cubicBezTo>
                  <a:pt x="3487" y="2111"/>
                  <a:pt x="3559" y="2418"/>
                  <a:pt x="3588" y="2597"/>
                </a:cubicBezTo>
                <a:cubicBezTo>
                  <a:pt x="3617" y="2776"/>
                  <a:pt x="3727" y="2856"/>
                  <a:pt x="3612" y="2957"/>
                </a:cubicBezTo>
                <a:cubicBezTo>
                  <a:pt x="3497" y="3058"/>
                  <a:pt x="3036" y="3117"/>
                  <a:pt x="2898" y="3203"/>
                </a:cubicBezTo>
                <a:cubicBezTo>
                  <a:pt x="2760" y="3289"/>
                  <a:pt x="2898" y="3337"/>
                  <a:pt x="2784" y="3473"/>
                </a:cubicBezTo>
                <a:cubicBezTo>
                  <a:pt x="2670" y="3609"/>
                  <a:pt x="2377" y="3955"/>
                  <a:pt x="2214" y="4019"/>
                </a:cubicBezTo>
                <a:cubicBezTo>
                  <a:pt x="2051" y="4083"/>
                  <a:pt x="1958" y="3872"/>
                  <a:pt x="1806" y="3857"/>
                </a:cubicBezTo>
                <a:cubicBezTo>
                  <a:pt x="1654" y="3842"/>
                  <a:pt x="1471" y="3994"/>
                  <a:pt x="1302" y="3929"/>
                </a:cubicBezTo>
                <a:cubicBezTo>
                  <a:pt x="1133" y="3864"/>
                  <a:pt x="858" y="3619"/>
                  <a:pt x="792" y="3467"/>
                </a:cubicBezTo>
                <a:cubicBezTo>
                  <a:pt x="726" y="3315"/>
                  <a:pt x="898" y="3225"/>
                  <a:pt x="906" y="3019"/>
                </a:cubicBezTo>
                <a:cubicBezTo>
                  <a:pt x="914" y="2813"/>
                  <a:pt x="840" y="2424"/>
                  <a:pt x="840" y="2231"/>
                </a:cubicBezTo>
                <a:cubicBezTo>
                  <a:pt x="840" y="2038"/>
                  <a:pt x="955" y="2003"/>
                  <a:pt x="906" y="1859"/>
                </a:cubicBezTo>
                <a:cubicBezTo>
                  <a:pt x="857" y="1715"/>
                  <a:pt x="674" y="1471"/>
                  <a:pt x="546" y="1367"/>
                </a:cubicBezTo>
                <a:cubicBezTo>
                  <a:pt x="418" y="1263"/>
                  <a:pt x="229" y="1318"/>
                  <a:pt x="138" y="1235"/>
                </a:cubicBezTo>
                <a:cubicBezTo>
                  <a:pt x="47" y="1152"/>
                  <a:pt x="29" y="947"/>
                  <a:pt x="0" y="871"/>
                </a:cubicBezTo>
                <a:close/>
              </a:path>
            </a:pathLst>
          </a:custGeom>
          <a:solidFill>
            <a:srgbClr val="FFCC00">
              <a:alpha val="30196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32131" name="Freeform 146"/>
          <p:cNvSpPr>
            <a:spLocks/>
          </p:cNvSpPr>
          <p:nvPr/>
        </p:nvSpPr>
        <p:spPr bwMode="auto">
          <a:xfrm>
            <a:off x="3381375" y="1466850"/>
            <a:ext cx="5607050" cy="6507163"/>
          </a:xfrm>
          <a:custGeom>
            <a:avLst/>
            <a:gdLst>
              <a:gd name="T0" fmla="*/ 2147483647 w 2733"/>
              <a:gd name="T1" fmla="*/ 2147483647 h 2928"/>
              <a:gd name="T2" fmla="*/ 2147483647 w 2733"/>
              <a:gd name="T3" fmla="*/ 2147483647 h 2928"/>
              <a:gd name="T4" fmla="*/ 2147483647 w 2733"/>
              <a:gd name="T5" fmla="*/ 2147483647 h 2928"/>
              <a:gd name="T6" fmla="*/ 2147483647 w 2733"/>
              <a:gd name="T7" fmla="*/ 2147483647 h 2928"/>
              <a:gd name="T8" fmla="*/ 2147483647 w 2733"/>
              <a:gd name="T9" fmla="*/ 2147483647 h 2928"/>
              <a:gd name="T10" fmla="*/ 2147483647 w 2733"/>
              <a:gd name="T11" fmla="*/ 2147483647 h 2928"/>
              <a:gd name="T12" fmla="*/ 2147483647 w 2733"/>
              <a:gd name="T13" fmla="*/ 2147483647 h 2928"/>
              <a:gd name="T14" fmla="*/ 2147483647 w 2733"/>
              <a:gd name="T15" fmla="*/ 2147483647 h 2928"/>
              <a:gd name="T16" fmla="*/ 2147483647 w 2733"/>
              <a:gd name="T17" fmla="*/ 2147483647 h 2928"/>
              <a:gd name="T18" fmla="*/ 2147483647 w 2733"/>
              <a:gd name="T19" fmla="*/ 2147483647 h 2928"/>
              <a:gd name="T20" fmla="*/ 2147483647 w 2733"/>
              <a:gd name="T21" fmla="*/ 2147483647 h 2928"/>
              <a:gd name="T22" fmla="*/ 2147483647 w 2733"/>
              <a:gd name="T23" fmla="*/ 2147483647 h 2928"/>
              <a:gd name="T24" fmla="*/ 2147483647 w 2733"/>
              <a:gd name="T25" fmla="*/ 2147483647 h 2928"/>
              <a:gd name="T26" fmla="*/ 2147483647 w 2733"/>
              <a:gd name="T27" fmla="*/ 2147483647 h 2928"/>
              <a:gd name="T28" fmla="*/ 2147483647 w 2733"/>
              <a:gd name="T29" fmla="*/ 2147483647 h 2928"/>
              <a:gd name="T30" fmla="*/ 2147483647 w 2733"/>
              <a:gd name="T31" fmla="*/ 2147483647 h 292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733"/>
              <a:gd name="T49" fmla="*/ 0 h 2928"/>
              <a:gd name="T50" fmla="*/ 2733 w 2733"/>
              <a:gd name="T51" fmla="*/ 2928 h 292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733" h="2928">
                <a:moveTo>
                  <a:pt x="650" y="1890"/>
                </a:moveTo>
                <a:cubicBezTo>
                  <a:pt x="554" y="1867"/>
                  <a:pt x="405" y="1902"/>
                  <a:pt x="368" y="1818"/>
                </a:cubicBezTo>
                <a:cubicBezTo>
                  <a:pt x="331" y="1734"/>
                  <a:pt x="404" y="1511"/>
                  <a:pt x="428" y="1386"/>
                </a:cubicBezTo>
                <a:cubicBezTo>
                  <a:pt x="452" y="1261"/>
                  <a:pt x="535" y="1279"/>
                  <a:pt x="512" y="1068"/>
                </a:cubicBezTo>
                <a:cubicBezTo>
                  <a:pt x="489" y="857"/>
                  <a:pt x="0" y="240"/>
                  <a:pt x="290" y="120"/>
                </a:cubicBezTo>
                <a:cubicBezTo>
                  <a:pt x="580" y="0"/>
                  <a:pt x="1852" y="157"/>
                  <a:pt x="2252" y="348"/>
                </a:cubicBezTo>
                <a:cubicBezTo>
                  <a:pt x="2652" y="539"/>
                  <a:pt x="2647" y="963"/>
                  <a:pt x="2690" y="1266"/>
                </a:cubicBezTo>
                <a:cubicBezTo>
                  <a:pt x="2733" y="1569"/>
                  <a:pt x="2629" y="1996"/>
                  <a:pt x="2510" y="2166"/>
                </a:cubicBezTo>
                <a:cubicBezTo>
                  <a:pt x="2391" y="2336"/>
                  <a:pt x="2095" y="2207"/>
                  <a:pt x="1976" y="2286"/>
                </a:cubicBezTo>
                <a:cubicBezTo>
                  <a:pt x="1857" y="2365"/>
                  <a:pt x="1891" y="2595"/>
                  <a:pt x="1796" y="2640"/>
                </a:cubicBezTo>
                <a:cubicBezTo>
                  <a:pt x="1701" y="2685"/>
                  <a:pt x="1479" y="2516"/>
                  <a:pt x="1406" y="2556"/>
                </a:cubicBezTo>
                <a:cubicBezTo>
                  <a:pt x="1333" y="2596"/>
                  <a:pt x="1501" y="2832"/>
                  <a:pt x="1358" y="2880"/>
                </a:cubicBezTo>
                <a:cubicBezTo>
                  <a:pt x="1215" y="2928"/>
                  <a:pt x="654" y="2899"/>
                  <a:pt x="548" y="2844"/>
                </a:cubicBezTo>
                <a:cubicBezTo>
                  <a:pt x="442" y="2789"/>
                  <a:pt x="683" y="2687"/>
                  <a:pt x="722" y="2550"/>
                </a:cubicBezTo>
                <a:cubicBezTo>
                  <a:pt x="761" y="2413"/>
                  <a:pt x="794" y="2132"/>
                  <a:pt x="782" y="2022"/>
                </a:cubicBezTo>
                <a:cubicBezTo>
                  <a:pt x="770" y="1912"/>
                  <a:pt x="677" y="1917"/>
                  <a:pt x="650" y="1890"/>
                </a:cubicBezTo>
                <a:close/>
              </a:path>
            </a:pathLst>
          </a:custGeom>
          <a:solidFill>
            <a:srgbClr val="FFCC00">
              <a:alpha val="49019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38640" b="48837"/>
          <a:stretch>
            <a:fillRect/>
          </a:stretch>
        </p:blipFill>
        <p:spPr bwMode="auto">
          <a:xfrm>
            <a:off x="-44450" y="785813"/>
            <a:ext cx="12803188" cy="8801100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33123" name="Freeform 412"/>
          <p:cNvSpPr>
            <a:spLocks/>
          </p:cNvSpPr>
          <p:nvPr/>
        </p:nvSpPr>
        <p:spPr bwMode="auto">
          <a:xfrm>
            <a:off x="3471863" y="3014663"/>
            <a:ext cx="7000875" cy="5715000"/>
          </a:xfrm>
          <a:custGeom>
            <a:avLst/>
            <a:gdLst>
              <a:gd name="T0" fmla="*/ 2147483647 w 11307"/>
              <a:gd name="T1" fmla="*/ 2147483647 h 12801"/>
              <a:gd name="T2" fmla="*/ 2147483647 w 11307"/>
              <a:gd name="T3" fmla="*/ 2147483647 h 12801"/>
              <a:gd name="T4" fmla="*/ 2147483647 w 11307"/>
              <a:gd name="T5" fmla="*/ 2147483647 h 12801"/>
              <a:gd name="T6" fmla="*/ 2147483647 w 11307"/>
              <a:gd name="T7" fmla="*/ 2147483647 h 12801"/>
              <a:gd name="T8" fmla="*/ 2147483647 w 11307"/>
              <a:gd name="T9" fmla="*/ 2147483647 h 12801"/>
              <a:gd name="T10" fmla="*/ 2147483647 w 11307"/>
              <a:gd name="T11" fmla="*/ 2147483647 h 12801"/>
              <a:gd name="T12" fmla="*/ 2147483647 w 11307"/>
              <a:gd name="T13" fmla="*/ 2147483647 h 12801"/>
              <a:gd name="T14" fmla="*/ 2147483647 w 11307"/>
              <a:gd name="T15" fmla="*/ 2147483647 h 12801"/>
              <a:gd name="T16" fmla="*/ 2147483647 w 11307"/>
              <a:gd name="T17" fmla="*/ 2147483647 h 12801"/>
              <a:gd name="T18" fmla="*/ 2147483647 w 11307"/>
              <a:gd name="T19" fmla="*/ 2147483647 h 12801"/>
              <a:gd name="T20" fmla="*/ 2147483647 w 11307"/>
              <a:gd name="T21" fmla="*/ 2147483647 h 12801"/>
              <a:gd name="T22" fmla="*/ 2147483647 w 11307"/>
              <a:gd name="T23" fmla="*/ 2147483647 h 12801"/>
              <a:gd name="T24" fmla="*/ 2147483647 w 11307"/>
              <a:gd name="T25" fmla="*/ 2147483647 h 12801"/>
              <a:gd name="T26" fmla="*/ 2147483647 w 11307"/>
              <a:gd name="T27" fmla="*/ 2147483647 h 12801"/>
              <a:gd name="T28" fmla="*/ 2147483647 w 11307"/>
              <a:gd name="T29" fmla="*/ 2147483647 h 12801"/>
              <a:gd name="T30" fmla="*/ 2147483647 w 11307"/>
              <a:gd name="T31" fmla="*/ 2147483647 h 128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307"/>
              <a:gd name="T49" fmla="*/ 0 h 12801"/>
              <a:gd name="T50" fmla="*/ 11307 w 11307"/>
              <a:gd name="T51" fmla="*/ 12801 h 1280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307" h="12801">
                <a:moveTo>
                  <a:pt x="1585" y="11205"/>
                </a:moveTo>
                <a:cubicBezTo>
                  <a:pt x="1201" y="11120"/>
                  <a:pt x="1347" y="8897"/>
                  <a:pt x="1347" y="8011"/>
                </a:cubicBezTo>
                <a:cubicBezTo>
                  <a:pt x="1426" y="7301"/>
                  <a:pt x="793" y="6592"/>
                  <a:pt x="872" y="5882"/>
                </a:cubicBezTo>
                <a:cubicBezTo>
                  <a:pt x="872" y="5305"/>
                  <a:pt x="0" y="4950"/>
                  <a:pt x="396" y="4285"/>
                </a:cubicBezTo>
                <a:cubicBezTo>
                  <a:pt x="792" y="3620"/>
                  <a:pt x="1825" y="2124"/>
                  <a:pt x="3249" y="1890"/>
                </a:cubicBezTo>
                <a:cubicBezTo>
                  <a:pt x="4706" y="0"/>
                  <a:pt x="8931" y="2579"/>
                  <a:pt x="10119" y="3422"/>
                </a:cubicBezTo>
                <a:cubicBezTo>
                  <a:pt x="11307" y="4265"/>
                  <a:pt x="10206" y="5844"/>
                  <a:pt x="10379" y="6946"/>
                </a:cubicBezTo>
                <a:cubicBezTo>
                  <a:pt x="10552" y="8047"/>
                  <a:pt x="9905" y="8233"/>
                  <a:pt x="9667" y="8810"/>
                </a:cubicBezTo>
                <a:cubicBezTo>
                  <a:pt x="9429" y="9386"/>
                  <a:pt x="9182" y="9915"/>
                  <a:pt x="8954" y="10406"/>
                </a:cubicBezTo>
                <a:cubicBezTo>
                  <a:pt x="8725" y="10897"/>
                  <a:pt x="8665" y="11580"/>
                  <a:pt x="8295" y="11754"/>
                </a:cubicBezTo>
                <a:cubicBezTo>
                  <a:pt x="7925" y="11927"/>
                  <a:pt x="7028" y="11303"/>
                  <a:pt x="6736" y="11449"/>
                </a:cubicBezTo>
                <a:cubicBezTo>
                  <a:pt x="6442" y="11594"/>
                  <a:pt x="7115" y="12452"/>
                  <a:pt x="6543" y="12627"/>
                </a:cubicBezTo>
                <a:cubicBezTo>
                  <a:pt x="5971" y="12801"/>
                  <a:pt x="3930" y="12555"/>
                  <a:pt x="3301" y="12495"/>
                </a:cubicBezTo>
                <a:cubicBezTo>
                  <a:pt x="2674" y="12436"/>
                  <a:pt x="2617" y="12767"/>
                  <a:pt x="2774" y="12269"/>
                </a:cubicBezTo>
                <a:cubicBezTo>
                  <a:pt x="2928" y="11771"/>
                  <a:pt x="2584" y="12402"/>
                  <a:pt x="2535" y="12002"/>
                </a:cubicBezTo>
                <a:cubicBezTo>
                  <a:pt x="2487" y="11602"/>
                  <a:pt x="1694" y="11302"/>
                  <a:pt x="1585" y="11205"/>
                </a:cubicBezTo>
                <a:close/>
              </a:path>
            </a:pathLst>
          </a:custGeom>
          <a:solidFill>
            <a:srgbClr val="FFCC00">
              <a:alpha val="49019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lIns="91429" tIns="45715" rIns="91429" bIns="45715"/>
          <a:lstStyle/>
          <a:p>
            <a:endParaRPr lang="ru-RU"/>
          </a:p>
        </p:txBody>
      </p:sp>
      <p:sp>
        <p:nvSpPr>
          <p:cNvPr id="133124" name="Freeform 411"/>
          <p:cNvSpPr>
            <a:spLocks/>
          </p:cNvSpPr>
          <p:nvPr/>
        </p:nvSpPr>
        <p:spPr bwMode="auto">
          <a:xfrm>
            <a:off x="1744663" y="1014413"/>
            <a:ext cx="10831512" cy="8602662"/>
          </a:xfrm>
          <a:custGeom>
            <a:avLst/>
            <a:gdLst>
              <a:gd name="T0" fmla="*/ 2147483647 w 10656"/>
              <a:gd name="T1" fmla="*/ 2147483647 h 10000"/>
              <a:gd name="T2" fmla="*/ 2147483647 w 10656"/>
              <a:gd name="T3" fmla="*/ 2147483647 h 10000"/>
              <a:gd name="T4" fmla="*/ 2147483647 w 10656"/>
              <a:gd name="T5" fmla="*/ 2147483647 h 10000"/>
              <a:gd name="T6" fmla="*/ 2147483647 w 10656"/>
              <a:gd name="T7" fmla="*/ 2147483647 h 10000"/>
              <a:gd name="T8" fmla="*/ 2147483647 w 10656"/>
              <a:gd name="T9" fmla="*/ 2147483647 h 10000"/>
              <a:gd name="T10" fmla="*/ 2147483647 w 10656"/>
              <a:gd name="T11" fmla="*/ 2147483647 h 10000"/>
              <a:gd name="T12" fmla="*/ 2147483647 w 10656"/>
              <a:gd name="T13" fmla="*/ 2147483647 h 10000"/>
              <a:gd name="T14" fmla="*/ 2147483647 w 10656"/>
              <a:gd name="T15" fmla="*/ 2147483647 h 10000"/>
              <a:gd name="T16" fmla="*/ 2147483647 w 10656"/>
              <a:gd name="T17" fmla="*/ 2147483647 h 10000"/>
              <a:gd name="T18" fmla="*/ 2147483647 w 10656"/>
              <a:gd name="T19" fmla="*/ 2147483647 h 10000"/>
              <a:gd name="T20" fmla="*/ 2147483647 w 10656"/>
              <a:gd name="T21" fmla="*/ 2147483647 h 10000"/>
              <a:gd name="T22" fmla="*/ 2147483647 w 10656"/>
              <a:gd name="T23" fmla="*/ 2147483647 h 10000"/>
              <a:gd name="T24" fmla="*/ 2147483647 w 10656"/>
              <a:gd name="T25" fmla="*/ 2147483647 h 10000"/>
              <a:gd name="T26" fmla="*/ 2147483647 w 10656"/>
              <a:gd name="T27" fmla="*/ 2147483647 h 10000"/>
              <a:gd name="T28" fmla="*/ 2147483647 w 10656"/>
              <a:gd name="T29" fmla="*/ 2147483647 h 10000"/>
              <a:gd name="T30" fmla="*/ 2147483647 w 10656"/>
              <a:gd name="T31" fmla="*/ 2147483647 h 10000"/>
              <a:gd name="T32" fmla="*/ 2147483647 w 10656"/>
              <a:gd name="T33" fmla="*/ 2147483647 h 10000"/>
              <a:gd name="T34" fmla="*/ 2147483647 w 10656"/>
              <a:gd name="T35" fmla="*/ 2147483647 h 10000"/>
              <a:gd name="T36" fmla="*/ 2147483647 w 10656"/>
              <a:gd name="T37" fmla="*/ 2147483647 h 10000"/>
              <a:gd name="T38" fmla="*/ 2147483647 w 10656"/>
              <a:gd name="T39" fmla="*/ 2147483647 h 10000"/>
              <a:gd name="T40" fmla="*/ 2147483647 w 10656"/>
              <a:gd name="T41" fmla="*/ 2147483647 h 10000"/>
              <a:gd name="T42" fmla="*/ 2147483647 w 10656"/>
              <a:gd name="T43" fmla="*/ 2147483647 h 10000"/>
              <a:gd name="T44" fmla="*/ 2147483647 w 10656"/>
              <a:gd name="T45" fmla="*/ 2147483647 h 10000"/>
              <a:gd name="T46" fmla="*/ 2147483647 w 10656"/>
              <a:gd name="T47" fmla="*/ 2147483647 h 10000"/>
              <a:gd name="T48" fmla="*/ 2147483647 w 10656"/>
              <a:gd name="T49" fmla="*/ 2147483647 h 10000"/>
              <a:gd name="T50" fmla="*/ 2147483647 w 10656"/>
              <a:gd name="T51" fmla="*/ 2147483647 h 10000"/>
              <a:gd name="T52" fmla="*/ 2147483647 w 10656"/>
              <a:gd name="T53" fmla="*/ 2147483647 h 1000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10656"/>
              <a:gd name="T82" fmla="*/ 0 h 10000"/>
              <a:gd name="T83" fmla="*/ 10656 w 10656"/>
              <a:gd name="T84" fmla="*/ 10000 h 1000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10656" h="10000">
                <a:moveTo>
                  <a:pt x="1684" y="1292"/>
                </a:moveTo>
                <a:cubicBezTo>
                  <a:pt x="2023" y="697"/>
                  <a:pt x="3466" y="1306"/>
                  <a:pt x="3715" y="823"/>
                </a:cubicBezTo>
                <a:cubicBezTo>
                  <a:pt x="3966" y="334"/>
                  <a:pt x="4394" y="855"/>
                  <a:pt x="4728" y="736"/>
                </a:cubicBezTo>
                <a:cubicBezTo>
                  <a:pt x="5063" y="616"/>
                  <a:pt x="5390" y="210"/>
                  <a:pt x="5720" y="104"/>
                </a:cubicBezTo>
                <a:cubicBezTo>
                  <a:pt x="6050" y="0"/>
                  <a:pt x="6546" y="0"/>
                  <a:pt x="6711" y="104"/>
                </a:cubicBezTo>
                <a:cubicBezTo>
                  <a:pt x="6877" y="210"/>
                  <a:pt x="6860" y="321"/>
                  <a:pt x="6922" y="352"/>
                </a:cubicBezTo>
                <a:cubicBezTo>
                  <a:pt x="6979" y="487"/>
                  <a:pt x="7455" y="101"/>
                  <a:pt x="7563" y="352"/>
                </a:cubicBezTo>
                <a:cubicBezTo>
                  <a:pt x="7669" y="599"/>
                  <a:pt x="8116" y="705"/>
                  <a:pt x="8312" y="823"/>
                </a:cubicBezTo>
                <a:cubicBezTo>
                  <a:pt x="8508" y="940"/>
                  <a:pt x="8579" y="861"/>
                  <a:pt x="8739" y="1057"/>
                </a:cubicBezTo>
                <a:cubicBezTo>
                  <a:pt x="8899" y="1253"/>
                  <a:pt x="9178" y="1491"/>
                  <a:pt x="9274" y="1996"/>
                </a:cubicBezTo>
                <a:cubicBezTo>
                  <a:pt x="9372" y="2504"/>
                  <a:pt x="10436" y="2222"/>
                  <a:pt x="10343" y="3156"/>
                </a:cubicBezTo>
                <a:cubicBezTo>
                  <a:pt x="10250" y="4089"/>
                  <a:pt x="10018" y="4243"/>
                  <a:pt x="10181" y="5148"/>
                </a:cubicBezTo>
                <a:cubicBezTo>
                  <a:pt x="10343" y="6057"/>
                  <a:pt x="10037" y="5174"/>
                  <a:pt x="10132" y="5896"/>
                </a:cubicBezTo>
                <a:cubicBezTo>
                  <a:pt x="10231" y="6615"/>
                  <a:pt x="10656" y="6826"/>
                  <a:pt x="10273" y="7225"/>
                </a:cubicBezTo>
                <a:cubicBezTo>
                  <a:pt x="9892" y="7636"/>
                  <a:pt x="9348" y="7672"/>
                  <a:pt x="9381" y="7986"/>
                </a:cubicBezTo>
                <a:cubicBezTo>
                  <a:pt x="9414" y="8299"/>
                  <a:pt x="9285" y="8467"/>
                  <a:pt x="8953" y="8573"/>
                </a:cubicBezTo>
                <a:cubicBezTo>
                  <a:pt x="8625" y="8677"/>
                  <a:pt x="8783" y="9067"/>
                  <a:pt x="8205" y="9277"/>
                </a:cubicBezTo>
                <a:cubicBezTo>
                  <a:pt x="7628" y="9488"/>
                  <a:pt x="5349" y="9964"/>
                  <a:pt x="4581" y="9982"/>
                </a:cubicBezTo>
                <a:cubicBezTo>
                  <a:pt x="3813" y="10000"/>
                  <a:pt x="3902" y="9455"/>
                  <a:pt x="3597" y="9384"/>
                </a:cubicBezTo>
                <a:cubicBezTo>
                  <a:pt x="3291" y="9313"/>
                  <a:pt x="3328" y="9982"/>
                  <a:pt x="2747" y="9559"/>
                </a:cubicBezTo>
                <a:cubicBezTo>
                  <a:pt x="2170" y="9142"/>
                  <a:pt x="2717" y="9463"/>
                  <a:pt x="2747" y="8929"/>
                </a:cubicBezTo>
                <a:cubicBezTo>
                  <a:pt x="2776" y="8399"/>
                  <a:pt x="1452" y="8893"/>
                  <a:pt x="1067" y="8471"/>
                </a:cubicBezTo>
                <a:cubicBezTo>
                  <a:pt x="681" y="8051"/>
                  <a:pt x="483" y="6962"/>
                  <a:pt x="432" y="6408"/>
                </a:cubicBezTo>
                <a:cubicBezTo>
                  <a:pt x="382" y="5854"/>
                  <a:pt x="929" y="5726"/>
                  <a:pt x="763" y="5145"/>
                </a:cubicBezTo>
                <a:cubicBezTo>
                  <a:pt x="601" y="4568"/>
                  <a:pt x="0" y="4135"/>
                  <a:pt x="83" y="3820"/>
                </a:cubicBezTo>
                <a:cubicBezTo>
                  <a:pt x="167" y="3508"/>
                  <a:pt x="343" y="2899"/>
                  <a:pt x="508" y="2583"/>
                </a:cubicBezTo>
                <a:cubicBezTo>
                  <a:pt x="674" y="2264"/>
                  <a:pt x="1781" y="1596"/>
                  <a:pt x="1684" y="1292"/>
                </a:cubicBezTo>
                <a:close/>
              </a:path>
            </a:pathLst>
          </a:custGeom>
          <a:solidFill>
            <a:srgbClr val="FFCC00">
              <a:alpha val="30196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lIns="91429" tIns="45715" rIns="91429" bIns="45715"/>
          <a:lstStyle/>
          <a:p>
            <a:endParaRPr lang="ru-RU"/>
          </a:p>
        </p:txBody>
      </p:sp>
      <p:grpSp>
        <p:nvGrpSpPr>
          <p:cNvPr id="133125" name="Group 167"/>
          <p:cNvGrpSpPr>
            <a:grpSpLocks/>
          </p:cNvGrpSpPr>
          <p:nvPr/>
        </p:nvGrpSpPr>
        <p:grpSpPr bwMode="auto">
          <a:xfrm>
            <a:off x="5060950" y="5692775"/>
            <a:ext cx="768350" cy="750888"/>
            <a:chOff x="3256" y="1842"/>
            <a:chExt cx="219" cy="162"/>
          </a:xfrm>
        </p:grpSpPr>
        <p:sp>
          <p:nvSpPr>
            <p:cNvPr id="133149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57491" tIns="28747" rIns="57491" bIns="28747"/>
            <a:lstStyle/>
            <a:p>
              <a:pPr defTabSz="682625"/>
              <a:endParaRPr lang="ru-RU" sz="300"/>
            </a:p>
          </p:txBody>
        </p:sp>
        <p:grpSp>
          <p:nvGrpSpPr>
            <p:cNvPr id="133150" name="Group 237"/>
            <p:cNvGrpSpPr>
              <a:grpSpLocks/>
            </p:cNvGrpSpPr>
            <p:nvPr/>
          </p:nvGrpSpPr>
          <p:grpSpPr bwMode="auto">
            <a:xfrm>
              <a:off x="3353" y="1842"/>
              <a:ext cx="122" cy="54"/>
              <a:chOff x="1918" y="2160"/>
              <a:chExt cx="419" cy="283"/>
            </a:xfrm>
          </p:grpSpPr>
          <p:sp>
            <p:nvSpPr>
              <p:cNvPr id="133152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153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3154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3151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682625"/>
              <a:r>
                <a:rPr lang="ru-RU" sz="400"/>
                <a:t>ТВ/РВ</a:t>
              </a:r>
            </a:p>
          </p:txBody>
        </p:sp>
      </p:grpSp>
      <p:pic>
        <p:nvPicPr>
          <p:cNvPr id="133126" name="Picture 202" descr="флаг"/>
          <p:cNvPicPr>
            <a:picLocks noChangeAspect="1" noChangeArrowheads="1" noCrop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5167313" y="6515100"/>
            <a:ext cx="804862" cy="642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33127" name="Группа 41"/>
          <p:cNvGrpSpPr>
            <a:grpSpLocks/>
          </p:cNvGrpSpPr>
          <p:nvPr/>
        </p:nvGrpSpPr>
        <p:grpSpPr bwMode="auto">
          <a:xfrm>
            <a:off x="4829175" y="6586538"/>
            <a:ext cx="1357313" cy="1071562"/>
            <a:chOff x="2757462" y="3371840"/>
            <a:chExt cx="1357322" cy="1071570"/>
          </a:xfrm>
        </p:grpSpPr>
        <p:grpSp>
          <p:nvGrpSpPr>
            <p:cNvPr id="133145" name="Группа 20"/>
            <p:cNvGrpSpPr>
              <a:grpSpLocks/>
            </p:cNvGrpSpPr>
            <p:nvPr/>
          </p:nvGrpSpPr>
          <p:grpSpPr bwMode="auto">
            <a:xfrm>
              <a:off x="3000364" y="3591982"/>
              <a:ext cx="214314" cy="851428"/>
              <a:chOff x="3000364" y="2592310"/>
              <a:chExt cx="214314" cy="851428"/>
            </a:xfrm>
          </p:grpSpPr>
          <p:sp>
            <p:nvSpPr>
              <p:cNvPr id="133147" name="Oval 77"/>
              <p:cNvSpPr>
                <a:spLocks noChangeArrowheads="1"/>
              </p:cNvSpPr>
              <p:nvPr/>
            </p:nvSpPr>
            <p:spPr bwMode="auto">
              <a:xfrm>
                <a:off x="3000364" y="3214686"/>
                <a:ext cx="214314" cy="22905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95698" tIns="47850" rIns="95698" bIns="47850" anchor="ctr"/>
              <a:lstStyle/>
              <a:p>
                <a:pPr defTabSz="679450"/>
                <a:endParaRPr lang="ru-RU" sz="400">
                  <a:cs typeface="Arial" pitchFamily="34" charset="0"/>
                </a:endParaRPr>
              </a:p>
            </p:txBody>
          </p:sp>
          <p:sp>
            <p:nvSpPr>
              <p:cNvPr id="133148" name="Freeform 199"/>
              <p:cNvSpPr>
                <a:spLocks noChangeAspect="1"/>
              </p:cNvSpPr>
              <p:nvPr/>
            </p:nvSpPr>
            <p:spPr bwMode="auto">
              <a:xfrm flipH="1">
                <a:off x="3097521" y="2592310"/>
                <a:ext cx="45719" cy="635518"/>
              </a:xfrm>
              <a:custGeom>
                <a:avLst/>
                <a:gdLst>
                  <a:gd name="T0" fmla="*/ 2147483647 w 121"/>
                  <a:gd name="T1" fmla="*/ 0 h 3001"/>
                  <a:gd name="T2" fmla="*/ 2147483647 w 121"/>
                  <a:gd name="T3" fmla="*/ 0 h 3001"/>
                  <a:gd name="T4" fmla="*/ 2147483647 w 121"/>
                  <a:gd name="T5" fmla="*/ 2147483647 h 3001"/>
                  <a:gd name="T6" fmla="*/ 0 w 121"/>
                  <a:gd name="T7" fmla="*/ 2147483647 h 3001"/>
                  <a:gd name="T8" fmla="*/ 2147483647 w 121"/>
                  <a:gd name="T9" fmla="*/ 0 h 300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1"/>
                  <a:gd name="T16" fmla="*/ 0 h 3001"/>
                  <a:gd name="T17" fmla="*/ 121 w 121"/>
                  <a:gd name="T18" fmla="*/ 3001 h 300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1" h="3001">
                    <a:moveTo>
                      <a:pt x="57" y="0"/>
                    </a:moveTo>
                    <a:lnTo>
                      <a:pt x="111" y="0"/>
                    </a:lnTo>
                    <a:lnTo>
                      <a:pt x="120" y="3000"/>
                    </a:lnTo>
                    <a:lnTo>
                      <a:pt x="0" y="3000"/>
                    </a:lnTo>
                    <a:lnTo>
                      <a:pt x="57" y="0"/>
                    </a:lnTo>
                  </a:path>
                </a:pathLst>
              </a:custGeom>
              <a:gradFill rotWithShape="0">
                <a:gsLst>
                  <a:gs pos="0">
                    <a:srgbClr val="663300"/>
                  </a:gs>
                  <a:gs pos="100000">
                    <a:srgbClr val="522900"/>
                  </a:gs>
                </a:gsLst>
                <a:lin ang="0" scaled="1"/>
              </a:gradFill>
              <a:ln w="9525" cap="rnd">
                <a:noFill/>
                <a:round/>
                <a:headEnd/>
                <a:tailEnd/>
              </a:ln>
            </p:spPr>
            <p:txBody>
              <a:bodyPr lIns="91403" tIns="45702" rIns="91403" bIns="45702"/>
              <a:lstStyle/>
              <a:p>
                <a:endParaRPr lang="ru-RU"/>
              </a:p>
            </p:txBody>
          </p:sp>
        </p:grpSp>
        <p:sp>
          <p:nvSpPr>
            <p:cNvPr id="26" name="Прямоугольник 25"/>
            <p:cNvSpPr/>
            <p:nvPr/>
          </p:nvSpPr>
          <p:spPr>
            <a:xfrm>
              <a:off x="2757462" y="3371840"/>
              <a:ext cx="1357322" cy="500066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>
              <a:solidFill>
                <a:schemeClr val="accent1">
                  <a:shade val="50000"/>
                  <a:alpha val="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r>
                <a:rPr lang="ru-RU" sz="1100" b="1" dirty="0">
                  <a:solidFill>
                    <a:schemeClr val="tx1"/>
                  </a:solidFill>
                </a:rPr>
                <a:t>ПЧ-</a:t>
              </a:r>
              <a:r>
                <a:rPr lang="en-US" sz="1100" b="1" dirty="0">
                  <a:solidFill>
                    <a:schemeClr val="tx1"/>
                  </a:solidFill>
                </a:rPr>
                <a:t>7</a:t>
              </a:r>
              <a:endParaRPr lang="ru-RU" sz="1100" b="1" dirty="0">
                <a:solidFill>
                  <a:schemeClr val="tx1"/>
                </a:solidFill>
              </a:endParaRPr>
            </a:p>
          </p:txBody>
        </p:sp>
      </p:grpSp>
      <p:sp>
        <p:nvSpPr>
          <p:cNvPr id="27" name="Text Box 2"/>
          <p:cNvSpPr txBox="1">
            <a:spLocks noChangeArrowheads="1"/>
          </p:cNvSpPr>
          <p:nvPr/>
        </p:nvSpPr>
        <p:spPr bwMode="auto">
          <a:xfrm>
            <a:off x="0" y="0"/>
            <a:ext cx="12801600" cy="1157262"/>
          </a:xfrm>
          <a:prstGeom prst="rect">
            <a:avLst/>
          </a:prstGeom>
          <a:ln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91374" tIns="45690" rIns="91374" bIns="45690"/>
          <a:lstStyle/>
          <a:p>
            <a:pPr algn="ctr" defTabSz="1106355">
              <a:defRPr/>
            </a:pPr>
            <a:r>
              <a:rPr lang="ru-RU" sz="31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Зона покрытия </a:t>
            </a:r>
            <a:r>
              <a:rPr lang="ru-RU" sz="3100" dirty="0" err="1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Ачхой-Мартановского</a:t>
            </a:r>
            <a:r>
              <a:rPr lang="ru-RU" sz="3100" dirty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района  теле- и радиовещанием</a:t>
            </a:r>
          </a:p>
        </p:txBody>
      </p:sp>
      <p:grpSp>
        <p:nvGrpSpPr>
          <p:cNvPr id="133131" name="Группа 32"/>
          <p:cNvGrpSpPr>
            <a:grpSpLocks/>
          </p:cNvGrpSpPr>
          <p:nvPr/>
        </p:nvGrpSpPr>
        <p:grpSpPr bwMode="auto">
          <a:xfrm>
            <a:off x="9713913" y="7800975"/>
            <a:ext cx="3087687" cy="1800225"/>
            <a:chOff x="9713913" y="7800995"/>
            <a:chExt cx="3087687" cy="1800205"/>
          </a:xfrm>
        </p:grpSpPr>
        <p:sp>
          <p:nvSpPr>
            <p:cNvPr id="133132" name="Line 9"/>
            <p:cNvSpPr>
              <a:spLocks noChangeShapeType="1"/>
            </p:cNvSpPr>
            <p:nvPr/>
          </p:nvSpPr>
          <p:spPr bwMode="auto">
            <a:xfrm>
              <a:off x="9713913" y="9048750"/>
              <a:ext cx="503237" cy="0"/>
            </a:xfrm>
            <a:prstGeom prst="line">
              <a:avLst/>
            </a:prstGeom>
            <a:noFill/>
            <a:ln w="603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8557" name="Rectangle 375"/>
            <p:cNvSpPr>
              <a:spLocks noChangeArrowheads="1"/>
            </p:cNvSpPr>
            <p:nvPr/>
          </p:nvSpPr>
          <p:spPr bwMode="auto">
            <a:xfrm>
              <a:off x="9729788" y="7800995"/>
              <a:ext cx="3071812" cy="180020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90894" tIns="45449" rIns="90894" bIns="45449"/>
            <a:lstStyle/>
            <a:p>
              <a:pPr algn="ctr" defTabSz="911225">
                <a:defRPr/>
              </a:pPr>
              <a:r>
                <a:rPr lang="ru-RU" sz="2000" dirty="0">
                  <a:solidFill>
                    <a:schemeClr val="tx1"/>
                  </a:solidFill>
                  <a:cs typeface="Arial" charset="0"/>
                </a:rPr>
                <a:t>Условные обозначения</a:t>
              </a:r>
            </a:p>
          </p:txBody>
        </p:sp>
        <p:sp>
          <p:nvSpPr>
            <p:cNvPr id="133134" name="TextBox 54"/>
            <p:cNvSpPr txBox="1">
              <a:spLocks noChangeArrowheads="1"/>
            </p:cNvSpPr>
            <p:nvPr/>
          </p:nvSpPr>
          <p:spPr bwMode="auto">
            <a:xfrm>
              <a:off x="10222314" y="8337336"/>
              <a:ext cx="2322144" cy="5241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5729" tIns="47865" rIns="95729" bIns="47865">
              <a:spAutoFit/>
            </a:bodyPr>
            <a:lstStyle/>
            <a:p>
              <a:pPr defTabSz="954088"/>
              <a:r>
                <a:rPr lang="ru-RU" sz="1200">
                  <a:solidFill>
                    <a:schemeClr val="tx1"/>
                  </a:solidFill>
                  <a:cs typeface="Times New Roman" pitchFamily="18" charset="0"/>
                </a:rPr>
                <a:t>Теле- радиотрансляционная станция</a:t>
              </a:r>
            </a:p>
          </p:txBody>
        </p:sp>
        <p:grpSp>
          <p:nvGrpSpPr>
            <p:cNvPr id="133135" name="Group 167"/>
            <p:cNvGrpSpPr>
              <a:grpSpLocks/>
            </p:cNvGrpSpPr>
            <p:nvPr/>
          </p:nvGrpSpPr>
          <p:grpSpPr bwMode="auto">
            <a:xfrm>
              <a:off x="9830348" y="8301062"/>
              <a:ext cx="284699" cy="336808"/>
              <a:chOff x="3362" y="1868"/>
              <a:chExt cx="215" cy="147"/>
            </a:xfrm>
          </p:grpSpPr>
          <p:sp>
            <p:nvSpPr>
              <p:cNvPr id="133140" name="AutoShape 235"/>
              <p:cNvSpPr>
                <a:spLocks noChangeAspect="1" noChangeArrowheads="1"/>
              </p:cNvSpPr>
              <p:nvPr/>
            </p:nvSpPr>
            <p:spPr bwMode="auto">
              <a:xfrm>
                <a:off x="3362" y="1902"/>
                <a:ext cx="215" cy="113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57491" tIns="28747" rIns="57491" bIns="28747"/>
              <a:lstStyle/>
              <a:p>
                <a:pPr defTabSz="682625"/>
                <a:endParaRPr lang="ru-RU" sz="300"/>
              </a:p>
            </p:txBody>
          </p:sp>
          <p:grpSp>
            <p:nvGrpSpPr>
              <p:cNvPr id="133141" name="Group 237"/>
              <p:cNvGrpSpPr>
                <a:grpSpLocks/>
              </p:cNvGrpSpPr>
              <p:nvPr/>
            </p:nvGrpSpPr>
            <p:grpSpPr bwMode="auto">
              <a:xfrm>
                <a:off x="3455" y="1868"/>
                <a:ext cx="120" cy="54"/>
                <a:chOff x="2290" y="2361"/>
                <a:chExt cx="416" cy="291"/>
              </a:xfrm>
            </p:grpSpPr>
            <p:sp>
              <p:nvSpPr>
                <p:cNvPr id="133142" name="Line 2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290" y="2361"/>
                  <a:ext cx="141" cy="29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3143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2432" y="2361"/>
                  <a:ext cx="142" cy="29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3144" name="Line 2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564" y="2361"/>
                  <a:ext cx="142" cy="291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 type="triangl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133136" name="Rectangle 8"/>
            <p:cNvSpPr>
              <a:spLocks noChangeAspect="1" noChangeArrowheads="1"/>
            </p:cNvSpPr>
            <p:nvPr/>
          </p:nvSpPr>
          <p:spPr bwMode="auto">
            <a:xfrm>
              <a:off x="9829718" y="8773395"/>
              <a:ext cx="148308" cy="108420"/>
            </a:xfrm>
            <a:prstGeom prst="rect">
              <a:avLst/>
            </a:prstGeom>
            <a:solidFill>
              <a:srgbClr val="FFC0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91429" tIns="45715" rIns="91429" bIns="45715" anchor="ctr"/>
            <a:lstStyle/>
            <a:p>
              <a:endParaRPr lang="ru-RU"/>
            </a:p>
          </p:txBody>
        </p:sp>
        <p:sp>
          <p:nvSpPr>
            <p:cNvPr id="133137" name="TextBox 54"/>
            <p:cNvSpPr txBox="1">
              <a:spLocks noChangeArrowheads="1"/>
            </p:cNvSpPr>
            <p:nvPr/>
          </p:nvSpPr>
          <p:spPr bwMode="auto">
            <a:xfrm>
              <a:off x="10222314" y="8760104"/>
              <a:ext cx="2322144" cy="29974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5729" tIns="47865" rIns="95729" bIns="47865">
              <a:spAutoFit/>
            </a:bodyPr>
            <a:lstStyle/>
            <a:p>
              <a:pPr defTabSz="954088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Хороший уровень сигнала</a:t>
              </a:r>
            </a:p>
          </p:txBody>
        </p:sp>
        <p:sp>
          <p:nvSpPr>
            <p:cNvPr id="133138" name="Rectangle 8"/>
            <p:cNvSpPr>
              <a:spLocks noChangeAspect="1" noChangeArrowheads="1"/>
            </p:cNvSpPr>
            <p:nvPr/>
          </p:nvSpPr>
          <p:spPr bwMode="auto">
            <a:xfrm>
              <a:off x="9829718" y="9183137"/>
              <a:ext cx="148308" cy="108420"/>
            </a:xfrm>
            <a:prstGeom prst="rect">
              <a:avLst/>
            </a:prstGeom>
            <a:solidFill>
              <a:srgbClr val="FFC000">
                <a:alpha val="56862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91429" tIns="45715" rIns="91429" bIns="45715" anchor="ctr"/>
            <a:lstStyle/>
            <a:p>
              <a:endParaRPr lang="ru-RU"/>
            </a:p>
          </p:txBody>
        </p:sp>
        <p:sp>
          <p:nvSpPr>
            <p:cNvPr id="133139" name="TextBox 54"/>
            <p:cNvSpPr txBox="1">
              <a:spLocks noChangeArrowheads="1"/>
            </p:cNvSpPr>
            <p:nvPr/>
          </p:nvSpPr>
          <p:spPr bwMode="auto">
            <a:xfrm>
              <a:off x="10198901" y="9009398"/>
              <a:ext cx="2322144" cy="4895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5729" tIns="47865" rIns="95729" bIns="47865">
              <a:spAutoFit/>
            </a:bodyPr>
            <a:lstStyle/>
            <a:p>
              <a:pPr defTabSz="954088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Удовлетворительный уровень сигнала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698500"/>
            <a:ext cx="12803188" cy="8902700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34147" name="Rectangle 3"/>
          <p:cNvSpPr>
            <a:spLocks noChangeArrowheads="1"/>
          </p:cNvSpPr>
          <p:nvPr/>
        </p:nvSpPr>
        <p:spPr bwMode="auto">
          <a:xfrm>
            <a:off x="0" y="46038"/>
            <a:ext cx="12801600" cy="606425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lIns="127985" tIns="63994" rIns="127985" bIns="63994">
            <a:spAutoFit/>
          </a:bodyPr>
          <a:lstStyle/>
          <a:p>
            <a:pPr algn="ctr" defTabSz="1277938"/>
            <a:r>
              <a:rPr lang="ru-RU" sz="3100">
                <a:solidFill>
                  <a:schemeClr val="tx2"/>
                </a:solidFill>
              </a:rPr>
              <a:t>Зона покрытия Мегафон Северный Кавказ Ачхой-Мартановского района</a:t>
            </a:r>
          </a:p>
        </p:txBody>
      </p:sp>
      <p:pic>
        <p:nvPicPr>
          <p:cNvPr id="134148" name="Picture 4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294813" y="5376863"/>
            <a:ext cx="3516312" cy="984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4149" name="Rectangle 8"/>
          <p:cNvSpPr>
            <a:spLocks noChangeArrowheads="1"/>
          </p:cNvSpPr>
          <p:nvPr/>
        </p:nvSpPr>
        <p:spPr bwMode="auto">
          <a:xfrm>
            <a:off x="9569450" y="8040688"/>
            <a:ext cx="3241675" cy="1560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algn="ctr" defTabSz="1277938"/>
            <a:r>
              <a:rPr lang="ru-RU" sz="2000" b="1">
                <a:solidFill>
                  <a:schemeClr val="tx1"/>
                </a:solidFill>
              </a:rPr>
              <a:t>Условные обозначения</a:t>
            </a:r>
            <a:r>
              <a:rPr lang="en-US" sz="2000" b="1">
                <a:solidFill>
                  <a:schemeClr val="tx1"/>
                </a:solidFill>
              </a:rPr>
              <a:t>:</a:t>
            </a:r>
            <a:endParaRPr lang="ru-RU" sz="2000" b="1">
              <a:solidFill>
                <a:schemeClr val="tx1"/>
              </a:solidFill>
            </a:endParaRPr>
          </a:p>
          <a:p>
            <a:pPr algn="ctr" defTabSz="1277938"/>
            <a:endParaRPr lang="ru-RU" sz="2100" b="1">
              <a:solidFill>
                <a:schemeClr val="tx1"/>
              </a:solidFill>
            </a:endParaRPr>
          </a:p>
          <a:p>
            <a:pPr algn="ctr" defTabSz="1277938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34150" name="Line 9"/>
          <p:cNvSpPr>
            <a:spLocks noChangeShapeType="1"/>
          </p:cNvSpPr>
          <p:nvPr/>
        </p:nvSpPr>
        <p:spPr bwMode="auto">
          <a:xfrm>
            <a:off x="9713913" y="9047163"/>
            <a:ext cx="503237" cy="0"/>
          </a:xfrm>
          <a:prstGeom prst="line">
            <a:avLst/>
          </a:prstGeom>
          <a:noFill/>
          <a:ln w="60325">
            <a:solidFill>
              <a:srgbClr val="FF0000"/>
            </a:solidFill>
            <a:round/>
            <a:headEnd/>
            <a:tailEnd/>
          </a:ln>
        </p:spPr>
        <p:txBody>
          <a:bodyPr lIns="91428" tIns="45714" rIns="91428" bIns="45714"/>
          <a:lstStyle/>
          <a:p>
            <a:endParaRPr lang="ru-RU"/>
          </a:p>
        </p:txBody>
      </p:sp>
      <p:sp>
        <p:nvSpPr>
          <p:cNvPr id="134151" name="Text Box 10"/>
          <p:cNvSpPr txBox="1">
            <a:spLocks noChangeArrowheads="1"/>
          </p:cNvSpPr>
          <p:nvPr/>
        </p:nvSpPr>
        <p:spPr bwMode="auto">
          <a:xfrm>
            <a:off x="10536238" y="8913813"/>
            <a:ext cx="1978025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 defTabSz="1277938"/>
            <a:r>
              <a:rPr lang="ru-RU" sz="1500" b="1">
                <a:solidFill>
                  <a:schemeClr val="tx1"/>
                </a:solidFill>
              </a:rPr>
              <a:t>Граница мун.района</a:t>
            </a:r>
          </a:p>
        </p:txBody>
      </p:sp>
      <p:sp>
        <p:nvSpPr>
          <p:cNvPr id="87052" name="Freeform 12"/>
          <p:cNvSpPr>
            <a:spLocks/>
          </p:cNvSpPr>
          <p:nvPr/>
        </p:nvSpPr>
        <p:spPr bwMode="auto">
          <a:xfrm>
            <a:off x="1627188" y="768350"/>
            <a:ext cx="7273925" cy="8688388"/>
          </a:xfrm>
          <a:custGeom>
            <a:avLst/>
            <a:gdLst/>
            <a:ahLst/>
            <a:cxnLst>
              <a:cxn ang="0">
                <a:pos x="1497" y="91"/>
              </a:cxn>
              <a:cxn ang="0">
                <a:pos x="1270" y="408"/>
              </a:cxn>
              <a:cxn ang="0">
                <a:pos x="2676" y="635"/>
              </a:cxn>
              <a:cxn ang="0">
                <a:pos x="3765" y="952"/>
              </a:cxn>
              <a:cxn ang="0">
                <a:pos x="3765" y="1179"/>
              </a:cxn>
              <a:cxn ang="0">
                <a:pos x="3810" y="1587"/>
              </a:cxn>
              <a:cxn ang="0">
                <a:pos x="3674" y="1950"/>
              </a:cxn>
              <a:cxn ang="0">
                <a:pos x="2903" y="2359"/>
              </a:cxn>
              <a:cxn ang="0">
                <a:pos x="2450" y="2404"/>
              </a:cxn>
              <a:cxn ang="0">
                <a:pos x="2132" y="2858"/>
              </a:cxn>
              <a:cxn ang="0">
                <a:pos x="2540" y="2858"/>
              </a:cxn>
              <a:cxn ang="0">
                <a:pos x="2949" y="3084"/>
              </a:cxn>
              <a:cxn ang="0">
                <a:pos x="2722" y="3629"/>
              </a:cxn>
              <a:cxn ang="0">
                <a:pos x="2903" y="3992"/>
              </a:cxn>
              <a:cxn ang="0">
                <a:pos x="4355" y="4173"/>
              </a:cxn>
              <a:cxn ang="0">
                <a:pos x="4355" y="4445"/>
              </a:cxn>
              <a:cxn ang="0">
                <a:pos x="4128" y="4672"/>
              </a:cxn>
              <a:cxn ang="0">
                <a:pos x="4536" y="4899"/>
              </a:cxn>
              <a:cxn ang="0">
                <a:pos x="4355" y="5125"/>
              </a:cxn>
              <a:cxn ang="0">
                <a:pos x="4219" y="5262"/>
              </a:cxn>
              <a:cxn ang="0">
                <a:pos x="3947" y="5262"/>
              </a:cxn>
              <a:cxn ang="0">
                <a:pos x="3720" y="5398"/>
              </a:cxn>
              <a:cxn ang="0">
                <a:pos x="3538" y="5443"/>
              </a:cxn>
              <a:cxn ang="0">
                <a:pos x="3130" y="5307"/>
              </a:cxn>
              <a:cxn ang="0">
                <a:pos x="2767" y="5307"/>
              </a:cxn>
              <a:cxn ang="0">
                <a:pos x="2404" y="5171"/>
              </a:cxn>
              <a:cxn ang="0">
                <a:pos x="2132" y="5398"/>
              </a:cxn>
              <a:cxn ang="0">
                <a:pos x="1679" y="5443"/>
              </a:cxn>
              <a:cxn ang="0">
                <a:pos x="136" y="5307"/>
              </a:cxn>
              <a:cxn ang="0">
                <a:pos x="635" y="4853"/>
              </a:cxn>
              <a:cxn ang="0">
                <a:pos x="907" y="4400"/>
              </a:cxn>
              <a:cxn ang="0">
                <a:pos x="409" y="3946"/>
              </a:cxn>
              <a:cxn ang="0">
                <a:pos x="91" y="3493"/>
              </a:cxn>
              <a:cxn ang="0">
                <a:pos x="0" y="2948"/>
              </a:cxn>
              <a:cxn ang="0">
                <a:pos x="46" y="1950"/>
              </a:cxn>
              <a:cxn ang="0">
                <a:pos x="771" y="1633"/>
              </a:cxn>
              <a:cxn ang="0">
                <a:pos x="907" y="1179"/>
              </a:cxn>
              <a:cxn ang="0">
                <a:pos x="499" y="907"/>
              </a:cxn>
              <a:cxn ang="0">
                <a:pos x="409" y="363"/>
              </a:cxn>
              <a:cxn ang="0">
                <a:pos x="907" y="45"/>
              </a:cxn>
            </a:cxnLst>
            <a:rect l="0" t="0" r="r" b="b"/>
            <a:pathLst>
              <a:path w="4582" h="5473">
                <a:moveTo>
                  <a:pt x="907" y="45"/>
                </a:moveTo>
                <a:cubicBezTo>
                  <a:pt x="1043" y="0"/>
                  <a:pt x="1384" y="76"/>
                  <a:pt x="1497" y="91"/>
                </a:cubicBezTo>
                <a:cubicBezTo>
                  <a:pt x="1610" y="106"/>
                  <a:pt x="1626" y="83"/>
                  <a:pt x="1588" y="136"/>
                </a:cubicBezTo>
                <a:cubicBezTo>
                  <a:pt x="1550" y="189"/>
                  <a:pt x="1285" y="348"/>
                  <a:pt x="1270" y="408"/>
                </a:cubicBezTo>
                <a:cubicBezTo>
                  <a:pt x="1255" y="468"/>
                  <a:pt x="1263" y="461"/>
                  <a:pt x="1497" y="499"/>
                </a:cubicBezTo>
                <a:cubicBezTo>
                  <a:pt x="1731" y="537"/>
                  <a:pt x="2336" y="597"/>
                  <a:pt x="2676" y="635"/>
                </a:cubicBezTo>
                <a:cubicBezTo>
                  <a:pt x="3016" y="673"/>
                  <a:pt x="3356" y="673"/>
                  <a:pt x="3538" y="726"/>
                </a:cubicBezTo>
                <a:cubicBezTo>
                  <a:pt x="3720" y="779"/>
                  <a:pt x="3750" y="922"/>
                  <a:pt x="3765" y="952"/>
                </a:cubicBezTo>
                <a:cubicBezTo>
                  <a:pt x="3780" y="982"/>
                  <a:pt x="3629" y="869"/>
                  <a:pt x="3629" y="907"/>
                </a:cubicBezTo>
                <a:cubicBezTo>
                  <a:pt x="3629" y="945"/>
                  <a:pt x="3720" y="1111"/>
                  <a:pt x="3765" y="1179"/>
                </a:cubicBezTo>
                <a:cubicBezTo>
                  <a:pt x="3810" y="1247"/>
                  <a:pt x="3894" y="1247"/>
                  <a:pt x="3901" y="1315"/>
                </a:cubicBezTo>
                <a:cubicBezTo>
                  <a:pt x="3908" y="1383"/>
                  <a:pt x="3818" y="1511"/>
                  <a:pt x="3810" y="1587"/>
                </a:cubicBezTo>
                <a:cubicBezTo>
                  <a:pt x="3802" y="1663"/>
                  <a:pt x="3879" y="1708"/>
                  <a:pt x="3856" y="1769"/>
                </a:cubicBezTo>
                <a:cubicBezTo>
                  <a:pt x="3833" y="1830"/>
                  <a:pt x="3788" y="1852"/>
                  <a:pt x="3674" y="1950"/>
                </a:cubicBezTo>
                <a:cubicBezTo>
                  <a:pt x="3560" y="2048"/>
                  <a:pt x="3303" y="2291"/>
                  <a:pt x="3175" y="2359"/>
                </a:cubicBezTo>
                <a:cubicBezTo>
                  <a:pt x="3047" y="2427"/>
                  <a:pt x="2994" y="2351"/>
                  <a:pt x="2903" y="2359"/>
                </a:cubicBezTo>
                <a:cubicBezTo>
                  <a:pt x="2812" y="2367"/>
                  <a:pt x="2706" y="2397"/>
                  <a:pt x="2631" y="2404"/>
                </a:cubicBezTo>
                <a:cubicBezTo>
                  <a:pt x="2556" y="2411"/>
                  <a:pt x="2541" y="2374"/>
                  <a:pt x="2450" y="2404"/>
                </a:cubicBezTo>
                <a:cubicBezTo>
                  <a:pt x="2359" y="2434"/>
                  <a:pt x="2140" y="2510"/>
                  <a:pt x="2087" y="2585"/>
                </a:cubicBezTo>
                <a:cubicBezTo>
                  <a:pt x="2034" y="2660"/>
                  <a:pt x="2087" y="2805"/>
                  <a:pt x="2132" y="2858"/>
                </a:cubicBezTo>
                <a:cubicBezTo>
                  <a:pt x="2177" y="2911"/>
                  <a:pt x="2291" y="2903"/>
                  <a:pt x="2359" y="2903"/>
                </a:cubicBezTo>
                <a:cubicBezTo>
                  <a:pt x="2427" y="2903"/>
                  <a:pt x="2464" y="2835"/>
                  <a:pt x="2540" y="2858"/>
                </a:cubicBezTo>
                <a:cubicBezTo>
                  <a:pt x="2616" y="2881"/>
                  <a:pt x="2745" y="3001"/>
                  <a:pt x="2813" y="3039"/>
                </a:cubicBezTo>
                <a:cubicBezTo>
                  <a:pt x="2881" y="3077"/>
                  <a:pt x="2942" y="3024"/>
                  <a:pt x="2949" y="3084"/>
                </a:cubicBezTo>
                <a:cubicBezTo>
                  <a:pt x="2956" y="3144"/>
                  <a:pt x="2896" y="3311"/>
                  <a:pt x="2858" y="3402"/>
                </a:cubicBezTo>
                <a:cubicBezTo>
                  <a:pt x="2820" y="3493"/>
                  <a:pt x="2760" y="3561"/>
                  <a:pt x="2722" y="3629"/>
                </a:cubicBezTo>
                <a:cubicBezTo>
                  <a:pt x="2684" y="3697"/>
                  <a:pt x="2601" y="3750"/>
                  <a:pt x="2631" y="3810"/>
                </a:cubicBezTo>
                <a:cubicBezTo>
                  <a:pt x="2661" y="3870"/>
                  <a:pt x="2722" y="3909"/>
                  <a:pt x="2903" y="3992"/>
                </a:cubicBezTo>
                <a:cubicBezTo>
                  <a:pt x="3084" y="4075"/>
                  <a:pt x="3478" y="4279"/>
                  <a:pt x="3720" y="4309"/>
                </a:cubicBezTo>
                <a:cubicBezTo>
                  <a:pt x="3962" y="4339"/>
                  <a:pt x="4212" y="4203"/>
                  <a:pt x="4355" y="4173"/>
                </a:cubicBezTo>
                <a:cubicBezTo>
                  <a:pt x="4498" y="4143"/>
                  <a:pt x="4582" y="4083"/>
                  <a:pt x="4582" y="4128"/>
                </a:cubicBezTo>
                <a:cubicBezTo>
                  <a:pt x="4582" y="4173"/>
                  <a:pt x="4393" y="4370"/>
                  <a:pt x="4355" y="4445"/>
                </a:cubicBezTo>
                <a:cubicBezTo>
                  <a:pt x="4317" y="4520"/>
                  <a:pt x="4393" y="4543"/>
                  <a:pt x="4355" y="4581"/>
                </a:cubicBezTo>
                <a:cubicBezTo>
                  <a:pt x="4317" y="4619"/>
                  <a:pt x="4128" y="4627"/>
                  <a:pt x="4128" y="4672"/>
                </a:cubicBezTo>
                <a:cubicBezTo>
                  <a:pt x="4128" y="4717"/>
                  <a:pt x="4287" y="4815"/>
                  <a:pt x="4355" y="4853"/>
                </a:cubicBezTo>
                <a:cubicBezTo>
                  <a:pt x="4423" y="4891"/>
                  <a:pt x="4536" y="4869"/>
                  <a:pt x="4536" y="4899"/>
                </a:cubicBezTo>
                <a:cubicBezTo>
                  <a:pt x="4536" y="4929"/>
                  <a:pt x="4385" y="4997"/>
                  <a:pt x="4355" y="5035"/>
                </a:cubicBezTo>
                <a:cubicBezTo>
                  <a:pt x="4325" y="5073"/>
                  <a:pt x="4340" y="5102"/>
                  <a:pt x="4355" y="5125"/>
                </a:cubicBezTo>
                <a:cubicBezTo>
                  <a:pt x="4370" y="5148"/>
                  <a:pt x="4469" y="5148"/>
                  <a:pt x="4446" y="5171"/>
                </a:cubicBezTo>
                <a:cubicBezTo>
                  <a:pt x="4423" y="5194"/>
                  <a:pt x="4287" y="5247"/>
                  <a:pt x="4219" y="5262"/>
                </a:cubicBezTo>
                <a:cubicBezTo>
                  <a:pt x="4151" y="5277"/>
                  <a:pt x="4082" y="5262"/>
                  <a:pt x="4037" y="5262"/>
                </a:cubicBezTo>
                <a:cubicBezTo>
                  <a:pt x="3992" y="5262"/>
                  <a:pt x="3977" y="5255"/>
                  <a:pt x="3947" y="5262"/>
                </a:cubicBezTo>
                <a:cubicBezTo>
                  <a:pt x="3917" y="5269"/>
                  <a:pt x="3894" y="5284"/>
                  <a:pt x="3856" y="5307"/>
                </a:cubicBezTo>
                <a:cubicBezTo>
                  <a:pt x="3818" y="5330"/>
                  <a:pt x="3758" y="5375"/>
                  <a:pt x="3720" y="5398"/>
                </a:cubicBezTo>
                <a:cubicBezTo>
                  <a:pt x="3682" y="5421"/>
                  <a:pt x="3659" y="5436"/>
                  <a:pt x="3629" y="5443"/>
                </a:cubicBezTo>
                <a:cubicBezTo>
                  <a:pt x="3599" y="5450"/>
                  <a:pt x="3576" y="5473"/>
                  <a:pt x="3538" y="5443"/>
                </a:cubicBezTo>
                <a:cubicBezTo>
                  <a:pt x="3500" y="5413"/>
                  <a:pt x="3470" y="5285"/>
                  <a:pt x="3402" y="5262"/>
                </a:cubicBezTo>
                <a:cubicBezTo>
                  <a:pt x="3334" y="5239"/>
                  <a:pt x="3221" y="5299"/>
                  <a:pt x="3130" y="5307"/>
                </a:cubicBezTo>
                <a:cubicBezTo>
                  <a:pt x="3039" y="5315"/>
                  <a:pt x="2918" y="5307"/>
                  <a:pt x="2858" y="5307"/>
                </a:cubicBezTo>
                <a:cubicBezTo>
                  <a:pt x="2798" y="5307"/>
                  <a:pt x="2812" y="5322"/>
                  <a:pt x="2767" y="5307"/>
                </a:cubicBezTo>
                <a:cubicBezTo>
                  <a:pt x="2722" y="5292"/>
                  <a:pt x="2646" y="5239"/>
                  <a:pt x="2586" y="5216"/>
                </a:cubicBezTo>
                <a:cubicBezTo>
                  <a:pt x="2526" y="5193"/>
                  <a:pt x="2464" y="5163"/>
                  <a:pt x="2404" y="5171"/>
                </a:cubicBezTo>
                <a:cubicBezTo>
                  <a:pt x="2344" y="5179"/>
                  <a:pt x="2268" y="5224"/>
                  <a:pt x="2223" y="5262"/>
                </a:cubicBezTo>
                <a:cubicBezTo>
                  <a:pt x="2178" y="5300"/>
                  <a:pt x="2200" y="5368"/>
                  <a:pt x="2132" y="5398"/>
                </a:cubicBezTo>
                <a:cubicBezTo>
                  <a:pt x="2064" y="5428"/>
                  <a:pt x="1890" y="5436"/>
                  <a:pt x="1815" y="5443"/>
                </a:cubicBezTo>
                <a:cubicBezTo>
                  <a:pt x="1740" y="5450"/>
                  <a:pt x="1860" y="5458"/>
                  <a:pt x="1679" y="5443"/>
                </a:cubicBezTo>
                <a:cubicBezTo>
                  <a:pt x="1498" y="5428"/>
                  <a:pt x="983" y="5375"/>
                  <a:pt x="726" y="5352"/>
                </a:cubicBezTo>
                <a:cubicBezTo>
                  <a:pt x="469" y="5329"/>
                  <a:pt x="212" y="5367"/>
                  <a:pt x="136" y="5307"/>
                </a:cubicBezTo>
                <a:cubicBezTo>
                  <a:pt x="60" y="5247"/>
                  <a:pt x="189" y="5065"/>
                  <a:pt x="272" y="4989"/>
                </a:cubicBezTo>
                <a:cubicBezTo>
                  <a:pt x="355" y="4913"/>
                  <a:pt x="537" y="4898"/>
                  <a:pt x="635" y="4853"/>
                </a:cubicBezTo>
                <a:cubicBezTo>
                  <a:pt x="733" y="4808"/>
                  <a:pt x="817" y="4792"/>
                  <a:pt x="862" y="4717"/>
                </a:cubicBezTo>
                <a:cubicBezTo>
                  <a:pt x="907" y="4642"/>
                  <a:pt x="967" y="4483"/>
                  <a:pt x="907" y="4400"/>
                </a:cubicBezTo>
                <a:cubicBezTo>
                  <a:pt x="847" y="4317"/>
                  <a:pt x="582" y="4294"/>
                  <a:pt x="499" y="4218"/>
                </a:cubicBezTo>
                <a:cubicBezTo>
                  <a:pt x="416" y="4142"/>
                  <a:pt x="470" y="3999"/>
                  <a:pt x="409" y="3946"/>
                </a:cubicBezTo>
                <a:cubicBezTo>
                  <a:pt x="348" y="3893"/>
                  <a:pt x="189" y="3976"/>
                  <a:pt x="136" y="3901"/>
                </a:cubicBezTo>
                <a:cubicBezTo>
                  <a:pt x="83" y="3826"/>
                  <a:pt x="106" y="3591"/>
                  <a:pt x="91" y="3493"/>
                </a:cubicBezTo>
                <a:cubicBezTo>
                  <a:pt x="76" y="3395"/>
                  <a:pt x="61" y="3402"/>
                  <a:pt x="46" y="3311"/>
                </a:cubicBezTo>
                <a:cubicBezTo>
                  <a:pt x="31" y="3220"/>
                  <a:pt x="0" y="3084"/>
                  <a:pt x="0" y="2948"/>
                </a:cubicBezTo>
                <a:cubicBezTo>
                  <a:pt x="0" y="2812"/>
                  <a:pt x="38" y="2661"/>
                  <a:pt x="46" y="2495"/>
                </a:cubicBezTo>
                <a:cubicBezTo>
                  <a:pt x="54" y="2329"/>
                  <a:pt x="8" y="2094"/>
                  <a:pt x="46" y="1950"/>
                </a:cubicBezTo>
                <a:cubicBezTo>
                  <a:pt x="84" y="1806"/>
                  <a:pt x="151" y="1686"/>
                  <a:pt x="272" y="1633"/>
                </a:cubicBezTo>
                <a:cubicBezTo>
                  <a:pt x="393" y="1580"/>
                  <a:pt x="635" y="1663"/>
                  <a:pt x="771" y="1633"/>
                </a:cubicBezTo>
                <a:cubicBezTo>
                  <a:pt x="907" y="1603"/>
                  <a:pt x="1066" y="1527"/>
                  <a:pt x="1089" y="1451"/>
                </a:cubicBezTo>
                <a:cubicBezTo>
                  <a:pt x="1112" y="1375"/>
                  <a:pt x="960" y="1239"/>
                  <a:pt x="907" y="1179"/>
                </a:cubicBezTo>
                <a:cubicBezTo>
                  <a:pt x="854" y="1119"/>
                  <a:pt x="839" y="1134"/>
                  <a:pt x="771" y="1089"/>
                </a:cubicBezTo>
                <a:cubicBezTo>
                  <a:pt x="703" y="1044"/>
                  <a:pt x="552" y="983"/>
                  <a:pt x="499" y="907"/>
                </a:cubicBezTo>
                <a:cubicBezTo>
                  <a:pt x="446" y="831"/>
                  <a:pt x="469" y="726"/>
                  <a:pt x="454" y="635"/>
                </a:cubicBezTo>
                <a:cubicBezTo>
                  <a:pt x="439" y="544"/>
                  <a:pt x="371" y="408"/>
                  <a:pt x="409" y="363"/>
                </a:cubicBezTo>
                <a:cubicBezTo>
                  <a:pt x="447" y="318"/>
                  <a:pt x="598" y="416"/>
                  <a:pt x="681" y="363"/>
                </a:cubicBezTo>
                <a:cubicBezTo>
                  <a:pt x="764" y="310"/>
                  <a:pt x="771" y="90"/>
                  <a:pt x="907" y="45"/>
                </a:cubicBezTo>
                <a:close/>
              </a:path>
            </a:pathLst>
          </a:custGeom>
          <a:solidFill>
            <a:srgbClr val="4A206A">
              <a:alpha val="27000"/>
            </a:srgbClr>
          </a:solidFill>
          <a:ln w="34925" cap="rnd" cmpd="sng">
            <a:noFill/>
            <a:prstDash val="solid"/>
            <a:round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lIns="91396" tIns="45700" rIns="91396" bIns="45700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0" name="Полилиния 9"/>
          <p:cNvSpPr/>
          <p:nvPr/>
        </p:nvSpPr>
        <p:spPr>
          <a:xfrm>
            <a:off x="2605088" y="1949450"/>
            <a:ext cx="5160962" cy="2408238"/>
          </a:xfrm>
          <a:custGeom>
            <a:avLst/>
            <a:gdLst>
              <a:gd name="connsiteX0" fmla="*/ 181428 w 5159828"/>
              <a:gd name="connsiteY0" fmla="*/ 1794934 h 2409371"/>
              <a:gd name="connsiteX1" fmla="*/ 1226456 w 5159828"/>
              <a:gd name="connsiteY1" fmla="*/ 2230362 h 2409371"/>
              <a:gd name="connsiteX2" fmla="*/ 2169885 w 5159828"/>
              <a:gd name="connsiteY2" fmla="*/ 2390019 h 2409371"/>
              <a:gd name="connsiteX3" fmla="*/ 3737428 w 5159828"/>
              <a:gd name="connsiteY3" fmla="*/ 2114248 h 2409371"/>
              <a:gd name="connsiteX4" fmla="*/ 4230914 w 5159828"/>
              <a:gd name="connsiteY4" fmla="*/ 2056191 h 2409371"/>
              <a:gd name="connsiteX5" fmla="*/ 4622799 w 5159828"/>
              <a:gd name="connsiteY5" fmla="*/ 1635277 h 2409371"/>
              <a:gd name="connsiteX6" fmla="*/ 5101771 w 5159828"/>
              <a:gd name="connsiteY6" fmla="*/ 1199848 h 2409371"/>
              <a:gd name="connsiteX7" fmla="*/ 4971142 w 5159828"/>
              <a:gd name="connsiteY7" fmla="*/ 590248 h 2409371"/>
              <a:gd name="connsiteX8" fmla="*/ 4767942 w 5159828"/>
              <a:gd name="connsiteY8" fmla="*/ 372534 h 2409371"/>
              <a:gd name="connsiteX9" fmla="*/ 4085771 w 5159828"/>
              <a:gd name="connsiteY9" fmla="*/ 299962 h 2409371"/>
              <a:gd name="connsiteX10" fmla="*/ 3127828 w 5159828"/>
              <a:gd name="connsiteY10" fmla="*/ 53219 h 2409371"/>
              <a:gd name="connsiteX11" fmla="*/ 1850571 w 5159828"/>
              <a:gd name="connsiteY11" fmla="*/ 53219 h 2409371"/>
              <a:gd name="connsiteX12" fmla="*/ 747485 w 5159828"/>
              <a:gd name="connsiteY12" fmla="*/ 372534 h 2409371"/>
              <a:gd name="connsiteX13" fmla="*/ 587828 w 5159828"/>
              <a:gd name="connsiteY13" fmla="*/ 575734 h 2409371"/>
              <a:gd name="connsiteX14" fmla="*/ 849085 w 5159828"/>
              <a:gd name="connsiteY14" fmla="*/ 866019 h 2409371"/>
              <a:gd name="connsiteX15" fmla="*/ 805542 w 5159828"/>
              <a:gd name="connsiteY15" fmla="*/ 1098248 h 2409371"/>
              <a:gd name="connsiteX16" fmla="*/ 399142 w 5159828"/>
              <a:gd name="connsiteY16" fmla="*/ 1446591 h 2409371"/>
              <a:gd name="connsiteX17" fmla="*/ 137885 w 5159828"/>
              <a:gd name="connsiteY17" fmla="*/ 1417562 h 2409371"/>
              <a:gd name="connsiteX18" fmla="*/ 181428 w 5159828"/>
              <a:gd name="connsiteY18" fmla="*/ 1794934 h 240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59828" h="2409371">
                <a:moveTo>
                  <a:pt x="181428" y="1794934"/>
                </a:moveTo>
                <a:cubicBezTo>
                  <a:pt x="362856" y="1930401"/>
                  <a:pt x="895046" y="2131181"/>
                  <a:pt x="1226456" y="2230362"/>
                </a:cubicBezTo>
                <a:cubicBezTo>
                  <a:pt x="1557866" y="2329543"/>
                  <a:pt x="1751390" y="2409371"/>
                  <a:pt x="2169885" y="2390019"/>
                </a:cubicBezTo>
                <a:cubicBezTo>
                  <a:pt x="2588380" y="2370667"/>
                  <a:pt x="3393923" y="2169886"/>
                  <a:pt x="3737428" y="2114248"/>
                </a:cubicBezTo>
                <a:cubicBezTo>
                  <a:pt x="4080933" y="2058610"/>
                  <a:pt x="4083352" y="2136019"/>
                  <a:pt x="4230914" y="2056191"/>
                </a:cubicBezTo>
                <a:cubicBezTo>
                  <a:pt x="4378476" y="1976363"/>
                  <a:pt x="4477656" y="1778001"/>
                  <a:pt x="4622799" y="1635277"/>
                </a:cubicBezTo>
                <a:cubicBezTo>
                  <a:pt x="4767942" y="1492553"/>
                  <a:pt x="5043714" y="1374019"/>
                  <a:pt x="5101771" y="1199848"/>
                </a:cubicBezTo>
                <a:cubicBezTo>
                  <a:pt x="5159828" y="1025677"/>
                  <a:pt x="5026780" y="728134"/>
                  <a:pt x="4971142" y="590248"/>
                </a:cubicBezTo>
                <a:cubicBezTo>
                  <a:pt x="4915504" y="452362"/>
                  <a:pt x="4915504" y="420915"/>
                  <a:pt x="4767942" y="372534"/>
                </a:cubicBezTo>
                <a:cubicBezTo>
                  <a:pt x="4620380" y="324153"/>
                  <a:pt x="4359123" y="353181"/>
                  <a:pt x="4085771" y="299962"/>
                </a:cubicBezTo>
                <a:cubicBezTo>
                  <a:pt x="3812419" y="246743"/>
                  <a:pt x="3500361" y="94343"/>
                  <a:pt x="3127828" y="53219"/>
                </a:cubicBezTo>
                <a:cubicBezTo>
                  <a:pt x="2755295" y="12095"/>
                  <a:pt x="2247295" y="0"/>
                  <a:pt x="1850571" y="53219"/>
                </a:cubicBezTo>
                <a:cubicBezTo>
                  <a:pt x="1453847" y="106438"/>
                  <a:pt x="957942" y="285448"/>
                  <a:pt x="747485" y="372534"/>
                </a:cubicBezTo>
                <a:cubicBezTo>
                  <a:pt x="537028" y="459620"/>
                  <a:pt x="570895" y="493486"/>
                  <a:pt x="587828" y="575734"/>
                </a:cubicBezTo>
                <a:cubicBezTo>
                  <a:pt x="604761" y="657982"/>
                  <a:pt x="812799" y="778933"/>
                  <a:pt x="849085" y="866019"/>
                </a:cubicBezTo>
                <a:cubicBezTo>
                  <a:pt x="885371" y="953105"/>
                  <a:pt x="880532" y="1001486"/>
                  <a:pt x="805542" y="1098248"/>
                </a:cubicBezTo>
                <a:cubicBezTo>
                  <a:pt x="730552" y="1195010"/>
                  <a:pt x="510418" y="1393372"/>
                  <a:pt x="399142" y="1446591"/>
                </a:cubicBezTo>
                <a:cubicBezTo>
                  <a:pt x="287866" y="1499810"/>
                  <a:pt x="174171" y="1364343"/>
                  <a:pt x="137885" y="1417562"/>
                </a:cubicBezTo>
                <a:cubicBezTo>
                  <a:pt x="101599" y="1470781"/>
                  <a:pt x="0" y="1659467"/>
                  <a:pt x="181428" y="1794934"/>
                </a:cubicBezTo>
                <a:close/>
              </a:path>
            </a:pathLst>
          </a:custGeom>
          <a:solidFill>
            <a:srgbClr val="7030A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34154" name="Rectangle 375"/>
          <p:cNvSpPr>
            <a:spLocks noChangeArrowheads="1"/>
          </p:cNvSpPr>
          <p:nvPr/>
        </p:nvSpPr>
        <p:spPr bwMode="auto">
          <a:xfrm>
            <a:off x="0" y="8620125"/>
            <a:ext cx="5834063" cy="981075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476" tIns="60740" rIns="121476" bIns="60740"/>
          <a:lstStyle/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Ответственный за взаимодействие с МЧС России  </a:t>
            </a:r>
            <a:r>
              <a:rPr lang="ru-RU" sz="1400" u="sng">
                <a:solidFill>
                  <a:schemeClr val="tx1"/>
                </a:solidFill>
                <a:cs typeface="Arial" pitchFamily="34" charset="0"/>
              </a:rPr>
              <a:t>Тайсумов Т. Ш,</a:t>
            </a:r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                                                                                                                                                     </a:t>
            </a:r>
          </a:p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                                                                                                      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(Ф.И.О.)</a:t>
            </a:r>
          </a:p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т. </a:t>
            </a:r>
            <a:r>
              <a:rPr lang="ru-RU" sz="1400" u="sng">
                <a:solidFill>
                  <a:schemeClr val="tx1"/>
                </a:solidFill>
                <a:cs typeface="Arial" pitchFamily="34" charset="0"/>
              </a:rPr>
              <a:t>8 928 782 01 13</a:t>
            </a:r>
          </a:p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Количество зарегистрированных в сети абонентов: 42 600</a:t>
            </a:r>
            <a:endParaRPr lang="ru-RU" sz="1400" u="sng">
              <a:solidFill>
                <a:schemeClr val="tx1"/>
              </a:solidFill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698500"/>
            <a:ext cx="12803188" cy="8902700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35171" name="Rectangle 3"/>
          <p:cNvSpPr>
            <a:spLocks noChangeArrowheads="1"/>
          </p:cNvSpPr>
          <p:nvPr/>
        </p:nvSpPr>
        <p:spPr bwMode="auto">
          <a:xfrm>
            <a:off x="0" y="46038"/>
            <a:ext cx="12801600" cy="608012"/>
          </a:xfrm>
          <a:prstGeom prst="rect">
            <a:avLst/>
          </a:prstGeom>
          <a:solidFill>
            <a:schemeClr val="accent1"/>
          </a:solidFill>
          <a:ln w="9525">
            <a:noFill/>
            <a:miter lim="800000"/>
            <a:headEnd/>
            <a:tailEnd/>
          </a:ln>
        </p:spPr>
        <p:txBody>
          <a:bodyPr lIns="127985" tIns="63994" rIns="127985" bIns="63994">
            <a:spAutoFit/>
          </a:bodyPr>
          <a:lstStyle/>
          <a:p>
            <a:pPr algn="ctr" defTabSz="1277938"/>
            <a:r>
              <a:rPr lang="ru-RU" sz="3100">
                <a:solidFill>
                  <a:schemeClr val="tx2"/>
                </a:solidFill>
              </a:rPr>
              <a:t>Зона покрытия МТС Северный Кавказ Ачхой-Мартановского района</a:t>
            </a:r>
          </a:p>
        </p:txBody>
      </p:sp>
      <p:sp>
        <p:nvSpPr>
          <p:cNvPr id="135172" name="Rectangle 8"/>
          <p:cNvSpPr>
            <a:spLocks noChangeArrowheads="1"/>
          </p:cNvSpPr>
          <p:nvPr/>
        </p:nvSpPr>
        <p:spPr bwMode="auto">
          <a:xfrm>
            <a:off x="9569450" y="8040688"/>
            <a:ext cx="3241675" cy="156051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algn="ctr" defTabSz="1277938"/>
            <a:r>
              <a:rPr lang="ru-RU" sz="2100" b="1">
                <a:solidFill>
                  <a:schemeClr val="tx1"/>
                </a:solidFill>
              </a:rPr>
              <a:t>Условные обозначения</a:t>
            </a:r>
            <a:r>
              <a:rPr lang="en-US" sz="2100" b="1">
                <a:solidFill>
                  <a:schemeClr val="tx1"/>
                </a:solidFill>
              </a:rPr>
              <a:t>:</a:t>
            </a:r>
            <a:endParaRPr lang="ru-RU" sz="2100" b="1">
              <a:solidFill>
                <a:schemeClr val="tx1"/>
              </a:solidFill>
            </a:endParaRPr>
          </a:p>
          <a:p>
            <a:pPr algn="ctr" defTabSz="1277938"/>
            <a:endParaRPr lang="ru-RU" sz="2100" b="1">
              <a:solidFill>
                <a:schemeClr val="tx1"/>
              </a:solidFill>
            </a:endParaRPr>
          </a:p>
          <a:p>
            <a:pPr algn="ctr" defTabSz="1277938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35173" name="Line 9"/>
          <p:cNvSpPr>
            <a:spLocks noChangeShapeType="1"/>
          </p:cNvSpPr>
          <p:nvPr/>
        </p:nvSpPr>
        <p:spPr bwMode="auto">
          <a:xfrm>
            <a:off x="9713913" y="9047163"/>
            <a:ext cx="503237" cy="0"/>
          </a:xfrm>
          <a:prstGeom prst="line">
            <a:avLst/>
          </a:prstGeom>
          <a:noFill/>
          <a:ln w="60325">
            <a:solidFill>
              <a:srgbClr val="FF0000"/>
            </a:solidFill>
            <a:round/>
            <a:headEnd/>
            <a:tailEnd/>
          </a:ln>
        </p:spPr>
        <p:txBody>
          <a:bodyPr lIns="91428" tIns="45714" rIns="91428" bIns="45714"/>
          <a:lstStyle/>
          <a:p>
            <a:endParaRPr lang="ru-RU"/>
          </a:p>
        </p:txBody>
      </p:sp>
      <p:sp>
        <p:nvSpPr>
          <p:cNvPr id="135174" name="Text Box 10"/>
          <p:cNvSpPr txBox="1">
            <a:spLocks noChangeArrowheads="1"/>
          </p:cNvSpPr>
          <p:nvPr/>
        </p:nvSpPr>
        <p:spPr bwMode="auto">
          <a:xfrm>
            <a:off x="10545763" y="8913813"/>
            <a:ext cx="184150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 defTabSz="1277938"/>
            <a:r>
              <a:rPr lang="ru-RU" sz="1500">
                <a:solidFill>
                  <a:schemeClr val="tx1"/>
                </a:solidFill>
              </a:rPr>
              <a:t>Граница мун.района</a:t>
            </a:r>
          </a:p>
        </p:txBody>
      </p:sp>
      <p:sp>
        <p:nvSpPr>
          <p:cNvPr id="10" name="Полилиния 9"/>
          <p:cNvSpPr/>
          <p:nvPr/>
        </p:nvSpPr>
        <p:spPr>
          <a:xfrm>
            <a:off x="2605088" y="2657475"/>
            <a:ext cx="4008437" cy="1700213"/>
          </a:xfrm>
          <a:custGeom>
            <a:avLst/>
            <a:gdLst>
              <a:gd name="connsiteX0" fmla="*/ 181428 w 5159828"/>
              <a:gd name="connsiteY0" fmla="*/ 1794934 h 2409371"/>
              <a:gd name="connsiteX1" fmla="*/ 1226456 w 5159828"/>
              <a:gd name="connsiteY1" fmla="*/ 2230362 h 2409371"/>
              <a:gd name="connsiteX2" fmla="*/ 2169885 w 5159828"/>
              <a:gd name="connsiteY2" fmla="*/ 2390019 h 2409371"/>
              <a:gd name="connsiteX3" fmla="*/ 3737428 w 5159828"/>
              <a:gd name="connsiteY3" fmla="*/ 2114248 h 2409371"/>
              <a:gd name="connsiteX4" fmla="*/ 4230914 w 5159828"/>
              <a:gd name="connsiteY4" fmla="*/ 2056191 h 2409371"/>
              <a:gd name="connsiteX5" fmla="*/ 4622799 w 5159828"/>
              <a:gd name="connsiteY5" fmla="*/ 1635277 h 2409371"/>
              <a:gd name="connsiteX6" fmla="*/ 5101771 w 5159828"/>
              <a:gd name="connsiteY6" fmla="*/ 1199848 h 2409371"/>
              <a:gd name="connsiteX7" fmla="*/ 4971142 w 5159828"/>
              <a:gd name="connsiteY7" fmla="*/ 590248 h 2409371"/>
              <a:gd name="connsiteX8" fmla="*/ 4767942 w 5159828"/>
              <a:gd name="connsiteY8" fmla="*/ 372534 h 2409371"/>
              <a:gd name="connsiteX9" fmla="*/ 4085771 w 5159828"/>
              <a:gd name="connsiteY9" fmla="*/ 299962 h 2409371"/>
              <a:gd name="connsiteX10" fmla="*/ 3127828 w 5159828"/>
              <a:gd name="connsiteY10" fmla="*/ 53219 h 2409371"/>
              <a:gd name="connsiteX11" fmla="*/ 1850571 w 5159828"/>
              <a:gd name="connsiteY11" fmla="*/ 53219 h 2409371"/>
              <a:gd name="connsiteX12" fmla="*/ 747485 w 5159828"/>
              <a:gd name="connsiteY12" fmla="*/ 372534 h 2409371"/>
              <a:gd name="connsiteX13" fmla="*/ 587828 w 5159828"/>
              <a:gd name="connsiteY13" fmla="*/ 575734 h 2409371"/>
              <a:gd name="connsiteX14" fmla="*/ 849085 w 5159828"/>
              <a:gd name="connsiteY14" fmla="*/ 866019 h 2409371"/>
              <a:gd name="connsiteX15" fmla="*/ 805542 w 5159828"/>
              <a:gd name="connsiteY15" fmla="*/ 1098248 h 2409371"/>
              <a:gd name="connsiteX16" fmla="*/ 399142 w 5159828"/>
              <a:gd name="connsiteY16" fmla="*/ 1446591 h 2409371"/>
              <a:gd name="connsiteX17" fmla="*/ 137885 w 5159828"/>
              <a:gd name="connsiteY17" fmla="*/ 1417562 h 2409371"/>
              <a:gd name="connsiteX18" fmla="*/ 181428 w 5159828"/>
              <a:gd name="connsiteY18" fmla="*/ 1794934 h 24093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5159828" h="2409371">
                <a:moveTo>
                  <a:pt x="181428" y="1794934"/>
                </a:moveTo>
                <a:cubicBezTo>
                  <a:pt x="362856" y="1930401"/>
                  <a:pt x="895046" y="2131181"/>
                  <a:pt x="1226456" y="2230362"/>
                </a:cubicBezTo>
                <a:cubicBezTo>
                  <a:pt x="1557866" y="2329543"/>
                  <a:pt x="1751390" y="2409371"/>
                  <a:pt x="2169885" y="2390019"/>
                </a:cubicBezTo>
                <a:cubicBezTo>
                  <a:pt x="2588380" y="2370667"/>
                  <a:pt x="3393923" y="2169886"/>
                  <a:pt x="3737428" y="2114248"/>
                </a:cubicBezTo>
                <a:cubicBezTo>
                  <a:pt x="4080933" y="2058610"/>
                  <a:pt x="4083352" y="2136019"/>
                  <a:pt x="4230914" y="2056191"/>
                </a:cubicBezTo>
                <a:cubicBezTo>
                  <a:pt x="4378476" y="1976363"/>
                  <a:pt x="4477656" y="1778001"/>
                  <a:pt x="4622799" y="1635277"/>
                </a:cubicBezTo>
                <a:cubicBezTo>
                  <a:pt x="4767942" y="1492553"/>
                  <a:pt x="5043714" y="1374019"/>
                  <a:pt x="5101771" y="1199848"/>
                </a:cubicBezTo>
                <a:cubicBezTo>
                  <a:pt x="5159828" y="1025677"/>
                  <a:pt x="5026780" y="728134"/>
                  <a:pt x="4971142" y="590248"/>
                </a:cubicBezTo>
                <a:cubicBezTo>
                  <a:pt x="4915504" y="452362"/>
                  <a:pt x="4915504" y="420915"/>
                  <a:pt x="4767942" y="372534"/>
                </a:cubicBezTo>
                <a:cubicBezTo>
                  <a:pt x="4620380" y="324153"/>
                  <a:pt x="4359123" y="353181"/>
                  <a:pt x="4085771" y="299962"/>
                </a:cubicBezTo>
                <a:cubicBezTo>
                  <a:pt x="3812419" y="246743"/>
                  <a:pt x="3500361" y="94343"/>
                  <a:pt x="3127828" y="53219"/>
                </a:cubicBezTo>
                <a:cubicBezTo>
                  <a:pt x="2755295" y="12095"/>
                  <a:pt x="2247295" y="0"/>
                  <a:pt x="1850571" y="53219"/>
                </a:cubicBezTo>
                <a:cubicBezTo>
                  <a:pt x="1453847" y="106438"/>
                  <a:pt x="957942" y="285448"/>
                  <a:pt x="747485" y="372534"/>
                </a:cubicBezTo>
                <a:cubicBezTo>
                  <a:pt x="537028" y="459620"/>
                  <a:pt x="570895" y="493486"/>
                  <a:pt x="587828" y="575734"/>
                </a:cubicBezTo>
                <a:cubicBezTo>
                  <a:pt x="604761" y="657982"/>
                  <a:pt x="812799" y="778933"/>
                  <a:pt x="849085" y="866019"/>
                </a:cubicBezTo>
                <a:cubicBezTo>
                  <a:pt x="885371" y="953105"/>
                  <a:pt x="880532" y="1001486"/>
                  <a:pt x="805542" y="1098248"/>
                </a:cubicBezTo>
                <a:cubicBezTo>
                  <a:pt x="730552" y="1195010"/>
                  <a:pt x="510418" y="1393372"/>
                  <a:pt x="399142" y="1446591"/>
                </a:cubicBezTo>
                <a:cubicBezTo>
                  <a:pt x="287866" y="1499810"/>
                  <a:pt x="174171" y="1364343"/>
                  <a:pt x="137885" y="1417562"/>
                </a:cubicBezTo>
                <a:cubicBezTo>
                  <a:pt x="101599" y="1470781"/>
                  <a:pt x="0" y="1659467"/>
                  <a:pt x="181428" y="1794934"/>
                </a:cubicBezTo>
                <a:close/>
              </a:path>
            </a:pathLst>
          </a:custGeom>
          <a:solidFill>
            <a:srgbClr val="FF0000">
              <a:alpha val="6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anchor="ctr"/>
          <a:lstStyle/>
          <a:p>
            <a:pPr algn="ctr">
              <a:defRPr/>
            </a:pPr>
            <a:endParaRPr lang="ru-RU"/>
          </a:p>
        </p:txBody>
      </p:sp>
      <p:grpSp>
        <p:nvGrpSpPr>
          <p:cNvPr id="135176" name="Группа 13"/>
          <p:cNvGrpSpPr>
            <a:grpSpLocks/>
          </p:cNvGrpSpPr>
          <p:nvPr/>
        </p:nvGrpSpPr>
        <p:grpSpPr bwMode="auto">
          <a:xfrm>
            <a:off x="9707563" y="6188075"/>
            <a:ext cx="3094037" cy="1492250"/>
            <a:chOff x="9707899" y="4163746"/>
            <a:chExt cx="3093701" cy="637423"/>
          </a:xfrm>
        </p:grpSpPr>
        <p:sp>
          <p:nvSpPr>
            <p:cNvPr id="11" name="Прямоугольник 10"/>
            <p:cNvSpPr/>
            <p:nvPr/>
          </p:nvSpPr>
          <p:spPr>
            <a:xfrm>
              <a:off x="9707899" y="4163746"/>
              <a:ext cx="3093701" cy="637423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lvl="1" algn="ctr">
                <a:lnSpc>
                  <a:spcPct val="150000"/>
                </a:lnSpc>
                <a:defRPr/>
              </a:pPr>
              <a:r>
                <a:rPr lang="ru-RU" sz="15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Мощность радиосигнала</a:t>
              </a:r>
            </a:p>
            <a:p>
              <a:pPr lvl="1" algn="ctr">
                <a:lnSpc>
                  <a:spcPct val="150000"/>
                </a:lnSpc>
                <a:defRPr/>
              </a:pPr>
              <a:r>
                <a:rPr lang="ru-RU" sz="15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Хорошая</a:t>
              </a:r>
            </a:p>
            <a:p>
              <a:pPr algn="ctr">
                <a:defRPr/>
              </a:pPr>
              <a:r>
                <a:rPr lang="ru-RU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           </a:t>
              </a:r>
              <a:r>
                <a:rPr lang="ru-RU" sz="17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удовлетворительная</a:t>
              </a:r>
              <a:endParaRPr lang="ru-RU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2" name="Прямоугольник 11"/>
            <p:cNvSpPr/>
            <p:nvPr/>
          </p:nvSpPr>
          <p:spPr>
            <a:xfrm>
              <a:off x="9876156" y="4415325"/>
              <a:ext cx="365085" cy="120025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3" name="Прямоугольник 12"/>
            <p:cNvSpPr/>
            <p:nvPr/>
          </p:nvSpPr>
          <p:spPr>
            <a:xfrm>
              <a:off x="9812663" y="4596380"/>
              <a:ext cx="446039" cy="109176"/>
            </a:xfrm>
            <a:prstGeom prst="rect">
              <a:avLst/>
            </a:prstGeom>
            <a:solidFill>
              <a:srgbClr val="FF0000">
                <a:alpha val="47000"/>
              </a:srgb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15" name="Полилиния 14"/>
          <p:cNvSpPr/>
          <p:nvPr/>
        </p:nvSpPr>
        <p:spPr>
          <a:xfrm>
            <a:off x="1739900" y="2124075"/>
            <a:ext cx="6121400" cy="3216275"/>
          </a:xfrm>
          <a:custGeom>
            <a:avLst/>
            <a:gdLst>
              <a:gd name="connsiteX0" fmla="*/ 1479550 w 6121400"/>
              <a:gd name="connsiteY0" fmla="*/ 180975 h 3216275"/>
              <a:gd name="connsiteX1" fmla="*/ 3251200 w 6121400"/>
              <a:gd name="connsiteY1" fmla="*/ 9525 h 3216275"/>
              <a:gd name="connsiteX2" fmla="*/ 5422900 w 6121400"/>
              <a:gd name="connsiteY2" fmla="*/ 238125 h 3216275"/>
              <a:gd name="connsiteX3" fmla="*/ 6070600 w 6121400"/>
              <a:gd name="connsiteY3" fmla="*/ 1304925 h 3216275"/>
              <a:gd name="connsiteX4" fmla="*/ 5118100 w 6121400"/>
              <a:gd name="connsiteY4" fmla="*/ 2028825 h 3216275"/>
              <a:gd name="connsiteX5" fmla="*/ 4756150 w 6121400"/>
              <a:gd name="connsiteY5" fmla="*/ 2505075 h 3216275"/>
              <a:gd name="connsiteX6" fmla="*/ 3498850 w 6121400"/>
              <a:gd name="connsiteY6" fmla="*/ 2505075 h 3216275"/>
              <a:gd name="connsiteX7" fmla="*/ 2889250 w 6121400"/>
              <a:gd name="connsiteY7" fmla="*/ 3057525 h 3216275"/>
              <a:gd name="connsiteX8" fmla="*/ 1384300 w 6121400"/>
              <a:gd name="connsiteY8" fmla="*/ 3133725 h 3216275"/>
              <a:gd name="connsiteX9" fmla="*/ 355600 w 6121400"/>
              <a:gd name="connsiteY9" fmla="*/ 2562225 h 3216275"/>
              <a:gd name="connsiteX10" fmla="*/ 88900 w 6121400"/>
              <a:gd name="connsiteY10" fmla="*/ 1647825 h 3216275"/>
              <a:gd name="connsiteX11" fmla="*/ 889000 w 6121400"/>
              <a:gd name="connsiteY11" fmla="*/ 1209675 h 3216275"/>
              <a:gd name="connsiteX12" fmla="*/ 1308100 w 6121400"/>
              <a:gd name="connsiteY12" fmla="*/ 1152525 h 3216275"/>
              <a:gd name="connsiteX13" fmla="*/ 1212850 w 6121400"/>
              <a:gd name="connsiteY13" fmla="*/ 485775 h 3216275"/>
              <a:gd name="connsiteX14" fmla="*/ 1479550 w 6121400"/>
              <a:gd name="connsiteY14" fmla="*/ 180975 h 321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6121400" h="3216275">
                <a:moveTo>
                  <a:pt x="1479550" y="180975"/>
                </a:moveTo>
                <a:cubicBezTo>
                  <a:pt x="1819275" y="101600"/>
                  <a:pt x="2593975" y="0"/>
                  <a:pt x="3251200" y="9525"/>
                </a:cubicBezTo>
                <a:cubicBezTo>
                  <a:pt x="3908425" y="19050"/>
                  <a:pt x="4953000" y="22225"/>
                  <a:pt x="5422900" y="238125"/>
                </a:cubicBezTo>
                <a:cubicBezTo>
                  <a:pt x="5892800" y="454025"/>
                  <a:pt x="6121400" y="1006475"/>
                  <a:pt x="6070600" y="1304925"/>
                </a:cubicBezTo>
                <a:cubicBezTo>
                  <a:pt x="6019800" y="1603375"/>
                  <a:pt x="5337175" y="1828800"/>
                  <a:pt x="5118100" y="2028825"/>
                </a:cubicBezTo>
                <a:cubicBezTo>
                  <a:pt x="4899025" y="2228850"/>
                  <a:pt x="5026025" y="2425700"/>
                  <a:pt x="4756150" y="2505075"/>
                </a:cubicBezTo>
                <a:cubicBezTo>
                  <a:pt x="4486275" y="2584450"/>
                  <a:pt x="3810000" y="2413000"/>
                  <a:pt x="3498850" y="2505075"/>
                </a:cubicBezTo>
                <a:cubicBezTo>
                  <a:pt x="3187700" y="2597150"/>
                  <a:pt x="3241675" y="2952750"/>
                  <a:pt x="2889250" y="3057525"/>
                </a:cubicBezTo>
                <a:cubicBezTo>
                  <a:pt x="2536825" y="3162300"/>
                  <a:pt x="1806575" y="3216275"/>
                  <a:pt x="1384300" y="3133725"/>
                </a:cubicBezTo>
                <a:cubicBezTo>
                  <a:pt x="962025" y="3051175"/>
                  <a:pt x="571500" y="2809875"/>
                  <a:pt x="355600" y="2562225"/>
                </a:cubicBezTo>
                <a:cubicBezTo>
                  <a:pt x="139700" y="2314575"/>
                  <a:pt x="0" y="1873250"/>
                  <a:pt x="88900" y="1647825"/>
                </a:cubicBezTo>
                <a:cubicBezTo>
                  <a:pt x="177800" y="1422400"/>
                  <a:pt x="685800" y="1292225"/>
                  <a:pt x="889000" y="1209675"/>
                </a:cubicBezTo>
                <a:cubicBezTo>
                  <a:pt x="1092200" y="1127125"/>
                  <a:pt x="1254125" y="1273175"/>
                  <a:pt x="1308100" y="1152525"/>
                </a:cubicBezTo>
                <a:cubicBezTo>
                  <a:pt x="1362075" y="1031875"/>
                  <a:pt x="1184275" y="647700"/>
                  <a:pt x="1212850" y="485775"/>
                </a:cubicBezTo>
                <a:cubicBezTo>
                  <a:pt x="1241425" y="323850"/>
                  <a:pt x="1139825" y="260350"/>
                  <a:pt x="1479550" y="180975"/>
                </a:cubicBezTo>
                <a:close/>
              </a:path>
            </a:pathLst>
          </a:custGeom>
          <a:solidFill>
            <a:srgbClr val="FF0000">
              <a:alpha val="25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8" tIns="45714" rIns="91428" bIns="45714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35178" name="Rectangle 375"/>
          <p:cNvSpPr>
            <a:spLocks noChangeArrowheads="1"/>
          </p:cNvSpPr>
          <p:nvPr/>
        </p:nvSpPr>
        <p:spPr bwMode="auto">
          <a:xfrm>
            <a:off x="0" y="8620125"/>
            <a:ext cx="5834063" cy="981075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476" tIns="60740" rIns="121476" bIns="60740"/>
          <a:lstStyle/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Ответственный за взаимодействие с МЧС России  </a:t>
            </a:r>
            <a:r>
              <a:rPr lang="ru-RU" sz="1400" u="sng">
                <a:solidFill>
                  <a:schemeClr val="tx1"/>
                </a:solidFill>
                <a:cs typeface="Arial" pitchFamily="34" charset="0"/>
              </a:rPr>
              <a:t>Тайсумов Т. Ш,</a:t>
            </a:r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                                                                                                                                                     </a:t>
            </a:r>
          </a:p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                                                                                                      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(Ф.И.О.)</a:t>
            </a:r>
          </a:p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т. </a:t>
            </a:r>
            <a:r>
              <a:rPr lang="ru-RU" sz="1400" u="sng">
                <a:solidFill>
                  <a:schemeClr val="tx1"/>
                </a:solidFill>
                <a:cs typeface="Arial" pitchFamily="34" charset="0"/>
              </a:rPr>
              <a:t>8 928 782 01 13</a:t>
            </a:r>
          </a:p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Количество зарегистрированных в сети абонентов: 8 481</a:t>
            </a:r>
            <a:endParaRPr lang="ru-RU" sz="1400" u="sng">
              <a:solidFill>
                <a:schemeClr val="tx1"/>
              </a:solidFill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56515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>
              <a:defRPr/>
            </a:pPr>
            <a:r>
              <a:rPr lang="ru-RU" sz="3100" dirty="0">
                <a:solidFill>
                  <a:schemeClr val="tx2"/>
                </a:solidFill>
              </a:rPr>
              <a:t>ХАРАКТЕРИСТИКА ПОО АЧХОЙ-МАРТАНОВСКОГО РАЙОНА</a:t>
            </a:r>
          </a:p>
        </p:txBody>
      </p:sp>
      <p:graphicFrame>
        <p:nvGraphicFramePr>
          <p:cNvPr id="6" name="Group 95"/>
          <p:cNvGraphicFramePr>
            <a:graphicFrameLocks noGrp="1"/>
          </p:cNvGraphicFramePr>
          <p:nvPr/>
        </p:nvGraphicFramePr>
        <p:xfrm>
          <a:off x="1" y="614076"/>
          <a:ext cx="6115047" cy="8987120"/>
        </p:xfrm>
        <a:graphic>
          <a:graphicData uri="http://schemas.openxmlformats.org/drawingml/2006/table">
            <a:tbl>
              <a:tblPr/>
              <a:tblGrid>
                <a:gridCol w="321068"/>
                <a:gridCol w="1256525"/>
                <a:gridCol w="1457258"/>
                <a:gridCol w="965969"/>
                <a:gridCol w="1067122"/>
                <a:gridCol w="558456"/>
                <a:gridCol w="488649"/>
              </a:tblGrid>
              <a:tr h="99697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потенциально опасного объекта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 ПОО (адрес, телефон, факс)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Руководитель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Номер телефона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Орендатор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1" i="0" u="none" strike="noStrike" dirty="0">
                          <a:latin typeface="Times New Roman"/>
                        </a:rPr>
                        <a:t>Количество опасного вещества (т)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</a:tr>
              <a:tr h="773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КАЗС №23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с.Самашки, ул.Алдамова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8928-7446409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80 т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3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АЗС«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Бекойл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»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Валерик ул.Гайрбекова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8928-477-72-22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90 т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3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Шаами-Юрт, трасса М-29, ул. Совхозная,     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8928-477-72-22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200т</a:t>
                      </a:r>
                      <a:r>
                        <a:rPr lang="ru-RU" sz="900" b="0" i="0" u="none" strike="noStrike" baseline="30000">
                          <a:latin typeface="Times New Roman"/>
                        </a:rPr>
                        <a:t/>
                      </a:r>
                      <a:br>
                        <a:rPr lang="ru-RU" sz="900" b="0" i="0" u="none" strike="noStrike" baseline="30000">
                          <a:latin typeface="Times New Roman"/>
                        </a:rPr>
                      </a:br>
                      <a:r>
                        <a:rPr lang="ru-RU" sz="900" b="0" i="0" u="none" strike="noStrike">
                          <a:latin typeface="Times New Roman"/>
                        </a:rPr>
                        <a:t>50м3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02661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Шаами-Юрт, трасса М-29     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r>
                        <a:rPr lang="ru-RU" sz="900" b="0" i="0" u="none" strike="noStrike" dirty="0">
                          <a:latin typeface="Times New Roman"/>
                        </a:rPr>
                        <a:t>Алиев М. М-Ш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8928-749 19 20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100 т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3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Катыр-Юрт, ул.Орджоникидзе,     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8928-737 4831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78 т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3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 ИП Ибрагимов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Валерик, ул. Гайрбекова,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89286425373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110 т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3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  «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Велкоме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»                              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Ачхой-Мартан, ул. Мамакаева 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8928-0206215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 140 т</a:t>
                      </a:r>
                      <a:br>
                        <a:rPr lang="ru-RU" sz="900" b="0" i="0" u="none" strike="noStrike">
                          <a:latin typeface="Times New Roman"/>
                        </a:rPr>
                      </a:br>
                      <a:r>
                        <a:rPr lang="ru-RU" sz="900" b="0" i="0" u="none" strike="noStrike">
                          <a:latin typeface="Times New Roman"/>
                        </a:rPr>
                        <a:t>54м3</a:t>
                      </a:r>
                      <a:br>
                        <a:rPr lang="ru-RU" sz="900" b="0" i="0" u="none" strike="noStrike">
                          <a:latin typeface="Times New Roman"/>
                        </a:rPr>
                      </a:br>
                      <a:endParaRPr lang="ru-RU" sz="900" b="0" i="0" u="none" strike="noStrike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3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Катыр-Юрт, ул..Шоссейная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частная собственность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89280876382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70 т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3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 "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Велькоме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" 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r>
                        <a:rPr lang="ru-RU" sz="900" b="0" i="0" u="none" strike="noStrike" dirty="0">
                          <a:latin typeface="Times New Roman"/>
                        </a:rPr>
                        <a:t>ООО 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Ингушнефтепродукт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с. Ачхой-Мартан                        ул. А Кадырова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ген. директор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r>
                        <a:rPr lang="ru-RU" sz="900" b="0" i="0" u="none" strike="noStrike" dirty="0" err="1">
                          <a:latin typeface="Times New Roman"/>
                        </a:rPr>
                        <a:t>Албаков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 Т.Ж.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8873472-14-72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80 т</a:t>
                      </a: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372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latin typeface="Times New Roman"/>
                        </a:rPr>
                        <a:t>АЗС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err="1" smtClean="0">
                          <a:latin typeface="Times New Roman"/>
                        </a:rPr>
                        <a:t>С.Новый-Шарой</a:t>
                      </a:r>
                      <a:r>
                        <a:rPr lang="ru-RU" sz="900" b="0" i="0" u="none" strike="noStrike" dirty="0" smtClean="0">
                          <a:latin typeface="Times New Roman"/>
                        </a:rPr>
                        <a:t> </a:t>
                      </a:r>
                    </a:p>
                    <a:p>
                      <a:pPr algn="ctr" fontAlgn="ctr"/>
                      <a:r>
                        <a:rPr lang="ru-RU" sz="900" b="0" i="0" u="none" strike="noStrike" dirty="0" smtClean="0">
                          <a:latin typeface="Times New Roman"/>
                        </a:rPr>
                        <a:t>ул.Олимпийская №8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latin typeface="Times New Roman"/>
                        </a:rPr>
                        <a:t>Частная собственность</a:t>
                      </a:r>
                    </a:p>
                    <a:p>
                      <a:pPr algn="ctr" fontAlgn="ctr"/>
                      <a:r>
                        <a:rPr lang="ru-RU" sz="900" b="0" i="0" u="none" strike="noStrike" dirty="0" smtClean="0">
                          <a:latin typeface="Times New Roman"/>
                        </a:rPr>
                        <a:t>Алиева С.Ш.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8928-886-60-86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latin typeface="Times New Roman"/>
                        </a:rPr>
                        <a:t>42т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30145" name="Object 2"/>
          <p:cNvGraphicFramePr>
            <a:graphicFrameLocks noChangeAspect="1"/>
          </p:cNvGraphicFramePr>
          <p:nvPr/>
        </p:nvGraphicFramePr>
        <p:xfrm>
          <a:off x="6215105" y="585758"/>
          <a:ext cx="6829429" cy="9286940"/>
        </p:xfrm>
        <a:graphic>
          <a:graphicData uri="http://schemas.openxmlformats.org/presentationml/2006/ole">
            <p:oleObj spid="_x0000_s1030145" name="Document" r:id="rId3" imgW="5690057" imgH="6869672" progId="Word.Documen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6194" name="Picture 3"/>
          <p:cNvPicPr>
            <a:picLocks noChangeAspect="1" noChangeArrowheads="1"/>
          </p:cNvPicPr>
          <p:nvPr/>
        </p:nvPicPr>
        <p:blipFill>
          <a:blip r:embed="rId2" cstate="print"/>
          <a:srcRect l="14664" t="8791" r="20433"/>
          <a:stretch>
            <a:fillRect/>
          </a:stretch>
        </p:blipFill>
        <p:spPr bwMode="auto">
          <a:xfrm>
            <a:off x="0" y="512763"/>
            <a:ext cx="13655675" cy="9088437"/>
          </a:xfrm>
          <a:prstGeom prst="rect">
            <a:avLst/>
          </a:prstGeom>
          <a:solidFill>
            <a:srgbClr val="FFFF00"/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88067" name="Rectangle 3"/>
          <p:cNvSpPr>
            <a:spLocks noChangeArrowheads="1"/>
          </p:cNvSpPr>
          <p:nvPr/>
        </p:nvSpPr>
        <p:spPr bwMode="auto">
          <a:xfrm>
            <a:off x="0" y="-57150"/>
            <a:ext cx="13615988" cy="603250"/>
          </a:xfrm>
          <a:prstGeom prst="rect">
            <a:avLst/>
          </a:prstGeom>
          <a:solidFill>
            <a:schemeClr val="bg2">
              <a:lumMod val="60000"/>
              <a:lumOff val="40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01" tIns="64001" rIns="128001" bIns="64001">
            <a:spAutoFit/>
          </a:bodyPr>
          <a:lstStyle/>
          <a:p>
            <a:pPr algn="ctr" defTabSz="1279372">
              <a:defRPr/>
            </a:pPr>
            <a:r>
              <a:rPr lang="ru-RU" sz="3100" b="1" dirty="0">
                <a:solidFill>
                  <a:schemeClr val="tx2"/>
                </a:solidFill>
              </a:rPr>
              <a:t>Зона покрытия </a:t>
            </a:r>
            <a:r>
              <a:rPr lang="ru-RU" sz="3100" b="1">
                <a:solidFill>
                  <a:schemeClr val="tx2"/>
                </a:solidFill>
              </a:rPr>
              <a:t>Билайн</a:t>
            </a:r>
            <a:r>
              <a:rPr lang="ru-RU" sz="3100" b="1" dirty="0">
                <a:solidFill>
                  <a:schemeClr val="tx2"/>
                </a:solidFill>
              </a:rPr>
              <a:t>  </a:t>
            </a:r>
            <a:r>
              <a:rPr lang="ru-RU" sz="3100" b="1" dirty="0" err="1">
                <a:solidFill>
                  <a:schemeClr val="tx2"/>
                </a:solidFill>
              </a:rPr>
              <a:t>Ачхой-Мартановского</a:t>
            </a:r>
            <a:r>
              <a:rPr lang="ru-RU" sz="3100" b="1" dirty="0">
                <a:solidFill>
                  <a:schemeClr val="tx2"/>
                </a:solidFill>
              </a:rPr>
              <a:t> района</a:t>
            </a:r>
          </a:p>
        </p:txBody>
      </p:sp>
      <p:sp>
        <p:nvSpPr>
          <p:cNvPr id="6" name="Полилиния 5"/>
          <p:cNvSpPr/>
          <p:nvPr/>
        </p:nvSpPr>
        <p:spPr>
          <a:xfrm>
            <a:off x="4811713" y="2371725"/>
            <a:ext cx="3946525" cy="1873250"/>
          </a:xfrm>
          <a:custGeom>
            <a:avLst/>
            <a:gdLst>
              <a:gd name="connsiteX0" fmla="*/ 123371 w 4325256"/>
              <a:gd name="connsiteY0" fmla="*/ 162076 h 2331962"/>
              <a:gd name="connsiteX1" fmla="*/ 791028 w 4325256"/>
              <a:gd name="connsiteY1" fmla="*/ 104019 h 2331962"/>
              <a:gd name="connsiteX2" fmla="*/ 1458685 w 4325256"/>
              <a:gd name="connsiteY2" fmla="*/ 60476 h 2331962"/>
              <a:gd name="connsiteX3" fmla="*/ 1952171 w 4325256"/>
              <a:gd name="connsiteY3" fmla="*/ 466876 h 2331962"/>
              <a:gd name="connsiteX4" fmla="*/ 3026228 w 4325256"/>
              <a:gd name="connsiteY4" fmla="*/ 379790 h 2331962"/>
              <a:gd name="connsiteX5" fmla="*/ 3853543 w 4325256"/>
              <a:gd name="connsiteY5" fmla="*/ 365276 h 2331962"/>
              <a:gd name="connsiteX6" fmla="*/ 4216400 w 4325256"/>
              <a:gd name="connsiteY6" fmla="*/ 524933 h 2331962"/>
              <a:gd name="connsiteX7" fmla="*/ 4274457 w 4325256"/>
              <a:gd name="connsiteY7" fmla="*/ 873276 h 2331962"/>
              <a:gd name="connsiteX8" fmla="*/ 4303485 w 4325256"/>
              <a:gd name="connsiteY8" fmla="*/ 1236133 h 2331962"/>
              <a:gd name="connsiteX9" fmla="*/ 4143828 w 4325256"/>
              <a:gd name="connsiteY9" fmla="*/ 1497390 h 2331962"/>
              <a:gd name="connsiteX10" fmla="*/ 3824514 w 4325256"/>
              <a:gd name="connsiteY10" fmla="*/ 1715104 h 2331962"/>
              <a:gd name="connsiteX11" fmla="*/ 3606800 w 4325256"/>
              <a:gd name="connsiteY11" fmla="*/ 1947333 h 2331962"/>
              <a:gd name="connsiteX12" fmla="*/ 3403600 w 4325256"/>
              <a:gd name="connsiteY12" fmla="*/ 2281162 h 2331962"/>
              <a:gd name="connsiteX13" fmla="*/ 2750457 w 4325256"/>
              <a:gd name="connsiteY13" fmla="*/ 2252133 h 2331962"/>
              <a:gd name="connsiteX14" fmla="*/ 1966685 w 4325256"/>
              <a:gd name="connsiteY14" fmla="*/ 2266647 h 2331962"/>
              <a:gd name="connsiteX15" fmla="*/ 1081314 w 4325256"/>
              <a:gd name="connsiteY15" fmla="*/ 2237619 h 2331962"/>
              <a:gd name="connsiteX16" fmla="*/ 587828 w 4325256"/>
              <a:gd name="connsiteY16" fmla="*/ 2237619 h 2331962"/>
              <a:gd name="connsiteX17" fmla="*/ 152400 w 4325256"/>
              <a:gd name="connsiteY17" fmla="*/ 2005390 h 2331962"/>
              <a:gd name="connsiteX18" fmla="*/ 21771 w 4325256"/>
              <a:gd name="connsiteY18" fmla="*/ 1540933 h 2331962"/>
              <a:gd name="connsiteX19" fmla="*/ 94343 w 4325256"/>
              <a:gd name="connsiteY19" fmla="*/ 1236133 h 2331962"/>
              <a:gd name="connsiteX20" fmla="*/ 587828 w 4325256"/>
              <a:gd name="connsiteY20" fmla="*/ 989390 h 2331962"/>
              <a:gd name="connsiteX21" fmla="*/ 573314 w 4325256"/>
              <a:gd name="connsiteY21" fmla="*/ 684590 h 2331962"/>
              <a:gd name="connsiteX22" fmla="*/ 254000 w 4325256"/>
              <a:gd name="connsiteY22" fmla="*/ 466876 h 2331962"/>
              <a:gd name="connsiteX23" fmla="*/ 181428 w 4325256"/>
              <a:gd name="connsiteY23" fmla="*/ 147562 h 23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25256" h="2331962">
                <a:moveTo>
                  <a:pt x="123371" y="162076"/>
                </a:moveTo>
                <a:lnTo>
                  <a:pt x="791028" y="104019"/>
                </a:lnTo>
                <a:cubicBezTo>
                  <a:pt x="1013580" y="87086"/>
                  <a:pt x="1265161" y="0"/>
                  <a:pt x="1458685" y="60476"/>
                </a:cubicBezTo>
                <a:cubicBezTo>
                  <a:pt x="1652209" y="120952"/>
                  <a:pt x="1690914" y="413657"/>
                  <a:pt x="1952171" y="466876"/>
                </a:cubicBezTo>
                <a:cubicBezTo>
                  <a:pt x="2213428" y="520095"/>
                  <a:pt x="2709333" y="396723"/>
                  <a:pt x="3026228" y="379790"/>
                </a:cubicBezTo>
                <a:cubicBezTo>
                  <a:pt x="3343123" y="362857"/>
                  <a:pt x="3655181" y="341086"/>
                  <a:pt x="3853543" y="365276"/>
                </a:cubicBezTo>
                <a:cubicBezTo>
                  <a:pt x="4051905" y="389467"/>
                  <a:pt x="4146248" y="440266"/>
                  <a:pt x="4216400" y="524933"/>
                </a:cubicBezTo>
                <a:cubicBezTo>
                  <a:pt x="4286552" y="609600"/>
                  <a:pt x="4259943" y="754743"/>
                  <a:pt x="4274457" y="873276"/>
                </a:cubicBezTo>
                <a:cubicBezTo>
                  <a:pt x="4288971" y="991809"/>
                  <a:pt x="4325256" y="1132114"/>
                  <a:pt x="4303485" y="1236133"/>
                </a:cubicBezTo>
                <a:cubicBezTo>
                  <a:pt x="4281714" y="1340152"/>
                  <a:pt x="4223656" y="1417562"/>
                  <a:pt x="4143828" y="1497390"/>
                </a:cubicBezTo>
                <a:cubicBezTo>
                  <a:pt x="4064000" y="1577218"/>
                  <a:pt x="3914019" y="1640114"/>
                  <a:pt x="3824514" y="1715104"/>
                </a:cubicBezTo>
                <a:cubicBezTo>
                  <a:pt x="3735009" y="1790095"/>
                  <a:pt x="3676952" y="1852990"/>
                  <a:pt x="3606800" y="1947333"/>
                </a:cubicBezTo>
                <a:cubicBezTo>
                  <a:pt x="3536648" y="2041676"/>
                  <a:pt x="3546324" y="2230362"/>
                  <a:pt x="3403600" y="2281162"/>
                </a:cubicBezTo>
                <a:cubicBezTo>
                  <a:pt x="3260876" y="2331962"/>
                  <a:pt x="2750457" y="2252133"/>
                  <a:pt x="2750457" y="2252133"/>
                </a:cubicBezTo>
                <a:cubicBezTo>
                  <a:pt x="2510971" y="2249714"/>
                  <a:pt x="2244875" y="2269066"/>
                  <a:pt x="1966685" y="2266647"/>
                </a:cubicBezTo>
                <a:cubicBezTo>
                  <a:pt x="1688495" y="2264228"/>
                  <a:pt x="1311123" y="2242457"/>
                  <a:pt x="1081314" y="2237619"/>
                </a:cubicBezTo>
                <a:cubicBezTo>
                  <a:pt x="851505" y="2232781"/>
                  <a:pt x="742647" y="2276324"/>
                  <a:pt x="587828" y="2237619"/>
                </a:cubicBezTo>
                <a:cubicBezTo>
                  <a:pt x="433009" y="2198914"/>
                  <a:pt x="246743" y="2121504"/>
                  <a:pt x="152400" y="2005390"/>
                </a:cubicBezTo>
                <a:cubicBezTo>
                  <a:pt x="58057" y="1889276"/>
                  <a:pt x="31447" y="1669142"/>
                  <a:pt x="21771" y="1540933"/>
                </a:cubicBezTo>
                <a:cubicBezTo>
                  <a:pt x="12095" y="1412724"/>
                  <a:pt x="0" y="1328057"/>
                  <a:pt x="94343" y="1236133"/>
                </a:cubicBezTo>
                <a:cubicBezTo>
                  <a:pt x="188686" y="1144209"/>
                  <a:pt x="507999" y="1081314"/>
                  <a:pt x="587828" y="989390"/>
                </a:cubicBezTo>
                <a:cubicBezTo>
                  <a:pt x="667657" y="897466"/>
                  <a:pt x="628952" y="771676"/>
                  <a:pt x="573314" y="684590"/>
                </a:cubicBezTo>
                <a:cubicBezTo>
                  <a:pt x="517676" y="597504"/>
                  <a:pt x="319314" y="556381"/>
                  <a:pt x="254000" y="466876"/>
                </a:cubicBezTo>
                <a:cubicBezTo>
                  <a:pt x="188686" y="377371"/>
                  <a:pt x="185057" y="262466"/>
                  <a:pt x="181428" y="147562"/>
                </a:cubicBezTo>
              </a:path>
            </a:pathLst>
          </a:custGeom>
          <a:solidFill>
            <a:srgbClr val="CC6600">
              <a:alpha val="63000"/>
            </a:srgb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8" tIns="45714" rIns="91428" bIns="45714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36197" name="Rectangle 8"/>
          <p:cNvSpPr>
            <a:spLocks noChangeArrowheads="1"/>
          </p:cNvSpPr>
          <p:nvPr/>
        </p:nvSpPr>
        <p:spPr bwMode="auto">
          <a:xfrm>
            <a:off x="10636250" y="8361363"/>
            <a:ext cx="3019425" cy="1239837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algn="ctr" defTabSz="1277938"/>
            <a:r>
              <a:rPr lang="ru-RU" sz="1500" b="1">
                <a:solidFill>
                  <a:schemeClr val="tx1"/>
                </a:solidFill>
              </a:rPr>
              <a:t>Условные обозначения</a:t>
            </a:r>
            <a:r>
              <a:rPr lang="en-US" sz="2100" b="1">
                <a:solidFill>
                  <a:schemeClr val="tx1"/>
                </a:solidFill>
              </a:rPr>
              <a:t>:</a:t>
            </a:r>
            <a:endParaRPr lang="ru-RU" sz="2100" b="1">
              <a:solidFill>
                <a:schemeClr val="tx1"/>
              </a:solidFill>
            </a:endParaRPr>
          </a:p>
          <a:p>
            <a:pPr algn="ctr" defTabSz="1277938"/>
            <a:endParaRPr lang="ru-RU" sz="2100" b="1">
              <a:solidFill>
                <a:schemeClr val="tx1"/>
              </a:solidFill>
            </a:endParaRPr>
          </a:p>
          <a:p>
            <a:pPr algn="ctr" defTabSz="1277938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36198" name="Line 9"/>
          <p:cNvSpPr>
            <a:spLocks noChangeShapeType="1"/>
          </p:cNvSpPr>
          <p:nvPr/>
        </p:nvSpPr>
        <p:spPr bwMode="auto">
          <a:xfrm>
            <a:off x="10912475" y="9121775"/>
            <a:ext cx="501650" cy="0"/>
          </a:xfrm>
          <a:prstGeom prst="line">
            <a:avLst/>
          </a:prstGeom>
          <a:noFill/>
          <a:ln w="60325">
            <a:solidFill>
              <a:srgbClr val="FF0000"/>
            </a:solidFill>
            <a:round/>
            <a:headEnd/>
            <a:tailEnd/>
          </a:ln>
        </p:spPr>
        <p:txBody>
          <a:bodyPr lIns="91428" tIns="45714" rIns="91428" bIns="45714"/>
          <a:lstStyle/>
          <a:p>
            <a:endParaRPr lang="ru-RU"/>
          </a:p>
        </p:txBody>
      </p:sp>
      <p:sp>
        <p:nvSpPr>
          <p:cNvPr id="136199" name="Text Box 10"/>
          <p:cNvSpPr txBox="1">
            <a:spLocks noChangeArrowheads="1"/>
          </p:cNvSpPr>
          <p:nvPr/>
        </p:nvSpPr>
        <p:spPr bwMode="auto">
          <a:xfrm>
            <a:off x="11741150" y="8913813"/>
            <a:ext cx="1841500" cy="323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 defTabSz="1277938"/>
            <a:r>
              <a:rPr lang="ru-RU" sz="1500">
                <a:solidFill>
                  <a:schemeClr val="tx1"/>
                </a:solidFill>
              </a:rPr>
              <a:t>Граница мун.района</a:t>
            </a:r>
          </a:p>
        </p:txBody>
      </p:sp>
      <p:sp>
        <p:nvSpPr>
          <p:cNvPr id="17" name="Полилиния 16"/>
          <p:cNvSpPr/>
          <p:nvPr/>
        </p:nvSpPr>
        <p:spPr>
          <a:xfrm>
            <a:off x="4643438" y="987425"/>
            <a:ext cx="4486275" cy="1866900"/>
          </a:xfrm>
          <a:custGeom>
            <a:avLst/>
            <a:gdLst>
              <a:gd name="connsiteX0" fmla="*/ 684590 w 4487333"/>
              <a:gd name="connsiteY0" fmla="*/ 0 h 1865086"/>
              <a:gd name="connsiteX1" fmla="*/ 60476 w 4487333"/>
              <a:gd name="connsiteY1" fmla="*/ 696686 h 1865086"/>
              <a:gd name="connsiteX2" fmla="*/ 321733 w 4487333"/>
              <a:gd name="connsiteY2" fmla="*/ 1117600 h 1865086"/>
              <a:gd name="connsiteX3" fmla="*/ 655561 w 4487333"/>
              <a:gd name="connsiteY3" fmla="*/ 1364343 h 1865086"/>
              <a:gd name="connsiteX4" fmla="*/ 1250647 w 4487333"/>
              <a:gd name="connsiteY4" fmla="*/ 1393372 h 1865086"/>
              <a:gd name="connsiteX5" fmla="*/ 1671561 w 4487333"/>
              <a:gd name="connsiteY5" fmla="*/ 1480458 h 1865086"/>
              <a:gd name="connsiteX6" fmla="*/ 2005390 w 4487333"/>
              <a:gd name="connsiteY6" fmla="*/ 1756229 h 1865086"/>
              <a:gd name="connsiteX7" fmla="*/ 2440818 w 4487333"/>
              <a:gd name="connsiteY7" fmla="*/ 1857829 h 1865086"/>
              <a:gd name="connsiteX8" fmla="*/ 3630990 w 4487333"/>
              <a:gd name="connsiteY8" fmla="*/ 1712686 h 1865086"/>
              <a:gd name="connsiteX9" fmla="*/ 4313161 w 4487333"/>
              <a:gd name="connsiteY9" fmla="*/ 1741715 h 1865086"/>
              <a:gd name="connsiteX10" fmla="*/ 4487333 w 4487333"/>
              <a:gd name="connsiteY10" fmla="*/ 1291772 h 1865086"/>
              <a:gd name="connsiteX11" fmla="*/ 4313161 w 4487333"/>
              <a:gd name="connsiteY11" fmla="*/ 1016000 h 1865086"/>
              <a:gd name="connsiteX12" fmla="*/ 4037390 w 4487333"/>
              <a:gd name="connsiteY12" fmla="*/ 725715 h 1865086"/>
              <a:gd name="connsiteX13" fmla="*/ 2818190 w 4487333"/>
              <a:gd name="connsiteY13" fmla="*/ 740229 h 1865086"/>
              <a:gd name="connsiteX14" fmla="*/ 2005390 w 4487333"/>
              <a:gd name="connsiteY14" fmla="*/ 595086 h 1865086"/>
              <a:gd name="connsiteX15" fmla="*/ 1511904 w 4487333"/>
              <a:gd name="connsiteY15" fmla="*/ 246743 h 1865086"/>
              <a:gd name="connsiteX16" fmla="*/ 655561 w 4487333"/>
              <a:gd name="connsiteY16" fmla="*/ 43543 h 1865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4487333" h="1865086">
                <a:moveTo>
                  <a:pt x="684590" y="0"/>
                </a:moveTo>
                <a:cubicBezTo>
                  <a:pt x="402771" y="255209"/>
                  <a:pt x="120952" y="510419"/>
                  <a:pt x="60476" y="696686"/>
                </a:cubicBezTo>
                <a:cubicBezTo>
                  <a:pt x="0" y="882953"/>
                  <a:pt x="222552" y="1006324"/>
                  <a:pt x="321733" y="1117600"/>
                </a:cubicBezTo>
                <a:cubicBezTo>
                  <a:pt x="420914" y="1228876"/>
                  <a:pt x="500742" y="1318381"/>
                  <a:pt x="655561" y="1364343"/>
                </a:cubicBezTo>
                <a:cubicBezTo>
                  <a:pt x="810380" y="1410305"/>
                  <a:pt x="1081314" y="1374020"/>
                  <a:pt x="1250647" y="1393372"/>
                </a:cubicBezTo>
                <a:cubicBezTo>
                  <a:pt x="1419980" y="1412724"/>
                  <a:pt x="1545771" y="1419982"/>
                  <a:pt x="1671561" y="1480458"/>
                </a:cubicBezTo>
                <a:cubicBezTo>
                  <a:pt x="1797351" y="1540934"/>
                  <a:pt x="1877181" y="1693334"/>
                  <a:pt x="2005390" y="1756229"/>
                </a:cubicBezTo>
                <a:cubicBezTo>
                  <a:pt x="2133599" y="1819124"/>
                  <a:pt x="2169885" y="1865086"/>
                  <a:pt x="2440818" y="1857829"/>
                </a:cubicBezTo>
                <a:cubicBezTo>
                  <a:pt x="2711751" y="1850572"/>
                  <a:pt x="3318933" y="1732038"/>
                  <a:pt x="3630990" y="1712686"/>
                </a:cubicBezTo>
                <a:cubicBezTo>
                  <a:pt x="3943047" y="1693334"/>
                  <a:pt x="4170437" y="1811867"/>
                  <a:pt x="4313161" y="1741715"/>
                </a:cubicBezTo>
                <a:cubicBezTo>
                  <a:pt x="4455885" y="1671563"/>
                  <a:pt x="4487333" y="1412724"/>
                  <a:pt x="4487333" y="1291772"/>
                </a:cubicBezTo>
                <a:cubicBezTo>
                  <a:pt x="4487333" y="1170820"/>
                  <a:pt x="4388151" y="1110343"/>
                  <a:pt x="4313161" y="1016000"/>
                </a:cubicBezTo>
                <a:cubicBezTo>
                  <a:pt x="4238171" y="921657"/>
                  <a:pt x="4286552" y="771677"/>
                  <a:pt x="4037390" y="725715"/>
                </a:cubicBezTo>
                <a:cubicBezTo>
                  <a:pt x="3788228" y="679753"/>
                  <a:pt x="3156857" y="762001"/>
                  <a:pt x="2818190" y="740229"/>
                </a:cubicBezTo>
                <a:cubicBezTo>
                  <a:pt x="2479523" y="718458"/>
                  <a:pt x="2223104" y="677334"/>
                  <a:pt x="2005390" y="595086"/>
                </a:cubicBezTo>
                <a:cubicBezTo>
                  <a:pt x="1787676" y="512838"/>
                  <a:pt x="1736875" y="338667"/>
                  <a:pt x="1511904" y="246743"/>
                </a:cubicBezTo>
                <a:cubicBezTo>
                  <a:pt x="1286933" y="154819"/>
                  <a:pt x="971247" y="99181"/>
                  <a:pt x="655561" y="43543"/>
                </a:cubicBezTo>
              </a:path>
            </a:pathLst>
          </a:custGeom>
          <a:solidFill>
            <a:srgbClr val="FFFF00">
              <a:alpha val="50000"/>
            </a:srgbClr>
          </a:solidFill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8" tIns="45714" rIns="91428" bIns="45714" anchor="ctr"/>
          <a:lstStyle/>
          <a:p>
            <a:pPr algn="ctr">
              <a:defRPr/>
            </a:pPr>
            <a:endParaRPr lang="ru-RU"/>
          </a:p>
        </p:txBody>
      </p:sp>
      <p:grpSp>
        <p:nvGrpSpPr>
          <p:cNvPr id="136201" name="Группа 14"/>
          <p:cNvGrpSpPr>
            <a:grpSpLocks/>
          </p:cNvGrpSpPr>
          <p:nvPr/>
        </p:nvGrpSpPr>
        <p:grpSpPr bwMode="auto">
          <a:xfrm>
            <a:off x="10633075" y="7080250"/>
            <a:ext cx="3022600" cy="1133475"/>
            <a:chOff x="6705600" y="4295775"/>
            <a:chExt cx="2314575" cy="1116013"/>
          </a:xfrm>
        </p:grpSpPr>
        <p:sp>
          <p:nvSpPr>
            <p:cNvPr id="136203" name="Rectangle 8"/>
            <p:cNvSpPr>
              <a:spLocks noChangeArrowheads="1"/>
            </p:cNvSpPr>
            <p:nvPr/>
          </p:nvSpPr>
          <p:spPr bwMode="auto">
            <a:xfrm>
              <a:off x="6705600" y="4295775"/>
              <a:ext cx="2314575" cy="1116013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5306" tIns="32653" rIns="65306" bIns="32653" anchor="ctr"/>
            <a:lstStyle/>
            <a:p>
              <a:pPr algn="ctr" defTabSz="1277938"/>
              <a:endParaRPr lang="ru-RU" sz="2100">
                <a:solidFill>
                  <a:schemeClr val="tx1"/>
                </a:solidFill>
              </a:endParaRPr>
            </a:p>
          </p:txBody>
        </p:sp>
        <p:sp>
          <p:nvSpPr>
            <p:cNvPr id="14" name="Полилиния 13"/>
            <p:cNvSpPr/>
            <p:nvPr/>
          </p:nvSpPr>
          <p:spPr>
            <a:xfrm>
              <a:off x="6867280" y="4570871"/>
              <a:ext cx="302694" cy="229768"/>
            </a:xfrm>
            <a:custGeom>
              <a:avLst/>
              <a:gdLst>
                <a:gd name="connsiteX0" fmla="*/ 123371 w 4325256"/>
                <a:gd name="connsiteY0" fmla="*/ 162076 h 2331962"/>
                <a:gd name="connsiteX1" fmla="*/ 791028 w 4325256"/>
                <a:gd name="connsiteY1" fmla="*/ 104019 h 2331962"/>
                <a:gd name="connsiteX2" fmla="*/ 1458685 w 4325256"/>
                <a:gd name="connsiteY2" fmla="*/ 60476 h 2331962"/>
                <a:gd name="connsiteX3" fmla="*/ 1952171 w 4325256"/>
                <a:gd name="connsiteY3" fmla="*/ 466876 h 2331962"/>
                <a:gd name="connsiteX4" fmla="*/ 3026228 w 4325256"/>
                <a:gd name="connsiteY4" fmla="*/ 379790 h 2331962"/>
                <a:gd name="connsiteX5" fmla="*/ 3853543 w 4325256"/>
                <a:gd name="connsiteY5" fmla="*/ 365276 h 2331962"/>
                <a:gd name="connsiteX6" fmla="*/ 4216400 w 4325256"/>
                <a:gd name="connsiteY6" fmla="*/ 524933 h 2331962"/>
                <a:gd name="connsiteX7" fmla="*/ 4274457 w 4325256"/>
                <a:gd name="connsiteY7" fmla="*/ 873276 h 2331962"/>
                <a:gd name="connsiteX8" fmla="*/ 4303485 w 4325256"/>
                <a:gd name="connsiteY8" fmla="*/ 1236133 h 2331962"/>
                <a:gd name="connsiteX9" fmla="*/ 4143828 w 4325256"/>
                <a:gd name="connsiteY9" fmla="*/ 1497390 h 2331962"/>
                <a:gd name="connsiteX10" fmla="*/ 3824514 w 4325256"/>
                <a:gd name="connsiteY10" fmla="*/ 1715104 h 2331962"/>
                <a:gd name="connsiteX11" fmla="*/ 3606800 w 4325256"/>
                <a:gd name="connsiteY11" fmla="*/ 1947333 h 2331962"/>
                <a:gd name="connsiteX12" fmla="*/ 3403600 w 4325256"/>
                <a:gd name="connsiteY12" fmla="*/ 2281162 h 2331962"/>
                <a:gd name="connsiteX13" fmla="*/ 2750457 w 4325256"/>
                <a:gd name="connsiteY13" fmla="*/ 2252133 h 2331962"/>
                <a:gd name="connsiteX14" fmla="*/ 1966685 w 4325256"/>
                <a:gd name="connsiteY14" fmla="*/ 2266647 h 2331962"/>
                <a:gd name="connsiteX15" fmla="*/ 1081314 w 4325256"/>
                <a:gd name="connsiteY15" fmla="*/ 2237619 h 2331962"/>
                <a:gd name="connsiteX16" fmla="*/ 587828 w 4325256"/>
                <a:gd name="connsiteY16" fmla="*/ 2237619 h 2331962"/>
                <a:gd name="connsiteX17" fmla="*/ 152400 w 4325256"/>
                <a:gd name="connsiteY17" fmla="*/ 2005390 h 2331962"/>
                <a:gd name="connsiteX18" fmla="*/ 21771 w 4325256"/>
                <a:gd name="connsiteY18" fmla="*/ 1540933 h 2331962"/>
                <a:gd name="connsiteX19" fmla="*/ 94343 w 4325256"/>
                <a:gd name="connsiteY19" fmla="*/ 1236133 h 2331962"/>
                <a:gd name="connsiteX20" fmla="*/ 587828 w 4325256"/>
                <a:gd name="connsiteY20" fmla="*/ 989390 h 2331962"/>
                <a:gd name="connsiteX21" fmla="*/ 573314 w 4325256"/>
                <a:gd name="connsiteY21" fmla="*/ 684590 h 2331962"/>
                <a:gd name="connsiteX22" fmla="*/ 254000 w 4325256"/>
                <a:gd name="connsiteY22" fmla="*/ 466876 h 2331962"/>
                <a:gd name="connsiteX23" fmla="*/ 181428 w 4325256"/>
                <a:gd name="connsiteY23" fmla="*/ 147562 h 2331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4325256" h="2331962">
                  <a:moveTo>
                    <a:pt x="123371" y="162076"/>
                  </a:moveTo>
                  <a:lnTo>
                    <a:pt x="791028" y="104019"/>
                  </a:lnTo>
                  <a:cubicBezTo>
                    <a:pt x="1013580" y="87086"/>
                    <a:pt x="1265161" y="0"/>
                    <a:pt x="1458685" y="60476"/>
                  </a:cubicBezTo>
                  <a:cubicBezTo>
                    <a:pt x="1652209" y="120952"/>
                    <a:pt x="1690914" y="413657"/>
                    <a:pt x="1952171" y="466876"/>
                  </a:cubicBezTo>
                  <a:cubicBezTo>
                    <a:pt x="2213428" y="520095"/>
                    <a:pt x="2709333" y="396723"/>
                    <a:pt x="3026228" y="379790"/>
                  </a:cubicBezTo>
                  <a:cubicBezTo>
                    <a:pt x="3343123" y="362857"/>
                    <a:pt x="3655181" y="341086"/>
                    <a:pt x="3853543" y="365276"/>
                  </a:cubicBezTo>
                  <a:cubicBezTo>
                    <a:pt x="4051905" y="389467"/>
                    <a:pt x="4146248" y="440266"/>
                    <a:pt x="4216400" y="524933"/>
                  </a:cubicBezTo>
                  <a:cubicBezTo>
                    <a:pt x="4286552" y="609600"/>
                    <a:pt x="4259943" y="754743"/>
                    <a:pt x="4274457" y="873276"/>
                  </a:cubicBezTo>
                  <a:cubicBezTo>
                    <a:pt x="4288971" y="991809"/>
                    <a:pt x="4325256" y="1132114"/>
                    <a:pt x="4303485" y="1236133"/>
                  </a:cubicBezTo>
                  <a:cubicBezTo>
                    <a:pt x="4281714" y="1340152"/>
                    <a:pt x="4223656" y="1417562"/>
                    <a:pt x="4143828" y="1497390"/>
                  </a:cubicBezTo>
                  <a:cubicBezTo>
                    <a:pt x="4064000" y="1577218"/>
                    <a:pt x="3914019" y="1640114"/>
                    <a:pt x="3824514" y="1715104"/>
                  </a:cubicBezTo>
                  <a:cubicBezTo>
                    <a:pt x="3735009" y="1790095"/>
                    <a:pt x="3676952" y="1852990"/>
                    <a:pt x="3606800" y="1947333"/>
                  </a:cubicBezTo>
                  <a:cubicBezTo>
                    <a:pt x="3536648" y="2041676"/>
                    <a:pt x="3546324" y="2230362"/>
                    <a:pt x="3403600" y="2281162"/>
                  </a:cubicBezTo>
                  <a:cubicBezTo>
                    <a:pt x="3260876" y="2331962"/>
                    <a:pt x="2750457" y="2252133"/>
                    <a:pt x="2750457" y="2252133"/>
                  </a:cubicBezTo>
                  <a:cubicBezTo>
                    <a:pt x="2510971" y="2249714"/>
                    <a:pt x="2244875" y="2269066"/>
                    <a:pt x="1966685" y="2266647"/>
                  </a:cubicBezTo>
                  <a:cubicBezTo>
                    <a:pt x="1688495" y="2264228"/>
                    <a:pt x="1311123" y="2242457"/>
                    <a:pt x="1081314" y="2237619"/>
                  </a:cubicBezTo>
                  <a:cubicBezTo>
                    <a:pt x="851505" y="2232781"/>
                    <a:pt x="742647" y="2276324"/>
                    <a:pt x="587828" y="2237619"/>
                  </a:cubicBezTo>
                  <a:cubicBezTo>
                    <a:pt x="433009" y="2198914"/>
                    <a:pt x="246743" y="2121504"/>
                    <a:pt x="152400" y="2005390"/>
                  </a:cubicBezTo>
                  <a:cubicBezTo>
                    <a:pt x="58057" y="1889276"/>
                    <a:pt x="31447" y="1669142"/>
                    <a:pt x="21771" y="1540933"/>
                  </a:cubicBezTo>
                  <a:cubicBezTo>
                    <a:pt x="12095" y="1412724"/>
                    <a:pt x="0" y="1328057"/>
                    <a:pt x="94343" y="1236133"/>
                  </a:cubicBezTo>
                  <a:cubicBezTo>
                    <a:pt x="188686" y="1144209"/>
                    <a:pt x="507999" y="1081314"/>
                    <a:pt x="587828" y="989390"/>
                  </a:cubicBezTo>
                  <a:cubicBezTo>
                    <a:pt x="667657" y="897466"/>
                    <a:pt x="628952" y="771676"/>
                    <a:pt x="573314" y="684590"/>
                  </a:cubicBezTo>
                  <a:cubicBezTo>
                    <a:pt x="517676" y="597504"/>
                    <a:pt x="319314" y="556381"/>
                    <a:pt x="254000" y="466876"/>
                  </a:cubicBezTo>
                  <a:cubicBezTo>
                    <a:pt x="188686" y="377371"/>
                    <a:pt x="185057" y="262466"/>
                    <a:pt x="181428" y="147562"/>
                  </a:cubicBezTo>
                </a:path>
              </a:pathLst>
            </a:custGeom>
            <a:solidFill>
              <a:srgbClr val="CC6600">
                <a:alpha val="63000"/>
              </a:srgb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5306" tIns="32653" rIns="65306" bIns="32653"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36205" name="TextBox 14"/>
            <p:cNvSpPr txBox="1">
              <a:spLocks noChangeArrowheads="1"/>
            </p:cNvSpPr>
            <p:nvPr/>
          </p:nvSpPr>
          <p:spPr bwMode="auto">
            <a:xfrm>
              <a:off x="6734579" y="4295775"/>
              <a:ext cx="1696167" cy="2770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306" tIns="32653" rIns="65306" bIns="32653">
              <a:spAutoFit/>
            </a:bodyPr>
            <a:lstStyle/>
            <a:p>
              <a:pPr algn="ctr"/>
              <a:r>
                <a:rPr lang="ru-RU" sz="1400" b="1">
                  <a:solidFill>
                    <a:schemeClr val="tx1"/>
                  </a:solidFill>
                </a:rPr>
                <a:t>Мощность  радиосигнала</a:t>
              </a:r>
            </a:p>
          </p:txBody>
        </p:sp>
        <p:sp>
          <p:nvSpPr>
            <p:cNvPr id="136206" name="TextBox 15"/>
            <p:cNvSpPr txBox="1">
              <a:spLocks noChangeArrowheads="1"/>
            </p:cNvSpPr>
            <p:nvPr/>
          </p:nvSpPr>
          <p:spPr bwMode="auto">
            <a:xfrm>
              <a:off x="7693305" y="4594225"/>
              <a:ext cx="601473" cy="2770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306" tIns="32653" rIns="65306" bIns="32653">
              <a:spAutoFit/>
            </a:bodyPr>
            <a:lstStyle/>
            <a:p>
              <a:pPr algn="ctr"/>
              <a:r>
                <a:rPr lang="ru-RU" sz="1400">
                  <a:solidFill>
                    <a:schemeClr val="tx1"/>
                  </a:solidFill>
                </a:rPr>
                <a:t>хорошая</a:t>
              </a:r>
            </a:p>
          </p:txBody>
        </p:sp>
        <p:sp>
          <p:nvSpPr>
            <p:cNvPr id="18" name="Полилиния 17"/>
            <p:cNvSpPr/>
            <p:nvPr/>
          </p:nvSpPr>
          <p:spPr>
            <a:xfrm>
              <a:off x="6816223" y="4858471"/>
              <a:ext cx="506921" cy="323550"/>
            </a:xfrm>
            <a:custGeom>
              <a:avLst/>
              <a:gdLst>
                <a:gd name="connsiteX0" fmla="*/ 684590 w 4487333"/>
                <a:gd name="connsiteY0" fmla="*/ 0 h 1865086"/>
                <a:gd name="connsiteX1" fmla="*/ 60476 w 4487333"/>
                <a:gd name="connsiteY1" fmla="*/ 696686 h 1865086"/>
                <a:gd name="connsiteX2" fmla="*/ 321733 w 4487333"/>
                <a:gd name="connsiteY2" fmla="*/ 1117600 h 1865086"/>
                <a:gd name="connsiteX3" fmla="*/ 655561 w 4487333"/>
                <a:gd name="connsiteY3" fmla="*/ 1364343 h 1865086"/>
                <a:gd name="connsiteX4" fmla="*/ 1250647 w 4487333"/>
                <a:gd name="connsiteY4" fmla="*/ 1393372 h 1865086"/>
                <a:gd name="connsiteX5" fmla="*/ 1671561 w 4487333"/>
                <a:gd name="connsiteY5" fmla="*/ 1480458 h 1865086"/>
                <a:gd name="connsiteX6" fmla="*/ 2005390 w 4487333"/>
                <a:gd name="connsiteY6" fmla="*/ 1756229 h 1865086"/>
                <a:gd name="connsiteX7" fmla="*/ 2440818 w 4487333"/>
                <a:gd name="connsiteY7" fmla="*/ 1857829 h 1865086"/>
                <a:gd name="connsiteX8" fmla="*/ 3630990 w 4487333"/>
                <a:gd name="connsiteY8" fmla="*/ 1712686 h 1865086"/>
                <a:gd name="connsiteX9" fmla="*/ 4313161 w 4487333"/>
                <a:gd name="connsiteY9" fmla="*/ 1741715 h 1865086"/>
                <a:gd name="connsiteX10" fmla="*/ 4487333 w 4487333"/>
                <a:gd name="connsiteY10" fmla="*/ 1291772 h 1865086"/>
                <a:gd name="connsiteX11" fmla="*/ 4313161 w 4487333"/>
                <a:gd name="connsiteY11" fmla="*/ 1016000 h 1865086"/>
                <a:gd name="connsiteX12" fmla="*/ 4037390 w 4487333"/>
                <a:gd name="connsiteY12" fmla="*/ 725715 h 1865086"/>
                <a:gd name="connsiteX13" fmla="*/ 2818190 w 4487333"/>
                <a:gd name="connsiteY13" fmla="*/ 740229 h 1865086"/>
                <a:gd name="connsiteX14" fmla="*/ 2005390 w 4487333"/>
                <a:gd name="connsiteY14" fmla="*/ 595086 h 1865086"/>
                <a:gd name="connsiteX15" fmla="*/ 1511904 w 4487333"/>
                <a:gd name="connsiteY15" fmla="*/ 246743 h 1865086"/>
                <a:gd name="connsiteX16" fmla="*/ 655561 w 4487333"/>
                <a:gd name="connsiteY16" fmla="*/ 43543 h 1865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487333" h="1865086">
                  <a:moveTo>
                    <a:pt x="684590" y="0"/>
                  </a:moveTo>
                  <a:cubicBezTo>
                    <a:pt x="402771" y="255209"/>
                    <a:pt x="120952" y="510419"/>
                    <a:pt x="60476" y="696686"/>
                  </a:cubicBezTo>
                  <a:cubicBezTo>
                    <a:pt x="0" y="882953"/>
                    <a:pt x="222552" y="1006324"/>
                    <a:pt x="321733" y="1117600"/>
                  </a:cubicBezTo>
                  <a:cubicBezTo>
                    <a:pt x="420914" y="1228876"/>
                    <a:pt x="500742" y="1318381"/>
                    <a:pt x="655561" y="1364343"/>
                  </a:cubicBezTo>
                  <a:cubicBezTo>
                    <a:pt x="810380" y="1410305"/>
                    <a:pt x="1081314" y="1374020"/>
                    <a:pt x="1250647" y="1393372"/>
                  </a:cubicBezTo>
                  <a:cubicBezTo>
                    <a:pt x="1419980" y="1412724"/>
                    <a:pt x="1545771" y="1419982"/>
                    <a:pt x="1671561" y="1480458"/>
                  </a:cubicBezTo>
                  <a:cubicBezTo>
                    <a:pt x="1797351" y="1540934"/>
                    <a:pt x="1877181" y="1693334"/>
                    <a:pt x="2005390" y="1756229"/>
                  </a:cubicBezTo>
                  <a:cubicBezTo>
                    <a:pt x="2133599" y="1819124"/>
                    <a:pt x="2169885" y="1865086"/>
                    <a:pt x="2440818" y="1857829"/>
                  </a:cubicBezTo>
                  <a:cubicBezTo>
                    <a:pt x="2711751" y="1850572"/>
                    <a:pt x="3318933" y="1732038"/>
                    <a:pt x="3630990" y="1712686"/>
                  </a:cubicBezTo>
                  <a:cubicBezTo>
                    <a:pt x="3943047" y="1693334"/>
                    <a:pt x="4170437" y="1811867"/>
                    <a:pt x="4313161" y="1741715"/>
                  </a:cubicBezTo>
                  <a:cubicBezTo>
                    <a:pt x="4455885" y="1671563"/>
                    <a:pt x="4487333" y="1412724"/>
                    <a:pt x="4487333" y="1291772"/>
                  </a:cubicBezTo>
                  <a:cubicBezTo>
                    <a:pt x="4487333" y="1170820"/>
                    <a:pt x="4388151" y="1110343"/>
                    <a:pt x="4313161" y="1016000"/>
                  </a:cubicBezTo>
                  <a:cubicBezTo>
                    <a:pt x="4238171" y="921657"/>
                    <a:pt x="4286552" y="771677"/>
                    <a:pt x="4037390" y="725715"/>
                  </a:cubicBezTo>
                  <a:cubicBezTo>
                    <a:pt x="3788228" y="679753"/>
                    <a:pt x="3156857" y="762001"/>
                    <a:pt x="2818190" y="740229"/>
                  </a:cubicBezTo>
                  <a:cubicBezTo>
                    <a:pt x="2479523" y="718458"/>
                    <a:pt x="2223104" y="677334"/>
                    <a:pt x="2005390" y="595086"/>
                  </a:cubicBezTo>
                  <a:cubicBezTo>
                    <a:pt x="1787676" y="512838"/>
                    <a:pt x="1736875" y="338667"/>
                    <a:pt x="1511904" y="246743"/>
                  </a:cubicBezTo>
                  <a:cubicBezTo>
                    <a:pt x="1286933" y="154819"/>
                    <a:pt x="971247" y="99181"/>
                    <a:pt x="655561" y="43543"/>
                  </a:cubicBezTo>
                </a:path>
              </a:pathLst>
            </a:custGeom>
            <a:solidFill>
              <a:srgbClr val="FFFF00">
                <a:alpha val="50000"/>
              </a:srgbClr>
            </a:solidFill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lIns="65306" tIns="32653" rIns="65306" bIns="32653"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36208" name="TextBox 18"/>
            <p:cNvSpPr txBox="1">
              <a:spLocks noChangeArrowheads="1"/>
            </p:cNvSpPr>
            <p:nvPr/>
          </p:nvSpPr>
          <p:spPr bwMode="auto">
            <a:xfrm>
              <a:off x="7582861" y="5002213"/>
              <a:ext cx="1297913" cy="2770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306" tIns="32653" rIns="65306" bIns="32653">
              <a:spAutoFit/>
            </a:bodyPr>
            <a:lstStyle/>
            <a:p>
              <a:pPr algn="ctr"/>
              <a:r>
                <a:rPr lang="ru-RU" sz="1400">
                  <a:solidFill>
                    <a:schemeClr val="tx1"/>
                  </a:solidFill>
                </a:rPr>
                <a:t>Удовлетворительная</a:t>
              </a:r>
            </a:p>
          </p:txBody>
        </p:sp>
      </p:grpSp>
      <p:sp>
        <p:nvSpPr>
          <p:cNvPr id="136202" name="Rectangle 375"/>
          <p:cNvSpPr>
            <a:spLocks noChangeArrowheads="1"/>
          </p:cNvSpPr>
          <p:nvPr/>
        </p:nvSpPr>
        <p:spPr bwMode="auto">
          <a:xfrm>
            <a:off x="0" y="8620125"/>
            <a:ext cx="5834063" cy="981075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121476" tIns="60740" rIns="121476" bIns="60740"/>
          <a:lstStyle/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Ответственный за взаимодействие с МЧС России  </a:t>
            </a:r>
            <a:r>
              <a:rPr lang="ru-RU" sz="1400" u="sng">
                <a:solidFill>
                  <a:schemeClr val="tx1"/>
                </a:solidFill>
                <a:cs typeface="Arial" pitchFamily="34" charset="0"/>
              </a:rPr>
              <a:t>Тайсумов Т. Ш,</a:t>
            </a:r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                                                                                                                                                     </a:t>
            </a:r>
          </a:p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                                                                                                      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(Ф.И.О.)</a:t>
            </a:r>
          </a:p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т. </a:t>
            </a:r>
            <a:r>
              <a:rPr lang="ru-RU" sz="1400" u="sng">
                <a:solidFill>
                  <a:schemeClr val="tx1"/>
                </a:solidFill>
                <a:cs typeface="Arial" pitchFamily="34" charset="0"/>
              </a:rPr>
              <a:t>8 928 782 01 13</a:t>
            </a:r>
          </a:p>
          <a:p>
            <a:pPr defTabSz="1219200"/>
            <a:r>
              <a:rPr lang="ru-RU" sz="1400">
                <a:solidFill>
                  <a:schemeClr val="tx1"/>
                </a:solidFill>
                <a:cs typeface="Arial" pitchFamily="34" charset="0"/>
              </a:rPr>
              <a:t>Количество зарегистрированных в сети абонентов: </a:t>
            </a:r>
            <a:r>
              <a:rPr lang="ru-RU" sz="1400" u="sng">
                <a:solidFill>
                  <a:schemeClr val="tx1"/>
                </a:solidFill>
                <a:cs typeface="Arial" pitchFamily="34" charset="0"/>
              </a:rPr>
              <a:t>20 800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7218" name="Picture 3"/>
          <p:cNvPicPr>
            <a:picLocks noChangeAspect="1" noChangeArrowheads="1"/>
          </p:cNvPicPr>
          <p:nvPr/>
        </p:nvPicPr>
        <p:blipFill>
          <a:blip r:embed="rId2" cstate="print"/>
          <a:srcRect l="14664" t="8791" r="20433"/>
          <a:stretch>
            <a:fillRect/>
          </a:stretch>
        </p:blipFill>
        <p:spPr bwMode="auto">
          <a:xfrm>
            <a:off x="0" y="839788"/>
            <a:ext cx="12801600" cy="876141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137219" name="Text Box 118"/>
          <p:cNvSpPr txBox="1">
            <a:spLocks noChangeArrowheads="1"/>
          </p:cNvSpPr>
          <p:nvPr/>
        </p:nvSpPr>
        <p:spPr bwMode="auto">
          <a:xfrm>
            <a:off x="0" y="0"/>
            <a:ext cx="12801600" cy="116681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154813" tIns="77407" rIns="154813" bIns="77407" anchor="ctr"/>
          <a:lstStyle/>
          <a:p>
            <a:pPr algn="ctr" defTabSz="1550988"/>
            <a:r>
              <a:rPr lang="ru-RU" sz="3100">
                <a:solidFill>
                  <a:schemeClr val="tx1"/>
                </a:solidFill>
              </a:rPr>
              <a:t>СХЕМА РАЗМЕЩЕНИЯ ЭЛЕМЕНТОВ ОКСИОН В АЧХОЙ-МАРТАНОВСКОМ МУНИЦИПАЛЬНОМ РАЙОНЕ</a:t>
            </a:r>
          </a:p>
        </p:txBody>
      </p:sp>
      <p:sp>
        <p:nvSpPr>
          <p:cNvPr id="137220" name="Rectangle 124"/>
          <p:cNvSpPr>
            <a:spLocks noChangeArrowheads="1"/>
          </p:cNvSpPr>
          <p:nvPr/>
        </p:nvSpPr>
        <p:spPr bwMode="auto">
          <a:xfrm>
            <a:off x="11113" y="4805363"/>
            <a:ext cx="12790487" cy="1816100"/>
          </a:xfrm>
          <a:prstGeom prst="rect">
            <a:avLst/>
          </a:prstGeom>
          <a:gradFill rotWithShape="1">
            <a:gsLst>
              <a:gs pos="0">
                <a:srgbClr val="FFFF00"/>
              </a:gs>
              <a:gs pos="100000">
                <a:srgbClr val="FF33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 anchor="ctr"/>
          <a:lstStyle/>
          <a:p>
            <a:pPr marL="666750" indent="-666750" algn="ctr" defTabSz="1790700"/>
            <a:r>
              <a:rPr lang="ru-RU" sz="2900" b="1">
                <a:solidFill>
                  <a:schemeClr val="tx1"/>
                </a:solidFill>
              </a:rPr>
              <a:t>Схема размещения элементов ОКСИОН.</a:t>
            </a:r>
            <a:endParaRPr lang="ru-RU" sz="2900">
              <a:solidFill>
                <a:schemeClr val="tx1"/>
              </a:solidFill>
            </a:endParaRPr>
          </a:p>
          <a:p>
            <a:pPr marL="666750" indent="-666750" algn="ctr" defTabSz="1790700"/>
            <a:r>
              <a:rPr lang="ru-RU" sz="2900">
                <a:solidFill>
                  <a:schemeClr val="tx1"/>
                </a:solidFill>
              </a:rPr>
              <a:t>не отрабатывалась ввиду отсутствия ОКСИОН на территории республики.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8242" name="Picture 3"/>
          <p:cNvPicPr>
            <a:picLocks noChangeAspect="1" noChangeArrowheads="1"/>
          </p:cNvPicPr>
          <p:nvPr/>
        </p:nvPicPr>
        <p:blipFill>
          <a:blip r:embed="rId2" cstate="print"/>
          <a:srcRect l="14664" t="8791" r="20433"/>
          <a:stretch>
            <a:fillRect/>
          </a:stretch>
        </p:blipFill>
        <p:spPr bwMode="auto">
          <a:xfrm>
            <a:off x="0" y="1300163"/>
            <a:ext cx="12801600" cy="83010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138243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52241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0910" tIns="45455" rIns="90910" bIns="45455">
            <a:spAutoFit/>
          </a:bodyPr>
          <a:lstStyle/>
          <a:p>
            <a:pPr defTabSz="1276350"/>
            <a:r>
              <a:rPr lang="ru-RU" sz="3100"/>
              <a:t>                                                         </a:t>
            </a:r>
            <a:r>
              <a:rPr lang="ru-RU" sz="3100">
                <a:solidFill>
                  <a:schemeClr val="tx1"/>
                </a:solidFill>
              </a:rPr>
              <a:t>ПЛАН </a:t>
            </a:r>
          </a:p>
          <a:p>
            <a:pPr defTabSz="1276350"/>
            <a:r>
              <a:rPr lang="ru-RU" sz="3100">
                <a:solidFill>
                  <a:schemeClr val="tx1"/>
                </a:solidFill>
              </a:rPr>
              <a:t>                              ОРГАНИЗАЦИИ ОПОВЕЩЕНИЯ НАСЕЛЕНИЯ </a:t>
            </a:r>
          </a:p>
          <a:p>
            <a:pPr defTabSz="1276350"/>
            <a:r>
              <a:rPr lang="ru-RU" sz="3100">
                <a:solidFill>
                  <a:schemeClr val="tx1"/>
                </a:solidFill>
              </a:rPr>
              <a:t>                                    АЧХОЙ-МАРТАНОВСКОГО РАЙОНА  ЧР</a:t>
            </a:r>
          </a:p>
        </p:txBody>
      </p:sp>
      <p:grpSp>
        <p:nvGrpSpPr>
          <p:cNvPr id="138244" name="Group 101"/>
          <p:cNvGrpSpPr>
            <a:grpSpLocks/>
          </p:cNvGrpSpPr>
          <p:nvPr/>
        </p:nvGrpSpPr>
        <p:grpSpPr bwMode="auto">
          <a:xfrm>
            <a:off x="5634038" y="3890963"/>
            <a:ext cx="304800" cy="309562"/>
            <a:chOff x="4032" y="3192"/>
            <a:chExt cx="96" cy="143"/>
          </a:xfrm>
        </p:grpSpPr>
        <p:sp>
          <p:nvSpPr>
            <p:cNvPr id="138489" name="Rectangle 102"/>
            <p:cNvSpPr>
              <a:spLocks noChangeArrowheads="1"/>
            </p:cNvSpPr>
            <p:nvPr/>
          </p:nvSpPr>
          <p:spPr bwMode="auto">
            <a:xfrm>
              <a:off x="4032" y="3192"/>
              <a:ext cx="96" cy="96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38490" name="Rectangle 103"/>
            <p:cNvSpPr>
              <a:spLocks noChangeArrowheads="1"/>
            </p:cNvSpPr>
            <p:nvPr/>
          </p:nvSpPr>
          <p:spPr bwMode="auto">
            <a:xfrm>
              <a:off x="4032" y="3288"/>
              <a:ext cx="96" cy="47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138245" name="Group 104"/>
          <p:cNvGrpSpPr>
            <a:grpSpLocks/>
          </p:cNvGrpSpPr>
          <p:nvPr/>
        </p:nvGrpSpPr>
        <p:grpSpPr bwMode="auto">
          <a:xfrm>
            <a:off x="8339138" y="5183188"/>
            <a:ext cx="1920875" cy="617537"/>
            <a:chOff x="480" y="6240"/>
            <a:chExt cx="1209" cy="389"/>
          </a:xfrm>
        </p:grpSpPr>
        <p:sp>
          <p:nvSpPr>
            <p:cNvPr id="138472" name="Rectangle 105"/>
            <p:cNvSpPr>
              <a:spLocks noChangeArrowheads="1"/>
            </p:cNvSpPr>
            <p:nvPr/>
          </p:nvSpPr>
          <p:spPr bwMode="auto">
            <a:xfrm>
              <a:off x="480" y="6486"/>
              <a:ext cx="1056" cy="143"/>
            </a:xfrm>
            <a:prstGeom prst="rect">
              <a:avLst/>
            </a:prstGeom>
            <a:solidFill>
              <a:schemeClr val="hlink">
                <a:alpha val="50195"/>
              </a:schemeClr>
            </a:solidFill>
            <a:ln w="9525">
              <a:noFill/>
              <a:miter lim="800000"/>
              <a:headEnd/>
              <a:tailEnd/>
            </a:ln>
          </p:spPr>
          <p:txBody>
            <a:bodyPr lIns="91378" tIns="45690" rIns="91378" bIns="45690"/>
            <a:lstStyle/>
            <a:p>
              <a:pPr defTabSz="127635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</a:rPr>
                <a:t>АСО-8</a:t>
              </a:r>
            </a:p>
          </p:txBody>
        </p:sp>
        <p:sp>
          <p:nvSpPr>
            <p:cNvPr id="138473" name="Rectangle 106"/>
            <p:cNvSpPr>
              <a:spLocks noChangeArrowheads="1"/>
            </p:cNvSpPr>
            <p:nvPr/>
          </p:nvSpPr>
          <p:spPr bwMode="auto">
            <a:xfrm>
              <a:off x="1008" y="6240"/>
              <a:ext cx="528" cy="246"/>
            </a:xfrm>
            <a:prstGeom prst="rect">
              <a:avLst/>
            </a:prstGeom>
            <a:solidFill>
              <a:srgbClr val="FFFF66">
                <a:alpha val="5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91378" tIns="45690" rIns="91378" bIns="45690"/>
            <a:lstStyle/>
            <a:p>
              <a:pPr defTabSz="1276350" eaLnBrk="0" hangingPunct="0">
                <a:spcBef>
                  <a:spcPct val="20000"/>
                </a:spcBef>
              </a:pPr>
              <a:endParaRPr lang="ru-RU" sz="1100"/>
            </a:p>
          </p:txBody>
        </p:sp>
        <p:sp>
          <p:nvSpPr>
            <p:cNvPr id="138474" name="Rectangle 107"/>
            <p:cNvSpPr>
              <a:spLocks noChangeArrowheads="1"/>
            </p:cNvSpPr>
            <p:nvPr/>
          </p:nvSpPr>
          <p:spPr bwMode="auto">
            <a:xfrm>
              <a:off x="480" y="6240"/>
              <a:ext cx="528" cy="246"/>
            </a:xfrm>
            <a:prstGeom prst="rect">
              <a:avLst/>
            </a:prstGeom>
            <a:solidFill>
              <a:srgbClr val="FFFF66">
                <a:alpha val="5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lIns="91378" tIns="45690" rIns="91378" bIns="45690"/>
            <a:lstStyle/>
            <a:p>
              <a:pPr defTabSz="127635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</a:rPr>
                <a:t>р/с  </a:t>
              </a:r>
              <a:r>
                <a:rPr lang="ru-RU" sz="800">
                  <a:solidFill>
                    <a:schemeClr val="tx1"/>
                  </a:solidFill>
                </a:rPr>
                <a:t>УКВ </a:t>
              </a:r>
              <a:r>
                <a:rPr lang="ru-RU" sz="1100"/>
                <a:t>«</a:t>
              </a:r>
              <a:r>
                <a:rPr lang="ru-RU" sz="1100">
                  <a:solidFill>
                    <a:schemeClr val="tx1"/>
                  </a:solidFill>
                </a:rPr>
                <a:t>такт»</a:t>
              </a:r>
            </a:p>
          </p:txBody>
        </p:sp>
        <p:sp>
          <p:nvSpPr>
            <p:cNvPr id="138475" name="Line 108"/>
            <p:cNvSpPr>
              <a:spLocks noChangeShapeType="1"/>
            </p:cNvSpPr>
            <p:nvPr/>
          </p:nvSpPr>
          <p:spPr bwMode="auto">
            <a:xfrm>
              <a:off x="480" y="6240"/>
              <a:ext cx="1056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8476" name="Line 109"/>
            <p:cNvSpPr>
              <a:spLocks noChangeShapeType="1"/>
            </p:cNvSpPr>
            <p:nvPr/>
          </p:nvSpPr>
          <p:spPr bwMode="auto">
            <a:xfrm>
              <a:off x="480" y="6486"/>
              <a:ext cx="1056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8477" name="Line 110"/>
            <p:cNvSpPr>
              <a:spLocks noChangeShapeType="1"/>
            </p:cNvSpPr>
            <p:nvPr/>
          </p:nvSpPr>
          <p:spPr bwMode="auto">
            <a:xfrm>
              <a:off x="480" y="6629"/>
              <a:ext cx="1056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8478" name="Line 111"/>
            <p:cNvSpPr>
              <a:spLocks noChangeShapeType="1"/>
            </p:cNvSpPr>
            <p:nvPr/>
          </p:nvSpPr>
          <p:spPr bwMode="auto">
            <a:xfrm>
              <a:off x="480" y="6240"/>
              <a:ext cx="0" cy="389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8479" name="Line 112"/>
            <p:cNvSpPr>
              <a:spLocks noChangeShapeType="1"/>
            </p:cNvSpPr>
            <p:nvPr/>
          </p:nvSpPr>
          <p:spPr bwMode="auto">
            <a:xfrm>
              <a:off x="1008" y="6240"/>
              <a:ext cx="0" cy="246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38480" name="Line 113"/>
            <p:cNvSpPr>
              <a:spLocks noChangeShapeType="1"/>
            </p:cNvSpPr>
            <p:nvPr/>
          </p:nvSpPr>
          <p:spPr bwMode="auto">
            <a:xfrm>
              <a:off x="1536" y="6240"/>
              <a:ext cx="0" cy="389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38481" name="Group 114"/>
            <p:cNvGrpSpPr>
              <a:grpSpLocks/>
            </p:cNvGrpSpPr>
            <p:nvPr/>
          </p:nvGrpSpPr>
          <p:grpSpPr bwMode="auto">
            <a:xfrm>
              <a:off x="1601" y="6288"/>
              <a:ext cx="85" cy="96"/>
              <a:chOff x="-341" y="3475"/>
              <a:chExt cx="135" cy="170"/>
            </a:xfrm>
          </p:grpSpPr>
          <p:sp>
            <p:nvSpPr>
              <p:cNvPr id="138487" name="AutoShape 115"/>
              <p:cNvSpPr>
                <a:spLocks noChangeArrowheads="1"/>
              </p:cNvSpPr>
              <p:nvPr/>
            </p:nvSpPr>
            <p:spPr bwMode="auto">
              <a:xfrm rot="-5400000">
                <a:off x="-336" y="3515"/>
                <a:ext cx="170" cy="90"/>
              </a:xfrm>
              <a:prstGeom prst="triangle">
                <a:avLst>
                  <a:gd name="adj" fmla="val 50000"/>
                </a:avLst>
              </a:prstGeom>
              <a:noFill/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 sz="2700"/>
              </a:p>
            </p:txBody>
          </p:sp>
          <p:sp>
            <p:nvSpPr>
              <p:cNvPr id="138488" name="Rectangle 116"/>
              <p:cNvSpPr>
                <a:spLocks noChangeArrowheads="1"/>
              </p:cNvSpPr>
              <p:nvPr/>
            </p:nvSpPr>
            <p:spPr bwMode="auto">
              <a:xfrm rot="5400000">
                <a:off x="-403" y="3537"/>
                <a:ext cx="170" cy="46"/>
              </a:xfrm>
              <a:prstGeom prst="rect">
                <a:avLst/>
              </a:prstGeom>
              <a:noFill/>
              <a:ln w="254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ru-RU" sz="2700"/>
              </a:p>
            </p:txBody>
          </p:sp>
        </p:grpSp>
        <p:sp>
          <p:nvSpPr>
            <p:cNvPr id="138482" name="Line 117"/>
            <p:cNvSpPr>
              <a:spLocks noChangeShapeType="1"/>
            </p:cNvSpPr>
            <p:nvPr/>
          </p:nvSpPr>
          <p:spPr bwMode="auto">
            <a:xfrm>
              <a:off x="1542" y="6338"/>
              <a:ext cx="57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38483" name="Group 118"/>
            <p:cNvGrpSpPr>
              <a:grpSpLocks/>
            </p:cNvGrpSpPr>
            <p:nvPr/>
          </p:nvGrpSpPr>
          <p:grpSpPr bwMode="auto">
            <a:xfrm flipH="1">
              <a:off x="1613" y="6470"/>
              <a:ext cx="76" cy="101"/>
              <a:chOff x="801" y="4079"/>
              <a:chExt cx="180" cy="360"/>
            </a:xfrm>
          </p:grpSpPr>
          <p:sp>
            <p:nvSpPr>
              <p:cNvPr id="138485" name="Arc 119"/>
              <p:cNvSpPr>
                <a:spLocks/>
              </p:cNvSpPr>
              <p:nvPr/>
            </p:nvSpPr>
            <p:spPr bwMode="auto">
              <a:xfrm>
                <a:off x="801" y="407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86" name="Arc 120"/>
              <p:cNvSpPr>
                <a:spLocks/>
              </p:cNvSpPr>
              <p:nvPr/>
            </p:nvSpPr>
            <p:spPr bwMode="auto">
              <a:xfrm flipV="1">
                <a:off x="801" y="425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84" name="Line 121"/>
            <p:cNvSpPr>
              <a:spLocks noChangeShapeType="1"/>
            </p:cNvSpPr>
            <p:nvPr/>
          </p:nvSpPr>
          <p:spPr bwMode="auto">
            <a:xfrm rot="5400000" flipH="1">
              <a:off x="1572" y="6490"/>
              <a:ext cx="0" cy="5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38246" name="Group 145"/>
          <p:cNvGrpSpPr>
            <a:grpSpLocks/>
          </p:cNvGrpSpPr>
          <p:nvPr/>
        </p:nvGrpSpPr>
        <p:grpSpPr bwMode="auto">
          <a:xfrm>
            <a:off x="6257925" y="4521200"/>
            <a:ext cx="533400" cy="608013"/>
            <a:chOff x="7008" y="3648"/>
            <a:chExt cx="336" cy="384"/>
          </a:xfrm>
        </p:grpSpPr>
        <p:grpSp>
          <p:nvGrpSpPr>
            <p:cNvPr id="138467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69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70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71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68" name="Oval 150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38247" name="Group 157"/>
          <p:cNvGrpSpPr>
            <a:grpSpLocks/>
          </p:cNvGrpSpPr>
          <p:nvPr/>
        </p:nvGrpSpPr>
        <p:grpSpPr bwMode="auto">
          <a:xfrm>
            <a:off x="8616950" y="3090863"/>
            <a:ext cx="533400" cy="609600"/>
            <a:chOff x="7008" y="3648"/>
            <a:chExt cx="336" cy="384"/>
          </a:xfrm>
        </p:grpSpPr>
        <p:grpSp>
          <p:nvGrpSpPr>
            <p:cNvPr id="138462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64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65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66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63" name="Oval 162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38248" name="Group 163"/>
          <p:cNvGrpSpPr>
            <a:grpSpLocks/>
          </p:cNvGrpSpPr>
          <p:nvPr/>
        </p:nvGrpSpPr>
        <p:grpSpPr bwMode="auto">
          <a:xfrm>
            <a:off x="4000500" y="3900488"/>
            <a:ext cx="533400" cy="609600"/>
            <a:chOff x="3888" y="4128"/>
            <a:chExt cx="336" cy="384"/>
          </a:xfrm>
        </p:grpSpPr>
        <p:grpSp>
          <p:nvGrpSpPr>
            <p:cNvPr id="138457" name="Group 21"/>
            <p:cNvGrpSpPr>
              <a:grpSpLocks/>
            </p:cNvGrpSpPr>
            <p:nvPr/>
          </p:nvGrpSpPr>
          <p:grpSpPr bwMode="auto">
            <a:xfrm>
              <a:off x="4043" y="4128"/>
              <a:ext cx="181" cy="202"/>
              <a:chOff x="4359" y="3264"/>
              <a:chExt cx="281" cy="318"/>
            </a:xfrm>
          </p:grpSpPr>
          <p:sp>
            <p:nvSpPr>
              <p:cNvPr id="138459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60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61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58" name="Oval 168"/>
            <p:cNvSpPr>
              <a:spLocks noChangeArrowheads="1"/>
            </p:cNvSpPr>
            <p:nvPr/>
          </p:nvSpPr>
          <p:spPr bwMode="auto">
            <a:xfrm>
              <a:off x="3888" y="432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38249" name="Group 169"/>
          <p:cNvGrpSpPr>
            <a:grpSpLocks/>
          </p:cNvGrpSpPr>
          <p:nvPr/>
        </p:nvGrpSpPr>
        <p:grpSpPr bwMode="auto">
          <a:xfrm>
            <a:off x="5292725" y="2700338"/>
            <a:ext cx="533400" cy="609600"/>
            <a:chOff x="7008" y="3648"/>
            <a:chExt cx="336" cy="384"/>
          </a:xfrm>
        </p:grpSpPr>
        <p:grpSp>
          <p:nvGrpSpPr>
            <p:cNvPr id="138452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54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55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56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53" name="Oval 174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38250" name="Line 175"/>
          <p:cNvSpPr>
            <a:spLocks noChangeShapeType="1"/>
          </p:cNvSpPr>
          <p:nvPr/>
        </p:nvSpPr>
        <p:spPr bwMode="auto">
          <a:xfrm flipH="1" flipV="1">
            <a:off x="5949950" y="4046538"/>
            <a:ext cx="1189038" cy="25400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grpSp>
        <p:nvGrpSpPr>
          <p:cNvPr id="138251" name="Group 176"/>
          <p:cNvGrpSpPr>
            <a:grpSpLocks/>
          </p:cNvGrpSpPr>
          <p:nvPr/>
        </p:nvGrpSpPr>
        <p:grpSpPr bwMode="auto">
          <a:xfrm>
            <a:off x="5016500" y="2400300"/>
            <a:ext cx="533400" cy="609600"/>
            <a:chOff x="7008" y="3648"/>
            <a:chExt cx="336" cy="384"/>
          </a:xfrm>
        </p:grpSpPr>
        <p:grpSp>
          <p:nvGrpSpPr>
            <p:cNvPr id="138447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49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50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51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48" name="Oval 181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38252" name="Group 182"/>
          <p:cNvGrpSpPr>
            <a:grpSpLocks/>
          </p:cNvGrpSpPr>
          <p:nvPr/>
        </p:nvGrpSpPr>
        <p:grpSpPr bwMode="auto">
          <a:xfrm>
            <a:off x="7991475" y="2490788"/>
            <a:ext cx="533400" cy="609600"/>
            <a:chOff x="7008" y="3648"/>
            <a:chExt cx="336" cy="384"/>
          </a:xfrm>
        </p:grpSpPr>
        <p:grpSp>
          <p:nvGrpSpPr>
            <p:cNvPr id="138442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44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45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46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43" name="Oval 187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38253" name="Group 188"/>
          <p:cNvGrpSpPr>
            <a:grpSpLocks/>
          </p:cNvGrpSpPr>
          <p:nvPr/>
        </p:nvGrpSpPr>
        <p:grpSpPr bwMode="auto">
          <a:xfrm>
            <a:off x="5683250" y="4400550"/>
            <a:ext cx="533400" cy="609600"/>
            <a:chOff x="7008" y="3648"/>
            <a:chExt cx="336" cy="384"/>
          </a:xfrm>
        </p:grpSpPr>
        <p:grpSp>
          <p:nvGrpSpPr>
            <p:cNvPr id="138437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39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40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41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38" name="Oval 193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38254" name="Group 194"/>
          <p:cNvGrpSpPr>
            <a:grpSpLocks/>
          </p:cNvGrpSpPr>
          <p:nvPr/>
        </p:nvGrpSpPr>
        <p:grpSpPr bwMode="auto">
          <a:xfrm>
            <a:off x="7805738" y="3690938"/>
            <a:ext cx="533400" cy="609600"/>
            <a:chOff x="7008" y="3648"/>
            <a:chExt cx="336" cy="384"/>
          </a:xfrm>
        </p:grpSpPr>
        <p:grpSp>
          <p:nvGrpSpPr>
            <p:cNvPr id="138432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34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35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36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33" name="Oval 199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38255" name="Group 200"/>
          <p:cNvGrpSpPr>
            <a:grpSpLocks/>
          </p:cNvGrpSpPr>
          <p:nvPr/>
        </p:nvGrpSpPr>
        <p:grpSpPr bwMode="auto">
          <a:xfrm>
            <a:off x="4830763" y="4100513"/>
            <a:ext cx="385762" cy="760412"/>
            <a:chOff x="4510" y="3456"/>
            <a:chExt cx="242" cy="480"/>
          </a:xfrm>
        </p:grpSpPr>
        <p:sp>
          <p:nvSpPr>
            <p:cNvPr id="138427" name="AutoShape 20"/>
            <p:cNvSpPr>
              <a:spLocks noChangeArrowheads="1"/>
            </p:cNvSpPr>
            <p:nvPr/>
          </p:nvSpPr>
          <p:spPr bwMode="auto">
            <a:xfrm>
              <a:off x="4510" y="3742"/>
              <a:ext cx="242" cy="194"/>
            </a:xfrm>
            <a:prstGeom prst="triangle">
              <a:avLst>
                <a:gd name="adj" fmla="val 50000"/>
              </a:avLst>
            </a:prstGeom>
            <a:gradFill rotWithShape="0">
              <a:gsLst>
                <a:gs pos="0">
                  <a:srgbClr val="FFFFFF"/>
                </a:gs>
                <a:gs pos="100000">
                  <a:srgbClr val="000000"/>
                </a:gs>
              </a:gsLst>
              <a:path path="rect">
                <a:fillToRect l="100000" t="100000"/>
              </a:path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78" tIns="45690" rIns="91378" bIns="45690"/>
            <a:lstStyle/>
            <a:p>
              <a:pPr defTabSz="909638"/>
              <a:endParaRPr lang="ru-RU"/>
            </a:p>
          </p:txBody>
        </p:sp>
        <p:grpSp>
          <p:nvGrpSpPr>
            <p:cNvPr id="138428" name="Group 21"/>
            <p:cNvGrpSpPr>
              <a:grpSpLocks/>
            </p:cNvGrpSpPr>
            <p:nvPr/>
          </p:nvGrpSpPr>
          <p:grpSpPr bwMode="auto">
            <a:xfrm rot="-2161642">
              <a:off x="4512" y="3456"/>
              <a:ext cx="240" cy="298"/>
              <a:chOff x="4359" y="3264"/>
              <a:chExt cx="281" cy="318"/>
            </a:xfrm>
          </p:grpSpPr>
          <p:sp>
            <p:nvSpPr>
              <p:cNvPr id="138429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30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31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38256" name="Oval 206"/>
          <p:cNvSpPr>
            <a:spLocks noChangeArrowheads="1"/>
          </p:cNvSpPr>
          <p:nvPr/>
        </p:nvSpPr>
        <p:spPr bwMode="auto">
          <a:xfrm>
            <a:off x="9399588" y="5218113"/>
            <a:ext cx="231775" cy="28257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368" tIns="45682" rIns="91368" bIns="45682" anchor="ctr"/>
          <a:lstStyle/>
          <a:p>
            <a:pPr algn="ctr" defTabSz="1276350"/>
            <a:r>
              <a:rPr lang="ru-RU" sz="1500">
                <a:solidFill>
                  <a:schemeClr val="tx1"/>
                </a:solidFill>
              </a:rPr>
              <a:t>с</a:t>
            </a:r>
          </a:p>
        </p:txBody>
      </p:sp>
      <p:sp>
        <p:nvSpPr>
          <p:cNvPr id="138257" name="WordArt 207"/>
          <p:cNvSpPr>
            <a:spLocks noChangeArrowheads="1" noChangeShapeType="1" noTextEdit="1"/>
          </p:cNvSpPr>
          <p:nvPr/>
        </p:nvSpPr>
        <p:spPr bwMode="auto">
          <a:xfrm>
            <a:off x="6089650" y="5172075"/>
            <a:ext cx="865188" cy="13493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ЯНДИ</a:t>
            </a:r>
          </a:p>
        </p:txBody>
      </p:sp>
      <p:sp>
        <p:nvSpPr>
          <p:cNvPr id="138258" name="WordArt 208"/>
          <p:cNvSpPr>
            <a:spLocks noChangeArrowheads="1" noChangeShapeType="1" noTextEdit="1"/>
          </p:cNvSpPr>
          <p:nvPr/>
        </p:nvSpPr>
        <p:spPr bwMode="auto">
          <a:xfrm>
            <a:off x="3019425" y="4362450"/>
            <a:ext cx="981075" cy="1381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БАМУТ</a:t>
            </a:r>
          </a:p>
        </p:txBody>
      </p:sp>
      <p:sp>
        <p:nvSpPr>
          <p:cNvPr id="138259" name="WordArt 209"/>
          <p:cNvSpPr>
            <a:spLocks noChangeArrowheads="1" noChangeShapeType="1" noTextEdit="1"/>
          </p:cNvSpPr>
          <p:nvPr/>
        </p:nvSpPr>
        <p:spPr bwMode="auto">
          <a:xfrm>
            <a:off x="4924425" y="5000625"/>
            <a:ext cx="1019175" cy="138113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Стар.Ачхой</a:t>
            </a:r>
          </a:p>
        </p:txBody>
      </p:sp>
      <p:sp>
        <p:nvSpPr>
          <p:cNvPr id="138260" name="WordArt 211"/>
          <p:cNvSpPr>
            <a:spLocks noChangeArrowheads="1" noChangeShapeType="1" noTextEdit="1"/>
          </p:cNvSpPr>
          <p:nvPr/>
        </p:nvSpPr>
        <p:spPr bwMode="auto">
          <a:xfrm>
            <a:off x="8154988" y="4062413"/>
            <a:ext cx="1120775" cy="13811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ВАЛЕРИК</a:t>
            </a:r>
          </a:p>
        </p:txBody>
      </p:sp>
      <p:sp>
        <p:nvSpPr>
          <p:cNvPr id="138261" name="WordArt 212"/>
          <p:cNvSpPr>
            <a:spLocks noChangeArrowheads="1" noChangeShapeType="1" noTextEdit="1"/>
          </p:cNvSpPr>
          <p:nvPr/>
        </p:nvSpPr>
        <p:spPr bwMode="auto">
          <a:xfrm>
            <a:off x="3749675" y="2784475"/>
            <a:ext cx="1200150" cy="2000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Давыденко</a:t>
            </a:r>
          </a:p>
        </p:txBody>
      </p:sp>
      <p:sp>
        <p:nvSpPr>
          <p:cNvPr id="138262" name="WordArt 213"/>
          <p:cNvSpPr>
            <a:spLocks noChangeArrowheads="1" noChangeShapeType="1" noTextEdit="1"/>
          </p:cNvSpPr>
          <p:nvPr/>
        </p:nvSpPr>
        <p:spPr bwMode="auto">
          <a:xfrm>
            <a:off x="5662613" y="3100388"/>
            <a:ext cx="1014412" cy="2000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Нов.Шарой</a:t>
            </a:r>
          </a:p>
        </p:txBody>
      </p:sp>
      <p:sp>
        <p:nvSpPr>
          <p:cNvPr id="138263" name="Line 215"/>
          <p:cNvSpPr>
            <a:spLocks noChangeShapeType="1"/>
          </p:cNvSpPr>
          <p:nvPr/>
        </p:nvSpPr>
        <p:spPr bwMode="auto">
          <a:xfrm flipH="1">
            <a:off x="4370388" y="4100513"/>
            <a:ext cx="1200150" cy="300037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sp>
        <p:nvSpPr>
          <p:cNvPr id="138264" name="Line 216"/>
          <p:cNvSpPr>
            <a:spLocks noChangeShapeType="1"/>
          </p:cNvSpPr>
          <p:nvPr/>
        </p:nvSpPr>
        <p:spPr bwMode="auto">
          <a:xfrm flipH="1" flipV="1">
            <a:off x="5916613" y="4211638"/>
            <a:ext cx="392112" cy="68897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sp>
        <p:nvSpPr>
          <p:cNvPr id="138265" name="Line 217"/>
          <p:cNvSpPr>
            <a:spLocks noChangeShapeType="1"/>
          </p:cNvSpPr>
          <p:nvPr/>
        </p:nvSpPr>
        <p:spPr bwMode="auto">
          <a:xfrm flipH="1" flipV="1">
            <a:off x="5570538" y="3300413"/>
            <a:ext cx="92075" cy="700087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sp>
        <p:nvSpPr>
          <p:cNvPr id="138266" name="Line 219"/>
          <p:cNvSpPr>
            <a:spLocks noChangeShapeType="1"/>
          </p:cNvSpPr>
          <p:nvPr/>
        </p:nvSpPr>
        <p:spPr bwMode="auto">
          <a:xfrm flipH="1" flipV="1">
            <a:off x="5173663" y="3000375"/>
            <a:ext cx="488950" cy="100012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sp>
        <p:nvSpPr>
          <p:cNvPr id="138267" name="Line 220"/>
          <p:cNvSpPr>
            <a:spLocks noChangeShapeType="1"/>
          </p:cNvSpPr>
          <p:nvPr/>
        </p:nvSpPr>
        <p:spPr bwMode="auto">
          <a:xfrm>
            <a:off x="5956300" y="4000500"/>
            <a:ext cx="1920875" cy="20002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grpSp>
        <p:nvGrpSpPr>
          <p:cNvPr id="138268" name="Group 221"/>
          <p:cNvGrpSpPr>
            <a:grpSpLocks/>
          </p:cNvGrpSpPr>
          <p:nvPr/>
        </p:nvGrpSpPr>
        <p:grpSpPr bwMode="auto">
          <a:xfrm>
            <a:off x="7508875" y="2990850"/>
            <a:ext cx="533400" cy="609600"/>
            <a:chOff x="7008" y="3648"/>
            <a:chExt cx="336" cy="384"/>
          </a:xfrm>
        </p:grpSpPr>
        <p:grpSp>
          <p:nvGrpSpPr>
            <p:cNvPr id="138422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24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25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26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23" name="Oval 226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38269" name="Line 227"/>
          <p:cNvSpPr>
            <a:spLocks noChangeShapeType="1"/>
          </p:cNvSpPr>
          <p:nvPr/>
        </p:nvSpPr>
        <p:spPr bwMode="auto">
          <a:xfrm flipV="1">
            <a:off x="5846763" y="2800350"/>
            <a:ext cx="184150" cy="1100138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sp>
        <p:nvSpPr>
          <p:cNvPr id="138270" name="Line 235"/>
          <p:cNvSpPr>
            <a:spLocks noChangeShapeType="1"/>
          </p:cNvSpPr>
          <p:nvPr/>
        </p:nvSpPr>
        <p:spPr bwMode="auto">
          <a:xfrm flipV="1">
            <a:off x="5938838" y="3500438"/>
            <a:ext cx="1570037" cy="500062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sp>
        <p:nvSpPr>
          <p:cNvPr id="138271" name="Line 236"/>
          <p:cNvSpPr>
            <a:spLocks noChangeShapeType="1"/>
          </p:cNvSpPr>
          <p:nvPr/>
        </p:nvSpPr>
        <p:spPr bwMode="auto">
          <a:xfrm flipV="1">
            <a:off x="6030913" y="3600450"/>
            <a:ext cx="2586037" cy="40005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sp>
        <p:nvSpPr>
          <p:cNvPr id="138272" name="WordArt 238"/>
          <p:cNvSpPr>
            <a:spLocks noChangeArrowheads="1" noChangeShapeType="1" noTextEdit="1"/>
          </p:cNvSpPr>
          <p:nvPr/>
        </p:nvSpPr>
        <p:spPr bwMode="auto">
          <a:xfrm>
            <a:off x="6267450" y="2589213"/>
            <a:ext cx="1108075" cy="2000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Самашки</a:t>
            </a:r>
          </a:p>
        </p:txBody>
      </p:sp>
      <p:grpSp>
        <p:nvGrpSpPr>
          <p:cNvPr id="138273" name="Group 239"/>
          <p:cNvGrpSpPr>
            <a:grpSpLocks/>
          </p:cNvGrpSpPr>
          <p:nvPr/>
        </p:nvGrpSpPr>
        <p:grpSpPr bwMode="auto">
          <a:xfrm>
            <a:off x="7081838" y="3929063"/>
            <a:ext cx="533400" cy="611187"/>
            <a:chOff x="7008" y="3648"/>
            <a:chExt cx="336" cy="384"/>
          </a:xfrm>
        </p:grpSpPr>
        <p:grpSp>
          <p:nvGrpSpPr>
            <p:cNvPr id="138417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19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20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21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18" name="Oval 244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38274" name="WordArt 245"/>
          <p:cNvSpPr>
            <a:spLocks noChangeArrowheads="1" noChangeShapeType="1" noTextEdit="1"/>
          </p:cNvSpPr>
          <p:nvPr/>
        </p:nvSpPr>
        <p:spPr bwMode="auto">
          <a:xfrm>
            <a:off x="7367588" y="4400550"/>
            <a:ext cx="1157287" cy="300038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Котыр-Юрт</a:t>
            </a:r>
          </a:p>
        </p:txBody>
      </p:sp>
      <p:sp>
        <p:nvSpPr>
          <p:cNvPr id="138275" name="Line 246"/>
          <p:cNvSpPr>
            <a:spLocks noChangeShapeType="1"/>
          </p:cNvSpPr>
          <p:nvPr/>
        </p:nvSpPr>
        <p:spPr bwMode="auto">
          <a:xfrm flipH="1" flipV="1">
            <a:off x="5846763" y="4200525"/>
            <a:ext cx="60325" cy="500063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grpSp>
        <p:nvGrpSpPr>
          <p:cNvPr id="138276" name="Group 247"/>
          <p:cNvGrpSpPr>
            <a:grpSpLocks/>
          </p:cNvGrpSpPr>
          <p:nvPr/>
        </p:nvGrpSpPr>
        <p:grpSpPr bwMode="auto">
          <a:xfrm>
            <a:off x="5621338" y="3416300"/>
            <a:ext cx="687387" cy="533400"/>
            <a:chOff x="7728" y="6432"/>
            <a:chExt cx="488" cy="384"/>
          </a:xfrm>
        </p:grpSpPr>
        <p:sp>
          <p:nvSpPr>
            <p:cNvPr id="138410" name="Freeform 248"/>
            <p:cNvSpPr>
              <a:spLocks/>
            </p:cNvSpPr>
            <p:nvPr/>
          </p:nvSpPr>
          <p:spPr bwMode="auto">
            <a:xfrm>
              <a:off x="7728" y="6432"/>
              <a:ext cx="480" cy="216"/>
            </a:xfrm>
            <a:custGeom>
              <a:avLst/>
              <a:gdLst>
                <a:gd name="T0" fmla="*/ 0 w 480"/>
                <a:gd name="T1" fmla="*/ 0 h 216"/>
                <a:gd name="T2" fmla="*/ 480 w 480"/>
                <a:gd name="T3" fmla="*/ 0 h 216"/>
                <a:gd name="T4" fmla="*/ 396 w 480"/>
                <a:gd name="T5" fmla="*/ 216 h 216"/>
                <a:gd name="T6" fmla="*/ 4 w 480"/>
                <a:gd name="T7" fmla="*/ 212 h 216"/>
                <a:gd name="T8" fmla="*/ 0 w 480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0"/>
                <a:gd name="T16" fmla="*/ 0 h 216"/>
                <a:gd name="T17" fmla="*/ 480 w 480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0" h="216">
                  <a:moveTo>
                    <a:pt x="0" y="0"/>
                  </a:moveTo>
                  <a:lnTo>
                    <a:pt x="480" y="0"/>
                  </a:lnTo>
                  <a:lnTo>
                    <a:pt x="396" y="216"/>
                  </a:lnTo>
                  <a:lnTo>
                    <a:pt x="4" y="21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FFBEAF"/>
                </a:gs>
                <a:gs pos="50000">
                  <a:srgbClr val="FFFFFF"/>
                </a:gs>
                <a:gs pos="100000">
                  <a:srgbClr val="FFBEAF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grpSp>
          <p:nvGrpSpPr>
            <p:cNvPr id="138411" name="Group 249"/>
            <p:cNvGrpSpPr>
              <a:grpSpLocks/>
            </p:cNvGrpSpPr>
            <p:nvPr/>
          </p:nvGrpSpPr>
          <p:grpSpPr bwMode="auto">
            <a:xfrm>
              <a:off x="7736" y="6432"/>
              <a:ext cx="480" cy="384"/>
              <a:chOff x="384" y="3168"/>
              <a:chExt cx="768" cy="720"/>
            </a:xfrm>
          </p:grpSpPr>
          <p:sp>
            <p:nvSpPr>
              <p:cNvPr id="138412" name="Line 250"/>
              <p:cNvSpPr>
                <a:spLocks noChangeShapeType="1"/>
              </p:cNvSpPr>
              <p:nvPr/>
            </p:nvSpPr>
            <p:spPr bwMode="auto">
              <a:xfrm flipV="1">
                <a:off x="384" y="3168"/>
                <a:ext cx="0" cy="72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8413" name="Line 251"/>
              <p:cNvSpPr>
                <a:spLocks noChangeShapeType="1"/>
              </p:cNvSpPr>
              <p:nvPr/>
            </p:nvSpPr>
            <p:spPr bwMode="auto">
              <a:xfrm flipV="1">
                <a:off x="384" y="3176"/>
                <a:ext cx="768" cy="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8414" name="Line 252"/>
              <p:cNvSpPr>
                <a:spLocks noChangeShapeType="1"/>
              </p:cNvSpPr>
              <p:nvPr/>
            </p:nvSpPr>
            <p:spPr bwMode="auto">
              <a:xfrm flipV="1">
                <a:off x="384" y="3560"/>
                <a:ext cx="624" cy="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8415" name="Line 253"/>
              <p:cNvSpPr>
                <a:spLocks noChangeShapeType="1"/>
              </p:cNvSpPr>
              <p:nvPr/>
            </p:nvSpPr>
            <p:spPr bwMode="auto">
              <a:xfrm flipV="1">
                <a:off x="1008" y="3176"/>
                <a:ext cx="144" cy="384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38416" name="Line 254"/>
              <p:cNvSpPr>
                <a:spLocks noChangeShapeType="1"/>
              </p:cNvSpPr>
              <p:nvPr/>
            </p:nvSpPr>
            <p:spPr bwMode="auto">
              <a:xfrm flipV="1">
                <a:off x="960" y="3168"/>
                <a:ext cx="144" cy="384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sp>
        <p:nvSpPr>
          <p:cNvPr id="138277" name="Text Box 255"/>
          <p:cNvSpPr txBox="1">
            <a:spLocks noChangeArrowheads="1"/>
          </p:cNvSpPr>
          <p:nvPr/>
        </p:nvSpPr>
        <p:spPr bwMode="auto">
          <a:xfrm>
            <a:off x="5572125" y="3500438"/>
            <a:ext cx="644525" cy="1873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4857" tIns="37428" rIns="74857" bIns="37428">
            <a:spAutoFit/>
          </a:bodyPr>
          <a:lstStyle/>
          <a:p>
            <a:pPr defTabSz="1276350"/>
            <a:r>
              <a:rPr lang="ru-RU" sz="700"/>
              <a:t>У ГОЧС</a:t>
            </a:r>
          </a:p>
        </p:txBody>
      </p:sp>
      <p:grpSp>
        <p:nvGrpSpPr>
          <p:cNvPr id="138278" name="Group 256"/>
          <p:cNvGrpSpPr>
            <a:grpSpLocks/>
          </p:cNvGrpSpPr>
          <p:nvPr/>
        </p:nvGrpSpPr>
        <p:grpSpPr bwMode="auto">
          <a:xfrm>
            <a:off x="5867400" y="2200275"/>
            <a:ext cx="533400" cy="609600"/>
            <a:chOff x="7008" y="3648"/>
            <a:chExt cx="336" cy="384"/>
          </a:xfrm>
        </p:grpSpPr>
        <p:grpSp>
          <p:nvGrpSpPr>
            <p:cNvPr id="138405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38407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08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8409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8406" name="Oval 261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defTabSz="1276350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38279" name="WordArt 262"/>
          <p:cNvSpPr>
            <a:spLocks noChangeArrowheads="1" noChangeShapeType="1" noTextEdit="1"/>
          </p:cNvSpPr>
          <p:nvPr/>
        </p:nvSpPr>
        <p:spPr bwMode="auto">
          <a:xfrm>
            <a:off x="7902575" y="3254375"/>
            <a:ext cx="1292225" cy="1460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Шаами-Юрт</a:t>
            </a:r>
          </a:p>
        </p:txBody>
      </p:sp>
      <p:sp>
        <p:nvSpPr>
          <p:cNvPr id="138280" name="Line 263"/>
          <p:cNvSpPr>
            <a:spLocks noChangeShapeType="1"/>
          </p:cNvSpPr>
          <p:nvPr/>
        </p:nvSpPr>
        <p:spPr bwMode="auto">
          <a:xfrm flipV="1">
            <a:off x="5938838" y="3000375"/>
            <a:ext cx="2032000" cy="100012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sp>
        <p:nvSpPr>
          <p:cNvPr id="138281" name="WordArt 264"/>
          <p:cNvSpPr>
            <a:spLocks noChangeArrowheads="1" noChangeShapeType="1" noTextEdit="1"/>
          </p:cNvSpPr>
          <p:nvPr/>
        </p:nvSpPr>
        <p:spPr bwMode="auto">
          <a:xfrm>
            <a:off x="8405813" y="2800350"/>
            <a:ext cx="1006475" cy="2000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Закан-Юрт</a:t>
            </a:r>
          </a:p>
        </p:txBody>
      </p:sp>
      <p:sp>
        <p:nvSpPr>
          <p:cNvPr id="138282" name="WordArt 265"/>
          <p:cNvSpPr>
            <a:spLocks noChangeArrowheads="1" noChangeShapeType="1" noTextEdit="1"/>
          </p:cNvSpPr>
          <p:nvPr/>
        </p:nvSpPr>
        <p:spPr bwMode="auto">
          <a:xfrm>
            <a:off x="8985250" y="3500438"/>
            <a:ext cx="1292225" cy="200025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rgbClr val="3333CC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ХАМБИ-ИРЗЕ</a:t>
            </a:r>
          </a:p>
        </p:txBody>
      </p:sp>
      <p:sp>
        <p:nvSpPr>
          <p:cNvPr id="138283" name="Line 266"/>
          <p:cNvSpPr>
            <a:spLocks noChangeShapeType="1"/>
          </p:cNvSpPr>
          <p:nvPr/>
        </p:nvSpPr>
        <p:spPr bwMode="auto">
          <a:xfrm flipV="1">
            <a:off x="5108575" y="4200525"/>
            <a:ext cx="554038" cy="500063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12" tIns="45707" rIns="91412" bIns="45707"/>
          <a:lstStyle/>
          <a:p>
            <a:endParaRPr lang="ru-RU"/>
          </a:p>
        </p:txBody>
      </p:sp>
      <p:graphicFrame>
        <p:nvGraphicFramePr>
          <p:cNvPr id="158" name="Group 270"/>
          <p:cNvGraphicFramePr>
            <a:graphicFrameLocks noGrp="1"/>
          </p:cNvGraphicFramePr>
          <p:nvPr/>
        </p:nvGraphicFramePr>
        <p:xfrm>
          <a:off x="6462713" y="7994650"/>
          <a:ext cx="6308483" cy="1536109"/>
        </p:xfrm>
        <a:graphic>
          <a:graphicData uri="http://schemas.openxmlformats.org/drawingml/2006/table">
            <a:tbl>
              <a:tblPr/>
              <a:tblGrid>
                <a:gridCol w="1051413"/>
                <a:gridCol w="963795"/>
                <a:gridCol w="1051414"/>
                <a:gridCol w="1139032"/>
                <a:gridCol w="613325"/>
                <a:gridCol w="613325"/>
                <a:gridCol w="876179"/>
              </a:tblGrid>
              <a:tr h="342265"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Населенные пункты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населенных пунктов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Проживает населения (тыс. чел)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Населенных пунктов, включенных в СО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Охват населения, тыс. чел/%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693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 5 мин.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 30 мин.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Сельские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71881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57823"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71881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-</a:t>
                      </a: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 -</a:t>
                      </a: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9" name="Group 271"/>
          <p:cNvGraphicFramePr>
            <a:graphicFrameLocks noGrp="1"/>
          </p:cNvGraphicFramePr>
          <p:nvPr/>
        </p:nvGraphicFramePr>
        <p:xfrm>
          <a:off x="6426200" y="6300788"/>
          <a:ext cx="6370026" cy="1234293"/>
        </p:xfrm>
        <a:graphic>
          <a:graphicData uri="http://schemas.openxmlformats.org/drawingml/2006/table">
            <a:tbl>
              <a:tblPr/>
              <a:tblGrid>
                <a:gridCol w="1015470"/>
                <a:gridCol w="1292479"/>
                <a:gridCol w="1384799"/>
                <a:gridCol w="1384799"/>
                <a:gridCol w="1292479"/>
              </a:tblGrid>
              <a:tr h="55784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Электросиренами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Проводным вещанием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Радиовещанием УКВ-ЧМ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Телевещанием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98620"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Сельское 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77825"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   20</a:t>
                      </a: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      0</a:t>
                      </a: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    40</a:t>
                      </a: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    72</a:t>
                      </a: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60" name="Group 272"/>
          <p:cNvGraphicFramePr>
            <a:graphicFrameLocks noGrp="1"/>
          </p:cNvGraphicFramePr>
          <p:nvPr/>
        </p:nvGraphicFramePr>
        <p:xfrm>
          <a:off x="41275" y="7666038"/>
          <a:ext cx="6333090" cy="1866150"/>
        </p:xfrm>
        <a:graphic>
          <a:graphicData uri="http://schemas.openxmlformats.org/drawingml/2006/table">
            <a:tbl>
              <a:tblPr/>
              <a:tblGrid>
                <a:gridCol w="1056292"/>
                <a:gridCol w="1054739"/>
                <a:gridCol w="1059398"/>
                <a:gridCol w="1022118"/>
                <a:gridCol w="1022118"/>
                <a:gridCol w="1118425"/>
              </a:tblGrid>
              <a:tr h="306102">
                <a:tc rowSpan="2"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Электросирен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Сирен с ручным управлением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СЦВ, количество СЦВ/абонентов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Типа АСО-8 количество АСО/абонентов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63999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Включенных в СО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включенных в СО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13950"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В сельской    местности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06102"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Итого: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1/40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18089" marR="118089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sp>
        <p:nvSpPr>
          <p:cNvPr id="138378" name="Text Box 98"/>
          <p:cNvSpPr txBox="1">
            <a:spLocks noChangeArrowheads="1"/>
          </p:cNvSpPr>
          <p:nvPr/>
        </p:nvSpPr>
        <p:spPr bwMode="auto">
          <a:xfrm>
            <a:off x="8247063" y="7673975"/>
            <a:ext cx="2970212" cy="293688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122094" tIns="61048" rIns="122094" bIns="61048">
            <a:spAutoFit/>
          </a:bodyPr>
          <a:lstStyle/>
          <a:p>
            <a:pPr defTabSz="1708150"/>
            <a:r>
              <a:rPr lang="ru-RU" sz="1100" b="1">
                <a:solidFill>
                  <a:schemeClr val="tx1"/>
                </a:solidFill>
              </a:rPr>
              <a:t>Охват средствами оповещения населения</a:t>
            </a:r>
            <a:r>
              <a:rPr lang="ru-RU" sz="1100" b="1"/>
              <a:t>:</a:t>
            </a:r>
          </a:p>
        </p:txBody>
      </p:sp>
      <p:sp>
        <p:nvSpPr>
          <p:cNvPr id="138379" name="Text Box 99"/>
          <p:cNvSpPr txBox="1">
            <a:spLocks noChangeArrowheads="1"/>
          </p:cNvSpPr>
          <p:nvPr/>
        </p:nvSpPr>
        <p:spPr bwMode="auto">
          <a:xfrm>
            <a:off x="7959725" y="5973763"/>
            <a:ext cx="4133850" cy="293687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122094" tIns="61048" rIns="122094" bIns="61048">
            <a:spAutoFit/>
          </a:bodyPr>
          <a:lstStyle/>
          <a:p>
            <a:pPr marL="455613" indent="-455613" defTabSz="1708150"/>
            <a:r>
              <a:rPr lang="ru-RU" sz="1100" b="1">
                <a:solidFill>
                  <a:schemeClr val="tx1"/>
                </a:solidFill>
              </a:rPr>
              <a:t>Охват населения различными средствами оповещения, в %.</a:t>
            </a:r>
          </a:p>
        </p:txBody>
      </p:sp>
      <p:sp>
        <p:nvSpPr>
          <p:cNvPr id="138380" name="Text Box 100"/>
          <p:cNvSpPr txBox="1">
            <a:spLocks noChangeArrowheads="1"/>
          </p:cNvSpPr>
          <p:nvPr/>
        </p:nvSpPr>
        <p:spPr bwMode="auto">
          <a:xfrm>
            <a:off x="28575" y="7399338"/>
            <a:ext cx="4741863" cy="2921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122094" tIns="61048" rIns="122094" bIns="61048">
            <a:spAutoFit/>
          </a:bodyPr>
          <a:lstStyle/>
          <a:p>
            <a:pPr marL="455613" indent="-455613" defTabSz="1708150"/>
            <a:r>
              <a:rPr lang="ru-RU" sz="1100" b="1">
                <a:solidFill>
                  <a:schemeClr val="tx1"/>
                </a:solidFill>
              </a:rPr>
              <a:t>Количество используемых в РАСЦО оконечных средств оповещения</a:t>
            </a:r>
            <a:r>
              <a:rPr lang="ru-RU" sz="1100" b="1"/>
              <a:t>:</a:t>
            </a:r>
          </a:p>
        </p:txBody>
      </p:sp>
      <p:sp>
        <p:nvSpPr>
          <p:cNvPr id="138381" name="Text Box 144"/>
          <p:cNvSpPr txBox="1">
            <a:spLocks noChangeArrowheads="1"/>
          </p:cNvSpPr>
          <p:nvPr/>
        </p:nvSpPr>
        <p:spPr bwMode="auto">
          <a:xfrm>
            <a:off x="400050" y="4943475"/>
            <a:ext cx="1906588" cy="292100"/>
          </a:xfrm>
          <a:prstGeom prst="rect">
            <a:avLst/>
          </a:prstGeom>
          <a:solidFill>
            <a:srgbClr val="FFFF00"/>
          </a:solidFill>
          <a:ln w="9525">
            <a:noFill/>
            <a:miter lim="800000"/>
            <a:headEnd/>
            <a:tailEnd/>
          </a:ln>
        </p:spPr>
        <p:txBody>
          <a:bodyPr wrap="none" lIns="122094" tIns="61048" rIns="122094" bIns="61048">
            <a:spAutoFit/>
          </a:bodyPr>
          <a:lstStyle/>
          <a:p>
            <a:pPr marL="455613" indent="-455613" defTabSz="1708150"/>
            <a:r>
              <a:rPr lang="ru-RU" sz="1100" b="1">
                <a:solidFill>
                  <a:schemeClr val="tx1"/>
                </a:solidFill>
              </a:rPr>
              <a:t>Оснащенность ПОО ЛСО</a:t>
            </a:r>
          </a:p>
        </p:txBody>
      </p:sp>
      <p:sp>
        <p:nvSpPr>
          <p:cNvPr id="138382" name="WordArt 237"/>
          <p:cNvSpPr>
            <a:spLocks noChangeArrowheads="1" noChangeShapeType="1" noTextEdit="1"/>
          </p:cNvSpPr>
          <p:nvPr/>
        </p:nvSpPr>
        <p:spPr bwMode="auto">
          <a:xfrm>
            <a:off x="6154738" y="3665538"/>
            <a:ext cx="1846262" cy="290512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ru-RU" sz="3600" kern="10"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ffectLst>
                  <a:outerShdw dist="45791" dir="2021404" algn="ctr" rotWithShape="0">
                    <a:srgbClr val="9999FF"/>
                  </a:outerShdw>
                </a:effectLst>
                <a:latin typeface="Arial"/>
                <a:cs typeface="Arial"/>
              </a:rPr>
              <a:t>Ачхой-Мартан</a:t>
            </a:r>
          </a:p>
        </p:txBody>
      </p:sp>
      <p:graphicFrame>
        <p:nvGraphicFramePr>
          <p:cNvPr id="139" name="Group 273"/>
          <p:cNvGraphicFramePr>
            <a:graphicFrameLocks noGrp="1"/>
          </p:cNvGraphicFramePr>
          <p:nvPr/>
        </p:nvGraphicFramePr>
        <p:xfrm>
          <a:off x="39688" y="5583238"/>
          <a:ext cx="4646613" cy="1503366"/>
        </p:xfrm>
        <a:graphic>
          <a:graphicData uri="http://schemas.openxmlformats.org/drawingml/2006/table">
            <a:tbl>
              <a:tblPr/>
              <a:tblGrid>
                <a:gridCol w="1743076"/>
                <a:gridCol w="769937"/>
                <a:gridCol w="1143001"/>
                <a:gridCol w="990599"/>
              </a:tblGrid>
              <a:tr h="49053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 ПОО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78" marR="91378"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ЛСО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78" marR="91378"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 ЛСО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78" marR="91378"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Сопряжонность с РАСЦО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78" marR="91378" marT="45690" marB="4569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84189"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АЗС-7шт.</a:t>
                      </a:r>
                    </a:p>
                  </a:txBody>
                  <a:tcPr marL="91378" marR="91378" marT="45690" marB="456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</a:t>
                      </a:r>
                    </a:p>
                  </a:txBody>
                  <a:tcPr marL="91378" marR="91378" marT="45690" marB="456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-</a:t>
                      </a:r>
                    </a:p>
                  </a:txBody>
                  <a:tcPr marL="91378" marR="91378" marT="45690" marB="456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несопряжено</a:t>
                      </a:r>
                    </a:p>
                  </a:txBody>
                  <a:tcPr marL="91378" marR="91378" marT="45690" marB="456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28639">
                <a:tc>
                  <a:txBody>
                    <a:bodyPr/>
                    <a:lstStyle/>
                    <a:p>
                      <a:pPr marL="0" marR="0" lvl="0" indent="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ГРС-1</a:t>
                      </a:r>
                    </a:p>
                  </a:txBody>
                  <a:tcPr marL="91378" marR="91378" marT="45690" marB="456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-</a:t>
                      </a:r>
                    </a:p>
                  </a:txBody>
                  <a:tcPr marL="91378" marR="91378" marT="45690" marB="456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             -</a:t>
                      </a:r>
                    </a:p>
                  </a:txBody>
                  <a:tcPr marL="91378" marR="91378" marT="45690" marB="456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</a:rPr>
                        <a:t>несопряжено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91378" marR="91378" marT="45690" marB="4569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Text Box 2"/>
          <p:cNvSpPr txBox="1">
            <a:spLocks noChangeArrowheads="1"/>
          </p:cNvSpPr>
          <p:nvPr/>
        </p:nvSpPr>
        <p:spPr bwMode="auto">
          <a:xfrm>
            <a:off x="0" y="0"/>
            <a:ext cx="12801600" cy="823913"/>
          </a:xfrm>
          <a:prstGeom prst="rect">
            <a:avLst/>
          </a:prstGeom>
          <a:solidFill>
            <a:srgbClr val="DDDDDD"/>
          </a:solidFill>
          <a:ln w="57150" cmpd="thickThin">
            <a:noFill/>
            <a:miter lim="800000"/>
            <a:headEnd/>
            <a:tailEnd/>
          </a:ln>
        </p:spPr>
        <p:txBody>
          <a:bodyPr lIns="90573" tIns="45287" rIns="90573" bIns="45287">
            <a:spAutoFit/>
          </a:bodyPr>
          <a:lstStyle/>
          <a:p>
            <a:pPr algn="ctr" defTabSz="906463" eaLnBrk="0" hangingPunct="0">
              <a:lnSpc>
                <a:spcPct val="85000"/>
              </a:lnSpc>
            </a:pPr>
            <a:r>
              <a:rPr lang="ru-RU" sz="2800">
                <a:solidFill>
                  <a:schemeClr val="tx1"/>
                </a:solidFill>
              </a:rPr>
              <a:t>Таблица расположения  мест аппаратуры оповещения и информирования населения Ачхой-Мартановского муниципального района</a:t>
            </a:r>
            <a:endParaRPr lang="ru-RU" sz="2800" b="1">
              <a:solidFill>
                <a:schemeClr val="tx1"/>
              </a:solidFill>
              <a:cs typeface="Arial" pitchFamily="34" charset="0"/>
            </a:endParaRPr>
          </a:p>
        </p:txBody>
      </p:sp>
      <p:graphicFrame>
        <p:nvGraphicFramePr>
          <p:cNvPr id="303156" name="Group 52"/>
          <p:cNvGraphicFramePr>
            <a:graphicFrameLocks noGrp="1"/>
          </p:cNvGraphicFramePr>
          <p:nvPr/>
        </p:nvGraphicFramePr>
        <p:xfrm>
          <a:off x="0" y="876300"/>
          <a:ext cx="12801160" cy="3709986"/>
        </p:xfrm>
        <a:graphic>
          <a:graphicData uri="http://schemas.openxmlformats.org/drawingml/2006/table">
            <a:tbl>
              <a:tblPr/>
              <a:tblGrid>
                <a:gridCol w="888149"/>
                <a:gridCol w="1369141"/>
                <a:gridCol w="1445089"/>
                <a:gridCol w="776340"/>
                <a:gridCol w="704611"/>
                <a:gridCol w="961985"/>
                <a:gridCol w="681407"/>
                <a:gridCol w="761573"/>
                <a:gridCol w="1037932"/>
                <a:gridCol w="852285"/>
                <a:gridCol w="664529"/>
                <a:gridCol w="704611"/>
                <a:gridCol w="664531"/>
                <a:gridCol w="630776"/>
                <a:gridCol w="658201"/>
              </a:tblGrid>
              <a:tr h="1092135"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Телеграф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Региональная автоматизированная система централизованного оповещения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Автоматическая система оповещения должностных лиц Градиент-128 (АСО-8) 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Сотовая связь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Средства массовой информации 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</a:rPr>
                        <a:t>ОКСИОН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707638"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Р- 413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П-166 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Ф 88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АДУ</a:t>
                      </a:r>
                      <a:b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-ЦВ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сотовые операторы 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заключённые соглашения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ТВ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10213"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 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проводное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эфирное</a:t>
                      </a:r>
                    </a:p>
                  </a:txBody>
                  <a:tcPr marL="88413" marR="88413" marT="47891" marB="4789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303383" name="Group 279"/>
          <p:cNvGraphicFramePr>
            <a:graphicFrameLocks noGrp="1"/>
          </p:cNvGraphicFramePr>
          <p:nvPr/>
        </p:nvGraphicFramePr>
        <p:xfrm>
          <a:off x="0" y="4572000"/>
          <a:ext cx="12775638" cy="3586171"/>
        </p:xfrm>
        <a:graphic>
          <a:graphicData uri="http://schemas.openxmlformats.org/drawingml/2006/table">
            <a:tbl>
              <a:tblPr/>
              <a:tblGrid>
                <a:gridCol w="954285"/>
                <a:gridCol w="1334737"/>
                <a:gridCol w="1477670"/>
                <a:gridCol w="809250"/>
                <a:gridCol w="620076"/>
                <a:gridCol w="1000527"/>
                <a:gridCol w="620074"/>
                <a:gridCol w="763008"/>
                <a:gridCol w="1048870"/>
                <a:gridCol w="903837"/>
                <a:gridCol w="580137"/>
                <a:gridCol w="687337"/>
                <a:gridCol w="685234"/>
                <a:gridCol w="760905"/>
                <a:gridCol w="529691"/>
              </a:tblGrid>
              <a:tr h="843805">
                <a:tc rowSpan="3"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с.п..Ачхой-Мартан</a:t>
                      </a:r>
                    </a:p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код 8-8714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Лицо принимающее решение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13"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 ДДС  г.Грозный ул.Тухачевского №13,ГУ МЧС ЦУКС по ЧР.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438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Ответственный исполнитель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ДДС 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Отсутствует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Деж. по ЛТУ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 ДДС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                                   Билайн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/>
                      </a:r>
                      <a:b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да</a:t>
                      </a:r>
                      <a:b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да 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"Радио Грозный"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«ГТРК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/>
                        </a:rPr>
                        <a:t>»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18168" marR="118168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FF"/>
                    </a:solidFill>
                  </a:tcPr>
                </a:tc>
              </a:tr>
              <a:tr h="189856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Адрес и место установки аппаратуры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с.п. Ачхой-Мартан ул.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Мамакаева</a:t>
                      </a: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14, ПЧ-7</a:t>
                      </a:r>
                    </a:p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ДДС .тел.</a:t>
                      </a:r>
                    </a:p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88714 222 388</a:t>
                      </a:r>
                    </a:p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957263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18168" marR="118168" marT="64008" marB="6400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3901" name="Group 189"/>
          <p:cNvGraphicFramePr>
            <a:graphicFrameLocks noGrp="1"/>
          </p:cNvGraphicFramePr>
          <p:nvPr>
            <p:ph idx="4294967295"/>
          </p:nvPr>
        </p:nvGraphicFramePr>
        <p:xfrm>
          <a:off x="-7938" y="1631950"/>
          <a:ext cx="12809538" cy="5040313"/>
        </p:xfrm>
        <a:graphic>
          <a:graphicData uri="http://schemas.openxmlformats.org/drawingml/2006/table">
            <a:tbl>
              <a:tblPr/>
              <a:tblGrid>
                <a:gridCol w="504826"/>
                <a:gridCol w="1230312"/>
                <a:gridCol w="1187450"/>
                <a:gridCol w="1111250"/>
                <a:gridCol w="1150938"/>
                <a:gridCol w="1295400"/>
                <a:gridCol w="649287"/>
                <a:gridCol w="673100"/>
                <a:gridCol w="434975"/>
                <a:gridCol w="684213"/>
                <a:gridCol w="461962"/>
                <a:gridCol w="525463"/>
                <a:gridCol w="460375"/>
                <a:gridCol w="461962"/>
                <a:gridCol w="393700"/>
                <a:gridCol w="1584325"/>
              </a:tblGrid>
              <a:tr h="628650"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Муниципальное образование</a:t>
                      </a:r>
                    </a:p>
                  </a:txBody>
                  <a:tcPr marL="127961" marR="127961" marT="63982" marB="63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установки системы оповещения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61" marR="127961" marT="63982" marB="63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аппаратуры оповещения</a:t>
                      </a:r>
                    </a:p>
                  </a:txBody>
                  <a:tcPr marL="127961" marR="127961" marT="63982" marB="63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Ответственные за оповещение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Лицо, принимающее решение на оповещение (должность, адрес) 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10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 аппаратуры оповещения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508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П-166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П-164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-413</a:t>
                      </a:r>
                      <a:endParaRPr kumimoji="0" lang="en-US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АДУ-ЦВ 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Ф 88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ОКСИОН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ТВ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Сотовая связь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0589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проводное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дв(св)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701800"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Ачхой-Мартановскийрайон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++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+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Мегафон Северный Кавказ, </a:t>
                      </a:r>
                    </a:p>
                    <a:p>
                      <a:pPr marL="0" marR="0" lvl="0" indent="0" algn="ctr" defTabSz="17907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Билайн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Чеченская Республика, МТС</a:t>
                      </a:r>
                    </a:p>
                  </a:txBody>
                  <a:tcPr marL="127961" marR="127961" marT="63982" marB="6398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243900" name="Text Box 1648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46038"/>
            <a:ext cx="12801600" cy="1514475"/>
          </a:xfrm>
        </p:spPr>
        <p:txBody>
          <a:bodyPr lIns="127802" tIns="63907" rIns="127802" bIns="63907"/>
          <a:lstStyle/>
          <a:p>
            <a:pPr defTabSz="2117725" eaLnBrk="1" hangingPunct="1">
              <a:defRPr/>
            </a:pPr>
            <a:r>
              <a:rPr lang="ru-RU" sz="2800" dirty="0" smtClean="0">
                <a:effectLst>
                  <a:outerShdw blurRad="38100" dist="38100" dir="2700000" algn="tl">
                    <a:srgbClr val="FFFFFF"/>
                  </a:outerShdw>
                </a:effectLst>
              </a:rPr>
              <a:t>СПРАВОЧНЫЕ ДАННЫЕ </a:t>
            </a:r>
            <a:br>
              <a:rPr lang="ru-RU" sz="2800" dirty="0" smtClean="0">
                <a:effectLst>
                  <a:outerShdw blurRad="38100" dist="38100" dir="2700000" algn="tl">
                    <a:srgbClr val="FFFFFF"/>
                  </a:outerShdw>
                </a:effectLst>
              </a:rPr>
            </a:br>
            <a:r>
              <a:rPr lang="ru-RU" sz="2800" dirty="0" smtClean="0">
                <a:effectLst>
                  <a:outerShdw blurRad="38100" dist="38100" dir="2700000" algn="tl">
                    <a:srgbClr val="FFFFFF"/>
                  </a:outerShdw>
                </a:effectLst>
              </a:rPr>
              <a:t>ПО ОРГАНИЗАЦИИ ОПОВЕЩЕНИЯ И ИНФОРМИРОВАНИЯ НАСЕЛЕНИЯ </a:t>
            </a:r>
            <a:r>
              <a:rPr lang="ru-RU" sz="28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</a:rPr>
              <a:t>АЧХОЙ-МАРТАНОВСКИЙ МУНИЦИПАЛЬНОГО РАЙОНА</a:t>
            </a:r>
            <a:endParaRPr lang="ru-RU" sz="5500" dirty="0" smtClean="0">
              <a:solidFill>
                <a:schemeClr val="tx1"/>
              </a:solidFill>
              <a:effectLst>
                <a:outerShdw blurRad="38100" dist="38100" dir="2700000" algn="tl">
                  <a:srgbClr val="FFFFFF"/>
                </a:outerShdw>
              </a:effectLst>
            </a:endParaRP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8674" name="Object 2"/>
          <p:cNvGraphicFramePr>
            <a:graphicFrameLocks noChangeAspect="1"/>
          </p:cNvGraphicFramePr>
          <p:nvPr>
            <p:ph idx="4294967295"/>
          </p:nvPr>
        </p:nvGraphicFramePr>
        <p:xfrm>
          <a:off x="0" y="1120775"/>
          <a:ext cx="12801600" cy="8480425"/>
        </p:xfrm>
        <a:graphic>
          <a:graphicData uri="http://schemas.openxmlformats.org/presentationml/2006/ole">
            <p:oleObj spid="_x0000_s28674" name="Document" r:id="rId3" imgW="8925081" imgH="7183976" progId="Word.Document.8">
              <p:embed/>
            </p:oleObj>
          </a:graphicData>
        </a:graphic>
      </p:graphicFrame>
      <p:sp>
        <p:nvSpPr>
          <p:cNvPr id="27651" name="Rectangle 3"/>
          <p:cNvSpPr>
            <a:spLocks noChangeArrowheads="1"/>
          </p:cNvSpPr>
          <p:nvPr/>
        </p:nvSpPr>
        <p:spPr bwMode="auto">
          <a:xfrm>
            <a:off x="0" y="0"/>
            <a:ext cx="12801600" cy="984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8001" tIns="64001" rIns="128001" bIns="64001" anchor="ctr"/>
          <a:lstStyle/>
          <a:p>
            <a:pPr algn="ctr" defTabSz="749300">
              <a:defRPr/>
            </a:pPr>
            <a:r>
              <a:rPr lang="ru-RU" sz="2400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СПРАВОЧНЫЕ ДАННЫЕ </a:t>
            </a:r>
          </a:p>
          <a:p>
            <a:pPr algn="ctr" defTabSz="749300">
              <a:defRPr/>
            </a:pPr>
            <a:r>
              <a:rPr lang="ru-RU" sz="2400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ПО ОРГАНИЗАЦИИ ОПОВЕЩЕНИЯ И ИНФОРМИРОВАНИЯ НАСЕЛЕНИЯ </a:t>
            </a:r>
          </a:p>
          <a:p>
            <a:pPr algn="ctr" defTabSz="749300">
              <a:defRPr/>
            </a:pPr>
            <a:r>
              <a:rPr lang="ru-RU" sz="2400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АЧХОЙ-МАРТАНОВСКОГО МУНИЦИПАЛЬНОГО РАЙОНА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00" name="Text Box 4"/>
          <p:cNvSpPr txBox="1">
            <a:spLocks noChangeArrowheads="1"/>
          </p:cNvSpPr>
          <p:nvPr/>
        </p:nvSpPr>
        <p:spPr bwMode="auto">
          <a:xfrm>
            <a:off x="1108075" y="320675"/>
            <a:ext cx="10587038" cy="536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87" tIns="63942" rIns="127887" bIns="63942">
            <a:spAutoFit/>
          </a:bodyPr>
          <a:lstStyle/>
          <a:p>
            <a:pPr defTabSz="1276350"/>
            <a:r>
              <a:rPr lang="ru-RU" sz="2500" b="1"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3891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7" tIns="45704" rIns="91407" bIns="45704"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en-US" dirty="0">
                <a:solidFill>
                  <a:schemeClr val="tx1"/>
                </a:solidFill>
              </a:rPr>
              <a:t>III</a:t>
            </a:r>
            <a:r>
              <a:rPr lang="ru-RU" dirty="0">
                <a:solidFill>
                  <a:schemeClr val="tx1"/>
                </a:solidFill>
              </a:rPr>
              <a:t>.</a:t>
            </a:r>
            <a:r>
              <a:rPr lang="ru-RU" b="1" i="1" dirty="0">
                <a:solidFill>
                  <a:schemeClr val="tx1"/>
                </a:solidFill>
              </a:rPr>
              <a:t> </a:t>
            </a:r>
            <a:r>
              <a:rPr lang="ru-RU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grpSp>
        <p:nvGrpSpPr>
          <p:cNvPr id="29702" name="Group 14"/>
          <p:cNvGrpSpPr>
            <a:grpSpLocks/>
          </p:cNvGrpSpPr>
          <p:nvPr/>
        </p:nvGrpSpPr>
        <p:grpSpPr bwMode="auto">
          <a:xfrm>
            <a:off x="723900" y="2366963"/>
            <a:ext cx="225425" cy="227012"/>
            <a:chOff x="4032" y="3192"/>
            <a:chExt cx="96" cy="143"/>
          </a:xfrm>
        </p:grpSpPr>
        <p:sp>
          <p:nvSpPr>
            <p:cNvPr id="29786" name="Rectangle 15"/>
            <p:cNvSpPr>
              <a:spLocks noChangeArrowheads="1"/>
            </p:cNvSpPr>
            <p:nvPr/>
          </p:nvSpPr>
          <p:spPr bwMode="auto">
            <a:xfrm>
              <a:off x="4032" y="3192"/>
              <a:ext cx="96" cy="96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91407" tIns="45704" rIns="91407" bIns="45704" anchor="ctr"/>
            <a:lstStyle/>
            <a:p>
              <a:endParaRPr lang="ru-RU" sz="1500"/>
            </a:p>
          </p:txBody>
        </p:sp>
        <p:sp>
          <p:nvSpPr>
            <p:cNvPr id="29787" name="Rectangle 16"/>
            <p:cNvSpPr>
              <a:spLocks noChangeArrowheads="1"/>
            </p:cNvSpPr>
            <p:nvPr/>
          </p:nvSpPr>
          <p:spPr bwMode="auto">
            <a:xfrm>
              <a:off x="4032" y="3288"/>
              <a:ext cx="96" cy="47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91407" tIns="45704" rIns="91407" bIns="45704" anchor="ctr"/>
            <a:lstStyle/>
            <a:p>
              <a:endParaRPr lang="ru-RU" sz="1500"/>
            </a:p>
          </p:txBody>
        </p:sp>
      </p:grpSp>
      <p:sp>
        <p:nvSpPr>
          <p:cNvPr id="29703" name="TextBox 54"/>
          <p:cNvSpPr txBox="1">
            <a:spLocks noChangeArrowheads="1"/>
          </p:cNvSpPr>
          <p:nvPr/>
        </p:nvSpPr>
        <p:spPr bwMode="auto">
          <a:xfrm>
            <a:off x="1468438" y="1676400"/>
            <a:ext cx="3255962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cs typeface="Times New Roman" pitchFamily="18" charset="0"/>
              </a:rPr>
              <a:t>- </a:t>
            </a:r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Городской узел связи</a:t>
            </a:r>
          </a:p>
        </p:txBody>
      </p:sp>
      <p:grpSp>
        <p:nvGrpSpPr>
          <p:cNvPr id="29704" name="Group 60"/>
          <p:cNvGrpSpPr>
            <a:grpSpLocks/>
          </p:cNvGrpSpPr>
          <p:nvPr/>
        </p:nvGrpSpPr>
        <p:grpSpPr bwMode="auto">
          <a:xfrm>
            <a:off x="723900" y="1762125"/>
            <a:ext cx="230188" cy="228600"/>
            <a:chOff x="3552" y="2784"/>
            <a:chExt cx="96" cy="143"/>
          </a:xfrm>
        </p:grpSpPr>
        <p:sp>
          <p:nvSpPr>
            <p:cNvPr id="29784" name="Rectangle 61"/>
            <p:cNvSpPr>
              <a:spLocks noChangeArrowheads="1"/>
            </p:cNvSpPr>
            <p:nvPr/>
          </p:nvSpPr>
          <p:spPr bwMode="auto">
            <a:xfrm>
              <a:off x="3552" y="2784"/>
              <a:ext cx="96" cy="96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91407" tIns="45704" rIns="91407" bIns="45704" anchor="ctr"/>
            <a:lstStyle/>
            <a:p>
              <a:endParaRPr lang="ru-RU" sz="1500"/>
            </a:p>
          </p:txBody>
        </p:sp>
        <p:sp>
          <p:nvSpPr>
            <p:cNvPr id="29785" name="Rectangle 62"/>
            <p:cNvSpPr>
              <a:spLocks noChangeArrowheads="1"/>
            </p:cNvSpPr>
            <p:nvPr/>
          </p:nvSpPr>
          <p:spPr bwMode="auto">
            <a:xfrm>
              <a:off x="3552" y="2880"/>
              <a:ext cx="96" cy="47"/>
            </a:xfrm>
            <a:prstGeom prst="rect">
              <a:avLst/>
            </a:prstGeom>
            <a:solidFill>
              <a:schemeClr val="tx2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91407" tIns="45704" rIns="91407" bIns="45704" anchor="ctr"/>
            <a:lstStyle/>
            <a:p>
              <a:endParaRPr lang="ru-RU" sz="1500"/>
            </a:p>
          </p:txBody>
        </p:sp>
      </p:grpSp>
      <p:sp>
        <p:nvSpPr>
          <p:cNvPr id="29705" name="TextBox 54"/>
          <p:cNvSpPr txBox="1">
            <a:spLocks noChangeArrowheads="1"/>
          </p:cNvSpPr>
          <p:nvPr/>
        </p:nvSpPr>
        <p:spPr bwMode="auto">
          <a:xfrm>
            <a:off x="1471613" y="2266950"/>
            <a:ext cx="3254375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- Районный узел связи</a:t>
            </a:r>
          </a:p>
        </p:txBody>
      </p:sp>
      <p:grpSp>
        <p:nvGrpSpPr>
          <p:cNvPr id="29706" name="Group 231"/>
          <p:cNvGrpSpPr>
            <a:grpSpLocks/>
          </p:cNvGrpSpPr>
          <p:nvPr/>
        </p:nvGrpSpPr>
        <p:grpSpPr bwMode="auto">
          <a:xfrm>
            <a:off x="681038" y="2987675"/>
            <a:ext cx="322262" cy="200025"/>
            <a:chOff x="-480" y="5061"/>
            <a:chExt cx="249" cy="144"/>
          </a:xfrm>
        </p:grpSpPr>
        <p:grpSp>
          <p:nvGrpSpPr>
            <p:cNvPr id="29780" name="Group 232"/>
            <p:cNvGrpSpPr>
              <a:grpSpLocks/>
            </p:cNvGrpSpPr>
            <p:nvPr/>
          </p:nvGrpSpPr>
          <p:grpSpPr bwMode="auto">
            <a:xfrm>
              <a:off x="-382" y="5061"/>
              <a:ext cx="151" cy="144"/>
              <a:chOff x="-342" y="3475"/>
              <a:chExt cx="142" cy="170"/>
            </a:xfrm>
          </p:grpSpPr>
          <p:sp>
            <p:nvSpPr>
              <p:cNvPr id="29782" name="AutoShape 233"/>
              <p:cNvSpPr>
                <a:spLocks noChangeArrowheads="1"/>
              </p:cNvSpPr>
              <p:nvPr/>
            </p:nvSpPr>
            <p:spPr bwMode="auto">
              <a:xfrm rot="-5400000">
                <a:off x="-330" y="3515"/>
                <a:ext cx="170" cy="90"/>
              </a:xfrm>
              <a:prstGeom prst="triangle">
                <a:avLst>
                  <a:gd name="adj" fmla="val 50000"/>
                </a:avLst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vert="eaVert" wrap="none" lIns="122191" tIns="61096" rIns="122191" bIns="61096" anchor="ctr"/>
              <a:lstStyle/>
              <a:p>
                <a:pPr defTabSz="909638"/>
                <a:endParaRPr lang="ru-RU" sz="1500" b="1" i="1">
                  <a:solidFill>
                    <a:srgbClr val="000000"/>
                  </a:solidFill>
                </a:endParaRPr>
              </a:p>
            </p:txBody>
          </p:sp>
          <p:sp>
            <p:nvSpPr>
              <p:cNvPr id="29783" name="Rectangle 234"/>
              <p:cNvSpPr>
                <a:spLocks noChangeArrowheads="1"/>
              </p:cNvSpPr>
              <p:nvPr/>
            </p:nvSpPr>
            <p:spPr bwMode="auto">
              <a:xfrm rot="5400000">
                <a:off x="-404" y="3537"/>
                <a:ext cx="170" cy="46"/>
              </a:xfrm>
              <a:prstGeom prst="rect">
                <a:avLst/>
              </a:prstGeom>
              <a:noFill/>
              <a:ln w="1905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vert="eaVert" wrap="none" lIns="122191" tIns="61096" rIns="122191" bIns="61096" anchor="ctr"/>
              <a:lstStyle/>
              <a:p>
                <a:pPr defTabSz="909638"/>
                <a:endParaRPr lang="ru-RU" sz="1500" b="1" i="1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29781" name="Line 235"/>
            <p:cNvSpPr>
              <a:spLocks noChangeShapeType="1"/>
            </p:cNvSpPr>
            <p:nvPr/>
          </p:nvSpPr>
          <p:spPr bwMode="auto">
            <a:xfrm>
              <a:off x="-480" y="5135"/>
              <a:ext cx="96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29707" name="TextBox 54"/>
          <p:cNvSpPr txBox="1">
            <a:spLocks noChangeArrowheads="1"/>
          </p:cNvSpPr>
          <p:nvPr/>
        </p:nvSpPr>
        <p:spPr bwMode="auto">
          <a:xfrm>
            <a:off x="1468438" y="2884488"/>
            <a:ext cx="4373562" cy="388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- Громкоговорящая связь (включена в АСЦО</a:t>
            </a:r>
            <a:r>
              <a:rPr lang="ru-RU" sz="1600">
                <a:cs typeface="Times New Roman" pitchFamily="18" charset="0"/>
              </a:rPr>
              <a:t>)</a:t>
            </a:r>
          </a:p>
        </p:txBody>
      </p:sp>
      <p:sp>
        <p:nvSpPr>
          <p:cNvPr id="29708" name="TextBox 54"/>
          <p:cNvSpPr txBox="1">
            <a:spLocks noChangeArrowheads="1"/>
          </p:cNvSpPr>
          <p:nvPr/>
        </p:nvSpPr>
        <p:spPr bwMode="auto">
          <a:xfrm>
            <a:off x="7516813" y="4044950"/>
            <a:ext cx="3629025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- Теле- радиотрансляционная станция</a:t>
            </a:r>
          </a:p>
        </p:txBody>
      </p:sp>
      <p:sp>
        <p:nvSpPr>
          <p:cNvPr id="29709" name="TextBox 54"/>
          <p:cNvSpPr txBox="1">
            <a:spLocks noChangeArrowheads="1"/>
          </p:cNvSpPr>
          <p:nvPr/>
        </p:nvSpPr>
        <p:spPr bwMode="auto">
          <a:xfrm>
            <a:off x="7610475" y="3146425"/>
            <a:ext cx="3632200" cy="64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- Региональный информационный центр ОКСИОН</a:t>
            </a:r>
          </a:p>
        </p:txBody>
      </p:sp>
      <p:sp>
        <p:nvSpPr>
          <p:cNvPr id="29710" name="TextBox 54"/>
          <p:cNvSpPr txBox="1">
            <a:spLocks noChangeArrowheads="1"/>
          </p:cNvSpPr>
          <p:nvPr/>
        </p:nvSpPr>
        <p:spPr bwMode="auto">
          <a:xfrm>
            <a:off x="7610475" y="1676400"/>
            <a:ext cx="4932363" cy="64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cs typeface="Times New Roman" pitchFamily="18" charset="0"/>
              </a:rPr>
              <a:t>- </a:t>
            </a:r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Пункт уличного информирования и оповещения населения ОКСИОН</a:t>
            </a:r>
          </a:p>
        </p:txBody>
      </p:sp>
      <p:sp>
        <p:nvSpPr>
          <p:cNvPr id="29711" name="TextBox 54"/>
          <p:cNvSpPr txBox="1">
            <a:spLocks noChangeArrowheads="1"/>
          </p:cNvSpPr>
          <p:nvPr/>
        </p:nvSpPr>
        <p:spPr bwMode="auto">
          <a:xfrm>
            <a:off x="7627938" y="2343150"/>
            <a:ext cx="5024437" cy="644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- Пункт информирования и оповещения населения ОКСИОН</a:t>
            </a:r>
          </a:p>
        </p:txBody>
      </p:sp>
      <p:graphicFrame>
        <p:nvGraphicFramePr>
          <p:cNvPr id="29698" name="Object 6"/>
          <p:cNvGraphicFramePr>
            <a:graphicFrameLocks noChangeAspect="1"/>
          </p:cNvGraphicFramePr>
          <p:nvPr/>
        </p:nvGraphicFramePr>
        <p:xfrm>
          <a:off x="6681788" y="2482850"/>
          <a:ext cx="422275" cy="290513"/>
        </p:xfrm>
        <a:graphic>
          <a:graphicData uri="http://schemas.openxmlformats.org/presentationml/2006/ole">
            <p:oleObj spid="_x0000_s29698" name="Visio" r:id="rId3" imgW="459069" imgH="291633" progId="Visio.Drawing.11">
              <p:embed/>
            </p:oleObj>
          </a:graphicData>
        </a:graphic>
      </p:graphicFrame>
      <p:graphicFrame>
        <p:nvGraphicFramePr>
          <p:cNvPr id="29699" name="Object 7"/>
          <p:cNvGraphicFramePr>
            <a:graphicFrameLocks noChangeAspect="1"/>
          </p:cNvGraphicFramePr>
          <p:nvPr/>
        </p:nvGraphicFramePr>
        <p:xfrm>
          <a:off x="6686550" y="1676400"/>
          <a:ext cx="420688" cy="358775"/>
        </p:xfrm>
        <a:graphic>
          <a:graphicData uri="http://schemas.openxmlformats.org/presentationml/2006/ole">
            <p:oleObj spid="_x0000_s29699" name="Visio" r:id="rId4" imgW="456468" imgH="361533" progId="Visio.Drawing.11">
              <p:embed/>
            </p:oleObj>
          </a:graphicData>
        </a:graphic>
      </p:graphicFrame>
      <p:grpSp>
        <p:nvGrpSpPr>
          <p:cNvPr id="29712" name="Group 255"/>
          <p:cNvGrpSpPr>
            <a:grpSpLocks/>
          </p:cNvGrpSpPr>
          <p:nvPr/>
        </p:nvGrpSpPr>
        <p:grpSpPr bwMode="auto">
          <a:xfrm>
            <a:off x="6681788" y="3349625"/>
            <a:ext cx="650875" cy="401638"/>
            <a:chOff x="4118" y="3249"/>
            <a:chExt cx="338" cy="228"/>
          </a:xfrm>
        </p:grpSpPr>
        <p:sp>
          <p:nvSpPr>
            <p:cNvPr id="29778" name="Rectangle 2"/>
            <p:cNvSpPr>
              <a:spLocks noChangeArrowheads="1"/>
            </p:cNvSpPr>
            <p:nvPr/>
          </p:nvSpPr>
          <p:spPr bwMode="auto">
            <a:xfrm>
              <a:off x="4118" y="3249"/>
              <a:ext cx="338" cy="144"/>
            </a:xfrm>
            <a:prstGeom prst="rect">
              <a:avLst/>
            </a:prstGeom>
            <a:solidFill>
              <a:srgbClr val="FFFFFF">
                <a:alpha val="59999"/>
              </a:srgbClr>
            </a:solidFill>
            <a:ln w="1905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31885" tIns="66069" rIns="131885" bIns="66069"/>
            <a:lstStyle/>
            <a:p>
              <a:pPr defTabSz="1338263"/>
              <a:r>
                <a:rPr lang="ru-RU" sz="1100" b="1">
                  <a:solidFill>
                    <a:srgbClr val="000000"/>
                  </a:solidFill>
                  <a:latin typeface="Arial Narrow" pitchFamily="34" charset="0"/>
                  <a:cs typeface="Arial" pitchFamily="34" charset="0"/>
                </a:rPr>
                <a:t>РИЦ</a:t>
              </a:r>
              <a:endParaRPr lang="ru-RU" sz="110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29779" name="Line 3"/>
            <p:cNvSpPr>
              <a:spLocks noChangeAspect="1" noChangeShapeType="1"/>
            </p:cNvSpPr>
            <p:nvPr/>
          </p:nvSpPr>
          <p:spPr bwMode="auto">
            <a:xfrm>
              <a:off x="4118" y="3317"/>
              <a:ext cx="0" cy="160"/>
            </a:xfrm>
            <a:prstGeom prst="line">
              <a:avLst/>
            </a:prstGeom>
            <a:noFill/>
            <a:ln w="19050">
              <a:solidFill>
                <a:srgbClr val="FF0033"/>
              </a:solidFill>
              <a:round/>
              <a:headEnd type="none" w="sm" len="sm"/>
              <a:tailEnd type="none" w="sm" len="sm"/>
            </a:ln>
          </p:spPr>
          <p:txBody>
            <a:bodyPr tIns="0" anchor="ctr"/>
            <a:lstStyle/>
            <a:p>
              <a:endParaRPr lang="ru-RU"/>
            </a:p>
          </p:txBody>
        </p:sp>
      </p:grpSp>
      <p:sp>
        <p:nvSpPr>
          <p:cNvPr id="29713" name="Text Box 224"/>
          <p:cNvSpPr txBox="1">
            <a:spLocks noChangeArrowheads="1"/>
          </p:cNvSpPr>
          <p:nvPr/>
        </p:nvSpPr>
        <p:spPr bwMode="auto">
          <a:xfrm>
            <a:off x="7610475" y="4679950"/>
            <a:ext cx="3351213" cy="322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4828" tIns="32413" rIns="64828" bIns="32413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1600">
                <a:solidFill>
                  <a:schemeClr val="tx1"/>
                </a:solidFill>
              </a:rPr>
              <a:t>- Станция радиовещания</a:t>
            </a:r>
          </a:p>
        </p:txBody>
      </p:sp>
      <p:sp>
        <p:nvSpPr>
          <p:cNvPr id="29714" name="Text Box 225"/>
          <p:cNvSpPr txBox="1">
            <a:spLocks noChangeArrowheads="1"/>
          </p:cNvSpPr>
          <p:nvPr/>
        </p:nvSpPr>
        <p:spPr bwMode="auto">
          <a:xfrm>
            <a:off x="7610475" y="5284788"/>
            <a:ext cx="3632200" cy="3222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4828" tIns="32413" rIns="64828" bIns="32413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1600">
                <a:solidFill>
                  <a:schemeClr val="tx1"/>
                </a:solidFill>
              </a:rPr>
              <a:t>- Станция телевизионного вещания</a:t>
            </a:r>
          </a:p>
        </p:txBody>
      </p:sp>
      <p:grpSp>
        <p:nvGrpSpPr>
          <p:cNvPr id="29715" name="Group 226"/>
          <p:cNvGrpSpPr>
            <a:grpSpLocks/>
          </p:cNvGrpSpPr>
          <p:nvPr/>
        </p:nvGrpSpPr>
        <p:grpSpPr bwMode="auto">
          <a:xfrm>
            <a:off x="6681788" y="5205413"/>
            <a:ext cx="463550" cy="401637"/>
            <a:chOff x="3649" y="2023"/>
            <a:chExt cx="242" cy="242"/>
          </a:xfrm>
        </p:grpSpPr>
        <p:sp>
          <p:nvSpPr>
            <p:cNvPr id="29771" name="AutoShape 227"/>
            <p:cNvSpPr>
              <a:spLocks noChangeAspect="1" noChangeArrowheads="1"/>
            </p:cNvSpPr>
            <p:nvPr/>
          </p:nvSpPr>
          <p:spPr bwMode="auto">
            <a:xfrm>
              <a:off x="3649" y="2096"/>
              <a:ext cx="232" cy="169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29772" name="Group 228"/>
            <p:cNvGrpSpPr>
              <a:grpSpLocks/>
            </p:cNvGrpSpPr>
            <p:nvPr/>
          </p:nvGrpSpPr>
          <p:grpSpPr bwMode="auto">
            <a:xfrm>
              <a:off x="3675" y="2023"/>
              <a:ext cx="216" cy="210"/>
              <a:chOff x="3675" y="2023"/>
              <a:chExt cx="216" cy="210"/>
            </a:xfrm>
          </p:grpSpPr>
          <p:grpSp>
            <p:nvGrpSpPr>
              <p:cNvPr id="29773" name="Group 229"/>
              <p:cNvGrpSpPr>
                <a:grpSpLocks/>
              </p:cNvGrpSpPr>
              <p:nvPr/>
            </p:nvGrpSpPr>
            <p:grpSpPr bwMode="auto">
              <a:xfrm>
                <a:off x="3758" y="2023"/>
                <a:ext cx="133" cy="80"/>
                <a:chOff x="1918" y="2160"/>
                <a:chExt cx="419" cy="283"/>
              </a:xfrm>
            </p:grpSpPr>
            <p:sp>
              <p:nvSpPr>
                <p:cNvPr id="29775" name="Line 23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18" y="2160"/>
                  <a:ext cx="140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776" name="Line 231"/>
                <p:cNvSpPr>
                  <a:spLocks noChangeAspect="1" noChangeShapeType="1"/>
                </p:cNvSpPr>
                <p:nvPr/>
              </p:nvSpPr>
              <p:spPr bwMode="auto">
                <a:xfrm>
                  <a:off x="2058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777" name="Line 232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6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 type="triangl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9774" name="Text Box 233"/>
              <p:cNvSpPr txBox="1">
                <a:spLocks noChangeArrowheads="1"/>
              </p:cNvSpPr>
              <p:nvPr/>
            </p:nvSpPr>
            <p:spPr bwMode="auto">
              <a:xfrm>
                <a:off x="3675" y="2182"/>
                <a:ext cx="180" cy="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r>
                  <a:rPr lang="ru-RU" sz="500" b="1">
                    <a:latin typeface="Arial" pitchFamily="34" charset="0"/>
                  </a:rPr>
                  <a:t>ТВ</a:t>
                </a:r>
                <a:endParaRPr lang="ru-RU" sz="500">
                  <a:latin typeface="Arial" pitchFamily="34" charset="0"/>
                </a:endParaRPr>
              </a:p>
            </p:txBody>
          </p:sp>
        </p:grpSp>
      </p:grpSp>
      <p:grpSp>
        <p:nvGrpSpPr>
          <p:cNvPr id="29716" name="Group 234"/>
          <p:cNvGrpSpPr>
            <a:grpSpLocks/>
          </p:cNvGrpSpPr>
          <p:nvPr/>
        </p:nvGrpSpPr>
        <p:grpSpPr bwMode="auto">
          <a:xfrm>
            <a:off x="6681788" y="4622800"/>
            <a:ext cx="460375" cy="360363"/>
            <a:chOff x="3649" y="2023"/>
            <a:chExt cx="242" cy="242"/>
          </a:xfrm>
        </p:grpSpPr>
        <p:sp>
          <p:nvSpPr>
            <p:cNvPr id="29764" name="AutoShape 235"/>
            <p:cNvSpPr>
              <a:spLocks noChangeAspect="1" noChangeArrowheads="1"/>
            </p:cNvSpPr>
            <p:nvPr/>
          </p:nvSpPr>
          <p:spPr bwMode="auto">
            <a:xfrm>
              <a:off x="3649" y="2096"/>
              <a:ext cx="232" cy="169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29765" name="Group 236"/>
            <p:cNvGrpSpPr>
              <a:grpSpLocks/>
            </p:cNvGrpSpPr>
            <p:nvPr/>
          </p:nvGrpSpPr>
          <p:grpSpPr bwMode="auto">
            <a:xfrm>
              <a:off x="3675" y="2023"/>
              <a:ext cx="216" cy="218"/>
              <a:chOff x="3675" y="2023"/>
              <a:chExt cx="216" cy="218"/>
            </a:xfrm>
          </p:grpSpPr>
          <p:grpSp>
            <p:nvGrpSpPr>
              <p:cNvPr id="29766" name="Group 237"/>
              <p:cNvGrpSpPr>
                <a:grpSpLocks/>
              </p:cNvGrpSpPr>
              <p:nvPr/>
            </p:nvGrpSpPr>
            <p:grpSpPr bwMode="auto">
              <a:xfrm>
                <a:off x="3758" y="2023"/>
                <a:ext cx="133" cy="80"/>
                <a:chOff x="1918" y="2160"/>
                <a:chExt cx="419" cy="283"/>
              </a:xfrm>
            </p:grpSpPr>
            <p:sp>
              <p:nvSpPr>
                <p:cNvPr id="29768" name="Line 238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1918" y="2160"/>
                  <a:ext cx="140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769" name="Line 239"/>
                <p:cNvSpPr>
                  <a:spLocks noChangeAspect="1" noChangeShapeType="1"/>
                </p:cNvSpPr>
                <p:nvPr/>
              </p:nvSpPr>
              <p:spPr bwMode="auto">
                <a:xfrm>
                  <a:off x="2058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9770" name="Line 240"/>
                <p:cNvSpPr>
                  <a:spLocks noChangeAspect="1" noChangeShapeType="1"/>
                </p:cNvSpPr>
                <p:nvPr/>
              </p:nvSpPr>
              <p:spPr bwMode="auto">
                <a:xfrm flipV="1">
                  <a:off x="2196" y="2160"/>
                  <a:ext cx="141" cy="283"/>
                </a:xfrm>
                <a:prstGeom prst="line">
                  <a:avLst/>
                </a:prstGeom>
                <a:noFill/>
                <a:ln w="12700">
                  <a:solidFill>
                    <a:srgbClr val="000000"/>
                  </a:solidFill>
                  <a:round/>
                  <a:headEnd/>
                  <a:tailEnd type="triangl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9767" name="Text Box 241"/>
              <p:cNvSpPr txBox="1">
                <a:spLocks noChangeArrowheads="1"/>
              </p:cNvSpPr>
              <p:nvPr/>
            </p:nvSpPr>
            <p:spPr bwMode="auto">
              <a:xfrm>
                <a:off x="3675" y="2184"/>
                <a:ext cx="181" cy="5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>
                <a:spAutoFit/>
              </a:bodyPr>
              <a:lstStyle/>
              <a:p>
                <a:r>
                  <a:rPr lang="ru-RU" sz="500" b="1">
                    <a:latin typeface="Arial" pitchFamily="34" charset="0"/>
                  </a:rPr>
                  <a:t>РВ</a:t>
                </a:r>
                <a:endParaRPr lang="ru-RU" sz="500">
                  <a:latin typeface="Arial" pitchFamily="34" charset="0"/>
                </a:endParaRPr>
              </a:p>
            </p:txBody>
          </p:sp>
        </p:grpSp>
      </p:grpSp>
      <p:grpSp>
        <p:nvGrpSpPr>
          <p:cNvPr id="29717" name="Group 157"/>
          <p:cNvGrpSpPr>
            <a:grpSpLocks/>
          </p:cNvGrpSpPr>
          <p:nvPr/>
        </p:nvGrpSpPr>
        <p:grpSpPr bwMode="auto">
          <a:xfrm>
            <a:off x="771525" y="3590925"/>
            <a:ext cx="231775" cy="203200"/>
            <a:chOff x="-341" y="3475"/>
            <a:chExt cx="155" cy="170"/>
          </a:xfrm>
        </p:grpSpPr>
        <p:sp>
          <p:nvSpPr>
            <p:cNvPr id="29762" name="AutoShape 158"/>
            <p:cNvSpPr>
              <a:spLocks noChangeArrowheads="1"/>
            </p:cNvSpPr>
            <p:nvPr/>
          </p:nvSpPr>
          <p:spPr bwMode="auto">
            <a:xfrm rot="-5400000">
              <a:off x="-316" y="3515"/>
              <a:ext cx="170" cy="90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lIns="122191" tIns="61096" rIns="122191" bIns="61096" anchor="ctr"/>
            <a:lstStyle/>
            <a:p>
              <a:pPr defTabSz="1222375"/>
              <a:endParaRPr lang="ru-RU" sz="2400">
                <a:latin typeface="Arial" pitchFamily="34" charset="0"/>
              </a:endParaRPr>
            </a:p>
          </p:txBody>
        </p:sp>
        <p:sp>
          <p:nvSpPr>
            <p:cNvPr id="29763" name="Rectangle 159"/>
            <p:cNvSpPr>
              <a:spLocks noChangeArrowheads="1"/>
            </p:cNvSpPr>
            <p:nvPr/>
          </p:nvSpPr>
          <p:spPr bwMode="auto">
            <a:xfrm rot="5400000">
              <a:off x="-403" y="3537"/>
              <a:ext cx="170" cy="46"/>
            </a:xfrm>
            <a:prstGeom prst="rect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vert="eaVert" wrap="none" lIns="122191" tIns="61096" rIns="122191" bIns="61096" anchor="ctr"/>
            <a:lstStyle/>
            <a:p>
              <a:pPr defTabSz="1222375"/>
              <a:endParaRPr lang="ru-RU" sz="2400">
                <a:latin typeface="Arial" pitchFamily="34" charset="0"/>
              </a:endParaRPr>
            </a:p>
          </p:txBody>
        </p:sp>
      </p:grpSp>
      <p:sp>
        <p:nvSpPr>
          <p:cNvPr id="29718" name="Line 160"/>
          <p:cNvSpPr>
            <a:spLocks noChangeShapeType="1"/>
          </p:cNvSpPr>
          <p:nvPr/>
        </p:nvSpPr>
        <p:spPr bwMode="auto">
          <a:xfrm>
            <a:off x="631825" y="3695700"/>
            <a:ext cx="134938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9719" name="TextBox 54"/>
          <p:cNvSpPr txBox="1">
            <a:spLocks noChangeArrowheads="1"/>
          </p:cNvSpPr>
          <p:nvPr/>
        </p:nvSpPr>
        <p:spPr bwMode="auto">
          <a:xfrm>
            <a:off x="1468438" y="3489325"/>
            <a:ext cx="4467225" cy="388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937" tIns="63970" rIns="127937" bIns="63970">
            <a:spAutoFit/>
          </a:bodyPr>
          <a:lstStyle/>
          <a:p>
            <a:pPr defTabSz="1276350"/>
            <a:r>
              <a:rPr lang="ru-RU" sz="1600">
                <a:cs typeface="Times New Roman" pitchFamily="18" charset="0"/>
              </a:rPr>
              <a:t>- </a:t>
            </a:r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Громкоговорящая связь (не включена в АСЦО)</a:t>
            </a:r>
          </a:p>
        </p:txBody>
      </p:sp>
      <p:sp>
        <p:nvSpPr>
          <p:cNvPr id="29720" name="AutoShape 308"/>
          <p:cNvSpPr>
            <a:spLocks noChangeArrowheads="1"/>
          </p:cNvSpPr>
          <p:nvPr/>
        </p:nvSpPr>
        <p:spPr bwMode="auto">
          <a:xfrm rot="1153840">
            <a:off x="587375" y="5299075"/>
            <a:ext cx="603250" cy="200025"/>
          </a:xfrm>
          <a:prstGeom prst="parallelogram">
            <a:avLst>
              <a:gd name="adj" fmla="val 117270"/>
            </a:avLst>
          </a:prstGeom>
          <a:noFill/>
          <a:ln w="15875">
            <a:solidFill>
              <a:schemeClr val="tx1"/>
            </a:solidFill>
            <a:miter lim="800000"/>
            <a:headEnd/>
            <a:tailEnd/>
          </a:ln>
        </p:spPr>
        <p:txBody>
          <a:bodyPr wrap="none" lIns="170938" tIns="85474" rIns="170938" bIns="85474" anchor="ctr"/>
          <a:lstStyle/>
          <a:p>
            <a:pPr defTabSz="1709738" eaLnBrk="0" hangingPunct="0"/>
            <a:endParaRPr lang="ru-RU" sz="1600"/>
          </a:p>
        </p:txBody>
      </p:sp>
      <p:sp>
        <p:nvSpPr>
          <p:cNvPr id="29721" name="Text Box 3"/>
          <p:cNvSpPr txBox="1">
            <a:spLocks noChangeArrowheads="1"/>
          </p:cNvSpPr>
          <p:nvPr/>
        </p:nvSpPr>
        <p:spPr bwMode="auto">
          <a:xfrm>
            <a:off x="1417638" y="5302250"/>
            <a:ext cx="1446212" cy="255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3348038" eaLnBrk="0" hangingPunct="0"/>
            <a:r>
              <a:rPr lang="ru-RU" sz="1600"/>
              <a:t>- </a:t>
            </a:r>
            <a:r>
              <a:rPr lang="ru-RU" sz="1600">
                <a:solidFill>
                  <a:schemeClr val="tx1"/>
                </a:solidFill>
              </a:rPr>
              <a:t>Интернет</a:t>
            </a:r>
          </a:p>
        </p:txBody>
      </p:sp>
      <p:grpSp>
        <p:nvGrpSpPr>
          <p:cNvPr id="29722" name="Group 345"/>
          <p:cNvGrpSpPr>
            <a:grpSpLocks/>
          </p:cNvGrpSpPr>
          <p:nvPr/>
        </p:nvGrpSpPr>
        <p:grpSpPr bwMode="auto">
          <a:xfrm>
            <a:off x="774700" y="5862638"/>
            <a:ext cx="252413" cy="247650"/>
            <a:chOff x="378" y="3633"/>
            <a:chExt cx="123" cy="111"/>
          </a:xfrm>
        </p:grpSpPr>
        <p:sp>
          <p:nvSpPr>
            <p:cNvPr id="29760" name="Rectangle 341"/>
            <p:cNvSpPr>
              <a:spLocks noChangeArrowheads="1"/>
            </p:cNvSpPr>
            <p:nvPr/>
          </p:nvSpPr>
          <p:spPr bwMode="auto">
            <a:xfrm>
              <a:off x="378" y="3633"/>
              <a:ext cx="123" cy="21"/>
            </a:xfrm>
            <a:prstGeom prst="rect">
              <a:avLst/>
            </a:prstGeom>
            <a:no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70938" tIns="85474" rIns="170938" bIns="85474"/>
            <a:lstStyle/>
            <a:p>
              <a:pPr defTabSz="1709738" eaLnBrk="0" hangingPunct="0"/>
              <a:endParaRPr lang="ru-RU" sz="1600"/>
            </a:p>
          </p:txBody>
        </p:sp>
        <p:sp>
          <p:nvSpPr>
            <p:cNvPr id="29761" name="AutoShape 342"/>
            <p:cNvSpPr>
              <a:spLocks noChangeArrowheads="1"/>
            </p:cNvSpPr>
            <p:nvPr/>
          </p:nvSpPr>
          <p:spPr bwMode="auto">
            <a:xfrm>
              <a:off x="405" y="3660"/>
              <a:ext cx="40" cy="84"/>
            </a:xfrm>
            <a:prstGeom prst="triangle">
              <a:avLst>
                <a:gd name="adj" fmla="val 50000"/>
              </a:avLst>
            </a:prstGeom>
            <a:noFill/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70938" tIns="85474" rIns="170938" bIns="85474"/>
            <a:lstStyle/>
            <a:p>
              <a:pPr defTabSz="1709738" eaLnBrk="0" hangingPunct="0"/>
              <a:endParaRPr lang="ru-RU" sz="1600"/>
            </a:p>
          </p:txBody>
        </p:sp>
      </p:grpSp>
      <p:sp>
        <p:nvSpPr>
          <p:cNvPr id="29723" name="Freeform 343"/>
          <p:cNvSpPr>
            <a:spLocks/>
          </p:cNvSpPr>
          <p:nvPr/>
        </p:nvSpPr>
        <p:spPr bwMode="auto">
          <a:xfrm>
            <a:off x="765175" y="5807075"/>
            <a:ext cx="247650" cy="36513"/>
          </a:xfrm>
          <a:custGeom>
            <a:avLst/>
            <a:gdLst>
              <a:gd name="T0" fmla="*/ 0 w 525"/>
              <a:gd name="T1" fmla="*/ 2147483647 h 153"/>
              <a:gd name="T2" fmla="*/ 2147483647 w 525"/>
              <a:gd name="T3" fmla="*/ 0 h 153"/>
              <a:gd name="T4" fmla="*/ 2147483647 w 525"/>
              <a:gd name="T5" fmla="*/ 2147483647 h 153"/>
              <a:gd name="T6" fmla="*/ 2147483647 w 525"/>
              <a:gd name="T7" fmla="*/ 2147483647 h 153"/>
              <a:gd name="T8" fmla="*/ 0 60000 65536"/>
              <a:gd name="T9" fmla="*/ 0 60000 65536"/>
              <a:gd name="T10" fmla="*/ 0 60000 65536"/>
              <a:gd name="T11" fmla="*/ 0 60000 65536"/>
              <a:gd name="T12" fmla="*/ 0 w 525"/>
              <a:gd name="T13" fmla="*/ 0 h 153"/>
              <a:gd name="T14" fmla="*/ 525 w 525"/>
              <a:gd name="T15" fmla="*/ 153 h 15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25" h="153">
                <a:moveTo>
                  <a:pt x="0" y="136"/>
                </a:moveTo>
                <a:cubicBezTo>
                  <a:pt x="78" y="19"/>
                  <a:pt x="140" y="22"/>
                  <a:pt x="271" y="0"/>
                </a:cubicBezTo>
                <a:cubicBezTo>
                  <a:pt x="316" y="6"/>
                  <a:pt x="363" y="1"/>
                  <a:pt x="406" y="17"/>
                </a:cubicBezTo>
                <a:cubicBezTo>
                  <a:pt x="452" y="34"/>
                  <a:pt x="490" y="118"/>
                  <a:pt x="525" y="153"/>
                </a:cubicBez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 lIns="170938" tIns="85474" rIns="170938" bIns="85474"/>
          <a:lstStyle/>
          <a:p>
            <a:endParaRPr lang="ru-RU"/>
          </a:p>
        </p:txBody>
      </p:sp>
      <p:sp>
        <p:nvSpPr>
          <p:cNvPr id="29724" name="Text Box 3"/>
          <p:cNvSpPr txBox="1">
            <a:spLocks noChangeArrowheads="1"/>
          </p:cNvSpPr>
          <p:nvPr/>
        </p:nvSpPr>
        <p:spPr bwMode="auto">
          <a:xfrm>
            <a:off x="1216025" y="5854700"/>
            <a:ext cx="4068763" cy="255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3348038" eaLnBrk="0" hangingPunct="0"/>
            <a:r>
              <a:rPr lang="ru-RU" sz="1600"/>
              <a:t>- </a:t>
            </a:r>
            <a:r>
              <a:rPr lang="ru-RU" sz="1600">
                <a:solidFill>
                  <a:schemeClr val="tx1"/>
                </a:solidFill>
              </a:rPr>
              <a:t>Электросирены (включены в АСЦО)</a:t>
            </a:r>
          </a:p>
        </p:txBody>
      </p:sp>
      <p:sp>
        <p:nvSpPr>
          <p:cNvPr id="29725" name="Freeform 345"/>
          <p:cNvSpPr>
            <a:spLocks/>
          </p:cNvSpPr>
          <p:nvPr/>
        </p:nvSpPr>
        <p:spPr bwMode="auto">
          <a:xfrm>
            <a:off x="646113" y="4799013"/>
            <a:ext cx="395287" cy="158750"/>
          </a:xfrm>
          <a:custGeom>
            <a:avLst/>
            <a:gdLst>
              <a:gd name="T0" fmla="*/ 0 w 720"/>
              <a:gd name="T1" fmla="*/ 0 h 360"/>
              <a:gd name="T2" fmla="*/ 0 w 720"/>
              <a:gd name="T3" fmla="*/ 2147483647 h 360"/>
              <a:gd name="T4" fmla="*/ 2147483647 w 720"/>
              <a:gd name="T5" fmla="*/ 2147483647 h 360"/>
              <a:gd name="T6" fmla="*/ 2147483647 w 720"/>
              <a:gd name="T7" fmla="*/ 2147483647 h 360"/>
              <a:gd name="T8" fmla="*/ 2147483647 w 720"/>
              <a:gd name="T9" fmla="*/ 2147483647 h 360"/>
              <a:gd name="T10" fmla="*/ 2147483647 w 720"/>
              <a:gd name="T11" fmla="*/ 0 h 360"/>
              <a:gd name="T12" fmla="*/ 0 w 720"/>
              <a:gd name="T13" fmla="*/ 0 h 3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0"/>
              <a:gd name="T22" fmla="*/ 0 h 360"/>
              <a:gd name="T23" fmla="*/ 720 w 720"/>
              <a:gd name="T24" fmla="*/ 360 h 3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0" h="360">
                <a:moveTo>
                  <a:pt x="0" y="0"/>
                </a:moveTo>
                <a:lnTo>
                  <a:pt x="0" y="360"/>
                </a:lnTo>
                <a:lnTo>
                  <a:pt x="720" y="360"/>
                </a:lnTo>
                <a:lnTo>
                  <a:pt x="720" y="180"/>
                </a:lnTo>
                <a:lnTo>
                  <a:pt x="360" y="180"/>
                </a:lnTo>
                <a:lnTo>
                  <a:pt x="360" y="0"/>
                </a:lnTo>
                <a:lnTo>
                  <a:pt x="0" y="0"/>
                </a:lnTo>
                <a:close/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 lIns="170938" tIns="85474" rIns="170938" bIns="85474"/>
          <a:lstStyle/>
          <a:p>
            <a:endParaRPr lang="ru-RU"/>
          </a:p>
        </p:txBody>
      </p:sp>
      <p:sp>
        <p:nvSpPr>
          <p:cNvPr id="29726" name="Freeform 346"/>
          <p:cNvSpPr>
            <a:spLocks/>
          </p:cNvSpPr>
          <p:nvPr/>
        </p:nvSpPr>
        <p:spPr bwMode="auto">
          <a:xfrm>
            <a:off x="631825" y="4598988"/>
            <a:ext cx="215900" cy="258762"/>
          </a:xfrm>
          <a:custGeom>
            <a:avLst/>
            <a:gdLst>
              <a:gd name="T0" fmla="*/ 0 w 360"/>
              <a:gd name="T1" fmla="*/ 2147483647 h 360"/>
              <a:gd name="T2" fmla="*/ 0 w 360"/>
              <a:gd name="T3" fmla="*/ 2147483647 h 360"/>
              <a:gd name="T4" fmla="*/ 2147483647 w 360"/>
              <a:gd name="T5" fmla="*/ 2147483647 h 360"/>
              <a:gd name="T6" fmla="*/ 2147483647 w 360"/>
              <a:gd name="T7" fmla="*/ 0 h 360"/>
              <a:gd name="T8" fmla="*/ 2147483647 w 360"/>
              <a:gd name="T9" fmla="*/ 2147483647 h 360"/>
              <a:gd name="T10" fmla="*/ 2147483647 w 360"/>
              <a:gd name="T11" fmla="*/ 2147483647 h 3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0"/>
              <a:gd name="T19" fmla="*/ 0 h 360"/>
              <a:gd name="T20" fmla="*/ 360 w 360"/>
              <a:gd name="T21" fmla="*/ 360 h 36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0" h="360">
                <a:moveTo>
                  <a:pt x="0" y="360"/>
                </a:moveTo>
                <a:lnTo>
                  <a:pt x="0" y="180"/>
                </a:lnTo>
                <a:lnTo>
                  <a:pt x="180" y="180"/>
                </a:lnTo>
                <a:lnTo>
                  <a:pt x="360" y="0"/>
                </a:lnTo>
                <a:lnTo>
                  <a:pt x="360" y="360"/>
                </a:lnTo>
                <a:lnTo>
                  <a:pt x="180" y="180"/>
                </a:ln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 lIns="170938" tIns="85474" rIns="170938" bIns="85474"/>
          <a:lstStyle/>
          <a:p>
            <a:endParaRPr lang="ru-RU"/>
          </a:p>
        </p:txBody>
      </p:sp>
      <p:sp>
        <p:nvSpPr>
          <p:cNvPr id="29727" name="Text Box 3"/>
          <p:cNvSpPr txBox="1">
            <a:spLocks noChangeArrowheads="1"/>
          </p:cNvSpPr>
          <p:nvPr/>
        </p:nvSpPr>
        <p:spPr bwMode="auto">
          <a:xfrm>
            <a:off x="1655763" y="4745038"/>
            <a:ext cx="3721100" cy="255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3348038" eaLnBrk="0" hangingPunct="0"/>
            <a:r>
              <a:rPr lang="ru-RU" sz="1600">
                <a:solidFill>
                  <a:schemeClr val="tx1"/>
                </a:solidFill>
              </a:rPr>
              <a:t>- Автомобиль с громкоговорителем</a:t>
            </a:r>
          </a:p>
        </p:txBody>
      </p:sp>
      <p:sp>
        <p:nvSpPr>
          <p:cNvPr id="29728" name="Text Box 3"/>
          <p:cNvSpPr txBox="1">
            <a:spLocks noChangeArrowheads="1"/>
          </p:cNvSpPr>
          <p:nvPr/>
        </p:nvSpPr>
        <p:spPr bwMode="auto">
          <a:xfrm>
            <a:off x="7448550" y="6613525"/>
            <a:ext cx="1930400" cy="2555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3348038" eaLnBrk="0" hangingPunct="0"/>
            <a:r>
              <a:rPr lang="ru-RU" sz="1600">
                <a:solidFill>
                  <a:schemeClr val="tx1"/>
                </a:solidFill>
              </a:rPr>
              <a:t>- Сотовая связь</a:t>
            </a:r>
          </a:p>
        </p:txBody>
      </p:sp>
      <p:sp>
        <p:nvSpPr>
          <p:cNvPr id="29729" name="Oval 347"/>
          <p:cNvSpPr>
            <a:spLocks noChangeArrowheads="1"/>
          </p:cNvSpPr>
          <p:nvPr/>
        </p:nvSpPr>
        <p:spPr bwMode="auto">
          <a:xfrm>
            <a:off x="6681788" y="5910263"/>
            <a:ext cx="465137" cy="239712"/>
          </a:xfrm>
          <a:prstGeom prst="ellipse">
            <a:avLst/>
          </a:prstGeom>
          <a:solidFill>
            <a:srgbClr val="FFFF99">
              <a:alpha val="21960"/>
            </a:srgbClr>
          </a:solidFill>
          <a:ln w="12700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lIns="122191" tIns="61096" rIns="122191" bIns="61096" anchor="ctr"/>
          <a:lstStyle/>
          <a:p>
            <a:pPr defTabSz="1222375"/>
            <a:endParaRPr lang="ru-RU" sz="1600" b="1" i="1">
              <a:latin typeface="Arial" pitchFamily="34" charset="0"/>
            </a:endParaRPr>
          </a:p>
        </p:txBody>
      </p:sp>
      <p:sp>
        <p:nvSpPr>
          <p:cNvPr id="29730" name="Text Box 224"/>
          <p:cNvSpPr txBox="1">
            <a:spLocks noChangeArrowheads="1"/>
          </p:cNvSpPr>
          <p:nvPr/>
        </p:nvSpPr>
        <p:spPr bwMode="auto">
          <a:xfrm>
            <a:off x="7704138" y="5810250"/>
            <a:ext cx="5116512" cy="5778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4828" tIns="32413" rIns="64828" bIns="32413">
            <a:spAutoFit/>
          </a:bodyPr>
          <a:lstStyle/>
          <a:p>
            <a:pPr>
              <a:spcBef>
                <a:spcPct val="50000"/>
              </a:spcBef>
            </a:pPr>
            <a:r>
              <a:rPr lang="ru-RU" sz="1600">
                <a:solidFill>
                  <a:schemeClr val="tx1"/>
                </a:solidFill>
              </a:rPr>
              <a:t>- Зона оповещения населения с использованием подвижных средств ГГС</a:t>
            </a:r>
          </a:p>
        </p:txBody>
      </p:sp>
      <p:grpSp>
        <p:nvGrpSpPr>
          <p:cNvPr id="29731" name="Group 357"/>
          <p:cNvGrpSpPr>
            <a:grpSpLocks/>
          </p:cNvGrpSpPr>
          <p:nvPr/>
        </p:nvGrpSpPr>
        <p:grpSpPr bwMode="auto">
          <a:xfrm>
            <a:off x="825500" y="6367463"/>
            <a:ext cx="176213" cy="246062"/>
            <a:chOff x="378" y="3633"/>
            <a:chExt cx="123" cy="111"/>
          </a:xfrm>
        </p:grpSpPr>
        <p:sp>
          <p:nvSpPr>
            <p:cNvPr id="29758" name="Rectangle 341"/>
            <p:cNvSpPr>
              <a:spLocks noChangeArrowheads="1"/>
            </p:cNvSpPr>
            <p:nvPr/>
          </p:nvSpPr>
          <p:spPr bwMode="auto">
            <a:xfrm>
              <a:off x="378" y="3633"/>
              <a:ext cx="123" cy="21"/>
            </a:xfrm>
            <a:prstGeom prst="rect">
              <a:avLst/>
            </a:prstGeom>
            <a:solidFill>
              <a:schemeClr val="tx1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70938" tIns="85474" rIns="170938" bIns="85474"/>
            <a:lstStyle/>
            <a:p>
              <a:pPr defTabSz="1709738" eaLnBrk="0" hangingPunct="0"/>
              <a:endParaRPr lang="ru-RU" sz="1600"/>
            </a:p>
          </p:txBody>
        </p:sp>
        <p:sp>
          <p:nvSpPr>
            <p:cNvPr id="29759" name="AutoShape 342"/>
            <p:cNvSpPr>
              <a:spLocks noChangeArrowheads="1"/>
            </p:cNvSpPr>
            <p:nvPr/>
          </p:nvSpPr>
          <p:spPr bwMode="auto">
            <a:xfrm>
              <a:off x="405" y="3660"/>
              <a:ext cx="40" cy="84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70938" tIns="85474" rIns="170938" bIns="85474"/>
            <a:lstStyle/>
            <a:p>
              <a:pPr defTabSz="1709738" eaLnBrk="0" hangingPunct="0"/>
              <a:endParaRPr lang="ru-RU" sz="1600"/>
            </a:p>
          </p:txBody>
        </p:sp>
      </p:grpSp>
      <p:sp>
        <p:nvSpPr>
          <p:cNvPr id="29732" name="Freeform 343"/>
          <p:cNvSpPr>
            <a:spLocks/>
          </p:cNvSpPr>
          <p:nvPr/>
        </p:nvSpPr>
        <p:spPr bwMode="auto">
          <a:xfrm>
            <a:off x="815975" y="6311900"/>
            <a:ext cx="174625" cy="34925"/>
          </a:xfrm>
          <a:custGeom>
            <a:avLst/>
            <a:gdLst>
              <a:gd name="T0" fmla="*/ 0 w 525"/>
              <a:gd name="T1" fmla="*/ 2147483647 h 153"/>
              <a:gd name="T2" fmla="*/ 2147483647 w 525"/>
              <a:gd name="T3" fmla="*/ 0 h 153"/>
              <a:gd name="T4" fmla="*/ 2147483647 w 525"/>
              <a:gd name="T5" fmla="*/ 2147483647 h 153"/>
              <a:gd name="T6" fmla="*/ 2147483647 w 525"/>
              <a:gd name="T7" fmla="*/ 2147483647 h 153"/>
              <a:gd name="T8" fmla="*/ 0 60000 65536"/>
              <a:gd name="T9" fmla="*/ 0 60000 65536"/>
              <a:gd name="T10" fmla="*/ 0 60000 65536"/>
              <a:gd name="T11" fmla="*/ 0 60000 65536"/>
              <a:gd name="T12" fmla="*/ 0 w 525"/>
              <a:gd name="T13" fmla="*/ 0 h 153"/>
              <a:gd name="T14" fmla="*/ 525 w 525"/>
              <a:gd name="T15" fmla="*/ 153 h 15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525" h="153">
                <a:moveTo>
                  <a:pt x="0" y="136"/>
                </a:moveTo>
                <a:cubicBezTo>
                  <a:pt x="78" y="19"/>
                  <a:pt x="140" y="22"/>
                  <a:pt x="271" y="0"/>
                </a:cubicBezTo>
                <a:cubicBezTo>
                  <a:pt x="316" y="6"/>
                  <a:pt x="363" y="1"/>
                  <a:pt x="406" y="17"/>
                </a:cubicBezTo>
                <a:cubicBezTo>
                  <a:pt x="452" y="34"/>
                  <a:pt x="490" y="118"/>
                  <a:pt x="525" y="153"/>
                </a:cubicBezTo>
              </a:path>
            </a:pathLst>
          </a:custGeom>
          <a:solidFill>
            <a:schemeClr val="tx1"/>
          </a:solidFill>
          <a:ln w="25400">
            <a:solidFill>
              <a:srgbClr val="000000"/>
            </a:solidFill>
            <a:round/>
            <a:headEnd/>
            <a:tailEnd/>
          </a:ln>
        </p:spPr>
        <p:txBody>
          <a:bodyPr lIns="170938" tIns="85474" rIns="170938" bIns="85474"/>
          <a:lstStyle/>
          <a:p>
            <a:endParaRPr lang="ru-RU"/>
          </a:p>
        </p:txBody>
      </p:sp>
      <p:sp>
        <p:nvSpPr>
          <p:cNvPr id="29733" name="Text Box 3"/>
          <p:cNvSpPr txBox="1">
            <a:spLocks noChangeArrowheads="1"/>
          </p:cNvSpPr>
          <p:nvPr/>
        </p:nvSpPr>
        <p:spPr bwMode="auto">
          <a:xfrm>
            <a:off x="1403350" y="6357938"/>
            <a:ext cx="3973513" cy="255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3348038" eaLnBrk="0" hangingPunct="0"/>
            <a:r>
              <a:rPr lang="ru-RU" sz="1600"/>
              <a:t>- </a:t>
            </a:r>
            <a:r>
              <a:rPr lang="ru-RU" sz="1600">
                <a:solidFill>
                  <a:schemeClr val="tx1"/>
                </a:solidFill>
              </a:rPr>
              <a:t>Электросирены (не включены в АСЦО)</a:t>
            </a:r>
          </a:p>
        </p:txBody>
      </p:sp>
      <p:grpSp>
        <p:nvGrpSpPr>
          <p:cNvPr id="29734" name="Group 91"/>
          <p:cNvGrpSpPr>
            <a:grpSpLocks/>
          </p:cNvGrpSpPr>
          <p:nvPr/>
        </p:nvGrpSpPr>
        <p:grpSpPr bwMode="auto">
          <a:xfrm>
            <a:off x="6681788" y="4094163"/>
            <a:ext cx="457200" cy="360362"/>
            <a:chOff x="3256" y="1842"/>
            <a:chExt cx="224" cy="162"/>
          </a:xfrm>
        </p:grpSpPr>
        <p:sp>
          <p:nvSpPr>
            <p:cNvPr id="29752" name="AutoShape 235"/>
            <p:cNvSpPr>
              <a:spLocks noChangeAspect="1" noChangeArrowheads="1"/>
            </p:cNvSpPr>
            <p:nvPr/>
          </p:nvSpPr>
          <p:spPr bwMode="auto">
            <a:xfrm>
              <a:off x="3256" y="1891"/>
              <a:ext cx="215" cy="113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76825" tIns="38415" rIns="76825" bIns="38415"/>
            <a:lstStyle/>
            <a:p>
              <a:endParaRPr lang="ru-RU" sz="400">
                <a:latin typeface="Arial" pitchFamily="34" charset="0"/>
              </a:endParaRPr>
            </a:p>
          </p:txBody>
        </p:sp>
        <p:grpSp>
          <p:nvGrpSpPr>
            <p:cNvPr id="29753" name="Group 237"/>
            <p:cNvGrpSpPr>
              <a:grpSpLocks/>
            </p:cNvGrpSpPr>
            <p:nvPr/>
          </p:nvGrpSpPr>
          <p:grpSpPr bwMode="auto">
            <a:xfrm>
              <a:off x="3357" y="1842"/>
              <a:ext cx="123" cy="54"/>
              <a:chOff x="1918" y="2160"/>
              <a:chExt cx="419" cy="283"/>
            </a:xfrm>
          </p:grpSpPr>
          <p:sp>
            <p:nvSpPr>
              <p:cNvPr id="29755" name="Line 238"/>
              <p:cNvSpPr>
                <a:spLocks noChangeAspect="1" noChangeShapeType="1"/>
              </p:cNvSpPr>
              <p:nvPr/>
            </p:nvSpPr>
            <p:spPr bwMode="auto">
              <a:xfrm flipV="1">
                <a:off x="1918" y="2160"/>
                <a:ext cx="140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6" name="Line 239"/>
              <p:cNvSpPr>
                <a:spLocks noChangeAspect="1" noChangeShapeType="1"/>
              </p:cNvSpPr>
              <p:nvPr/>
            </p:nvSpPr>
            <p:spPr bwMode="auto">
              <a:xfrm>
                <a:off x="2058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7" name="Line 240"/>
              <p:cNvSpPr>
                <a:spLocks noChangeAspect="1" noChangeShapeType="1"/>
              </p:cNvSpPr>
              <p:nvPr/>
            </p:nvSpPr>
            <p:spPr bwMode="auto">
              <a:xfrm flipV="1">
                <a:off x="2196" y="2160"/>
                <a:ext cx="141" cy="283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9754" name="Text Box 241"/>
            <p:cNvSpPr txBox="1">
              <a:spLocks noChangeArrowheads="1"/>
            </p:cNvSpPr>
            <p:nvPr/>
          </p:nvSpPr>
          <p:spPr bwMode="auto">
            <a:xfrm>
              <a:off x="3280" y="1950"/>
              <a:ext cx="168" cy="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ru-RU" sz="500" b="1">
                  <a:latin typeface="Arial" pitchFamily="34" charset="0"/>
                </a:rPr>
                <a:t>ТВ/РВ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29735" name="Group 90"/>
          <p:cNvGrpSpPr>
            <a:grpSpLocks/>
          </p:cNvGrpSpPr>
          <p:nvPr/>
        </p:nvGrpSpPr>
        <p:grpSpPr bwMode="auto">
          <a:xfrm>
            <a:off x="6750050" y="6413500"/>
            <a:ext cx="395288" cy="504825"/>
            <a:chOff x="3290" y="2886"/>
            <a:chExt cx="193" cy="227"/>
          </a:xfrm>
        </p:grpSpPr>
        <p:grpSp>
          <p:nvGrpSpPr>
            <p:cNvPr id="29746" name="Group 88"/>
            <p:cNvGrpSpPr>
              <a:grpSpLocks/>
            </p:cNvGrpSpPr>
            <p:nvPr/>
          </p:nvGrpSpPr>
          <p:grpSpPr bwMode="auto">
            <a:xfrm>
              <a:off x="3290" y="2886"/>
              <a:ext cx="193" cy="227"/>
              <a:chOff x="3290" y="2931"/>
              <a:chExt cx="193" cy="227"/>
            </a:xfrm>
          </p:grpSpPr>
          <p:sp>
            <p:nvSpPr>
              <p:cNvPr id="29748" name="Oval 1441"/>
              <p:cNvSpPr>
                <a:spLocks noChangeArrowheads="1"/>
              </p:cNvSpPr>
              <p:nvPr/>
            </p:nvSpPr>
            <p:spPr bwMode="auto">
              <a:xfrm>
                <a:off x="3290" y="3019"/>
                <a:ext cx="193" cy="139"/>
              </a:xfrm>
              <a:prstGeom prst="ellips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70938" tIns="85474" rIns="170938" bIns="85474" anchor="ctr"/>
              <a:lstStyle/>
              <a:p>
                <a:pPr defTabSz="1709738" eaLnBrk="0" hangingPunct="0"/>
                <a:endParaRPr lang="ru-RU" sz="1600"/>
              </a:p>
            </p:txBody>
          </p:sp>
          <p:sp>
            <p:nvSpPr>
              <p:cNvPr id="29749" name="Line 1442"/>
              <p:cNvSpPr>
                <a:spLocks noChangeShapeType="1"/>
              </p:cNvSpPr>
              <p:nvPr/>
            </p:nvSpPr>
            <p:spPr bwMode="auto">
              <a:xfrm flipV="1">
                <a:off x="3420" y="2931"/>
                <a:ext cx="35" cy="67"/>
              </a:xfrm>
              <a:prstGeom prst="line">
                <a:avLst/>
              </a:prstGeom>
              <a:noFill/>
              <a:ln w="3175">
                <a:solidFill>
                  <a:schemeClr val="tx1"/>
                </a:solidFill>
                <a:round/>
                <a:headEnd/>
                <a:tailEnd type="triangl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0" name="Line 1443"/>
              <p:cNvSpPr>
                <a:spLocks noChangeShapeType="1"/>
              </p:cNvSpPr>
              <p:nvPr/>
            </p:nvSpPr>
            <p:spPr bwMode="auto">
              <a:xfrm flipV="1">
                <a:off x="3354" y="2963"/>
                <a:ext cx="40" cy="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9751" name="Line 1444"/>
              <p:cNvSpPr>
                <a:spLocks noChangeShapeType="1"/>
              </p:cNvSpPr>
              <p:nvPr/>
            </p:nvSpPr>
            <p:spPr bwMode="auto">
              <a:xfrm>
                <a:off x="3394" y="2956"/>
                <a:ext cx="21" cy="4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9747" name="Text Box 241"/>
            <p:cNvSpPr txBox="1">
              <a:spLocks noChangeArrowheads="1"/>
            </p:cNvSpPr>
            <p:nvPr/>
          </p:nvSpPr>
          <p:spPr bwMode="auto">
            <a:xfrm>
              <a:off x="3301" y="3022"/>
              <a:ext cx="168" cy="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r>
                <a:rPr lang="en-US" sz="500" b="1">
                  <a:latin typeface="Arial" pitchFamily="34" charset="0"/>
                </a:rPr>
                <a:t>GSM</a:t>
              </a:r>
              <a:endParaRPr lang="ru-RU" sz="500">
                <a:latin typeface="Arial" pitchFamily="34" charset="0"/>
              </a:endParaRPr>
            </a:p>
          </p:txBody>
        </p:sp>
      </p:grpSp>
      <p:grpSp>
        <p:nvGrpSpPr>
          <p:cNvPr id="29736" name="Group 92"/>
          <p:cNvGrpSpPr>
            <a:grpSpLocks/>
          </p:cNvGrpSpPr>
          <p:nvPr/>
        </p:nvGrpSpPr>
        <p:grpSpPr bwMode="auto">
          <a:xfrm>
            <a:off x="676275" y="4100513"/>
            <a:ext cx="374650" cy="198437"/>
            <a:chOff x="766" y="2329"/>
            <a:chExt cx="160" cy="80"/>
          </a:xfrm>
        </p:grpSpPr>
        <p:grpSp>
          <p:nvGrpSpPr>
            <p:cNvPr id="29740" name="Group 93"/>
            <p:cNvGrpSpPr>
              <a:grpSpLocks/>
            </p:cNvGrpSpPr>
            <p:nvPr/>
          </p:nvGrpSpPr>
          <p:grpSpPr bwMode="auto">
            <a:xfrm>
              <a:off x="766" y="2329"/>
              <a:ext cx="80" cy="80"/>
              <a:chOff x="766" y="2329"/>
              <a:chExt cx="80" cy="80"/>
            </a:xfrm>
          </p:grpSpPr>
          <p:sp>
            <p:nvSpPr>
              <p:cNvPr id="29744" name="Rectangle 94"/>
              <p:cNvSpPr>
                <a:spLocks noChangeArrowheads="1"/>
              </p:cNvSpPr>
              <p:nvPr/>
            </p:nvSpPr>
            <p:spPr bwMode="auto">
              <a:xfrm>
                <a:off x="766" y="2329"/>
                <a:ext cx="80" cy="80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122191" tIns="61096" rIns="122191" bIns="61096"/>
              <a:lstStyle/>
              <a:p>
                <a:pPr defTabSz="1222375"/>
                <a:endParaRPr lang="ru-RU" sz="1600" b="1" i="1">
                  <a:latin typeface="Arial" pitchFamily="34" charset="0"/>
                </a:endParaRPr>
              </a:p>
            </p:txBody>
          </p:sp>
          <p:sp>
            <p:nvSpPr>
              <p:cNvPr id="29745" name="Rectangle 95"/>
              <p:cNvSpPr>
                <a:spLocks noChangeArrowheads="1"/>
              </p:cNvSpPr>
              <p:nvPr/>
            </p:nvSpPr>
            <p:spPr bwMode="auto">
              <a:xfrm>
                <a:off x="766" y="2329"/>
                <a:ext cx="80" cy="80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122191" tIns="61096" rIns="122191" bIns="61096"/>
              <a:lstStyle/>
              <a:p>
                <a:pPr defTabSz="1222375"/>
                <a:endParaRPr lang="ru-RU" sz="1600" b="1" i="1">
                  <a:latin typeface="Arial" pitchFamily="34" charset="0"/>
                </a:endParaRPr>
              </a:p>
            </p:txBody>
          </p:sp>
        </p:grpSp>
        <p:grpSp>
          <p:nvGrpSpPr>
            <p:cNvPr id="29741" name="Group 96"/>
            <p:cNvGrpSpPr>
              <a:grpSpLocks/>
            </p:cNvGrpSpPr>
            <p:nvPr/>
          </p:nvGrpSpPr>
          <p:grpSpPr bwMode="auto">
            <a:xfrm>
              <a:off x="846" y="2329"/>
              <a:ext cx="80" cy="80"/>
              <a:chOff x="846" y="2329"/>
              <a:chExt cx="80" cy="80"/>
            </a:xfrm>
          </p:grpSpPr>
          <p:sp>
            <p:nvSpPr>
              <p:cNvPr id="29742" name="Rectangle 97"/>
              <p:cNvSpPr>
                <a:spLocks noChangeArrowheads="1"/>
              </p:cNvSpPr>
              <p:nvPr/>
            </p:nvSpPr>
            <p:spPr bwMode="auto">
              <a:xfrm>
                <a:off x="846" y="2329"/>
                <a:ext cx="80" cy="80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122191" tIns="61096" rIns="122191" bIns="61096"/>
              <a:lstStyle/>
              <a:p>
                <a:pPr defTabSz="1222375"/>
                <a:endParaRPr lang="ru-RU" sz="1600" b="1" i="1">
                  <a:latin typeface="Arial" pitchFamily="34" charset="0"/>
                </a:endParaRPr>
              </a:p>
            </p:txBody>
          </p:sp>
          <p:sp>
            <p:nvSpPr>
              <p:cNvPr id="29743" name="Rectangle 98"/>
              <p:cNvSpPr>
                <a:spLocks noChangeArrowheads="1"/>
              </p:cNvSpPr>
              <p:nvPr/>
            </p:nvSpPr>
            <p:spPr bwMode="auto">
              <a:xfrm>
                <a:off x="846" y="2329"/>
                <a:ext cx="80" cy="80"/>
              </a:xfrm>
              <a:prstGeom prst="rect">
                <a:avLst/>
              </a:prstGeom>
              <a:noFill/>
              <a:ln w="12700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122191" tIns="61096" rIns="122191" bIns="61096"/>
              <a:lstStyle/>
              <a:p>
                <a:pPr defTabSz="1222375"/>
                <a:endParaRPr lang="ru-RU" sz="1600" b="1" i="1">
                  <a:latin typeface="Arial" pitchFamily="34" charset="0"/>
                </a:endParaRPr>
              </a:p>
            </p:txBody>
          </p:sp>
        </p:grpSp>
      </p:grpSp>
      <p:sp>
        <p:nvSpPr>
          <p:cNvPr id="29737" name="Text Box 3"/>
          <p:cNvSpPr txBox="1">
            <a:spLocks noChangeArrowheads="1"/>
          </p:cNvSpPr>
          <p:nvPr/>
        </p:nvSpPr>
        <p:spPr bwMode="auto">
          <a:xfrm>
            <a:off x="1323975" y="4100513"/>
            <a:ext cx="3973513" cy="255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3348038" eaLnBrk="0" hangingPunct="0"/>
            <a:r>
              <a:rPr lang="ru-RU" sz="1600">
                <a:solidFill>
                  <a:schemeClr val="tx1"/>
                </a:solidFill>
              </a:rPr>
              <a:t>      - Телеграфный канал</a:t>
            </a:r>
          </a:p>
        </p:txBody>
      </p:sp>
      <p:sp>
        <p:nvSpPr>
          <p:cNvPr id="29738" name="Line 160"/>
          <p:cNvSpPr>
            <a:spLocks noChangeShapeType="1"/>
          </p:cNvSpPr>
          <p:nvPr/>
        </p:nvSpPr>
        <p:spPr bwMode="auto">
          <a:xfrm>
            <a:off x="1046163" y="4200525"/>
            <a:ext cx="134937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29739" name="Line 160"/>
          <p:cNvSpPr>
            <a:spLocks noChangeShapeType="1"/>
          </p:cNvSpPr>
          <p:nvPr/>
        </p:nvSpPr>
        <p:spPr bwMode="auto">
          <a:xfrm>
            <a:off x="1187450" y="5400675"/>
            <a:ext cx="136525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110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473200"/>
            <a:ext cx="12801600" cy="8001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1315" name="Text Box 237"/>
          <p:cNvSpPr>
            <a:spLocks noChangeArrowheads="1"/>
          </p:cNvSpPr>
          <p:nvPr/>
        </p:nvSpPr>
        <p:spPr bwMode="auto">
          <a:xfrm>
            <a:off x="0" y="1014413"/>
            <a:ext cx="12801600" cy="431800"/>
          </a:xfrm>
          <a:prstGeom prst="rect">
            <a:avLst/>
          </a:prstGeom>
          <a:solidFill>
            <a:srgbClr val="D9D9D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088" tIns="61049" rIns="122088" bIns="61049" anchor="ctr"/>
          <a:lstStyle/>
          <a:p>
            <a:pPr algn="ctr" defTabSz="1390650" eaLnBrk="0" hangingPunct="0"/>
            <a:r>
              <a:rPr lang="ru-RU" sz="2800">
                <a:solidFill>
                  <a:schemeClr val="tx2"/>
                </a:solidFill>
              </a:rPr>
              <a:t>Схема организации связи с органами управления ТП  РСЧС</a:t>
            </a:r>
          </a:p>
        </p:txBody>
      </p:sp>
      <p:sp>
        <p:nvSpPr>
          <p:cNvPr id="141316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3"/>
          <p:cNvPicPr>
            <a:picLocks noChangeAspect="1" noChangeArrowheads="1"/>
          </p:cNvPicPr>
          <p:nvPr/>
        </p:nvPicPr>
        <p:blipFill>
          <a:blip r:embed="rId2" cstate="print"/>
          <a:srcRect l="14664" t="8791" r="20433"/>
          <a:stretch>
            <a:fillRect/>
          </a:stretch>
        </p:blipFill>
        <p:spPr bwMode="auto">
          <a:xfrm>
            <a:off x="0" y="1300163"/>
            <a:ext cx="12801600" cy="830103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142339" name="Text Box 118"/>
          <p:cNvSpPr txBox="1">
            <a:spLocks noChangeArrowheads="1"/>
          </p:cNvSpPr>
          <p:nvPr/>
        </p:nvSpPr>
        <p:spPr bwMode="auto">
          <a:xfrm>
            <a:off x="0" y="0"/>
            <a:ext cx="12801600" cy="2133600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154794" tIns="77398" rIns="154794" bIns="77398" anchor="ctr"/>
          <a:lstStyle/>
          <a:p>
            <a:pPr algn="ctr" defTabSz="1549400"/>
            <a:r>
              <a:rPr lang="ru-RU" sz="3200">
                <a:solidFill>
                  <a:schemeClr val="tx1"/>
                </a:solidFill>
                <a:cs typeface="Times New Roman" pitchFamily="18" charset="0"/>
              </a:rPr>
              <a:t>СХЕМА</a:t>
            </a:r>
          </a:p>
          <a:p>
            <a:pPr algn="ctr" defTabSz="1549400"/>
            <a:r>
              <a:rPr lang="ru-RU" sz="3200">
                <a:solidFill>
                  <a:schemeClr val="tx1"/>
                </a:solidFill>
                <a:cs typeface="Times New Roman" pitchFamily="18" charset="0"/>
              </a:rPr>
              <a:t>Организации оповещения населения находящегося в 30-ти километровой зоне при аварии на АЭС в Ачхой-Мартановском муниципальном районе</a:t>
            </a:r>
          </a:p>
        </p:txBody>
      </p:sp>
      <p:sp>
        <p:nvSpPr>
          <p:cNvPr id="142340" name="Rectangle 124"/>
          <p:cNvSpPr>
            <a:spLocks noChangeArrowheads="1"/>
          </p:cNvSpPr>
          <p:nvPr/>
        </p:nvSpPr>
        <p:spPr bwMode="auto">
          <a:xfrm>
            <a:off x="11113" y="4805363"/>
            <a:ext cx="12790487" cy="1816100"/>
          </a:xfrm>
          <a:prstGeom prst="rect">
            <a:avLst/>
          </a:prstGeom>
          <a:gradFill rotWithShape="1">
            <a:gsLst>
              <a:gs pos="0">
                <a:srgbClr val="FFFF00"/>
              </a:gs>
              <a:gs pos="100000">
                <a:srgbClr val="FF3300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 anchor="ctr"/>
          <a:lstStyle/>
          <a:p>
            <a:pPr marL="666750" indent="-666750" algn="ctr" defTabSz="1790700"/>
            <a:r>
              <a:rPr lang="ru-RU" sz="2200">
                <a:solidFill>
                  <a:schemeClr val="tx1"/>
                </a:solidFill>
              </a:rPr>
              <a:t>СХЕМА</a:t>
            </a:r>
          </a:p>
          <a:p>
            <a:pPr marL="666750" indent="-666750" algn="ctr" defTabSz="1790700"/>
            <a:r>
              <a:rPr lang="ru-RU" sz="2200">
                <a:solidFill>
                  <a:schemeClr val="tx1"/>
                </a:solidFill>
              </a:rPr>
              <a:t>Организации оповещения населения находящегося в 30-ти километровой зоне</a:t>
            </a:r>
          </a:p>
          <a:p>
            <a:pPr marL="666750" indent="-666750" algn="ctr" defTabSz="1790700"/>
            <a:r>
              <a:rPr lang="ru-RU" sz="2200">
                <a:solidFill>
                  <a:schemeClr val="tx1"/>
                </a:solidFill>
              </a:rPr>
              <a:t> при аварии на АЭС не отрабатывалась ввиду отсутствия АЭС на территории республики</a:t>
            </a:r>
            <a:r>
              <a:rPr lang="ru-RU" sz="2900">
                <a:solidFill>
                  <a:schemeClr val="tx1"/>
                </a:solidFill>
              </a:rPr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3" name="Text Box 3"/>
          <p:cNvSpPr txBox="1">
            <a:spLocks noChangeArrowheads="1"/>
          </p:cNvSpPr>
          <p:nvPr/>
        </p:nvSpPr>
        <p:spPr bwMode="auto">
          <a:xfrm>
            <a:off x="0" y="0"/>
            <a:ext cx="12801600" cy="10414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021" tIns="43511" rIns="87021" bIns="43511">
            <a:spAutoFit/>
          </a:bodyPr>
          <a:lstStyle/>
          <a:p>
            <a:pPr algn="ctr" defTabSz="912813"/>
            <a:r>
              <a:rPr lang="ru-RU" sz="3100">
                <a:solidFill>
                  <a:schemeClr val="tx2"/>
                </a:solidFill>
              </a:rPr>
              <a:t>СХЕМА ОРГАНИЗАЦИИ СВЯЗИ  АЧХОЙ-МАРТАНОВСКОГО МУНИЦИПАЛЬНОГО РАЙОНА  ЧР</a:t>
            </a:r>
          </a:p>
        </p:txBody>
      </p:sp>
      <p:graphicFrame>
        <p:nvGraphicFramePr>
          <p:cNvPr id="30722" name="Object 2"/>
          <p:cNvGraphicFramePr>
            <a:graphicFrameLocks noChangeAspect="1"/>
          </p:cNvGraphicFramePr>
          <p:nvPr/>
        </p:nvGraphicFramePr>
        <p:xfrm>
          <a:off x="0" y="1084263"/>
          <a:ext cx="12801600" cy="8516937"/>
        </p:xfrm>
        <a:graphic>
          <a:graphicData uri="http://schemas.openxmlformats.org/presentationml/2006/ole">
            <p:oleObj spid="_x0000_s30722" name="Document" r:id="rId3" imgW="11813971" imgH="11770843" progId="Word.Document.8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-28620" y="1014385"/>
          <a:ext cx="12830220" cy="9021546"/>
        </p:xfrm>
        <a:graphic>
          <a:graphicData uri="http://schemas.openxmlformats.org/drawingml/2006/table">
            <a:tbl>
              <a:tblPr/>
              <a:tblGrid>
                <a:gridCol w="1019078"/>
                <a:gridCol w="1788831"/>
                <a:gridCol w="1380767"/>
                <a:gridCol w="878271"/>
                <a:gridCol w="790632"/>
                <a:gridCol w="696614"/>
                <a:gridCol w="696614"/>
                <a:gridCol w="508683"/>
                <a:gridCol w="309606"/>
                <a:gridCol w="309606"/>
                <a:gridCol w="347056"/>
                <a:gridCol w="349559"/>
                <a:gridCol w="387007"/>
                <a:gridCol w="416377"/>
                <a:gridCol w="522378"/>
                <a:gridCol w="454471"/>
                <a:gridCol w="541810"/>
                <a:gridCol w="582134"/>
                <a:gridCol w="850726"/>
              </a:tblGrid>
              <a:tr h="720018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Сельское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поселение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Ф.И.О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главы администрации с/</a:t>
                      </a:r>
                      <a:r>
                        <a:rPr lang="ru-RU" sz="1400" b="1" dirty="0" err="1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 (г/</a:t>
                      </a:r>
                      <a:r>
                        <a:rPr lang="ru-RU" sz="1400" b="1" dirty="0" err="1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) и номер телефона с кодом района, мобильный телефон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Населенные пункты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Расстояние до АЦ</a:t>
                      </a:r>
                      <a:endParaRPr lang="ru-RU" sz="12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Домов всего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Проживает человек</a:t>
                      </a:r>
                      <a:endParaRPr lang="ru-RU" sz="105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детей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Количество ПОО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Кол-во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образовательных учреждений 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Лечебные учреждения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Резервы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Объекты, которые могут  использоваться под ПВР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 (по </a:t>
                      </a: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наим-ниям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)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93930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1-2-3</a:t>
                      </a:r>
                      <a:r>
                        <a:rPr lang="ru-RU" sz="1400" b="1" baseline="0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 класс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4 класс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5 класс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ГТС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школы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Дет.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сады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Другие 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количество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койко-мест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6041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Финансовые, тыс. </a:t>
                      </a:r>
                      <a:r>
                        <a:rPr lang="ru-RU" sz="1400" b="0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руб.</a:t>
                      </a:r>
                      <a:endParaRPr lang="ru-RU" sz="1400" b="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2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Материальные, тыс. руб.</a:t>
                      </a:r>
                      <a:endParaRPr lang="ru-RU" sz="12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Школы,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/дома культуры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100828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Кунталов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М.В.</a:t>
                      </a:r>
                      <a:r>
                        <a:rPr lang="ru-RU" sz="1100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тел.8928-736-26-56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  ул.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Х-Нурадилова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№129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5930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19763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3,928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8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ПТУ-5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4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Дадаева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Луиза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Солсбекова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100" dirty="0" smtClean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тел.87142 2-22-83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ул.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Зоводская,б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 км.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11663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1,872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4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ПТУ-5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911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Катар-Юрт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Тураев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Ахмедали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Вахаевич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тел.87142 2-22-25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Катар-Юрт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 км.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2431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10266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1,722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   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 0   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497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Валерик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Зубайраев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Л.Х.</a:t>
                      </a:r>
                      <a:r>
                        <a:rPr lang="ru-RU" sz="1100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тел.8928-784-47-38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Валерик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 км.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1166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1,501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705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Расумов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Рамзан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Умарович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тел.87142 2-22-21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 км.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5467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1,140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ПТУ-9</a:t>
                      </a:r>
                    </a:p>
                    <a:p>
                      <a:pPr algn="ctr"/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497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Бамут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Эстамиров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С.А.</a:t>
                      </a:r>
                      <a:r>
                        <a:rPr lang="ru-RU" sz="1100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тел.8928-736-06-81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Бамут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 км.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3/2</a:t>
                      </a:r>
                      <a:endParaRPr lang="ru-RU" sz="1400" b="1" i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60497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Шаами-Юрт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Агзаев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Т.А.</a:t>
                      </a:r>
                      <a:r>
                        <a:rPr lang="ru-RU" sz="1100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тел.87142 2-22-37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Шаами-Юрт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 км.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3570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2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00828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Хамби-Ирзи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Хиназов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Б-Х.В.</a:t>
                      </a:r>
                      <a:r>
                        <a:rPr lang="ru-RU" sz="1100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тел.8 928 789-54-34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Хамби-Ирзи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 км.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" name="Прямоугольник 4"/>
          <p:cNvSpPr/>
          <p:nvPr/>
        </p:nvSpPr>
        <p:spPr>
          <a:xfrm>
            <a:off x="0" y="-4763"/>
            <a:ext cx="12801600" cy="100012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3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ОБЩАЯ ХАРАКТЕРИСТИКА  АЧХОЙ-МАРТАНОВСКОГО МУНИЦИПАЛЬНОГО РАЙОНА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4" name="Text Box 4"/>
          <p:cNvSpPr txBox="1">
            <a:spLocks noChangeArrowheads="1"/>
          </p:cNvSpPr>
          <p:nvPr/>
        </p:nvSpPr>
        <p:spPr bwMode="auto">
          <a:xfrm>
            <a:off x="0" y="990600"/>
            <a:ext cx="12801600" cy="446088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871886">
              <a:defRPr/>
            </a:pPr>
            <a:r>
              <a:rPr lang="ru-RU" sz="2900" dirty="0">
                <a:solidFill>
                  <a:schemeClr val="tx1"/>
                </a:solidFill>
              </a:rPr>
              <a:t>Данные по наличию и оснащению пунктов управления</a:t>
            </a:r>
          </a:p>
        </p:txBody>
      </p:sp>
      <p:sp>
        <p:nvSpPr>
          <p:cNvPr id="143364" name="AutoShape 43"/>
          <p:cNvSpPr>
            <a:spLocks noChangeArrowheads="1"/>
          </p:cNvSpPr>
          <p:nvPr/>
        </p:nvSpPr>
        <p:spPr bwMode="auto">
          <a:xfrm>
            <a:off x="0" y="4300538"/>
            <a:ext cx="12801600" cy="1400175"/>
          </a:xfrm>
          <a:prstGeom prst="wedgeRoundRectCallout">
            <a:avLst>
              <a:gd name="adj1" fmla="val 16032"/>
              <a:gd name="adj2" fmla="val -51782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68258" tIns="34130" rIns="68258" bIns="34130">
            <a:flatTx/>
          </a:bodyPr>
          <a:lstStyle/>
          <a:p>
            <a:pPr algn="ctr"/>
            <a:r>
              <a:rPr lang="ru-RU" sz="3600" b="1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3600" b="1">
                <a:solidFill>
                  <a:schemeClr val="tx1"/>
                </a:solidFill>
              </a:rPr>
              <a:t>АЧХОЙ-МАРТАНОВСКОГО</a:t>
            </a:r>
            <a:r>
              <a:rPr lang="ru-RU" sz="3600" b="1">
                <a:solidFill>
                  <a:schemeClr val="tx1"/>
                </a:solidFill>
                <a:cs typeface="Times New Roman" pitchFamily="18" charset="0"/>
              </a:rPr>
              <a:t> РАЙОНА ПУНКТЫ УПРАВЛЕНИЯ ОТСУТСТВУЮТ</a:t>
            </a:r>
          </a:p>
        </p:txBody>
      </p:sp>
      <p:sp>
        <p:nvSpPr>
          <p:cNvPr id="143365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4386" name="Picture 4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" name="Прямоугольник 1"/>
          <p:cNvSpPr>
            <a:spLocks noChangeArrowheads="1"/>
          </p:cNvSpPr>
          <p:nvPr/>
        </p:nvSpPr>
        <p:spPr bwMode="auto">
          <a:xfrm>
            <a:off x="0" y="3676650"/>
            <a:ext cx="12801600" cy="1414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38100" dir="2700000" algn="tl" rotWithShape="0">
              <a:srgbClr val="000000">
                <a:alpha val="39998"/>
              </a:srgbClr>
            </a:outerShdw>
          </a:effectLst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b="1" dirty="0">
                <a:solidFill>
                  <a:srgbClr val="FFC000"/>
                </a:solidFill>
                <a:cs typeface="Times New Roman" pitchFamily="18" charset="0"/>
              </a:rPr>
              <a:t> ТЕЛЕКОММУНИКАЦИОННОЕ ОБЕСПЕЧЕНИЕ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Text Box 4"/>
          <p:cNvSpPr txBox="1">
            <a:spLocks noChangeArrowheads="1"/>
          </p:cNvSpPr>
          <p:nvPr/>
        </p:nvSpPr>
        <p:spPr bwMode="auto">
          <a:xfrm>
            <a:off x="1109663" y="320675"/>
            <a:ext cx="10582275" cy="40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78" tIns="63896" rIns="127778" bIns="63896">
            <a:spAutoFit/>
          </a:bodyPr>
          <a:lstStyle/>
          <a:p>
            <a:pPr algn="ctr" defTabSz="1274763"/>
            <a:r>
              <a:rPr lang="ru-RU" b="1"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45411" name="Прямоугольник 51"/>
          <p:cNvSpPr>
            <a:spLocks noChangeArrowheads="1"/>
          </p:cNvSpPr>
          <p:nvPr/>
        </p:nvSpPr>
        <p:spPr bwMode="auto">
          <a:xfrm>
            <a:off x="1157288" y="1150938"/>
            <a:ext cx="400050" cy="2000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45412" name="TextBox 52"/>
          <p:cNvSpPr txBox="1">
            <a:spLocks noChangeArrowheads="1"/>
          </p:cNvSpPr>
          <p:nvPr/>
        </p:nvSpPr>
        <p:spPr bwMode="auto">
          <a:xfrm>
            <a:off x="1644650" y="1031875"/>
            <a:ext cx="2700338" cy="363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1" tIns="63924" rIns="127831" bIns="63924">
            <a:spAutoFit/>
          </a:bodyPr>
          <a:lstStyle/>
          <a:p>
            <a:pPr defTabSz="12747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жилые дома;</a:t>
            </a:r>
          </a:p>
        </p:txBody>
      </p:sp>
      <p:sp>
        <p:nvSpPr>
          <p:cNvPr id="145413" name="Прямоугольник 53"/>
          <p:cNvSpPr>
            <a:spLocks noChangeArrowheads="1"/>
          </p:cNvSpPr>
          <p:nvPr/>
        </p:nvSpPr>
        <p:spPr bwMode="auto">
          <a:xfrm>
            <a:off x="1157288" y="1443038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45414" name="TextBox 54"/>
          <p:cNvSpPr txBox="1">
            <a:spLocks noChangeArrowheads="1"/>
          </p:cNvSpPr>
          <p:nvPr/>
        </p:nvSpPr>
        <p:spPr bwMode="auto">
          <a:xfrm>
            <a:off x="1644650" y="1354138"/>
            <a:ext cx="4316413" cy="363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1" tIns="63924" rIns="127831" bIns="63924">
            <a:spAutoFit/>
          </a:bodyPr>
          <a:lstStyle/>
          <a:p>
            <a:pPr defTabSz="12747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промышленные (хозяйственные) объекты;</a:t>
            </a:r>
          </a:p>
        </p:txBody>
      </p:sp>
      <p:sp>
        <p:nvSpPr>
          <p:cNvPr id="145415" name="Прямоугольник 55"/>
          <p:cNvSpPr>
            <a:spLocks noChangeArrowheads="1"/>
          </p:cNvSpPr>
          <p:nvPr/>
        </p:nvSpPr>
        <p:spPr bwMode="auto">
          <a:xfrm>
            <a:off x="1157288" y="173990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45416" name="TextBox 56"/>
          <p:cNvSpPr txBox="1">
            <a:spLocks noChangeArrowheads="1"/>
          </p:cNvSpPr>
          <p:nvPr/>
        </p:nvSpPr>
        <p:spPr bwMode="auto">
          <a:xfrm>
            <a:off x="1644650" y="1654175"/>
            <a:ext cx="3454400" cy="3635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1" tIns="63924" rIns="127831" bIns="63924">
            <a:spAutoFit/>
          </a:bodyPr>
          <a:lstStyle/>
          <a:p>
            <a:pPr defTabSz="12747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социально – значимые объекты;</a:t>
            </a:r>
          </a:p>
        </p:txBody>
      </p:sp>
      <p:sp>
        <p:nvSpPr>
          <p:cNvPr id="145417" name="Прямоугольник 51"/>
          <p:cNvSpPr>
            <a:spLocks noChangeArrowheads="1"/>
          </p:cNvSpPr>
          <p:nvPr/>
        </p:nvSpPr>
        <p:spPr bwMode="auto">
          <a:xfrm>
            <a:off x="1154113" y="2027238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45418" name="Прямоугольник 51"/>
          <p:cNvSpPr>
            <a:spLocks noChangeArrowheads="1"/>
          </p:cNvSpPr>
          <p:nvPr/>
        </p:nvSpPr>
        <p:spPr bwMode="auto">
          <a:xfrm>
            <a:off x="1154113" y="2343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45419" name="Прямоугольник 51"/>
          <p:cNvSpPr>
            <a:spLocks noChangeArrowheads="1"/>
          </p:cNvSpPr>
          <p:nvPr/>
        </p:nvSpPr>
        <p:spPr bwMode="auto">
          <a:xfrm>
            <a:off x="1154113" y="2660650"/>
            <a:ext cx="400050" cy="200025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45420" name="TextBox 52"/>
          <p:cNvSpPr txBox="1">
            <a:spLocks noChangeArrowheads="1"/>
          </p:cNvSpPr>
          <p:nvPr/>
        </p:nvSpPr>
        <p:spPr bwMode="auto">
          <a:xfrm>
            <a:off x="1639888" y="1909763"/>
            <a:ext cx="3914775" cy="363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1" tIns="63924" rIns="127831" bIns="63924">
            <a:spAutoFit/>
          </a:bodyPr>
          <a:lstStyle/>
          <a:p>
            <a:pPr defTabSz="12747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- 1-этажные дома (кирпич, бетон);</a:t>
            </a:r>
          </a:p>
        </p:txBody>
      </p:sp>
      <p:sp>
        <p:nvSpPr>
          <p:cNvPr id="145421" name="TextBox 54"/>
          <p:cNvSpPr txBox="1">
            <a:spLocks noChangeArrowheads="1"/>
          </p:cNvSpPr>
          <p:nvPr/>
        </p:nvSpPr>
        <p:spPr bwMode="auto">
          <a:xfrm>
            <a:off x="1639888" y="2235200"/>
            <a:ext cx="431641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1" tIns="63924" rIns="127831" bIns="63924">
            <a:spAutoFit/>
          </a:bodyPr>
          <a:lstStyle/>
          <a:p>
            <a:pPr defTabSz="12747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- 2-этажные дома (кирпич, бетон);</a:t>
            </a:r>
          </a:p>
        </p:txBody>
      </p:sp>
      <p:sp>
        <p:nvSpPr>
          <p:cNvPr id="145422" name="TextBox 56"/>
          <p:cNvSpPr txBox="1">
            <a:spLocks noChangeArrowheads="1"/>
          </p:cNvSpPr>
          <p:nvPr/>
        </p:nvSpPr>
        <p:spPr bwMode="auto">
          <a:xfrm>
            <a:off x="1639888" y="2546350"/>
            <a:ext cx="3951287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1" tIns="63924" rIns="127831" bIns="63924">
            <a:spAutoFit/>
          </a:bodyPr>
          <a:lstStyle/>
          <a:p>
            <a:pPr defTabSz="12747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- 3-этажные и более дома (кирпич, бетон);</a:t>
            </a:r>
          </a:p>
        </p:txBody>
      </p:sp>
      <p:sp>
        <p:nvSpPr>
          <p:cNvPr id="145423" name="Прямоугольник 51"/>
          <p:cNvSpPr>
            <a:spLocks noChangeArrowheads="1"/>
          </p:cNvSpPr>
          <p:nvPr/>
        </p:nvSpPr>
        <p:spPr bwMode="auto">
          <a:xfrm>
            <a:off x="1154113" y="2965450"/>
            <a:ext cx="4000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45424" name="Прямоугольник 51"/>
          <p:cNvSpPr>
            <a:spLocks noChangeArrowheads="1"/>
          </p:cNvSpPr>
          <p:nvPr/>
        </p:nvSpPr>
        <p:spPr bwMode="auto">
          <a:xfrm>
            <a:off x="1154113" y="3257550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45425" name="TextBox 54"/>
          <p:cNvSpPr txBox="1">
            <a:spLocks noChangeArrowheads="1"/>
          </p:cNvSpPr>
          <p:nvPr/>
        </p:nvSpPr>
        <p:spPr bwMode="auto">
          <a:xfrm>
            <a:off x="1639888" y="2846388"/>
            <a:ext cx="4316412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1" tIns="63924" rIns="127831" bIns="63924">
            <a:spAutoFit/>
          </a:bodyPr>
          <a:lstStyle/>
          <a:p>
            <a:pPr defTabSz="12747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- 1-этажные дома (деревянные);</a:t>
            </a:r>
          </a:p>
        </p:txBody>
      </p:sp>
      <p:sp>
        <p:nvSpPr>
          <p:cNvPr id="145426" name="TextBox 56"/>
          <p:cNvSpPr txBox="1">
            <a:spLocks noChangeArrowheads="1"/>
          </p:cNvSpPr>
          <p:nvPr/>
        </p:nvSpPr>
        <p:spPr bwMode="auto">
          <a:xfrm>
            <a:off x="1639888" y="3157538"/>
            <a:ext cx="3951287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31" tIns="63924" rIns="127831" bIns="63924">
            <a:spAutoFit/>
          </a:bodyPr>
          <a:lstStyle/>
          <a:p>
            <a:pPr defTabSz="1274763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- 2-этажные и более дома (деревянные);</a:t>
            </a:r>
          </a:p>
        </p:txBody>
      </p:sp>
      <p:pic>
        <p:nvPicPr>
          <p:cNvPr id="145427" name="Picture 60" descr="менты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139825" y="3579813"/>
            <a:ext cx="371475" cy="341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5428" name="Text Box 61"/>
          <p:cNvSpPr txBox="1">
            <a:spLocks noChangeArrowheads="1"/>
          </p:cNvSpPr>
          <p:nvPr/>
        </p:nvSpPr>
        <p:spPr bwMode="auto">
          <a:xfrm>
            <a:off x="1524000" y="3443288"/>
            <a:ext cx="3098800" cy="4841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249526" tIns="124781" rIns="249526" bIns="12478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стационарный пост ДПС;</a:t>
            </a:r>
          </a:p>
        </p:txBody>
      </p:sp>
      <p:sp>
        <p:nvSpPr>
          <p:cNvPr id="145429" name="Text Box 55"/>
          <p:cNvSpPr txBox="1">
            <a:spLocks noChangeArrowheads="1"/>
          </p:cNvSpPr>
          <p:nvPr/>
        </p:nvSpPr>
        <p:spPr bwMode="auto">
          <a:xfrm>
            <a:off x="1590675" y="3900488"/>
            <a:ext cx="3367088" cy="649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сельская больница (мед.пункт)  с    указанием номера и кол. коек;</a:t>
            </a:r>
          </a:p>
        </p:txBody>
      </p:sp>
      <p:sp>
        <p:nvSpPr>
          <p:cNvPr id="145430" name="Oval 63"/>
          <p:cNvSpPr>
            <a:spLocks noChangeArrowheads="1"/>
          </p:cNvSpPr>
          <p:nvPr/>
        </p:nvSpPr>
        <p:spPr bwMode="auto">
          <a:xfrm>
            <a:off x="968375" y="5087938"/>
            <a:ext cx="647700" cy="179387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576" tIns="63797" rIns="127576" bIns="63797" anchor="ctr"/>
          <a:lstStyle/>
          <a:p>
            <a:pPr algn="ctr" defTabSz="1274763"/>
            <a:endParaRPr lang="ru-RU" sz="350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5431" name="Line 59"/>
          <p:cNvSpPr>
            <a:spLocks noChangeShapeType="1"/>
          </p:cNvSpPr>
          <p:nvPr/>
        </p:nvSpPr>
        <p:spPr bwMode="auto">
          <a:xfrm>
            <a:off x="977900" y="4654550"/>
            <a:ext cx="590550" cy="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</p:spPr>
        <p:txBody>
          <a:bodyPr lIns="127984" tIns="63993" rIns="127984" bIns="63993"/>
          <a:lstStyle/>
          <a:p>
            <a:endParaRPr lang="ru-RU"/>
          </a:p>
        </p:txBody>
      </p:sp>
      <p:sp>
        <p:nvSpPr>
          <p:cNvPr id="145432" name="Text Box 47"/>
          <p:cNvSpPr txBox="1">
            <a:spLocks noChangeArrowheads="1"/>
          </p:cNvSpPr>
          <p:nvPr/>
        </p:nvSpPr>
        <p:spPr bwMode="auto">
          <a:xfrm>
            <a:off x="1654175" y="4957763"/>
            <a:ext cx="3540125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68" tIns="60425" rIns="120868" bIns="60425">
            <a:spAutoFit/>
          </a:bodyPr>
          <a:lstStyle/>
          <a:p>
            <a:pPr defTabSz="1212850" eaLnBrk="0" hangingPunct="0">
              <a:buFontTx/>
              <a:buChar char="-"/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аварийно-опасные участки трассы;</a:t>
            </a:r>
          </a:p>
        </p:txBody>
      </p:sp>
      <p:grpSp>
        <p:nvGrpSpPr>
          <p:cNvPr id="145433" name="Group 99"/>
          <p:cNvGrpSpPr>
            <a:grpSpLocks/>
          </p:cNvGrpSpPr>
          <p:nvPr/>
        </p:nvGrpSpPr>
        <p:grpSpPr bwMode="auto">
          <a:xfrm>
            <a:off x="1087438" y="5643563"/>
            <a:ext cx="414337" cy="234950"/>
            <a:chOff x="0" y="0"/>
            <a:chExt cx="20000" cy="20000"/>
          </a:xfrm>
        </p:grpSpPr>
        <p:sp>
          <p:nvSpPr>
            <p:cNvPr id="145605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145606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sp>
        <p:nvSpPr>
          <p:cNvPr id="145434" name="Text Box 64"/>
          <p:cNvSpPr txBox="1">
            <a:spLocks noChangeArrowheads="1"/>
          </p:cNvSpPr>
          <p:nvPr/>
        </p:nvSpPr>
        <p:spPr bwMode="auto">
          <a:xfrm>
            <a:off x="1646238" y="5549900"/>
            <a:ext cx="1660525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656" tIns="60322" rIns="120656" bIns="60322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мост;</a:t>
            </a:r>
          </a:p>
        </p:txBody>
      </p:sp>
      <p:grpSp>
        <p:nvGrpSpPr>
          <p:cNvPr id="145435" name="Group 53"/>
          <p:cNvGrpSpPr>
            <a:grpSpLocks/>
          </p:cNvGrpSpPr>
          <p:nvPr/>
        </p:nvGrpSpPr>
        <p:grpSpPr bwMode="auto">
          <a:xfrm>
            <a:off x="812800" y="3962400"/>
            <a:ext cx="819150" cy="393700"/>
            <a:chOff x="2290" y="4020"/>
            <a:chExt cx="768" cy="218"/>
          </a:xfrm>
        </p:grpSpPr>
        <p:sp>
          <p:nvSpPr>
            <p:cNvPr id="145597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 w="25400">
              <a:noFill/>
              <a:miter lim="800000"/>
              <a:headEnd/>
              <a:tailEnd/>
            </a:ln>
          </p:spPr>
          <p:txBody>
            <a:bodyPr lIns="12661" tIns="12661" rIns="12661" bIns="12661"/>
            <a:lstStyle/>
            <a:p>
              <a:pPr algn="ctr" defTabSz="1785938"/>
              <a:r>
                <a:rPr lang="ru-RU" sz="1100" u="sng">
                  <a:solidFill>
                    <a:schemeClr val="tx1"/>
                  </a:solidFill>
                  <a:cs typeface="Times New Roman" pitchFamily="18" charset="0"/>
                </a:rPr>
                <a:t>№12</a:t>
              </a:r>
            </a:p>
            <a:p>
              <a:pPr algn="ctr" defTabSz="1785938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150</a:t>
              </a:r>
              <a:endParaRPr lang="ru-RU" sz="35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45598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145599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91148" tIns="45579" rIns="91148" bIns="45579"/>
              <a:lstStyle/>
              <a:p>
                <a:pPr defTabSz="1785938"/>
                <a:endParaRPr lang="ru-RU" sz="3500">
                  <a:solidFill>
                    <a:schemeClr val="tx1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  <p:sp>
            <p:nvSpPr>
              <p:cNvPr id="145600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601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5602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20" cy="3408"/>
                <a:chOff x="-2659" y="0"/>
                <a:chExt cx="26710" cy="20000"/>
              </a:xfrm>
            </p:grpSpPr>
            <p:sp>
              <p:nvSpPr>
                <p:cNvPr id="145603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5604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145436" name="Text Box 47"/>
          <p:cNvSpPr txBox="1">
            <a:spLocks noChangeArrowheads="1"/>
          </p:cNvSpPr>
          <p:nvPr/>
        </p:nvSpPr>
        <p:spPr bwMode="auto">
          <a:xfrm>
            <a:off x="1651000" y="5295900"/>
            <a:ext cx="2760663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68" tIns="60425" rIns="120868" bIns="60425">
            <a:spAutoFit/>
          </a:bodyPr>
          <a:lstStyle/>
          <a:p>
            <a:pPr defTabSz="1212850" eaLnBrk="0" hangingPunct="0">
              <a:buFontTx/>
              <a:buChar char="-"/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вертолётная площадка;</a:t>
            </a:r>
          </a:p>
        </p:txBody>
      </p:sp>
      <p:sp>
        <p:nvSpPr>
          <p:cNvPr id="145437" name="Oval 63"/>
          <p:cNvSpPr>
            <a:spLocks noChangeArrowheads="1"/>
          </p:cNvSpPr>
          <p:nvPr/>
        </p:nvSpPr>
        <p:spPr bwMode="auto">
          <a:xfrm>
            <a:off x="968375" y="4802188"/>
            <a:ext cx="647700" cy="177800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576" tIns="63797" rIns="127576" bIns="63797" anchor="ctr"/>
          <a:lstStyle/>
          <a:p>
            <a:pPr algn="ctr" defTabSz="1274763"/>
            <a:endParaRPr lang="ru-RU" sz="350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5438" name="Text Box 47"/>
          <p:cNvSpPr txBox="1">
            <a:spLocks noChangeArrowheads="1"/>
          </p:cNvSpPr>
          <p:nvPr/>
        </p:nvSpPr>
        <p:spPr bwMode="auto">
          <a:xfrm>
            <a:off x="1649413" y="4679950"/>
            <a:ext cx="3271837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68" tIns="60425" rIns="120868" bIns="60425">
            <a:spAutoFit/>
          </a:bodyPr>
          <a:lstStyle/>
          <a:p>
            <a:pPr defTabSz="1212850" eaLnBrk="0" hangingPunct="0">
              <a:buFontTx/>
              <a:buChar char="-"/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зона ответственности ГИБДД;</a:t>
            </a:r>
          </a:p>
        </p:txBody>
      </p:sp>
      <p:sp>
        <p:nvSpPr>
          <p:cNvPr id="145439" name="Text Box 64"/>
          <p:cNvSpPr txBox="1">
            <a:spLocks noChangeArrowheads="1"/>
          </p:cNvSpPr>
          <p:nvPr/>
        </p:nvSpPr>
        <p:spPr bwMode="auto">
          <a:xfrm>
            <a:off x="1646238" y="4433888"/>
            <a:ext cx="3494087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656" tIns="60322" rIns="120656" bIns="60322">
            <a:spAutoFit/>
          </a:bodyPr>
          <a:lstStyle/>
          <a:p>
            <a:pPr defTabSz="1785938">
              <a:buFontTx/>
              <a:buChar char="-"/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автотрассы федерального значения</a:t>
            </a:r>
          </a:p>
        </p:txBody>
      </p:sp>
      <p:sp>
        <p:nvSpPr>
          <p:cNvPr id="145440" name="Line 499"/>
          <p:cNvSpPr>
            <a:spLocks noChangeShapeType="1"/>
          </p:cNvSpPr>
          <p:nvPr/>
        </p:nvSpPr>
        <p:spPr bwMode="auto">
          <a:xfrm>
            <a:off x="7769225" y="768826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27984" tIns="63993" rIns="127984" bIns="63993" anchor="ctr"/>
          <a:lstStyle/>
          <a:p>
            <a:endParaRPr lang="ru-RU"/>
          </a:p>
        </p:txBody>
      </p:sp>
      <p:sp>
        <p:nvSpPr>
          <p:cNvPr id="145441" name="Line 159"/>
          <p:cNvSpPr>
            <a:spLocks noChangeShapeType="1"/>
          </p:cNvSpPr>
          <p:nvPr/>
        </p:nvSpPr>
        <p:spPr bwMode="auto">
          <a:xfrm>
            <a:off x="938213" y="6445250"/>
            <a:ext cx="611187" cy="0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</p:spPr>
        <p:txBody>
          <a:bodyPr lIns="127984" tIns="63993" rIns="127984" bIns="63993"/>
          <a:lstStyle/>
          <a:p>
            <a:endParaRPr lang="ru-RU"/>
          </a:p>
        </p:txBody>
      </p:sp>
      <p:sp>
        <p:nvSpPr>
          <p:cNvPr id="145442" name="Text Box 160"/>
          <p:cNvSpPr txBox="1">
            <a:spLocks noChangeArrowheads="1"/>
          </p:cNvSpPr>
          <p:nvPr/>
        </p:nvSpPr>
        <p:spPr bwMode="auto">
          <a:xfrm>
            <a:off x="1587500" y="5891213"/>
            <a:ext cx="1736725" cy="414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738" tIns="89375" rIns="178738" bIns="89375">
            <a:spAutoFit/>
          </a:bodyPr>
          <a:lstStyle/>
          <a:p>
            <a:pPr defTabSz="1785938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ж\д станция;</a:t>
            </a:r>
          </a:p>
        </p:txBody>
      </p:sp>
      <p:sp>
        <p:nvSpPr>
          <p:cNvPr id="145443" name="Text Box 161"/>
          <p:cNvSpPr txBox="1">
            <a:spLocks noChangeArrowheads="1"/>
          </p:cNvSpPr>
          <p:nvPr/>
        </p:nvSpPr>
        <p:spPr bwMode="auto">
          <a:xfrm>
            <a:off x="1577975" y="6211888"/>
            <a:ext cx="189547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78738" tIns="89375" rIns="178738" bIns="89375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железная дорога;</a:t>
            </a:r>
          </a:p>
        </p:txBody>
      </p:sp>
      <p:grpSp>
        <p:nvGrpSpPr>
          <p:cNvPr id="145444" name="Group 162"/>
          <p:cNvGrpSpPr>
            <a:grpSpLocks/>
          </p:cNvGrpSpPr>
          <p:nvPr/>
        </p:nvGrpSpPr>
        <p:grpSpPr bwMode="auto">
          <a:xfrm>
            <a:off x="990600" y="5973763"/>
            <a:ext cx="563563" cy="280987"/>
            <a:chOff x="4150" y="3838"/>
            <a:chExt cx="272" cy="91"/>
          </a:xfrm>
        </p:grpSpPr>
        <p:sp>
          <p:nvSpPr>
            <p:cNvPr id="145595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330" tIns="45670" rIns="91330" bIns="45670" anchor="ctr"/>
            <a:lstStyle/>
            <a:p>
              <a:pPr defTabSz="1274763"/>
              <a:endParaRPr lang="ru-RU">
                <a:solidFill>
                  <a:schemeClr val="tx1"/>
                </a:solidFill>
                <a:latin typeface="Calibri" pitchFamily="34" charset="0"/>
                <a:cs typeface="Arial" pitchFamily="34" charset="0"/>
              </a:endParaRPr>
            </a:p>
          </p:txBody>
        </p:sp>
        <p:sp>
          <p:nvSpPr>
            <p:cNvPr id="145596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330" tIns="45670" rIns="91330" bIns="45670" anchor="ctr"/>
            <a:lstStyle/>
            <a:p>
              <a:pPr defTabSz="1274763"/>
              <a:endParaRPr lang="ru-RU">
                <a:solidFill>
                  <a:schemeClr val="tx1"/>
                </a:solidFill>
                <a:latin typeface="Calibri" pitchFamily="34" charset="0"/>
                <a:cs typeface="Arial" pitchFamily="34" charset="0"/>
              </a:endParaRPr>
            </a:p>
          </p:txBody>
        </p:sp>
      </p:grpSp>
      <p:sp>
        <p:nvSpPr>
          <p:cNvPr id="145445" name="Text Box 457"/>
          <p:cNvSpPr txBox="1">
            <a:spLocks noChangeArrowheads="1"/>
          </p:cNvSpPr>
          <p:nvPr/>
        </p:nvSpPr>
        <p:spPr bwMode="auto">
          <a:xfrm>
            <a:off x="7594600" y="3446463"/>
            <a:ext cx="2422525" cy="2365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968375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метеорологический пост;</a:t>
            </a:r>
          </a:p>
        </p:txBody>
      </p:sp>
      <p:grpSp>
        <p:nvGrpSpPr>
          <p:cNvPr id="145446" name="Group 120"/>
          <p:cNvGrpSpPr>
            <a:grpSpLocks/>
          </p:cNvGrpSpPr>
          <p:nvPr/>
        </p:nvGrpSpPr>
        <p:grpSpPr bwMode="auto">
          <a:xfrm>
            <a:off x="6918325" y="3479800"/>
            <a:ext cx="287338" cy="196850"/>
            <a:chOff x="-50" y="4479"/>
            <a:chExt cx="136" cy="88"/>
          </a:xfrm>
        </p:grpSpPr>
        <p:sp>
          <p:nvSpPr>
            <p:cNvPr id="145592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72713" tIns="36346" rIns="72713" bIns="36346" anchor="ctr"/>
            <a:lstStyle/>
            <a:p>
              <a:pPr defTabSz="1428750"/>
              <a:endParaRPr lang="ru-RU" sz="29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45593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88"/>
            </a:xfrm>
            <a:prstGeom prst="rect">
              <a:avLst/>
            </a:prstGeom>
            <a:noFill/>
            <a:ln w="76200" cmpd="tri">
              <a:noFill/>
              <a:miter lim="800000"/>
              <a:headEnd/>
              <a:tailEnd/>
            </a:ln>
          </p:spPr>
          <p:txBody>
            <a:bodyPr lIns="72667" tIns="36323" rIns="72667" bIns="36323">
              <a:spAutoFit/>
            </a:bodyPr>
            <a:lstStyle/>
            <a:p>
              <a:pPr algn="ctr" defTabSz="766763">
                <a:spcBef>
                  <a:spcPct val="50000"/>
                </a:spcBef>
              </a:pPr>
              <a:endParaRPr lang="ru-RU" sz="800" b="1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45594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45447" name="Rectangle 54"/>
          <p:cNvSpPr>
            <a:spLocks noChangeArrowheads="1"/>
          </p:cNvSpPr>
          <p:nvPr/>
        </p:nvSpPr>
        <p:spPr bwMode="auto">
          <a:xfrm>
            <a:off x="6838950" y="3795713"/>
            <a:ext cx="427038" cy="214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47" tIns="63931" rIns="127847" bIns="63931" anchor="ctr"/>
          <a:lstStyle/>
          <a:p>
            <a:pPr algn="ctr" defTabSz="1277938"/>
            <a:r>
              <a:rPr lang="ru-RU" sz="1100">
                <a:solidFill>
                  <a:schemeClr val="tx1"/>
                </a:solidFill>
                <a:cs typeface="Arial" pitchFamily="34" charset="0"/>
              </a:rPr>
              <a:t>ПВР</a:t>
            </a:r>
          </a:p>
        </p:txBody>
      </p:sp>
      <p:sp>
        <p:nvSpPr>
          <p:cNvPr id="145448" name="Text Box 457"/>
          <p:cNvSpPr txBox="1">
            <a:spLocks noChangeArrowheads="1"/>
          </p:cNvSpPr>
          <p:nvPr/>
        </p:nvSpPr>
        <p:spPr bwMode="auto">
          <a:xfrm>
            <a:off x="7602538" y="3756025"/>
            <a:ext cx="4067175" cy="234950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968375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пункты временного размещения населения;</a:t>
            </a:r>
          </a:p>
        </p:txBody>
      </p:sp>
      <p:sp>
        <p:nvSpPr>
          <p:cNvPr id="145449" name="Полилиния 115"/>
          <p:cNvSpPr>
            <a:spLocks noChangeArrowheads="1"/>
          </p:cNvSpPr>
          <p:nvPr/>
        </p:nvSpPr>
        <p:spPr bwMode="auto">
          <a:xfrm>
            <a:off x="6127750" y="3043238"/>
            <a:ext cx="279400" cy="200025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145450" name="Text Box 965"/>
          <p:cNvSpPr txBox="1">
            <a:spLocks noChangeArrowheads="1"/>
          </p:cNvSpPr>
          <p:nvPr/>
        </p:nvSpPr>
        <p:spPr bwMode="auto">
          <a:xfrm>
            <a:off x="7527925" y="2889250"/>
            <a:ext cx="4356100" cy="573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481" tIns="39243" rIns="78481" bIns="39243">
            <a:spAutoFit/>
          </a:bodyPr>
          <a:lstStyle/>
          <a:p>
            <a:pPr algn="just" defTabSz="1257300">
              <a:lnSpc>
                <a:spcPct val="70000"/>
              </a:lnSpc>
              <a:buFontTx/>
              <a:buChar char="-"/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маршруты эвакуации населения (1- номер маршрута, 13 – количество эвакуируемых домов, 1- колонн, 750 -)чел. А - автомобильный</a:t>
            </a:r>
          </a:p>
        </p:txBody>
      </p:sp>
      <p:grpSp>
        <p:nvGrpSpPr>
          <p:cNvPr id="145451" name="Группа 114"/>
          <p:cNvGrpSpPr>
            <a:grpSpLocks/>
          </p:cNvGrpSpPr>
          <p:nvPr/>
        </p:nvGrpSpPr>
        <p:grpSpPr bwMode="auto">
          <a:xfrm>
            <a:off x="6516688" y="2460625"/>
            <a:ext cx="911225" cy="371475"/>
            <a:chOff x="7847002" y="5565780"/>
            <a:chExt cx="909207" cy="369520"/>
          </a:xfrm>
        </p:grpSpPr>
        <p:grpSp>
          <p:nvGrpSpPr>
            <p:cNvPr id="145588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360000"/>
              <a:chOff x="6757990" y="3514716"/>
              <a:chExt cx="540000" cy="540000"/>
            </a:xfrm>
          </p:grpSpPr>
          <p:sp>
            <p:nvSpPr>
              <p:cNvPr id="145590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65234" tIns="32617" rIns="65234" bIns="32617"/>
              <a:lstStyle/>
              <a:p>
                <a:pPr algn="ctr" defTabSz="1277938"/>
                <a:endParaRPr lang="ru-RU" sz="1500">
                  <a:solidFill>
                    <a:schemeClr val="tx1"/>
                  </a:solidFill>
                  <a:cs typeface="Arial" pitchFamily="34" charset="0"/>
                </a:endParaRPr>
              </a:p>
            </p:txBody>
          </p:sp>
          <p:sp>
            <p:nvSpPr>
              <p:cNvPr id="145591" name="TextBox 112"/>
              <p:cNvSpPr txBox="1">
                <a:spLocks noChangeArrowheads="1"/>
              </p:cNvSpPr>
              <p:nvPr/>
            </p:nvSpPr>
            <p:spPr bwMode="auto">
              <a:xfrm>
                <a:off x="6784658" y="3534593"/>
                <a:ext cx="283333" cy="4430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5234" tIns="32617" rIns="65234" bIns="32617">
                <a:spAutoFit/>
              </a:bodyPr>
              <a:lstStyle/>
              <a:p>
                <a:pPr defTabSz="1277938"/>
                <a:r>
                  <a:rPr lang="ru-RU" sz="1500" b="1">
                    <a:solidFill>
                      <a:schemeClr val="tx1"/>
                    </a:solidFill>
                    <a:cs typeface="Arial" pitchFamily="34" charset="0"/>
                  </a:rPr>
                  <a:t>1</a:t>
                </a:r>
                <a:endParaRPr lang="ru-RU" sz="4300" b="1">
                  <a:solidFill>
                    <a:schemeClr val="tx1"/>
                  </a:solidFill>
                  <a:cs typeface="Arial" pitchFamily="34" charset="0"/>
                </a:endParaRPr>
              </a:p>
            </p:txBody>
          </p:sp>
        </p:grpSp>
        <p:sp>
          <p:nvSpPr>
            <p:cNvPr id="145589" name="Rectangle 9"/>
            <p:cNvSpPr>
              <a:spLocks noChangeArrowheads="1"/>
            </p:cNvSpPr>
            <p:nvPr/>
          </p:nvSpPr>
          <p:spPr bwMode="auto">
            <a:xfrm>
              <a:off x="8246816" y="5565780"/>
              <a:ext cx="509393" cy="34204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17717" tIns="17717" rIns="17717" bIns="17717">
              <a:spAutoFit/>
            </a:bodyPr>
            <a:lstStyle/>
            <a:p>
              <a:pPr algn="ctr" defTabSz="1789113"/>
              <a:r>
                <a:rPr lang="ru-RU" sz="1000" u="sng">
                  <a:solidFill>
                    <a:schemeClr val="tx1"/>
                  </a:solidFill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145452" name="Text Box 965"/>
          <p:cNvSpPr txBox="1">
            <a:spLocks noChangeArrowheads="1"/>
          </p:cNvSpPr>
          <p:nvPr/>
        </p:nvSpPr>
        <p:spPr bwMode="auto">
          <a:xfrm>
            <a:off x="7513638" y="2465388"/>
            <a:ext cx="3714750" cy="407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481" tIns="39243" rIns="78481" bIns="39243">
            <a:spAutoFit/>
          </a:bodyPr>
          <a:lstStyle/>
          <a:p>
            <a:pPr defTabSz="1257300">
              <a:lnSpc>
                <a:spcPct val="70000"/>
              </a:lnSpc>
              <a:buFontTx/>
              <a:buChar char="-"/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сборный эвакуационный пункт (в числ.  номера припис. домов, человек)</a:t>
            </a:r>
          </a:p>
        </p:txBody>
      </p:sp>
      <p:grpSp>
        <p:nvGrpSpPr>
          <p:cNvPr id="145453" name="Группа 118"/>
          <p:cNvGrpSpPr>
            <a:grpSpLocks/>
          </p:cNvGrpSpPr>
          <p:nvPr/>
        </p:nvGrpSpPr>
        <p:grpSpPr bwMode="auto">
          <a:xfrm>
            <a:off x="6424613" y="2951163"/>
            <a:ext cx="985837" cy="355600"/>
            <a:chOff x="3186092" y="7871695"/>
            <a:chExt cx="721494" cy="357112"/>
          </a:xfrm>
        </p:grpSpPr>
        <p:sp>
          <p:nvSpPr>
            <p:cNvPr id="145585" name="Rectangle 9"/>
            <p:cNvSpPr>
              <a:spLocks noChangeArrowheads="1"/>
            </p:cNvSpPr>
            <p:nvPr/>
          </p:nvSpPr>
          <p:spPr bwMode="auto">
            <a:xfrm>
              <a:off x="3186092" y="7871695"/>
              <a:ext cx="721494" cy="345020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7717" tIns="17717" rIns="17717" bIns="17717">
              <a:spAutoFit/>
            </a:bodyPr>
            <a:lstStyle/>
            <a:p>
              <a:pPr defTabSz="1789113"/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       </a:t>
              </a:r>
              <a:r>
                <a:rPr lang="ru-RU" sz="1000" u="sng">
                  <a:solidFill>
                    <a:schemeClr val="tx1"/>
                  </a:solidFill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         </a:t>
              </a:r>
              <a:r>
                <a:rPr lang="en-US" sz="1000">
                  <a:solidFill>
                    <a:schemeClr val="tx1"/>
                  </a:solidFill>
                  <a:cs typeface="Times New Roman" pitchFamily="18" charset="0"/>
                </a:rPr>
                <a:t>1</a:t>
              </a: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145586" name="Rectangle 9"/>
            <p:cNvSpPr>
              <a:spLocks noChangeArrowheads="1"/>
            </p:cNvSpPr>
            <p:nvPr/>
          </p:nvSpPr>
          <p:spPr bwMode="auto">
            <a:xfrm>
              <a:off x="3223714" y="7871695"/>
              <a:ext cx="120194" cy="345020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17717" tIns="17717" rIns="17717" bIns="17717">
              <a:spAutoFit/>
            </a:bodyPr>
            <a:lstStyle/>
            <a:p>
              <a:pPr algn="ctr" defTabSz="1789113"/>
              <a:r>
                <a:rPr lang="ru-RU" sz="2000">
                  <a:solidFill>
                    <a:schemeClr val="tx1"/>
                  </a:solidFill>
                  <a:cs typeface="Times New Roman" pitchFamily="18" charset="0"/>
                </a:rPr>
                <a:t>1</a:t>
              </a:r>
            </a:p>
          </p:txBody>
        </p:sp>
        <p:sp>
          <p:nvSpPr>
            <p:cNvPr id="145587" name="Rectangle 9"/>
            <p:cNvSpPr>
              <a:spLocks noChangeArrowheads="1"/>
            </p:cNvSpPr>
            <p:nvPr/>
          </p:nvSpPr>
          <p:spPr bwMode="auto">
            <a:xfrm>
              <a:off x="3690975" y="7880621"/>
              <a:ext cx="167751" cy="348186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17717" tIns="17717" rIns="17717" bIns="17717">
              <a:spAutoFit/>
            </a:bodyPr>
            <a:lstStyle/>
            <a:p>
              <a:pPr algn="ctr" defTabSz="1789113"/>
              <a:r>
                <a:rPr lang="ru-RU" sz="2000">
                  <a:solidFill>
                    <a:schemeClr val="tx1"/>
                  </a:solidFill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145454" name="Line 499"/>
          <p:cNvSpPr>
            <a:spLocks noChangeShapeType="1"/>
          </p:cNvSpPr>
          <p:nvPr/>
        </p:nvSpPr>
        <p:spPr bwMode="auto">
          <a:xfrm>
            <a:off x="9267825" y="86471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79222" tIns="89611" rIns="179222" bIns="89611" anchor="ctr"/>
          <a:lstStyle/>
          <a:p>
            <a:endParaRPr lang="ru-RU"/>
          </a:p>
        </p:txBody>
      </p:sp>
      <p:sp>
        <p:nvSpPr>
          <p:cNvPr id="145455" name="Text Box 47"/>
          <p:cNvSpPr txBox="1">
            <a:spLocks noChangeArrowheads="1"/>
          </p:cNvSpPr>
          <p:nvPr/>
        </p:nvSpPr>
        <p:spPr bwMode="auto">
          <a:xfrm>
            <a:off x="1628775" y="7916863"/>
            <a:ext cx="1058863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колодец;</a:t>
            </a:r>
          </a:p>
        </p:txBody>
      </p:sp>
      <p:cxnSp>
        <p:nvCxnSpPr>
          <p:cNvPr id="135" name="Прямая соединительная линия 134"/>
          <p:cNvCxnSpPr/>
          <p:nvPr/>
        </p:nvCxnSpPr>
        <p:spPr bwMode="auto">
          <a:xfrm>
            <a:off x="1506538" y="12657138"/>
            <a:ext cx="561975" cy="0"/>
          </a:xfrm>
          <a:prstGeom prst="line">
            <a:avLst/>
          </a:prstGeom>
          <a:ln w="349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457" name="Text Box 47"/>
          <p:cNvSpPr txBox="1">
            <a:spLocks noChangeArrowheads="1"/>
          </p:cNvSpPr>
          <p:nvPr/>
        </p:nvSpPr>
        <p:spPr bwMode="auto">
          <a:xfrm>
            <a:off x="1612900" y="8836025"/>
            <a:ext cx="2217738" cy="354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линии водоснабжения;</a:t>
            </a:r>
          </a:p>
        </p:txBody>
      </p:sp>
      <p:sp>
        <p:nvSpPr>
          <p:cNvPr id="145458" name="Text Box 47"/>
          <p:cNvSpPr txBox="1">
            <a:spLocks noChangeArrowheads="1"/>
          </p:cNvSpPr>
          <p:nvPr/>
        </p:nvSpPr>
        <p:spPr bwMode="auto">
          <a:xfrm>
            <a:off x="1628775" y="8596313"/>
            <a:ext cx="2209800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водозаборная станция;</a:t>
            </a:r>
          </a:p>
        </p:txBody>
      </p:sp>
      <p:grpSp>
        <p:nvGrpSpPr>
          <p:cNvPr id="145459" name="Группа 144"/>
          <p:cNvGrpSpPr>
            <a:grpSpLocks/>
          </p:cNvGrpSpPr>
          <p:nvPr/>
        </p:nvGrpSpPr>
        <p:grpSpPr bwMode="auto">
          <a:xfrm>
            <a:off x="1123950" y="8667750"/>
            <a:ext cx="304800" cy="301625"/>
            <a:chOff x="346075" y="6327775"/>
            <a:chExt cx="215900" cy="215900"/>
          </a:xfrm>
        </p:grpSpPr>
        <p:sp>
          <p:nvSpPr>
            <p:cNvPr id="145583" name="Овал 138"/>
            <p:cNvSpPr>
              <a:spLocks noChangeArrowheads="1"/>
            </p:cNvSpPr>
            <p:nvPr/>
          </p:nvSpPr>
          <p:spPr bwMode="auto">
            <a:xfrm>
              <a:off x="346075" y="6327775"/>
              <a:ext cx="215900" cy="215900"/>
            </a:xfrm>
            <a:prstGeom prst="ellipse">
              <a:avLst/>
            </a:prstGeom>
            <a:noFill/>
            <a:ln w="25400" algn="ctr">
              <a:solidFill>
                <a:srgbClr val="0070C0"/>
              </a:solidFill>
              <a:round/>
              <a:headEnd/>
              <a:tailEnd/>
            </a:ln>
          </p:spPr>
          <p:txBody>
            <a:bodyPr lIns="65234" tIns="32617" rIns="65234" bIns="32617" anchor="ctr"/>
            <a:lstStyle/>
            <a:p>
              <a:pPr algn="ctr" defTabSz="1277938"/>
              <a:endParaRPr lang="ru-RU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145584" name="Овал 139"/>
            <p:cNvSpPr>
              <a:spLocks noChangeArrowheads="1"/>
            </p:cNvSpPr>
            <p:nvPr/>
          </p:nvSpPr>
          <p:spPr bwMode="auto">
            <a:xfrm>
              <a:off x="424789" y="6402772"/>
              <a:ext cx="71967" cy="72724"/>
            </a:xfrm>
            <a:prstGeom prst="ellipse">
              <a:avLst/>
            </a:prstGeom>
            <a:solidFill>
              <a:srgbClr val="0070C0"/>
            </a:solidFill>
            <a:ln w="25400" algn="ctr">
              <a:noFill/>
              <a:round/>
              <a:headEnd/>
              <a:tailEnd/>
            </a:ln>
          </p:spPr>
          <p:txBody>
            <a:bodyPr lIns="65234" tIns="32617" rIns="65234" bIns="32617" anchor="ctr"/>
            <a:lstStyle/>
            <a:p>
              <a:pPr algn="ctr" defTabSz="1277938"/>
              <a:endParaRPr lang="ru-RU">
                <a:solidFill>
                  <a:schemeClr val="tx1"/>
                </a:solidFill>
                <a:cs typeface="Arial" pitchFamily="34" charset="0"/>
              </a:endParaRPr>
            </a:p>
          </p:txBody>
        </p:sp>
      </p:grpSp>
      <p:grpSp>
        <p:nvGrpSpPr>
          <p:cNvPr id="145460" name="Группа 143"/>
          <p:cNvGrpSpPr>
            <a:grpSpLocks/>
          </p:cNvGrpSpPr>
          <p:nvPr/>
        </p:nvGrpSpPr>
        <p:grpSpPr bwMode="auto">
          <a:xfrm>
            <a:off x="1123950" y="8340725"/>
            <a:ext cx="303213" cy="303213"/>
            <a:chOff x="785786" y="6215082"/>
            <a:chExt cx="215900" cy="215900"/>
          </a:xfrm>
        </p:grpSpPr>
        <p:sp>
          <p:nvSpPr>
            <p:cNvPr id="145580" name="Овал 141"/>
            <p:cNvSpPr>
              <a:spLocks noChangeArrowheads="1"/>
            </p:cNvSpPr>
            <p:nvPr/>
          </p:nvSpPr>
          <p:spPr bwMode="auto">
            <a:xfrm>
              <a:off x="785786" y="6215082"/>
              <a:ext cx="215900" cy="215900"/>
            </a:xfrm>
            <a:prstGeom prst="ellipse">
              <a:avLst/>
            </a:prstGeom>
            <a:noFill/>
            <a:ln w="25400" algn="ctr">
              <a:solidFill>
                <a:srgbClr val="0070C0"/>
              </a:solidFill>
              <a:round/>
              <a:headEnd/>
              <a:tailEnd/>
            </a:ln>
          </p:spPr>
          <p:txBody>
            <a:bodyPr lIns="65234" tIns="32617" rIns="65234" bIns="32617" anchor="ctr"/>
            <a:lstStyle/>
            <a:p>
              <a:pPr algn="ctr" defTabSz="1277938"/>
              <a:endParaRPr lang="ru-RU">
                <a:solidFill>
                  <a:schemeClr val="tx1"/>
                </a:solidFill>
                <a:cs typeface="Arial" pitchFamily="34" charset="0"/>
              </a:endParaRPr>
            </a:p>
          </p:txBody>
        </p:sp>
        <p:cxnSp>
          <p:nvCxnSpPr>
            <p:cNvPr id="143" name="Прямая соединительная линия 142"/>
            <p:cNvCxnSpPr/>
            <p:nvPr/>
          </p:nvCxnSpPr>
          <p:spPr>
            <a:xfrm rot="16200000" flipH="1">
              <a:off x="819132" y="6257471"/>
              <a:ext cx="152600" cy="140165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4" name="Прямая соединительная линия 143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145461" name="Text Box 47"/>
          <p:cNvSpPr txBox="1">
            <a:spLocks noChangeArrowheads="1"/>
          </p:cNvSpPr>
          <p:nvPr/>
        </p:nvSpPr>
        <p:spPr bwMode="auto">
          <a:xfrm>
            <a:off x="1631950" y="8274050"/>
            <a:ext cx="2171700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очистное сооружение;</a:t>
            </a:r>
          </a:p>
        </p:txBody>
      </p:sp>
      <p:sp>
        <p:nvSpPr>
          <p:cNvPr id="145462" name="Прямоугольник 145"/>
          <p:cNvSpPr>
            <a:spLocks noChangeArrowheads="1"/>
          </p:cNvSpPr>
          <p:nvPr/>
        </p:nvSpPr>
        <p:spPr bwMode="auto">
          <a:xfrm>
            <a:off x="1123950" y="7980363"/>
            <a:ext cx="303213" cy="303212"/>
          </a:xfrm>
          <a:prstGeom prst="rect">
            <a:avLst/>
          </a:prstGeom>
          <a:noFill/>
          <a:ln w="25400" algn="ctr">
            <a:solidFill>
              <a:srgbClr val="0070C0"/>
            </a:solidFill>
            <a:miter lim="800000"/>
            <a:headEnd/>
            <a:tailEnd/>
          </a:ln>
        </p:spPr>
        <p:txBody>
          <a:bodyPr lIns="127862" tIns="63938" rIns="127862" bIns="63938" anchor="ctr"/>
          <a:lstStyle/>
          <a:p>
            <a:pPr algn="ctr"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grpSp>
        <p:nvGrpSpPr>
          <p:cNvPr id="13" name="Группа 186"/>
          <p:cNvGrpSpPr/>
          <p:nvPr/>
        </p:nvGrpSpPr>
        <p:grpSpPr bwMode="auto">
          <a:xfrm>
            <a:off x="1124689" y="7508434"/>
            <a:ext cx="302273" cy="399899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4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3" name="Прямая соединительная линия 15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Прямая соединительная линия 15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Прямоугольник 14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790905">
                <a:defRPr/>
              </a:pPr>
              <a:endParaRPr lang="ru-RU" sz="3500" dirty="0">
                <a:solidFill>
                  <a:schemeClr val="tx1"/>
                </a:solidFill>
              </a:endParaRPr>
            </a:p>
          </p:txBody>
        </p:sp>
        <p:sp>
          <p:nvSpPr>
            <p:cNvPr id="150" name="Прямоугольник 14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790905">
                <a:defRPr/>
              </a:pPr>
              <a:endParaRPr lang="ru-RU" sz="3500" dirty="0">
                <a:solidFill>
                  <a:schemeClr val="tx1"/>
                </a:solidFill>
              </a:endParaRPr>
            </a:p>
          </p:txBody>
        </p:sp>
        <p:sp>
          <p:nvSpPr>
            <p:cNvPr id="151" name="Прямоугольник 15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790905">
                <a:defRPr/>
              </a:pPr>
              <a:endParaRPr lang="ru-RU" sz="3500" dirty="0">
                <a:solidFill>
                  <a:schemeClr val="tx1"/>
                </a:solidFill>
              </a:endParaRPr>
            </a:p>
          </p:txBody>
        </p:sp>
        <p:sp>
          <p:nvSpPr>
            <p:cNvPr id="152" name="Прямоугольник 15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790905">
                <a:defRPr/>
              </a:pPr>
              <a:endParaRPr lang="ru-RU" sz="3500" dirty="0">
                <a:solidFill>
                  <a:schemeClr val="tx1"/>
                </a:solidFill>
              </a:endParaRPr>
            </a:p>
          </p:txBody>
        </p:sp>
      </p:grpSp>
      <p:sp>
        <p:nvSpPr>
          <p:cNvPr id="145464" name="Text Box 47"/>
          <p:cNvSpPr txBox="1">
            <a:spLocks noChangeArrowheads="1"/>
          </p:cNvSpPr>
          <p:nvPr/>
        </p:nvSpPr>
        <p:spPr bwMode="auto">
          <a:xfrm>
            <a:off x="1628775" y="7485063"/>
            <a:ext cx="2108200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водонапорная башня;</a:t>
            </a:r>
          </a:p>
        </p:txBody>
      </p:sp>
      <p:sp>
        <p:nvSpPr>
          <p:cNvPr id="145465" name="Text Box 47"/>
          <p:cNvSpPr txBox="1">
            <a:spLocks noChangeArrowheads="1"/>
          </p:cNvSpPr>
          <p:nvPr/>
        </p:nvSpPr>
        <p:spPr bwMode="auto">
          <a:xfrm>
            <a:off x="1639888" y="7013575"/>
            <a:ext cx="1255712" cy="3540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145466" name="Group 253"/>
          <p:cNvGrpSpPr>
            <a:grpSpLocks/>
          </p:cNvGrpSpPr>
          <p:nvPr/>
        </p:nvGrpSpPr>
        <p:grpSpPr bwMode="auto">
          <a:xfrm>
            <a:off x="1027113" y="6962775"/>
            <a:ext cx="500062" cy="466725"/>
            <a:chOff x="476" y="3248"/>
            <a:chExt cx="408" cy="409"/>
          </a:xfrm>
        </p:grpSpPr>
        <p:sp>
          <p:nvSpPr>
            <p:cNvPr id="145578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65234" tIns="32617" rIns="65234" bIns="32617" anchor="ctr"/>
            <a:lstStyle/>
            <a:p>
              <a:pPr algn="ctr" defTabSz="1277938"/>
              <a:endParaRPr lang="ru-RU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165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790905">
                <a:defRPr/>
              </a:pPr>
              <a:endParaRPr lang="ru-RU" sz="3500" dirty="0">
                <a:solidFill>
                  <a:schemeClr val="tx1"/>
                </a:solidFill>
                <a:latin typeface="Times New Roman" pitchFamily="18" charset="0"/>
              </a:endParaRPr>
            </a:p>
          </p:txBody>
        </p:sp>
      </p:grpSp>
      <p:sp>
        <p:nvSpPr>
          <p:cNvPr id="145467" name="Text Box 47"/>
          <p:cNvSpPr txBox="1">
            <a:spLocks noChangeArrowheads="1"/>
          </p:cNvSpPr>
          <p:nvPr/>
        </p:nvSpPr>
        <p:spPr bwMode="auto">
          <a:xfrm>
            <a:off x="1624013" y="6534150"/>
            <a:ext cx="1685925" cy="352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тепловой пункт;</a:t>
            </a:r>
          </a:p>
        </p:txBody>
      </p:sp>
      <p:sp>
        <p:nvSpPr>
          <p:cNvPr id="145468" name="Овал 166"/>
          <p:cNvSpPr>
            <a:spLocks noChangeArrowheads="1"/>
          </p:cNvSpPr>
          <p:nvPr/>
        </p:nvSpPr>
        <p:spPr bwMode="auto">
          <a:xfrm>
            <a:off x="1123950" y="6591300"/>
            <a:ext cx="303213" cy="304800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862" tIns="63938" rIns="127862" bIns="63938" anchor="ctr"/>
          <a:lstStyle/>
          <a:p>
            <a:pPr algn="ctr"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45469" name="Line 499"/>
          <p:cNvSpPr>
            <a:spLocks noChangeShapeType="1"/>
          </p:cNvSpPr>
          <p:nvPr/>
        </p:nvSpPr>
        <p:spPr bwMode="auto">
          <a:xfrm>
            <a:off x="8472488" y="19780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79158" tIns="89582" rIns="179158" bIns="89582" anchor="ctr"/>
          <a:lstStyle/>
          <a:p>
            <a:endParaRPr lang="ru-RU"/>
          </a:p>
        </p:txBody>
      </p:sp>
      <p:grpSp>
        <p:nvGrpSpPr>
          <p:cNvPr id="145470" name="Group 265"/>
          <p:cNvGrpSpPr>
            <a:grpSpLocks/>
          </p:cNvGrpSpPr>
          <p:nvPr/>
        </p:nvGrpSpPr>
        <p:grpSpPr bwMode="auto">
          <a:xfrm>
            <a:off x="6683375" y="1566863"/>
            <a:ext cx="704850" cy="279400"/>
            <a:chOff x="249" y="2931"/>
            <a:chExt cx="907" cy="363"/>
          </a:xfrm>
        </p:grpSpPr>
        <p:sp>
          <p:nvSpPr>
            <p:cNvPr id="14557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65234" tIns="32617" rIns="65234" bIns="32617" anchor="ctr"/>
            <a:lstStyle/>
            <a:p>
              <a:pPr defTabSz="1277938"/>
              <a:endParaRPr lang="ru-RU">
                <a:solidFill>
                  <a:schemeClr val="tx1"/>
                </a:solidFill>
                <a:latin typeface="Calibri" pitchFamily="34" charset="0"/>
                <a:cs typeface="Arial" pitchFamily="34" charset="0"/>
              </a:endParaRPr>
            </a:p>
          </p:txBody>
        </p:sp>
        <p:sp>
          <p:nvSpPr>
            <p:cNvPr id="14557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557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557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557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45471" name="Text Box 47"/>
          <p:cNvSpPr txBox="1">
            <a:spLocks noChangeArrowheads="1"/>
          </p:cNvSpPr>
          <p:nvPr/>
        </p:nvSpPr>
        <p:spPr bwMode="auto">
          <a:xfrm>
            <a:off x="7466013" y="1522413"/>
            <a:ext cx="3241675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54" tIns="60418" rIns="120854" bIns="60418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трансформаторные подстанции;</a:t>
            </a:r>
          </a:p>
        </p:txBody>
      </p:sp>
      <p:cxnSp>
        <p:nvCxnSpPr>
          <p:cNvPr id="183" name="Прямая соединительная линия 182"/>
          <p:cNvCxnSpPr/>
          <p:nvPr/>
        </p:nvCxnSpPr>
        <p:spPr bwMode="auto">
          <a:xfrm>
            <a:off x="9361488" y="2778125"/>
            <a:ext cx="984250" cy="0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Прямая соединительная линия 183"/>
          <p:cNvCxnSpPr/>
          <p:nvPr/>
        </p:nvCxnSpPr>
        <p:spPr bwMode="auto">
          <a:xfrm>
            <a:off x="9361488" y="3221038"/>
            <a:ext cx="977900" cy="15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474" name="Text Box 47"/>
          <p:cNvSpPr txBox="1">
            <a:spLocks noChangeArrowheads="1"/>
          </p:cNvSpPr>
          <p:nvPr/>
        </p:nvSpPr>
        <p:spPr bwMode="auto">
          <a:xfrm>
            <a:off x="7466013" y="1828800"/>
            <a:ext cx="295275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54" tIns="60418" rIns="120854" bIns="60418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линии эл. снабжения  35 кВ;</a:t>
            </a:r>
          </a:p>
        </p:txBody>
      </p:sp>
      <p:sp>
        <p:nvSpPr>
          <p:cNvPr id="145475" name="Text Box 47"/>
          <p:cNvSpPr txBox="1">
            <a:spLocks noChangeArrowheads="1"/>
          </p:cNvSpPr>
          <p:nvPr/>
        </p:nvSpPr>
        <p:spPr bwMode="auto">
          <a:xfrm>
            <a:off x="7466013" y="2143125"/>
            <a:ext cx="2955925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54" tIns="60418" rIns="120854" bIns="60418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линии эл. снабжения  0,4 кВ;</a:t>
            </a:r>
          </a:p>
        </p:txBody>
      </p:sp>
      <p:grpSp>
        <p:nvGrpSpPr>
          <p:cNvPr id="17" name="Group 265"/>
          <p:cNvGrpSpPr>
            <a:grpSpLocks/>
          </p:cNvGrpSpPr>
          <p:nvPr/>
        </p:nvGrpSpPr>
        <p:grpSpPr bwMode="auto">
          <a:xfrm>
            <a:off x="6686819" y="1172589"/>
            <a:ext cx="701757" cy="284565"/>
            <a:chOff x="249" y="2931"/>
            <a:chExt cx="907" cy="363"/>
          </a:xfrm>
          <a:solidFill>
            <a:schemeClr val="tx1"/>
          </a:solidFill>
        </p:grpSpPr>
        <p:sp>
          <p:nvSpPr>
            <p:cNvPr id="20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791577">
                <a:defRPr/>
              </a:pPr>
              <a:endParaRPr lang="ru-RU" sz="3500" dirty="0">
                <a:solidFill>
                  <a:schemeClr val="tx1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20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791577">
                <a:defRPr/>
              </a:pPr>
              <a:endParaRPr lang="ru-RU" sz="3500" dirty="0">
                <a:solidFill>
                  <a:schemeClr val="tx1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20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791577">
                <a:defRPr/>
              </a:pPr>
              <a:endParaRPr lang="ru-RU" sz="3500" dirty="0">
                <a:solidFill>
                  <a:schemeClr val="tx1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20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791577">
                <a:defRPr/>
              </a:pPr>
              <a:endParaRPr lang="ru-RU" sz="3500" dirty="0">
                <a:solidFill>
                  <a:schemeClr val="tx1"/>
                </a:solidFill>
                <a:latin typeface="Arial" charset="0"/>
                <a:cs typeface="Arial" pitchFamily="34" charset="0"/>
              </a:endParaRPr>
            </a:p>
          </p:txBody>
        </p:sp>
        <p:sp>
          <p:nvSpPr>
            <p:cNvPr id="20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791577">
                <a:defRPr/>
              </a:pPr>
              <a:endParaRPr lang="ru-RU" sz="3500" dirty="0">
                <a:solidFill>
                  <a:schemeClr val="tx1"/>
                </a:solidFill>
                <a:latin typeface="Arial" charset="0"/>
                <a:cs typeface="Arial" pitchFamily="34" charset="0"/>
              </a:endParaRPr>
            </a:p>
          </p:txBody>
        </p:sp>
      </p:grpSp>
      <p:sp>
        <p:nvSpPr>
          <p:cNvPr id="145477" name="Text Box 47"/>
          <p:cNvSpPr txBox="1">
            <a:spLocks noChangeArrowheads="1"/>
          </p:cNvSpPr>
          <p:nvPr/>
        </p:nvSpPr>
        <p:spPr bwMode="auto">
          <a:xfrm>
            <a:off x="7466013" y="1146175"/>
            <a:ext cx="917575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54" tIns="60418" rIns="120854" bIns="60418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ДЭС;</a:t>
            </a:r>
          </a:p>
        </p:txBody>
      </p:sp>
      <p:sp>
        <p:nvSpPr>
          <p:cNvPr id="145478" name="Line 499"/>
          <p:cNvSpPr>
            <a:spLocks noChangeShapeType="1"/>
          </p:cNvSpPr>
          <p:nvPr/>
        </p:nvSpPr>
        <p:spPr bwMode="auto">
          <a:xfrm>
            <a:off x="8691563" y="418465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79201" tIns="89601" rIns="179201" bIns="89601" anchor="ctr"/>
          <a:lstStyle/>
          <a:p>
            <a:endParaRPr lang="ru-RU"/>
          </a:p>
        </p:txBody>
      </p:sp>
      <p:sp>
        <p:nvSpPr>
          <p:cNvPr id="145479" name="Text Box 47"/>
          <p:cNvSpPr txBox="1">
            <a:spLocks noChangeArrowheads="1"/>
          </p:cNvSpPr>
          <p:nvPr/>
        </p:nvSpPr>
        <p:spPr bwMode="auto">
          <a:xfrm>
            <a:off x="7477125" y="4071938"/>
            <a:ext cx="3100388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82" tIns="60432" rIns="120882" bIns="60432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газораспределительный пункт;</a:t>
            </a:r>
          </a:p>
        </p:txBody>
      </p:sp>
      <p:cxnSp>
        <p:nvCxnSpPr>
          <p:cNvPr id="215" name="Прямая соединительная линия 214"/>
          <p:cNvCxnSpPr/>
          <p:nvPr/>
        </p:nvCxnSpPr>
        <p:spPr bwMode="auto">
          <a:xfrm>
            <a:off x="9340850" y="6416675"/>
            <a:ext cx="987425" cy="0"/>
          </a:xfrm>
          <a:prstGeom prst="line">
            <a:avLst/>
          </a:prstGeom>
          <a:ln w="349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481" name="Text Box 47"/>
          <p:cNvSpPr txBox="1">
            <a:spLocks noChangeArrowheads="1"/>
          </p:cNvSpPr>
          <p:nvPr/>
        </p:nvSpPr>
        <p:spPr bwMode="auto">
          <a:xfrm>
            <a:off x="7488238" y="4376738"/>
            <a:ext cx="282575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82" tIns="60432" rIns="120882" bIns="60432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линии газоснабжения;</a:t>
            </a:r>
          </a:p>
        </p:txBody>
      </p:sp>
      <p:sp>
        <p:nvSpPr>
          <p:cNvPr id="145482" name="Прямоугольник 216"/>
          <p:cNvSpPr>
            <a:spLocks noChangeArrowheads="1"/>
          </p:cNvSpPr>
          <p:nvPr/>
        </p:nvSpPr>
        <p:spPr bwMode="auto">
          <a:xfrm>
            <a:off x="6911975" y="4122738"/>
            <a:ext cx="300038" cy="300037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FF00"/>
            </a:solidFill>
            <a:miter lim="800000"/>
            <a:headEnd/>
            <a:tailEnd/>
          </a:ln>
        </p:spPr>
        <p:txBody>
          <a:bodyPr lIns="127847" tIns="63931" rIns="127847" bIns="63931" anchor="ctr"/>
          <a:lstStyle/>
          <a:p>
            <a:pPr algn="ctr"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cxnSp>
        <p:nvCxnSpPr>
          <p:cNvPr id="218" name="Прямая соединительная линия 217"/>
          <p:cNvCxnSpPr/>
          <p:nvPr/>
        </p:nvCxnSpPr>
        <p:spPr bwMode="auto">
          <a:xfrm>
            <a:off x="9324975" y="6777038"/>
            <a:ext cx="987425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5484" name="Text Box 47"/>
          <p:cNvSpPr txBox="1">
            <a:spLocks noChangeArrowheads="1"/>
          </p:cNvSpPr>
          <p:nvPr/>
        </p:nvSpPr>
        <p:spPr bwMode="auto">
          <a:xfrm>
            <a:off x="7488238" y="4645025"/>
            <a:ext cx="264160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линии теплоснабжения;</a:t>
            </a:r>
          </a:p>
        </p:txBody>
      </p:sp>
      <p:sp>
        <p:nvSpPr>
          <p:cNvPr id="145485" name="Прямоугольник 219"/>
          <p:cNvSpPr>
            <a:spLocks noChangeArrowheads="1"/>
          </p:cNvSpPr>
          <p:nvPr/>
        </p:nvSpPr>
        <p:spPr bwMode="auto">
          <a:xfrm>
            <a:off x="6996113" y="5040313"/>
            <a:ext cx="214312" cy="142875"/>
          </a:xfrm>
          <a:prstGeom prst="rect">
            <a:avLst/>
          </a:prstGeom>
          <a:solidFill>
            <a:srgbClr val="FFC000"/>
          </a:solidFill>
          <a:ln w="25400" algn="ctr">
            <a:solidFill>
              <a:srgbClr val="FFC000"/>
            </a:solidFill>
            <a:miter lim="800000"/>
            <a:headEnd/>
            <a:tailEnd/>
          </a:ln>
        </p:spPr>
        <p:txBody>
          <a:bodyPr lIns="91328" tIns="45664" rIns="91328" bIns="45664" anchor="ctr"/>
          <a:lstStyle/>
          <a:p>
            <a:pPr algn="ctr"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45486" name="Прямоугольник 220"/>
          <p:cNvSpPr>
            <a:spLocks noChangeArrowheads="1"/>
          </p:cNvSpPr>
          <p:nvPr/>
        </p:nvSpPr>
        <p:spPr bwMode="auto">
          <a:xfrm>
            <a:off x="6996113" y="5310188"/>
            <a:ext cx="214312" cy="141287"/>
          </a:xfrm>
          <a:prstGeom prst="rect">
            <a:avLst/>
          </a:prstGeom>
          <a:solidFill>
            <a:srgbClr val="996633"/>
          </a:solidFill>
          <a:ln w="25400" algn="ctr">
            <a:solidFill>
              <a:srgbClr val="996633"/>
            </a:solidFill>
            <a:miter lim="800000"/>
            <a:headEnd/>
            <a:tailEnd/>
          </a:ln>
        </p:spPr>
        <p:txBody>
          <a:bodyPr lIns="91328" tIns="45664" rIns="91328" bIns="45664" anchor="ctr"/>
          <a:lstStyle/>
          <a:p>
            <a:pPr algn="ctr"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45487" name="Text Box 47"/>
          <p:cNvSpPr txBox="1">
            <a:spLocks noChangeArrowheads="1"/>
          </p:cNvSpPr>
          <p:nvPr/>
        </p:nvSpPr>
        <p:spPr bwMode="auto">
          <a:xfrm>
            <a:off x="7480300" y="4902200"/>
            <a:ext cx="3808413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жилые дома центрального отопления;</a:t>
            </a:r>
          </a:p>
        </p:txBody>
      </p:sp>
      <p:sp>
        <p:nvSpPr>
          <p:cNvPr id="145488" name="Text Box 47"/>
          <p:cNvSpPr txBox="1">
            <a:spLocks noChangeArrowheads="1"/>
          </p:cNvSpPr>
          <p:nvPr/>
        </p:nvSpPr>
        <p:spPr bwMode="auto">
          <a:xfrm>
            <a:off x="7480300" y="5207000"/>
            <a:ext cx="3378200" cy="355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0896" tIns="60439" rIns="120896" bIns="60439">
            <a:spAutoFit/>
          </a:bodyPr>
          <a:lstStyle/>
          <a:p>
            <a:pPr defTabSz="1212850" eaLnBrk="0" hangingPunct="0"/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-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жилые дома печного отопления; </a:t>
            </a:r>
          </a:p>
        </p:txBody>
      </p:sp>
      <p:sp>
        <p:nvSpPr>
          <p:cNvPr id="145489" name="Line 499"/>
          <p:cNvSpPr>
            <a:spLocks noChangeShapeType="1"/>
          </p:cNvSpPr>
          <p:nvPr/>
        </p:nvSpPr>
        <p:spPr bwMode="auto">
          <a:xfrm>
            <a:off x="8572500" y="75549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27984" tIns="63993" rIns="127984" bIns="63993" anchor="ctr"/>
          <a:lstStyle/>
          <a:p>
            <a:endParaRPr lang="ru-RU"/>
          </a:p>
        </p:txBody>
      </p:sp>
      <p:grpSp>
        <p:nvGrpSpPr>
          <p:cNvPr id="145490" name="Group 105"/>
          <p:cNvGrpSpPr>
            <a:grpSpLocks/>
          </p:cNvGrpSpPr>
          <p:nvPr/>
        </p:nvGrpSpPr>
        <p:grpSpPr bwMode="auto">
          <a:xfrm>
            <a:off x="6921500" y="5924550"/>
            <a:ext cx="395288" cy="396875"/>
            <a:chOff x="3061" y="3475"/>
            <a:chExt cx="182" cy="182"/>
          </a:xfrm>
        </p:grpSpPr>
        <p:grpSp>
          <p:nvGrpSpPr>
            <p:cNvPr id="145562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145564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14556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145571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145572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4556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145569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145570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45565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66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45563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240" tIns="45625" rIns="91240" bIns="45625" anchor="ctr"/>
            <a:lstStyle/>
            <a:p>
              <a:pPr defTabSz="1274763"/>
              <a:endParaRPr lang="ru-RU" sz="3500">
                <a:solidFill>
                  <a:schemeClr val="tx1"/>
                </a:solidFill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145491" name="Group 117"/>
          <p:cNvGrpSpPr>
            <a:grpSpLocks/>
          </p:cNvGrpSpPr>
          <p:nvPr/>
        </p:nvGrpSpPr>
        <p:grpSpPr bwMode="auto">
          <a:xfrm>
            <a:off x="6469063" y="6257925"/>
            <a:ext cx="1230312" cy="633413"/>
            <a:chOff x="2971" y="3847"/>
            <a:chExt cx="347" cy="204"/>
          </a:xfrm>
        </p:grpSpPr>
        <p:grpSp>
          <p:nvGrpSpPr>
            <p:cNvPr id="145553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145557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145560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  <p:sp>
              <p:nvSpPr>
                <p:cNvPr id="145561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</p:grpSp>
          <p:sp>
            <p:nvSpPr>
              <p:cNvPr id="145558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</p:spPr>
            <p:txBody>
              <a:bodyPr lIns="91240" tIns="45625" rIns="91240" bIns="45625"/>
              <a:lstStyle/>
              <a:p>
                <a:pPr defTabSz="1274763"/>
                <a:endParaRPr lang="ru-RU" sz="4100">
                  <a:solidFill>
                    <a:schemeClr val="tx1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  <p:sp>
            <p:nvSpPr>
              <p:cNvPr id="145559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45554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5555" name="Text Box 125"/>
            <p:cNvSpPr txBox="1">
              <a:spLocks noChangeArrowheads="1"/>
            </p:cNvSpPr>
            <p:nvPr/>
          </p:nvSpPr>
          <p:spPr bwMode="auto">
            <a:xfrm>
              <a:off x="3085" y="3847"/>
              <a:ext cx="233" cy="1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410" tIns="63719" rIns="127410" bIns="63719">
              <a:spAutoFit/>
            </a:bodyPr>
            <a:lstStyle/>
            <a:p>
              <a:pPr defTabSz="1785938">
                <a:spcBef>
                  <a:spcPct val="50000"/>
                </a:spcBef>
              </a:pPr>
              <a:r>
                <a:rPr lang="ru-RU" b="1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145556" name="Text Box 126"/>
            <p:cNvSpPr txBox="1">
              <a:spLocks noChangeArrowheads="1"/>
            </p:cNvSpPr>
            <p:nvPr/>
          </p:nvSpPr>
          <p:spPr bwMode="auto">
            <a:xfrm>
              <a:off x="3115" y="3920"/>
              <a:ext cx="136" cy="13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410" tIns="63719" rIns="127410" bIns="63719">
              <a:spAutoFit/>
            </a:bodyPr>
            <a:lstStyle/>
            <a:p>
              <a:pPr defTabSz="1785938">
                <a:spcBef>
                  <a:spcPct val="50000"/>
                </a:spcBef>
              </a:pPr>
              <a:r>
                <a:rPr lang="ru-RU" b="1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sp>
        <p:nvSpPr>
          <p:cNvPr id="145492" name="Text Box 95"/>
          <p:cNvSpPr txBox="1">
            <a:spLocks noChangeArrowheads="1"/>
          </p:cNvSpPr>
          <p:nvPr/>
        </p:nvSpPr>
        <p:spPr bwMode="auto">
          <a:xfrm>
            <a:off x="7443788" y="9166225"/>
            <a:ext cx="3103562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332" tIns="89186" rIns="178332" bIns="89186">
            <a:spAutoFit/>
          </a:bodyPr>
          <a:lstStyle/>
          <a:p>
            <a:pPr defTabSz="1785938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газопровод;</a:t>
            </a:r>
          </a:p>
        </p:txBody>
      </p:sp>
      <p:sp>
        <p:nvSpPr>
          <p:cNvPr id="145493" name="Text Box 101"/>
          <p:cNvSpPr txBox="1">
            <a:spLocks noChangeArrowheads="1"/>
          </p:cNvSpPr>
          <p:nvPr/>
        </p:nvSpPr>
        <p:spPr bwMode="auto">
          <a:xfrm>
            <a:off x="7435850" y="5943600"/>
            <a:ext cx="36671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332" tIns="89186" rIns="178332" bIns="89186">
            <a:spAutoFit/>
          </a:bodyPr>
          <a:lstStyle/>
          <a:p>
            <a:pPr defTabSz="1785938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компрессорная станция;</a:t>
            </a:r>
          </a:p>
        </p:txBody>
      </p:sp>
      <p:sp>
        <p:nvSpPr>
          <p:cNvPr id="145494" name="Text Box 102"/>
          <p:cNvSpPr txBox="1">
            <a:spLocks noChangeArrowheads="1"/>
          </p:cNvSpPr>
          <p:nvPr/>
        </p:nvSpPr>
        <p:spPr bwMode="auto">
          <a:xfrm>
            <a:off x="7413625" y="6357938"/>
            <a:ext cx="3670300" cy="414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332" tIns="89186" rIns="178332" bIns="89186">
            <a:spAutoFit/>
          </a:bodyPr>
          <a:lstStyle/>
          <a:p>
            <a:pPr defTabSz="1785938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-хранилища газа, 2- млн.куб.м;</a:t>
            </a:r>
          </a:p>
        </p:txBody>
      </p:sp>
      <p:sp>
        <p:nvSpPr>
          <p:cNvPr id="145495" name="Овал 171"/>
          <p:cNvSpPr>
            <a:spLocks noChangeArrowheads="1"/>
          </p:cNvSpPr>
          <p:nvPr/>
        </p:nvSpPr>
        <p:spPr bwMode="auto">
          <a:xfrm>
            <a:off x="6934200" y="6921500"/>
            <a:ext cx="400050" cy="400050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45496" name="Text Box 67"/>
          <p:cNvSpPr txBox="1">
            <a:spLocks noChangeArrowheads="1"/>
          </p:cNvSpPr>
          <p:nvPr/>
        </p:nvSpPr>
        <p:spPr bwMode="auto">
          <a:xfrm>
            <a:off x="7610475" y="6965950"/>
            <a:ext cx="4378325" cy="4841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785938">
              <a:lnSpc>
                <a:spcPct val="70000"/>
              </a:lnSpc>
              <a:buFontTx/>
              <a:buChar char="-"/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места пересечений с преградами (мосты, автодороги, ж/д, водные объекты, овраги и т.д); </a:t>
            </a:r>
          </a:p>
          <a:p>
            <a:pPr defTabSz="1785938">
              <a:lnSpc>
                <a:spcPct val="70000"/>
              </a:lnSpc>
            </a:pPr>
            <a:endParaRPr lang="ru-RU" sz="15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5497" name="Oval 63"/>
          <p:cNvSpPr>
            <a:spLocks noChangeArrowheads="1"/>
          </p:cNvSpPr>
          <p:nvPr/>
        </p:nvSpPr>
        <p:spPr bwMode="auto">
          <a:xfrm rot="-5400000">
            <a:off x="6931819" y="5391944"/>
            <a:ext cx="295275" cy="687387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rot="10800000" wrap="none" lIns="127576" tIns="63797" rIns="127576" bIns="63797" anchor="ctr"/>
          <a:lstStyle/>
          <a:p>
            <a:pPr algn="ctr" defTabSz="1274763"/>
            <a:endParaRPr lang="ru-RU" sz="350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45498" name="Text Box 95"/>
          <p:cNvSpPr txBox="1">
            <a:spLocks noChangeArrowheads="1"/>
          </p:cNvSpPr>
          <p:nvPr/>
        </p:nvSpPr>
        <p:spPr bwMode="auto">
          <a:xfrm>
            <a:off x="7427913" y="5546725"/>
            <a:ext cx="4429125" cy="5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332" tIns="89186" rIns="178332" bIns="89186">
            <a:spAutoFit/>
          </a:bodyPr>
          <a:lstStyle/>
          <a:p>
            <a:pPr defTabSz="1785938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зона возможного риска при аварии на газо-, нефтепроводе;</a:t>
            </a:r>
          </a:p>
        </p:txBody>
      </p:sp>
      <p:sp>
        <p:nvSpPr>
          <p:cNvPr id="145499" name="Полилиния 254"/>
          <p:cNvSpPr>
            <a:spLocks noChangeArrowheads="1"/>
          </p:cNvSpPr>
          <p:nvPr/>
        </p:nvSpPr>
        <p:spPr bwMode="auto">
          <a:xfrm>
            <a:off x="7010400" y="7456488"/>
            <a:ext cx="352425" cy="242887"/>
          </a:xfrm>
          <a:custGeom>
            <a:avLst/>
            <a:gdLst>
              <a:gd name="T0" fmla="*/ 13789 w 353730"/>
              <a:gd name="T1" fmla="*/ 52626 h 241429"/>
              <a:gd name="T2" fmla="*/ 6246 w 353730"/>
              <a:gd name="T3" fmla="*/ 49019 h 241429"/>
              <a:gd name="T4" fmla="*/ 8761 w 353730"/>
              <a:gd name="T5" fmla="*/ 27386 h 241429"/>
              <a:gd name="T6" fmla="*/ 18819 w 353730"/>
              <a:gd name="T7" fmla="*/ 5748 h 241429"/>
              <a:gd name="T8" fmla="*/ 23848 w 353730"/>
              <a:gd name="T9" fmla="*/ 16563 h 241429"/>
              <a:gd name="T10" fmla="*/ 31392 w 353730"/>
              <a:gd name="T11" fmla="*/ 20171 h 241429"/>
              <a:gd name="T12" fmla="*/ 48994 w 353730"/>
              <a:gd name="T13" fmla="*/ 23780 h 241429"/>
              <a:gd name="T14" fmla="*/ 43965 w 353730"/>
              <a:gd name="T15" fmla="*/ 45417 h 241429"/>
              <a:gd name="T16" fmla="*/ 59052 w 353730"/>
              <a:gd name="T17" fmla="*/ 52626 h 241429"/>
              <a:gd name="T18" fmla="*/ 28876 w 353730"/>
              <a:gd name="T19" fmla="*/ 63445 h 241429"/>
              <a:gd name="T20" fmla="*/ 23848 w 353730"/>
              <a:gd name="T21" fmla="*/ 74263 h 241429"/>
              <a:gd name="T22" fmla="*/ 16305 w 353730"/>
              <a:gd name="T23" fmla="*/ 70658 h 241429"/>
              <a:gd name="T24" fmla="*/ 13789 w 353730"/>
              <a:gd name="T25" fmla="*/ 52626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79179" tIns="89592" rIns="179179" bIns="89592" anchor="ctr"/>
          <a:lstStyle/>
          <a:p>
            <a:endParaRPr lang="ru-RU"/>
          </a:p>
        </p:txBody>
      </p:sp>
      <p:sp>
        <p:nvSpPr>
          <p:cNvPr id="145500" name="Полилиния 255"/>
          <p:cNvSpPr>
            <a:spLocks noChangeArrowheads="1"/>
          </p:cNvSpPr>
          <p:nvPr/>
        </p:nvSpPr>
        <p:spPr bwMode="auto">
          <a:xfrm>
            <a:off x="7010400" y="7777163"/>
            <a:ext cx="352425" cy="239712"/>
          </a:xfrm>
          <a:custGeom>
            <a:avLst/>
            <a:gdLst>
              <a:gd name="T0" fmla="*/ 13789 w 353730"/>
              <a:gd name="T1" fmla="*/ 35230 h 241429"/>
              <a:gd name="T2" fmla="*/ 6246 w 353730"/>
              <a:gd name="T3" fmla="*/ 32816 h 241429"/>
              <a:gd name="T4" fmla="*/ 8761 w 353730"/>
              <a:gd name="T5" fmla="*/ 18334 h 241429"/>
              <a:gd name="T6" fmla="*/ 18819 w 353730"/>
              <a:gd name="T7" fmla="*/ 3848 h 241429"/>
              <a:gd name="T8" fmla="*/ 23848 w 353730"/>
              <a:gd name="T9" fmla="*/ 11090 h 241429"/>
              <a:gd name="T10" fmla="*/ 31392 w 353730"/>
              <a:gd name="T11" fmla="*/ 13503 h 241429"/>
              <a:gd name="T12" fmla="*/ 48994 w 353730"/>
              <a:gd name="T13" fmla="*/ 15919 h 241429"/>
              <a:gd name="T14" fmla="*/ 43965 w 353730"/>
              <a:gd name="T15" fmla="*/ 30402 h 241429"/>
              <a:gd name="T16" fmla="*/ 59052 w 353730"/>
              <a:gd name="T17" fmla="*/ 35230 h 241429"/>
              <a:gd name="T18" fmla="*/ 28876 w 353730"/>
              <a:gd name="T19" fmla="*/ 42471 h 241429"/>
              <a:gd name="T20" fmla="*/ 23848 w 353730"/>
              <a:gd name="T21" fmla="*/ 49713 h 241429"/>
              <a:gd name="T22" fmla="*/ 16305 w 353730"/>
              <a:gd name="T23" fmla="*/ 47299 h 241429"/>
              <a:gd name="T24" fmla="*/ 13789 w 353730"/>
              <a:gd name="T25" fmla="*/ 35230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79179" tIns="89592" rIns="179179" bIns="89592" anchor="ctr"/>
          <a:lstStyle/>
          <a:p>
            <a:endParaRPr lang="ru-RU"/>
          </a:p>
        </p:txBody>
      </p:sp>
      <p:sp>
        <p:nvSpPr>
          <p:cNvPr id="145501" name="Полилиния 256"/>
          <p:cNvSpPr>
            <a:spLocks noChangeArrowheads="1"/>
          </p:cNvSpPr>
          <p:nvPr/>
        </p:nvSpPr>
        <p:spPr bwMode="auto">
          <a:xfrm>
            <a:off x="7010400" y="8077200"/>
            <a:ext cx="352425" cy="241300"/>
          </a:xfrm>
          <a:custGeom>
            <a:avLst/>
            <a:gdLst>
              <a:gd name="T0" fmla="*/ 13789 w 353730"/>
              <a:gd name="T1" fmla="*/ 44087 h 241429"/>
              <a:gd name="T2" fmla="*/ 6246 w 353730"/>
              <a:gd name="T3" fmla="*/ 41071 h 241429"/>
              <a:gd name="T4" fmla="*/ 8761 w 353730"/>
              <a:gd name="T5" fmla="*/ 22949 h 241429"/>
              <a:gd name="T6" fmla="*/ 18819 w 353730"/>
              <a:gd name="T7" fmla="*/ 4810 h 241429"/>
              <a:gd name="T8" fmla="*/ 23848 w 353730"/>
              <a:gd name="T9" fmla="*/ 13887 h 241429"/>
              <a:gd name="T10" fmla="*/ 31392 w 353730"/>
              <a:gd name="T11" fmla="*/ 16901 h 241429"/>
              <a:gd name="T12" fmla="*/ 48994 w 353730"/>
              <a:gd name="T13" fmla="*/ 19917 h 241429"/>
              <a:gd name="T14" fmla="*/ 43965 w 353730"/>
              <a:gd name="T15" fmla="*/ 38055 h 241429"/>
              <a:gd name="T16" fmla="*/ 59052 w 353730"/>
              <a:gd name="T17" fmla="*/ 44087 h 241429"/>
              <a:gd name="T18" fmla="*/ 28876 w 353730"/>
              <a:gd name="T19" fmla="*/ 53153 h 241429"/>
              <a:gd name="T20" fmla="*/ 23848 w 353730"/>
              <a:gd name="T21" fmla="*/ 62223 h 241429"/>
              <a:gd name="T22" fmla="*/ 16305 w 353730"/>
              <a:gd name="T23" fmla="*/ 59193 h 241429"/>
              <a:gd name="T24" fmla="*/ 13789 w 353730"/>
              <a:gd name="T25" fmla="*/ 44087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0000FF"/>
            </a:solidFill>
            <a:miter lim="800000"/>
            <a:headEnd/>
            <a:tailEnd/>
          </a:ln>
        </p:spPr>
        <p:txBody>
          <a:bodyPr lIns="179179" tIns="89592" rIns="179179" bIns="89592" anchor="ctr"/>
          <a:lstStyle/>
          <a:p>
            <a:endParaRPr lang="ru-RU"/>
          </a:p>
        </p:txBody>
      </p:sp>
      <p:sp>
        <p:nvSpPr>
          <p:cNvPr id="145502" name="Text Box 101"/>
          <p:cNvSpPr txBox="1">
            <a:spLocks noChangeArrowheads="1"/>
          </p:cNvSpPr>
          <p:nvPr/>
        </p:nvSpPr>
        <p:spPr bwMode="auto">
          <a:xfrm>
            <a:off x="7421563" y="7361238"/>
            <a:ext cx="36671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332" tIns="89186" rIns="178332" bIns="89186">
            <a:spAutoFit/>
          </a:bodyPr>
          <a:lstStyle/>
          <a:p>
            <a:pPr defTabSz="1785938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критический уровень подтопления;</a:t>
            </a:r>
          </a:p>
        </p:txBody>
      </p:sp>
      <p:sp>
        <p:nvSpPr>
          <p:cNvPr id="145503" name="Text Box 101"/>
          <p:cNvSpPr txBox="1">
            <a:spLocks noChangeArrowheads="1"/>
          </p:cNvSpPr>
          <p:nvPr/>
        </p:nvSpPr>
        <p:spPr bwMode="auto">
          <a:xfrm>
            <a:off x="7421563" y="7643813"/>
            <a:ext cx="36671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332" tIns="89186" rIns="178332" bIns="89186">
            <a:spAutoFit/>
          </a:bodyPr>
          <a:lstStyle/>
          <a:p>
            <a:pPr defTabSz="1785938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средний уровень подтопления;</a:t>
            </a:r>
          </a:p>
        </p:txBody>
      </p:sp>
      <p:sp>
        <p:nvSpPr>
          <p:cNvPr id="145504" name="Text Box 101"/>
          <p:cNvSpPr txBox="1">
            <a:spLocks noChangeArrowheads="1"/>
          </p:cNvSpPr>
          <p:nvPr/>
        </p:nvSpPr>
        <p:spPr bwMode="auto">
          <a:xfrm>
            <a:off x="7432675" y="7947025"/>
            <a:ext cx="3848100" cy="414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332" tIns="89186" rIns="178332" bIns="89186">
            <a:spAutoFit/>
          </a:bodyPr>
          <a:lstStyle/>
          <a:p>
            <a:pPr defTabSz="1785938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максимальный уровень подтопления;</a:t>
            </a:r>
          </a:p>
        </p:txBody>
      </p:sp>
      <p:sp>
        <p:nvSpPr>
          <p:cNvPr id="145505" name="Line 499"/>
          <p:cNvSpPr>
            <a:spLocks noChangeShapeType="1"/>
          </p:cNvSpPr>
          <p:nvPr/>
        </p:nvSpPr>
        <p:spPr bwMode="auto">
          <a:xfrm>
            <a:off x="6076950" y="8567738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</p:spPr>
        <p:txBody>
          <a:bodyPr lIns="127984" tIns="63993" rIns="127984" bIns="63993" anchor="ctr"/>
          <a:lstStyle/>
          <a:p>
            <a:endParaRPr lang="ru-RU"/>
          </a:p>
        </p:txBody>
      </p:sp>
      <p:sp>
        <p:nvSpPr>
          <p:cNvPr id="145506" name="Text Box 89"/>
          <p:cNvSpPr txBox="1">
            <a:spLocks noChangeArrowheads="1"/>
          </p:cNvSpPr>
          <p:nvPr/>
        </p:nvSpPr>
        <p:spPr bwMode="auto">
          <a:xfrm>
            <a:off x="7305675" y="8202613"/>
            <a:ext cx="4206875" cy="742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249544" tIns="124795" rIns="249544" bIns="124795">
            <a:spAutoFit/>
          </a:bodyPr>
          <a:lstStyle/>
          <a:p>
            <a:pPr algn="just" defTabSz="2501900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-  нефтебазы и другие объекты нефтяного комплекса. (нефтеналивные сатнции, мазутохранилища и др.);</a:t>
            </a:r>
          </a:p>
        </p:txBody>
      </p:sp>
      <p:grpSp>
        <p:nvGrpSpPr>
          <p:cNvPr id="145507" name="Группа 168"/>
          <p:cNvGrpSpPr>
            <a:grpSpLocks/>
          </p:cNvGrpSpPr>
          <p:nvPr/>
        </p:nvGrpSpPr>
        <p:grpSpPr bwMode="auto">
          <a:xfrm rot="-4345915">
            <a:off x="1082675" y="8999538"/>
            <a:ext cx="200025" cy="600075"/>
            <a:chOff x="5857884" y="3714752"/>
            <a:chExt cx="142876" cy="428628"/>
          </a:xfrm>
        </p:grpSpPr>
        <p:sp>
          <p:nvSpPr>
            <p:cNvPr id="145551" name="Овал 16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rot="10800000" lIns="91330" tIns="45670" rIns="91330" bIns="45670" anchor="ctr"/>
            <a:lstStyle/>
            <a:p>
              <a:pPr algn="ctr" defTabSz="1274763"/>
              <a:endParaRPr lang="ru-RU" sz="15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cxnSp>
          <p:nvCxnSpPr>
            <p:cNvPr id="178" name="Прямая соединительная линия 17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5508" name="Group 1225"/>
          <p:cNvGrpSpPr>
            <a:grpSpLocks/>
          </p:cNvGrpSpPr>
          <p:nvPr/>
        </p:nvGrpSpPr>
        <p:grpSpPr bwMode="auto">
          <a:xfrm>
            <a:off x="7018338" y="8369300"/>
            <a:ext cx="311150" cy="404813"/>
            <a:chOff x="783" y="2063"/>
            <a:chExt cx="479" cy="307"/>
          </a:xfrm>
        </p:grpSpPr>
        <p:sp>
          <p:nvSpPr>
            <p:cNvPr id="145526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45527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145544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145549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4 h 21600"/>
                    <a:gd name="T4" fmla="*/ 0 w 21600"/>
                    <a:gd name="T5" fmla="*/ 84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145550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4 h 21600"/>
                    <a:gd name="T4" fmla="*/ 0 w 21600"/>
                    <a:gd name="T5" fmla="*/ 84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145545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46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47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48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45528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145537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145542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3 h 21600"/>
                    <a:gd name="T4" fmla="*/ 0 w 21600"/>
                    <a:gd name="T5" fmla="*/ 8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145543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82 h 21600"/>
                    <a:gd name="T4" fmla="*/ 0 w 21600"/>
                    <a:gd name="T5" fmla="*/ 8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145538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39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40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41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45529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5530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45531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45532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45533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5534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5535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lnTo>
                    <a:pt x="-1" y="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45536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45509" name="Group 1873"/>
          <p:cNvGrpSpPr>
            <a:grpSpLocks/>
          </p:cNvGrpSpPr>
          <p:nvPr/>
        </p:nvGrpSpPr>
        <p:grpSpPr bwMode="auto">
          <a:xfrm rot="-1334384">
            <a:off x="6991350" y="8866188"/>
            <a:ext cx="407988" cy="403225"/>
            <a:chOff x="258" y="12222"/>
            <a:chExt cx="457" cy="457"/>
          </a:xfrm>
        </p:grpSpPr>
        <p:sp>
          <p:nvSpPr>
            <p:cNvPr id="145519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91330" tIns="45670" rIns="91330" bIns="45670"/>
            <a:lstStyle/>
            <a:p>
              <a:pPr defTabSz="1274763"/>
              <a:endParaRPr lang="ru-RU" sz="15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45520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145521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145524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145525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145522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5523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45510" name="Text Box 89"/>
          <p:cNvSpPr txBox="1">
            <a:spLocks noChangeArrowheads="1"/>
          </p:cNvSpPr>
          <p:nvPr/>
        </p:nvSpPr>
        <p:spPr bwMode="auto">
          <a:xfrm>
            <a:off x="1446213" y="9080500"/>
            <a:ext cx="1793875" cy="43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249544" tIns="124795" rIns="249544" bIns="124795">
            <a:spAutoFit/>
          </a:bodyPr>
          <a:lstStyle/>
          <a:p>
            <a:pPr defTabSz="2501900">
              <a:lnSpc>
                <a:spcPct val="8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- нефтепровод;</a:t>
            </a:r>
          </a:p>
        </p:txBody>
      </p:sp>
      <p:sp>
        <p:nvSpPr>
          <p:cNvPr id="145511" name="Text Box 89"/>
          <p:cNvSpPr txBox="1">
            <a:spLocks noChangeArrowheads="1"/>
          </p:cNvSpPr>
          <p:nvPr/>
        </p:nvSpPr>
        <p:spPr bwMode="auto">
          <a:xfrm>
            <a:off x="7329488" y="8869363"/>
            <a:ext cx="2638425" cy="438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249544" tIns="124795" rIns="249544" bIns="124795">
            <a:spAutoFit/>
          </a:bodyPr>
          <a:lstStyle/>
          <a:p>
            <a:pPr defTabSz="2501900">
              <a:lnSpc>
                <a:spcPct val="8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-  насосные станции; </a:t>
            </a:r>
          </a:p>
        </p:txBody>
      </p:sp>
      <p:grpSp>
        <p:nvGrpSpPr>
          <p:cNvPr id="145512" name="Группа 231"/>
          <p:cNvGrpSpPr>
            <a:grpSpLocks/>
          </p:cNvGrpSpPr>
          <p:nvPr/>
        </p:nvGrpSpPr>
        <p:grpSpPr bwMode="auto">
          <a:xfrm>
            <a:off x="6780213" y="9317038"/>
            <a:ext cx="504825" cy="200025"/>
            <a:chOff x="6827094" y="5825222"/>
            <a:chExt cx="504000" cy="200060"/>
          </a:xfrm>
        </p:grpSpPr>
        <p:sp>
          <p:nvSpPr>
            <p:cNvPr id="145517" name="Овал 169"/>
            <p:cNvSpPr>
              <a:spLocks noChangeArrowheads="1"/>
            </p:cNvSpPr>
            <p:nvPr/>
          </p:nvSpPr>
          <p:spPr bwMode="auto">
            <a:xfrm rot="-4345915">
              <a:off x="7007458" y="5825250"/>
              <a:ext cx="200060" cy="200004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vert="eaVert" lIns="91308" tIns="45660" rIns="91308" bIns="45660" anchor="ctr"/>
            <a:lstStyle/>
            <a:p>
              <a:pPr algn="ctr" defTabSz="1274763"/>
              <a:endParaRPr lang="ru-RU">
                <a:solidFill>
                  <a:schemeClr val="tx1"/>
                </a:solidFill>
                <a:latin typeface="Calibri" pitchFamily="34" charset="0"/>
                <a:cs typeface="Arial" pitchFamily="34" charset="0"/>
              </a:endParaRPr>
            </a:p>
          </p:txBody>
        </p:sp>
        <p:cxnSp>
          <p:nvCxnSpPr>
            <p:cNvPr id="145518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6827094" y="5838990"/>
              <a:ext cx="504000" cy="142875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</p:spPr>
        </p:cxnSp>
      </p:grpSp>
      <p:grpSp>
        <p:nvGrpSpPr>
          <p:cNvPr id="145513" name="Группа 218"/>
          <p:cNvGrpSpPr>
            <a:grpSpLocks/>
          </p:cNvGrpSpPr>
          <p:nvPr/>
        </p:nvGrpSpPr>
        <p:grpSpPr bwMode="auto">
          <a:xfrm>
            <a:off x="1155700" y="5335588"/>
            <a:ext cx="309563" cy="303212"/>
            <a:chOff x="-1121598" y="5086352"/>
            <a:chExt cx="309408" cy="301197"/>
          </a:xfrm>
        </p:grpSpPr>
        <p:sp>
          <p:nvSpPr>
            <p:cNvPr id="145515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91148" tIns="45579" rIns="91148" bIns="45579" anchor="ctr"/>
            <a:lstStyle/>
            <a:p>
              <a:pPr algn="ctr" defTabSz="1274763"/>
              <a:endParaRPr lang="ru-RU" sz="29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145516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 w="25400">
              <a:noFill/>
              <a:round/>
              <a:headEnd/>
              <a:tailEnd/>
            </a:ln>
          </p:spPr>
          <p:txBody>
            <a:bodyPr wrap="none" lIns="91148" tIns="45579" rIns="91148" bIns="45579" anchor="ctr"/>
            <a:lstStyle/>
            <a:p>
              <a:pPr algn="ctr" defTabSz="1274763"/>
              <a:r>
                <a:rPr lang="en-US" sz="2800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15466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28" tIns="45664" rIns="91328" bIns="45664" anchor="ctr"/>
          <a:lstStyle/>
          <a:p>
            <a:pPr algn="ctr">
              <a:lnSpc>
                <a:spcPct val="80000"/>
              </a:lnSpc>
              <a:defRPr/>
            </a:pPr>
            <a:r>
              <a:rPr lang="ru-RU" sz="2000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7" name="Text Box 4"/>
          <p:cNvSpPr txBox="1">
            <a:spLocks noChangeArrowheads="1"/>
          </p:cNvSpPr>
          <p:nvPr/>
        </p:nvSpPr>
        <p:spPr bwMode="auto">
          <a:xfrm>
            <a:off x="1109663" y="320675"/>
            <a:ext cx="10582275" cy="40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78" tIns="63896" rIns="127778" bIns="63896">
            <a:spAutoFit/>
          </a:bodyPr>
          <a:lstStyle/>
          <a:p>
            <a:pPr algn="ctr" defTabSz="1274763"/>
            <a:r>
              <a:rPr lang="ru-RU" b="1">
                <a:cs typeface="Times New Roman" pitchFamily="18" charset="0"/>
              </a:rPr>
              <a:t>УСЛОВНЫЕ ОБОЗНАЧЕНИЯ</a:t>
            </a:r>
          </a:p>
        </p:txBody>
      </p:sp>
      <p:grpSp>
        <p:nvGrpSpPr>
          <p:cNvPr id="31748" name="Group 60"/>
          <p:cNvGrpSpPr>
            <a:grpSpLocks/>
          </p:cNvGrpSpPr>
          <p:nvPr/>
        </p:nvGrpSpPr>
        <p:grpSpPr bwMode="auto">
          <a:xfrm>
            <a:off x="276225" y="2894013"/>
            <a:ext cx="692150" cy="382587"/>
            <a:chOff x="4852" y="4203"/>
            <a:chExt cx="219" cy="225"/>
          </a:xfrm>
        </p:grpSpPr>
        <p:grpSp>
          <p:nvGrpSpPr>
            <p:cNvPr id="31920" name="Group 61"/>
            <p:cNvGrpSpPr>
              <a:grpSpLocks/>
            </p:cNvGrpSpPr>
            <p:nvPr/>
          </p:nvGrpSpPr>
          <p:grpSpPr bwMode="auto">
            <a:xfrm>
              <a:off x="4900" y="4218"/>
              <a:ext cx="140" cy="210"/>
              <a:chOff x="1766" y="5636"/>
              <a:chExt cx="240" cy="318"/>
            </a:xfrm>
          </p:grpSpPr>
          <p:grpSp>
            <p:nvGrpSpPr>
              <p:cNvPr id="31922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31924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1925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1926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1927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1923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31921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0883" tIns="30444" rIns="60883" bIns="30444">
              <a:spAutoFit/>
            </a:bodyPr>
            <a:lstStyle/>
            <a:p>
              <a:pPr algn="ctr" defTabSz="1195388" eaLnBrk="0" hangingPunct="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1ПЧ</a:t>
              </a:r>
            </a:p>
          </p:txBody>
        </p:sp>
      </p:grpSp>
      <p:sp>
        <p:nvSpPr>
          <p:cNvPr id="31749" name="Text Box 69"/>
          <p:cNvSpPr txBox="1">
            <a:spLocks noChangeArrowheads="1"/>
          </p:cNvSpPr>
          <p:nvPr/>
        </p:nvSpPr>
        <p:spPr bwMode="auto">
          <a:xfrm>
            <a:off x="917575" y="3246438"/>
            <a:ext cx="3473450" cy="319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681" tIns="63854" rIns="127681" bIns="63854">
            <a:spAutoFit/>
          </a:bodyPr>
          <a:lstStyle/>
          <a:p>
            <a:pPr defTabSz="2039938">
              <a:lnSpc>
                <a:spcPct val="8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добровольная  пожарная охрана;</a:t>
            </a:r>
          </a:p>
        </p:txBody>
      </p:sp>
      <p:sp>
        <p:nvSpPr>
          <p:cNvPr id="31750" name="Text Box 965"/>
          <p:cNvSpPr txBox="1">
            <a:spLocks noChangeArrowheads="1"/>
          </p:cNvSpPr>
          <p:nvPr/>
        </p:nvSpPr>
        <p:spPr bwMode="auto">
          <a:xfrm>
            <a:off x="955675" y="2916238"/>
            <a:ext cx="406082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481" tIns="39243" rIns="78481" bIns="39243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противопожарная служба субъектов;</a:t>
            </a:r>
          </a:p>
        </p:txBody>
      </p:sp>
      <p:sp>
        <p:nvSpPr>
          <p:cNvPr id="31751" name="Text Box 982"/>
          <p:cNvSpPr txBox="1">
            <a:spLocks noChangeArrowheads="1"/>
          </p:cNvSpPr>
          <p:nvPr/>
        </p:nvSpPr>
        <p:spPr bwMode="auto">
          <a:xfrm>
            <a:off x="979488" y="4283075"/>
            <a:ext cx="406082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481" tIns="39243" rIns="78481" bIns="39243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водоемы для забора воды;</a:t>
            </a:r>
          </a:p>
        </p:txBody>
      </p:sp>
      <p:sp>
        <p:nvSpPr>
          <p:cNvPr id="31752" name="Rectangle 90"/>
          <p:cNvSpPr>
            <a:spLocks noChangeArrowheads="1"/>
          </p:cNvSpPr>
          <p:nvPr/>
        </p:nvSpPr>
        <p:spPr bwMode="auto">
          <a:xfrm>
            <a:off x="1020763" y="4491038"/>
            <a:ext cx="27574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5911" tIns="35911" rIns="35911" bIns="35911" anchor="ctr"/>
          <a:lstStyle/>
          <a:p>
            <a:pPr defTabSz="1789113">
              <a:spcBef>
                <a:spcPct val="2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пожарный поезд;</a:t>
            </a:r>
          </a:p>
        </p:txBody>
      </p:sp>
      <p:graphicFrame>
        <p:nvGraphicFramePr>
          <p:cNvPr id="31746" name="Object 2"/>
          <p:cNvGraphicFramePr>
            <a:graphicFrameLocks noChangeAspect="1"/>
          </p:cNvGraphicFramePr>
          <p:nvPr/>
        </p:nvGraphicFramePr>
        <p:xfrm>
          <a:off x="457200" y="4618038"/>
          <a:ext cx="363538" cy="284162"/>
        </p:xfrm>
        <a:graphic>
          <a:graphicData uri="http://schemas.openxmlformats.org/presentationml/2006/ole">
            <p:oleObj spid="_x0000_s31746" name="Clip" r:id="rId3" imgW="3829050" imgH="3383280" progId="">
              <p:embed/>
            </p:oleObj>
          </a:graphicData>
        </a:graphic>
      </p:graphicFrame>
      <p:sp>
        <p:nvSpPr>
          <p:cNvPr id="31753" name="Oval 115" descr="Темный диагональный 2"/>
          <p:cNvSpPr>
            <a:spLocks noChangeArrowheads="1"/>
          </p:cNvSpPr>
          <p:nvPr/>
        </p:nvSpPr>
        <p:spPr bwMode="auto">
          <a:xfrm>
            <a:off x="484188" y="4246563"/>
            <a:ext cx="303212" cy="276225"/>
          </a:xfrm>
          <a:prstGeom prst="ellipse">
            <a:avLst/>
          </a:prstGeom>
          <a:pattFill prst="dkUpDiag">
            <a:fgClr>
              <a:srgbClr val="99CCFF">
                <a:alpha val="59999"/>
              </a:srgbClr>
            </a:fgClr>
            <a:bgClr>
              <a:schemeClr val="bg1">
                <a:alpha val="59999"/>
              </a:schemeClr>
            </a:bgClr>
          </a:patt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91328" tIns="45664" rIns="91328" bIns="45664" anchor="ctr"/>
          <a:lstStyle/>
          <a:p>
            <a:pPr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1754" name="Oval 212"/>
          <p:cNvSpPr>
            <a:spLocks noChangeArrowheads="1"/>
          </p:cNvSpPr>
          <p:nvPr/>
        </p:nvSpPr>
        <p:spPr bwMode="auto">
          <a:xfrm>
            <a:off x="454025" y="3724275"/>
            <a:ext cx="319088" cy="388938"/>
          </a:xfrm>
          <a:prstGeom prst="ellipse">
            <a:avLst/>
          </a:prstGeom>
          <a:solidFill>
            <a:srgbClr val="FF0000">
              <a:alpha val="45097"/>
            </a:srgbClr>
          </a:solidFill>
          <a:ln w="28575" algn="ctr">
            <a:solidFill>
              <a:schemeClr val="tx1"/>
            </a:solidFill>
            <a:prstDash val="dash"/>
            <a:round/>
            <a:headEnd/>
            <a:tailEnd/>
          </a:ln>
        </p:spPr>
        <p:txBody>
          <a:bodyPr wrap="none" lIns="91328" tIns="45664" rIns="91328" bIns="45664" anchor="ctr"/>
          <a:lstStyle/>
          <a:p>
            <a:pPr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1755" name="Text Box 69"/>
          <p:cNvSpPr txBox="1">
            <a:spLocks noChangeArrowheads="1"/>
          </p:cNvSpPr>
          <p:nvPr/>
        </p:nvSpPr>
        <p:spPr bwMode="auto">
          <a:xfrm>
            <a:off x="920750" y="3724275"/>
            <a:ext cx="4448175" cy="5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681" tIns="63854" rIns="127681" bIns="63854">
            <a:spAutoFit/>
          </a:bodyPr>
          <a:lstStyle/>
          <a:p>
            <a:pPr defTabSz="2039938">
              <a:lnSpc>
                <a:spcPct val="8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зона горения при наиболее неблагоприятном развитии обстановки, очаг пожара;</a:t>
            </a:r>
          </a:p>
        </p:txBody>
      </p:sp>
      <p:grpSp>
        <p:nvGrpSpPr>
          <p:cNvPr id="31756" name="Group 567"/>
          <p:cNvGrpSpPr>
            <a:grpSpLocks/>
          </p:cNvGrpSpPr>
          <p:nvPr/>
        </p:nvGrpSpPr>
        <p:grpSpPr bwMode="auto">
          <a:xfrm rot="-749454">
            <a:off x="455613" y="2120900"/>
            <a:ext cx="287337" cy="144463"/>
            <a:chOff x="3079" y="3840"/>
            <a:chExt cx="181" cy="91"/>
          </a:xfrm>
        </p:grpSpPr>
        <p:sp>
          <p:nvSpPr>
            <p:cNvPr id="31917" name="Line 564"/>
            <p:cNvSpPr>
              <a:spLocks noChangeShapeType="1"/>
            </p:cNvSpPr>
            <p:nvPr/>
          </p:nvSpPr>
          <p:spPr bwMode="auto">
            <a:xfrm flipV="1">
              <a:off x="3260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918" name="Line 565"/>
            <p:cNvSpPr>
              <a:spLocks noChangeShapeType="1"/>
            </p:cNvSpPr>
            <p:nvPr/>
          </p:nvSpPr>
          <p:spPr bwMode="auto">
            <a:xfrm flipV="1">
              <a:off x="3079" y="3840"/>
              <a:ext cx="0" cy="9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919" name="Line 566"/>
            <p:cNvSpPr>
              <a:spLocks noChangeShapeType="1"/>
            </p:cNvSpPr>
            <p:nvPr/>
          </p:nvSpPr>
          <p:spPr bwMode="auto">
            <a:xfrm flipH="1">
              <a:off x="3079" y="3886"/>
              <a:ext cx="181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1757" name="Text Box 965"/>
          <p:cNvSpPr txBox="1">
            <a:spLocks noChangeArrowheads="1"/>
          </p:cNvSpPr>
          <p:nvPr/>
        </p:nvSpPr>
        <p:spPr bwMode="auto">
          <a:xfrm>
            <a:off x="946150" y="2076450"/>
            <a:ext cx="4064000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481" tIns="39243" rIns="78481" bIns="39243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место забора воды;</a:t>
            </a:r>
          </a:p>
        </p:txBody>
      </p:sp>
      <p:sp>
        <p:nvSpPr>
          <p:cNvPr id="31758" name="Полилиния 115"/>
          <p:cNvSpPr>
            <a:spLocks noChangeArrowheads="1"/>
          </p:cNvSpPr>
          <p:nvPr/>
        </p:nvSpPr>
        <p:spPr bwMode="auto">
          <a:xfrm>
            <a:off x="371475" y="1801813"/>
            <a:ext cx="449263" cy="222250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C0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1759" name="Text Box 965"/>
          <p:cNvSpPr txBox="1">
            <a:spLocks noChangeArrowheads="1"/>
          </p:cNvSpPr>
          <p:nvPr/>
        </p:nvSpPr>
        <p:spPr bwMode="auto">
          <a:xfrm>
            <a:off x="946150" y="1728788"/>
            <a:ext cx="4060825" cy="4095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481" tIns="39243" rIns="78481" bIns="39243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 маршруты движения к водоемам для забора воды;</a:t>
            </a:r>
          </a:p>
        </p:txBody>
      </p:sp>
      <p:grpSp>
        <p:nvGrpSpPr>
          <p:cNvPr id="31760" name="Group 60"/>
          <p:cNvGrpSpPr>
            <a:grpSpLocks/>
          </p:cNvGrpSpPr>
          <p:nvPr/>
        </p:nvGrpSpPr>
        <p:grpSpPr bwMode="auto">
          <a:xfrm>
            <a:off x="300038" y="3289300"/>
            <a:ext cx="693737" cy="388938"/>
            <a:chOff x="4860" y="4199"/>
            <a:chExt cx="219" cy="229"/>
          </a:xfrm>
        </p:grpSpPr>
        <p:grpSp>
          <p:nvGrpSpPr>
            <p:cNvPr id="31909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31911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31913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1914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1915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31916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31912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31910" name="Text Box 68"/>
            <p:cNvSpPr txBox="1">
              <a:spLocks noChangeArrowheads="1"/>
            </p:cNvSpPr>
            <p:nvPr/>
          </p:nvSpPr>
          <p:spPr bwMode="auto">
            <a:xfrm>
              <a:off x="4860" y="4199"/>
              <a:ext cx="21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0883" tIns="30444" rIns="60883" bIns="30444">
              <a:spAutoFit/>
            </a:bodyPr>
            <a:lstStyle/>
            <a:p>
              <a:pPr algn="ctr" defTabSz="1195388" eaLnBrk="0" hangingPunct="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ДПО</a:t>
              </a:r>
            </a:p>
          </p:txBody>
        </p:sp>
      </p:grpSp>
      <p:grpSp>
        <p:nvGrpSpPr>
          <p:cNvPr id="31761" name="Группа 153"/>
          <p:cNvGrpSpPr>
            <a:grpSpLocks/>
          </p:cNvGrpSpPr>
          <p:nvPr/>
        </p:nvGrpSpPr>
        <p:grpSpPr bwMode="auto">
          <a:xfrm rot="10800000">
            <a:off x="479425" y="4999038"/>
            <a:ext cx="360363" cy="152400"/>
            <a:chOff x="6757196" y="7872434"/>
            <a:chExt cx="1073158" cy="153323"/>
          </a:xfrm>
        </p:grpSpPr>
        <p:cxnSp>
          <p:nvCxnSpPr>
            <p:cNvPr id="31900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31901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31902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31903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31904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31905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31906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31907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  <p:cxnSp>
          <p:nvCxnSpPr>
            <p:cNvPr id="31908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rgbClr val="993300"/>
              </a:solidFill>
              <a:round/>
              <a:headEnd/>
              <a:tailEnd/>
            </a:ln>
          </p:spPr>
        </p:cxnSp>
      </p:grpSp>
      <p:sp>
        <p:nvSpPr>
          <p:cNvPr id="31762" name="Text Box 55"/>
          <p:cNvSpPr txBox="1">
            <a:spLocks noChangeArrowheads="1"/>
          </p:cNvSpPr>
          <p:nvPr/>
        </p:nvSpPr>
        <p:spPr bwMode="auto">
          <a:xfrm>
            <a:off x="889000" y="4827588"/>
            <a:ext cx="4672013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минерализованная полоса (ширина, длина);</a:t>
            </a:r>
          </a:p>
        </p:txBody>
      </p:sp>
      <p:grpSp>
        <p:nvGrpSpPr>
          <p:cNvPr id="31763" name="Группа 153"/>
          <p:cNvGrpSpPr>
            <a:grpSpLocks/>
          </p:cNvGrpSpPr>
          <p:nvPr/>
        </p:nvGrpSpPr>
        <p:grpSpPr bwMode="auto">
          <a:xfrm rot="10800000">
            <a:off x="6546850" y="5002213"/>
            <a:ext cx="358775" cy="152400"/>
            <a:chOff x="6757196" y="7872434"/>
            <a:chExt cx="1073158" cy="153323"/>
          </a:xfrm>
        </p:grpSpPr>
        <p:cxnSp>
          <p:nvCxnSpPr>
            <p:cNvPr id="31891" name="Прямая соединительная линия 139"/>
            <p:cNvCxnSpPr>
              <a:cxnSpLocks noChangeShapeType="1"/>
            </p:cNvCxnSpPr>
            <p:nvPr/>
          </p:nvCxnSpPr>
          <p:spPr bwMode="auto">
            <a:xfrm>
              <a:off x="6757990" y="8015310"/>
              <a:ext cx="1071570" cy="1588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31892" name="Прямая соединительная линия 141"/>
            <p:cNvCxnSpPr>
              <a:cxnSpLocks noChangeShapeType="1"/>
            </p:cNvCxnSpPr>
            <p:nvPr/>
          </p:nvCxnSpPr>
          <p:spPr bwMode="auto">
            <a:xfrm rot="5400000">
              <a:off x="6685758" y="7943872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31893" name="Прямая соединительная линия 144"/>
            <p:cNvCxnSpPr>
              <a:cxnSpLocks noChangeShapeType="1"/>
            </p:cNvCxnSpPr>
            <p:nvPr/>
          </p:nvCxnSpPr>
          <p:spPr bwMode="auto">
            <a:xfrm rot="5400000">
              <a:off x="6838158" y="7947988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31894" name="Прямая соединительная линия 145"/>
            <p:cNvCxnSpPr>
              <a:cxnSpLocks noChangeShapeType="1"/>
            </p:cNvCxnSpPr>
            <p:nvPr/>
          </p:nvCxnSpPr>
          <p:spPr bwMode="auto">
            <a:xfrm rot="5400000">
              <a:off x="6990558" y="7952104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31895" name="Прямая соединительная линия 146"/>
            <p:cNvCxnSpPr>
              <a:cxnSpLocks noChangeShapeType="1"/>
            </p:cNvCxnSpPr>
            <p:nvPr/>
          </p:nvCxnSpPr>
          <p:spPr bwMode="auto">
            <a:xfrm rot="5400000">
              <a:off x="7149547" y="7953525"/>
              <a:ext cx="143670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31896" name="Прямая соединительная линия 148"/>
            <p:cNvCxnSpPr>
              <a:cxnSpLocks noChangeShapeType="1"/>
            </p:cNvCxnSpPr>
            <p:nvPr/>
          </p:nvCxnSpPr>
          <p:spPr bwMode="auto">
            <a:xfrm rot="5400000">
              <a:off x="730517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31897" name="Прямая соединительная линия 150"/>
            <p:cNvCxnSpPr>
              <a:cxnSpLocks noChangeShapeType="1"/>
            </p:cNvCxnSpPr>
            <p:nvPr/>
          </p:nvCxnSpPr>
          <p:spPr bwMode="auto">
            <a:xfrm rot="5400000">
              <a:off x="7472767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31898" name="Прямая соединительная линия 151"/>
            <p:cNvCxnSpPr>
              <a:cxnSpLocks noChangeShapeType="1"/>
            </p:cNvCxnSpPr>
            <p:nvPr/>
          </p:nvCxnSpPr>
          <p:spPr bwMode="auto">
            <a:xfrm rot="5400000">
              <a:off x="7615643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  <p:cxnSp>
          <p:nvCxnSpPr>
            <p:cNvPr id="31899" name="Прямая соединительная линия 152"/>
            <p:cNvCxnSpPr>
              <a:cxnSpLocks noChangeShapeType="1"/>
            </p:cNvCxnSpPr>
            <p:nvPr/>
          </p:nvCxnSpPr>
          <p:spPr bwMode="auto">
            <a:xfrm rot="5400000">
              <a:off x="7758519" y="7943475"/>
              <a:ext cx="142876" cy="794"/>
            </a:xfrm>
            <a:prstGeom prst="line">
              <a:avLst/>
            </a:prstGeom>
            <a:noFill/>
            <a:ln w="25400" algn="ctr">
              <a:solidFill>
                <a:schemeClr val="tx1"/>
              </a:solidFill>
              <a:round/>
              <a:headEnd/>
              <a:tailEnd/>
            </a:ln>
          </p:spPr>
        </p:cxnSp>
      </p:grpSp>
      <p:sp>
        <p:nvSpPr>
          <p:cNvPr id="31764" name="Text Box 55"/>
          <p:cNvSpPr txBox="1">
            <a:spLocks noChangeArrowheads="1"/>
          </p:cNvSpPr>
          <p:nvPr/>
        </p:nvSpPr>
        <p:spPr bwMode="auto">
          <a:xfrm>
            <a:off x="6954838" y="4821238"/>
            <a:ext cx="46704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заградительная полоса (ширина, длина);</a:t>
            </a:r>
          </a:p>
        </p:txBody>
      </p:sp>
      <p:sp>
        <p:nvSpPr>
          <p:cNvPr id="31765" name="Полилиния 115"/>
          <p:cNvSpPr>
            <a:spLocks noChangeArrowheads="1"/>
          </p:cNvSpPr>
          <p:nvPr/>
        </p:nvSpPr>
        <p:spPr bwMode="auto">
          <a:xfrm>
            <a:off x="423863" y="1390650"/>
            <a:ext cx="449262" cy="222250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1766" name="Text Box 965"/>
          <p:cNvSpPr txBox="1">
            <a:spLocks noChangeArrowheads="1"/>
          </p:cNvSpPr>
          <p:nvPr/>
        </p:nvSpPr>
        <p:spPr bwMode="auto">
          <a:xfrm>
            <a:off x="935038" y="1357313"/>
            <a:ext cx="335597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481" tIns="39243" rIns="78481" bIns="39243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 маршруты эвакуации населения;</a:t>
            </a:r>
          </a:p>
        </p:txBody>
      </p:sp>
      <p:sp>
        <p:nvSpPr>
          <p:cNvPr id="31767" name="Text Box 47"/>
          <p:cNvSpPr txBox="1">
            <a:spLocks noChangeArrowheads="1"/>
          </p:cNvSpPr>
          <p:nvPr/>
        </p:nvSpPr>
        <p:spPr bwMode="auto">
          <a:xfrm>
            <a:off x="865188" y="2312988"/>
            <a:ext cx="3189287" cy="555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717" tIns="89368" rIns="178717" bIns="89368">
            <a:spAutoFit/>
          </a:bodyPr>
          <a:lstStyle/>
          <a:p>
            <a:pPr defTabSz="2035175">
              <a:lnSpc>
                <a:spcPct val="8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федеральная противопожарная служба МЧС России;</a:t>
            </a:r>
          </a:p>
        </p:txBody>
      </p:sp>
      <p:grpSp>
        <p:nvGrpSpPr>
          <p:cNvPr id="31768" name="Group 61"/>
          <p:cNvGrpSpPr>
            <a:grpSpLocks/>
          </p:cNvGrpSpPr>
          <p:nvPr/>
        </p:nvGrpSpPr>
        <p:grpSpPr bwMode="auto">
          <a:xfrm>
            <a:off x="423863" y="2457450"/>
            <a:ext cx="444500" cy="355600"/>
            <a:chOff x="1766" y="5636"/>
            <a:chExt cx="240" cy="318"/>
          </a:xfrm>
        </p:grpSpPr>
        <p:grpSp>
          <p:nvGrpSpPr>
            <p:cNvPr id="31885" name="Group 62"/>
            <p:cNvGrpSpPr>
              <a:grpSpLocks/>
            </p:cNvGrpSpPr>
            <p:nvPr/>
          </p:nvGrpSpPr>
          <p:grpSpPr bwMode="auto">
            <a:xfrm>
              <a:off x="1766" y="5636"/>
              <a:ext cx="240" cy="318"/>
              <a:chOff x="3168" y="192"/>
              <a:chExt cx="240" cy="672"/>
            </a:xfrm>
          </p:grpSpPr>
          <p:sp>
            <p:nvSpPr>
              <p:cNvPr id="31887" name="Line 63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888" name="Line 64"/>
              <p:cNvSpPr>
                <a:spLocks noChangeShapeType="1"/>
              </p:cNvSpPr>
              <p:nvPr/>
            </p:nvSpPr>
            <p:spPr bwMode="auto">
              <a:xfrm>
                <a:off x="3175" y="192"/>
                <a:ext cx="231" cy="8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889" name="Line 65"/>
              <p:cNvSpPr>
                <a:spLocks noChangeShapeType="1"/>
              </p:cNvSpPr>
              <p:nvPr/>
            </p:nvSpPr>
            <p:spPr bwMode="auto">
              <a:xfrm flipV="1">
                <a:off x="3177" y="478"/>
                <a:ext cx="231" cy="98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31890" name="Line 66"/>
              <p:cNvSpPr>
                <a:spLocks noChangeShapeType="1"/>
              </p:cNvSpPr>
              <p:nvPr/>
            </p:nvSpPr>
            <p:spPr bwMode="auto">
              <a:xfrm>
                <a:off x="3400" y="279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31886" name="Freeform 67"/>
            <p:cNvSpPr>
              <a:spLocks/>
            </p:cNvSpPr>
            <p:nvPr/>
          </p:nvSpPr>
          <p:spPr bwMode="auto">
            <a:xfrm>
              <a:off x="1780" y="5650"/>
              <a:ext cx="219" cy="15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159 h 159"/>
                <a:gd name="T4" fmla="*/ 2 w 291"/>
                <a:gd name="T5" fmla="*/ 114 h 159"/>
                <a:gd name="T6" fmla="*/ 2 w 291"/>
                <a:gd name="T7" fmla="*/ 39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lIns="91350" tIns="45675" rIns="91350" bIns="45675"/>
            <a:lstStyle/>
            <a:p>
              <a:endParaRPr lang="ru-RU"/>
            </a:p>
          </p:txBody>
        </p:sp>
      </p:grpSp>
      <p:sp>
        <p:nvSpPr>
          <p:cNvPr id="31769" name="Text Box 37"/>
          <p:cNvSpPr txBox="1">
            <a:spLocks noChangeArrowheads="1"/>
          </p:cNvSpPr>
          <p:nvPr/>
        </p:nvSpPr>
        <p:spPr bwMode="auto">
          <a:xfrm>
            <a:off x="6923088" y="3127375"/>
            <a:ext cx="5410200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  <a:buFontTx/>
              <a:buChar char="-"/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вещевые склады, 7 тонн </a:t>
            </a: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(наименование основного имущества) ;</a:t>
            </a:r>
            <a:endParaRPr lang="ru-RU" sz="15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31770" name="Text Box 34"/>
          <p:cNvSpPr txBox="1">
            <a:spLocks noChangeArrowheads="1"/>
          </p:cNvSpPr>
          <p:nvPr/>
        </p:nvSpPr>
        <p:spPr bwMode="auto">
          <a:xfrm>
            <a:off x="6932613" y="3535363"/>
            <a:ext cx="5400675" cy="7588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прод-ые склады, 7 тонн</a:t>
            </a:r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(наименование основного имущества) ;</a:t>
            </a:r>
            <a:endParaRPr lang="ru-RU" sz="1500">
              <a:solidFill>
                <a:schemeClr val="tx1"/>
              </a:solidFill>
              <a:cs typeface="Times New Roman" pitchFamily="18" charset="0"/>
            </a:endParaRPr>
          </a:p>
          <a:p>
            <a:pPr defTabSz="1784350">
              <a:spcBef>
                <a:spcPct val="50000"/>
              </a:spcBef>
            </a:pPr>
            <a:endParaRPr lang="ru-RU" sz="15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31771" name="Rectangle 47"/>
          <p:cNvSpPr>
            <a:spLocks noChangeArrowheads="1"/>
          </p:cNvSpPr>
          <p:nvPr/>
        </p:nvSpPr>
        <p:spPr bwMode="auto">
          <a:xfrm>
            <a:off x="6118225" y="3190875"/>
            <a:ext cx="639763" cy="322263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831" tIns="63924" rIns="127831" bIns="63924" anchor="ctr"/>
          <a:lstStyle/>
          <a:p>
            <a:pPr algn="ctr" defTabSz="1277938"/>
            <a:r>
              <a:rPr lang="ru-RU" sz="2000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вещ</a:t>
            </a:r>
          </a:p>
        </p:txBody>
      </p:sp>
      <p:sp>
        <p:nvSpPr>
          <p:cNvPr id="31772" name="Rectangle 48"/>
          <p:cNvSpPr>
            <a:spLocks noChangeArrowheads="1"/>
          </p:cNvSpPr>
          <p:nvPr/>
        </p:nvSpPr>
        <p:spPr bwMode="auto">
          <a:xfrm>
            <a:off x="6054725" y="3602038"/>
            <a:ext cx="722313" cy="322262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831" tIns="63924" rIns="127831" bIns="63924" anchor="ctr"/>
          <a:lstStyle/>
          <a:p>
            <a:pPr algn="ctr" defTabSz="1277938"/>
            <a:r>
              <a:rPr lang="ru-RU" sz="2000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прод</a:t>
            </a:r>
          </a:p>
        </p:txBody>
      </p:sp>
      <p:sp>
        <p:nvSpPr>
          <p:cNvPr id="31773" name="Text Box 34"/>
          <p:cNvSpPr txBox="1">
            <a:spLocks noChangeArrowheads="1"/>
          </p:cNvSpPr>
          <p:nvPr/>
        </p:nvSpPr>
        <p:spPr bwMode="auto">
          <a:xfrm>
            <a:off x="6950075" y="3946525"/>
            <a:ext cx="5527675" cy="414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склады мед. им-ва7 тонн </a:t>
            </a: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(наименование основного имущества);</a:t>
            </a:r>
          </a:p>
        </p:txBody>
      </p:sp>
      <p:sp>
        <p:nvSpPr>
          <p:cNvPr id="31774" name="Text Box 34"/>
          <p:cNvSpPr txBox="1">
            <a:spLocks noChangeArrowheads="1"/>
          </p:cNvSpPr>
          <p:nvPr/>
        </p:nvSpPr>
        <p:spPr bwMode="auto">
          <a:xfrm>
            <a:off x="6956425" y="4321175"/>
            <a:ext cx="5521325" cy="957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склады стройматериалов, 7 тонн </a:t>
            </a: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(наименование основного </a:t>
            </a:r>
            <a:r>
              <a:rPr lang="en-US" sz="1300">
                <a:solidFill>
                  <a:schemeClr val="tx1"/>
                </a:solidFill>
                <a:cs typeface="Times New Roman" pitchFamily="18" charset="0"/>
              </a:rPr>
              <a:t>   </a:t>
            </a: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имущества) ;</a:t>
            </a:r>
            <a:endParaRPr lang="ru-RU" sz="1500">
              <a:solidFill>
                <a:schemeClr val="tx1"/>
              </a:solidFill>
              <a:cs typeface="Times New Roman" pitchFamily="18" charset="0"/>
            </a:endParaRPr>
          </a:p>
          <a:p>
            <a:pPr defTabSz="1784350">
              <a:spcBef>
                <a:spcPct val="50000"/>
              </a:spcBef>
            </a:pPr>
            <a:endParaRPr lang="ru-RU" sz="15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31775" name="Rectangle 65"/>
          <p:cNvSpPr>
            <a:spLocks noChangeArrowheads="1"/>
          </p:cNvSpPr>
          <p:nvPr/>
        </p:nvSpPr>
        <p:spPr bwMode="auto">
          <a:xfrm>
            <a:off x="6124575" y="4013200"/>
            <a:ext cx="641350" cy="319088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831" tIns="63924" rIns="127831" bIns="63924" anchor="ctr"/>
          <a:lstStyle/>
          <a:p>
            <a:pPr algn="ctr" defTabSz="1277938"/>
            <a:r>
              <a:rPr lang="ru-RU" sz="2000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мед</a:t>
            </a:r>
          </a:p>
        </p:txBody>
      </p:sp>
      <p:sp>
        <p:nvSpPr>
          <p:cNvPr id="31776" name="Rectangle 66"/>
          <p:cNvSpPr>
            <a:spLocks noChangeArrowheads="1"/>
          </p:cNvSpPr>
          <p:nvPr/>
        </p:nvSpPr>
        <p:spPr bwMode="auto">
          <a:xfrm>
            <a:off x="6145213" y="4421188"/>
            <a:ext cx="639762" cy="317500"/>
          </a:xfrm>
          <a:prstGeom prst="rect">
            <a:avLst/>
          </a:prstGeom>
          <a:solidFill>
            <a:schemeClr val="bg1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wrap="none" lIns="127831" tIns="63924" rIns="127831" bIns="63924" anchor="ctr"/>
          <a:lstStyle/>
          <a:p>
            <a:pPr algn="ctr" defTabSz="1277938"/>
            <a:r>
              <a:rPr lang="ru-RU" sz="2000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стр</a:t>
            </a:r>
          </a:p>
        </p:txBody>
      </p:sp>
      <p:sp>
        <p:nvSpPr>
          <p:cNvPr id="31777" name="Text Box 37"/>
          <p:cNvSpPr txBox="1">
            <a:spLocks noChangeArrowheads="1"/>
          </p:cNvSpPr>
          <p:nvPr/>
        </p:nvSpPr>
        <p:spPr bwMode="auto">
          <a:xfrm>
            <a:off x="6694488" y="3602038"/>
            <a:ext cx="427037" cy="347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7</a:t>
            </a:r>
          </a:p>
        </p:txBody>
      </p:sp>
      <p:sp>
        <p:nvSpPr>
          <p:cNvPr id="31778" name="Text Box 37"/>
          <p:cNvSpPr txBox="1">
            <a:spLocks noChangeArrowheads="1"/>
          </p:cNvSpPr>
          <p:nvPr/>
        </p:nvSpPr>
        <p:spPr bwMode="auto">
          <a:xfrm>
            <a:off x="6721475" y="4010025"/>
            <a:ext cx="42545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7</a:t>
            </a:r>
          </a:p>
        </p:txBody>
      </p:sp>
      <p:sp>
        <p:nvSpPr>
          <p:cNvPr id="31779" name="Text Box 37"/>
          <p:cNvSpPr txBox="1">
            <a:spLocks noChangeArrowheads="1"/>
          </p:cNvSpPr>
          <p:nvPr/>
        </p:nvSpPr>
        <p:spPr bwMode="auto">
          <a:xfrm>
            <a:off x="6721475" y="4389438"/>
            <a:ext cx="425450" cy="349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7</a:t>
            </a:r>
          </a:p>
        </p:txBody>
      </p:sp>
      <p:sp>
        <p:nvSpPr>
          <p:cNvPr id="31780" name="Text Box 37"/>
          <p:cNvSpPr txBox="1">
            <a:spLocks noChangeArrowheads="1"/>
          </p:cNvSpPr>
          <p:nvPr/>
        </p:nvSpPr>
        <p:spPr bwMode="auto">
          <a:xfrm>
            <a:off x="6694488" y="3190875"/>
            <a:ext cx="427037" cy="347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7</a:t>
            </a:r>
          </a:p>
        </p:txBody>
      </p:sp>
      <p:grpSp>
        <p:nvGrpSpPr>
          <p:cNvPr id="31781" name="Group 53"/>
          <p:cNvGrpSpPr>
            <a:grpSpLocks/>
          </p:cNvGrpSpPr>
          <p:nvPr/>
        </p:nvGrpSpPr>
        <p:grpSpPr bwMode="auto">
          <a:xfrm>
            <a:off x="6162675" y="2676525"/>
            <a:ext cx="428625" cy="425450"/>
            <a:chOff x="0" y="417"/>
            <a:chExt cx="4864" cy="17088"/>
          </a:xfrm>
        </p:grpSpPr>
        <p:sp>
          <p:nvSpPr>
            <p:cNvPr id="31883" name="Freeform 54"/>
            <p:cNvSpPr>
              <a:spLocks/>
            </p:cNvSpPr>
            <p:nvPr/>
          </p:nvSpPr>
          <p:spPr bwMode="auto">
            <a:xfrm>
              <a:off x="0" y="8732"/>
              <a:ext cx="4864" cy="8773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000"/>
                <a:gd name="T52" fmla="*/ 0 h 20000"/>
                <a:gd name="T53" fmla="*/ 20000 w 20000"/>
                <a:gd name="T54" fmla="*/ 20000 h 2000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000" h="20000">
                  <a:moveTo>
                    <a:pt x="0" y="0"/>
                  </a:moveTo>
                  <a:lnTo>
                    <a:pt x="475" y="0"/>
                  </a:lnTo>
                  <a:lnTo>
                    <a:pt x="475" y="948"/>
                  </a:lnTo>
                  <a:lnTo>
                    <a:pt x="19952" y="948"/>
                  </a:lnTo>
                  <a:lnTo>
                    <a:pt x="19952" y="6635"/>
                  </a:lnTo>
                  <a:lnTo>
                    <a:pt x="19002" y="7583"/>
                  </a:lnTo>
                  <a:lnTo>
                    <a:pt x="19002" y="10427"/>
                  </a:lnTo>
                  <a:lnTo>
                    <a:pt x="17577" y="12322"/>
                  </a:lnTo>
                  <a:lnTo>
                    <a:pt x="15677" y="15166"/>
                  </a:lnTo>
                  <a:lnTo>
                    <a:pt x="14252" y="18957"/>
                  </a:lnTo>
                  <a:lnTo>
                    <a:pt x="13777" y="18957"/>
                  </a:lnTo>
                  <a:lnTo>
                    <a:pt x="10926" y="19905"/>
                  </a:lnTo>
                  <a:lnTo>
                    <a:pt x="8076" y="19905"/>
                  </a:lnTo>
                  <a:lnTo>
                    <a:pt x="4751" y="18009"/>
                  </a:lnTo>
                  <a:lnTo>
                    <a:pt x="3325" y="15166"/>
                  </a:lnTo>
                  <a:lnTo>
                    <a:pt x="2375" y="1232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333333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31884" name="Oval 60"/>
            <p:cNvSpPr>
              <a:spLocks noChangeArrowheads="1"/>
            </p:cNvSpPr>
            <p:nvPr/>
          </p:nvSpPr>
          <p:spPr bwMode="auto">
            <a:xfrm>
              <a:off x="116" y="417"/>
              <a:ext cx="4748" cy="17088"/>
            </a:xfrm>
            <a:prstGeom prst="ellipse">
              <a:avLst/>
            </a:prstGeom>
            <a:noFill/>
            <a:ln w="25400">
              <a:solidFill>
                <a:srgbClr val="333333"/>
              </a:solidFill>
              <a:round/>
              <a:headEnd/>
              <a:tailEnd/>
            </a:ln>
          </p:spPr>
          <p:txBody>
            <a:bodyPr lIns="65234" tIns="32617" rIns="65234" bIns="32617"/>
            <a:lstStyle/>
            <a:p>
              <a:pPr defTabSz="1277938"/>
              <a:endParaRPr lang="ru-RU">
                <a:solidFill>
                  <a:schemeClr val="tx1"/>
                </a:solidFill>
                <a:latin typeface="Calibri" pitchFamily="34" charset="0"/>
                <a:cs typeface="Arial" pitchFamily="34" charset="0"/>
              </a:endParaRPr>
            </a:p>
          </p:txBody>
        </p:sp>
      </p:grpSp>
      <p:sp>
        <p:nvSpPr>
          <p:cNvPr id="31782" name="Text Box 37"/>
          <p:cNvSpPr txBox="1">
            <a:spLocks noChangeArrowheads="1"/>
          </p:cNvSpPr>
          <p:nvPr/>
        </p:nvSpPr>
        <p:spPr bwMode="auto">
          <a:xfrm>
            <a:off x="6691313" y="2732088"/>
            <a:ext cx="427037" cy="3476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</a:pPr>
            <a:r>
              <a:rPr lang="ru-RU" sz="1100" b="1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7</a:t>
            </a:r>
          </a:p>
        </p:txBody>
      </p:sp>
      <p:sp>
        <p:nvSpPr>
          <p:cNvPr id="31783" name="Text Box 37"/>
          <p:cNvSpPr txBox="1">
            <a:spLocks noChangeArrowheads="1"/>
          </p:cNvSpPr>
          <p:nvPr/>
        </p:nvSpPr>
        <p:spPr bwMode="auto">
          <a:xfrm>
            <a:off x="6927850" y="2643188"/>
            <a:ext cx="4989513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45" tIns="89288" rIns="178545" bIns="89288">
            <a:spAutoFit/>
          </a:bodyPr>
          <a:lstStyle/>
          <a:p>
            <a:pPr defTabSz="1784350">
              <a:spcBef>
                <a:spcPct val="50000"/>
              </a:spcBef>
              <a:buFontTx/>
              <a:buChar char="-"/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 ГСМ, 7 тонн;</a:t>
            </a:r>
          </a:p>
        </p:txBody>
      </p:sp>
      <p:sp>
        <p:nvSpPr>
          <p:cNvPr id="31784" name="Равнобедренный треугольник 74"/>
          <p:cNvSpPr>
            <a:spLocks noChangeArrowheads="1"/>
          </p:cNvSpPr>
          <p:nvPr/>
        </p:nvSpPr>
        <p:spPr bwMode="auto">
          <a:xfrm>
            <a:off x="6289675" y="1195388"/>
            <a:ext cx="427038" cy="428625"/>
          </a:xfrm>
          <a:prstGeom prst="triangle">
            <a:avLst>
              <a:gd name="adj" fmla="val 50000"/>
            </a:avLst>
          </a:prstGeom>
          <a:solidFill>
            <a:srgbClr val="FF0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91316" tIns="45658" rIns="91316" bIns="45658"/>
          <a:lstStyle/>
          <a:p>
            <a:pPr defTabSz="1277938"/>
            <a:endParaRPr lang="ru-RU" sz="1100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31785" name="Text Box 982"/>
          <p:cNvSpPr txBox="1">
            <a:spLocks noChangeArrowheads="1"/>
          </p:cNvSpPr>
          <p:nvPr/>
        </p:nvSpPr>
        <p:spPr bwMode="auto">
          <a:xfrm>
            <a:off x="6821488" y="1344613"/>
            <a:ext cx="2295525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9838" tIns="54922" rIns="109838" bIns="54922">
            <a:spAutoFit/>
          </a:bodyPr>
          <a:lstStyle/>
          <a:p>
            <a:pPr defTabSz="1255713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пожарный пост;</a:t>
            </a:r>
          </a:p>
        </p:txBody>
      </p:sp>
      <p:sp>
        <p:nvSpPr>
          <p:cNvPr id="31786" name="Овал 76"/>
          <p:cNvSpPr>
            <a:spLocks noChangeArrowheads="1"/>
          </p:cNvSpPr>
          <p:nvPr/>
        </p:nvSpPr>
        <p:spPr bwMode="auto">
          <a:xfrm>
            <a:off x="6269038" y="1706563"/>
            <a:ext cx="500062" cy="427037"/>
          </a:xfrm>
          <a:prstGeom prst="ellipse">
            <a:avLst/>
          </a:prstGeom>
          <a:noFill/>
          <a:ln w="41275" algn="ctr">
            <a:solidFill>
              <a:srgbClr val="FF0000"/>
            </a:solidFill>
            <a:prstDash val="dash"/>
            <a:round/>
            <a:headEnd/>
            <a:tailEnd/>
          </a:ln>
        </p:spPr>
        <p:txBody>
          <a:bodyPr lIns="91316" tIns="45658" rIns="91316" bIns="45658"/>
          <a:lstStyle/>
          <a:p>
            <a:pPr defTabSz="1277938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31787" name="Text Box 982"/>
          <p:cNvSpPr txBox="1">
            <a:spLocks noChangeArrowheads="1"/>
          </p:cNvSpPr>
          <p:nvPr/>
        </p:nvSpPr>
        <p:spPr bwMode="auto">
          <a:xfrm>
            <a:off x="6832600" y="1782763"/>
            <a:ext cx="3914775" cy="2746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9838" tIns="54922" rIns="109838" bIns="54922">
            <a:spAutoFit/>
          </a:bodyPr>
          <a:lstStyle/>
          <a:p>
            <a:pPr defTabSz="1255713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зона ответственности пожарных постов;</a:t>
            </a:r>
          </a:p>
        </p:txBody>
      </p:sp>
      <p:sp>
        <p:nvSpPr>
          <p:cNvPr id="101" name="Text Box 2072"/>
          <p:cNvSpPr txBox="1">
            <a:spLocks noChangeArrowheads="1"/>
          </p:cNvSpPr>
          <p:nvPr/>
        </p:nvSpPr>
        <p:spPr bwMode="auto">
          <a:xfrm>
            <a:off x="6121400" y="2301875"/>
            <a:ext cx="700088" cy="284163"/>
          </a:xfrm>
          <a:prstGeom prst="rect">
            <a:avLst/>
          </a:prstGeom>
          <a:solidFill>
            <a:srgbClr val="0000FF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7862" tIns="63938" rIns="127862" bIns="63938">
            <a:spAutoFit/>
          </a:bodyPr>
          <a:lstStyle/>
          <a:p>
            <a:pPr algn="ctr" defTabSz="1277938">
              <a:spcBef>
                <a:spcPct val="50000"/>
              </a:spcBef>
              <a:defRPr/>
            </a:pPr>
            <a:endParaRPr lang="ru-RU" sz="1000" dirty="0">
              <a:solidFill>
                <a:schemeClr val="tx1"/>
              </a:solidFill>
              <a:effectLst>
                <a:outerShdw blurRad="38100" dist="38100" dir="2700000" algn="tl">
                  <a:srgbClr val="FFFFFF"/>
                </a:outerShdw>
              </a:effectLst>
              <a:cs typeface="Arial" pitchFamily="34" charset="0"/>
            </a:endParaRPr>
          </a:p>
        </p:txBody>
      </p:sp>
      <p:sp>
        <p:nvSpPr>
          <p:cNvPr id="31789" name="Text Box 982"/>
          <p:cNvSpPr txBox="1">
            <a:spLocks noChangeArrowheads="1"/>
          </p:cNvSpPr>
          <p:nvPr/>
        </p:nvSpPr>
        <p:spPr bwMode="auto">
          <a:xfrm>
            <a:off x="6846888" y="2279650"/>
            <a:ext cx="3919537" cy="276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09838" tIns="54922" rIns="109838" bIns="54922">
            <a:spAutoFit/>
          </a:bodyPr>
          <a:lstStyle/>
          <a:p>
            <a:pPr defTabSz="1255713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места забора воды БЕ-200ЧС;</a:t>
            </a:r>
          </a:p>
        </p:txBody>
      </p:sp>
      <p:grpSp>
        <p:nvGrpSpPr>
          <p:cNvPr id="31790" name="Группа 90"/>
          <p:cNvGrpSpPr>
            <a:grpSpLocks/>
          </p:cNvGrpSpPr>
          <p:nvPr/>
        </p:nvGrpSpPr>
        <p:grpSpPr bwMode="auto">
          <a:xfrm>
            <a:off x="487363" y="5257800"/>
            <a:ext cx="352425" cy="377825"/>
            <a:chOff x="4040346" y="5502280"/>
            <a:chExt cx="352876" cy="378000"/>
          </a:xfrm>
        </p:grpSpPr>
        <p:sp>
          <p:nvSpPr>
            <p:cNvPr id="31879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91148" tIns="45579" rIns="91148" bIns="45579" anchor="ctr"/>
            <a:lstStyle/>
            <a:p>
              <a:pPr algn="ctr" defTabSz="1274763"/>
              <a:endParaRPr lang="ru-RU" sz="41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grpSp>
          <p:nvGrpSpPr>
            <p:cNvPr id="31880" name="Прямоугольник 92"/>
            <p:cNvGrpSpPr>
              <a:grpSpLocks/>
            </p:cNvGrpSpPr>
            <p:nvPr/>
          </p:nvGrpSpPr>
          <p:grpSpPr bwMode="auto">
            <a:xfrm>
              <a:off x="4162739" y="5503741"/>
              <a:ext cx="109868" cy="378127"/>
              <a:chOff x="609600" y="5260848"/>
              <a:chExt cx="109728" cy="377952"/>
            </a:xfrm>
          </p:grpSpPr>
          <p:pic>
            <p:nvPicPr>
              <p:cNvPr id="31881" name="Прямоугольник 92"/>
              <p:cNvPicPr>
                <a:picLocks noChangeArrowheads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609600" y="5260848"/>
                <a:ext cx="109728" cy="3779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1882" name="Text Box 137"/>
              <p:cNvSpPr txBox="1">
                <a:spLocks noChangeArrowheads="1"/>
              </p:cNvSpPr>
              <p:nvPr/>
            </p:nvSpPr>
            <p:spPr bwMode="auto">
              <a:xfrm>
                <a:off x="609645" y="5259388"/>
                <a:ext cx="107862" cy="3778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08" tIns="45660" rIns="91308" bIns="45660" anchor="ctr"/>
              <a:lstStyle/>
              <a:p>
                <a:pPr algn="ctr" defTabSz="1274763"/>
                <a:endParaRPr lang="ru-RU">
                  <a:solidFill>
                    <a:schemeClr val="tx1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1791" name="Группа 93"/>
          <p:cNvGrpSpPr>
            <a:grpSpLocks/>
          </p:cNvGrpSpPr>
          <p:nvPr/>
        </p:nvGrpSpPr>
        <p:grpSpPr bwMode="auto">
          <a:xfrm>
            <a:off x="490538" y="5691188"/>
            <a:ext cx="354012" cy="377825"/>
            <a:chOff x="4040346" y="5502280"/>
            <a:chExt cx="352876" cy="378000"/>
          </a:xfrm>
        </p:grpSpPr>
        <p:sp>
          <p:nvSpPr>
            <p:cNvPr id="31875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91148" tIns="45579" rIns="91148" bIns="45579" anchor="ctr"/>
            <a:lstStyle/>
            <a:p>
              <a:pPr algn="ctr" defTabSz="1274763"/>
              <a:endParaRPr lang="ru-RU" sz="41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grpSp>
          <p:nvGrpSpPr>
            <p:cNvPr id="31876" name="Прямоугольник 95"/>
            <p:cNvGrpSpPr>
              <a:grpSpLocks/>
            </p:cNvGrpSpPr>
            <p:nvPr/>
          </p:nvGrpSpPr>
          <p:grpSpPr bwMode="auto">
            <a:xfrm>
              <a:off x="4176283" y="5503169"/>
              <a:ext cx="109868" cy="378127"/>
              <a:chOff x="627888" y="5693664"/>
              <a:chExt cx="109728" cy="377952"/>
            </a:xfrm>
          </p:grpSpPr>
          <p:pic>
            <p:nvPicPr>
              <p:cNvPr id="31877" name="Прямоугольник 95"/>
              <p:cNvPicPr>
                <a:picLocks noChangeArrowheads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627888" y="5693664"/>
                <a:ext cx="109728" cy="3779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1878" name="Text Box 133"/>
              <p:cNvSpPr txBox="1">
                <a:spLocks noChangeArrowheads="1"/>
              </p:cNvSpPr>
              <p:nvPr/>
            </p:nvSpPr>
            <p:spPr bwMode="auto">
              <a:xfrm>
                <a:off x="627107" y="5692775"/>
                <a:ext cx="107862" cy="3778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08" tIns="45660" rIns="91308" bIns="45660" anchor="ctr"/>
              <a:lstStyle/>
              <a:p>
                <a:pPr algn="ctr" defTabSz="1274763"/>
                <a:endParaRPr lang="ru-RU">
                  <a:solidFill>
                    <a:schemeClr val="tx1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1792" name="Группа 96"/>
          <p:cNvGrpSpPr>
            <a:grpSpLocks/>
          </p:cNvGrpSpPr>
          <p:nvPr/>
        </p:nvGrpSpPr>
        <p:grpSpPr bwMode="auto">
          <a:xfrm>
            <a:off x="490538" y="6105525"/>
            <a:ext cx="354012" cy="377825"/>
            <a:chOff x="4040346" y="5502280"/>
            <a:chExt cx="352876" cy="378000"/>
          </a:xfrm>
        </p:grpSpPr>
        <p:sp>
          <p:nvSpPr>
            <p:cNvPr id="31871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91148" tIns="45579" rIns="91148" bIns="45579" anchor="ctr"/>
            <a:lstStyle/>
            <a:p>
              <a:pPr algn="ctr" defTabSz="1274763"/>
              <a:endParaRPr lang="ru-RU" sz="41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grpSp>
          <p:nvGrpSpPr>
            <p:cNvPr id="31872" name="Прямоугольник 98"/>
            <p:cNvGrpSpPr>
              <a:grpSpLocks/>
            </p:cNvGrpSpPr>
            <p:nvPr/>
          </p:nvGrpSpPr>
          <p:grpSpPr bwMode="auto">
            <a:xfrm>
              <a:off x="4176283" y="5504948"/>
              <a:ext cx="109868" cy="378127"/>
              <a:chOff x="627888" y="6108192"/>
              <a:chExt cx="109728" cy="377952"/>
            </a:xfrm>
          </p:grpSpPr>
          <p:pic>
            <p:nvPicPr>
              <p:cNvPr id="31873" name="Прямоугольник 98"/>
              <p:cNvPicPr>
                <a:picLocks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627888" y="6108192"/>
                <a:ext cx="109728" cy="3779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1874" name="Text Box 129"/>
              <p:cNvSpPr txBox="1">
                <a:spLocks noChangeArrowheads="1"/>
              </p:cNvSpPr>
              <p:nvPr/>
            </p:nvSpPr>
            <p:spPr bwMode="auto">
              <a:xfrm>
                <a:off x="627107" y="6105525"/>
                <a:ext cx="107862" cy="3778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08" tIns="45660" rIns="91308" bIns="45660" anchor="ctr"/>
              <a:lstStyle/>
              <a:p>
                <a:pPr algn="ctr" defTabSz="1274763"/>
                <a:endParaRPr lang="ru-RU">
                  <a:solidFill>
                    <a:schemeClr val="tx1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</p:grpSp>
      </p:grpSp>
      <p:grpSp>
        <p:nvGrpSpPr>
          <p:cNvPr id="31793" name="Группа 99"/>
          <p:cNvGrpSpPr>
            <a:grpSpLocks/>
          </p:cNvGrpSpPr>
          <p:nvPr/>
        </p:nvGrpSpPr>
        <p:grpSpPr bwMode="auto">
          <a:xfrm>
            <a:off x="498475" y="6535738"/>
            <a:ext cx="352425" cy="377825"/>
            <a:chOff x="4040346" y="5502280"/>
            <a:chExt cx="352876" cy="378000"/>
          </a:xfrm>
        </p:grpSpPr>
        <p:sp>
          <p:nvSpPr>
            <p:cNvPr id="31867" name="Oval 41"/>
            <p:cNvSpPr>
              <a:spLocks noChangeArrowheads="1"/>
            </p:cNvSpPr>
            <p:nvPr/>
          </p:nvSpPr>
          <p:spPr bwMode="auto">
            <a:xfrm>
              <a:off x="4040346" y="5514980"/>
              <a:ext cx="352876" cy="344227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91148" tIns="45579" rIns="91148" bIns="45579" anchor="ctr"/>
            <a:lstStyle/>
            <a:p>
              <a:pPr algn="ctr" defTabSz="1274763"/>
              <a:endParaRPr lang="ru-RU" sz="41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grpSp>
          <p:nvGrpSpPr>
            <p:cNvPr id="31868" name="Прямоугольник 102"/>
            <p:cNvGrpSpPr>
              <a:grpSpLocks/>
            </p:cNvGrpSpPr>
            <p:nvPr/>
          </p:nvGrpSpPr>
          <p:grpSpPr bwMode="auto">
            <a:xfrm>
              <a:off x="4177002" y="5499866"/>
              <a:ext cx="109376" cy="378127"/>
              <a:chOff x="633984" y="6534912"/>
              <a:chExt cx="109728" cy="377952"/>
            </a:xfrm>
          </p:grpSpPr>
          <p:pic>
            <p:nvPicPr>
              <p:cNvPr id="31869" name="Прямоугольник 102"/>
              <p:cNvPicPr>
                <a:picLocks noChangeArrowheads="1"/>
              </p:cNvPicPr>
              <p:nvPr/>
            </p:nvPicPr>
            <p:blipFill>
              <a:blip r:embed="rId7" cstate="print"/>
              <a:srcRect/>
              <a:stretch>
                <a:fillRect/>
              </a:stretch>
            </p:blipFill>
            <p:spPr bwMode="auto">
              <a:xfrm>
                <a:off x="633984" y="6534912"/>
                <a:ext cx="109728" cy="3779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31870" name="Text Box 125"/>
              <p:cNvSpPr txBox="1">
                <a:spLocks noChangeArrowheads="1"/>
              </p:cNvSpPr>
              <p:nvPr/>
            </p:nvSpPr>
            <p:spPr bwMode="auto">
              <a:xfrm>
                <a:off x="632420" y="6537325"/>
                <a:ext cx="108348" cy="3778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08" tIns="45660" rIns="91308" bIns="45660" anchor="ctr"/>
              <a:lstStyle/>
              <a:p>
                <a:pPr algn="ctr" defTabSz="1274763"/>
                <a:endParaRPr lang="ru-RU">
                  <a:solidFill>
                    <a:schemeClr val="tx1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</p:grpSp>
      </p:grpSp>
      <p:sp>
        <p:nvSpPr>
          <p:cNvPr id="31794" name="Text Box 982"/>
          <p:cNvSpPr txBox="1">
            <a:spLocks noChangeArrowheads="1"/>
          </p:cNvSpPr>
          <p:nvPr/>
        </p:nvSpPr>
        <p:spPr bwMode="auto">
          <a:xfrm>
            <a:off x="977900" y="5757863"/>
            <a:ext cx="4060825" cy="24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8481" tIns="39243" rIns="78481" bIns="39243">
            <a:spAutoFit/>
          </a:bodyPr>
          <a:lstStyle/>
          <a:p>
            <a:pPr defTabSz="1257300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военный аэродром;</a:t>
            </a:r>
          </a:p>
        </p:txBody>
      </p:sp>
      <p:sp>
        <p:nvSpPr>
          <p:cNvPr id="31795" name="Rectangle 90"/>
          <p:cNvSpPr>
            <a:spLocks noChangeArrowheads="1"/>
          </p:cNvSpPr>
          <p:nvPr/>
        </p:nvSpPr>
        <p:spPr bwMode="auto">
          <a:xfrm>
            <a:off x="1017588" y="6069013"/>
            <a:ext cx="2759075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35911" tIns="35911" rIns="35911" bIns="35911" anchor="ctr"/>
          <a:lstStyle/>
          <a:p>
            <a:pPr defTabSz="1789113">
              <a:spcBef>
                <a:spcPct val="20000"/>
              </a:spcBef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заброшенный аэродром;</a:t>
            </a:r>
          </a:p>
        </p:txBody>
      </p:sp>
      <p:sp>
        <p:nvSpPr>
          <p:cNvPr id="31796" name="Text Box 69"/>
          <p:cNvSpPr txBox="1">
            <a:spLocks noChangeArrowheads="1"/>
          </p:cNvSpPr>
          <p:nvPr/>
        </p:nvSpPr>
        <p:spPr bwMode="auto">
          <a:xfrm>
            <a:off x="917575" y="5302250"/>
            <a:ext cx="4449763" cy="3190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681" tIns="63854" rIns="127681" bIns="63854">
            <a:spAutoFit/>
          </a:bodyPr>
          <a:lstStyle/>
          <a:p>
            <a:pPr defTabSz="2039938">
              <a:lnSpc>
                <a:spcPct val="8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гражданский аэродром;</a:t>
            </a:r>
          </a:p>
        </p:txBody>
      </p:sp>
      <p:sp>
        <p:nvSpPr>
          <p:cNvPr id="31797" name="Text Box 55"/>
          <p:cNvSpPr txBox="1">
            <a:spLocks noChangeArrowheads="1"/>
          </p:cNvSpPr>
          <p:nvPr/>
        </p:nvSpPr>
        <p:spPr bwMode="auto">
          <a:xfrm>
            <a:off x="887413" y="6494463"/>
            <a:ext cx="46704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законсервированный аэродром;</a:t>
            </a:r>
          </a:p>
        </p:txBody>
      </p:sp>
      <p:grpSp>
        <p:nvGrpSpPr>
          <p:cNvPr id="31798" name="Group 144"/>
          <p:cNvGrpSpPr>
            <a:grpSpLocks/>
          </p:cNvGrpSpPr>
          <p:nvPr/>
        </p:nvGrpSpPr>
        <p:grpSpPr bwMode="auto">
          <a:xfrm>
            <a:off x="468313" y="6962775"/>
            <a:ext cx="409575" cy="369888"/>
            <a:chOff x="-1411" y="2480"/>
            <a:chExt cx="862" cy="816"/>
          </a:xfrm>
        </p:grpSpPr>
        <p:sp>
          <p:nvSpPr>
            <p:cNvPr id="31853" name="Oval 145"/>
            <p:cNvSpPr>
              <a:spLocks noChangeArrowheads="1"/>
            </p:cNvSpPr>
            <p:nvPr/>
          </p:nvSpPr>
          <p:spPr bwMode="auto">
            <a:xfrm>
              <a:off x="-1411" y="2480"/>
              <a:ext cx="862" cy="816"/>
            </a:xfrm>
            <a:prstGeom prst="ellipse">
              <a:avLst/>
            </a:prstGeom>
            <a:solidFill>
              <a:srgbClr val="FFFF00">
                <a:alpha val="30196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65234" tIns="32617" rIns="65234" bIns="32617" anchor="ctr"/>
            <a:lstStyle/>
            <a:p>
              <a:pPr defTabSz="1277938"/>
              <a:endParaRPr lang="ru-RU">
                <a:solidFill>
                  <a:schemeClr val="tx1"/>
                </a:solidFill>
                <a:cs typeface="Arial" pitchFamily="34" charset="0"/>
              </a:endParaRPr>
            </a:p>
          </p:txBody>
        </p:sp>
        <p:grpSp>
          <p:nvGrpSpPr>
            <p:cNvPr id="31854" name="Group 146"/>
            <p:cNvGrpSpPr>
              <a:grpSpLocks/>
            </p:cNvGrpSpPr>
            <p:nvPr/>
          </p:nvGrpSpPr>
          <p:grpSpPr bwMode="auto">
            <a:xfrm>
              <a:off x="-1139" y="2752"/>
              <a:ext cx="291" cy="273"/>
              <a:chOff x="266" y="1017"/>
              <a:chExt cx="357" cy="384"/>
            </a:xfrm>
          </p:grpSpPr>
          <p:grpSp>
            <p:nvGrpSpPr>
              <p:cNvPr id="31856" name="Group 147"/>
              <p:cNvGrpSpPr>
                <a:grpSpLocks/>
              </p:cNvGrpSpPr>
              <p:nvPr/>
            </p:nvGrpSpPr>
            <p:grpSpPr bwMode="auto">
              <a:xfrm>
                <a:off x="365" y="1259"/>
                <a:ext cx="258" cy="142"/>
                <a:chOff x="365" y="1259"/>
                <a:chExt cx="258" cy="142"/>
              </a:xfrm>
            </p:grpSpPr>
            <p:sp>
              <p:nvSpPr>
                <p:cNvPr id="31865" name="Rectangle 148"/>
                <p:cNvSpPr>
                  <a:spLocks noChangeArrowheads="1"/>
                </p:cNvSpPr>
                <p:nvPr/>
              </p:nvSpPr>
              <p:spPr bwMode="auto">
                <a:xfrm>
                  <a:off x="365" y="1259"/>
                  <a:ext cx="258" cy="142"/>
                </a:xfrm>
                <a:prstGeom prst="rect">
                  <a:avLst/>
                </a:prstGeom>
                <a:solidFill>
                  <a:srgbClr val="FFFF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lIns="65234" tIns="32617" rIns="65234" bIns="32617"/>
                <a:lstStyle/>
                <a:p>
                  <a:pPr defTabSz="1277938"/>
                  <a:endParaRPr lang="ru-RU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31866" name="Rectangle 149"/>
                <p:cNvSpPr>
                  <a:spLocks noChangeArrowheads="1"/>
                </p:cNvSpPr>
                <p:nvPr/>
              </p:nvSpPr>
              <p:spPr bwMode="auto">
                <a:xfrm>
                  <a:off x="365" y="1259"/>
                  <a:ext cx="258" cy="142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234" tIns="32617" rIns="65234" bIns="32617"/>
                <a:lstStyle/>
                <a:p>
                  <a:pPr defTabSz="1277938"/>
                  <a:endParaRPr lang="ru-RU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</p:grpSp>
          <p:grpSp>
            <p:nvGrpSpPr>
              <p:cNvPr id="31857" name="Group 150"/>
              <p:cNvGrpSpPr>
                <a:grpSpLocks/>
              </p:cNvGrpSpPr>
              <p:nvPr/>
            </p:nvGrpSpPr>
            <p:grpSpPr bwMode="auto">
              <a:xfrm>
                <a:off x="266" y="1138"/>
                <a:ext cx="178" cy="262"/>
                <a:chOff x="266" y="1138"/>
                <a:chExt cx="178" cy="262"/>
              </a:xfrm>
            </p:grpSpPr>
            <p:sp>
              <p:nvSpPr>
                <p:cNvPr id="31863" name="Freeform 151"/>
                <p:cNvSpPr>
                  <a:spLocks/>
                </p:cNvSpPr>
                <p:nvPr/>
              </p:nvSpPr>
              <p:spPr bwMode="auto">
                <a:xfrm>
                  <a:off x="266" y="1138"/>
                  <a:ext cx="178" cy="262"/>
                </a:xfrm>
                <a:custGeom>
                  <a:avLst/>
                  <a:gdLst>
                    <a:gd name="T0" fmla="*/ 0 w 178"/>
                    <a:gd name="T1" fmla="*/ 262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62 h 262"/>
                    <a:gd name="T8" fmla="*/ 0 w 178"/>
                    <a:gd name="T9" fmla="*/ 262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864" name="Freeform 152"/>
                <p:cNvSpPr>
                  <a:spLocks/>
                </p:cNvSpPr>
                <p:nvPr/>
              </p:nvSpPr>
              <p:spPr bwMode="auto">
                <a:xfrm>
                  <a:off x="266" y="1138"/>
                  <a:ext cx="178" cy="262"/>
                </a:xfrm>
                <a:custGeom>
                  <a:avLst/>
                  <a:gdLst>
                    <a:gd name="T0" fmla="*/ 0 w 178"/>
                    <a:gd name="T1" fmla="*/ 262 h 262"/>
                    <a:gd name="T2" fmla="*/ 39 w 178"/>
                    <a:gd name="T3" fmla="*/ 0 h 262"/>
                    <a:gd name="T4" fmla="*/ 139 w 178"/>
                    <a:gd name="T5" fmla="*/ 0 h 262"/>
                    <a:gd name="T6" fmla="*/ 178 w 178"/>
                    <a:gd name="T7" fmla="*/ 262 h 262"/>
                    <a:gd name="T8" fmla="*/ 0 w 178"/>
                    <a:gd name="T9" fmla="*/ 262 h 26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8"/>
                    <a:gd name="T16" fmla="*/ 0 h 262"/>
                    <a:gd name="T17" fmla="*/ 178 w 178"/>
                    <a:gd name="T18" fmla="*/ 262 h 26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8" h="262">
                      <a:moveTo>
                        <a:pt x="0" y="262"/>
                      </a:moveTo>
                      <a:lnTo>
                        <a:pt x="39" y="0"/>
                      </a:lnTo>
                      <a:lnTo>
                        <a:pt x="139" y="0"/>
                      </a:lnTo>
                      <a:lnTo>
                        <a:pt x="178" y="262"/>
                      </a:lnTo>
                      <a:lnTo>
                        <a:pt x="0" y="262"/>
                      </a:lnTo>
                      <a:close/>
                    </a:path>
                  </a:pathLst>
                </a:custGeom>
                <a:noFill/>
                <a:ln w="22225" cap="rnd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31858" name="Group 153"/>
              <p:cNvGrpSpPr>
                <a:grpSpLocks/>
              </p:cNvGrpSpPr>
              <p:nvPr/>
            </p:nvGrpSpPr>
            <p:grpSpPr bwMode="auto">
              <a:xfrm>
                <a:off x="524" y="1219"/>
                <a:ext cx="20" cy="40"/>
                <a:chOff x="524" y="1219"/>
                <a:chExt cx="20" cy="40"/>
              </a:xfrm>
            </p:grpSpPr>
            <p:sp>
              <p:nvSpPr>
                <p:cNvPr id="31861" name="Rectangle 154"/>
                <p:cNvSpPr>
                  <a:spLocks noChangeArrowheads="1"/>
                </p:cNvSpPr>
                <p:nvPr/>
              </p:nvSpPr>
              <p:spPr bwMode="auto">
                <a:xfrm>
                  <a:off x="524" y="1219"/>
                  <a:ext cx="20" cy="40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 lIns="65234" tIns="32617" rIns="65234" bIns="32617"/>
                <a:lstStyle/>
                <a:p>
                  <a:pPr defTabSz="1277938"/>
                  <a:endParaRPr lang="ru-RU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31862" name="Rectangle 155"/>
                <p:cNvSpPr>
                  <a:spLocks noChangeArrowheads="1"/>
                </p:cNvSpPr>
                <p:nvPr/>
              </p:nvSpPr>
              <p:spPr bwMode="auto">
                <a:xfrm>
                  <a:off x="524" y="1219"/>
                  <a:ext cx="20" cy="40"/>
                </a:xfrm>
                <a:prstGeom prst="rect">
                  <a:avLst/>
                </a:prstGeom>
                <a:noFill/>
                <a:ln w="22225" cap="rnd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234" tIns="32617" rIns="65234" bIns="32617"/>
                <a:lstStyle/>
                <a:p>
                  <a:pPr defTabSz="1277938"/>
                  <a:endParaRPr lang="ru-RU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</p:grpSp>
          <p:sp>
            <p:nvSpPr>
              <p:cNvPr id="31859" name="Freeform 156"/>
              <p:cNvSpPr>
                <a:spLocks/>
              </p:cNvSpPr>
              <p:nvPr/>
            </p:nvSpPr>
            <p:spPr bwMode="auto">
              <a:xfrm>
                <a:off x="517" y="1097"/>
                <a:ext cx="46" cy="107"/>
              </a:xfrm>
              <a:custGeom>
                <a:avLst/>
                <a:gdLst>
                  <a:gd name="T0" fmla="*/ 7 w 46"/>
                  <a:gd name="T1" fmla="*/ 99 h 107"/>
                  <a:gd name="T2" fmla="*/ 15 w 46"/>
                  <a:gd name="T3" fmla="*/ 107 h 107"/>
                  <a:gd name="T4" fmla="*/ 9 w 46"/>
                  <a:gd name="T5" fmla="*/ 100 h 107"/>
                  <a:gd name="T6" fmla="*/ 9 w 46"/>
                  <a:gd name="T7" fmla="*/ 92 h 107"/>
                  <a:gd name="T8" fmla="*/ 4 w 46"/>
                  <a:gd name="T9" fmla="*/ 92 h 107"/>
                  <a:gd name="T10" fmla="*/ 4 w 46"/>
                  <a:gd name="T11" fmla="*/ 88 h 107"/>
                  <a:gd name="T12" fmla="*/ 0 w 46"/>
                  <a:gd name="T13" fmla="*/ 88 h 107"/>
                  <a:gd name="T14" fmla="*/ 0 w 46"/>
                  <a:gd name="T15" fmla="*/ 52 h 107"/>
                  <a:gd name="T16" fmla="*/ 4 w 46"/>
                  <a:gd name="T17" fmla="*/ 52 h 107"/>
                  <a:gd name="T18" fmla="*/ 4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7 h 107"/>
                  <a:gd name="T32" fmla="*/ 23 w 46"/>
                  <a:gd name="T33" fmla="*/ 37 h 107"/>
                  <a:gd name="T34" fmla="*/ 23 w 46"/>
                  <a:gd name="T35" fmla="*/ 34 h 107"/>
                  <a:gd name="T36" fmla="*/ 29 w 46"/>
                  <a:gd name="T37" fmla="*/ 34 h 107"/>
                  <a:gd name="T38" fmla="*/ 32 w 46"/>
                  <a:gd name="T39" fmla="*/ 30 h 107"/>
                  <a:gd name="T40" fmla="*/ 32 w 46"/>
                  <a:gd name="T41" fmla="*/ 27 h 107"/>
                  <a:gd name="T42" fmla="*/ 35 w 46"/>
                  <a:gd name="T43" fmla="*/ 27 h 107"/>
                  <a:gd name="T44" fmla="*/ 35 w 46"/>
                  <a:gd name="T45" fmla="*/ 23 h 107"/>
                  <a:gd name="T46" fmla="*/ 38 w 46"/>
                  <a:gd name="T47" fmla="*/ 19 h 107"/>
                  <a:gd name="T48" fmla="*/ 38 w 46"/>
                  <a:gd name="T49" fmla="*/ 12 h 107"/>
                  <a:gd name="T50" fmla="*/ 41 w 46"/>
                  <a:gd name="T51" fmla="*/ 12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6 h 107"/>
                  <a:gd name="T60" fmla="*/ 44 w 46"/>
                  <a:gd name="T61" fmla="*/ 59 h 107"/>
                  <a:gd name="T62" fmla="*/ 44 w 46"/>
                  <a:gd name="T63" fmla="*/ 63 h 107"/>
                  <a:gd name="T64" fmla="*/ 41 w 46"/>
                  <a:gd name="T65" fmla="*/ 63 h 107"/>
                  <a:gd name="T66" fmla="*/ 38 w 46"/>
                  <a:gd name="T67" fmla="*/ 67 h 107"/>
                  <a:gd name="T68" fmla="*/ 35 w 46"/>
                  <a:gd name="T69" fmla="*/ 67 h 107"/>
                  <a:gd name="T70" fmla="*/ 35 w 46"/>
                  <a:gd name="T71" fmla="*/ 74 h 107"/>
                  <a:gd name="T72" fmla="*/ 32 w 46"/>
                  <a:gd name="T73" fmla="*/ 74 h 107"/>
                  <a:gd name="T74" fmla="*/ 32 w 46"/>
                  <a:gd name="T75" fmla="*/ 81 h 107"/>
                  <a:gd name="T76" fmla="*/ 29 w 46"/>
                  <a:gd name="T77" fmla="*/ 81 h 107"/>
                  <a:gd name="T78" fmla="*/ 29 w 46"/>
                  <a:gd name="T79" fmla="*/ 85 h 107"/>
                  <a:gd name="T80" fmla="*/ 27 w 46"/>
                  <a:gd name="T81" fmla="*/ 85 h 107"/>
                  <a:gd name="T82" fmla="*/ 27 w 46"/>
                  <a:gd name="T83" fmla="*/ 100 h 107"/>
                  <a:gd name="T84" fmla="*/ 23 w 46"/>
                  <a:gd name="T85" fmla="*/ 100 h 107"/>
                  <a:gd name="T86" fmla="*/ 23 w 46"/>
                  <a:gd name="T87" fmla="*/ 103 h 107"/>
                  <a:gd name="T88" fmla="*/ 21 w 46"/>
                  <a:gd name="T89" fmla="*/ 107 h 107"/>
                  <a:gd name="T90" fmla="*/ 15 w 46"/>
                  <a:gd name="T91" fmla="*/ 107 h 107"/>
                  <a:gd name="T92" fmla="*/ 7 w 46"/>
                  <a:gd name="T93" fmla="*/ 99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9"/>
                    </a:moveTo>
                    <a:lnTo>
                      <a:pt x="15" y="107"/>
                    </a:lnTo>
                    <a:lnTo>
                      <a:pt x="9" y="100"/>
                    </a:lnTo>
                    <a:lnTo>
                      <a:pt x="9" y="92"/>
                    </a:lnTo>
                    <a:lnTo>
                      <a:pt x="4" y="92"/>
                    </a:lnTo>
                    <a:lnTo>
                      <a:pt x="4" y="88"/>
                    </a:lnTo>
                    <a:lnTo>
                      <a:pt x="0" y="88"/>
                    </a:lnTo>
                    <a:lnTo>
                      <a:pt x="0" y="52"/>
                    </a:lnTo>
                    <a:lnTo>
                      <a:pt x="4" y="52"/>
                    </a:lnTo>
                    <a:lnTo>
                      <a:pt x="4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7"/>
                    </a:lnTo>
                    <a:lnTo>
                      <a:pt x="23" y="37"/>
                    </a:lnTo>
                    <a:lnTo>
                      <a:pt x="23" y="34"/>
                    </a:lnTo>
                    <a:lnTo>
                      <a:pt x="29" y="34"/>
                    </a:lnTo>
                    <a:lnTo>
                      <a:pt x="32" y="30"/>
                    </a:lnTo>
                    <a:lnTo>
                      <a:pt x="32" y="27"/>
                    </a:lnTo>
                    <a:lnTo>
                      <a:pt x="35" y="27"/>
                    </a:lnTo>
                    <a:lnTo>
                      <a:pt x="35" y="23"/>
                    </a:lnTo>
                    <a:lnTo>
                      <a:pt x="38" y="19"/>
                    </a:lnTo>
                    <a:lnTo>
                      <a:pt x="38" y="12"/>
                    </a:lnTo>
                    <a:lnTo>
                      <a:pt x="41" y="12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6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7"/>
                    </a:lnTo>
                    <a:lnTo>
                      <a:pt x="35" y="67"/>
                    </a:lnTo>
                    <a:lnTo>
                      <a:pt x="35" y="74"/>
                    </a:lnTo>
                    <a:lnTo>
                      <a:pt x="32" y="74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7" y="85"/>
                    </a:lnTo>
                    <a:lnTo>
                      <a:pt x="27" y="100"/>
                    </a:lnTo>
                    <a:lnTo>
                      <a:pt x="23" y="100"/>
                    </a:lnTo>
                    <a:lnTo>
                      <a:pt x="23" y="103"/>
                    </a:lnTo>
                    <a:lnTo>
                      <a:pt x="21" y="107"/>
                    </a:lnTo>
                    <a:lnTo>
                      <a:pt x="15" y="107"/>
                    </a:lnTo>
                    <a:lnTo>
                      <a:pt x="7" y="99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60" name="Freeform 157"/>
              <p:cNvSpPr>
                <a:spLocks/>
              </p:cNvSpPr>
              <p:nvPr/>
            </p:nvSpPr>
            <p:spPr bwMode="auto">
              <a:xfrm>
                <a:off x="325" y="1017"/>
                <a:ext cx="46" cy="107"/>
              </a:xfrm>
              <a:custGeom>
                <a:avLst/>
                <a:gdLst>
                  <a:gd name="T0" fmla="*/ 7 w 46"/>
                  <a:gd name="T1" fmla="*/ 98 h 107"/>
                  <a:gd name="T2" fmla="*/ 15 w 46"/>
                  <a:gd name="T3" fmla="*/ 107 h 107"/>
                  <a:gd name="T4" fmla="*/ 9 w 46"/>
                  <a:gd name="T5" fmla="*/ 99 h 107"/>
                  <a:gd name="T6" fmla="*/ 9 w 46"/>
                  <a:gd name="T7" fmla="*/ 92 h 107"/>
                  <a:gd name="T8" fmla="*/ 3 w 46"/>
                  <a:gd name="T9" fmla="*/ 92 h 107"/>
                  <a:gd name="T10" fmla="*/ 3 w 46"/>
                  <a:gd name="T11" fmla="*/ 88 h 107"/>
                  <a:gd name="T12" fmla="*/ 0 w 46"/>
                  <a:gd name="T13" fmla="*/ 88 h 107"/>
                  <a:gd name="T14" fmla="*/ 0 w 46"/>
                  <a:gd name="T15" fmla="*/ 51 h 107"/>
                  <a:gd name="T16" fmla="*/ 3 w 46"/>
                  <a:gd name="T17" fmla="*/ 51 h 107"/>
                  <a:gd name="T18" fmla="*/ 3 w 46"/>
                  <a:gd name="T19" fmla="*/ 48 h 107"/>
                  <a:gd name="T20" fmla="*/ 6 w 46"/>
                  <a:gd name="T21" fmla="*/ 48 h 107"/>
                  <a:gd name="T22" fmla="*/ 6 w 46"/>
                  <a:gd name="T23" fmla="*/ 44 h 107"/>
                  <a:gd name="T24" fmla="*/ 9 w 46"/>
                  <a:gd name="T25" fmla="*/ 44 h 107"/>
                  <a:gd name="T26" fmla="*/ 12 w 46"/>
                  <a:gd name="T27" fmla="*/ 41 h 107"/>
                  <a:gd name="T28" fmla="*/ 15 w 46"/>
                  <a:gd name="T29" fmla="*/ 41 h 107"/>
                  <a:gd name="T30" fmla="*/ 18 w 46"/>
                  <a:gd name="T31" fmla="*/ 36 h 107"/>
                  <a:gd name="T32" fmla="*/ 23 w 46"/>
                  <a:gd name="T33" fmla="*/ 36 h 107"/>
                  <a:gd name="T34" fmla="*/ 23 w 46"/>
                  <a:gd name="T35" fmla="*/ 33 h 107"/>
                  <a:gd name="T36" fmla="*/ 29 w 46"/>
                  <a:gd name="T37" fmla="*/ 33 h 107"/>
                  <a:gd name="T38" fmla="*/ 32 w 46"/>
                  <a:gd name="T39" fmla="*/ 29 h 107"/>
                  <a:gd name="T40" fmla="*/ 32 w 46"/>
                  <a:gd name="T41" fmla="*/ 26 h 107"/>
                  <a:gd name="T42" fmla="*/ 35 w 46"/>
                  <a:gd name="T43" fmla="*/ 26 h 107"/>
                  <a:gd name="T44" fmla="*/ 35 w 46"/>
                  <a:gd name="T45" fmla="*/ 22 h 107"/>
                  <a:gd name="T46" fmla="*/ 38 w 46"/>
                  <a:gd name="T47" fmla="*/ 19 h 107"/>
                  <a:gd name="T48" fmla="*/ 38 w 46"/>
                  <a:gd name="T49" fmla="*/ 11 h 107"/>
                  <a:gd name="T50" fmla="*/ 41 w 46"/>
                  <a:gd name="T51" fmla="*/ 11 h 107"/>
                  <a:gd name="T52" fmla="*/ 41 w 46"/>
                  <a:gd name="T53" fmla="*/ 0 h 107"/>
                  <a:gd name="T54" fmla="*/ 38 w 46"/>
                  <a:gd name="T55" fmla="*/ 0 h 107"/>
                  <a:gd name="T56" fmla="*/ 46 w 46"/>
                  <a:gd name="T57" fmla="*/ 0 h 107"/>
                  <a:gd name="T58" fmla="*/ 46 w 46"/>
                  <a:gd name="T59" fmla="*/ 55 h 107"/>
                  <a:gd name="T60" fmla="*/ 44 w 46"/>
                  <a:gd name="T61" fmla="*/ 59 h 107"/>
                  <a:gd name="T62" fmla="*/ 44 w 46"/>
                  <a:gd name="T63" fmla="*/ 63 h 107"/>
                  <a:gd name="T64" fmla="*/ 41 w 46"/>
                  <a:gd name="T65" fmla="*/ 63 h 107"/>
                  <a:gd name="T66" fmla="*/ 38 w 46"/>
                  <a:gd name="T67" fmla="*/ 66 h 107"/>
                  <a:gd name="T68" fmla="*/ 35 w 46"/>
                  <a:gd name="T69" fmla="*/ 66 h 107"/>
                  <a:gd name="T70" fmla="*/ 35 w 46"/>
                  <a:gd name="T71" fmla="*/ 73 h 107"/>
                  <a:gd name="T72" fmla="*/ 32 w 46"/>
                  <a:gd name="T73" fmla="*/ 73 h 107"/>
                  <a:gd name="T74" fmla="*/ 32 w 46"/>
                  <a:gd name="T75" fmla="*/ 81 h 107"/>
                  <a:gd name="T76" fmla="*/ 29 w 46"/>
                  <a:gd name="T77" fmla="*/ 81 h 107"/>
                  <a:gd name="T78" fmla="*/ 29 w 46"/>
                  <a:gd name="T79" fmla="*/ 85 h 107"/>
                  <a:gd name="T80" fmla="*/ 26 w 46"/>
                  <a:gd name="T81" fmla="*/ 85 h 107"/>
                  <a:gd name="T82" fmla="*/ 26 w 46"/>
                  <a:gd name="T83" fmla="*/ 99 h 107"/>
                  <a:gd name="T84" fmla="*/ 23 w 46"/>
                  <a:gd name="T85" fmla="*/ 99 h 107"/>
                  <a:gd name="T86" fmla="*/ 23 w 46"/>
                  <a:gd name="T87" fmla="*/ 103 h 107"/>
                  <a:gd name="T88" fmla="*/ 20 w 46"/>
                  <a:gd name="T89" fmla="*/ 107 h 107"/>
                  <a:gd name="T90" fmla="*/ 15 w 46"/>
                  <a:gd name="T91" fmla="*/ 107 h 107"/>
                  <a:gd name="T92" fmla="*/ 7 w 46"/>
                  <a:gd name="T93" fmla="*/ 98 h 10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46"/>
                  <a:gd name="T142" fmla="*/ 0 h 107"/>
                  <a:gd name="T143" fmla="*/ 46 w 46"/>
                  <a:gd name="T144" fmla="*/ 107 h 10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46" h="107">
                    <a:moveTo>
                      <a:pt x="7" y="98"/>
                    </a:moveTo>
                    <a:lnTo>
                      <a:pt x="15" y="107"/>
                    </a:lnTo>
                    <a:lnTo>
                      <a:pt x="9" y="99"/>
                    </a:lnTo>
                    <a:lnTo>
                      <a:pt x="9" y="92"/>
                    </a:lnTo>
                    <a:lnTo>
                      <a:pt x="3" y="92"/>
                    </a:lnTo>
                    <a:lnTo>
                      <a:pt x="3" y="88"/>
                    </a:lnTo>
                    <a:lnTo>
                      <a:pt x="0" y="88"/>
                    </a:lnTo>
                    <a:lnTo>
                      <a:pt x="0" y="51"/>
                    </a:lnTo>
                    <a:lnTo>
                      <a:pt x="3" y="51"/>
                    </a:lnTo>
                    <a:lnTo>
                      <a:pt x="3" y="48"/>
                    </a:lnTo>
                    <a:lnTo>
                      <a:pt x="6" y="48"/>
                    </a:lnTo>
                    <a:lnTo>
                      <a:pt x="6" y="44"/>
                    </a:lnTo>
                    <a:lnTo>
                      <a:pt x="9" y="44"/>
                    </a:lnTo>
                    <a:lnTo>
                      <a:pt x="12" y="41"/>
                    </a:lnTo>
                    <a:lnTo>
                      <a:pt x="15" y="41"/>
                    </a:lnTo>
                    <a:lnTo>
                      <a:pt x="18" y="36"/>
                    </a:lnTo>
                    <a:lnTo>
                      <a:pt x="23" y="36"/>
                    </a:lnTo>
                    <a:lnTo>
                      <a:pt x="23" y="33"/>
                    </a:lnTo>
                    <a:lnTo>
                      <a:pt x="29" y="33"/>
                    </a:lnTo>
                    <a:lnTo>
                      <a:pt x="32" y="29"/>
                    </a:lnTo>
                    <a:lnTo>
                      <a:pt x="32" y="26"/>
                    </a:lnTo>
                    <a:lnTo>
                      <a:pt x="35" y="26"/>
                    </a:lnTo>
                    <a:lnTo>
                      <a:pt x="35" y="22"/>
                    </a:lnTo>
                    <a:lnTo>
                      <a:pt x="38" y="19"/>
                    </a:lnTo>
                    <a:lnTo>
                      <a:pt x="38" y="11"/>
                    </a:lnTo>
                    <a:lnTo>
                      <a:pt x="41" y="11"/>
                    </a:lnTo>
                    <a:lnTo>
                      <a:pt x="41" y="0"/>
                    </a:lnTo>
                    <a:lnTo>
                      <a:pt x="38" y="0"/>
                    </a:lnTo>
                    <a:lnTo>
                      <a:pt x="46" y="0"/>
                    </a:lnTo>
                    <a:lnTo>
                      <a:pt x="46" y="55"/>
                    </a:lnTo>
                    <a:lnTo>
                      <a:pt x="44" y="59"/>
                    </a:lnTo>
                    <a:lnTo>
                      <a:pt x="44" y="63"/>
                    </a:lnTo>
                    <a:lnTo>
                      <a:pt x="41" y="63"/>
                    </a:lnTo>
                    <a:lnTo>
                      <a:pt x="38" y="66"/>
                    </a:lnTo>
                    <a:lnTo>
                      <a:pt x="35" y="66"/>
                    </a:lnTo>
                    <a:lnTo>
                      <a:pt x="35" y="73"/>
                    </a:lnTo>
                    <a:lnTo>
                      <a:pt x="32" y="73"/>
                    </a:lnTo>
                    <a:lnTo>
                      <a:pt x="32" y="81"/>
                    </a:lnTo>
                    <a:lnTo>
                      <a:pt x="29" y="81"/>
                    </a:lnTo>
                    <a:lnTo>
                      <a:pt x="29" y="85"/>
                    </a:lnTo>
                    <a:lnTo>
                      <a:pt x="26" y="85"/>
                    </a:lnTo>
                    <a:lnTo>
                      <a:pt x="26" y="99"/>
                    </a:lnTo>
                    <a:lnTo>
                      <a:pt x="23" y="99"/>
                    </a:lnTo>
                    <a:lnTo>
                      <a:pt x="23" y="103"/>
                    </a:lnTo>
                    <a:lnTo>
                      <a:pt x="20" y="107"/>
                    </a:lnTo>
                    <a:lnTo>
                      <a:pt x="15" y="107"/>
                    </a:lnTo>
                    <a:lnTo>
                      <a:pt x="7" y="98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1855" name="Oval 158"/>
            <p:cNvSpPr>
              <a:spLocks noChangeArrowheads="1"/>
            </p:cNvSpPr>
            <p:nvPr/>
          </p:nvSpPr>
          <p:spPr bwMode="auto">
            <a:xfrm>
              <a:off x="-1275" y="2616"/>
              <a:ext cx="590" cy="544"/>
            </a:xfrm>
            <a:prstGeom prst="ellips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 wrap="none" lIns="65234" tIns="32617" rIns="65234" bIns="32617" anchor="ctr"/>
            <a:lstStyle/>
            <a:p>
              <a:pPr defTabSz="1277938"/>
              <a:endParaRPr lang="ru-RU">
                <a:solidFill>
                  <a:schemeClr val="tx1"/>
                </a:solidFill>
                <a:cs typeface="Arial" pitchFamily="34" charset="0"/>
              </a:endParaRPr>
            </a:p>
          </p:txBody>
        </p:sp>
      </p:grpSp>
      <p:sp>
        <p:nvSpPr>
          <p:cNvPr id="31799" name="Text Box 55"/>
          <p:cNvSpPr txBox="1">
            <a:spLocks noChangeArrowheads="1"/>
          </p:cNvSpPr>
          <p:nvPr/>
        </p:nvSpPr>
        <p:spPr bwMode="auto">
          <a:xfrm>
            <a:off x="887413" y="6900863"/>
            <a:ext cx="46704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химическиопасныый объект;</a:t>
            </a:r>
          </a:p>
        </p:txBody>
      </p:sp>
      <p:grpSp>
        <p:nvGrpSpPr>
          <p:cNvPr id="31800" name="Группа 123"/>
          <p:cNvGrpSpPr>
            <a:grpSpLocks/>
          </p:cNvGrpSpPr>
          <p:nvPr/>
        </p:nvGrpSpPr>
        <p:grpSpPr bwMode="auto">
          <a:xfrm>
            <a:off x="587375" y="7432675"/>
            <a:ext cx="212725" cy="252413"/>
            <a:chOff x="1286633" y="5729294"/>
            <a:chExt cx="214314" cy="385766"/>
          </a:xfrm>
        </p:grpSpPr>
        <p:sp>
          <p:nvSpPr>
            <p:cNvPr id="31851" name="Овал 124"/>
            <p:cNvSpPr>
              <a:spLocks noChangeArrowheads="1"/>
            </p:cNvSpPr>
            <p:nvPr/>
          </p:nvSpPr>
          <p:spPr bwMode="auto">
            <a:xfrm>
              <a:off x="1286633" y="5729294"/>
              <a:ext cx="214314" cy="214314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308" tIns="45660" rIns="91308" bIns="45660" anchor="ctr"/>
            <a:lstStyle/>
            <a:p>
              <a:pPr algn="ctr" defTabSz="1274763"/>
              <a:endParaRPr lang="ru-RU">
                <a:solidFill>
                  <a:schemeClr val="tx1"/>
                </a:solidFill>
                <a:latin typeface="Calibri" pitchFamily="34" charset="0"/>
                <a:cs typeface="Arial" pitchFamily="34" charset="0"/>
              </a:endParaRPr>
            </a:p>
          </p:txBody>
        </p:sp>
        <p:sp>
          <p:nvSpPr>
            <p:cNvPr id="31852" name="Равнобедренный треугольник 125"/>
            <p:cNvSpPr>
              <a:spLocks noChangeArrowheads="1"/>
            </p:cNvSpPr>
            <p:nvPr/>
          </p:nvSpPr>
          <p:spPr bwMode="auto">
            <a:xfrm>
              <a:off x="1286633" y="5829308"/>
              <a:ext cx="214314" cy="285752"/>
            </a:xfrm>
            <a:prstGeom prst="triangle">
              <a:avLst>
                <a:gd name="adj" fmla="val 50000"/>
              </a:avLst>
            </a:prstGeom>
            <a:solidFill>
              <a:schemeClr val="tx1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308" tIns="45660" rIns="91308" bIns="45660" anchor="ctr"/>
            <a:lstStyle/>
            <a:p>
              <a:pPr algn="ctr" defTabSz="1274763"/>
              <a:endParaRPr lang="ru-RU">
                <a:solidFill>
                  <a:schemeClr val="tx1"/>
                </a:solidFill>
                <a:latin typeface="Calibri" pitchFamily="34" charset="0"/>
                <a:cs typeface="Arial" pitchFamily="34" charset="0"/>
              </a:endParaRPr>
            </a:p>
          </p:txBody>
        </p:sp>
      </p:grpSp>
      <p:sp>
        <p:nvSpPr>
          <p:cNvPr id="31801" name="Text Box 55"/>
          <p:cNvSpPr txBox="1">
            <a:spLocks noChangeArrowheads="1"/>
          </p:cNvSpPr>
          <p:nvPr/>
        </p:nvSpPr>
        <p:spPr bwMode="auto">
          <a:xfrm>
            <a:off x="884238" y="7294563"/>
            <a:ext cx="4672012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пещеры;</a:t>
            </a:r>
          </a:p>
        </p:txBody>
      </p:sp>
      <p:grpSp>
        <p:nvGrpSpPr>
          <p:cNvPr id="31802" name="Группа 136"/>
          <p:cNvGrpSpPr>
            <a:grpSpLocks/>
          </p:cNvGrpSpPr>
          <p:nvPr/>
        </p:nvGrpSpPr>
        <p:grpSpPr bwMode="auto">
          <a:xfrm>
            <a:off x="6521450" y="6251575"/>
            <a:ext cx="500063" cy="280988"/>
            <a:chOff x="957263" y="7653358"/>
            <a:chExt cx="500029" cy="280966"/>
          </a:xfrm>
        </p:grpSpPr>
        <p:sp>
          <p:nvSpPr>
            <p:cNvPr id="31844" name="Полилиния 115"/>
            <p:cNvSpPr>
              <a:spLocks noChangeArrowheads="1"/>
            </p:cNvSpPr>
            <p:nvPr/>
          </p:nvSpPr>
          <p:spPr bwMode="auto">
            <a:xfrm>
              <a:off x="957263" y="7686675"/>
              <a:ext cx="449262" cy="222250"/>
            </a:xfrm>
            <a:custGeom>
              <a:avLst/>
              <a:gdLst>
                <a:gd name="T0" fmla="*/ 0 w 2163288"/>
                <a:gd name="T1" fmla="*/ 0 h 1822863"/>
                <a:gd name="T2" fmla="*/ 0 w 2163288"/>
                <a:gd name="T3" fmla="*/ 0 h 1822863"/>
                <a:gd name="T4" fmla="*/ 0 w 2163288"/>
                <a:gd name="T5" fmla="*/ 0 h 1822863"/>
                <a:gd name="T6" fmla="*/ 0 w 2163288"/>
                <a:gd name="T7" fmla="*/ 0 h 1822863"/>
                <a:gd name="T8" fmla="*/ 0 w 2163288"/>
                <a:gd name="T9" fmla="*/ 0 h 1822863"/>
                <a:gd name="T10" fmla="*/ 0 w 2163288"/>
                <a:gd name="T11" fmla="*/ 0 h 1822863"/>
                <a:gd name="T12" fmla="*/ 0 w 2163288"/>
                <a:gd name="T13" fmla="*/ 0 h 1822863"/>
                <a:gd name="T14" fmla="*/ 0 w 2163288"/>
                <a:gd name="T15" fmla="*/ 0 h 1822863"/>
                <a:gd name="T16" fmla="*/ 0 w 2163288"/>
                <a:gd name="T17" fmla="*/ 0 h 1822863"/>
                <a:gd name="T18" fmla="*/ 0 w 2163288"/>
                <a:gd name="T19" fmla="*/ 0 h 1822863"/>
                <a:gd name="T20" fmla="*/ 0 w 2163288"/>
                <a:gd name="T21" fmla="*/ 0 h 1822863"/>
                <a:gd name="T22" fmla="*/ 0 w 2163288"/>
                <a:gd name="T23" fmla="*/ 0 h 1822863"/>
                <a:gd name="T24" fmla="*/ 0 w 2163288"/>
                <a:gd name="T25" fmla="*/ 0 h 18228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3288"/>
                <a:gd name="T40" fmla="*/ 0 h 1822863"/>
                <a:gd name="T41" fmla="*/ 2163288 w 2163288"/>
                <a:gd name="T42" fmla="*/ 1822863 h 18228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3288" h="1822863">
                  <a:moveTo>
                    <a:pt x="2163288" y="0"/>
                  </a:moveTo>
                  <a:cubicBezTo>
                    <a:pt x="2092036" y="48491"/>
                    <a:pt x="2020784" y="96982"/>
                    <a:pt x="1913906" y="142504"/>
                  </a:cubicBezTo>
                  <a:cubicBezTo>
                    <a:pt x="1807028" y="188026"/>
                    <a:pt x="1688274" y="217715"/>
                    <a:pt x="1522020" y="273133"/>
                  </a:cubicBezTo>
                  <a:cubicBezTo>
                    <a:pt x="1355766" y="328551"/>
                    <a:pt x="1126176" y="423553"/>
                    <a:pt x="916379" y="475013"/>
                  </a:cubicBezTo>
                  <a:cubicBezTo>
                    <a:pt x="706582" y="526473"/>
                    <a:pt x="409698" y="522514"/>
                    <a:pt x="263236" y="581891"/>
                  </a:cubicBezTo>
                  <a:cubicBezTo>
                    <a:pt x="116774" y="641268"/>
                    <a:pt x="75210" y="704603"/>
                    <a:pt x="37605" y="831273"/>
                  </a:cubicBezTo>
                  <a:cubicBezTo>
                    <a:pt x="0" y="957943"/>
                    <a:pt x="0" y="1229096"/>
                    <a:pt x="37605" y="1341912"/>
                  </a:cubicBezTo>
                  <a:cubicBezTo>
                    <a:pt x="75210" y="1454728"/>
                    <a:pt x="81148" y="1474520"/>
                    <a:pt x="263236" y="1508167"/>
                  </a:cubicBezTo>
                  <a:cubicBezTo>
                    <a:pt x="445324" y="1541814"/>
                    <a:pt x="938151" y="1494313"/>
                    <a:pt x="1130135" y="1543793"/>
                  </a:cubicBezTo>
                  <a:cubicBezTo>
                    <a:pt x="1322119" y="1593274"/>
                    <a:pt x="1335973" y="1787237"/>
                    <a:pt x="1415142" y="1805050"/>
                  </a:cubicBezTo>
                  <a:cubicBezTo>
                    <a:pt x="1494311" y="1822863"/>
                    <a:pt x="1605148" y="1650671"/>
                    <a:pt x="1605148" y="1650671"/>
                  </a:cubicBezTo>
                  <a:lnTo>
                    <a:pt x="1617023" y="1650671"/>
                  </a:lnTo>
                </a:path>
              </a:pathLst>
            </a:custGeom>
            <a:noFill/>
            <a:ln w="50800" algn="ctr">
              <a:solidFill>
                <a:srgbClr val="0099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31845" name="Группа 132"/>
            <p:cNvGrpSpPr>
              <a:grpSpLocks/>
            </p:cNvGrpSpPr>
            <p:nvPr/>
          </p:nvGrpSpPr>
          <p:grpSpPr bwMode="auto">
            <a:xfrm>
              <a:off x="1385854" y="7653358"/>
              <a:ext cx="71438" cy="71438"/>
              <a:chOff x="1614454" y="7729558"/>
              <a:chExt cx="71438" cy="71438"/>
            </a:xfrm>
          </p:grpSpPr>
          <p:cxnSp>
            <p:nvCxnSpPr>
              <p:cNvPr id="31849" name="Прямая соединительная линия 129"/>
              <p:cNvCxnSpPr>
                <a:cxnSpLocks noChangeShapeType="1"/>
              </p:cNvCxnSpPr>
              <p:nvPr/>
            </p:nvCxnSpPr>
            <p:spPr bwMode="auto">
              <a:xfrm rot="16200000" flipH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</p:spPr>
          </p:cxnSp>
          <p:cxnSp>
            <p:nvCxnSpPr>
              <p:cNvPr id="31850" name="Прямая соединительная линия 131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</p:spPr>
          </p:cxnSp>
        </p:grpSp>
        <p:grpSp>
          <p:nvGrpSpPr>
            <p:cNvPr id="31846" name="Группа 133"/>
            <p:cNvGrpSpPr>
              <a:grpSpLocks/>
            </p:cNvGrpSpPr>
            <p:nvPr/>
          </p:nvGrpSpPr>
          <p:grpSpPr bwMode="auto">
            <a:xfrm>
              <a:off x="1262061" y="7862886"/>
              <a:ext cx="71438" cy="71438"/>
              <a:chOff x="1614454" y="7729558"/>
              <a:chExt cx="71438" cy="71438"/>
            </a:xfrm>
          </p:grpSpPr>
          <p:cxnSp>
            <p:nvCxnSpPr>
              <p:cNvPr id="31847" name="Прямая соединительная линия 134"/>
              <p:cNvCxnSpPr>
                <a:cxnSpLocks noChangeShapeType="1"/>
              </p:cNvCxnSpPr>
              <p:nvPr/>
            </p:nvCxnSpPr>
            <p:spPr bwMode="auto">
              <a:xfrm rot="16200000" flipH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</p:spPr>
          </p:cxnSp>
          <p:cxnSp>
            <p:nvCxnSpPr>
              <p:cNvPr id="31848" name="Прямая соединительная линия 135"/>
              <p:cNvCxnSpPr>
                <a:cxnSpLocks noChangeShapeType="1"/>
              </p:cNvCxnSpPr>
              <p:nvPr/>
            </p:nvCxnSpPr>
            <p:spPr bwMode="auto">
              <a:xfrm rot="5400000" flipH="1" flipV="1">
                <a:off x="1614454" y="7729558"/>
                <a:ext cx="71438" cy="71438"/>
              </a:xfrm>
              <a:prstGeom prst="line">
                <a:avLst/>
              </a:prstGeom>
              <a:noFill/>
              <a:ln w="50800" algn="ctr">
                <a:solidFill>
                  <a:srgbClr val="009900"/>
                </a:solidFill>
                <a:round/>
                <a:headEnd/>
                <a:tailEnd/>
              </a:ln>
            </p:spPr>
          </p:cxnSp>
        </p:grpSp>
      </p:grpSp>
      <p:sp>
        <p:nvSpPr>
          <p:cNvPr id="31803" name="Text Box 55"/>
          <p:cNvSpPr txBox="1">
            <a:spLocks noChangeArrowheads="1"/>
          </p:cNvSpPr>
          <p:nvPr/>
        </p:nvSpPr>
        <p:spPr bwMode="auto">
          <a:xfrm>
            <a:off x="6935788" y="6056313"/>
            <a:ext cx="3870325" cy="827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algn="just" defTabSz="1785938">
              <a:lnSpc>
                <a:spcPct val="70000"/>
              </a:lnSpc>
            </a:pP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туристические маршруты с указанием типа (пеший), класса сложности (</a:t>
            </a:r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II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), названия («Дремучий лес») и протяженности</a:t>
            </a:r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 (12 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км</a:t>
            </a:r>
            <a:r>
              <a:rPr lang="en-US" sz="1500">
                <a:solidFill>
                  <a:schemeClr val="tx1"/>
                </a:solidFill>
                <a:cs typeface="Times New Roman" pitchFamily="18" charset="0"/>
              </a:rPr>
              <a:t>)</a:t>
            </a:r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;</a:t>
            </a:r>
          </a:p>
        </p:txBody>
      </p:sp>
      <p:sp>
        <p:nvSpPr>
          <p:cNvPr id="31804" name="Rectangle 54"/>
          <p:cNvSpPr>
            <a:spLocks noChangeArrowheads="1"/>
          </p:cNvSpPr>
          <p:nvPr/>
        </p:nvSpPr>
        <p:spPr bwMode="auto">
          <a:xfrm>
            <a:off x="5616575" y="6573838"/>
            <a:ext cx="1416050" cy="284162"/>
          </a:xfrm>
          <a:prstGeom prst="rect">
            <a:avLst/>
          </a:prstGeom>
          <a:noFill/>
          <a:ln w="25400">
            <a:noFill/>
            <a:miter lim="800000"/>
            <a:headEnd/>
            <a:tailEnd/>
          </a:ln>
        </p:spPr>
        <p:txBody>
          <a:bodyPr lIns="17725" tIns="17725" rIns="17725" bIns="17725"/>
          <a:lstStyle/>
          <a:p>
            <a:pPr algn="ctr" defTabSz="1785938"/>
            <a:r>
              <a:rPr lang="ru-RU" sz="1000" u="sng">
                <a:solidFill>
                  <a:schemeClr val="tx1"/>
                </a:solidFill>
                <a:cs typeface="Times New Roman" pitchFamily="18" charset="0"/>
              </a:rPr>
              <a:t>П</a:t>
            </a:r>
            <a:r>
              <a:rPr lang="en-US" sz="1000" u="sng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000" u="sng">
                <a:solidFill>
                  <a:schemeClr val="tx1"/>
                </a:solidFill>
                <a:cs typeface="Times New Roman" pitchFamily="18" charset="0"/>
              </a:rPr>
              <a:t>–</a:t>
            </a:r>
            <a:r>
              <a:rPr lang="en-US" sz="1000" u="sng">
                <a:solidFill>
                  <a:schemeClr val="tx1"/>
                </a:solidFill>
                <a:cs typeface="Times New Roman" pitchFamily="18" charset="0"/>
              </a:rPr>
              <a:t> II</a:t>
            </a:r>
            <a:r>
              <a:rPr lang="ru-RU" sz="1000" u="sng">
                <a:solidFill>
                  <a:schemeClr val="tx1"/>
                </a:solidFill>
                <a:cs typeface="Times New Roman" pitchFamily="18" charset="0"/>
              </a:rPr>
              <a:t> «Дремучий лес»</a:t>
            </a:r>
          </a:p>
          <a:p>
            <a:pPr algn="ctr" defTabSz="1785938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 12км</a:t>
            </a:r>
            <a:endParaRPr lang="ru-RU" sz="2800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31805" name="Группа 139"/>
          <p:cNvGrpSpPr>
            <a:grpSpLocks/>
          </p:cNvGrpSpPr>
          <p:nvPr/>
        </p:nvGrpSpPr>
        <p:grpSpPr bwMode="auto">
          <a:xfrm>
            <a:off x="542925" y="7756525"/>
            <a:ext cx="314325" cy="298450"/>
            <a:chOff x="542885" y="6954971"/>
            <a:chExt cx="318332" cy="296242"/>
          </a:xfrm>
        </p:grpSpPr>
        <p:grpSp>
          <p:nvGrpSpPr>
            <p:cNvPr id="31836" name="Group 56"/>
            <p:cNvGrpSpPr>
              <a:grpSpLocks/>
            </p:cNvGrpSpPr>
            <p:nvPr/>
          </p:nvGrpSpPr>
          <p:grpSpPr bwMode="auto">
            <a:xfrm>
              <a:off x="542885" y="6954971"/>
              <a:ext cx="318332" cy="296241"/>
              <a:chOff x="0" y="1"/>
              <a:chExt cx="20000" cy="19999"/>
            </a:xfrm>
          </p:grpSpPr>
          <p:sp>
            <p:nvSpPr>
              <p:cNvPr id="31838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lIns="91148" tIns="45579" rIns="91148" bIns="45579"/>
              <a:lstStyle/>
              <a:p>
                <a:pPr defTabSz="1785938"/>
                <a:endParaRPr lang="ru-RU" sz="3500">
                  <a:solidFill>
                    <a:schemeClr val="tx1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  <p:sp>
            <p:nvSpPr>
              <p:cNvPr id="31839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840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1841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19" cy="3408"/>
                <a:chOff x="-2659" y="0"/>
                <a:chExt cx="26710" cy="20000"/>
              </a:xfrm>
            </p:grpSpPr>
            <p:sp>
              <p:nvSpPr>
                <p:cNvPr id="31842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843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chemeClr val="tx1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837" name="Rectangle 57"/>
            <p:cNvSpPr>
              <a:spLocks noChangeArrowheads="1"/>
            </p:cNvSpPr>
            <p:nvPr/>
          </p:nvSpPr>
          <p:spPr bwMode="auto">
            <a:xfrm>
              <a:off x="614322" y="7067447"/>
              <a:ext cx="175536" cy="181368"/>
            </a:xfrm>
            <a:prstGeom prst="rect">
              <a:avLst/>
            </a:prstGeom>
            <a:noFill/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148" tIns="45579" rIns="91148" bIns="45579"/>
            <a:lstStyle/>
            <a:p>
              <a:pPr defTabSz="1785938"/>
              <a:endParaRPr lang="ru-RU" sz="3500">
                <a:solidFill>
                  <a:schemeClr val="tx1"/>
                </a:solidFill>
                <a:latin typeface="Calibri" pitchFamily="34" charset="0"/>
                <a:cs typeface="Arial" pitchFamily="34" charset="0"/>
              </a:endParaRPr>
            </a:p>
          </p:txBody>
        </p:sp>
      </p:grpSp>
      <p:sp>
        <p:nvSpPr>
          <p:cNvPr id="31806" name="Text Box 55"/>
          <p:cNvSpPr txBox="1">
            <a:spLocks noChangeArrowheads="1"/>
          </p:cNvSpPr>
          <p:nvPr/>
        </p:nvSpPr>
        <p:spPr bwMode="auto">
          <a:xfrm>
            <a:off x="906463" y="7689850"/>
            <a:ext cx="4672012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музеи;</a:t>
            </a:r>
          </a:p>
        </p:txBody>
      </p:sp>
      <p:sp>
        <p:nvSpPr>
          <p:cNvPr id="31807" name="Прямоугольник 149"/>
          <p:cNvSpPr>
            <a:spLocks noChangeArrowheads="1"/>
          </p:cNvSpPr>
          <p:nvPr/>
        </p:nvSpPr>
        <p:spPr bwMode="auto">
          <a:xfrm>
            <a:off x="6661150" y="7088188"/>
            <a:ext cx="215900" cy="214312"/>
          </a:xfrm>
          <a:prstGeom prst="rect">
            <a:avLst/>
          </a:prstGeom>
          <a:solidFill>
            <a:schemeClr val="tx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831" tIns="63924" rIns="127831" bIns="63924" anchor="ctr"/>
          <a:lstStyle/>
          <a:p>
            <a:pPr algn="ctr" defTabSz="1274763"/>
            <a:endParaRPr lang="ru-RU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31808" name="Text Box 55"/>
          <p:cNvSpPr txBox="1">
            <a:spLocks noChangeArrowheads="1"/>
          </p:cNvSpPr>
          <p:nvPr/>
        </p:nvSpPr>
        <p:spPr bwMode="auto">
          <a:xfrm>
            <a:off x="6946900" y="6943725"/>
            <a:ext cx="4672013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шахты;</a:t>
            </a:r>
          </a:p>
        </p:txBody>
      </p:sp>
      <p:sp>
        <p:nvSpPr>
          <p:cNvPr id="152" name="5-конечная звезда 151"/>
          <p:cNvSpPr/>
          <p:nvPr/>
        </p:nvSpPr>
        <p:spPr bwMode="auto">
          <a:xfrm>
            <a:off x="6577013" y="7412038"/>
            <a:ext cx="357187" cy="339725"/>
          </a:xfrm>
          <a:prstGeom prst="star5">
            <a:avLst/>
          </a:prstGeom>
          <a:solidFill>
            <a:srgbClr val="006600"/>
          </a:solidFill>
          <a:ln w="15875" algn="ctr">
            <a:solidFill>
              <a:srgbClr val="FF0000"/>
            </a:solidFill>
            <a:prstDash val="solid"/>
            <a:miter lim="800000"/>
            <a:headEnd/>
            <a:tailEnd/>
          </a:ln>
        </p:spPr>
        <p:txBody>
          <a:bodyPr lIns="179179" tIns="89592" rIns="179179" bIns="89592" anchor="ctr"/>
          <a:lstStyle/>
          <a:p>
            <a:pPr algn="ctr" defTabSz="1786890">
              <a:defRPr/>
            </a:pPr>
            <a:endParaRPr lang="ru-RU" sz="3500" dirty="0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31810" name="Text Box 55"/>
          <p:cNvSpPr txBox="1">
            <a:spLocks noChangeArrowheads="1"/>
          </p:cNvSpPr>
          <p:nvPr/>
        </p:nvSpPr>
        <p:spPr bwMode="auto">
          <a:xfrm>
            <a:off x="6946900" y="7346950"/>
            <a:ext cx="4672013" cy="4143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места добычи лесных ресурсов;</a:t>
            </a:r>
          </a:p>
        </p:txBody>
      </p:sp>
      <p:sp>
        <p:nvSpPr>
          <p:cNvPr id="31811" name="Text Box 55"/>
          <p:cNvSpPr txBox="1">
            <a:spLocks noChangeArrowheads="1"/>
          </p:cNvSpPr>
          <p:nvPr/>
        </p:nvSpPr>
        <p:spPr bwMode="auto">
          <a:xfrm>
            <a:off x="6958013" y="5180013"/>
            <a:ext cx="4672012" cy="414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детские дома;</a:t>
            </a:r>
          </a:p>
        </p:txBody>
      </p:sp>
      <p:sp>
        <p:nvSpPr>
          <p:cNvPr id="31812" name="Text Box 55"/>
          <p:cNvSpPr txBox="1">
            <a:spLocks noChangeArrowheads="1"/>
          </p:cNvSpPr>
          <p:nvPr/>
        </p:nvSpPr>
        <p:spPr bwMode="auto">
          <a:xfrm>
            <a:off x="6954838" y="5621338"/>
            <a:ext cx="4670425" cy="412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8555" tIns="89291" rIns="178555" bIns="89291">
            <a:spAutoFit/>
          </a:bodyPr>
          <a:lstStyle/>
          <a:p>
            <a:pPr defTabSz="1785938"/>
            <a:r>
              <a:rPr lang="ru-RU" sz="1500">
                <a:solidFill>
                  <a:schemeClr val="tx1"/>
                </a:solidFill>
                <a:cs typeface="Times New Roman" pitchFamily="18" charset="0"/>
              </a:rPr>
              <a:t>- дома престарелых;</a:t>
            </a:r>
          </a:p>
        </p:txBody>
      </p:sp>
      <p:sp>
        <p:nvSpPr>
          <p:cNvPr id="16453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28" tIns="45664" rIns="91328" bIns="45664" anchor="ctr"/>
          <a:lstStyle/>
          <a:p>
            <a:pPr algn="ctr">
              <a:lnSpc>
                <a:spcPct val="80000"/>
              </a:lnSpc>
              <a:defRPr/>
            </a:pPr>
            <a:r>
              <a:rPr lang="ru-RU" sz="2000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grpSp>
        <p:nvGrpSpPr>
          <p:cNvPr id="31814" name="Группа 166"/>
          <p:cNvGrpSpPr>
            <a:grpSpLocks/>
          </p:cNvGrpSpPr>
          <p:nvPr/>
        </p:nvGrpSpPr>
        <p:grpSpPr bwMode="auto">
          <a:xfrm>
            <a:off x="6613525" y="5243513"/>
            <a:ext cx="331788" cy="295275"/>
            <a:chOff x="6305556" y="8259762"/>
            <a:chExt cx="330990" cy="296862"/>
          </a:xfrm>
        </p:grpSpPr>
        <p:grpSp>
          <p:nvGrpSpPr>
            <p:cNvPr id="31826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31828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31830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6600"/>
                  </a:solidFill>
                  <a:miter lim="800000"/>
                  <a:headEnd/>
                  <a:tailEnd/>
                </a:ln>
              </p:spPr>
              <p:txBody>
                <a:bodyPr lIns="91148" tIns="45579" rIns="91148" bIns="45579"/>
                <a:lstStyle/>
                <a:p>
                  <a:pPr defTabSz="1785938"/>
                  <a:endParaRPr lang="ru-RU" sz="3500">
                    <a:solidFill>
                      <a:schemeClr val="tx1"/>
                    </a:solidFill>
                    <a:latin typeface="Calibri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31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832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66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833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1834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835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66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829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6600"/>
                </a:solidFill>
                <a:miter lim="800000"/>
                <a:headEnd/>
                <a:tailEnd/>
              </a:ln>
            </p:spPr>
            <p:txBody>
              <a:bodyPr lIns="91148" tIns="45579" rIns="91148" bIns="45579"/>
              <a:lstStyle/>
              <a:p>
                <a:pPr defTabSz="1785938"/>
                <a:endParaRPr lang="ru-RU" sz="3500">
                  <a:solidFill>
                    <a:schemeClr val="tx1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</p:grpSp>
        <p:cxnSp>
          <p:nvCxnSpPr>
            <p:cNvPr id="31827" name="Прямая соединительная линия 168"/>
            <p:cNvCxnSpPr>
              <a:cxnSpLocks noChangeShapeType="1"/>
              <a:stCxn id="31830" idx="1"/>
              <a:endCxn id="31830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6600"/>
              </a:solidFill>
              <a:miter lim="800000"/>
              <a:headEnd/>
              <a:tailEnd/>
            </a:ln>
          </p:spPr>
        </p:cxnSp>
      </p:grpSp>
      <p:grpSp>
        <p:nvGrpSpPr>
          <p:cNvPr id="31815" name="Группа 177"/>
          <p:cNvGrpSpPr>
            <a:grpSpLocks/>
          </p:cNvGrpSpPr>
          <p:nvPr/>
        </p:nvGrpSpPr>
        <p:grpSpPr bwMode="auto">
          <a:xfrm>
            <a:off x="6613525" y="5661025"/>
            <a:ext cx="331788" cy="296863"/>
            <a:chOff x="6305556" y="8259762"/>
            <a:chExt cx="330990" cy="296862"/>
          </a:xfrm>
        </p:grpSpPr>
        <p:grpSp>
          <p:nvGrpSpPr>
            <p:cNvPr id="31816" name="Группа 374"/>
            <p:cNvGrpSpPr>
              <a:grpSpLocks/>
            </p:cNvGrpSpPr>
            <p:nvPr/>
          </p:nvGrpSpPr>
          <p:grpSpPr bwMode="auto">
            <a:xfrm>
              <a:off x="6305556" y="8259762"/>
              <a:ext cx="330990" cy="296862"/>
              <a:chOff x="534974" y="6954971"/>
              <a:chExt cx="330206" cy="296241"/>
            </a:xfrm>
          </p:grpSpPr>
          <p:grpSp>
            <p:nvGrpSpPr>
              <p:cNvPr id="31818" name="Group 56"/>
              <p:cNvGrpSpPr>
                <a:grpSpLocks/>
              </p:cNvGrpSpPr>
              <p:nvPr/>
            </p:nvGrpSpPr>
            <p:grpSpPr bwMode="auto">
              <a:xfrm>
                <a:off x="534974" y="6954971"/>
                <a:ext cx="330206" cy="296241"/>
                <a:chOff x="-497" y="1"/>
                <a:chExt cx="20746" cy="19999"/>
              </a:xfrm>
            </p:grpSpPr>
            <p:sp>
              <p:nvSpPr>
                <p:cNvPr id="31820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0000FF"/>
                  </a:solidFill>
                  <a:miter lim="800000"/>
                  <a:headEnd/>
                  <a:tailEnd/>
                </a:ln>
              </p:spPr>
              <p:txBody>
                <a:bodyPr lIns="91148" tIns="45579" rIns="91148" bIns="45579"/>
                <a:lstStyle/>
                <a:p>
                  <a:pPr defTabSz="1785938"/>
                  <a:endParaRPr lang="ru-RU" sz="3500">
                    <a:solidFill>
                      <a:schemeClr val="tx1"/>
                    </a:solidFill>
                    <a:latin typeface="Calibri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1821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-497" y="1"/>
                  <a:ext cx="10828" cy="7593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1822" name="Line 59"/>
                <p:cNvSpPr>
                  <a:spLocks noChangeShapeType="1"/>
                </p:cNvSpPr>
                <p:nvPr/>
              </p:nvSpPr>
              <p:spPr bwMode="auto">
                <a:xfrm>
                  <a:off x="9801" y="54"/>
                  <a:ext cx="10448" cy="7540"/>
                </a:xfrm>
                <a:prstGeom prst="line">
                  <a:avLst/>
                </a:prstGeom>
                <a:noFill/>
                <a:ln w="25400">
                  <a:solidFill>
                    <a:srgbClr val="0000FF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1823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31824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1825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0000FF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1819" name="Rectangle 57"/>
              <p:cNvSpPr>
                <a:spLocks noChangeArrowheads="1"/>
              </p:cNvSpPr>
              <p:nvPr/>
            </p:nvSpPr>
            <p:spPr bwMode="auto">
              <a:xfrm>
                <a:off x="614322" y="7067447"/>
                <a:ext cx="175536" cy="181368"/>
              </a:xfrm>
              <a:prstGeom prst="rect">
                <a:avLst/>
              </a:prstGeom>
              <a:noFill/>
              <a:ln w="2540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lIns="91148" tIns="45579" rIns="91148" bIns="45579"/>
              <a:lstStyle/>
              <a:p>
                <a:pPr defTabSz="1785938"/>
                <a:endParaRPr lang="ru-RU" sz="3500">
                  <a:solidFill>
                    <a:schemeClr val="tx1"/>
                  </a:solidFill>
                  <a:latin typeface="Calibri" pitchFamily="34" charset="0"/>
                  <a:cs typeface="Arial" pitchFamily="34" charset="0"/>
                </a:endParaRPr>
              </a:p>
            </p:txBody>
          </p:sp>
        </p:grpSp>
        <p:cxnSp>
          <p:nvCxnSpPr>
            <p:cNvPr id="31817" name="Прямая соединительная линия 179"/>
            <p:cNvCxnSpPr>
              <a:cxnSpLocks noChangeShapeType="1"/>
              <a:stCxn id="31820" idx="1"/>
              <a:endCxn id="31820" idx="3"/>
            </p:cNvCxnSpPr>
            <p:nvPr/>
          </p:nvCxnSpPr>
          <p:spPr bwMode="auto">
            <a:xfrm rot="10800000" flipH="1">
              <a:off x="6313486" y="8465344"/>
              <a:ext cx="308770" cy="406"/>
            </a:xfrm>
            <a:prstGeom prst="line">
              <a:avLst/>
            </a:prstGeom>
            <a:noFill/>
            <a:ln w="25400">
              <a:solidFill>
                <a:srgbClr val="0000FF"/>
              </a:solidFill>
              <a:miter lim="800000"/>
              <a:headEnd/>
              <a:tailEnd/>
            </a:ln>
          </p:spPr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91" name="Text Box 4"/>
          <p:cNvSpPr txBox="1">
            <a:spLocks noChangeArrowheads="1"/>
          </p:cNvSpPr>
          <p:nvPr/>
        </p:nvSpPr>
        <p:spPr bwMode="auto">
          <a:xfrm>
            <a:off x="1109663" y="320675"/>
            <a:ext cx="10582275" cy="40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78" tIns="63896" rIns="127778" bIns="63896">
            <a:spAutoFit/>
          </a:bodyPr>
          <a:lstStyle/>
          <a:p>
            <a:pPr algn="ctr" defTabSz="1274763"/>
            <a:r>
              <a:rPr lang="ru-RU" b="1"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6453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28" tIns="45664" rIns="91328" bIns="45664" anchor="ctr"/>
          <a:lstStyle/>
          <a:p>
            <a:pPr algn="ctr">
              <a:lnSpc>
                <a:spcPct val="80000"/>
              </a:lnSpc>
              <a:defRPr/>
            </a:pPr>
            <a:r>
              <a:rPr lang="ru-RU" sz="2000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graphicFrame>
        <p:nvGraphicFramePr>
          <p:cNvPr id="32770" name="Объект 2"/>
          <p:cNvGraphicFramePr>
            <a:graphicFrameLocks noChangeAspect="1"/>
          </p:cNvGraphicFramePr>
          <p:nvPr/>
        </p:nvGraphicFramePr>
        <p:xfrm>
          <a:off x="279400" y="1416050"/>
          <a:ext cx="3708400" cy="574675"/>
        </p:xfrm>
        <a:graphic>
          <a:graphicData uri="http://schemas.openxmlformats.org/presentationml/2006/ole">
            <p:oleObj spid="_x0000_s32770" name="Visio" r:id="rId3" imgW="3708040" imgH="576030" progId="Visio.Drawing.11">
              <p:embed/>
            </p:oleObj>
          </a:graphicData>
        </a:graphic>
      </p:graphicFrame>
      <p:graphicFrame>
        <p:nvGraphicFramePr>
          <p:cNvPr id="32771" name="Объект 3"/>
          <p:cNvGraphicFramePr>
            <a:graphicFrameLocks noChangeAspect="1"/>
          </p:cNvGraphicFramePr>
          <p:nvPr/>
        </p:nvGraphicFramePr>
        <p:xfrm>
          <a:off x="498475" y="1560513"/>
          <a:ext cx="2144713" cy="1041400"/>
        </p:xfrm>
        <a:graphic>
          <a:graphicData uri="http://schemas.openxmlformats.org/presentationml/2006/ole">
            <p:oleObj spid="_x0000_s32771" name="Visio" r:id="rId4" imgW="2143310" imgH="1041014" progId="Visio.Drawing.11">
              <p:embed/>
            </p:oleObj>
          </a:graphicData>
        </a:graphic>
      </p:graphicFrame>
      <p:graphicFrame>
        <p:nvGraphicFramePr>
          <p:cNvPr id="32772" name="Объект 4"/>
          <p:cNvGraphicFramePr>
            <a:graphicFrameLocks noChangeAspect="1"/>
          </p:cNvGraphicFramePr>
          <p:nvPr/>
        </p:nvGraphicFramePr>
        <p:xfrm>
          <a:off x="500063" y="2354263"/>
          <a:ext cx="1939925" cy="1225550"/>
        </p:xfrm>
        <a:graphic>
          <a:graphicData uri="http://schemas.openxmlformats.org/presentationml/2006/ole">
            <p:oleObj spid="_x0000_s32772" name="Visio" r:id="rId5" imgW="1943707" imgH="1229062" progId="Visio.Drawing.11">
              <p:embed/>
            </p:oleObj>
          </a:graphicData>
        </a:graphic>
      </p:graphicFrame>
      <p:graphicFrame>
        <p:nvGraphicFramePr>
          <p:cNvPr id="32773" name="Объект 5"/>
          <p:cNvGraphicFramePr>
            <a:graphicFrameLocks noChangeAspect="1"/>
          </p:cNvGraphicFramePr>
          <p:nvPr/>
        </p:nvGraphicFramePr>
        <p:xfrm>
          <a:off x="288925" y="3216275"/>
          <a:ext cx="6324600" cy="1096963"/>
        </p:xfrm>
        <a:graphic>
          <a:graphicData uri="http://schemas.openxmlformats.org/presentationml/2006/ole">
            <p:oleObj spid="_x0000_s32773" name="Visio" r:id="rId6" imgW="6328781" imgH="1098293" progId="Visio.Drawing.11">
              <p:embed/>
            </p:oleObj>
          </a:graphicData>
        </a:graphic>
      </p:graphicFrame>
      <p:graphicFrame>
        <p:nvGraphicFramePr>
          <p:cNvPr id="32774" name="Объект 6"/>
          <p:cNvGraphicFramePr>
            <a:graphicFrameLocks noChangeAspect="1"/>
          </p:cNvGraphicFramePr>
          <p:nvPr/>
        </p:nvGraphicFramePr>
        <p:xfrm>
          <a:off x="500063" y="3865563"/>
          <a:ext cx="2595562" cy="1147762"/>
        </p:xfrm>
        <a:graphic>
          <a:graphicData uri="http://schemas.openxmlformats.org/presentationml/2006/ole">
            <p:oleObj spid="_x0000_s32774" name="Visio" r:id="rId7" imgW="2600780" imgH="1150709" progId="Visio.Drawing.11">
              <p:embed/>
            </p:oleObj>
          </a:graphicData>
        </a:graphic>
      </p:graphicFrame>
      <p:graphicFrame>
        <p:nvGraphicFramePr>
          <p:cNvPr id="32775" name="Объект 7"/>
          <p:cNvGraphicFramePr>
            <a:graphicFrameLocks noChangeAspect="1"/>
          </p:cNvGraphicFramePr>
          <p:nvPr/>
        </p:nvGraphicFramePr>
        <p:xfrm>
          <a:off x="427038" y="4729163"/>
          <a:ext cx="4746625" cy="1025525"/>
        </p:xfrm>
        <a:graphic>
          <a:graphicData uri="http://schemas.openxmlformats.org/presentationml/2006/ole">
            <p:oleObj spid="_x0000_s32775" name="Visio" r:id="rId8" imgW="4750025" imgH="1025614" progId="Visio.Drawing.11">
              <p:embed/>
            </p:oleObj>
          </a:graphicData>
        </a:graphic>
      </p:graphicFrame>
      <p:graphicFrame>
        <p:nvGraphicFramePr>
          <p:cNvPr id="32776" name="Объект 8"/>
          <p:cNvGraphicFramePr>
            <a:graphicFrameLocks noChangeAspect="1"/>
          </p:cNvGraphicFramePr>
          <p:nvPr/>
        </p:nvGraphicFramePr>
        <p:xfrm>
          <a:off x="268288" y="5735638"/>
          <a:ext cx="7642225" cy="577850"/>
        </p:xfrm>
        <a:graphic>
          <a:graphicData uri="http://schemas.openxmlformats.org/presentationml/2006/ole">
            <p:oleObj spid="_x0000_s32776" name="Visio" r:id="rId9" imgW="7620000" imgH="576030" progId="Visio.Drawing.11">
              <p:embed/>
            </p:oleObj>
          </a:graphicData>
        </a:graphic>
      </p:graphicFrame>
      <p:graphicFrame>
        <p:nvGraphicFramePr>
          <p:cNvPr id="32777" name="Объект 9"/>
          <p:cNvGraphicFramePr>
            <a:graphicFrameLocks noChangeAspect="1"/>
          </p:cNvGraphicFramePr>
          <p:nvPr/>
        </p:nvGraphicFramePr>
        <p:xfrm>
          <a:off x="423863" y="5927725"/>
          <a:ext cx="2316162" cy="1319213"/>
        </p:xfrm>
        <a:graphic>
          <a:graphicData uri="http://schemas.openxmlformats.org/presentationml/2006/ole">
            <p:oleObj spid="_x0000_s32777" name="Visio" r:id="rId10" imgW="2316750" imgH="1320654" progId="Visio.Drawing.11">
              <p:embed/>
            </p:oleObj>
          </a:graphicData>
        </a:graphic>
      </p:graphicFrame>
      <p:graphicFrame>
        <p:nvGraphicFramePr>
          <p:cNvPr id="32778" name="Объект 10"/>
          <p:cNvGraphicFramePr>
            <a:graphicFrameLocks noChangeAspect="1"/>
          </p:cNvGraphicFramePr>
          <p:nvPr/>
        </p:nvGraphicFramePr>
        <p:xfrm>
          <a:off x="423863" y="6816725"/>
          <a:ext cx="2166937" cy="1319213"/>
        </p:xfrm>
        <a:graphic>
          <a:graphicData uri="http://schemas.openxmlformats.org/presentationml/2006/ole">
            <p:oleObj spid="_x0000_s32778" name="Visio" r:id="rId11" imgW="2167047" imgH="1320654" progId="Visio.Drawing.11">
              <p:embed/>
            </p:oleObj>
          </a:graphicData>
        </a:graphic>
      </p:graphicFrame>
      <p:graphicFrame>
        <p:nvGraphicFramePr>
          <p:cNvPr id="32779" name="Объект 11"/>
          <p:cNvGraphicFramePr>
            <a:graphicFrameLocks noChangeAspect="1"/>
          </p:cNvGraphicFramePr>
          <p:nvPr/>
        </p:nvGraphicFramePr>
        <p:xfrm>
          <a:off x="6824663" y="1487488"/>
          <a:ext cx="5905500" cy="577850"/>
        </p:xfrm>
        <a:graphic>
          <a:graphicData uri="http://schemas.openxmlformats.org/presentationml/2006/ole">
            <p:oleObj spid="_x0000_s32779" name="Visio" r:id="rId12" imgW="5888035" imgH="576030" progId="Visio.Drawing.11">
              <p:embed/>
            </p:oleObj>
          </a:graphicData>
        </a:graphic>
      </p:graphicFrame>
      <p:graphicFrame>
        <p:nvGraphicFramePr>
          <p:cNvPr id="32780" name="Объект 12"/>
          <p:cNvGraphicFramePr>
            <a:graphicFrameLocks noChangeAspect="1"/>
          </p:cNvGraphicFramePr>
          <p:nvPr/>
        </p:nvGraphicFramePr>
        <p:xfrm>
          <a:off x="6832600" y="1776413"/>
          <a:ext cx="2341563" cy="1308100"/>
        </p:xfrm>
        <a:graphic>
          <a:graphicData uri="http://schemas.openxmlformats.org/presentationml/2006/ole">
            <p:oleObj spid="_x0000_s32780" name="Visio" r:id="rId13" imgW="2339677" imgH="1308225" progId="Visio.Drawing.11">
              <p:embed/>
            </p:oleObj>
          </a:graphicData>
        </a:graphic>
      </p:graphicFrame>
      <p:graphicFrame>
        <p:nvGraphicFramePr>
          <p:cNvPr id="32781" name="Объект 13"/>
          <p:cNvGraphicFramePr>
            <a:graphicFrameLocks noChangeAspect="1"/>
          </p:cNvGraphicFramePr>
          <p:nvPr/>
        </p:nvGraphicFramePr>
        <p:xfrm>
          <a:off x="6835775" y="2640013"/>
          <a:ext cx="3705225" cy="1306512"/>
        </p:xfrm>
        <a:graphic>
          <a:graphicData uri="http://schemas.openxmlformats.org/presentationml/2006/ole">
            <p:oleObj spid="_x0000_s32781" name="Visio" r:id="rId14" imgW="3708580" imgH="1308225" progId="Visio.Drawing.11">
              <p:embed/>
            </p:oleObj>
          </a:graphicData>
        </a:graphic>
      </p:graphicFrame>
      <p:graphicFrame>
        <p:nvGraphicFramePr>
          <p:cNvPr id="32782" name="Объект 14"/>
          <p:cNvGraphicFramePr>
            <a:graphicFrameLocks noChangeAspect="1"/>
          </p:cNvGraphicFramePr>
          <p:nvPr/>
        </p:nvGraphicFramePr>
        <p:xfrm>
          <a:off x="6834188" y="3505200"/>
          <a:ext cx="3833812" cy="1308100"/>
        </p:xfrm>
        <a:graphic>
          <a:graphicData uri="http://schemas.openxmlformats.org/presentationml/2006/ole">
            <p:oleObj spid="_x0000_s32782" name="Visio" r:id="rId15" imgW="3830770" imgH="1308225" progId="Visio.Drawing.11">
              <p:embed/>
            </p:oleObj>
          </a:graphicData>
        </a:graphic>
      </p:graphicFrame>
      <p:graphicFrame>
        <p:nvGraphicFramePr>
          <p:cNvPr id="32783" name="Объект 15"/>
          <p:cNvGraphicFramePr>
            <a:graphicFrameLocks noChangeAspect="1"/>
          </p:cNvGraphicFramePr>
          <p:nvPr/>
        </p:nvGraphicFramePr>
        <p:xfrm>
          <a:off x="6800850" y="4800600"/>
          <a:ext cx="5145088" cy="576263"/>
        </p:xfrm>
        <a:graphic>
          <a:graphicData uri="http://schemas.openxmlformats.org/presentationml/2006/ole">
            <p:oleObj spid="_x0000_s32783" name="Visio" r:id="rId16" imgW="5151659" imgH="576030" progId="Visio.Drawing.11">
              <p:embed/>
            </p:oleObj>
          </a:graphicData>
        </a:graphic>
      </p:graphicFrame>
      <p:graphicFrame>
        <p:nvGraphicFramePr>
          <p:cNvPr id="32784" name="Объект 16"/>
          <p:cNvGraphicFramePr>
            <a:graphicFrameLocks noChangeAspect="1"/>
          </p:cNvGraphicFramePr>
          <p:nvPr/>
        </p:nvGraphicFramePr>
        <p:xfrm>
          <a:off x="6905625" y="5305425"/>
          <a:ext cx="2700338" cy="523875"/>
        </p:xfrm>
        <a:graphic>
          <a:graphicData uri="http://schemas.openxmlformats.org/presentationml/2006/ole">
            <p:oleObj spid="_x0000_s32784" name="Visio" r:id="rId17" imgW="2697615" imgH="523884" progId="Visio.Drawing.11">
              <p:embed/>
            </p:oleObj>
          </a:graphicData>
        </a:graphic>
      </p:graphicFrame>
      <p:graphicFrame>
        <p:nvGraphicFramePr>
          <p:cNvPr id="32785" name="Объект 17"/>
          <p:cNvGraphicFramePr>
            <a:graphicFrameLocks noChangeAspect="1"/>
          </p:cNvGraphicFramePr>
          <p:nvPr/>
        </p:nvGraphicFramePr>
        <p:xfrm>
          <a:off x="7051675" y="5810250"/>
          <a:ext cx="4384675" cy="736600"/>
        </p:xfrm>
        <a:graphic>
          <a:graphicData uri="http://schemas.openxmlformats.org/presentationml/2006/ole">
            <p:oleObj spid="_x0000_s32785" name="Visio" r:id="rId18" imgW="4385883" imgH="737869" progId="Visio.Drawing.11">
              <p:embed/>
            </p:oleObj>
          </a:graphicData>
        </a:graphic>
      </p:graphicFrame>
      <p:graphicFrame>
        <p:nvGraphicFramePr>
          <p:cNvPr id="32786" name="Объект 18"/>
          <p:cNvGraphicFramePr>
            <a:graphicFrameLocks noChangeAspect="1"/>
          </p:cNvGraphicFramePr>
          <p:nvPr/>
        </p:nvGraphicFramePr>
        <p:xfrm>
          <a:off x="6910388" y="6446838"/>
          <a:ext cx="4224337" cy="585787"/>
        </p:xfrm>
        <a:graphic>
          <a:graphicData uri="http://schemas.openxmlformats.org/presentationml/2006/ole">
            <p:oleObj spid="_x0000_s32786" name="Visio" r:id="rId19" imgW="4233213" imgH="585486" progId="Visio.Drawing.11">
              <p:embed/>
            </p:oleObj>
          </a:graphicData>
        </a:graphic>
      </p:graphicFrame>
      <p:graphicFrame>
        <p:nvGraphicFramePr>
          <p:cNvPr id="32787" name="Объект 19"/>
          <p:cNvGraphicFramePr>
            <a:graphicFrameLocks noChangeAspect="1"/>
          </p:cNvGraphicFramePr>
          <p:nvPr/>
        </p:nvGraphicFramePr>
        <p:xfrm>
          <a:off x="6907213" y="7069138"/>
          <a:ext cx="3184525" cy="576262"/>
        </p:xfrm>
        <a:graphic>
          <a:graphicData uri="http://schemas.openxmlformats.org/presentationml/2006/ole">
            <p:oleObj spid="_x0000_s32787" name="Visio" r:id="rId20" imgW="3187992" imgH="576030" progId="Visio.Drawing.11">
              <p:embed/>
            </p:oleObj>
          </a:graphicData>
        </a:graphic>
      </p:graphicFrame>
      <p:graphicFrame>
        <p:nvGraphicFramePr>
          <p:cNvPr id="32788" name="Объект 20"/>
          <p:cNvGraphicFramePr>
            <a:graphicFrameLocks noChangeAspect="1"/>
          </p:cNvGraphicFramePr>
          <p:nvPr/>
        </p:nvGraphicFramePr>
        <p:xfrm>
          <a:off x="6756400" y="7429500"/>
          <a:ext cx="1376363" cy="755650"/>
        </p:xfrm>
        <a:graphic>
          <a:graphicData uri="http://schemas.openxmlformats.org/presentationml/2006/ole">
            <p:oleObj spid="_x0000_s32788" name="Visio" r:id="rId21" imgW="1376725" imgH="754891" progId="Visio.Drawing.11">
              <p:embed/>
            </p:oleObj>
          </a:graphicData>
        </a:graphic>
      </p:graphicFrame>
      <p:graphicFrame>
        <p:nvGraphicFramePr>
          <p:cNvPr id="32789" name="Объект 21"/>
          <p:cNvGraphicFramePr>
            <a:graphicFrameLocks noChangeAspect="1"/>
          </p:cNvGraphicFramePr>
          <p:nvPr/>
        </p:nvGraphicFramePr>
        <p:xfrm>
          <a:off x="6043613" y="7969250"/>
          <a:ext cx="6764337" cy="576263"/>
        </p:xfrm>
        <a:graphic>
          <a:graphicData uri="http://schemas.openxmlformats.org/presentationml/2006/ole">
            <p:oleObj spid="_x0000_s32789" name="Visio" r:id="rId22" imgW="6773034" imgH="576030" progId="Visio.Drawing.11">
              <p:embed/>
            </p:oleObj>
          </a:graphicData>
        </a:graphic>
      </p:graphicFrame>
      <p:graphicFrame>
        <p:nvGraphicFramePr>
          <p:cNvPr id="32790" name="Объект 22"/>
          <p:cNvGraphicFramePr>
            <a:graphicFrameLocks noChangeAspect="1"/>
          </p:cNvGraphicFramePr>
          <p:nvPr/>
        </p:nvGraphicFramePr>
        <p:xfrm>
          <a:off x="6978650" y="8472488"/>
          <a:ext cx="979488" cy="444500"/>
        </p:xfrm>
        <a:graphic>
          <a:graphicData uri="http://schemas.openxmlformats.org/presentationml/2006/ole">
            <p:oleObj spid="_x0000_s32790" name="Visio" r:id="rId23" imgW="981024" imgH="444451" progId="Visio.Drawing.11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29" name="Text Box 4"/>
          <p:cNvSpPr txBox="1">
            <a:spLocks noChangeArrowheads="1"/>
          </p:cNvSpPr>
          <p:nvPr/>
        </p:nvSpPr>
        <p:spPr bwMode="auto">
          <a:xfrm>
            <a:off x="1109663" y="320675"/>
            <a:ext cx="10582275" cy="40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78" tIns="63896" rIns="127778" bIns="63896">
            <a:spAutoFit/>
          </a:bodyPr>
          <a:lstStyle/>
          <a:p>
            <a:pPr algn="ctr" defTabSz="1274763"/>
            <a:r>
              <a:rPr lang="ru-RU" b="1"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6453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28" tIns="45664" rIns="91328" bIns="45664" anchor="ctr"/>
          <a:lstStyle/>
          <a:p>
            <a:pPr algn="ctr">
              <a:lnSpc>
                <a:spcPct val="80000"/>
              </a:lnSpc>
              <a:defRPr/>
            </a:pPr>
            <a:r>
              <a:rPr lang="ru-RU" sz="2000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graphicFrame>
        <p:nvGraphicFramePr>
          <p:cNvPr id="33794" name="Объект 1"/>
          <p:cNvGraphicFramePr>
            <a:graphicFrameLocks noChangeAspect="1"/>
          </p:cNvGraphicFramePr>
          <p:nvPr/>
        </p:nvGraphicFramePr>
        <p:xfrm>
          <a:off x="279400" y="912813"/>
          <a:ext cx="3419475" cy="576262"/>
        </p:xfrm>
        <a:graphic>
          <a:graphicData uri="http://schemas.openxmlformats.org/presentationml/2006/ole">
            <p:oleObj spid="_x0000_s33794" name="Visio" r:id="rId3" imgW="3419424" imgH="576030" progId="Visio.Drawing.11">
              <p:embed/>
            </p:oleObj>
          </a:graphicData>
        </a:graphic>
      </p:graphicFrame>
      <p:graphicFrame>
        <p:nvGraphicFramePr>
          <p:cNvPr id="33795" name="Объект 23"/>
          <p:cNvGraphicFramePr>
            <a:graphicFrameLocks noChangeAspect="1"/>
          </p:cNvGraphicFramePr>
          <p:nvPr/>
        </p:nvGraphicFramePr>
        <p:xfrm>
          <a:off x="293688" y="1487488"/>
          <a:ext cx="3878262" cy="361950"/>
        </p:xfrm>
        <a:graphic>
          <a:graphicData uri="http://schemas.openxmlformats.org/presentationml/2006/ole">
            <p:oleObj spid="_x0000_s33795" name="Visio" r:id="rId4" imgW="3874467" imgH="362585" progId="Visio.Drawing.11">
              <p:embed/>
            </p:oleObj>
          </a:graphicData>
        </a:graphic>
      </p:graphicFrame>
      <p:graphicFrame>
        <p:nvGraphicFramePr>
          <p:cNvPr id="33796" name="Объект 24"/>
          <p:cNvGraphicFramePr>
            <a:graphicFrameLocks noChangeAspect="1"/>
          </p:cNvGraphicFramePr>
          <p:nvPr/>
        </p:nvGraphicFramePr>
        <p:xfrm>
          <a:off x="266700" y="1704975"/>
          <a:ext cx="4262438" cy="574675"/>
        </p:xfrm>
        <a:graphic>
          <a:graphicData uri="http://schemas.openxmlformats.org/presentationml/2006/ole">
            <p:oleObj spid="_x0000_s33796" name="Visio" r:id="rId5" imgW="4267470" imgH="576030" progId="Visio.Drawing.11">
              <p:embed/>
            </p:oleObj>
          </a:graphicData>
        </a:graphic>
      </p:graphicFrame>
      <p:graphicFrame>
        <p:nvGraphicFramePr>
          <p:cNvPr id="33797" name="Объект 25"/>
          <p:cNvGraphicFramePr>
            <a:graphicFrameLocks noChangeAspect="1"/>
          </p:cNvGraphicFramePr>
          <p:nvPr/>
        </p:nvGraphicFramePr>
        <p:xfrm>
          <a:off x="317500" y="1990725"/>
          <a:ext cx="3351213" cy="449263"/>
        </p:xfrm>
        <a:graphic>
          <a:graphicData uri="http://schemas.openxmlformats.org/presentationml/2006/ole">
            <p:oleObj spid="_x0000_s33797" name="Visio" r:id="rId6" imgW="3341201" imgH="447153" progId="Visio.Drawing.11">
              <p:embed/>
            </p:oleObj>
          </a:graphicData>
        </a:graphic>
      </p:graphicFrame>
      <p:graphicFrame>
        <p:nvGraphicFramePr>
          <p:cNvPr id="33798" name="Объект 26"/>
          <p:cNvGraphicFramePr>
            <a:graphicFrameLocks noChangeAspect="1"/>
          </p:cNvGraphicFramePr>
          <p:nvPr/>
        </p:nvGraphicFramePr>
        <p:xfrm>
          <a:off x="568325" y="2354263"/>
          <a:ext cx="982663" cy="455612"/>
        </p:xfrm>
        <a:graphic>
          <a:graphicData uri="http://schemas.openxmlformats.org/presentationml/2006/ole">
            <p:oleObj spid="_x0000_s33798" name="Visio" r:id="rId7" imgW="983182" imgH="455528" progId="Visio.Drawing.11">
              <p:embed/>
            </p:oleObj>
          </a:graphicData>
        </a:graphic>
      </p:graphicFrame>
      <p:graphicFrame>
        <p:nvGraphicFramePr>
          <p:cNvPr id="33799" name="Объект 27"/>
          <p:cNvGraphicFramePr>
            <a:graphicFrameLocks noChangeAspect="1"/>
          </p:cNvGraphicFramePr>
          <p:nvPr/>
        </p:nvGraphicFramePr>
        <p:xfrm>
          <a:off x="273050" y="2713038"/>
          <a:ext cx="1587500" cy="447675"/>
        </p:xfrm>
        <a:graphic>
          <a:graphicData uri="http://schemas.openxmlformats.org/presentationml/2006/ole">
            <p:oleObj spid="_x0000_s33799" name="Visio" r:id="rId8" imgW="1590624" imgH="447153" progId="Visio.Drawing.11">
              <p:embed/>
            </p:oleObj>
          </a:graphicData>
        </a:graphic>
      </p:graphicFrame>
      <p:graphicFrame>
        <p:nvGraphicFramePr>
          <p:cNvPr id="33800" name="Объект 28"/>
          <p:cNvGraphicFramePr>
            <a:graphicFrameLocks noChangeAspect="1"/>
          </p:cNvGraphicFramePr>
          <p:nvPr/>
        </p:nvGraphicFramePr>
        <p:xfrm>
          <a:off x="246063" y="3071813"/>
          <a:ext cx="2125662" cy="850900"/>
        </p:xfrm>
        <a:graphic>
          <a:graphicData uri="http://schemas.openxmlformats.org/presentationml/2006/ole">
            <p:oleObj spid="_x0000_s33800" name="Visio" r:id="rId9" imgW="2124159" imgH="851076" progId="Visio.Drawing.11">
              <p:embed/>
            </p:oleObj>
          </a:graphicData>
        </a:graphic>
      </p:graphicFrame>
      <p:graphicFrame>
        <p:nvGraphicFramePr>
          <p:cNvPr id="33801" name="Объект 29"/>
          <p:cNvGraphicFramePr>
            <a:graphicFrameLocks noChangeAspect="1"/>
          </p:cNvGraphicFramePr>
          <p:nvPr/>
        </p:nvGraphicFramePr>
        <p:xfrm>
          <a:off x="250825" y="4872038"/>
          <a:ext cx="6218238" cy="574675"/>
        </p:xfrm>
        <a:graphic>
          <a:graphicData uri="http://schemas.openxmlformats.org/presentationml/2006/ole">
            <p:oleObj spid="_x0000_s33801" name="Visio" r:id="rId10" imgW="6223315" imgH="576030" progId="Visio.Drawing.11">
              <p:embed/>
            </p:oleObj>
          </a:graphicData>
        </a:graphic>
      </p:graphicFrame>
      <p:graphicFrame>
        <p:nvGraphicFramePr>
          <p:cNvPr id="33802" name="Объект 30"/>
          <p:cNvGraphicFramePr>
            <a:graphicFrameLocks noChangeAspect="1"/>
          </p:cNvGraphicFramePr>
          <p:nvPr/>
        </p:nvGraphicFramePr>
        <p:xfrm>
          <a:off x="309563" y="5232400"/>
          <a:ext cx="979487" cy="725488"/>
        </p:xfrm>
        <a:graphic>
          <a:graphicData uri="http://schemas.openxmlformats.org/presentationml/2006/ole">
            <p:oleObj spid="_x0000_s33802" name="Visio" r:id="rId11" imgW="981024" imgH="727062" progId="Visio.Drawing.11">
              <p:embed/>
            </p:oleObj>
          </a:graphicData>
        </a:graphic>
      </p:graphicFrame>
      <p:graphicFrame>
        <p:nvGraphicFramePr>
          <p:cNvPr id="33803" name="Объект 16383"/>
          <p:cNvGraphicFramePr>
            <a:graphicFrameLocks noChangeAspect="1"/>
          </p:cNvGraphicFramePr>
          <p:nvPr/>
        </p:nvGraphicFramePr>
        <p:xfrm>
          <a:off x="254000" y="6049963"/>
          <a:ext cx="6792913" cy="622300"/>
        </p:xfrm>
        <a:graphic>
          <a:graphicData uri="http://schemas.openxmlformats.org/presentationml/2006/ole">
            <p:oleObj spid="_x0000_s33803" name="Visio" r:id="rId12" imgW="6791376" imgH="626014" progId="Visio.Drawing.11">
              <p:embed/>
            </p:oleObj>
          </a:graphicData>
        </a:graphic>
      </p:graphicFrame>
      <p:graphicFrame>
        <p:nvGraphicFramePr>
          <p:cNvPr id="33804" name="Объект 16384"/>
          <p:cNvGraphicFramePr>
            <a:graphicFrameLocks noChangeAspect="1"/>
          </p:cNvGraphicFramePr>
          <p:nvPr/>
        </p:nvGraphicFramePr>
        <p:xfrm>
          <a:off x="306388" y="6594475"/>
          <a:ext cx="981075" cy="727075"/>
        </p:xfrm>
        <a:graphic>
          <a:graphicData uri="http://schemas.openxmlformats.org/presentationml/2006/ole">
            <p:oleObj spid="_x0000_s33804" name="Visio" r:id="rId13" imgW="981024" imgH="727062" progId="Visio.Drawing.11">
              <p:embed/>
            </p:oleObj>
          </a:graphicData>
        </a:graphic>
      </p:graphicFrame>
      <p:graphicFrame>
        <p:nvGraphicFramePr>
          <p:cNvPr id="33805" name="Объект 16386"/>
          <p:cNvGraphicFramePr>
            <a:graphicFrameLocks noChangeAspect="1"/>
          </p:cNvGraphicFramePr>
          <p:nvPr/>
        </p:nvGraphicFramePr>
        <p:xfrm>
          <a:off x="277813" y="7327900"/>
          <a:ext cx="3678237" cy="361950"/>
        </p:xfrm>
        <a:graphic>
          <a:graphicData uri="http://schemas.openxmlformats.org/presentationml/2006/ole">
            <p:oleObj spid="_x0000_s33805" name="Visio" r:id="rId14" imgW="3675402" imgH="362585" progId="Visio.Drawing.11">
              <p:embed/>
            </p:oleObj>
          </a:graphicData>
        </a:graphic>
      </p:graphicFrame>
      <p:graphicFrame>
        <p:nvGraphicFramePr>
          <p:cNvPr id="33806" name="Объект 16387"/>
          <p:cNvGraphicFramePr>
            <a:graphicFrameLocks noChangeAspect="1"/>
          </p:cNvGraphicFramePr>
          <p:nvPr/>
        </p:nvGraphicFramePr>
        <p:xfrm>
          <a:off x="-9525" y="7272338"/>
          <a:ext cx="3459163" cy="993775"/>
        </p:xfrm>
        <a:graphic>
          <a:graphicData uri="http://schemas.openxmlformats.org/presentationml/2006/ole">
            <p:oleObj spid="_x0000_s33806" name="Visio" r:id="rId15" imgW="3454760" imgH="992922" progId="Visio.Drawing.11">
              <p:embed/>
            </p:oleObj>
          </a:graphicData>
        </a:graphic>
      </p:graphicFrame>
      <p:graphicFrame>
        <p:nvGraphicFramePr>
          <p:cNvPr id="33807" name="Объект 16388"/>
          <p:cNvGraphicFramePr>
            <a:graphicFrameLocks noChangeAspect="1"/>
          </p:cNvGraphicFramePr>
          <p:nvPr/>
        </p:nvGraphicFramePr>
        <p:xfrm>
          <a:off x="66675" y="8335963"/>
          <a:ext cx="3729038" cy="785812"/>
        </p:xfrm>
        <a:graphic>
          <a:graphicData uri="http://schemas.openxmlformats.org/presentationml/2006/ole">
            <p:oleObj spid="_x0000_s33807" name="Visio" r:id="rId16" imgW="3727731" imgH="783800" progId="Visio.Drawing.11">
              <p:embed/>
            </p:oleObj>
          </a:graphicData>
        </a:graphic>
      </p:graphicFrame>
      <p:graphicFrame>
        <p:nvGraphicFramePr>
          <p:cNvPr id="33808" name="Объект 16389"/>
          <p:cNvGraphicFramePr>
            <a:graphicFrameLocks noChangeAspect="1"/>
          </p:cNvGraphicFramePr>
          <p:nvPr/>
        </p:nvGraphicFramePr>
        <p:xfrm>
          <a:off x="3138488" y="7491413"/>
          <a:ext cx="3835400" cy="765175"/>
        </p:xfrm>
        <a:graphic>
          <a:graphicData uri="http://schemas.openxmlformats.org/presentationml/2006/ole">
            <p:oleObj spid="_x0000_s33808" name="Visio" r:id="rId17" imgW="3840750" imgH="764617" progId="Visio.Drawing.11">
              <p:embed/>
            </p:oleObj>
          </a:graphicData>
        </a:graphic>
      </p:graphicFrame>
      <p:graphicFrame>
        <p:nvGraphicFramePr>
          <p:cNvPr id="33809" name="Объект 16390"/>
          <p:cNvGraphicFramePr>
            <a:graphicFrameLocks noChangeAspect="1"/>
          </p:cNvGraphicFramePr>
          <p:nvPr/>
        </p:nvGraphicFramePr>
        <p:xfrm>
          <a:off x="3233738" y="8185150"/>
          <a:ext cx="4322762" cy="947738"/>
        </p:xfrm>
        <a:graphic>
          <a:graphicData uri="http://schemas.openxmlformats.org/presentationml/2006/ole">
            <p:oleObj spid="_x0000_s33809" name="Visio" r:id="rId18" imgW="4318989" imgH="946450" progId="Visio.Drawing.11">
              <p:embed/>
            </p:oleObj>
          </a:graphicData>
        </a:graphic>
      </p:graphicFrame>
      <p:graphicFrame>
        <p:nvGraphicFramePr>
          <p:cNvPr id="33810" name="Объект 16391"/>
          <p:cNvGraphicFramePr>
            <a:graphicFrameLocks noChangeAspect="1"/>
          </p:cNvGraphicFramePr>
          <p:nvPr/>
        </p:nvGraphicFramePr>
        <p:xfrm>
          <a:off x="6834188" y="1200150"/>
          <a:ext cx="3600450" cy="576263"/>
        </p:xfrm>
        <a:graphic>
          <a:graphicData uri="http://schemas.openxmlformats.org/presentationml/2006/ole">
            <p:oleObj spid="_x0000_s33810" name="Visio" r:id="rId19" imgW="3603653" imgH="576030" progId="Visio.Drawing.11">
              <p:embed/>
            </p:oleObj>
          </a:graphicData>
        </a:graphic>
      </p:graphicFrame>
      <p:graphicFrame>
        <p:nvGraphicFramePr>
          <p:cNvPr id="33811" name="Объект 16392"/>
          <p:cNvGraphicFramePr>
            <a:graphicFrameLocks noChangeAspect="1"/>
          </p:cNvGraphicFramePr>
          <p:nvPr/>
        </p:nvGraphicFramePr>
        <p:xfrm>
          <a:off x="6940550" y="1704975"/>
          <a:ext cx="2632075" cy="523875"/>
        </p:xfrm>
        <a:graphic>
          <a:graphicData uri="http://schemas.openxmlformats.org/presentationml/2006/ole">
            <p:oleObj spid="_x0000_s33811" name="Visio" r:id="rId20" imgW="2628833" imgH="523884" progId="Visio.Drawing.11">
              <p:embed/>
            </p:oleObj>
          </a:graphicData>
        </a:graphic>
      </p:graphicFrame>
      <p:graphicFrame>
        <p:nvGraphicFramePr>
          <p:cNvPr id="33812" name="Объект 16393"/>
          <p:cNvGraphicFramePr>
            <a:graphicFrameLocks noChangeAspect="1"/>
          </p:cNvGraphicFramePr>
          <p:nvPr/>
        </p:nvGraphicFramePr>
        <p:xfrm>
          <a:off x="6938963" y="2279650"/>
          <a:ext cx="3133725" cy="577850"/>
        </p:xfrm>
        <a:graphic>
          <a:graphicData uri="http://schemas.openxmlformats.org/presentationml/2006/ole">
            <p:oleObj spid="_x0000_s33812" name="Visio" r:id="rId21" imgW="3132966" imgH="577651" progId="Visio.Drawing.11">
              <p:embed/>
            </p:oleObj>
          </a:graphicData>
        </a:graphic>
      </p:graphicFrame>
      <p:graphicFrame>
        <p:nvGraphicFramePr>
          <p:cNvPr id="33813" name="Объект 16394"/>
          <p:cNvGraphicFramePr>
            <a:graphicFrameLocks noChangeAspect="1"/>
          </p:cNvGraphicFramePr>
          <p:nvPr/>
        </p:nvGraphicFramePr>
        <p:xfrm>
          <a:off x="6865938" y="2928938"/>
          <a:ext cx="5873750" cy="606425"/>
        </p:xfrm>
        <a:graphic>
          <a:graphicData uri="http://schemas.openxmlformats.org/presentationml/2006/ole">
            <p:oleObj spid="_x0000_s33813" name="Visio" r:id="rId22" imgW="5870772" imgH="606560" progId="Visio.Drawing.11">
              <p:embed/>
            </p:oleObj>
          </a:graphicData>
        </a:graphic>
      </p:graphicFrame>
      <p:graphicFrame>
        <p:nvGraphicFramePr>
          <p:cNvPr id="33814" name="Объект 16395"/>
          <p:cNvGraphicFramePr>
            <a:graphicFrameLocks noChangeAspect="1"/>
          </p:cNvGraphicFramePr>
          <p:nvPr/>
        </p:nvGraphicFramePr>
        <p:xfrm>
          <a:off x="6865938" y="3360738"/>
          <a:ext cx="3857625" cy="788987"/>
        </p:xfrm>
        <a:graphic>
          <a:graphicData uri="http://schemas.openxmlformats.org/presentationml/2006/ole">
            <p:oleObj spid="_x0000_s33814" name="Visio" r:id="rId23" imgW="3858013" imgH="789474" progId="Visio.Drawing.11">
              <p:embed/>
            </p:oleObj>
          </a:graphicData>
        </a:graphic>
      </p:graphicFrame>
      <p:graphicFrame>
        <p:nvGraphicFramePr>
          <p:cNvPr id="33815" name="Объект 16396"/>
          <p:cNvGraphicFramePr>
            <a:graphicFrameLocks noChangeAspect="1"/>
          </p:cNvGraphicFramePr>
          <p:nvPr/>
        </p:nvGraphicFramePr>
        <p:xfrm>
          <a:off x="6900863" y="3935413"/>
          <a:ext cx="2266950" cy="525462"/>
        </p:xfrm>
        <a:graphic>
          <a:graphicData uri="http://schemas.openxmlformats.org/presentationml/2006/ole">
            <p:oleObj spid="_x0000_s33815" name="Visio" r:id="rId24" imgW="2263073" imgH="523884" progId="Visio.Drawing.11">
              <p:embed/>
            </p:oleObj>
          </a:graphicData>
        </a:graphic>
      </p:graphicFrame>
      <p:graphicFrame>
        <p:nvGraphicFramePr>
          <p:cNvPr id="33816" name="Объект 16397"/>
          <p:cNvGraphicFramePr>
            <a:graphicFrameLocks noChangeAspect="1"/>
          </p:cNvGraphicFramePr>
          <p:nvPr/>
        </p:nvGraphicFramePr>
        <p:xfrm>
          <a:off x="6950075" y="4365625"/>
          <a:ext cx="7150100" cy="866775"/>
        </p:xfrm>
        <a:graphic>
          <a:graphicData uri="http://schemas.openxmlformats.org/presentationml/2006/ole">
            <p:oleObj spid="_x0000_s33816" name="Visio" r:id="rId25" imgW="7162800" imgH="868638" progId="Visio.Drawing.11">
              <p:embed/>
            </p:oleObj>
          </a:graphicData>
        </a:graphic>
      </p:graphicFrame>
      <p:graphicFrame>
        <p:nvGraphicFramePr>
          <p:cNvPr id="33817" name="Объект 16398"/>
          <p:cNvGraphicFramePr>
            <a:graphicFrameLocks noChangeAspect="1"/>
          </p:cNvGraphicFramePr>
          <p:nvPr/>
        </p:nvGraphicFramePr>
        <p:xfrm>
          <a:off x="6832600" y="5118100"/>
          <a:ext cx="2062163" cy="576263"/>
        </p:xfrm>
        <a:graphic>
          <a:graphicData uri="http://schemas.openxmlformats.org/presentationml/2006/ole">
            <p:oleObj spid="_x0000_s33817" name="Visio" r:id="rId26" imgW="2063469" imgH="576030" progId="Visio.Drawing.11">
              <p:embed/>
            </p:oleObj>
          </a:graphicData>
        </a:graphic>
      </p:graphicFrame>
      <p:graphicFrame>
        <p:nvGraphicFramePr>
          <p:cNvPr id="33818" name="Объект 16399"/>
          <p:cNvGraphicFramePr>
            <a:graphicFrameLocks noChangeAspect="1"/>
          </p:cNvGraphicFramePr>
          <p:nvPr/>
        </p:nvGraphicFramePr>
        <p:xfrm>
          <a:off x="7000875" y="5521325"/>
          <a:ext cx="2500313" cy="477838"/>
        </p:xfrm>
        <a:graphic>
          <a:graphicData uri="http://schemas.openxmlformats.org/presentationml/2006/ole">
            <p:oleObj spid="_x0000_s33818" name="Visio" r:id="rId27" imgW="2493156" imgH="476062" progId="Visio.Drawing.11">
              <p:embed/>
            </p:oleObj>
          </a:graphicData>
        </a:graphic>
      </p:graphicFrame>
      <p:graphicFrame>
        <p:nvGraphicFramePr>
          <p:cNvPr id="33819" name="Объект 16400"/>
          <p:cNvGraphicFramePr>
            <a:graphicFrameLocks noChangeAspect="1"/>
          </p:cNvGraphicFramePr>
          <p:nvPr/>
        </p:nvGraphicFramePr>
        <p:xfrm>
          <a:off x="7034213" y="5999163"/>
          <a:ext cx="2606675" cy="574675"/>
        </p:xfrm>
        <a:graphic>
          <a:graphicData uri="http://schemas.openxmlformats.org/presentationml/2006/ole">
            <p:oleObj spid="_x0000_s33819" name="Visio" r:id="rId28" imgW="2609681" imgH="576030" progId="Visio.Drawing.11">
              <p:embed/>
            </p:oleObj>
          </a:graphicData>
        </a:graphic>
      </p:graphicFrame>
      <p:graphicFrame>
        <p:nvGraphicFramePr>
          <p:cNvPr id="33820" name="Объект 16401"/>
          <p:cNvGraphicFramePr>
            <a:graphicFrameLocks noChangeAspect="1"/>
          </p:cNvGraphicFramePr>
          <p:nvPr/>
        </p:nvGraphicFramePr>
        <p:xfrm>
          <a:off x="6835775" y="6429375"/>
          <a:ext cx="1833563" cy="576263"/>
        </p:xfrm>
        <a:graphic>
          <a:graphicData uri="http://schemas.openxmlformats.org/presentationml/2006/ole">
            <p:oleObj spid="_x0000_s33820" name="Visio" r:id="rId29" imgW="1835274" imgH="576030" progId="Visio.Drawing.11">
              <p:embed/>
            </p:oleObj>
          </a:graphicData>
        </a:graphic>
      </p:graphicFrame>
      <p:graphicFrame>
        <p:nvGraphicFramePr>
          <p:cNvPr id="33821" name="Объект 16402"/>
          <p:cNvGraphicFramePr>
            <a:graphicFrameLocks noChangeAspect="1"/>
          </p:cNvGraphicFramePr>
          <p:nvPr/>
        </p:nvGraphicFramePr>
        <p:xfrm>
          <a:off x="7194550" y="6716713"/>
          <a:ext cx="2619375" cy="541337"/>
        </p:xfrm>
        <a:graphic>
          <a:graphicData uri="http://schemas.openxmlformats.org/presentationml/2006/ole">
            <p:oleObj spid="_x0000_s33821" name="Visio" r:id="rId30" imgW="2624247" imgH="543608" progId="Visio.Drawing.11">
              <p:embed/>
            </p:oleObj>
          </a:graphicData>
        </a:graphic>
      </p:graphicFrame>
      <p:graphicFrame>
        <p:nvGraphicFramePr>
          <p:cNvPr id="33822" name="Объект 16403"/>
          <p:cNvGraphicFramePr>
            <a:graphicFrameLocks noChangeAspect="1"/>
          </p:cNvGraphicFramePr>
          <p:nvPr/>
        </p:nvGraphicFramePr>
        <p:xfrm>
          <a:off x="7196138" y="7077075"/>
          <a:ext cx="2878137" cy="673100"/>
        </p:xfrm>
        <a:graphic>
          <a:graphicData uri="http://schemas.openxmlformats.org/presentationml/2006/ole">
            <p:oleObj spid="_x0000_s33822" name="Visio" r:id="rId31" imgW="2877258" imgH="673566" progId="Visio.Drawing.11">
              <p:embed/>
            </p:oleObj>
          </a:graphicData>
        </a:graphic>
      </p:graphicFrame>
      <p:graphicFrame>
        <p:nvGraphicFramePr>
          <p:cNvPr id="33823" name="Объект 16404"/>
          <p:cNvGraphicFramePr>
            <a:graphicFrameLocks noChangeAspect="1"/>
          </p:cNvGraphicFramePr>
          <p:nvPr/>
        </p:nvGraphicFramePr>
        <p:xfrm>
          <a:off x="6832600" y="7535863"/>
          <a:ext cx="2308225" cy="577850"/>
        </p:xfrm>
        <a:graphic>
          <a:graphicData uri="http://schemas.openxmlformats.org/presentationml/2006/ole">
            <p:oleObj spid="_x0000_s33823" name="Visio" r:id="rId32" imgW="2301645" imgH="576030" progId="Visio.Drawing.11">
              <p:embed/>
            </p:oleObj>
          </a:graphicData>
        </a:graphic>
      </p:graphicFrame>
      <p:graphicFrame>
        <p:nvGraphicFramePr>
          <p:cNvPr id="33824" name="Объект 16405"/>
          <p:cNvGraphicFramePr>
            <a:graphicFrameLocks noChangeAspect="1"/>
          </p:cNvGraphicFramePr>
          <p:nvPr/>
        </p:nvGraphicFramePr>
        <p:xfrm>
          <a:off x="7112000" y="7824788"/>
          <a:ext cx="2524125" cy="474662"/>
        </p:xfrm>
        <a:graphic>
          <a:graphicData uri="http://schemas.openxmlformats.org/presentationml/2006/ole">
            <p:oleObj spid="_x0000_s33824" name="Visio" r:id="rId33" imgW="2530919" imgH="474441" progId="Visio.Drawing.11">
              <p:embed/>
            </p:oleObj>
          </a:graphicData>
        </a:graphic>
      </p:graphicFrame>
      <p:graphicFrame>
        <p:nvGraphicFramePr>
          <p:cNvPr id="33825" name="Объект 16406"/>
          <p:cNvGraphicFramePr>
            <a:graphicFrameLocks noChangeAspect="1"/>
          </p:cNvGraphicFramePr>
          <p:nvPr/>
        </p:nvGraphicFramePr>
        <p:xfrm>
          <a:off x="7138988" y="8185150"/>
          <a:ext cx="2797175" cy="576263"/>
        </p:xfrm>
        <a:graphic>
          <a:graphicData uri="http://schemas.openxmlformats.org/presentationml/2006/ole">
            <p:oleObj spid="_x0000_s33825" name="Visio" r:id="rId34" imgW="2800384" imgH="576030" progId="Visio.Drawing.11">
              <p:embed/>
            </p:oleObj>
          </a:graphicData>
        </a:graphic>
      </p:graphicFrame>
      <p:graphicFrame>
        <p:nvGraphicFramePr>
          <p:cNvPr id="33826" name="Объект 2"/>
          <p:cNvGraphicFramePr>
            <a:graphicFrameLocks noChangeAspect="1"/>
          </p:cNvGraphicFramePr>
          <p:nvPr/>
        </p:nvGraphicFramePr>
        <p:xfrm>
          <a:off x="2049463" y="2917825"/>
          <a:ext cx="2263775" cy="1017588"/>
        </p:xfrm>
        <a:graphic>
          <a:graphicData uri="http://schemas.openxmlformats.org/presentationml/2006/ole">
            <p:oleObj spid="_x0000_s33826" name="Visio" r:id="rId35" imgW="2266849" imgH="1018859" progId="Visio.Drawing.11">
              <p:embed/>
            </p:oleObj>
          </a:graphicData>
        </a:graphic>
      </p:graphicFrame>
      <p:graphicFrame>
        <p:nvGraphicFramePr>
          <p:cNvPr id="33827" name="Объект 3"/>
          <p:cNvGraphicFramePr>
            <a:graphicFrameLocks noChangeAspect="1"/>
          </p:cNvGraphicFramePr>
          <p:nvPr/>
        </p:nvGraphicFramePr>
        <p:xfrm>
          <a:off x="282575" y="3865563"/>
          <a:ext cx="2608263" cy="1017587"/>
        </p:xfrm>
        <a:graphic>
          <a:graphicData uri="http://schemas.openxmlformats.org/presentationml/2006/ole">
            <p:oleObj spid="_x0000_s33827" name="Visio" r:id="rId36" imgW="2609951" imgH="1018859" progId="Visio.Drawing.11">
              <p:embed/>
            </p:oleObj>
          </a:graphicData>
        </a:graphic>
      </p:graphicFrame>
      <p:graphicFrame>
        <p:nvGraphicFramePr>
          <p:cNvPr id="33828" name="Объект 4"/>
          <p:cNvGraphicFramePr>
            <a:graphicFrameLocks noChangeAspect="1"/>
          </p:cNvGraphicFramePr>
          <p:nvPr/>
        </p:nvGraphicFramePr>
        <p:xfrm>
          <a:off x="2368550" y="3865563"/>
          <a:ext cx="3121025" cy="1017587"/>
        </p:xfrm>
        <a:graphic>
          <a:graphicData uri="http://schemas.openxmlformats.org/presentationml/2006/ole">
            <p:oleObj spid="_x0000_s33828" name="Visio" r:id="rId37" imgW="3124335" imgH="1018859" progId="Visio.Drawing.11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38" name="Text Box 4"/>
          <p:cNvSpPr txBox="1">
            <a:spLocks noChangeArrowheads="1"/>
          </p:cNvSpPr>
          <p:nvPr/>
        </p:nvSpPr>
        <p:spPr bwMode="auto">
          <a:xfrm>
            <a:off x="1109663" y="320675"/>
            <a:ext cx="10582275" cy="4048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78" tIns="63896" rIns="127778" bIns="63896">
            <a:spAutoFit/>
          </a:bodyPr>
          <a:lstStyle/>
          <a:p>
            <a:pPr algn="ctr" defTabSz="1274763"/>
            <a:r>
              <a:rPr lang="ru-RU" b="1"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6453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28" tIns="45664" rIns="91328" bIns="45664" anchor="ctr"/>
          <a:lstStyle/>
          <a:p>
            <a:pPr algn="ctr">
              <a:lnSpc>
                <a:spcPct val="80000"/>
              </a:lnSpc>
              <a:defRPr/>
            </a:pPr>
            <a:r>
              <a:rPr lang="ru-RU" sz="2000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graphicFrame>
        <p:nvGraphicFramePr>
          <p:cNvPr id="34818" name="Объект 1"/>
          <p:cNvGraphicFramePr>
            <a:graphicFrameLocks noChangeAspect="1"/>
          </p:cNvGraphicFramePr>
          <p:nvPr/>
        </p:nvGraphicFramePr>
        <p:xfrm>
          <a:off x="711200" y="1344613"/>
          <a:ext cx="3349625" cy="476250"/>
        </p:xfrm>
        <a:graphic>
          <a:graphicData uri="http://schemas.openxmlformats.org/presentationml/2006/ole">
            <p:oleObj spid="_x0000_s34818" name="Visio" r:id="rId3" imgW="3341201" imgH="474981" progId="Visio.Drawing.11">
              <p:embed/>
            </p:oleObj>
          </a:graphicData>
        </a:graphic>
      </p:graphicFrame>
      <p:graphicFrame>
        <p:nvGraphicFramePr>
          <p:cNvPr id="34819" name="Объект 23"/>
          <p:cNvGraphicFramePr>
            <a:graphicFrameLocks noChangeAspect="1"/>
          </p:cNvGraphicFramePr>
          <p:nvPr/>
        </p:nvGraphicFramePr>
        <p:xfrm>
          <a:off x="927100" y="1920875"/>
          <a:ext cx="795338" cy="377825"/>
        </p:xfrm>
        <a:graphic>
          <a:graphicData uri="http://schemas.openxmlformats.org/presentationml/2006/ole">
            <p:oleObj spid="_x0000_s34819" name="Visio" r:id="rId4" imgW="792750" imgH="376365" progId="Visio.Drawing.11">
              <p:embed/>
            </p:oleObj>
          </a:graphicData>
        </a:graphic>
      </p:graphicFrame>
      <p:graphicFrame>
        <p:nvGraphicFramePr>
          <p:cNvPr id="34820" name="Объект 24"/>
          <p:cNvGraphicFramePr>
            <a:graphicFrameLocks noChangeAspect="1"/>
          </p:cNvGraphicFramePr>
          <p:nvPr/>
        </p:nvGraphicFramePr>
        <p:xfrm>
          <a:off x="715963" y="2498725"/>
          <a:ext cx="3333750" cy="446088"/>
        </p:xfrm>
        <a:graphic>
          <a:graphicData uri="http://schemas.openxmlformats.org/presentationml/2006/ole">
            <p:oleObj spid="_x0000_s34820" name="Visio" r:id="rId5" imgW="3341201" imgH="447153" progId="Visio.Drawing.11">
              <p:embed/>
            </p:oleObj>
          </a:graphicData>
        </a:graphic>
      </p:graphicFrame>
      <p:graphicFrame>
        <p:nvGraphicFramePr>
          <p:cNvPr id="34821" name="Объект 25"/>
          <p:cNvGraphicFramePr>
            <a:graphicFrameLocks noChangeAspect="1"/>
          </p:cNvGraphicFramePr>
          <p:nvPr/>
        </p:nvGraphicFramePr>
        <p:xfrm>
          <a:off x="928688" y="2928938"/>
          <a:ext cx="676275" cy="647700"/>
        </p:xfrm>
        <a:graphic>
          <a:graphicData uri="http://schemas.openxmlformats.org/presentationml/2006/ole">
            <p:oleObj spid="_x0000_s34821" name="Точечный рисунок" r:id="rId6" imgW="3238952" imgH="3095238" progId="PBrush">
              <p:embed/>
            </p:oleObj>
          </a:graphicData>
        </a:graphic>
      </p:graphicFrame>
      <p:graphicFrame>
        <p:nvGraphicFramePr>
          <p:cNvPr id="34822" name="Объект 26"/>
          <p:cNvGraphicFramePr>
            <a:graphicFrameLocks noChangeAspect="1"/>
          </p:cNvGraphicFramePr>
          <p:nvPr/>
        </p:nvGraphicFramePr>
        <p:xfrm>
          <a:off x="788988" y="4010025"/>
          <a:ext cx="3333750" cy="446088"/>
        </p:xfrm>
        <a:graphic>
          <a:graphicData uri="http://schemas.openxmlformats.org/presentationml/2006/ole">
            <p:oleObj spid="_x0000_s34822" name="Visio" r:id="rId7" imgW="3341201" imgH="447153" progId="Visio.Drawing.11">
              <p:embed/>
            </p:oleObj>
          </a:graphicData>
        </a:graphic>
      </p:graphicFrame>
      <p:graphicFrame>
        <p:nvGraphicFramePr>
          <p:cNvPr id="34823" name="Объект 27"/>
          <p:cNvGraphicFramePr>
            <a:graphicFrameLocks noChangeAspect="1"/>
          </p:cNvGraphicFramePr>
          <p:nvPr/>
        </p:nvGraphicFramePr>
        <p:xfrm>
          <a:off x="609600" y="4656138"/>
          <a:ext cx="4159250" cy="912812"/>
        </p:xfrm>
        <a:graphic>
          <a:graphicData uri="http://schemas.openxmlformats.org/presentationml/2006/ole">
            <p:oleObj spid="_x0000_s34823" name="Visio" r:id="rId8" imgW="4156069" imgH="912678" progId="Visio.Drawing.11">
              <p:embed/>
            </p:oleObj>
          </a:graphicData>
        </a:graphic>
      </p:graphicFrame>
      <p:graphicFrame>
        <p:nvGraphicFramePr>
          <p:cNvPr id="34824" name="Объект 28"/>
          <p:cNvGraphicFramePr>
            <a:graphicFrameLocks noChangeAspect="1"/>
          </p:cNvGraphicFramePr>
          <p:nvPr/>
        </p:nvGraphicFramePr>
        <p:xfrm>
          <a:off x="677863" y="5735638"/>
          <a:ext cx="3351212" cy="449262"/>
        </p:xfrm>
        <a:graphic>
          <a:graphicData uri="http://schemas.openxmlformats.org/presentationml/2006/ole">
            <p:oleObj spid="_x0000_s34824" name="Visio" r:id="rId9" imgW="3341201" imgH="447153" progId="Visio.Drawing.11">
              <p:embed/>
            </p:oleObj>
          </a:graphicData>
        </a:graphic>
      </p:graphicFrame>
      <p:graphicFrame>
        <p:nvGraphicFramePr>
          <p:cNvPr id="34825" name="Объект 29"/>
          <p:cNvGraphicFramePr>
            <a:graphicFrameLocks noChangeAspect="1"/>
          </p:cNvGraphicFramePr>
          <p:nvPr/>
        </p:nvGraphicFramePr>
        <p:xfrm>
          <a:off x="784225" y="6096000"/>
          <a:ext cx="1431925" cy="973138"/>
        </p:xfrm>
        <a:graphic>
          <a:graphicData uri="http://schemas.openxmlformats.org/presentationml/2006/ole">
            <p:oleObj spid="_x0000_s34825" name="Visio" r:id="rId10" imgW="1433369" imgH="974279" progId="Visio.Drawing.11">
              <p:embed/>
            </p:oleObj>
          </a:graphicData>
        </a:graphic>
      </p:graphicFrame>
      <p:graphicFrame>
        <p:nvGraphicFramePr>
          <p:cNvPr id="34826" name="Объект 12"/>
          <p:cNvGraphicFramePr>
            <a:graphicFrameLocks noChangeAspect="1"/>
          </p:cNvGraphicFramePr>
          <p:nvPr/>
        </p:nvGraphicFramePr>
        <p:xfrm>
          <a:off x="677863" y="6961188"/>
          <a:ext cx="3351212" cy="449262"/>
        </p:xfrm>
        <a:graphic>
          <a:graphicData uri="http://schemas.openxmlformats.org/presentationml/2006/ole">
            <p:oleObj spid="_x0000_s34826" name="Visio" r:id="rId11" imgW="3341201" imgH="447153" progId="Visio.Drawing.11">
              <p:embed/>
            </p:oleObj>
          </a:graphicData>
        </a:graphic>
      </p:graphicFrame>
      <p:graphicFrame>
        <p:nvGraphicFramePr>
          <p:cNvPr id="34827" name="Объект 3"/>
          <p:cNvGraphicFramePr>
            <a:graphicFrameLocks noChangeAspect="1"/>
          </p:cNvGraphicFramePr>
          <p:nvPr/>
        </p:nvGraphicFramePr>
        <p:xfrm>
          <a:off x="1039813" y="7321550"/>
          <a:ext cx="631825" cy="547688"/>
        </p:xfrm>
        <a:graphic>
          <a:graphicData uri="http://schemas.openxmlformats.org/presentationml/2006/ole">
            <p:oleObj spid="_x0000_s34827" name="Visio" r:id="rId12" imgW="1122635" imgH="981034" progId="Visio.Drawing.11">
              <p:embed/>
            </p:oleObj>
          </a:graphicData>
        </a:graphic>
      </p:graphicFrame>
      <p:graphicFrame>
        <p:nvGraphicFramePr>
          <p:cNvPr id="34828" name="Объект 2"/>
          <p:cNvGraphicFramePr>
            <a:graphicFrameLocks noChangeAspect="1"/>
          </p:cNvGraphicFramePr>
          <p:nvPr/>
        </p:nvGraphicFramePr>
        <p:xfrm>
          <a:off x="655638" y="7754938"/>
          <a:ext cx="3333750" cy="446087"/>
        </p:xfrm>
        <a:graphic>
          <a:graphicData uri="http://schemas.openxmlformats.org/presentationml/2006/ole">
            <p:oleObj spid="_x0000_s34828" name="Visio" r:id="rId13" imgW="3341201" imgH="447153" progId="Visio.Drawing.11">
              <p:embed/>
            </p:oleObj>
          </a:graphicData>
        </a:graphic>
      </p:graphicFrame>
      <p:graphicFrame>
        <p:nvGraphicFramePr>
          <p:cNvPr id="34829" name="Объект 4"/>
          <p:cNvGraphicFramePr>
            <a:graphicFrameLocks noChangeAspect="1"/>
          </p:cNvGraphicFramePr>
          <p:nvPr/>
        </p:nvGraphicFramePr>
        <p:xfrm>
          <a:off x="1042988" y="7858125"/>
          <a:ext cx="600075" cy="830263"/>
        </p:xfrm>
        <a:graphic>
          <a:graphicData uri="http://schemas.openxmlformats.org/presentationml/2006/ole">
            <p:oleObj spid="_x0000_s34829" name="Visio" r:id="rId14" imgW="1122635" imgH="1550579" progId="Visio.Drawing.11">
              <p:embed/>
            </p:oleObj>
          </a:graphicData>
        </a:graphic>
      </p:graphicFrame>
      <p:graphicFrame>
        <p:nvGraphicFramePr>
          <p:cNvPr id="34830" name="Объект 9"/>
          <p:cNvGraphicFramePr>
            <a:graphicFrameLocks noChangeAspect="1"/>
          </p:cNvGraphicFramePr>
          <p:nvPr/>
        </p:nvGraphicFramePr>
        <p:xfrm>
          <a:off x="5076825" y="1487488"/>
          <a:ext cx="3341688" cy="455612"/>
        </p:xfrm>
        <a:graphic>
          <a:graphicData uri="http://schemas.openxmlformats.org/presentationml/2006/ole">
            <p:oleObj spid="_x0000_s34830" name="Visio" r:id="rId15" imgW="3341201" imgH="455258" progId="Visio.Drawing.11">
              <p:embed/>
            </p:oleObj>
          </a:graphicData>
        </a:graphic>
      </p:graphicFrame>
      <p:graphicFrame>
        <p:nvGraphicFramePr>
          <p:cNvPr id="34831" name="Объект 13"/>
          <p:cNvGraphicFramePr>
            <a:graphicFrameLocks noChangeAspect="1"/>
          </p:cNvGraphicFramePr>
          <p:nvPr/>
        </p:nvGraphicFramePr>
        <p:xfrm>
          <a:off x="4818063" y="1990725"/>
          <a:ext cx="1214437" cy="1187450"/>
        </p:xfrm>
        <a:graphic>
          <a:graphicData uri="http://schemas.openxmlformats.org/presentationml/2006/ole">
            <p:oleObj spid="_x0000_s34831" name="Visio" r:id="rId16" imgW="1213266" imgH="1186643" progId="Visio.Drawing.11">
              <p:embed/>
            </p:oleObj>
          </a:graphicData>
        </a:graphic>
      </p:graphicFrame>
      <p:graphicFrame>
        <p:nvGraphicFramePr>
          <p:cNvPr id="34832" name="Объект 14"/>
          <p:cNvGraphicFramePr>
            <a:graphicFrameLocks noChangeAspect="1"/>
          </p:cNvGraphicFramePr>
          <p:nvPr/>
        </p:nvGraphicFramePr>
        <p:xfrm>
          <a:off x="6329363" y="1990725"/>
          <a:ext cx="1214437" cy="1187450"/>
        </p:xfrm>
        <a:graphic>
          <a:graphicData uri="http://schemas.openxmlformats.org/presentationml/2006/ole">
            <p:oleObj spid="_x0000_s34832" name="Visio" r:id="rId17" imgW="1213266" imgH="1186643" progId="Visio.Drawing.11">
              <p:embed/>
            </p:oleObj>
          </a:graphicData>
        </a:graphic>
      </p:graphicFrame>
      <p:graphicFrame>
        <p:nvGraphicFramePr>
          <p:cNvPr id="34833" name="Объект 15"/>
          <p:cNvGraphicFramePr>
            <a:graphicFrameLocks noChangeAspect="1"/>
          </p:cNvGraphicFramePr>
          <p:nvPr/>
        </p:nvGraphicFramePr>
        <p:xfrm>
          <a:off x="4960938" y="3216275"/>
          <a:ext cx="3341687" cy="455613"/>
        </p:xfrm>
        <a:graphic>
          <a:graphicData uri="http://schemas.openxmlformats.org/presentationml/2006/ole">
            <p:oleObj spid="_x0000_s34833" name="Visio" r:id="rId18" imgW="3341201" imgH="455258" progId="Visio.Drawing.11">
              <p:embed/>
            </p:oleObj>
          </a:graphicData>
        </a:graphic>
      </p:graphicFrame>
      <p:graphicFrame>
        <p:nvGraphicFramePr>
          <p:cNvPr id="34834" name="Объект 16"/>
          <p:cNvGraphicFramePr>
            <a:graphicFrameLocks noChangeAspect="1"/>
          </p:cNvGraphicFramePr>
          <p:nvPr/>
        </p:nvGraphicFramePr>
        <p:xfrm>
          <a:off x="4600575" y="3646488"/>
          <a:ext cx="1212850" cy="1187450"/>
        </p:xfrm>
        <a:graphic>
          <a:graphicData uri="http://schemas.openxmlformats.org/presentationml/2006/ole">
            <p:oleObj spid="_x0000_s34834" name="Visio" r:id="rId19" imgW="1213266" imgH="1186643" progId="Visio.Drawing.11">
              <p:embed/>
            </p:oleObj>
          </a:graphicData>
        </a:graphic>
      </p:graphicFrame>
      <p:graphicFrame>
        <p:nvGraphicFramePr>
          <p:cNvPr id="34835" name="Объект 17"/>
          <p:cNvGraphicFramePr>
            <a:graphicFrameLocks noChangeAspect="1"/>
          </p:cNvGraphicFramePr>
          <p:nvPr/>
        </p:nvGraphicFramePr>
        <p:xfrm>
          <a:off x="6329363" y="3646488"/>
          <a:ext cx="1214437" cy="1187450"/>
        </p:xfrm>
        <a:graphic>
          <a:graphicData uri="http://schemas.openxmlformats.org/presentationml/2006/ole">
            <p:oleObj spid="_x0000_s34835" name="Visio" r:id="rId20" imgW="1213266" imgH="1186643" progId="Visio.Drawing.11">
              <p:embed/>
            </p:oleObj>
          </a:graphicData>
        </a:graphic>
      </p:graphicFrame>
      <p:graphicFrame>
        <p:nvGraphicFramePr>
          <p:cNvPr id="34836" name="Объект 5"/>
          <p:cNvGraphicFramePr>
            <a:graphicFrameLocks noChangeAspect="1"/>
          </p:cNvGraphicFramePr>
          <p:nvPr/>
        </p:nvGraphicFramePr>
        <p:xfrm>
          <a:off x="4600575" y="5232400"/>
          <a:ext cx="1212850" cy="1185863"/>
        </p:xfrm>
        <a:graphic>
          <a:graphicData uri="http://schemas.openxmlformats.org/presentationml/2006/ole">
            <p:oleObj spid="_x0000_s34836" name="Visio" r:id="rId21" imgW="1213266" imgH="1186643" progId="Visio.Drawing.11">
              <p:embed/>
            </p:oleObj>
          </a:graphicData>
        </a:graphic>
      </p:graphicFrame>
      <p:graphicFrame>
        <p:nvGraphicFramePr>
          <p:cNvPr id="34837" name="Объект 22"/>
          <p:cNvGraphicFramePr>
            <a:graphicFrameLocks noChangeAspect="1"/>
          </p:cNvGraphicFramePr>
          <p:nvPr/>
        </p:nvGraphicFramePr>
        <p:xfrm>
          <a:off x="4732338" y="5087938"/>
          <a:ext cx="3341687" cy="455612"/>
        </p:xfrm>
        <a:graphic>
          <a:graphicData uri="http://schemas.openxmlformats.org/presentationml/2006/ole">
            <p:oleObj spid="_x0000_s34837" name="Visio" r:id="rId22" imgW="3341201" imgH="455258" progId="Visio.Drawing.11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122" name="Object 2"/>
          <p:cNvGraphicFramePr>
            <a:graphicFrameLocks noChangeAspect="1"/>
          </p:cNvGraphicFramePr>
          <p:nvPr/>
        </p:nvGraphicFramePr>
        <p:xfrm>
          <a:off x="0" y="0"/>
          <a:ext cx="12688888" cy="9471025"/>
        </p:xfrm>
        <a:graphic>
          <a:graphicData uri="http://schemas.openxmlformats.org/presentationml/2006/ole">
            <p:oleObj spid="_x0000_s1206274" name="Document" r:id="rId3" imgW="9662961" imgH="7185649" progId="Word.Document.8">
              <p:embed/>
            </p:oleObj>
          </a:graphicData>
        </a:graphic>
      </p:graphicFrame>
    </p:spTree>
  </p:cSld>
  <p:clrMapOvr>
    <a:masterClrMapping/>
  </p:clrMapOvr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4"/>
          <p:cNvSpPr>
            <a:spLocks noChangeArrowheads="1"/>
          </p:cNvSpPr>
          <p:nvPr/>
        </p:nvSpPr>
        <p:spPr bwMode="auto">
          <a:xfrm>
            <a:off x="209550" y="2928938"/>
            <a:ext cx="12382500" cy="1944687"/>
          </a:xfrm>
          <a:prstGeom prst="rect">
            <a:avLst/>
          </a:prstGeom>
          <a:solidFill>
            <a:schemeClr val="hlink"/>
          </a:solidFill>
          <a:ln w="9525">
            <a:miter lim="800000"/>
            <a:headEnd/>
            <a:tailEnd/>
          </a:ln>
          <a:scene3d>
            <a:camera prst="legacyPerspectiveBottom"/>
            <a:lightRig rig="legacyFlat3" dir="t"/>
          </a:scene3d>
          <a:sp3d extrusionH="887400" prstMaterial="legacyMatte">
            <a:bevelT w="13500" h="13500" prst="angle"/>
            <a:bevelB w="13500" h="13500" prst="angle"/>
            <a:extrusionClr>
              <a:schemeClr val="hlink"/>
            </a:extrusionClr>
          </a:sp3d>
        </p:spPr>
        <p:txBody>
          <a:bodyPr wrap="none" lIns="127954" tIns="63980" rIns="127954" bIns="63980" anchor="ctr">
            <a:flatTx/>
          </a:bodyPr>
          <a:lstStyle/>
          <a:p>
            <a:pPr algn="ctr" defTabSz="1277938"/>
            <a:r>
              <a:rPr lang="ru-RU" b="1" dirty="0">
                <a:solidFill>
                  <a:srgbClr val="FFFF00"/>
                </a:solidFill>
                <a:cs typeface="Times New Roman" pitchFamily="18" charset="0"/>
              </a:rPr>
              <a:t>Ответственный за </a:t>
            </a:r>
            <a:r>
              <a:rPr lang="ru-RU" b="1" dirty="0">
                <a:solidFill>
                  <a:srgbClr val="FFFF00"/>
                </a:solidFill>
                <a:ea typeface="Calibri" pitchFamily="34" charset="0"/>
                <a:cs typeface="Times New Roman" pitchFamily="18" charset="0"/>
              </a:rPr>
              <a:t>телекоммуникационное обеспечения</a:t>
            </a:r>
            <a:endParaRPr lang="ru-RU" b="1" dirty="0">
              <a:solidFill>
                <a:srgbClr val="FFFF00"/>
              </a:solidFill>
              <a:cs typeface="Times New Roman" pitchFamily="18" charset="0"/>
            </a:endParaRPr>
          </a:p>
          <a:p>
            <a:pPr algn="ctr" defTabSz="1277938"/>
            <a:r>
              <a:rPr lang="ru-RU" b="1" dirty="0">
                <a:solidFill>
                  <a:srgbClr val="FFFF00"/>
                </a:solidFill>
                <a:cs typeface="Times New Roman" pitchFamily="18" charset="0"/>
              </a:rPr>
              <a:t>в правительстве Чеченской Республики</a:t>
            </a:r>
          </a:p>
          <a:p>
            <a:pPr algn="ctr" defTabSz="1277938"/>
            <a:r>
              <a:rPr lang="ru-RU" b="1" dirty="0" err="1">
                <a:solidFill>
                  <a:srgbClr val="FFFF00"/>
                </a:solidFill>
                <a:cs typeface="Times New Roman" pitchFamily="18" charset="0"/>
              </a:rPr>
              <a:t>Темуркаев</a:t>
            </a:r>
            <a:r>
              <a:rPr lang="ru-RU" b="1" dirty="0">
                <a:solidFill>
                  <a:srgbClr val="FFFF00"/>
                </a:solidFill>
                <a:cs typeface="Times New Roman" pitchFamily="18" charset="0"/>
              </a:rPr>
              <a:t> Тимур </a:t>
            </a:r>
            <a:r>
              <a:rPr lang="ru-RU" b="1" dirty="0" err="1">
                <a:solidFill>
                  <a:srgbClr val="FFFF00"/>
                </a:solidFill>
                <a:cs typeface="Times New Roman" pitchFamily="18" charset="0"/>
              </a:rPr>
              <a:t>Макашерипович</a:t>
            </a:r>
            <a:r>
              <a:rPr lang="ru-RU" dirty="0">
                <a:solidFill>
                  <a:srgbClr val="FFFF00"/>
                </a:solidFill>
                <a:cs typeface="Times New Roman" pitchFamily="18" charset="0"/>
              </a:rPr>
              <a:t>  </a:t>
            </a:r>
          </a:p>
          <a:p>
            <a:pPr algn="ctr" defTabSz="1277938"/>
            <a:r>
              <a:rPr lang="ru-RU" dirty="0">
                <a:solidFill>
                  <a:srgbClr val="FFFF00"/>
                </a:solidFill>
                <a:cs typeface="Times New Roman" pitchFamily="18" charset="0"/>
              </a:rPr>
              <a:t>Сот. 8928-340-19-22</a:t>
            </a:r>
          </a:p>
        </p:txBody>
      </p:sp>
      <p:sp>
        <p:nvSpPr>
          <p:cNvPr id="146435" name="TextBox 5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По состоянию на</a:t>
            </a:r>
          </a:p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дд.мм.гг</a:t>
            </a:r>
          </a:p>
        </p:txBody>
      </p:sp>
      <p:sp>
        <p:nvSpPr>
          <p:cNvPr id="146436" name="Text Box 108"/>
          <p:cNvSpPr txBox="1">
            <a:spLocks noChangeArrowheads="1"/>
          </p:cNvSpPr>
          <p:nvPr/>
        </p:nvSpPr>
        <p:spPr bwMode="auto">
          <a:xfrm>
            <a:off x="0" y="3621"/>
            <a:ext cx="12801600" cy="1182447"/>
          </a:xfrm>
          <a:prstGeom prst="rect">
            <a:avLst/>
          </a:prstGeom>
          <a:solidFill>
            <a:srgbClr val="D9D9D9">
              <a:alpha val="79999"/>
            </a:srgbClr>
          </a:solidFill>
          <a:ln w="9525">
            <a:noFill/>
            <a:miter lim="800000"/>
            <a:headEnd/>
            <a:tailEnd/>
          </a:ln>
        </p:spPr>
        <p:txBody>
          <a:bodyPr lIns="127954" tIns="63980" rIns="127954" bIns="63980" anchor="ctr">
            <a:spAutoFit/>
          </a:bodyPr>
          <a:lstStyle/>
          <a:p>
            <a:pPr algn="ctr" defTabSz="1790700" eaLnBrk="0" hangingPunct="0">
              <a:lnSpc>
                <a:spcPct val="115000"/>
              </a:lnSpc>
            </a:pPr>
            <a:r>
              <a:rPr lang="ru-RU" sz="3100" dirty="0">
                <a:solidFill>
                  <a:schemeClr val="tx1"/>
                </a:solidFill>
                <a:cs typeface="Times New Roman" pitchFamily="18" charset="0"/>
              </a:rPr>
              <a:t>Ответственный по вопросам телекоммуникационного обеспечения в правительстве ЧР</a:t>
            </a: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72" name="Group 48"/>
          <p:cNvGraphicFramePr>
            <a:graphicFrameLocks noGrp="1"/>
          </p:cNvGraphicFramePr>
          <p:nvPr/>
        </p:nvGraphicFramePr>
        <p:xfrm>
          <a:off x="293688" y="2354263"/>
          <a:ext cx="12217400" cy="2614613"/>
        </p:xfrm>
        <a:graphic>
          <a:graphicData uri="http://schemas.openxmlformats.org/drawingml/2006/table">
            <a:tbl>
              <a:tblPr/>
              <a:tblGrid>
                <a:gridCol w="544512"/>
                <a:gridCol w="2630488"/>
                <a:gridCol w="2733675"/>
                <a:gridCol w="2292350"/>
                <a:gridCol w="2422525"/>
                <a:gridCol w="1593850"/>
              </a:tblGrid>
              <a:tr h="7778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служебного телефона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сотового телефона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</a:tr>
              <a:tr h="388938"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478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связи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 МЧС по ЧР</a:t>
                      </a:r>
                      <a:r>
                        <a:rPr kumimoji="0" lang="ru-RU" sz="4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Пахомов Сергей Владимирович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8(8712) 33-22-43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8300-111</a:t>
                      </a:r>
                      <a:r>
                        <a:rPr kumimoji="0" lang="ru-RU" sz="4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ЦАТС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8-928-131-68-55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47488" name="Text Box 108"/>
          <p:cNvSpPr txBox="1">
            <a:spLocks noChangeArrowheads="1"/>
          </p:cNvSpPr>
          <p:nvPr/>
        </p:nvSpPr>
        <p:spPr bwMode="auto">
          <a:xfrm>
            <a:off x="0" y="131763"/>
            <a:ext cx="12801600" cy="741362"/>
          </a:xfrm>
          <a:prstGeom prst="rect">
            <a:avLst/>
          </a:prstGeom>
          <a:solidFill>
            <a:srgbClr val="D9D9D9">
              <a:alpha val="79999"/>
            </a:srgbClr>
          </a:solidFill>
          <a:ln w="9525">
            <a:noFill/>
            <a:miter lim="800000"/>
            <a:headEnd/>
            <a:tailEnd/>
          </a:ln>
        </p:spPr>
        <p:txBody>
          <a:bodyPr lIns="127954" tIns="63980" rIns="127954" bIns="63980" anchor="ctr">
            <a:spAutoFit/>
          </a:bodyPr>
          <a:lstStyle/>
          <a:p>
            <a:pPr algn="ctr" defTabSz="1790700" eaLnBrk="0" hangingPunct="0">
              <a:lnSpc>
                <a:spcPct val="115000"/>
              </a:lnSpc>
            </a:pPr>
            <a:r>
              <a:rPr lang="ru-RU">
                <a:solidFill>
                  <a:schemeClr val="tx1"/>
                </a:solidFill>
                <a:ea typeface="Calibri" pitchFamily="34" charset="0"/>
                <a:cs typeface="Times New Roman" pitchFamily="18" charset="0"/>
              </a:rPr>
              <a:t>Ответственный по вопросам телекоммуникационного обеспечения в </a:t>
            </a:r>
          </a:p>
          <a:p>
            <a:pPr algn="ctr" defTabSz="1790700" eaLnBrk="0" hangingPunct="0">
              <a:lnSpc>
                <a:spcPct val="115000"/>
              </a:lnSpc>
            </a:pPr>
            <a:r>
              <a:rPr lang="ru-RU">
                <a:solidFill>
                  <a:schemeClr val="tx1"/>
                </a:solidFill>
                <a:ea typeface="Calibri" pitchFamily="34" charset="0"/>
                <a:cs typeface="Times New Roman" pitchFamily="18" charset="0"/>
              </a:rPr>
              <a:t> ГУ МЧС по Чеченской Республике</a:t>
            </a:r>
          </a:p>
        </p:txBody>
      </p:sp>
      <p:graphicFrame>
        <p:nvGraphicFramePr>
          <p:cNvPr id="302113" name="Group 33"/>
          <p:cNvGraphicFramePr>
            <a:graphicFrameLocks noGrp="1"/>
          </p:cNvGraphicFramePr>
          <p:nvPr/>
        </p:nvGraphicFramePr>
        <p:xfrm>
          <a:off x="296863" y="4638675"/>
          <a:ext cx="12217400" cy="1620838"/>
        </p:xfrm>
        <a:graphic>
          <a:graphicData uri="http://schemas.openxmlformats.org/drawingml/2006/table">
            <a:tbl>
              <a:tblPr/>
              <a:tblGrid>
                <a:gridCol w="544512"/>
                <a:gridCol w="2630488"/>
                <a:gridCol w="2733675"/>
                <a:gridCol w="2292350"/>
                <a:gridCol w="2422525"/>
                <a:gridCol w="1593850"/>
              </a:tblGrid>
              <a:tr h="342900"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779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отделения связи ЦУКС по ЧР </a:t>
                      </a:r>
                      <a:endParaRPr kumimoji="0" lang="ru-RU" sz="4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Якубов Асламбек Алискович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8(8712) 33-24-32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8300-151</a:t>
                      </a:r>
                      <a:r>
                        <a:rPr kumimoji="0" lang="ru-RU" sz="4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ЦАТС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8-928-643-43-10</a:t>
                      </a: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0946" marR="609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5882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4"/>
          <p:cNvSpPr/>
          <p:nvPr/>
        </p:nvSpPr>
        <p:spPr>
          <a:xfrm>
            <a:off x="0" y="-4763"/>
            <a:ext cx="12801600" cy="100012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3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ОБЩАЯ ХАРАКТЕРИСТИКА  АЧХОЙ-МАРТАНОВСКОГО МУНИЦИПАЛЬНОГО РАЙОНА</a:t>
            </a: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/>
        </p:nvGraphicFramePr>
        <p:xfrm>
          <a:off x="0" y="1014388"/>
          <a:ext cx="12801602" cy="8644249"/>
        </p:xfrm>
        <a:graphic>
          <a:graphicData uri="http://schemas.openxmlformats.org/drawingml/2006/table">
            <a:tbl>
              <a:tblPr/>
              <a:tblGrid>
                <a:gridCol w="1016804"/>
                <a:gridCol w="1784841"/>
                <a:gridCol w="1189376"/>
                <a:gridCol w="1189376"/>
                <a:gridCol w="664118"/>
                <a:gridCol w="695060"/>
                <a:gridCol w="695060"/>
                <a:gridCol w="507547"/>
                <a:gridCol w="308916"/>
                <a:gridCol w="308916"/>
                <a:gridCol w="346281"/>
                <a:gridCol w="348780"/>
                <a:gridCol w="386144"/>
                <a:gridCol w="415448"/>
                <a:gridCol w="521213"/>
                <a:gridCol w="453457"/>
                <a:gridCol w="540602"/>
                <a:gridCol w="580835"/>
                <a:gridCol w="848828"/>
              </a:tblGrid>
              <a:tr h="972112"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Сельское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поселение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 smtClean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Ф.И.О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главы администрации с/</a:t>
                      </a:r>
                      <a:r>
                        <a:rPr lang="ru-RU" sz="1400" b="1" dirty="0" err="1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 (г/</a:t>
                      </a:r>
                      <a:r>
                        <a:rPr lang="ru-RU" sz="1400" b="1" dirty="0" err="1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) и номер телефона с кодом района, мобильный телефон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Населенные пункты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indent="0" algn="ctr" defTabSz="122191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Расстояние до АЦ.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Домов всего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5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Проживает человек</a:t>
                      </a:r>
                      <a:endParaRPr lang="ru-RU" sz="105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6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детей</a:t>
                      </a:r>
                      <a:endParaRPr lang="ru-RU" sz="16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gridSpan="4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Количество ПОО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Кол-во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образовательных учреждений 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Лечебные учреждения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резервы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Объекты, которые могут  использоваться под ПВР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 (по </a:t>
                      </a: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наим-ниям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)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126817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1-2-3</a:t>
                      </a:r>
                      <a:r>
                        <a:rPr lang="ru-RU" sz="1400" b="1" baseline="0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 класс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4 класс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5 класс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ГТС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школы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Дет.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сады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Другие 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количество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койко-мест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43169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endParaRPr lang="ru-RU" sz="180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Финансовые, тыс. руб.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Материальные, тыс. руб.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71755" marR="71755"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Школы, </a:t>
                      </a:r>
                      <a:r>
                        <a:rPr lang="ru-RU" sz="1400" b="1" dirty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/дома культуры</a:t>
                      </a:r>
                      <a:endParaRPr lang="ru-RU" sz="14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vert="vert27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136130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Новый-Шарой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Исаев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Рамзан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Хасанович</a:t>
                      </a:r>
                      <a:endParaRPr lang="ru-RU" sz="1200" dirty="0" smtClean="0">
                        <a:solidFill>
                          <a:schemeClr val="bg2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Тел.8928-942-77-80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Новый-Шарой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 км.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345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1793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102267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Давыденко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Исмаилов С. А.</a:t>
                      </a:r>
                      <a:r>
                        <a:rPr lang="ru-RU" sz="1200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Тел.8 928 784-00-02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Давыденко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 км.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307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1669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328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78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Янди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Джамбулатов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А.З.</a:t>
                      </a:r>
                      <a:r>
                        <a:rPr lang="ru-RU" sz="1200" dirty="0" smtClean="0">
                          <a:solidFill>
                            <a:schemeClr val="bg2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Тел.8-871-422-28 90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Янди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 км.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1653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1678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Старый-Ачхой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Дукаев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Ширвани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Мухтарович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моб.8928-087-47-66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Старый-Ачхой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 км.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946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0/1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875137">
                <a:tc>
                  <a:txBody>
                    <a:bodyPr/>
                    <a:lstStyle/>
                    <a:p>
                      <a:pPr marL="0" marR="0" lvl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</a:t>
                      </a:r>
                    </a:p>
                    <a:p>
                      <a:pPr marL="0" marR="0" lvl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 РАЙОН</a:t>
                      </a: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------------------------</a:t>
                      </a:r>
                    </a:p>
                    <a:p>
                      <a:pPr marL="0" marR="0" lvl="0" indent="0" algn="ctr" defTabSz="127952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188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12,708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67</a:t>
                      </a:r>
                      <a:r>
                        <a:rPr lang="ru-RU" sz="1400" b="1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,726</a:t>
                      </a:r>
                      <a:r>
                        <a:rPr lang="ru-RU" sz="14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12,665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10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16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7993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b="1" dirty="0" smtClean="0">
                          <a:latin typeface="Times New Roman" pitchFamily="18" charset="0"/>
                          <a:cs typeface="Times New Roman" pitchFamily="18" charset="0"/>
                        </a:rPr>
                        <a:t>504</a:t>
                      </a:r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4597" marR="14597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4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400" b="1" dirty="0" smtClean="0"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17/13</a:t>
                      </a:r>
                      <a:endParaRPr lang="ru-RU" sz="1400" b="1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56298" marR="5629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3106" name="Group 2"/>
          <p:cNvGraphicFramePr>
            <a:graphicFrameLocks noGrp="1"/>
          </p:cNvGraphicFramePr>
          <p:nvPr/>
        </p:nvGraphicFramePr>
        <p:xfrm>
          <a:off x="0" y="0"/>
          <a:ext cx="12801600" cy="9601201"/>
        </p:xfrm>
        <a:graphic>
          <a:graphicData uri="http://schemas.openxmlformats.org/drawingml/2006/table">
            <a:tbl>
              <a:tblPr/>
              <a:tblGrid>
                <a:gridCol w="4924425"/>
                <a:gridCol w="4648200"/>
                <a:gridCol w="3228975"/>
              </a:tblGrid>
              <a:tr h="1411288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243" marR="4324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493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 Ф.И.О.</a:t>
                      </a:r>
                    </a:p>
                  </a:txBody>
                  <a:tcPr marL="43243" marR="4324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2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43243" marR="4324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2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Контактные данные</a:t>
                      </a:r>
                    </a:p>
                  </a:txBody>
                  <a:tcPr marL="43243" marR="4324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29019"/>
                      </a:srgbClr>
                    </a:solidFill>
                  </a:tcPr>
                </a:tc>
              </a:tr>
              <a:tr h="423227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</a:t>
                      </a: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Чеченской Республики</a:t>
                      </a:r>
                      <a:r>
                        <a:rPr kumimoji="0" lang="en-US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</a:t>
                      </a:r>
                      <a:endParaRPr kumimoji="0" lang="ru-RU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Кадыров Рамзан Ахматович</a:t>
                      </a:r>
                      <a:endParaRPr kumimoji="0" lang="ru-RU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243" marR="4324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2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Адрес: ЧР, 364020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Грозный ул. Гаражная </a:t>
                      </a:r>
                      <a:endParaRPr kumimoji="0" lang="ru-RU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43243" marR="43243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2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88712 22-20-01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>
                            <a:outerShdw blurRad="38100" dist="38100" dir="2700000" algn="tl">
                              <a:srgbClr val="FFFFFF"/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88712 22-20-09</a:t>
                      </a:r>
                      <a:endParaRPr kumimoji="0" lang="ru-RU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243" marR="4324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29019"/>
                      </a:srgbClr>
                    </a:solidFill>
                  </a:tcPr>
                </a:tc>
              </a:tr>
              <a:tr h="2608263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Первый заместитель Руководителя Администрации Президента и Правительства ЧР,</a:t>
                      </a: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и ПБ ЧР</a:t>
                      </a: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Кадыров Ислам </a:t>
                      </a:r>
                      <a:r>
                        <a:rPr kumimoji="0" lang="ru-RU" sz="1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Вахаевич</a:t>
                      </a:r>
                      <a:endParaRPr kumimoji="0" lang="ru-RU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2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Адрес: ЧР, 364020 </a:t>
                      </a: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Грозный ул. Гаражная</a:t>
                      </a:r>
                    </a:p>
                  </a:txBody>
                  <a:tcPr marL="91428" marR="91428" marT="45714" marB="4571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2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88712 22-20-00</a:t>
                      </a:r>
                      <a:endParaRPr kumimoji="0" lang="ru-RU" sz="18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43243" marR="4324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29019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48502" name="TextBox 3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По состоянию на</a:t>
            </a:r>
          </a:p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дд.мм.гг</a:t>
            </a:r>
          </a:p>
        </p:txBody>
      </p:sp>
      <p:sp>
        <p:nvSpPr>
          <p:cNvPr id="148503" name="Text Box 108"/>
          <p:cNvSpPr txBox="1">
            <a:spLocks noChangeArrowheads="1"/>
          </p:cNvSpPr>
          <p:nvPr/>
        </p:nvSpPr>
        <p:spPr bwMode="auto">
          <a:xfrm>
            <a:off x="0" y="336550"/>
            <a:ext cx="12801600" cy="4064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7954" tIns="63980" rIns="127954" bIns="63980" anchor="ctr">
            <a:spAutoFit/>
          </a:bodyPr>
          <a:lstStyle/>
          <a:p>
            <a:pPr algn="ctr" defTabSz="1277938"/>
            <a:r>
              <a:rPr lang="ru-RU">
                <a:solidFill>
                  <a:schemeClr val="tx1"/>
                </a:solidFill>
                <a:cs typeface="Times New Roman" pitchFamily="18" charset="0"/>
              </a:rPr>
              <a:t>Контактная информация руководителей Чеченской Республики</a:t>
            </a: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4130" name="Group 2"/>
          <p:cNvGraphicFramePr>
            <a:graphicFrameLocks noGrp="1"/>
          </p:cNvGraphicFramePr>
          <p:nvPr/>
        </p:nvGraphicFramePr>
        <p:xfrm>
          <a:off x="0" y="1195388"/>
          <a:ext cx="12801600" cy="2259330"/>
        </p:xfrm>
        <a:graphic>
          <a:graphicData uri="http://schemas.openxmlformats.org/drawingml/2006/table">
            <a:tbl>
              <a:tblPr/>
              <a:tblGrid>
                <a:gridCol w="687388"/>
                <a:gridCol w="3541712"/>
                <a:gridCol w="2516188"/>
                <a:gridCol w="3656012"/>
                <a:gridCol w="787400"/>
                <a:gridCol w="641350"/>
                <a:gridCol w="971550"/>
              </a:tblGrid>
              <a:tr h="64135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п/п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Территориальное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образование, позывной УС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 МЧС России по субъектам РФ и РЦ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Воинское звание, Ф.И.О.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Начальника отдела связи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начальника отдела связи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АТА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ОД 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</a:tr>
              <a:tr h="21272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</a:tr>
              <a:tr h="674688">
                <a:tc>
                  <a:txBody>
                    <a:bodyPr/>
                    <a:lstStyle/>
                    <a:p>
                      <a:pPr marL="342900" marR="0" lvl="0" indent="-34290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+mj-lt"/>
                        <a:buNone/>
                        <a:tabLst>
                          <a:tab pos="457200" algn="l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 МЧС по Чеченской Республике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 «АРИКА»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Пахомов Сергей Владимирович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МГТС (88712) 33-22-43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сотовый </a:t>
                      </a: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8-928-131-68-55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ЦАТС 8300-111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33-22-43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33-22-85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</a:tr>
              <a:tr h="673100">
                <a:tc>
                  <a:txBody>
                    <a:bodyPr/>
                    <a:lstStyle/>
                    <a:p>
                      <a:pPr marL="342900" marR="0" lvl="0" indent="-34290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+mj-lt"/>
                        <a:buNone/>
                        <a:tabLst>
                          <a:tab pos="457200" algn="l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ЦУКС по Чеченской Республике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 «АРИКА»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ст.  л-т  вн.сл.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Якубов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Асламбек Алискович 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МГТС (88712) 33-24-32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Сотовый </a:t>
                      </a:r>
                      <a:r>
                        <a:rPr kumimoji="0" 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-928-643-43-10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ЦАТС 8300</a:t>
                      </a:r>
                      <a:r>
                        <a:rPr kumimoji="0" 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151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33-24-32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33-22-85</a:t>
                      </a:r>
                    </a:p>
                  </a:txBody>
                  <a:tcPr marL="26881" marR="2688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49019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9324" name="Text Box 108"/>
          <p:cNvSpPr txBox="1">
            <a:spLocks noChangeArrowheads="1"/>
          </p:cNvSpPr>
          <p:nvPr/>
        </p:nvSpPr>
        <p:spPr bwMode="auto">
          <a:xfrm>
            <a:off x="0" y="300038"/>
            <a:ext cx="12801600" cy="406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lIns="127970" tIns="63987" rIns="127970" bIns="63987" anchor="ctr">
            <a:spAutoFit/>
          </a:bodyPr>
          <a:lstStyle/>
          <a:p>
            <a:pPr algn="ctr" defTabSz="1790700">
              <a:defRPr/>
            </a:pPr>
            <a:r>
              <a:rPr lang="ru-RU" dirty="0">
                <a:solidFill>
                  <a:schemeClr val="tx1"/>
                </a:solidFill>
                <a:cs typeface="Times New Roman" pitchFamily="18" charset="0"/>
              </a:rPr>
              <a:t>Начальники отделов связи </a:t>
            </a:r>
            <a:r>
              <a:rPr lang="ru-RU" dirty="0">
                <a:solidFill>
                  <a:schemeClr val="tx1"/>
                </a:solidFill>
              </a:rPr>
              <a:t>ГУ МЧС по Чеченской Республике</a:t>
            </a:r>
          </a:p>
        </p:txBody>
      </p:sp>
      <p:sp>
        <p:nvSpPr>
          <p:cNvPr id="149549" name="TextBox 4"/>
          <p:cNvSpPr txBox="1">
            <a:spLocks noChangeArrowheads="1"/>
          </p:cNvSpPr>
          <p:nvPr/>
        </p:nvSpPr>
        <p:spPr bwMode="auto">
          <a:xfrm>
            <a:off x="11803063" y="9263063"/>
            <a:ext cx="998537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17" tIns="45709" rIns="91417" bIns="45709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По состоянию на</a:t>
            </a:r>
          </a:p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дд.мм.гг</a:t>
            </a:r>
          </a:p>
        </p:txBody>
      </p:sp>
    </p:spTree>
  </p:cSld>
  <p:clrMapOvr>
    <a:masterClrMapping/>
  </p:clrMapOvr>
  <p:transition spd="med">
    <p:split/>
  </p:transition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Text Box 92"/>
          <p:cNvSpPr txBox="1">
            <a:spLocks noChangeArrowheads="1"/>
          </p:cNvSpPr>
          <p:nvPr/>
        </p:nvSpPr>
        <p:spPr bwMode="auto">
          <a:xfrm>
            <a:off x="0" y="0"/>
            <a:ext cx="12801600" cy="1014413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7939" tIns="63973" rIns="127939" bIns="63973" anchor="ctr"/>
          <a:lstStyle/>
          <a:p>
            <a:pPr algn="ctr" defTabSz="1789113"/>
            <a:r>
              <a:rPr lang="ru-RU">
                <a:solidFill>
                  <a:schemeClr val="tx1"/>
                </a:solidFill>
                <a:cs typeface="Times New Roman" pitchFamily="18" charset="0"/>
              </a:rPr>
              <a:t>Справочные данные по ЧР</a:t>
            </a:r>
          </a:p>
        </p:txBody>
      </p:sp>
      <p:sp>
        <p:nvSpPr>
          <p:cNvPr id="150531" name="TextBox 4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По состоянию на</a:t>
            </a:r>
          </a:p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дд.мм.гг</a:t>
            </a:r>
          </a:p>
        </p:txBody>
      </p:sp>
      <p:graphicFrame>
        <p:nvGraphicFramePr>
          <p:cNvPr id="305156" name="Group 4"/>
          <p:cNvGraphicFramePr>
            <a:graphicFrameLocks noGrp="1"/>
          </p:cNvGraphicFramePr>
          <p:nvPr/>
        </p:nvGraphicFramePr>
        <p:xfrm>
          <a:off x="0" y="912813"/>
          <a:ext cx="12801600" cy="1517651"/>
        </p:xfrm>
        <a:graphic>
          <a:graphicData uri="http://schemas.openxmlformats.org/drawingml/2006/table">
            <a:tbl>
              <a:tblPr/>
              <a:tblGrid>
                <a:gridCol w="803275"/>
                <a:gridCol w="3789363"/>
                <a:gridCol w="4527550"/>
                <a:gridCol w="3003550"/>
                <a:gridCol w="677862"/>
              </a:tblGrid>
              <a:tr h="509588">
                <a:tc gridSpan="5"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Генеральная прокуратура Российской Федерации в Чеченской Республики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366000, г. Грозный, ул. Никитина №27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08063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Прокурор ЧР</a:t>
                      </a: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Савчик Михаил Михайлович</a:t>
                      </a:r>
                    </a:p>
                  </a:txBody>
                  <a:tcPr marL="91428" marR="91428"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22-31-43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05172" name="Group 20"/>
          <p:cNvGraphicFramePr>
            <a:graphicFrameLocks noGrp="1"/>
          </p:cNvGraphicFramePr>
          <p:nvPr/>
        </p:nvGraphicFramePr>
        <p:xfrm>
          <a:off x="0" y="2424113"/>
          <a:ext cx="12801600" cy="1517651"/>
        </p:xfrm>
        <a:graphic>
          <a:graphicData uri="http://schemas.openxmlformats.org/drawingml/2006/table">
            <a:tbl>
              <a:tblPr/>
              <a:tblGrid>
                <a:gridCol w="803275"/>
                <a:gridCol w="3789363"/>
                <a:gridCol w="4527550"/>
                <a:gridCol w="3003550"/>
                <a:gridCol w="677862"/>
              </a:tblGrid>
              <a:tr h="509588">
                <a:tc gridSpan="5"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Министерство Внутренних  Дел  Российской Федерации  Чеченской Республики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364000, г. Грозный, ул. Исаева  №21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08063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Министр МВД ЧР</a:t>
                      </a: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Алханов Руслан Шахаевич</a:t>
                      </a:r>
                    </a:p>
                  </a:txBody>
                  <a:tcPr marL="91428" marR="91428"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62-40-00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05188" name="Group 36"/>
          <p:cNvGraphicFramePr>
            <a:graphicFrameLocks noGrp="1"/>
          </p:cNvGraphicFramePr>
          <p:nvPr/>
        </p:nvGraphicFramePr>
        <p:xfrm>
          <a:off x="0" y="3937000"/>
          <a:ext cx="12801600" cy="1517651"/>
        </p:xfrm>
        <a:graphic>
          <a:graphicData uri="http://schemas.openxmlformats.org/drawingml/2006/table">
            <a:tbl>
              <a:tblPr/>
              <a:tblGrid>
                <a:gridCol w="803275"/>
                <a:gridCol w="3789363"/>
                <a:gridCol w="4527550"/>
                <a:gridCol w="3003550"/>
                <a:gridCol w="677862"/>
              </a:tblGrid>
              <a:tr h="509588">
                <a:tc gridSpan="5"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Федеральная служба исполнений и наказаний по Чеченской Республики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364014, г. Грозный, ул. Исаева  №21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08063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УФСИН ЧР</a:t>
                      </a: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Ирисханов Али Зайндинович</a:t>
                      </a:r>
                    </a:p>
                  </a:txBody>
                  <a:tcPr marL="91428" marR="91428" marT="45703" marB="4570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62-53-02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28" marR="91428" marT="45703" marB="4570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34117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1791" name="Group 47"/>
          <p:cNvGraphicFramePr>
            <a:graphicFrameLocks noGrp="1"/>
          </p:cNvGraphicFramePr>
          <p:nvPr>
            <p:ph type="tbl" idx="4294967295"/>
          </p:nvPr>
        </p:nvGraphicFramePr>
        <p:xfrm>
          <a:off x="0" y="2647952"/>
          <a:ext cx="12801600" cy="2930516"/>
        </p:xfrm>
        <a:graphic>
          <a:graphicData uri="http://schemas.openxmlformats.org/drawingml/2006/table">
            <a:tbl>
              <a:tblPr/>
              <a:tblGrid>
                <a:gridCol w="755650"/>
                <a:gridCol w="3806825"/>
                <a:gridCol w="4540250"/>
                <a:gridCol w="3021013"/>
                <a:gridCol w="677862"/>
              </a:tblGrid>
              <a:tr h="1009640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400" b="1" i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                </a:t>
                      </a:r>
                      <a:r>
                        <a:rPr lang="ru-RU" sz="1400" b="1" i="1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lang="ru-RU" sz="1400" b="1" i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Ибрагим  Магомедович</a:t>
                      </a:r>
                    </a:p>
                  </a:txBody>
                  <a:tcPr marL="91350" marR="91350" marT="45664" marB="456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8928-891-65-60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</a:tr>
              <a:tr h="960438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</a:t>
                      </a: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kumimoji="0" lang="ru-RU" sz="1400" b="1" i="1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Мумаидов</a:t>
                      </a:r>
                      <a:r>
                        <a:rPr kumimoji="0" lang="ru-RU" sz="14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Ахмед </a:t>
                      </a:r>
                      <a:r>
                        <a:rPr kumimoji="0" lang="ru-RU" sz="1400" b="1" i="1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Гиланиевич</a:t>
                      </a:r>
                      <a:r>
                        <a:rPr lang="ru-RU" sz="1400" i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/>
                      </a:r>
                      <a:br>
                        <a:rPr lang="ru-RU" sz="1400" i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</a:br>
                      <a:endParaRPr lang="ru-RU" sz="1400" i="1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50" marR="91350" marT="45664" marB="4566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400" b="1" i="1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1" i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8928-001-48-67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</a:tr>
              <a:tr h="960438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Нач.отдела ГО р-на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1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Даудов </a:t>
                      </a:r>
                      <a:r>
                        <a:rPr kumimoji="0" lang="ru-RU" sz="1400" b="1" i="1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Усман</a:t>
                      </a:r>
                      <a:r>
                        <a:rPr kumimoji="0" lang="ru-RU" sz="14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Магомедович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Рабочий,8714 2 22-14-14,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Мобильный, </a:t>
                      </a:r>
                      <a:r>
                        <a:rPr lang="ru-RU" sz="1400" b="1" i="1" dirty="0" smtClean="0">
                          <a:latin typeface="Times New Roman" pitchFamily="18" charset="0"/>
                          <a:cs typeface="Times New Roman" pitchFamily="18" charset="0"/>
                        </a:rPr>
                        <a:t>8928-889-57-75</a:t>
                      </a:r>
                      <a:r>
                        <a:rPr lang="ru-RU" sz="1400" b="1" i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1" i="1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50" marR="91350" marT="45664" marB="45664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69019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51580" name="Text Box 92"/>
          <p:cNvSpPr txBox="1">
            <a:spLocks noChangeArrowheads="1"/>
          </p:cNvSpPr>
          <p:nvPr/>
        </p:nvSpPr>
        <p:spPr bwMode="auto">
          <a:xfrm>
            <a:off x="0" y="-23813"/>
            <a:ext cx="12801600" cy="495301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7816" tIns="63917" rIns="127816" bIns="63917" anchor="ctr">
            <a:spAutoFit/>
          </a:bodyPr>
          <a:lstStyle/>
          <a:p>
            <a:pPr algn="ctr" defTabSz="2503488"/>
            <a:r>
              <a:rPr lang="ru-RU" sz="2400">
                <a:solidFill>
                  <a:schemeClr val="tx1"/>
                </a:solidFill>
                <a:cs typeface="Times New Roman" pitchFamily="18" charset="0"/>
              </a:rPr>
              <a:t>Справочные данные по МО «Ачхой-Мартановский район»</a:t>
            </a:r>
          </a:p>
        </p:txBody>
      </p:sp>
      <p:sp>
        <p:nvSpPr>
          <p:cNvPr id="151581" name="TextBox 4"/>
          <p:cNvSpPr txBox="1">
            <a:spLocks noChangeArrowheads="1"/>
          </p:cNvSpPr>
          <p:nvPr/>
        </p:nvSpPr>
        <p:spPr bwMode="auto">
          <a:xfrm>
            <a:off x="11822113" y="9263063"/>
            <a:ext cx="92075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16" tIns="45658" rIns="91316" bIns="45658">
            <a:spAutoFit/>
          </a:bodyPr>
          <a:lstStyle/>
          <a:p>
            <a:pPr algn="ctr"/>
            <a:r>
              <a:rPr lang="ru-RU" sz="800">
                <a:latin typeface="Calibri" pitchFamily="34" charset="0"/>
              </a:rPr>
              <a:t>По состоянию на</a:t>
            </a:r>
          </a:p>
          <a:p>
            <a:pPr algn="ctr"/>
            <a:r>
              <a:rPr lang="ru-RU" sz="800">
                <a:latin typeface="Calibri" pitchFamily="34" charset="0"/>
              </a:rPr>
              <a:t>дд.мм.гг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15"/>
          <p:cNvSpPr>
            <a:spLocks noChangeArrowheads="1"/>
          </p:cNvSpPr>
          <p:nvPr/>
        </p:nvSpPr>
        <p:spPr bwMode="auto">
          <a:xfrm>
            <a:off x="1666875" y="220663"/>
            <a:ext cx="9593263" cy="4143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sz="2700" b="1">
                <a:solidFill>
                  <a:srgbClr val="0000FF"/>
                </a:solidFill>
                <a:cs typeface="Arial" pitchFamily="34" charset="0"/>
              </a:rPr>
              <a:t>Функциональные подсистемы РСЧС Чеченской Республики </a:t>
            </a:r>
            <a:endParaRPr lang="ru-RU" sz="2500">
              <a:cs typeface="Arial" pitchFamily="34" charset="0"/>
            </a:endParaRPr>
          </a:p>
        </p:txBody>
      </p:sp>
      <p:sp>
        <p:nvSpPr>
          <p:cNvPr id="152579" name="Rectangle 16"/>
          <p:cNvSpPr>
            <a:spLocks noChangeArrowheads="1"/>
          </p:cNvSpPr>
          <p:nvPr/>
        </p:nvSpPr>
        <p:spPr bwMode="auto">
          <a:xfrm>
            <a:off x="5446713" y="631825"/>
            <a:ext cx="1908175" cy="212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Arial" pitchFamily="34" charset="0"/>
              </a:rPr>
              <a:t>Координационный орган</a:t>
            </a:r>
            <a:endParaRPr lang="ru-RU" sz="2500">
              <a:cs typeface="Arial" pitchFamily="34" charset="0"/>
            </a:endParaRPr>
          </a:p>
        </p:txBody>
      </p:sp>
      <p:sp>
        <p:nvSpPr>
          <p:cNvPr id="152580" name="Rectangle 26"/>
          <p:cNvSpPr>
            <a:spLocks noChangeArrowheads="1"/>
          </p:cNvSpPr>
          <p:nvPr/>
        </p:nvSpPr>
        <p:spPr bwMode="auto">
          <a:xfrm>
            <a:off x="4738688" y="1173163"/>
            <a:ext cx="33274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Arial" pitchFamily="34" charset="0"/>
              </a:rPr>
              <a:t>Постоянно действующий орган управления</a:t>
            </a:r>
            <a:endParaRPr lang="ru-RU" sz="2500">
              <a:cs typeface="Arial" pitchFamily="34" charset="0"/>
            </a:endParaRPr>
          </a:p>
        </p:txBody>
      </p:sp>
      <p:sp>
        <p:nvSpPr>
          <p:cNvPr id="152581" name="Rectangle 28"/>
          <p:cNvSpPr>
            <a:spLocks noChangeArrowheads="1"/>
          </p:cNvSpPr>
          <p:nvPr/>
        </p:nvSpPr>
        <p:spPr bwMode="auto">
          <a:xfrm>
            <a:off x="5060950" y="1668463"/>
            <a:ext cx="268287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sz="1400">
                <a:solidFill>
                  <a:srgbClr val="000000"/>
                </a:solidFill>
                <a:cs typeface="Arial" pitchFamily="34" charset="0"/>
              </a:rPr>
              <a:t>Органы повседневного управления</a:t>
            </a:r>
            <a:endParaRPr lang="ru-RU" sz="2500">
              <a:cs typeface="Arial" pitchFamily="34" charset="0"/>
            </a:endParaRPr>
          </a:p>
        </p:txBody>
      </p:sp>
      <p:sp>
        <p:nvSpPr>
          <p:cNvPr id="152582" name="Rectangle 622"/>
          <p:cNvSpPr>
            <a:spLocks noChangeArrowheads="1"/>
          </p:cNvSpPr>
          <p:nvPr/>
        </p:nvSpPr>
        <p:spPr bwMode="auto">
          <a:xfrm>
            <a:off x="2454275" y="2427288"/>
            <a:ext cx="789622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sz="1400" b="1">
                <a:solidFill>
                  <a:srgbClr val="000080"/>
                </a:solidFill>
                <a:cs typeface="Arial" pitchFamily="34" charset="0"/>
              </a:rPr>
              <a:t>Ведомства представляющие функциональные подсистемы действующие на федеральном уровне</a:t>
            </a:r>
            <a:endParaRPr lang="ru-RU" sz="2800">
              <a:cs typeface="Arial" pitchFamily="34" charset="0"/>
            </a:endParaRPr>
          </a:p>
        </p:txBody>
      </p:sp>
      <p:sp>
        <p:nvSpPr>
          <p:cNvPr id="152583" name="Rectangle 739"/>
          <p:cNvSpPr>
            <a:spLocks noChangeArrowheads="1"/>
          </p:cNvSpPr>
          <p:nvPr/>
        </p:nvSpPr>
        <p:spPr bwMode="auto">
          <a:xfrm>
            <a:off x="2454275" y="5727700"/>
            <a:ext cx="789622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/>
          <a:p>
            <a:r>
              <a:rPr lang="ru-RU" sz="1400" b="1">
                <a:solidFill>
                  <a:srgbClr val="000080"/>
                </a:solidFill>
                <a:cs typeface="Arial" pitchFamily="34" charset="0"/>
              </a:rPr>
              <a:t>Ведомства представляющие функциональные подсистемы действующие на федеральном уровне</a:t>
            </a:r>
            <a:endParaRPr lang="ru-RU" sz="2800">
              <a:cs typeface="Arial" pitchFamily="34" charset="0"/>
            </a:endParaRPr>
          </a:p>
        </p:txBody>
      </p:sp>
      <p:sp>
        <p:nvSpPr>
          <p:cNvPr id="152584" name="TextBox 628"/>
          <p:cNvSpPr txBox="1">
            <a:spLocks noChangeArrowheads="1"/>
          </p:cNvSpPr>
          <p:nvPr/>
        </p:nvSpPr>
        <p:spPr bwMode="auto">
          <a:xfrm>
            <a:off x="165100" y="2771775"/>
            <a:ext cx="1108075" cy="528638"/>
          </a:xfrm>
          <a:prstGeom prst="rect">
            <a:avLst/>
          </a:prstGeom>
          <a:solidFill>
            <a:srgbClr val="52DD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МВД 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России</a:t>
            </a:r>
          </a:p>
        </p:txBody>
      </p:sp>
      <p:sp>
        <p:nvSpPr>
          <p:cNvPr id="152585" name="TextBox 629"/>
          <p:cNvSpPr txBox="1">
            <a:spLocks noChangeArrowheads="1"/>
          </p:cNvSpPr>
          <p:nvPr/>
        </p:nvSpPr>
        <p:spPr bwMode="auto">
          <a:xfrm>
            <a:off x="173038" y="4754563"/>
            <a:ext cx="1055687" cy="498475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МВД по ЧР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ОД 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(8-8712) 22-24-30</a:t>
            </a:r>
          </a:p>
        </p:txBody>
      </p:sp>
      <p:sp>
        <p:nvSpPr>
          <p:cNvPr id="2079" name="TextBox 630"/>
          <p:cNvSpPr txBox="1">
            <a:spLocks noChangeArrowheads="1"/>
          </p:cNvSpPr>
          <p:nvPr/>
        </p:nvSpPr>
        <p:spPr bwMode="auto">
          <a:xfrm>
            <a:off x="250825" y="3538538"/>
            <a:ext cx="906463" cy="620712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800" dirty="0">
                <a:solidFill>
                  <a:schemeClr val="tx1"/>
                </a:solidFill>
                <a:latin typeface="+mj-lt"/>
                <a:cs typeface="Times New Roman" pitchFamily="18" charset="0"/>
              </a:rPr>
              <a:t>охраны </a:t>
            </a:r>
            <a:r>
              <a:rPr lang="ru-RU" sz="800" dirty="0" err="1">
                <a:solidFill>
                  <a:schemeClr val="tx1"/>
                </a:solidFill>
                <a:latin typeface="+mj-lt"/>
                <a:cs typeface="Times New Roman" pitchFamily="18" charset="0"/>
              </a:rPr>
              <a:t>общест-венного</a:t>
            </a:r>
            <a:r>
              <a:rPr lang="ru-RU" sz="800" dirty="0">
                <a:solidFill>
                  <a:schemeClr val="tx1"/>
                </a:solidFill>
                <a:latin typeface="+mj-lt"/>
                <a:cs typeface="Times New Roman" pitchFamily="18" charset="0"/>
              </a:rPr>
              <a:t> порядка</a:t>
            </a:r>
          </a:p>
        </p:txBody>
      </p:sp>
      <p:sp>
        <p:nvSpPr>
          <p:cNvPr id="152587" name="TextBox 631"/>
          <p:cNvSpPr txBox="1">
            <a:spLocks noChangeArrowheads="1"/>
          </p:cNvSpPr>
          <p:nvPr/>
        </p:nvSpPr>
        <p:spPr bwMode="auto">
          <a:xfrm>
            <a:off x="3355975" y="2733675"/>
            <a:ext cx="1311275" cy="528638"/>
          </a:xfrm>
          <a:prstGeom prst="rect">
            <a:avLst/>
          </a:prstGeom>
          <a:solidFill>
            <a:srgbClr val="52DD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МЧС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России</a:t>
            </a:r>
          </a:p>
        </p:txBody>
      </p:sp>
      <p:sp>
        <p:nvSpPr>
          <p:cNvPr id="152588" name="TextBox 632"/>
          <p:cNvSpPr txBox="1">
            <a:spLocks noChangeArrowheads="1"/>
          </p:cNvSpPr>
          <p:nvPr/>
        </p:nvSpPr>
        <p:spPr bwMode="auto">
          <a:xfrm>
            <a:off x="2543175" y="4783138"/>
            <a:ext cx="1300163" cy="498475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ГУ МЧС РФ по ЧР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ОД 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(8-8712) 33-24-30</a:t>
            </a:r>
          </a:p>
        </p:txBody>
      </p:sp>
      <p:sp>
        <p:nvSpPr>
          <p:cNvPr id="152589" name="TextBox 633"/>
          <p:cNvSpPr txBox="1">
            <a:spLocks noChangeArrowheads="1"/>
          </p:cNvSpPr>
          <p:nvPr/>
        </p:nvSpPr>
        <p:spPr bwMode="auto">
          <a:xfrm>
            <a:off x="1643063" y="3549650"/>
            <a:ext cx="1008062" cy="744538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ПЛЧС на подводных ПОО во внутренних водах и тер. </a:t>
            </a:r>
            <a:r>
              <a:rPr lang="ru-RU" sz="800">
                <a:cs typeface="Arial" pitchFamily="34" charset="0"/>
              </a:rPr>
              <a:t>море</a:t>
            </a:r>
          </a:p>
        </p:txBody>
      </p:sp>
      <p:sp>
        <p:nvSpPr>
          <p:cNvPr id="152590" name="TextBox 634"/>
          <p:cNvSpPr txBox="1">
            <a:spLocks noChangeArrowheads="1"/>
          </p:cNvSpPr>
          <p:nvPr/>
        </p:nvSpPr>
        <p:spPr bwMode="auto">
          <a:xfrm>
            <a:off x="2806700" y="3549650"/>
            <a:ext cx="1158875" cy="620713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мониторинга, лабор. контроля и прогнозирования ЧС</a:t>
            </a:r>
            <a:endParaRPr lang="ru-RU" sz="4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591" name="TextBox 635"/>
          <p:cNvSpPr txBox="1">
            <a:spLocks noChangeArrowheads="1"/>
          </p:cNvSpPr>
          <p:nvPr/>
        </p:nvSpPr>
        <p:spPr bwMode="auto">
          <a:xfrm>
            <a:off x="4129088" y="3549650"/>
            <a:ext cx="1006475" cy="498475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предупреж-дения и тушения пожаров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592" name="TextBox 636"/>
          <p:cNvSpPr txBox="1">
            <a:spLocks noChangeArrowheads="1"/>
          </p:cNvSpPr>
          <p:nvPr/>
        </p:nvSpPr>
        <p:spPr bwMode="auto">
          <a:xfrm>
            <a:off x="5276850" y="3549650"/>
            <a:ext cx="1008063" cy="744538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коорд. деят. по поиску и спасанию людей во внут. водах и тер.море РФ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593" name="TextBox 637"/>
          <p:cNvSpPr txBox="1">
            <a:spLocks noChangeArrowheads="1"/>
          </p:cNvSpPr>
          <p:nvPr/>
        </p:nvSpPr>
        <p:spPr bwMode="auto">
          <a:xfrm>
            <a:off x="6496050" y="2754313"/>
            <a:ext cx="1200150" cy="528637"/>
          </a:xfrm>
          <a:prstGeom prst="rect">
            <a:avLst/>
          </a:prstGeom>
          <a:solidFill>
            <a:srgbClr val="52DD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МО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России</a:t>
            </a:r>
          </a:p>
        </p:txBody>
      </p:sp>
      <p:sp>
        <p:nvSpPr>
          <p:cNvPr id="152594" name="TextBox 638"/>
          <p:cNvSpPr txBox="1">
            <a:spLocks noChangeArrowheads="1"/>
          </p:cNvSpPr>
          <p:nvPr/>
        </p:nvSpPr>
        <p:spPr bwMode="auto">
          <a:xfrm>
            <a:off x="6602413" y="3529013"/>
            <a:ext cx="1009650" cy="622300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предупреж-дения и ликвид. ЧС 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ВС РФ 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595" name="TextBox 641"/>
          <p:cNvSpPr txBox="1">
            <a:spLocks noChangeArrowheads="1"/>
          </p:cNvSpPr>
          <p:nvPr/>
        </p:nvSpPr>
        <p:spPr bwMode="auto">
          <a:xfrm>
            <a:off x="6362700" y="4762500"/>
            <a:ext cx="1511300" cy="498475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ВК ППЗ и СР 18 ОМСБР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ВК ППЗ и СР 17 ОМСБР ВК ППЗ и СР 8 ОМСБР</a:t>
            </a:r>
            <a:endParaRPr lang="ru-RU" sz="4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596" name="TextBox 642"/>
          <p:cNvSpPr txBox="1">
            <a:spLocks noChangeArrowheads="1"/>
          </p:cNvSpPr>
          <p:nvPr/>
        </p:nvSpPr>
        <p:spPr bwMode="auto">
          <a:xfrm>
            <a:off x="8885238" y="2735263"/>
            <a:ext cx="2009775" cy="530225"/>
          </a:xfrm>
          <a:prstGeom prst="rect">
            <a:avLst/>
          </a:prstGeom>
          <a:solidFill>
            <a:srgbClr val="52DD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Минздравсоцразвития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России</a:t>
            </a:r>
          </a:p>
        </p:txBody>
      </p:sp>
      <p:sp>
        <p:nvSpPr>
          <p:cNvPr id="152597" name="TextBox 643"/>
          <p:cNvSpPr txBox="1">
            <a:spLocks noChangeArrowheads="1"/>
          </p:cNvSpPr>
          <p:nvPr/>
        </p:nvSpPr>
        <p:spPr bwMode="auto">
          <a:xfrm>
            <a:off x="7896225" y="3529013"/>
            <a:ext cx="1006475" cy="622300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всероссийской службы медицины катастроф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598" name="TextBox 644"/>
          <p:cNvSpPr txBox="1">
            <a:spLocks noChangeArrowheads="1"/>
          </p:cNvSpPr>
          <p:nvPr/>
        </p:nvSpPr>
        <p:spPr bwMode="auto">
          <a:xfrm>
            <a:off x="9051925" y="3529013"/>
            <a:ext cx="1006475" cy="498475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резервов медицинских ресурсов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599" name="TextBox 645"/>
          <p:cNvSpPr txBox="1">
            <a:spLocks noChangeArrowheads="1"/>
          </p:cNvSpPr>
          <p:nvPr/>
        </p:nvSpPr>
        <p:spPr bwMode="auto">
          <a:xfrm>
            <a:off x="10213975" y="3529013"/>
            <a:ext cx="1009650" cy="498475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надзора за сан.-эпид. обстановкой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00" name="TextBox 646"/>
          <p:cNvSpPr txBox="1">
            <a:spLocks noChangeArrowheads="1"/>
          </p:cNvSpPr>
          <p:nvPr/>
        </p:nvSpPr>
        <p:spPr bwMode="auto">
          <a:xfrm>
            <a:off x="11374438" y="3529013"/>
            <a:ext cx="1009650" cy="498475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соц.защиты населения, постр. от ЧС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01" name="TextBox 647"/>
          <p:cNvSpPr txBox="1">
            <a:spLocks noChangeArrowheads="1"/>
          </p:cNvSpPr>
          <p:nvPr/>
        </p:nvSpPr>
        <p:spPr bwMode="auto">
          <a:xfrm>
            <a:off x="9123363" y="6018213"/>
            <a:ext cx="1346200" cy="530225"/>
          </a:xfrm>
          <a:prstGeom prst="rect">
            <a:avLst/>
          </a:prstGeom>
          <a:solidFill>
            <a:srgbClr val="52DD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Минкомсвязь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России</a:t>
            </a:r>
          </a:p>
        </p:txBody>
      </p:sp>
      <p:sp>
        <p:nvSpPr>
          <p:cNvPr id="152602" name="TextBox 648"/>
          <p:cNvSpPr txBox="1">
            <a:spLocks noChangeArrowheads="1"/>
          </p:cNvSpPr>
          <p:nvPr/>
        </p:nvSpPr>
        <p:spPr bwMode="auto">
          <a:xfrm>
            <a:off x="9324975" y="6865938"/>
            <a:ext cx="1009650" cy="374650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электросвязи и почтовой связи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03" name="TextBox 649"/>
          <p:cNvSpPr txBox="1">
            <a:spLocks noChangeArrowheads="1"/>
          </p:cNvSpPr>
          <p:nvPr/>
        </p:nvSpPr>
        <p:spPr bwMode="auto">
          <a:xfrm>
            <a:off x="11134725" y="5983288"/>
            <a:ext cx="1346200" cy="528637"/>
          </a:xfrm>
          <a:prstGeom prst="rect">
            <a:avLst/>
          </a:prstGeom>
          <a:solidFill>
            <a:srgbClr val="52DD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Минтранс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России</a:t>
            </a:r>
          </a:p>
        </p:txBody>
      </p:sp>
      <p:sp>
        <p:nvSpPr>
          <p:cNvPr id="152604" name="TextBox 650"/>
          <p:cNvSpPr txBox="1">
            <a:spLocks noChangeArrowheads="1"/>
          </p:cNvSpPr>
          <p:nvPr/>
        </p:nvSpPr>
        <p:spPr bwMode="auto">
          <a:xfrm>
            <a:off x="8328025" y="4757738"/>
            <a:ext cx="1211263" cy="622300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ГУ  «Республиканский ЦМК» МЗ ЧР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(8-8712) 33-20-64</a:t>
            </a:r>
          </a:p>
        </p:txBody>
      </p:sp>
      <p:sp>
        <p:nvSpPr>
          <p:cNvPr id="152605" name="TextBox 651"/>
          <p:cNvSpPr txBox="1">
            <a:spLocks noChangeArrowheads="1"/>
          </p:cNvSpPr>
          <p:nvPr/>
        </p:nvSpPr>
        <p:spPr bwMode="auto">
          <a:xfrm>
            <a:off x="10017125" y="4673600"/>
            <a:ext cx="1208088" cy="622300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Управление Роспотребнадзора по ЧР 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(8-8712) 22-28-93</a:t>
            </a:r>
            <a:endParaRPr lang="ru-RU" sz="4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06" name="TextBox 652"/>
          <p:cNvSpPr txBox="1">
            <a:spLocks noChangeArrowheads="1"/>
          </p:cNvSpPr>
          <p:nvPr/>
        </p:nvSpPr>
        <p:spPr bwMode="auto">
          <a:xfrm>
            <a:off x="11372850" y="4678363"/>
            <a:ext cx="1006475" cy="882650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700">
                <a:solidFill>
                  <a:schemeClr val="tx1"/>
                </a:solidFill>
                <a:cs typeface="Arial" pitchFamily="34" charset="0"/>
              </a:rPr>
              <a:t>Федеральная служба по надзору в сфере здравоохранения и социального развития по ЧР </a:t>
            </a:r>
          </a:p>
          <a:p>
            <a:pPr algn="ctr"/>
            <a:r>
              <a:rPr lang="ru-RU" sz="700">
                <a:solidFill>
                  <a:schemeClr val="tx1"/>
                </a:solidFill>
                <a:cs typeface="Arial" pitchFamily="34" charset="0"/>
              </a:rPr>
              <a:t>(8-8712) 33-28-51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07" name="TextBox 653"/>
          <p:cNvSpPr txBox="1">
            <a:spLocks noChangeArrowheads="1"/>
          </p:cNvSpPr>
          <p:nvPr/>
        </p:nvSpPr>
        <p:spPr bwMode="auto">
          <a:xfrm>
            <a:off x="8802688" y="8401050"/>
            <a:ext cx="1000125" cy="728663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Управление почтовой связи Филиал ФГУП «Почта России»</a:t>
            </a:r>
          </a:p>
          <a:p>
            <a:pPr algn="ctr"/>
            <a:r>
              <a:rPr lang="ru-RU" sz="700">
                <a:solidFill>
                  <a:schemeClr val="tx1"/>
                </a:solidFill>
                <a:cs typeface="Arial" pitchFamily="34" charset="0"/>
              </a:rPr>
              <a:t>(8-8712) 22-32-46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08" name="TextBox 654"/>
          <p:cNvSpPr txBox="1">
            <a:spLocks noChangeArrowheads="1"/>
          </p:cNvSpPr>
          <p:nvPr/>
        </p:nvSpPr>
        <p:spPr bwMode="auto">
          <a:xfrm>
            <a:off x="9890125" y="8401050"/>
            <a:ext cx="1000125" cy="1022350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Центр специальной связи и информации ФСО России по ЧР</a:t>
            </a:r>
            <a:r>
              <a:rPr lang="ru-RU" sz="1100">
                <a:solidFill>
                  <a:schemeClr val="tx1"/>
                </a:solidFill>
                <a:cs typeface="Arial" pitchFamily="34" charset="0"/>
              </a:rPr>
              <a:t> </a:t>
            </a:r>
          </a:p>
          <a:p>
            <a:pPr algn="ctr"/>
            <a:r>
              <a:rPr lang="ru-RU" sz="700">
                <a:solidFill>
                  <a:schemeClr val="tx1"/>
                </a:solidFill>
                <a:cs typeface="Arial" pitchFamily="34" charset="0"/>
              </a:rPr>
              <a:t>(8-8632) 49-90-79</a:t>
            </a:r>
            <a:endParaRPr lang="ru-RU" sz="6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09" name="TextBox 655"/>
          <p:cNvSpPr txBox="1">
            <a:spLocks noChangeArrowheads="1"/>
          </p:cNvSpPr>
          <p:nvPr/>
        </p:nvSpPr>
        <p:spPr bwMode="auto">
          <a:xfrm>
            <a:off x="11310938" y="6888163"/>
            <a:ext cx="1100137" cy="744537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предупреж-дения и ликвид. ЧС на железно-дорожном транспорте (Росжелдор)</a:t>
            </a:r>
            <a:endParaRPr lang="ru-RU" sz="3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10" name="TextBox 656"/>
          <p:cNvSpPr txBox="1">
            <a:spLocks noChangeArrowheads="1"/>
          </p:cNvSpPr>
          <p:nvPr/>
        </p:nvSpPr>
        <p:spPr bwMode="auto">
          <a:xfrm>
            <a:off x="11329988" y="8391525"/>
            <a:ext cx="1100137" cy="976313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Структурное подразделение «Грозненское отделение» филиала «СКЖД» ОАО «РЖД»</a:t>
            </a:r>
          </a:p>
          <a:p>
            <a:r>
              <a:rPr lang="ru-RU" sz="700">
                <a:cs typeface="Arial" pitchFamily="34" charset="0"/>
              </a:rPr>
              <a:t>(8-8712) 22-24-69</a:t>
            </a:r>
            <a:endParaRPr lang="ru-RU" sz="100">
              <a:cs typeface="Arial" pitchFamily="34" charset="0"/>
            </a:endParaRPr>
          </a:p>
        </p:txBody>
      </p:sp>
      <p:sp>
        <p:nvSpPr>
          <p:cNvPr id="152611" name="TextBox 658"/>
          <p:cNvSpPr txBox="1">
            <a:spLocks noChangeArrowheads="1"/>
          </p:cNvSpPr>
          <p:nvPr/>
        </p:nvSpPr>
        <p:spPr bwMode="auto">
          <a:xfrm>
            <a:off x="2611438" y="6029325"/>
            <a:ext cx="1309687" cy="530225"/>
          </a:xfrm>
          <a:prstGeom prst="rect">
            <a:avLst/>
          </a:prstGeom>
          <a:solidFill>
            <a:srgbClr val="52DD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Минприроды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России</a:t>
            </a:r>
          </a:p>
        </p:txBody>
      </p:sp>
      <p:sp>
        <p:nvSpPr>
          <p:cNvPr id="152612" name="TextBox 659"/>
          <p:cNvSpPr txBox="1">
            <a:spLocks noChangeArrowheads="1"/>
          </p:cNvSpPr>
          <p:nvPr/>
        </p:nvSpPr>
        <p:spPr bwMode="auto">
          <a:xfrm>
            <a:off x="65088" y="6838950"/>
            <a:ext cx="1108075" cy="990600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противопавод-ковых мероприятий и безопасности ГТС, находящихся в ведении Росводресурсов</a:t>
            </a:r>
          </a:p>
        </p:txBody>
      </p:sp>
      <p:sp>
        <p:nvSpPr>
          <p:cNvPr id="152613" name="TextBox 660"/>
          <p:cNvSpPr txBox="1">
            <a:spLocks noChangeArrowheads="1"/>
          </p:cNvSpPr>
          <p:nvPr/>
        </p:nvSpPr>
        <p:spPr bwMode="auto">
          <a:xfrm>
            <a:off x="142875" y="8383588"/>
            <a:ext cx="1057275" cy="606425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Тер. отдел водных ресурсов ЗКБВУ по ЧР </a:t>
            </a:r>
          </a:p>
          <a:p>
            <a:pPr algn="ctr"/>
            <a:r>
              <a:rPr lang="ru-RU" sz="700">
                <a:solidFill>
                  <a:schemeClr val="tx1"/>
                </a:solidFill>
                <a:cs typeface="Arial" pitchFamily="34" charset="0"/>
              </a:rPr>
              <a:t>(8-8712)22-35-03</a:t>
            </a:r>
          </a:p>
        </p:txBody>
      </p:sp>
      <p:sp>
        <p:nvSpPr>
          <p:cNvPr id="152614" name="TextBox 661"/>
          <p:cNvSpPr txBox="1">
            <a:spLocks noChangeArrowheads="1"/>
          </p:cNvSpPr>
          <p:nvPr/>
        </p:nvSpPr>
        <p:spPr bwMode="auto">
          <a:xfrm>
            <a:off x="1246188" y="6854825"/>
            <a:ext cx="1009650" cy="498475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мониторинга состояния недр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(Роснедра)</a:t>
            </a:r>
          </a:p>
        </p:txBody>
      </p:sp>
      <p:sp>
        <p:nvSpPr>
          <p:cNvPr id="152615" name="TextBox 662"/>
          <p:cNvSpPr txBox="1">
            <a:spLocks noChangeArrowheads="1"/>
          </p:cNvSpPr>
          <p:nvPr/>
        </p:nvSpPr>
        <p:spPr bwMode="auto">
          <a:xfrm>
            <a:off x="1273175" y="8391525"/>
            <a:ext cx="900113" cy="760413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Управление по недрополь-зованию по ЧР</a:t>
            </a:r>
            <a:r>
              <a:rPr lang="ru-RU" sz="1100">
                <a:solidFill>
                  <a:schemeClr val="tx1"/>
                </a:solidFill>
                <a:cs typeface="Arial" pitchFamily="34" charset="0"/>
              </a:rPr>
              <a:t> </a:t>
            </a:r>
          </a:p>
          <a:p>
            <a:pPr algn="ctr"/>
            <a:r>
              <a:rPr lang="ru-RU" sz="600">
                <a:solidFill>
                  <a:schemeClr val="tx1"/>
                </a:solidFill>
                <a:cs typeface="Arial" pitchFamily="34" charset="0"/>
              </a:rPr>
              <a:t>(8-871-52) 2-23-52</a:t>
            </a:r>
            <a:endParaRPr lang="ru-RU" sz="7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16" name="TextBox 663"/>
          <p:cNvSpPr txBox="1">
            <a:spLocks noChangeArrowheads="1"/>
          </p:cNvSpPr>
          <p:nvPr/>
        </p:nvSpPr>
        <p:spPr bwMode="auto">
          <a:xfrm>
            <a:off x="2335213" y="6865938"/>
            <a:ext cx="1300162" cy="866775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набл., оценки и прогноза опасных гидрометеор.-х и гелигеофизических явл-й и загр-я окружающей среды (Росгидромет)</a:t>
            </a:r>
          </a:p>
        </p:txBody>
      </p:sp>
      <p:sp>
        <p:nvSpPr>
          <p:cNvPr id="152617" name="TextBox 664"/>
          <p:cNvSpPr txBox="1">
            <a:spLocks noChangeArrowheads="1"/>
          </p:cNvSpPr>
          <p:nvPr/>
        </p:nvSpPr>
        <p:spPr bwMode="auto">
          <a:xfrm>
            <a:off x="2468563" y="8401050"/>
            <a:ext cx="900112" cy="1077913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700">
                <a:solidFill>
                  <a:schemeClr val="tx1"/>
                </a:solidFill>
                <a:cs typeface="Arial" pitchFamily="34" charset="0"/>
              </a:rPr>
              <a:t>Чеченский республикан-ский центр по гидрометеоро-логии и мониторингу окружающей среды </a:t>
            </a:r>
          </a:p>
          <a:p>
            <a:pPr algn="ctr"/>
            <a:r>
              <a:rPr lang="ru-RU" sz="600">
                <a:solidFill>
                  <a:schemeClr val="tx1"/>
                </a:solidFill>
                <a:cs typeface="Arial" pitchFamily="34" charset="0"/>
              </a:rPr>
              <a:t>8-928-896-74-07</a:t>
            </a:r>
            <a:endParaRPr lang="ru-RU" sz="7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52618" name="TextBox 665"/>
          <p:cNvSpPr txBox="1">
            <a:spLocks noChangeArrowheads="1"/>
          </p:cNvSpPr>
          <p:nvPr/>
        </p:nvSpPr>
        <p:spPr bwMode="auto">
          <a:xfrm>
            <a:off x="3724275" y="6865938"/>
            <a:ext cx="1060450" cy="866775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контроля за ядерно и радиационно- опасными объектами (Ростехнадзор)</a:t>
            </a:r>
          </a:p>
        </p:txBody>
      </p:sp>
      <p:sp>
        <p:nvSpPr>
          <p:cNvPr id="152619" name="TextBox 666"/>
          <p:cNvSpPr txBox="1">
            <a:spLocks noChangeArrowheads="1"/>
          </p:cNvSpPr>
          <p:nvPr/>
        </p:nvSpPr>
        <p:spPr bwMode="auto">
          <a:xfrm>
            <a:off x="4876800" y="6877050"/>
            <a:ext cx="1058863" cy="866775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контроля за химически-опасными и взрывопожароопасными объектами (Ростехнадзор)</a:t>
            </a:r>
          </a:p>
        </p:txBody>
      </p:sp>
      <p:sp>
        <p:nvSpPr>
          <p:cNvPr id="152620" name="TextBox 667"/>
          <p:cNvSpPr txBox="1">
            <a:spLocks noChangeArrowheads="1"/>
          </p:cNvSpPr>
          <p:nvPr/>
        </p:nvSpPr>
        <p:spPr bwMode="auto">
          <a:xfrm>
            <a:off x="4238625" y="8423275"/>
            <a:ext cx="1160463" cy="622300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Средне-Кавказское управление Ростехнадзора (8-8712) 22-26-41</a:t>
            </a:r>
          </a:p>
        </p:txBody>
      </p:sp>
      <p:sp>
        <p:nvSpPr>
          <p:cNvPr id="152621" name="TextBox 669"/>
          <p:cNvSpPr txBox="1">
            <a:spLocks noChangeArrowheads="1"/>
          </p:cNvSpPr>
          <p:nvPr/>
        </p:nvSpPr>
        <p:spPr bwMode="auto">
          <a:xfrm>
            <a:off x="5899150" y="6007100"/>
            <a:ext cx="1311275" cy="530225"/>
          </a:xfrm>
          <a:prstGeom prst="rect">
            <a:avLst/>
          </a:prstGeom>
          <a:solidFill>
            <a:srgbClr val="52DD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Минрегион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России</a:t>
            </a:r>
          </a:p>
        </p:txBody>
      </p:sp>
      <p:sp>
        <p:nvSpPr>
          <p:cNvPr id="152622" name="TextBox 670"/>
          <p:cNvSpPr txBox="1">
            <a:spLocks noChangeArrowheads="1"/>
          </p:cNvSpPr>
          <p:nvPr/>
        </p:nvSpPr>
        <p:spPr bwMode="auto">
          <a:xfrm>
            <a:off x="6049963" y="6878638"/>
            <a:ext cx="1006475" cy="990600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защиты городов, населенных пунктов от аварий, катастроф и стихийных бедствий</a:t>
            </a:r>
          </a:p>
        </p:txBody>
      </p:sp>
      <p:sp>
        <p:nvSpPr>
          <p:cNvPr id="152623" name="TextBox 671"/>
          <p:cNvSpPr txBox="1">
            <a:spLocks noChangeArrowheads="1"/>
          </p:cNvSpPr>
          <p:nvPr/>
        </p:nvSpPr>
        <p:spPr bwMode="auto">
          <a:xfrm>
            <a:off x="6011863" y="8413750"/>
            <a:ext cx="1100137" cy="498475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ДДС муниципальных образований</a:t>
            </a:r>
          </a:p>
        </p:txBody>
      </p:sp>
      <p:sp>
        <p:nvSpPr>
          <p:cNvPr id="152624" name="TextBox 672"/>
          <p:cNvSpPr txBox="1">
            <a:spLocks noChangeArrowheads="1"/>
          </p:cNvSpPr>
          <p:nvPr/>
        </p:nvSpPr>
        <p:spPr bwMode="auto">
          <a:xfrm>
            <a:off x="7343775" y="6007100"/>
            <a:ext cx="1308100" cy="530225"/>
          </a:xfrm>
          <a:prstGeom prst="rect">
            <a:avLst/>
          </a:prstGeom>
          <a:solidFill>
            <a:srgbClr val="52DD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Минэнерго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Arial" pitchFamily="34" charset="0"/>
              </a:rPr>
              <a:t>России</a:t>
            </a:r>
          </a:p>
        </p:txBody>
      </p:sp>
      <p:sp>
        <p:nvSpPr>
          <p:cNvPr id="152625" name="TextBox 673"/>
          <p:cNvSpPr txBox="1">
            <a:spLocks noChangeArrowheads="1"/>
          </p:cNvSpPr>
          <p:nvPr/>
        </p:nvSpPr>
        <p:spPr bwMode="auto">
          <a:xfrm>
            <a:off x="7421563" y="8413750"/>
            <a:ext cx="1200150" cy="746125"/>
          </a:xfrm>
          <a:prstGeom prst="rect">
            <a:avLst/>
          </a:prstGeom>
          <a:solidFill>
            <a:srgbClr val="01FF74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Территориальное подразделение ОАО «МРСК Северного Кавказа»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(8-8712) 22-30-32</a:t>
            </a:r>
          </a:p>
        </p:txBody>
      </p:sp>
      <p:sp>
        <p:nvSpPr>
          <p:cNvPr id="152626" name="TextBox 674"/>
          <p:cNvSpPr txBox="1">
            <a:spLocks noChangeArrowheads="1"/>
          </p:cNvSpPr>
          <p:nvPr/>
        </p:nvSpPr>
        <p:spPr bwMode="auto">
          <a:xfrm>
            <a:off x="7399338" y="6869113"/>
            <a:ext cx="1163637" cy="868362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предупреждения и ликвидации ЧС в организациях (на объектах) топливно-энергетического комплекса</a:t>
            </a:r>
          </a:p>
        </p:txBody>
      </p:sp>
      <p:sp>
        <p:nvSpPr>
          <p:cNvPr id="152627" name="TextBox 642"/>
          <p:cNvSpPr txBox="1">
            <a:spLocks noChangeArrowheads="1"/>
          </p:cNvSpPr>
          <p:nvPr/>
        </p:nvSpPr>
        <p:spPr bwMode="auto">
          <a:xfrm>
            <a:off x="4411663" y="882650"/>
            <a:ext cx="4000500" cy="282575"/>
          </a:xfrm>
          <a:prstGeom prst="rect">
            <a:avLst/>
          </a:prstGeom>
          <a:solidFill>
            <a:srgbClr val="F88178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КЧС и ПБ Чеченской Республики </a:t>
            </a:r>
          </a:p>
        </p:txBody>
      </p:sp>
      <p:sp>
        <p:nvSpPr>
          <p:cNvPr id="152628" name="TextBox 642"/>
          <p:cNvSpPr txBox="1">
            <a:spLocks noChangeArrowheads="1"/>
          </p:cNvSpPr>
          <p:nvPr/>
        </p:nvSpPr>
        <p:spPr bwMode="auto">
          <a:xfrm>
            <a:off x="4400550" y="1400175"/>
            <a:ext cx="4000500" cy="282575"/>
          </a:xfrm>
          <a:prstGeom prst="rect">
            <a:avLst/>
          </a:prstGeom>
          <a:solidFill>
            <a:srgbClr val="92D05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Главное управление МЧС России по Чеченской Республике</a:t>
            </a:r>
          </a:p>
        </p:txBody>
      </p:sp>
      <p:sp>
        <p:nvSpPr>
          <p:cNvPr id="152629" name="TextBox 642"/>
          <p:cNvSpPr txBox="1">
            <a:spLocks noChangeArrowheads="1"/>
          </p:cNvSpPr>
          <p:nvPr/>
        </p:nvSpPr>
        <p:spPr bwMode="auto">
          <a:xfrm>
            <a:off x="7200900" y="1889125"/>
            <a:ext cx="2016125" cy="498475"/>
          </a:xfrm>
          <a:prstGeom prst="rect">
            <a:avLst/>
          </a:prstGeom>
          <a:solidFill>
            <a:srgbClr val="D6EDBD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ДДС территориальных органов федеральных органов исполнительной власти</a:t>
            </a:r>
          </a:p>
        </p:txBody>
      </p:sp>
      <p:sp>
        <p:nvSpPr>
          <p:cNvPr id="152630" name="TextBox 642"/>
          <p:cNvSpPr txBox="1">
            <a:spLocks noChangeArrowheads="1"/>
          </p:cNvSpPr>
          <p:nvPr/>
        </p:nvSpPr>
        <p:spPr bwMode="auto">
          <a:xfrm>
            <a:off x="3200400" y="1884363"/>
            <a:ext cx="2016125" cy="376237"/>
          </a:xfrm>
          <a:prstGeom prst="rect">
            <a:avLst/>
          </a:prstGeom>
          <a:solidFill>
            <a:srgbClr val="D6EDBD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ЦУКС МЧС России 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по Чеченской Республике</a:t>
            </a:r>
          </a:p>
        </p:txBody>
      </p:sp>
      <p:cxnSp>
        <p:nvCxnSpPr>
          <p:cNvPr id="85" name="Прямая соединительная линия 84"/>
          <p:cNvCxnSpPr/>
          <p:nvPr/>
        </p:nvCxnSpPr>
        <p:spPr>
          <a:xfrm rot="16200000" flipV="1">
            <a:off x="579437" y="3409951"/>
            <a:ext cx="250825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Прямая соединительная линия 90"/>
          <p:cNvCxnSpPr>
            <a:stCxn id="2079" idx="2"/>
            <a:endCxn id="152585" idx="0"/>
          </p:cNvCxnSpPr>
          <p:nvPr/>
        </p:nvCxnSpPr>
        <p:spPr>
          <a:xfrm rot="5400000">
            <a:off x="405606" y="4455319"/>
            <a:ext cx="595313" cy="3175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633" name="Группа 104"/>
          <p:cNvGrpSpPr>
            <a:grpSpLocks/>
          </p:cNvGrpSpPr>
          <p:nvPr/>
        </p:nvGrpSpPr>
        <p:grpSpPr bwMode="auto">
          <a:xfrm>
            <a:off x="2160588" y="3257550"/>
            <a:ext cx="3678237" cy="287338"/>
            <a:chOff x="1543026" y="2327310"/>
            <a:chExt cx="2628000" cy="204795"/>
          </a:xfrm>
        </p:grpSpPr>
        <p:grpSp>
          <p:nvGrpSpPr>
            <p:cNvPr id="152704" name="Группа 102"/>
            <p:cNvGrpSpPr>
              <a:grpSpLocks/>
            </p:cNvGrpSpPr>
            <p:nvPr/>
          </p:nvGrpSpPr>
          <p:grpSpPr bwMode="auto">
            <a:xfrm>
              <a:off x="1543026" y="2414579"/>
              <a:ext cx="2628000" cy="117526"/>
              <a:chOff x="1543026" y="2414579"/>
              <a:chExt cx="2628000" cy="117526"/>
            </a:xfrm>
          </p:grpSpPr>
          <p:cxnSp>
            <p:nvCxnSpPr>
              <p:cNvPr id="94" name="Прямая соединительная линия 93"/>
              <p:cNvCxnSpPr/>
              <p:nvPr/>
            </p:nvCxnSpPr>
            <p:spPr>
              <a:xfrm>
                <a:off x="1543026" y="2414433"/>
                <a:ext cx="2628000" cy="1131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Прямая соединительная линия 98"/>
              <p:cNvCxnSpPr/>
              <p:nvPr/>
            </p:nvCxnSpPr>
            <p:spPr>
              <a:xfrm rot="16200000" flipV="1">
                <a:off x="1497790" y="2473269"/>
                <a:ext cx="108620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Прямая соединительная линия 99"/>
              <p:cNvCxnSpPr/>
              <p:nvPr/>
            </p:nvCxnSpPr>
            <p:spPr>
              <a:xfrm rot="16200000" flipV="1">
                <a:off x="2374546" y="2473269"/>
                <a:ext cx="108620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Прямая соединительная линия 100"/>
              <p:cNvCxnSpPr/>
              <p:nvPr/>
            </p:nvCxnSpPr>
            <p:spPr>
              <a:xfrm rot="16200000" flipV="1">
                <a:off x="4108777" y="2477795"/>
                <a:ext cx="108620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Прямая соединительная линия 101"/>
              <p:cNvCxnSpPr/>
              <p:nvPr/>
            </p:nvCxnSpPr>
            <p:spPr>
              <a:xfrm rot="16200000" flipV="1">
                <a:off x="3251302" y="2468743"/>
                <a:ext cx="108620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4" name="Прямая соединительная линия 103"/>
            <p:cNvCxnSpPr/>
            <p:nvPr/>
          </p:nvCxnSpPr>
          <p:spPr>
            <a:xfrm rot="16200000" flipV="1">
              <a:off x="2821951" y="2362952"/>
              <a:ext cx="71282" cy="0"/>
            </a:xfrm>
            <a:prstGeom prst="line">
              <a:avLst/>
            </a:prstGeom>
            <a:ln w="254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07" name="Прямая соединительная линия 106"/>
          <p:cNvCxnSpPr/>
          <p:nvPr/>
        </p:nvCxnSpPr>
        <p:spPr>
          <a:xfrm rot="16200000" flipH="1">
            <a:off x="6949281" y="4602957"/>
            <a:ext cx="303213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635" name="Группа 107"/>
          <p:cNvGrpSpPr>
            <a:grpSpLocks/>
          </p:cNvGrpSpPr>
          <p:nvPr/>
        </p:nvGrpSpPr>
        <p:grpSpPr bwMode="auto">
          <a:xfrm rot="10800000">
            <a:off x="2100263" y="4454525"/>
            <a:ext cx="3678237" cy="330200"/>
            <a:chOff x="1543026" y="2296073"/>
            <a:chExt cx="2628000" cy="236032"/>
          </a:xfrm>
        </p:grpSpPr>
        <p:grpSp>
          <p:nvGrpSpPr>
            <p:cNvPr id="152697" name="Группа 102"/>
            <p:cNvGrpSpPr>
              <a:grpSpLocks/>
            </p:cNvGrpSpPr>
            <p:nvPr/>
          </p:nvGrpSpPr>
          <p:grpSpPr bwMode="auto">
            <a:xfrm>
              <a:off x="1543026" y="2414579"/>
              <a:ext cx="2628000" cy="117526"/>
              <a:chOff x="1543026" y="2414579"/>
              <a:chExt cx="2628000" cy="117526"/>
            </a:xfrm>
          </p:grpSpPr>
          <p:cxnSp>
            <p:nvCxnSpPr>
              <p:cNvPr id="111" name="Прямая соединительная линия 110"/>
              <p:cNvCxnSpPr/>
              <p:nvPr/>
            </p:nvCxnSpPr>
            <p:spPr>
              <a:xfrm>
                <a:off x="1587260" y="2414089"/>
                <a:ext cx="2628001" cy="227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Прямая соединительная линия 111"/>
              <p:cNvCxnSpPr/>
              <p:nvPr/>
            </p:nvCxnSpPr>
            <p:spPr>
              <a:xfrm rot="16200000" flipV="1">
                <a:off x="1520883" y="2491820"/>
                <a:ext cx="107803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Прямая соединительная линия 112"/>
              <p:cNvCxnSpPr/>
              <p:nvPr/>
            </p:nvCxnSpPr>
            <p:spPr>
              <a:xfrm rot="16200000" flipV="1">
                <a:off x="2397639" y="2491820"/>
                <a:ext cx="107803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Прямая соединительная линия 113"/>
              <p:cNvCxnSpPr/>
              <p:nvPr/>
            </p:nvCxnSpPr>
            <p:spPr>
              <a:xfrm rot="16200000" flipV="1">
                <a:off x="4130168" y="2476501"/>
                <a:ext cx="108938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Прямая соединительная линия 114"/>
              <p:cNvCxnSpPr/>
              <p:nvPr/>
            </p:nvCxnSpPr>
            <p:spPr>
              <a:xfrm rot="16200000" flipV="1">
                <a:off x="3273261" y="2487281"/>
                <a:ext cx="107803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10" name="Прямая соединительная линия 109"/>
            <p:cNvCxnSpPr/>
            <p:nvPr/>
          </p:nvCxnSpPr>
          <p:spPr>
            <a:xfrm rot="16200000" flipV="1">
              <a:off x="3331107" y="2369265"/>
              <a:ext cx="107803" cy="0"/>
            </a:xfrm>
            <a:prstGeom prst="line">
              <a:avLst/>
            </a:prstGeom>
            <a:ln w="254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21" name="Прямая соединительная линия 120"/>
          <p:cNvCxnSpPr/>
          <p:nvPr/>
        </p:nvCxnSpPr>
        <p:spPr>
          <a:xfrm rot="16200000" flipH="1">
            <a:off x="6975475" y="3397251"/>
            <a:ext cx="250825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Прямая соединительная линия 121"/>
          <p:cNvCxnSpPr/>
          <p:nvPr/>
        </p:nvCxnSpPr>
        <p:spPr>
          <a:xfrm rot="16200000" flipH="1">
            <a:off x="11787981" y="4552157"/>
            <a:ext cx="227013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638" name="Группа 122"/>
          <p:cNvGrpSpPr>
            <a:grpSpLocks/>
          </p:cNvGrpSpPr>
          <p:nvPr/>
        </p:nvGrpSpPr>
        <p:grpSpPr bwMode="auto">
          <a:xfrm>
            <a:off x="8329613" y="3260725"/>
            <a:ext cx="3678237" cy="250825"/>
            <a:chOff x="1543026" y="2346358"/>
            <a:chExt cx="2628000" cy="179158"/>
          </a:xfrm>
        </p:grpSpPr>
        <p:grpSp>
          <p:nvGrpSpPr>
            <p:cNvPr id="152690" name="Группа 102"/>
            <p:cNvGrpSpPr>
              <a:grpSpLocks/>
            </p:cNvGrpSpPr>
            <p:nvPr/>
          </p:nvGrpSpPr>
          <p:grpSpPr bwMode="auto">
            <a:xfrm>
              <a:off x="1543026" y="2414579"/>
              <a:ext cx="2628000" cy="110937"/>
              <a:chOff x="1543026" y="2414579"/>
              <a:chExt cx="2628000" cy="110937"/>
            </a:xfrm>
          </p:grpSpPr>
          <p:cxnSp>
            <p:nvCxnSpPr>
              <p:cNvPr id="126" name="Прямая соединительная линия 125"/>
              <p:cNvCxnSpPr/>
              <p:nvPr/>
            </p:nvCxnSpPr>
            <p:spPr>
              <a:xfrm>
                <a:off x="1543026" y="2414393"/>
                <a:ext cx="2628000" cy="1134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Прямая соединительная линия 126"/>
              <p:cNvCxnSpPr/>
              <p:nvPr/>
            </p:nvCxnSpPr>
            <p:spPr>
              <a:xfrm rot="16200000" flipV="1">
                <a:off x="1498239" y="2471655"/>
                <a:ext cx="107721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Прямая соединительная линия 127"/>
              <p:cNvCxnSpPr/>
              <p:nvPr/>
            </p:nvCxnSpPr>
            <p:spPr>
              <a:xfrm rot="16200000" flipV="1">
                <a:off x="2374995" y="2471655"/>
                <a:ext cx="107721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Прямая соединительная линия 128"/>
              <p:cNvCxnSpPr/>
              <p:nvPr/>
            </p:nvCxnSpPr>
            <p:spPr>
              <a:xfrm rot="16200000" flipV="1">
                <a:off x="4104688" y="2468254"/>
                <a:ext cx="107722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Прямая соединительная линия 129"/>
              <p:cNvCxnSpPr/>
              <p:nvPr/>
            </p:nvCxnSpPr>
            <p:spPr>
              <a:xfrm rot="16200000" flipV="1">
                <a:off x="3251751" y="2468254"/>
                <a:ext cx="107722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25" name="Прямая соединительная линия 124"/>
            <p:cNvCxnSpPr/>
            <p:nvPr/>
          </p:nvCxnSpPr>
          <p:spPr>
            <a:xfrm rot="16200000" flipV="1">
              <a:off x="2559868" y="2382077"/>
              <a:ext cx="71437" cy="0"/>
            </a:xfrm>
            <a:prstGeom prst="line">
              <a:avLst/>
            </a:prstGeom>
            <a:ln w="254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639" name="Группа 639"/>
          <p:cNvGrpSpPr>
            <a:grpSpLocks/>
          </p:cNvGrpSpPr>
          <p:nvPr/>
        </p:nvGrpSpPr>
        <p:grpSpPr bwMode="auto">
          <a:xfrm>
            <a:off x="3276600" y="3278188"/>
            <a:ext cx="6346825" cy="200025"/>
            <a:chOff x="2114549" y="2227254"/>
            <a:chExt cx="4534191" cy="141668"/>
          </a:xfrm>
        </p:grpSpPr>
        <p:sp>
          <p:nvSpPr>
            <p:cNvPr id="152688" name="Rectangle 648"/>
            <p:cNvSpPr>
              <a:spLocks noChangeArrowheads="1"/>
            </p:cNvSpPr>
            <p:nvPr/>
          </p:nvSpPr>
          <p:spPr bwMode="auto">
            <a:xfrm>
              <a:off x="2189144" y="2227254"/>
              <a:ext cx="4459596" cy="1416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sz="1300" b="1">
                  <a:solidFill>
                    <a:srgbClr val="000000"/>
                  </a:solidFill>
                  <a:cs typeface="Times New Roman" pitchFamily="18" charset="0"/>
                </a:rPr>
                <a:t>Функциональные подсистемы субъекта РФ действующие на региональном уровне</a:t>
              </a:r>
              <a:endParaRPr lang="ru-RU" sz="2800">
                <a:cs typeface="Times New Roman" pitchFamily="18" charset="0"/>
              </a:endParaRPr>
            </a:p>
          </p:txBody>
        </p:sp>
        <p:sp>
          <p:nvSpPr>
            <p:cNvPr id="152689" name="Line 649"/>
            <p:cNvSpPr>
              <a:spLocks noChangeShapeType="1"/>
            </p:cNvSpPr>
            <p:nvPr/>
          </p:nvSpPr>
          <p:spPr bwMode="auto">
            <a:xfrm>
              <a:off x="2114549" y="2349500"/>
              <a:ext cx="44640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cxnSp>
        <p:nvCxnSpPr>
          <p:cNvPr id="131" name="Прямая соединительная линия 130"/>
          <p:cNvCxnSpPr/>
          <p:nvPr/>
        </p:nvCxnSpPr>
        <p:spPr>
          <a:xfrm rot="16200000" flipH="1">
            <a:off x="10580688" y="4543425"/>
            <a:ext cx="228600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641" name="Группа 131"/>
          <p:cNvGrpSpPr>
            <a:grpSpLocks/>
          </p:cNvGrpSpPr>
          <p:nvPr/>
        </p:nvGrpSpPr>
        <p:grpSpPr bwMode="auto">
          <a:xfrm rot="10800000">
            <a:off x="8310563" y="4446588"/>
            <a:ext cx="1208087" cy="311150"/>
            <a:chOff x="3298474" y="2300834"/>
            <a:chExt cx="864000" cy="221747"/>
          </a:xfrm>
        </p:grpSpPr>
        <p:grpSp>
          <p:nvGrpSpPr>
            <p:cNvPr id="152683" name="Группа 102"/>
            <p:cNvGrpSpPr>
              <a:grpSpLocks/>
            </p:cNvGrpSpPr>
            <p:nvPr/>
          </p:nvGrpSpPr>
          <p:grpSpPr bwMode="auto">
            <a:xfrm>
              <a:off x="3298474" y="2414579"/>
              <a:ext cx="864000" cy="108002"/>
              <a:chOff x="3298474" y="2414579"/>
              <a:chExt cx="864000" cy="108002"/>
            </a:xfrm>
          </p:grpSpPr>
          <p:cxnSp>
            <p:nvCxnSpPr>
              <p:cNvPr id="135" name="Прямая соединительная линия 134"/>
              <p:cNvCxnSpPr/>
              <p:nvPr/>
            </p:nvCxnSpPr>
            <p:spPr>
              <a:xfrm>
                <a:off x="3301880" y="2437729"/>
                <a:ext cx="864001" cy="1131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Прямая соединительная линия 137"/>
              <p:cNvCxnSpPr/>
              <p:nvPr/>
            </p:nvCxnSpPr>
            <p:spPr>
              <a:xfrm rot="16200000" flipV="1">
                <a:off x="4087163" y="2489206"/>
                <a:ext cx="107479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Прямая соединительная линия 138"/>
              <p:cNvCxnSpPr/>
              <p:nvPr/>
            </p:nvCxnSpPr>
            <p:spPr>
              <a:xfrm rot="16200000" flipV="1">
                <a:off x="3232245" y="2509571"/>
                <a:ext cx="107479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34" name="Прямая соединительная линия 133"/>
            <p:cNvCxnSpPr/>
            <p:nvPr/>
          </p:nvCxnSpPr>
          <p:spPr>
            <a:xfrm rot="16200000" flipV="1">
              <a:off x="3646648" y="2374938"/>
              <a:ext cx="107480" cy="0"/>
            </a:xfrm>
            <a:prstGeom prst="line">
              <a:avLst/>
            </a:prstGeom>
            <a:ln w="254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2642" name="Группа 640"/>
          <p:cNvGrpSpPr>
            <a:grpSpLocks/>
          </p:cNvGrpSpPr>
          <p:nvPr/>
        </p:nvGrpSpPr>
        <p:grpSpPr bwMode="auto">
          <a:xfrm>
            <a:off x="3149600" y="4478338"/>
            <a:ext cx="6677025" cy="204787"/>
            <a:chOff x="1785918" y="2949573"/>
            <a:chExt cx="4768757" cy="146052"/>
          </a:xfrm>
        </p:grpSpPr>
        <p:sp>
          <p:nvSpPr>
            <p:cNvPr id="152681" name="Rectangle 736"/>
            <p:cNvSpPr>
              <a:spLocks noChangeArrowheads="1"/>
            </p:cNvSpPr>
            <p:nvPr/>
          </p:nvSpPr>
          <p:spPr bwMode="auto">
            <a:xfrm>
              <a:off x="1857356" y="2949573"/>
              <a:ext cx="4697319" cy="1428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sz="1300" b="1">
                  <a:solidFill>
                    <a:srgbClr val="000000"/>
                  </a:solidFill>
                  <a:cs typeface="Times New Roman" pitchFamily="18" charset="0"/>
                </a:rPr>
                <a:t>Ведомства представляющие функциональные подсистемы на территории субъекта РФ</a:t>
              </a:r>
              <a:endParaRPr lang="ru-RU" sz="2800">
                <a:cs typeface="Times New Roman" pitchFamily="18" charset="0"/>
              </a:endParaRPr>
            </a:p>
          </p:txBody>
        </p:sp>
        <p:sp>
          <p:nvSpPr>
            <p:cNvPr id="152682" name="Line 737"/>
            <p:cNvSpPr>
              <a:spLocks noChangeShapeType="1"/>
            </p:cNvSpPr>
            <p:nvPr/>
          </p:nvSpPr>
          <p:spPr bwMode="auto">
            <a:xfrm>
              <a:off x="1785918" y="3095625"/>
              <a:ext cx="46440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52643" name="Группа 159"/>
          <p:cNvGrpSpPr>
            <a:grpSpLocks/>
          </p:cNvGrpSpPr>
          <p:nvPr/>
        </p:nvGrpSpPr>
        <p:grpSpPr bwMode="auto">
          <a:xfrm>
            <a:off x="500063" y="6557963"/>
            <a:ext cx="4889500" cy="307975"/>
            <a:chOff x="357158" y="4684718"/>
            <a:chExt cx="3492000" cy="218616"/>
          </a:xfrm>
        </p:grpSpPr>
        <p:grpSp>
          <p:nvGrpSpPr>
            <p:cNvPr id="152672" name="Группа 139"/>
            <p:cNvGrpSpPr>
              <a:grpSpLocks/>
            </p:cNvGrpSpPr>
            <p:nvPr/>
          </p:nvGrpSpPr>
          <p:grpSpPr bwMode="auto">
            <a:xfrm>
              <a:off x="357158" y="4684718"/>
              <a:ext cx="3492000" cy="217495"/>
              <a:chOff x="1543026" y="2336835"/>
              <a:chExt cx="3492000" cy="217495"/>
            </a:xfrm>
          </p:grpSpPr>
          <p:grpSp>
            <p:nvGrpSpPr>
              <p:cNvPr id="152674" name="Группа 102"/>
              <p:cNvGrpSpPr>
                <a:grpSpLocks/>
              </p:cNvGrpSpPr>
              <p:nvPr/>
            </p:nvGrpSpPr>
            <p:grpSpPr bwMode="auto">
              <a:xfrm>
                <a:off x="1543026" y="2407154"/>
                <a:ext cx="3492000" cy="147176"/>
                <a:chOff x="1543026" y="2407154"/>
                <a:chExt cx="3492000" cy="147176"/>
              </a:xfrm>
            </p:grpSpPr>
            <p:cxnSp>
              <p:nvCxnSpPr>
                <p:cNvPr id="143" name="Прямая соединительная линия 142"/>
                <p:cNvCxnSpPr/>
                <p:nvPr/>
              </p:nvCxnSpPr>
              <p:spPr>
                <a:xfrm>
                  <a:off x="1543026" y="2414590"/>
                  <a:ext cx="3492000" cy="1127"/>
                </a:xfrm>
                <a:prstGeom prst="line">
                  <a:avLst/>
                </a:prstGeom>
                <a:ln w="25400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4" name="Прямая соединительная линия 143"/>
                <p:cNvCxnSpPr/>
                <p:nvPr/>
              </p:nvCxnSpPr>
              <p:spPr>
                <a:xfrm rot="16200000" flipV="1">
                  <a:off x="1501407" y="2469807"/>
                  <a:ext cx="108181" cy="0"/>
                </a:xfrm>
                <a:prstGeom prst="line">
                  <a:avLst/>
                </a:prstGeom>
                <a:ln w="25400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5" name="Прямая соединительная линия 144"/>
                <p:cNvCxnSpPr/>
                <p:nvPr/>
              </p:nvCxnSpPr>
              <p:spPr>
                <a:xfrm rot="16200000" flipV="1">
                  <a:off x="2374407" y="2482203"/>
                  <a:ext cx="108181" cy="0"/>
                </a:xfrm>
                <a:prstGeom prst="line">
                  <a:avLst/>
                </a:prstGeom>
                <a:ln w="25400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Прямая соединительная линия 145"/>
                <p:cNvCxnSpPr/>
                <p:nvPr/>
              </p:nvCxnSpPr>
              <p:spPr>
                <a:xfrm rot="16200000" flipV="1">
                  <a:off x="4089342" y="2481640"/>
                  <a:ext cx="145368" cy="0"/>
                </a:xfrm>
                <a:prstGeom prst="line">
                  <a:avLst/>
                </a:prstGeom>
                <a:ln w="25400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Прямая соединительная линия 146"/>
                <p:cNvCxnSpPr/>
                <p:nvPr/>
              </p:nvCxnSpPr>
              <p:spPr>
                <a:xfrm rot="16200000" flipV="1">
                  <a:off x="3232214" y="2478259"/>
                  <a:ext cx="145369" cy="0"/>
                </a:xfrm>
                <a:prstGeom prst="line">
                  <a:avLst/>
                </a:prstGeom>
                <a:ln w="25400">
                  <a:solidFill>
                    <a:srgbClr val="00B0F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42" name="Прямая соединительная линия 141"/>
              <p:cNvCxnSpPr/>
              <p:nvPr/>
            </p:nvCxnSpPr>
            <p:spPr>
              <a:xfrm rot="16200000" flipV="1">
                <a:off x="3482550" y="2372332"/>
                <a:ext cx="70993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48" name="Прямая соединительная линия 147"/>
            <p:cNvCxnSpPr/>
            <p:nvPr/>
          </p:nvCxnSpPr>
          <p:spPr>
            <a:xfrm rot="16200000" flipV="1">
              <a:off x="3762298" y="4831213"/>
              <a:ext cx="144241" cy="0"/>
            </a:xfrm>
            <a:prstGeom prst="line">
              <a:avLst/>
            </a:prstGeom>
            <a:ln w="254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49" name="Прямая соединительная линия 148"/>
          <p:cNvCxnSpPr/>
          <p:nvPr/>
        </p:nvCxnSpPr>
        <p:spPr>
          <a:xfrm rot="16200000" flipH="1">
            <a:off x="423068" y="8190707"/>
            <a:ext cx="354013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Прямая соединительная линия 149"/>
          <p:cNvCxnSpPr/>
          <p:nvPr/>
        </p:nvCxnSpPr>
        <p:spPr>
          <a:xfrm rot="16200000" flipH="1">
            <a:off x="1566069" y="8195469"/>
            <a:ext cx="354012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1" name="Прямая соединительная линия 150"/>
          <p:cNvCxnSpPr/>
          <p:nvPr/>
        </p:nvCxnSpPr>
        <p:spPr>
          <a:xfrm rot="16200000" flipH="1">
            <a:off x="2723356" y="8212932"/>
            <a:ext cx="354013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647" name="Группа 151"/>
          <p:cNvGrpSpPr>
            <a:grpSpLocks/>
          </p:cNvGrpSpPr>
          <p:nvPr/>
        </p:nvGrpSpPr>
        <p:grpSpPr bwMode="auto">
          <a:xfrm rot="10800000">
            <a:off x="4200525" y="8035925"/>
            <a:ext cx="1300163" cy="381000"/>
            <a:chOff x="1543026" y="2264835"/>
            <a:chExt cx="900000" cy="272032"/>
          </a:xfrm>
        </p:grpSpPr>
        <p:grpSp>
          <p:nvGrpSpPr>
            <p:cNvPr id="152667" name="Группа 102"/>
            <p:cNvGrpSpPr>
              <a:grpSpLocks/>
            </p:cNvGrpSpPr>
            <p:nvPr/>
          </p:nvGrpSpPr>
          <p:grpSpPr bwMode="auto">
            <a:xfrm>
              <a:off x="1543026" y="2414586"/>
              <a:ext cx="900000" cy="122281"/>
              <a:chOff x="1543026" y="2414586"/>
              <a:chExt cx="900000" cy="122281"/>
            </a:xfrm>
          </p:grpSpPr>
          <p:cxnSp>
            <p:nvCxnSpPr>
              <p:cNvPr id="155" name="Прямая соединительная линия 154"/>
              <p:cNvCxnSpPr/>
              <p:nvPr/>
            </p:nvCxnSpPr>
            <p:spPr>
              <a:xfrm>
                <a:off x="1585883" y="2434855"/>
                <a:ext cx="899999" cy="1133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rot="16200000" flipV="1">
                <a:off x="1523253" y="2488694"/>
                <a:ext cx="107679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2396312" y="2481327"/>
                <a:ext cx="108813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54" name="Прямая соединительная линия 153"/>
            <p:cNvCxnSpPr/>
            <p:nvPr/>
          </p:nvCxnSpPr>
          <p:spPr>
            <a:xfrm rot="16200000" flipV="1">
              <a:off x="1944111" y="2337377"/>
              <a:ext cx="145084" cy="0"/>
            </a:xfrm>
            <a:prstGeom prst="line">
              <a:avLst/>
            </a:prstGeom>
            <a:ln w="254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61" name="Прямая соединительная линия 160"/>
          <p:cNvCxnSpPr/>
          <p:nvPr/>
        </p:nvCxnSpPr>
        <p:spPr>
          <a:xfrm rot="16200000" flipH="1">
            <a:off x="6392068" y="8235157"/>
            <a:ext cx="354013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Прямая соединительная линия 161"/>
          <p:cNvCxnSpPr/>
          <p:nvPr/>
        </p:nvCxnSpPr>
        <p:spPr>
          <a:xfrm rot="16200000" flipH="1">
            <a:off x="6346031" y="6701632"/>
            <a:ext cx="354013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3" name="Прямая соединительная линия 162"/>
          <p:cNvCxnSpPr/>
          <p:nvPr/>
        </p:nvCxnSpPr>
        <p:spPr>
          <a:xfrm rot="16200000" flipH="1">
            <a:off x="7789068" y="6688932"/>
            <a:ext cx="354013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4" name="Прямая соединительная линия 163"/>
          <p:cNvCxnSpPr/>
          <p:nvPr/>
        </p:nvCxnSpPr>
        <p:spPr>
          <a:xfrm rot="16200000" flipH="1">
            <a:off x="7824787" y="8215313"/>
            <a:ext cx="352425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652" name="Группа 164"/>
          <p:cNvGrpSpPr>
            <a:grpSpLocks/>
          </p:cNvGrpSpPr>
          <p:nvPr/>
        </p:nvGrpSpPr>
        <p:grpSpPr bwMode="auto">
          <a:xfrm>
            <a:off x="9191625" y="8032750"/>
            <a:ext cx="1300163" cy="352425"/>
            <a:chOff x="1543026" y="2274360"/>
            <a:chExt cx="900000" cy="252982"/>
          </a:xfrm>
        </p:grpSpPr>
        <p:grpSp>
          <p:nvGrpSpPr>
            <p:cNvPr id="152662" name="Группа 102"/>
            <p:cNvGrpSpPr>
              <a:grpSpLocks/>
            </p:cNvGrpSpPr>
            <p:nvPr/>
          </p:nvGrpSpPr>
          <p:grpSpPr bwMode="auto">
            <a:xfrm>
              <a:off x="1543026" y="2414586"/>
              <a:ext cx="900000" cy="112756"/>
              <a:chOff x="1543026" y="2414586"/>
              <a:chExt cx="900000" cy="112756"/>
            </a:xfrm>
          </p:grpSpPr>
          <p:cxnSp>
            <p:nvCxnSpPr>
              <p:cNvPr id="168" name="Прямая соединительная линия 167"/>
              <p:cNvCxnSpPr/>
              <p:nvPr/>
            </p:nvCxnSpPr>
            <p:spPr>
              <a:xfrm>
                <a:off x="1543026" y="2414526"/>
                <a:ext cx="900000" cy="1139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Прямая соединительная линия 168"/>
              <p:cNvCxnSpPr/>
              <p:nvPr/>
            </p:nvCxnSpPr>
            <p:spPr>
              <a:xfrm rot="16200000" flipV="1">
                <a:off x="1500985" y="2469795"/>
                <a:ext cx="108258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Прямая соединительная линия 169"/>
              <p:cNvCxnSpPr/>
              <p:nvPr/>
            </p:nvCxnSpPr>
            <p:spPr>
              <a:xfrm rot="16200000" flipV="1">
                <a:off x="2374611" y="2473213"/>
                <a:ext cx="108257" cy="0"/>
              </a:xfrm>
              <a:prstGeom prst="line">
                <a:avLst/>
              </a:prstGeom>
              <a:ln w="25400">
                <a:solidFill>
                  <a:srgbClr val="00B0F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67" name="Прямая соединительная линия 166"/>
            <p:cNvCxnSpPr/>
            <p:nvPr/>
          </p:nvCxnSpPr>
          <p:spPr>
            <a:xfrm rot="16200000" flipV="1">
              <a:off x="1913521" y="2346723"/>
              <a:ext cx="144724" cy="0"/>
            </a:xfrm>
            <a:prstGeom prst="line">
              <a:avLst/>
            </a:prstGeom>
            <a:ln w="254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171" name="Прямая соединительная линия 170"/>
          <p:cNvCxnSpPr/>
          <p:nvPr/>
        </p:nvCxnSpPr>
        <p:spPr>
          <a:xfrm rot="16200000" flipH="1">
            <a:off x="9649618" y="6698457"/>
            <a:ext cx="303213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Прямая соединительная линия 171"/>
          <p:cNvCxnSpPr/>
          <p:nvPr/>
        </p:nvCxnSpPr>
        <p:spPr>
          <a:xfrm rot="16200000" flipH="1">
            <a:off x="11681619" y="6690519"/>
            <a:ext cx="354012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Прямая соединительная линия 172"/>
          <p:cNvCxnSpPr/>
          <p:nvPr/>
        </p:nvCxnSpPr>
        <p:spPr>
          <a:xfrm rot="16200000" flipH="1">
            <a:off x="11680825" y="8189913"/>
            <a:ext cx="377825" cy="0"/>
          </a:xfrm>
          <a:prstGeom prst="line">
            <a:avLst/>
          </a:prstGeom>
          <a:ln w="25400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2656" name="Группа 668"/>
          <p:cNvGrpSpPr>
            <a:grpSpLocks/>
          </p:cNvGrpSpPr>
          <p:nvPr/>
        </p:nvGrpSpPr>
        <p:grpSpPr bwMode="auto">
          <a:xfrm>
            <a:off x="3149600" y="8112125"/>
            <a:ext cx="6670675" cy="200025"/>
            <a:chOff x="1820863" y="5467365"/>
            <a:chExt cx="4763994" cy="141668"/>
          </a:xfrm>
        </p:grpSpPr>
        <p:sp>
          <p:nvSpPr>
            <p:cNvPr id="152660" name="Rectangle 625"/>
            <p:cNvSpPr>
              <a:spLocks noChangeArrowheads="1"/>
            </p:cNvSpPr>
            <p:nvPr/>
          </p:nvSpPr>
          <p:spPr bwMode="auto">
            <a:xfrm>
              <a:off x="1887538" y="5467365"/>
              <a:ext cx="4697319" cy="14166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sz="1300" b="1">
                  <a:solidFill>
                    <a:srgbClr val="000000"/>
                  </a:solidFill>
                  <a:cs typeface="Times New Roman" pitchFamily="18" charset="0"/>
                </a:rPr>
                <a:t>Ведомства представляющие функциональные подсистемы на территории субъекта РФ</a:t>
              </a:r>
              <a:endParaRPr lang="ru-RU" sz="2500">
                <a:cs typeface="Times New Roman" pitchFamily="18" charset="0"/>
              </a:endParaRPr>
            </a:p>
          </p:txBody>
        </p:sp>
        <p:sp>
          <p:nvSpPr>
            <p:cNvPr id="152661" name="Line 626"/>
            <p:cNvSpPr>
              <a:spLocks noChangeShapeType="1"/>
            </p:cNvSpPr>
            <p:nvPr/>
          </p:nvSpPr>
          <p:spPr bwMode="auto">
            <a:xfrm>
              <a:off x="1820863" y="5594350"/>
              <a:ext cx="4644000" cy="0"/>
            </a:xfrm>
            <a:prstGeom prst="line">
              <a:avLst/>
            </a:prstGeom>
            <a:noFill/>
            <a:ln w="11113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52657" name="Группа 657"/>
          <p:cNvGrpSpPr>
            <a:grpSpLocks/>
          </p:cNvGrpSpPr>
          <p:nvPr/>
        </p:nvGrpSpPr>
        <p:grpSpPr bwMode="auto">
          <a:xfrm>
            <a:off x="3300413" y="6591300"/>
            <a:ext cx="6350000" cy="200025"/>
            <a:chOff x="2219636" y="4565658"/>
            <a:chExt cx="4534006" cy="143296"/>
          </a:xfrm>
        </p:grpSpPr>
        <p:sp>
          <p:nvSpPr>
            <p:cNvPr id="152658" name="Rectangle 623"/>
            <p:cNvSpPr>
              <a:spLocks noChangeArrowheads="1"/>
            </p:cNvSpPr>
            <p:nvPr/>
          </p:nvSpPr>
          <p:spPr bwMode="auto">
            <a:xfrm>
              <a:off x="2303463" y="4565658"/>
              <a:ext cx="4450179" cy="14329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>
              <a:spAutoFit/>
            </a:bodyPr>
            <a:lstStyle/>
            <a:p>
              <a:r>
                <a:rPr lang="ru-RU" sz="1300" b="1">
                  <a:solidFill>
                    <a:srgbClr val="000000"/>
                  </a:solidFill>
                  <a:cs typeface="Times New Roman" pitchFamily="18" charset="0"/>
                </a:rPr>
                <a:t>Функциональные подсистемы субъекте РФ действующие на региональном уровне</a:t>
              </a:r>
              <a:endParaRPr lang="ru-RU" sz="2800">
                <a:cs typeface="Times New Roman" pitchFamily="18" charset="0"/>
              </a:endParaRPr>
            </a:p>
          </p:txBody>
        </p:sp>
        <p:sp>
          <p:nvSpPr>
            <p:cNvPr id="152659" name="Line 624"/>
            <p:cNvSpPr>
              <a:spLocks noChangeShapeType="1"/>
            </p:cNvSpPr>
            <p:nvPr/>
          </p:nvSpPr>
          <p:spPr bwMode="auto">
            <a:xfrm>
              <a:off x="2219636" y="4691063"/>
              <a:ext cx="44280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5"/>
          <p:cNvSpPr>
            <a:spLocks noChangeArrowheads="1"/>
          </p:cNvSpPr>
          <p:nvPr/>
        </p:nvSpPr>
        <p:spPr bwMode="auto">
          <a:xfrm>
            <a:off x="801688" y="468313"/>
            <a:ext cx="11761787" cy="8945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889" tIns="63948" rIns="127889" bIns="63948" anchor="ctr"/>
          <a:lstStyle/>
          <a:p>
            <a:endParaRPr lang="ru-RU" sz="3400">
              <a:solidFill>
                <a:schemeClr val="tx1"/>
              </a:solidFill>
            </a:endParaRPr>
          </a:p>
        </p:txBody>
      </p:sp>
      <p:sp>
        <p:nvSpPr>
          <p:cNvPr id="153603" name="Line 6"/>
          <p:cNvSpPr>
            <a:spLocks noChangeShapeType="1"/>
          </p:cNvSpPr>
          <p:nvPr/>
        </p:nvSpPr>
        <p:spPr bwMode="auto">
          <a:xfrm>
            <a:off x="801688" y="211138"/>
            <a:ext cx="0" cy="92027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153604" name="Line 7"/>
          <p:cNvSpPr>
            <a:spLocks noChangeShapeType="1"/>
          </p:cNvSpPr>
          <p:nvPr/>
        </p:nvSpPr>
        <p:spPr bwMode="auto">
          <a:xfrm flipV="1">
            <a:off x="200025" y="200025"/>
            <a:ext cx="12390438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153605" name="Line 8"/>
          <p:cNvSpPr>
            <a:spLocks noChangeShapeType="1"/>
          </p:cNvSpPr>
          <p:nvPr/>
        </p:nvSpPr>
        <p:spPr bwMode="auto">
          <a:xfrm flipV="1">
            <a:off x="209550" y="465138"/>
            <a:ext cx="12407900" cy="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153606" name="Rectangle 9"/>
          <p:cNvSpPr>
            <a:spLocks noChangeArrowheads="1"/>
          </p:cNvSpPr>
          <p:nvPr/>
        </p:nvSpPr>
        <p:spPr bwMode="auto">
          <a:xfrm>
            <a:off x="379413" y="238125"/>
            <a:ext cx="258762" cy="211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55450" tIns="27724" rIns="55450" bIns="27724" anchor="ctr"/>
          <a:lstStyle/>
          <a:p>
            <a:pPr algn="ctr" defTabSz="1277938"/>
            <a:r>
              <a:rPr lang="ru-RU" sz="600" b="1">
                <a:solidFill>
                  <a:schemeClr val="tx1"/>
                </a:solidFill>
              </a:rPr>
              <a:t>УРОВЕНЬ</a:t>
            </a:r>
          </a:p>
        </p:txBody>
      </p:sp>
      <p:sp>
        <p:nvSpPr>
          <p:cNvPr id="153607" name="Line 11"/>
          <p:cNvSpPr>
            <a:spLocks noChangeShapeType="1"/>
          </p:cNvSpPr>
          <p:nvPr/>
        </p:nvSpPr>
        <p:spPr bwMode="auto">
          <a:xfrm>
            <a:off x="200025" y="211138"/>
            <a:ext cx="0" cy="92027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153608" name="Line 12"/>
          <p:cNvSpPr>
            <a:spLocks noChangeShapeType="1"/>
          </p:cNvSpPr>
          <p:nvPr/>
        </p:nvSpPr>
        <p:spPr bwMode="auto">
          <a:xfrm>
            <a:off x="12603163" y="211138"/>
            <a:ext cx="0" cy="920273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153609" name="Line 13"/>
          <p:cNvSpPr>
            <a:spLocks noChangeShapeType="1"/>
          </p:cNvSpPr>
          <p:nvPr/>
        </p:nvSpPr>
        <p:spPr bwMode="auto">
          <a:xfrm flipV="1">
            <a:off x="200025" y="9407525"/>
            <a:ext cx="12396788" cy="63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153610" name="Rectangle 14"/>
          <p:cNvSpPr>
            <a:spLocks noChangeArrowheads="1"/>
          </p:cNvSpPr>
          <p:nvPr/>
        </p:nvSpPr>
        <p:spPr bwMode="auto">
          <a:xfrm flipH="1">
            <a:off x="3800475" y="2700338"/>
            <a:ext cx="5800725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3684588"/>
            <a:r>
              <a:rPr lang="ru-RU" sz="1100">
                <a:solidFill>
                  <a:schemeClr val="tx1"/>
                </a:solidFill>
              </a:rPr>
              <a:t>Функциональные подсистемы субъекта РФ действующие по Чеченской Республике</a:t>
            </a:r>
          </a:p>
        </p:txBody>
      </p:sp>
      <p:sp>
        <p:nvSpPr>
          <p:cNvPr id="153611" name="Rectangle 15"/>
          <p:cNvSpPr>
            <a:spLocks noChangeArrowheads="1"/>
          </p:cNvSpPr>
          <p:nvPr/>
        </p:nvSpPr>
        <p:spPr bwMode="auto">
          <a:xfrm flipH="1">
            <a:off x="4071938" y="900113"/>
            <a:ext cx="5630862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5159375"/>
            <a:r>
              <a:rPr lang="ru-RU" sz="1100">
                <a:solidFill>
                  <a:schemeClr val="tx1"/>
                </a:solidFill>
              </a:rPr>
              <a:t>Постоянно действующий орган управления</a:t>
            </a:r>
          </a:p>
        </p:txBody>
      </p:sp>
      <p:sp>
        <p:nvSpPr>
          <p:cNvPr id="153612" name="Rectangle 16"/>
          <p:cNvSpPr>
            <a:spLocks noChangeArrowheads="1"/>
          </p:cNvSpPr>
          <p:nvPr/>
        </p:nvSpPr>
        <p:spPr bwMode="auto">
          <a:xfrm flipH="1">
            <a:off x="4656138" y="1300163"/>
            <a:ext cx="4462462" cy="200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5159375"/>
            <a:r>
              <a:rPr lang="ru-RU" sz="1100">
                <a:solidFill>
                  <a:schemeClr val="tx1"/>
                </a:solidFill>
              </a:rPr>
              <a:t>Органы повседневного управления</a:t>
            </a:r>
          </a:p>
        </p:txBody>
      </p:sp>
      <p:sp>
        <p:nvSpPr>
          <p:cNvPr id="153613" name="Rectangle 17"/>
          <p:cNvSpPr>
            <a:spLocks noChangeArrowheads="1"/>
          </p:cNvSpPr>
          <p:nvPr/>
        </p:nvSpPr>
        <p:spPr bwMode="auto">
          <a:xfrm flipH="1">
            <a:off x="4300538" y="657225"/>
            <a:ext cx="5000625" cy="242888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12858" tIns="56430" rIns="112858" bIns="56430" anchor="ctr"/>
          <a:lstStyle/>
          <a:p>
            <a:pPr algn="ctr" defTabSz="3684588"/>
            <a:r>
              <a:rPr lang="ru-RU" sz="1100" b="1">
                <a:solidFill>
                  <a:schemeClr val="tx1"/>
                </a:solidFill>
              </a:rPr>
              <a:t>КЧС и ПБ Ачхой-Мартановского района</a:t>
            </a:r>
          </a:p>
        </p:txBody>
      </p:sp>
      <p:sp>
        <p:nvSpPr>
          <p:cNvPr id="153614" name="Rectangle 18"/>
          <p:cNvSpPr>
            <a:spLocks noChangeArrowheads="1"/>
          </p:cNvSpPr>
          <p:nvPr/>
        </p:nvSpPr>
        <p:spPr bwMode="auto">
          <a:xfrm flipH="1">
            <a:off x="4300538" y="1100138"/>
            <a:ext cx="5000625" cy="200025"/>
          </a:xfrm>
          <a:prstGeom prst="rect">
            <a:avLst/>
          </a:prstGeom>
          <a:solidFill>
            <a:srgbClr val="CC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0" tIns="0" rIns="0" bIns="0" anchor="ctr"/>
          <a:lstStyle/>
          <a:p>
            <a:pPr algn="ctr" defTabSz="3684588"/>
            <a:r>
              <a:rPr lang="ru-RU" sz="1100">
                <a:solidFill>
                  <a:schemeClr val="tx1"/>
                </a:solidFill>
              </a:rPr>
              <a:t>Главное управление МЧС России по Чеченской Республике</a:t>
            </a:r>
          </a:p>
        </p:txBody>
      </p:sp>
      <p:sp>
        <p:nvSpPr>
          <p:cNvPr id="153615" name="Rectangle 19"/>
          <p:cNvSpPr>
            <a:spLocks noChangeArrowheads="1"/>
          </p:cNvSpPr>
          <p:nvPr/>
        </p:nvSpPr>
        <p:spPr bwMode="auto">
          <a:xfrm flipH="1">
            <a:off x="4656138" y="506413"/>
            <a:ext cx="4462462" cy="111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3684588"/>
            <a:r>
              <a:rPr lang="ru-RU" sz="1100">
                <a:solidFill>
                  <a:schemeClr val="tx1"/>
                </a:solidFill>
              </a:rPr>
              <a:t>Координационный  орган </a:t>
            </a:r>
          </a:p>
        </p:txBody>
      </p:sp>
      <p:sp>
        <p:nvSpPr>
          <p:cNvPr id="153616" name="Rectangle 23"/>
          <p:cNvSpPr>
            <a:spLocks noChangeArrowheads="1"/>
          </p:cNvSpPr>
          <p:nvPr/>
        </p:nvSpPr>
        <p:spPr bwMode="auto">
          <a:xfrm>
            <a:off x="1700213" y="1900238"/>
            <a:ext cx="2100262" cy="700087"/>
          </a:xfrm>
          <a:prstGeom prst="rect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Главное управление МЧС России по ЧР</a:t>
            </a:r>
          </a:p>
        </p:txBody>
      </p:sp>
      <p:sp>
        <p:nvSpPr>
          <p:cNvPr id="153617" name="Rectangle 24"/>
          <p:cNvSpPr>
            <a:spLocks noChangeArrowheads="1"/>
          </p:cNvSpPr>
          <p:nvPr/>
        </p:nvSpPr>
        <p:spPr bwMode="auto">
          <a:xfrm>
            <a:off x="4400550" y="1900238"/>
            <a:ext cx="2100263" cy="700087"/>
          </a:xfrm>
          <a:prstGeom prst="rect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Министерство</a:t>
            </a:r>
          </a:p>
          <a:p>
            <a:pPr algn="ctr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 внутренних дел </a:t>
            </a:r>
          </a:p>
        </p:txBody>
      </p:sp>
      <p:sp>
        <p:nvSpPr>
          <p:cNvPr id="153618" name="Rectangle 35"/>
          <p:cNvSpPr>
            <a:spLocks noChangeArrowheads="1"/>
          </p:cNvSpPr>
          <p:nvPr/>
        </p:nvSpPr>
        <p:spPr bwMode="auto">
          <a:xfrm>
            <a:off x="1400175" y="3000375"/>
            <a:ext cx="2100263" cy="140017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marL="74613" lvl="1" algn="ctr" defTabSz="3684588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Мониторинга, лабораторного контроля и прогнозирования ЧС.</a:t>
            </a:r>
          </a:p>
        </p:txBody>
      </p:sp>
      <p:sp>
        <p:nvSpPr>
          <p:cNvPr id="153619" name="Rectangle 48"/>
          <p:cNvSpPr>
            <a:spLocks noChangeArrowheads="1"/>
          </p:cNvSpPr>
          <p:nvPr/>
        </p:nvSpPr>
        <p:spPr bwMode="auto">
          <a:xfrm flipV="1">
            <a:off x="400050" y="4598988"/>
            <a:ext cx="257175" cy="207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eaVert" wrap="none" lIns="55450" tIns="27724" rIns="55450" bIns="27724" anchor="ctr"/>
          <a:lstStyle/>
          <a:p>
            <a:pPr algn="ctr" defTabSz="1277938"/>
            <a:r>
              <a:rPr lang="ru-RU" sz="800" b="1">
                <a:solidFill>
                  <a:schemeClr val="tx1"/>
                </a:solidFill>
              </a:rPr>
              <a:t>РЕГИОНАЛЬНЫЙ УРОВЕНЬ</a:t>
            </a:r>
            <a:r>
              <a:rPr lang="en-US" sz="800" b="1">
                <a:solidFill>
                  <a:schemeClr val="tx1"/>
                </a:solidFill>
              </a:rPr>
              <a:t> </a:t>
            </a:r>
            <a:r>
              <a:rPr lang="ru-RU" sz="800" b="1">
                <a:solidFill>
                  <a:schemeClr val="tx1"/>
                </a:solidFill>
              </a:rPr>
              <a:t>(</a:t>
            </a:r>
            <a:r>
              <a:rPr lang="en-US" sz="800" b="1">
                <a:solidFill>
                  <a:schemeClr val="tx1"/>
                </a:solidFill>
              </a:rPr>
              <a:t> </a:t>
            </a:r>
            <a:r>
              <a:rPr lang="ru-RU" sz="800" b="1">
                <a:solidFill>
                  <a:schemeClr val="tx1"/>
                </a:solidFill>
              </a:rPr>
              <a:t>субъекты РФ</a:t>
            </a:r>
            <a:r>
              <a:rPr lang="en-US" sz="800" b="1">
                <a:solidFill>
                  <a:schemeClr val="tx1"/>
                </a:solidFill>
              </a:rPr>
              <a:t>)</a:t>
            </a:r>
          </a:p>
          <a:p>
            <a:pPr algn="ctr" defTabSz="1277938"/>
            <a:r>
              <a:rPr lang="en-US" sz="800" b="1">
                <a:solidFill>
                  <a:schemeClr val="tx1"/>
                </a:solidFill>
              </a:rPr>
              <a:t>(</a:t>
            </a:r>
            <a:r>
              <a:rPr lang="ru-RU" sz="800" b="1">
                <a:solidFill>
                  <a:schemeClr val="tx1"/>
                </a:solidFill>
              </a:rPr>
              <a:t>территориальный гарнизон)</a:t>
            </a:r>
          </a:p>
        </p:txBody>
      </p:sp>
      <p:sp>
        <p:nvSpPr>
          <p:cNvPr id="153620" name="Rectangle 49"/>
          <p:cNvSpPr>
            <a:spLocks noChangeArrowheads="1"/>
          </p:cNvSpPr>
          <p:nvPr/>
        </p:nvSpPr>
        <p:spPr bwMode="auto">
          <a:xfrm flipV="1">
            <a:off x="487363" y="4618038"/>
            <a:ext cx="257175" cy="211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rot="10800000" vert="eaVert" wrap="none" lIns="55450" tIns="27724" rIns="55450" bIns="27724" anchor="ctr"/>
          <a:lstStyle/>
          <a:p>
            <a:pPr algn="ctr" defTabSz="1277938"/>
            <a:endParaRPr lang="ru-RU">
              <a:solidFill>
                <a:schemeClr val="tx1"/>
              </a:solidFill>
            </a:endParaRPr>
          </a:p>
        </p:txBody>
      </p:sp>
      <p:sp>
        <p:nvSpPr>
          <p:cNvPr id="153621" name="Rectangle 32"/>
          <p:cNvSpPr>
            <a:spLocks noChangeArrowheads="1"/>
          </p:cNvSpPr>
          <p:nvPr/>
        </p:nvSpPr>
        <p:spPr bwMode="auto">
          <a:xfrm>
            <a:off x="7200900" y="1900238"/>
            <a:ext cx="2000250" cy="700087"/>
          </a:xfrm>
          <a:prstGeom prst="rect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marL="74613" lvl="1" algn="ctr" defTabSz="3684588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Министерство здравоохранения  ЧР</a:t>
            </a:r>
            <a:endParaRPr lang="ru-RU" sz="14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3622" name="Rectangle 35"/>
          <p:cNvSpPr>
            <a:spLocks noChangeArrowheads="1"/>
          </p:cNvSpPr>
          <p:nvPr/>
        </p:nvSpPr>
        <p:spPr bwMode="auto">
          <a:xfrm>
            <a:off x="7100888" y="3000375"/>
            <a:ext cx="2200275" cy="140017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>
              <a:buFontTx/>
              <a:buChar char="-"/>
            </a:pP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Центр медицины катастрофы</a:t>
            </a:r>
            <a:r>
              <a:rPr lang="en-US" sz="1300">
                <a:solidFill>
                  <a:schemeClr val="tx1"/>
                </a:solidFill>
                <a:cs typeface="Times New Roman" pitchFamily="18" charset="0"/>
              </a:rPr>
              <a:t>;</a:t>
            </a:r>
          </a:p>
          <a:p>
            <a:pPr algn="ctr">
              <a:buFontTx/>
              <a:buChar char="-"/>
            </a:pP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 Резервов медицинских ресурсов</a:t>
            </a:r>
            <a:r>
              <a:rPr lang="en-US" sz="1300">
                <a:solidFill>
                  <a:schemeClr val="tx1"/>
                </a:solidFill>
                <a:cs typeface="Times New Roman" pitchFamily="18" charset="0"/>
              </a:rPr>
              <a:t>;</a:t>
            </a:r>
            <a:endParaRPr lang="ru-RU" sz="1300">
              <a:solidFill>
                <a:schemeClr val="tx1"/>
              </a:solidFill>
              <a:cs typeface="Times New Roman" pitchFamily="18" charset="0"/>
            </a:endParaRPr>
          </a:p>
          <a:p>
            <a:pPr algn="ctr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-Медико-санитарной помощи пострадавшим в чрезвычайных ситуациях в организациях (на объектах)</a:t>
            </a:r>
          </a:p>
        </p:txBody>
      </p:sp>
      <p:cxnSp>
        <p:nvCxnSpPr>
          <p:cNvPr id="153623" name="Прямая соединительная линия 117"/>
          <p:cNvCxnSpPr>
            <a:cxnSpLocks noChangeShapeType="1"/>
            <a:stCxn id="153616" idx="2"/>
            <a:endCxn id="153618" idx="0"/>
          </p:cNvCxnSpPr>
          <p:nvPr/>
        </p:nvCxnSpPr>
        <p:spPr bwMode="auto">
          <a:xfrm flipH="1">
            <a:off x="2451100" y="2600325"/>
            <a:ext cx="300038" cy="400050"/>
          </a:xfrm>
          <a:prstGeom prst="line">
            <a:avLst/>
          </a:prstGeom>
          <a:noFill/>
          <a:ln w="12700" algn="ctr">
            <a:solidFill>
              <a:schemeClr val="tx1"/>
            </a:solidFill>
            <a:round/>
            <a:headEnd/>
            <a:tailEnd/>
          </a:ln>
        </p:spPr>
      </p:cxnSp>
      <p:sp>
        <p:nvSpPr>
          <p:cNvPr id="153624" name="Rectangle 35"/>
          <p:cNvSpPr>
            <a:spLocks noChangeArrowheads="1"/>
          </p:cNvSpPr>
          <p:nvPr/>
        </p:nvSpPr>
        <p:spPr bwMode="auto">
          <a:xfrm>
            <a:off x="7200900" y="4800600"/>
            <a:ext cx="2100263" cy="130016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90700">
              <a:spcBef>
                <a:spcPct val="50000"/>
              </a:spcBef>
            </a:pPr>
            <a:endParaRPr lang="ru-RU" sz="14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790700">
              <a:spcBef>
                <a:spcPct val="50000"/>
              </a:spcBef>
            </a:pPr>
            <a:r>
              <a:rPr lang="ru-RU" sz="1400">
                <a:solidFill>
                  <a:schemeClr val="tx1"/>
                </a:solidFill>
                <a:cs typeface="Times New Roman" pitchFamily="18" charset="0"/>
              </a:rPr>
              <a:t>Дежурный скорой помощи тел. 8-</a:t>
            </a:r>
            <a:r>
              <a:rPr lang="ru-RU" sz="1400" b="1">
                <a:solidFill>
                  <a:schemeClr val="tx1"/>
                </a:solidFill>
                <a:cs typeface="Times New Roman" pitchFamily="18" charset="0"/>
              </a:rPr>
              <a:t>87142-2-23-</a:t>
            </a:r>
            <a:r>
              <a:rPr lang="ru-RU" sz="1400" b="1">
                <a:solidFill>
                  <a:schemeClr val="tx1"/>
                </a:solidFill>
              </a:rPr>
              <a:t>-92</a:t>
            </a:r>
            <a:endParaRPr lang="ru-RU" sz="1400" b="1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790700">
              <a:spcBef>
                <a:spcPct val="50000"/>
              </a:spcBef>
            </a:pPr>
            <a:endParaRPr lang="ru-RU" sz="14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3625" name="Rectangle 35"/>
          <p:cNvSpPr>
            <a:spLocks noChangeArrowheads="1"/>
          </p:cNvSpPr>
          <p:nvPr/>
        </p:nvSpPr>
        <p:spPr bwMode="auto">
          <a:xfrm>
            <a:off x="4400550" y="4800600"/>
            <a:ext cx="2100263" cy="130016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90700">
              <a:spcBef>
                <a:spcPct val="50000"/>
              </a:spcBef>
            </a:pPr>
            <a:endParaRPr lang="ru-RU" sz="1400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790700">
              <a:spcBef>
                <a:spcPct val="50000"/>
              </a:spcBef>
            </a:pPr>
            <a:r>
              <a:rPr lang="ru-RU" sz="1400" dirty="0">
                <a:solidFill>
                  <a:schemeClr val="tx1"/>
                </a:solidFill>
                <a:cs typeface="Times New Roman" pitchFamily="18" charset="0"/>
              </a:rPr>
              <a:t>Дежурный </a:t>
            </a:r>
            <a:r>
              <a:rPr lang="ru-RU" sz="1400" dirty="0" smtClean="0">
                <a:solidFill>
                  <a:schemeClr val="tx1"/>
                </a:solidFill>
                <a:cs typeface="Times New Roman" pitchFamily="18" charset="0"/>
              </a:rPr>
              <a:t>ОМВД       </a:t>
            </a:r>
            <a:endParaRPr lang="ru-RU" sz="1400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790700">
              <a:spcBef>
                <a:spcPct val="50000"/>
              </a:spcBef>
            </a:pPr>
            <a:r>
              <a:rPr lang="ru-RU" sz="1400" dirty="0">
                <a:solidFill>
                  <a:schemeClr val="tx1"/>
                </a:solidFill>
                <a:cs typeface="Times New Roman" pitchFamily="18" charset="0"/>
              </a:rPr>
              <a:t> тел. </a:t>
            </a:r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 8-87142-</a:t>
            </a:r>
            <a:r>
              <a:rPr lang="ru-RU" sz="1400" b="1" dirty="0">
                <a:solidFill>
                  <a:schemeClr val="tx1"/>
                </a:solidFill>
              </a:rPr>
              <a:t>2-22-29 </a:t>
            </a:r>
            <a:br>
              <a:rPr lang="ru-RU" sz="1400" b="1" dirty="0">
                <a:solidFill>
                  <a:schemeClr val="tx1"/>
                </a:solidFill>
              </a:rPr>
            </a:br>
            <a:endParaRPr lang="ru-RU" sz="1400" b="1" dirty="0">
              <a:solidFill>
                <a:schemeClr val="tx1"/>
              </a:solidFill>
            </a:endParaRPr>
          </a:p>
          <a:p>
            <a:pPr algn="ctr" defTabSz="1790700">
              <a:spcBef>
                <a:spcPct val="50000"/>
              </a:spcBef>
            </a:pPr>
            <a:endParaRPr lang="ru-RU" sz="14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3626" name="Rectangle 35"/>
          <p:cNvSpPr>
            <a:spLocks noChangeArrowheads="1"/>
          </p:cNvSpPr>
          <p:nvPr/>
        </p:nvSpPr>
        <p:spPr bwMode="auto">
          <a:xfrm>
            <a:off x="1400175" y="4800600"/>
            <a:ext cx="2300288" cy="130016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90700">
              <a:spcBef>
                <a:spcPct val="50000"/>
              </a:spcBef>
            </a:pPr>
            <a:endParaRPr lang="ru-RU" sz="1400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790700">
              <a:spcBef>
                <a:spcPct val="50000"/>
              </a:spcBef>
            </a:pPr>
            <a:r>
              <a:rPr lang="ru-RU" sz="1400" dirty="0">
                <a:solidFill>
                  <a:schemeClr val="tx1"/>
                </a:solidFill>
                <a:cs typeface="Times New Roman" pitchFamily="18" charset="0"/>
              </a:rPr>
              <a:t>ЕДДС </a:t>
            </a:r>
            <a:r>
              <a:rPr lang="ru-RU" sz="1400" b="1" dirty="0" smtClean="0">
                <a:solidFill>
                  <a:schemeClr val="tx1"/>
                </a:solidFill>
                <a:cs typeface="Times New Roman" pitchFamily="18" charset="0"/>
              </a:rPr>
              <a:t>8-87142-29-30</a:t>
            </a:r>
          </a:p>
          <a:p>
            <a:pPr algn="ctr" defTabSz="1790700">
              <a:spcBef>
                <a:spcPct val="50000"/>
              </a:spcBef>
            </a:pPr>
            <a:r>
              <a:rPr lang="ru-RU" sz="1400" dirty="0" smtClean="0">
                <a:solidFill>
                  <a:schemeClr val="tx1"/>
                </a:solidFill>
                <a:cs typeface="Times New Roman" pitchFamily="18" charset="0"/>
              </a:rPr>
              <a:t>ПЧ </a:t>
            </a:r>
            <a:r>
              <a:rPr lang="ru-RU" sz="1400" dirty="0">
                <a:solidFill>
                  <a:schemeClr val="tx1"/>
                </a:solidFill>
                <a:cs typeface="Times New Roman" pitchFamily="18" charset="0"/>
              </a:rPr>
              <a:t>– 7  </a:t>
            </a:r>
          </a:p>
          <a:p>
            <a:pPr algn="ctr" defTabSz="1790700">
              <a:spcBef>
                <a:spcPct val="20000"/>
              </a:spcBef>
            </a:pPr>
            <a:r>
              <a:rPr lang="ru-RU" sz="1400" b="1" dirty="0">
                <a:solidFill>
                  <a:schemeClr val="tx1"/>
                </a:solidFill>
              </a:rPr>
              <a:t>8-8714222388 </a:t>
            </a:r>
          </a:p>
          <a:p>
            <a:pPr algn="ctr" defTabSz="1790700">
              <a:spcBef>
                <a:spcPct val="20000"/>
              </a:spcBef>
            </a:pPr>
            <a:r>
              <a:rPr lang="ru-RU" sz="1400" b="1" dirty="0">
                <a:solidFill>
                  <a:schemeClr val="tx1"/>
                </a:solidFill>
              </a:rPr>
              <a:t>8 (928)003 7175</a:t>
            </a:r>
          </a:p>
          <a:p>
            <a:pPr algn="ctr" defTabSz="1790700">
              <a:spcBef>
                <a:spcPct val="50000"/>
              </a:spcBef>
            </a:pPr>
            <a:endParaRPr lang="ru-RU" sz="14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3627" name="Rectangle 35"/>
          <p:cNvSpPr>
            <a:spLocks noChangeArrowheads="1"/>
          </p:cNvSpPr>
          <p:nvPr/>
        </p:nvSpPr>
        <p:spPr bwMode="auto">
          <a:xfrm>
            <a:off x="10001250" y="3000375"/>
            <a:ext cx="2100263" cy="140017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предупреждения и ликвидации ЧС в организациях (на объектах) топливно-энергетического комплекса</a:t>
            </a:r>
          </a:p>
        </p:txBody>
      </p:sp>
      <p:sp>
        <p:nvSpPr>
          <p:cNvPr id="153628" name="Rectangle 35"/>
          <p:cNvSpPr>
            <a:spLocks noChangeArrowheads="1"/>
          </p:cNvSpPr>
          <p:nvPr/>
        </p:nvSpPr>
        <p:spPr bwMode="auto">
          <a:xfrm>
            <a:off x="9901238" y="4800600"/>
            <a:ext cx="2200275" cy="1300163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 defTabSz="1790700">
              <a:spcBef>
                <a:spcPct val="50000"/>
              </a:spcBef>
            </a:pPr>
            <a:endParaRPr lang="ru-RU" sz="14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790700">
              <a:spcBef>
                <a:spcPct val="50000"/>
              </a:spcBef>
            </a:pPr>
            <a:r>
              <a:rPr lang="ru-RU" sz="1400">
                <a:solidFill>
                  <a:schemeClr val="tx1"/>
                </a:solidFill>
                <a:cs typeface="Times New Roman" pitchFamily="18" charset="0"/>
              </a:rPr>
              <a:t>Диспетчер РЭС        </a:t>
            </a:r>
          </a:p>
          <a:p>
            <a:pPr algn="ctr" defTabSz="1790700">
              <a:spcBef>
                <a:spcPct val="50000"/>
              </a:spcBef>
            </a:pPr>
            <a:r>
              <a:rPr lang="ru-RU" sz="1400">
                <a:solidFill>
                  <a:schemeClr val="tx1"/>
                </a:solidFill>
                <a:cs typeface="Times New Roman" pitchFamily="18" charset="0"/>
              </a:rPr>
              <a:t>   тел. 8-</a:t>
            </a:r>
            <a:r>
              <a:rPr lang="ru-RU" sz="1400" b="1">
                <a:solidFill>
                  <a:schemeClr val="tx1"/>
                </a:solidFill>
                <a:cs typeface="Times New Roman" pitchFamily="18" charset="0"/>
              </a:rPr>
              <a:t>87142-</a:t>
            </a:r>
            <a:r>
              <a:rPr lang="ru-RU" sz="1400" b="1">
                <a:solidFill>
                  <a:schemeClr val="tx1"/>
                </a:solidFill>
              </a:rPr>
              <a:t>2-30-88</a:t>
            </a:r>
          </a:p>
          <a:p>
            <a:pPr algn="ctr" defTabSz="1790700">
              <a:spcBef>
                <a:spcPct val="50000"/>
              </a:spcBef>
            </a:pPr>
            <a:endParaRPr lang="ru-RU" sz="14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3629" name="Прямоугольник 187"/>
          <p:cNvSpPr>
            <a:spLocks noChangeArrowheads="1"/>
          </p:cNvSpPr>
          <p:nvPr/>
        </p:nvSpPr>
        <p:spPr bwMode="auto">
          <a:xfrm>
            <a:off x="4000500" y="1500188"/>
            <a:ext cx="7000875" cy="3016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93" tIns="63952" rIns="127893" bIns="63952">
            <a:spAutoFit/>
          </a:bodyPr>
          <a:lstStyle/>
          <a:p>
            <a:pPr algn="ctr" defTabSz="5159375"/>
            <a:r>
              <a:rPr lang="ru-RU" sz="1100">
                <a:solidFill>
                  <a:schemeClr val="tx1"/>
                </a:solidFill>
              </a:rPr>
              <a:t>Ведомства представляющие функциональные подсистемы действующие на федеральном уровне</a:t>
            </a:r>
          </a:p>
        </p:txBody>
      </p:sp>
      <p:cxnSp>
        <p:nvCxnSpPr>
          <p:cNvPr id="94" name="Прямая соединительная линия 93"/>
          <p:cNvCxnSpPr/>
          <p:nvPr/>
        </p:nvCxnSpPr>
        <p:spPr>
          <a:xfrm rot="16200000" flipH="1">
            <a:off x="5297488" y="2797175"/>
            <a:ext cx="400050" cy="635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" name="Прямая соединительная линия 99"/>
          <p:cNvCxnSpPr/>
          <p:nvPr/>
        </p:nvCxnSpPr>
        <p:spPr>
          <a:xfrm rot="5400000">
            <a:off x="2298700" y="4600575"/>
            <a:ext cx="401638" cy="158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" name="Прямая соединительная линия 100"/>
          <p:cNvCxnSpPr/>
          <p:nvPr/>
        </p:nvCxnSpPr>
        <p:spPr>
          <a:xfrm rot="16200000" flipH="1">
            <a:off x="10798175" y="4597400"/>
            <a:ext cx="400050" cy="635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0" name="Прямая соединительная линия 109"/>
          <p:cNvCxnSpPr/>
          <p:nvPr/>
        </p:nvCxnSpPr>
        <p:spPr>
          <a:xfrm rot="5400000">
            <a:off x="5233194" y="4533106"/>
            <a:ext cx="533400" cy="1588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2" name="Прямая соединительная линия 111"/>
          <p:cNvCxnSpPr/>
          <p:nvPr/>
        </p:nvCxnSpPr>
        <p:spPr>
          <a:xfrm rot="5400000">
            <a:off x="8001000" y="4600575"/>
            <a:ext cx="40005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Прямая соединительная линия 172"/>
          <p:cNvCxnSpPr>
            <a:stCxn id="153621" idx="2"/>
          </p:cNvCxnSpPr>
          <p:nvPr/>
        </p:nvCxnSpPr>
        <p:spPr>
          <a:xfrm rot="5400000">
            <a:off x="8001000" y="2800350"/>
            <a:ext cx="400050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636" name="Rectangle 35"/>
          <p:cNvSpPr>
            <a:spLocks noChangeArrowheads="1"/>
          </p:cNvSpPr>
          <p:nvPr/>
        </p:nvSpPr>
        <p:spPr bwMode="auto">
          <a:xfrm>
            <a:off x="4400550" y="3000375"/>
            <a:ext cx="2000250" cy="1400175"/>
          </a:xfrm>
          <a:prstGeom prst="rect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marL="74613" lvl="1" algn="ctr" defTabSz="3684588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Охрана общественного порядка</a:t>
            </a:r>
          </a:p>
        </p:txBody>
      </p:sp>
      <p:cxnSp>
        <p:nvCxnSpPr>
          <p:cNvPr id="62" name="Прямая соединительная линия 61"/>
          <p:cNvCxnSpPr>
            <a:stCxn id="153638" idx="2"/>
          </p:cNvCxnSpPr>
          <p:nvPr/>
        </p:nvCxnSpPr>
        <p:spPr>
          <a:xfrm rot="16200000" flipH="1">
            <a:off x="10851357" y="2750343"/>
            <a:ext cx="400050" cy="100013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638" name="Rectangle 23"/>
          <p:cNvSpPr>
            <a:spLocks noChangeArrowheads="1"/>
          </p:cNvSpPr>
          <p:nvPr/>
        </p:nvSpPr>
        <p:spPr bwMode="auto">
          <a:xfrm>
            <a:off x="9901238" y="1900238"/>
            <a:ext cx="2200275" cy="700087"/>
          </a:xfrm>
          <a:prstGeom prst="rect">
            <a:avLst/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/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Территориальное подразделение ОАО «МРСК Северного Кавказа»</a:t>
            </a:r>
          </a:p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(8-8712) 22-30-32</a:t>
            </a:r>
          </a:p>
        </p:txBody>
      </p:sp>
      <p:sp>
        <p:nvSpPr>
          <p:cNvPr id="153639" name="Rectangle 3"/>
          <p:cNvSpPr txBox="1">
            <a:spLocks noChangeArrowheads="1"/>
          </p:cNvSpPr>
          <p:nvPr/>
        </p:nvSpPr>
        <p:spPr bwMode="auto">
          <a:xfrm>
            <a:off x="-11113" y="9525"/>
            <a:ext cx="12801601" cy="42545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7754" tIns="63889" rIns="127754" bIns="63889" anchor="ctr"/>
          <a:lstStyle/>
          <a:p>
            <a:pPr marL="477838" indent="-477838" algn="ctr" defTabSz="1277938">
              <a:spcBef>
                <a:spcPct val="20000"/>
              </a:spcBef>
            </a:pPr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Справочная информация по ФП РСЧС МО «Ачхой-Мартановский район»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Text Box 237"/>
          <p:cNvSpPr>
            <a:spLocks noChangeArrowheads="1"/>
          </p:cNvSpPr>
          <p:nvPr/>
        </p:nvSpPr>
        <p:spPr bwMode="auto">
          <a:xfrm>
            <a:off x="0" y="871538"/>
            <a:ext cx="12801600" cy="646112"/>
          </a:xfrm>
          <a:prstGeom prst="rect">
            <a:avLst/>
          </a:prstGeom>
          <a:solidFill>
            <a:srgbClr val="D9D9D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088" tIns="61049" rIns="122088" bIns="61049" anchor="ctr"/>
          <a:lstStyle/>
          <a:p>
            <a:pPr algn="ctr" defTabSz="1390650" eaLnBrk="0" hangingPunct="0"/>
            <a:r>
              <a:rPr lang="ru-RU" sz="2900">
                <a:solidFill>
                  <a:schemeClr val="tx1"/>
                </a:solidFill>
                <a:cs typeface="Times New Roman" pitchFamily="18" charset="0"/>
              </a:rPr>
              <a:t>Схема связи с органами управления ФП РСЧС</a:t>
            </a:r>
          </a:p>
        </p:txBody>
      </p:sp>
      <p:pic>
        <p:nvPicPr>
          <p:cNvPr id="154627" name="Picture 5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512888"/>
            <a:ext cx="12801600" cy="8088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54628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09250" name="Group 2"/>
          <p:cNvGraphicFramePr>
            <a:graphicFrameLocks noGrp="1"/>
          </p:cNvGraphicFramePr>
          <p:nvPr/>
        </p:nvGraphicFramePr>
        <p:xfrm>
          <a:off x="0" y="1128713"/>
          <a:ext cx="12801600" cy="2926080"/>
        </p:xfrm>
        <a:graphic>
          <a:graphicData uri="http://schemas.openxmlformats.org/drawingml/2006/table">
            <a:tbl>
              <a:tblPr/>
              <a:tblGrid>
                <a:gridCol w="417513"/>
                <a:gridCol w="2054225"/>
                <a:gridCol w="1357312"/>
                <a:gridCol w="1095375"/>
                <a:gridCol w="2976563"/>
                <a:gridCol w="2000250"/>
                <a:gridCol w="2100262"/>
                <a:gridCol w="800100"/>
              </a:tblGrid>
              <a:tr h="3048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/п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 связи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Федеральный округ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Город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почтовый адрес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Вид деятельности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Контактные данные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ФГУП «Электросвязь»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Республика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Грозный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364024,  Чеченская Республика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Грозный, ул. им. Лорсанова д. 21 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Операторы связи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Провайдеры интернет-услуг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Телефон:8(8712)22-22-40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Факс: 8(8712)22-22-88</a:t>
                      </a: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ОАО «ВымпелкомК»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Билайн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Республика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Грозный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364902, Чеченская Республика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Грозный, ул. им. </a:t>
                      </a:r>
                      <a:r>
                        <a:rPr kumimoji="0" lang="ru-RU" sz="1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Лорсанова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д. 15 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Операторы связи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Провайдеры интернет-услуг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Телефон:8(8712)22-35-08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Факс: 8(8712) 22-35-08</a:t>
                      </a:r>
                      <a:r>
                        <a:rPr kumimoji="0" lang="en-US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572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ОАО «Мегафон»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Республика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Грозный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350051, г. Краснодар, ул. </a:t>
                      </a:r>
                      <a:r>
                        <a:rPr kumimoji="0" lang="ru-RU" sz="1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Лузана</a:t>
                      </a: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40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 сотовой связи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Телефон:8(861)215-16-70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Факс: 8(861)290-41-41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55697" name="Rectangle 3"/>
          <p:cNvSpPr txBox="1"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7754" tIns="63889" rIns="127754" bIns="63889" anchor="ctr"/>
          <a:lstStyle/>
          <a:p>
            <a:pPr marL="477838" indent="-477838" algn="ctr" defTabSz="1279525">
              <a:spcBef>
                <a:spcPct val="20000"/>
              </a:spcBef>
            </a:pPr>
            <a:r>
              <a:rPr lang="ru-RU">
                <a:solidFill>
                  <a:schemeClr val="tx1"/>
                </a:solidFill>
                <a:cs typeface="Times New Roman" pitchFamily="18" charset="0"/>
              </a:rPr>
              <a:t>Перечень </a:t>
            </a:r>
          </a:p>
          <a:p>
            <a:pPr marL="477838" indent="-477838" algn="ctr" defTabSz="1279525">
              <a:spcBef>
                <a:spcPct val="20000"/>
              </a:spcBef>
            </a:pPr>
            <a:r>
              <a:rPr lang="ru-RU">
                <a:solidFill>
                  <a:schemeClr val="tx1"/>
                </a:solidFill>
                <a:cs typeface="Times New Roman" pitchFamily="18" charset="0"/>
              </a:rPr>
              <a:t>Организаций Министерства связи и массовых коммуникаций Российской Федерации на территории </a:t>
            </a:r>
          </a:p>
          <a:p>
            <a:pPr marL="477838" indent="-477838" algn="ctr" defTabSz="1279525">
              <a:spcBef>
                <a:spcPct val="20000"/>
              </a:spcBef>
            </a:pPr>
            <a:r>
              <a:rPr lang="ru-RU">
                <a:solidFill>
                  <a:schemeClr val="tx1"/>
                </a:solidFill>
                <a:cs typeface="Times New Roman" pitchFamily="18" charset="0"/>
              </a:rPr>
              <a:t>Чеченской Республики</a:t>
            </a:r>
          </a:p>
        </p:txBody>
      </p:sp>
      <p:sp>
        <p:nvSpPr>
          <p:cNvPr id="155698" name="TextBox 4"/>
          <p:cNvSpPr txBox="1">
            <a:spLocks noChangeArrowheads="1"/>
          </p:cNvSpPr>
          <p:nvPr/>
        </p:nvSpPr>
        <p:spPr bwMode="auto">
          <a:xfrm>
            <a:off x="11807825" y="9263063"/>
            <a:ext cx="949325" cy="3508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16" tIns="45658" rIns="91316" bIns="45658">
            <a:spAutoFit/>
          </a:bodyPr>
          <a:lstStyle/>
          <a:p>
            <a:pPr defTabSz="1279525"/>
            <a:r>
              <a:rPr lang="ru-RU" sz="800">
                <a:latin typeface="Calibri" pitchFamily="34" charset="0"/>
                <a:cs typeface="Arial" pitchFamily="34" charset="0"/>
              </a:rPr>
              <a:t>По состоянию на</a:t>
            </a:r>
          </a:p>
          <a:p>
            <a:pPr defTabSz="1279525"/>
            <a:r>
              <a:rPr lang="ru-RU" sz="800">
                <a:latin typeface="Calibri" pitchFamily="34" charset="0"/>
                <a:cs typeface="Arial" pitchFamily="34" charset="0"/>
              </a:rPr>
              <a:t>дд.мм.гг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4086225"/>
          <a:ext cx="12001500" cy="731520"/>
        </p:xfrm>
        <a:graphic>
          <a:graphicData uri="http://schemas.openxmlformats.org/drawingml/2006/table">
            <a:tbl>
              <a:tblPr/>
              <a:tblGrid>
                <a:gridCol w="417513"/>
                <a:gridCol w="2054225"/>
                <a:gridCol w="1357312"/>
                <a:gridCol w="1095375"/>
                <a:gridCol w="2976563"/>
                <a:gridCol w="2000250"/>
                <a:gridCol w="2100262"/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ОАО «МТС ЧР»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Республика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Грозный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364902, Чеченская Республика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Грозный, ул. Пушкина №8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 сотовой связи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Телефон:8(871)222-41-15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Факс:8(871)222-41-15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 spd="med">
    <p:split/>
  </p:transition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3875" name="Group 83"/>
          <p:cNvGraphicFramePr>
            <a:graphicFrameLocks noGrp="1"/>
          </p:cNvGraphicFramePr>
          <p:nvPr/>
        </p:nvGraphicFramePr>
        <p:xfrm>
          <a:off x="0" y="1128713"/>
          <a:ext cx="12801600" cy="2346960"/>
        </p:xfrm>
        <a:graphic>
          <a:graphicData uri="http://schemas.openxmlformats.org/drawingml/2006/table">
            <a:tbl>
              <a:tblPr/>
              <a:tblGrid>
                <a:gridCol w="417830"/>
                <a:gridCol w="2053590"/>
                <a:gridCol w="1357948"/>
                <a:gridCol w="1095692"/>
                <a:gridCol w="2975928"/>
                <a:gridCol w="2000250"/>
                <a:gridCol w="2100262"/>
                <a:gridCol w="800100"/>
              </a:tblGrid>
              <a:tr h="42672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/п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 связи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Федеральный округ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Город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почтовый адрес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Вид деятельности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Контактные данные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ФГУП «Электросвязь»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Республика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Грозный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364024,  Чеченская Республика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Грозный, ул. им. Лорсанова д. 21 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Операторы связи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Провайдеры интернет-услуг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Телефон:8(8712)22-22-40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Факс: 8(8712)22-22-88</a:t>
                      </a:r>
                      <a:r>
                        <a:rPr kumimoji="0" 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ОАО «ВымпелкомК»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Билайн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Республика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Грозный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364902, Чеченская Республика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Грозный, ул. им. Лорсанова д. 15 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Операторы связи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Провайдеры интернет-услуг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Телефон:8(8712)22-35-08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Факс: 8(8712) 22-35-08</a:t>
                      </a:r>
                      <a:r>
                        <a:rPr kumimoji="0" 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6400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ОАО «Мегафон»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Республика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Грозный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350051, г. Краснодар, ул. Лузана 40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 сотовой связи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Телефон:8(861)215-16-70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Факс: 8(861)290-41-41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56721" name="Rectangle 3"/>
          <p:cNvSpPr txBox="1"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7754" tIns="63889" rIns="127754" bIns="63889" anchor="ctr"/>
          <a:lstStyle/>
          <a:p>
            <a:pPr marL="477838" indent="-477838" algn="ctr">
              <a:spcBef>
                <a:spcPct val="20000"/>
              </a:spcBef>
            </a:pPr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Перечень </a:t>
            </a:r>
          </a:p>
          <a:p>
            <a:pPr marL="477838" indent="-477838" algn="ctr">
              <a:spcBef>
                <a:spcPct val="20000"/>
              </a:spcBef>
            </a:pPr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Организаций Министерства связи и массовых коммуникаций Российской Федерации на территории </a:t>
            </a:r>
          </a:p>
          <a:p>
            <a:pPr marL="477838" indent="-477838" algn="ctr">
              <a:spcBef>
                <a:spcPct val="20000"/>
              </a:spcBef>
            </a:pPr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МО «Ачхой-Мартановский район»</a:t>
            </a:r>
          </a:p>
        </p:txBody>
      </p:sp>
      <p:sp>
        <p:nvSpPr>
          <p:cNvPr id="156722" name="TextBox 4"/>
          <p:cNvSpPr txBox="1">
            <a:spLocks noChangeArrowheads="1"/>
          </p:cNvSpPr>
          <p:nvPr/>
        </p:nvSpPr>
        <p:spPr bwMode="auto">
          <a:xfrm>
            <a:off x="11822113" y="9263063"/>
            <a:ext cx="920750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16" tIns="45658" rIns="91316" bIns="45658">
            <a:spAutoFit/>
          </a:bodyPr>
          <a:lstStyle/>
          <a:p>
            <a:pPr algn="ctr"/>
            <a:r>
              <a:rPr lang="ru-RU" sz="800">
                <a:latin typeface="Calibri" pitchFamily="34" charset="0"/>
              </a:rPr>
              <a:t>По состоянию на</a:t>
            </a:r>
          </a:p>
          <a:p>
            <a:pPr algn="ctr"/>
            <a:r>
              <a:rPr lang="ru-RU" sz="800">
                <a:latin typeface="Calibri" pitchFamily="34" charset="0"/>
              </a:rPr>
              <a:t>дд.мм.гг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3514725"/>
          <a:ext cx="12001500" cy="731520"/>
        </p:xfrm>
        <a:graphic>
          <a:graphicData uri="http://schemas.openxmlformats.org/drawingml/2006/table">
            <a:tbl>
              <a:tblPr/>
              <a:tblGrid>
                <a:gridCol w="417513"/>
                <a:gridCol w="2054225"/>
                <a:gridCol w="1357312"/>
                <a:gridCol w="1095375"/>
                <a:gridCol w="2976563"/>
                <a:gridCol w="2000250"/>
                <a:gridCol w="2100262"/>
              </a:tblGrid>
              <a:tr h="45720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ОАО «МТС ЧР»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Республика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Грозный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364902, Чеченская Республика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Грозный, ул. Пушкина №8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Оператор сотовой связи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Телефон:8(871)222-41-15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Факс:8(871)222-41-15</a:t>
                      </a:r>
                    </a:p>
                  </a:txBody>
                  <a:tcPr marL="17224" marR="1722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7698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6350" y="17463"/>
            <a:ext cx="12795250" cy="9596437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157699" name="Rectangle 2"/>
          <p:cNvSpPr>
            <a:spLocks noChangeArrowheads="1"/>
          </p:cNvSpPr>
          <p:nvPr/>
        </p:nvSpPr>
        <p:spPr bwMode="auto">
          <a:xfrm>
            <a:off x="957263" y="2279650"/>
            <a:ext cx="1109662" cy="675481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lIns="128001" tIns="64001" rIns="128001" bIns="64001"/>
          <a:lstStyle/>
          <a:p>
            <a:pPr defTabSz="1789113"/>
            <a:r>
              <a:rPr lang="ru-RU" sz="25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Фотон</a:t>
            </a:r>
          </a:p>
          <a:p>
            <a:pPr defTabSz="1789113"/>
            <a:endParaRPr lang="ru-RU" sz="25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7700" name="Line 3"/>
          <p:cNvSpPr>
            <a:spLocks noChangeShapeType="1"/>
          </p:cNvSpPr>
          <p:nvPr/>
        </p:nvSpPr>
        <p:spPr bwMode="auto">
          <a:xfrm>
            <a:off x="957263" y="3017838"/>
            <a:ext cx="11096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01" name="Rectangle 4"/>
          <p:cNvSpPr>
            <a:spLocks noChangeArrowheads="1"/>
          </p:cNvSpPr>
          <p:nvPr/>
        </p:nvSpPr>
        <p:spPr bwMode="auto">
          <a:xfrm>
            <a:off x="2266950" y="2279650"/>
            <a:ext cx="1109663" cy="6754813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lIns="128001" tIns="64001" rIns="128001" bIns="64001"/>
          <a:lstStyle/>
          <a:p>
            <a:pPr algn="ctr" defTabSz="1789113"/>
            <a:r>
              <a:rPr lang="ru-RU" sz="25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СКРЦ</a:t>
            </a:r>
          </a:p>
          <a:p>
            <a:pPr algn="ctr" defTabSz="1789113"/>
            <a:endParaRPr lang="ru-RU" sz="25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7702" name="Line 5"/>
          <p:cNvSpPr>
            <a:spLocks noChangeShapeType="1"/>
          </p:cNvSpPr>
          <p:nvPr/>
        </p:nvSpPr>
        <p:spPr bwMode="auto">
          <a:xfrm>
            <a:off x="2266950" y="3005138"/>
            <a:ext cx="11096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03" name="Rectangle 6"/>
          <p:cNvSpPr>
            <a:spLocks noChangeArrowheads="1"/>
          </p:cNvSpPr>
          <p:nvPr/>
        </p:nvSpPr>
        <p:spPr bwMode="auto">
          <a:xfrm>
            <a:off x="5795963" y="2320925"/>
            <a:ext cx="1614487" cy="6813550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lIns="128001" tIns="64001" rIns="128001" bIns="64001"/>
          <a:lstStyle/>
          <a:p>
            <a:pPr algn="ctr" defTabSz="1789113"/>
            <a:r>
              <a:rPr lang="ru-RU" sz="25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АРИКА</a:t>
            </a:r>
          </a:p>
          <a:p>
            <a:pPr algn="ctr" defTabSz="1789113"/>
            <a:endParaRPr lang="ru-RU" sz="25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157704" name="Line 7"/>
          <p:cNvSpPr>
            <a:spLocks noChangeShapeType="1"/>
          </p:cNvSpPr>
          <p:nvPr/>
        </p:nvSpPr>
        <p:spPr bwMode="auto">
          <a:xfrm>
            <a:off x="5795963" y="3016250"/>
            <a:ext cx="16144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pSp>
        <p:nvGrpSpPr>
          <p:cNvPr id="157705" name="Group 8"/>
          <p:cNvGrpSpPr>
            <a:grpSpLocks/>
          </p:cNvGrpSpPr>
          <p:nvPr/>
        </p:nvGrpSpPr>
        <p:grpSpPr bwMode="auto">
          <a:xfrm>
            <a:off x="10396538" y="2333625"/>
            <a:ext cx="1614487" cy="3932238"/>
            <a:chOff x="431" y="527"/>
            <a:chExt cx="499" cy="2313"/>
          </a:xfrm>
        </p:grpSpPr>
        <p:sp>
          <p:nvSpPr>
            <p:cNvPr id="157768" name="Rectangle 9"/>
            <p:cNvSpPr>
              <a:spLocks noChangeArrowheads="1"/>
            </p:cNvSpPr>
            <p:nvPr/>
          </p:nvSpPr>
          <p:spPr bwMode="auto">
            <a:xfrm>
              <a:off x="431" y="527"/>
              <a:ext cx="499" cy="231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01" tIns="64001" rIns="128001" bIns="64001"/>
            <a:lstStyle/>
            <a:p>
              <a:pPr defTabSz="1789113"/>
              <a:r>
                <a:rPr lang="ru-RU" sz="25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субъекты</a:t>
              </a:r>
            </a:p>
          </p:txBody>
        </p:sp>
        <p:sp>
          <p:nvSpPr>
            <p:cNvPr id="157769" name="Line 10"/>
            <p:cNvSpPr>
              <a:spLocks noChangeShapeType="1"/>
            </p:cNvSpPr>
            <p:nvPr/>
          </p:nvSpPr>
          <p:spPr bwMode="auto">
            <a:xfrm>
              <a:off x="431" y="935"/>
              <a:ext cx="499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57706" name="Rectangle 11"/>
          <p:cNvSpPr>
            <a:spLocks noChangeArrowheads="1"/>
          </p:cNvSpPr>
          <p:nvPr/>
        </p:nvSpPr>
        <p:spPr bwMode="auto">
          <a:xfrm>
            <a:off x="2800350" y="161925"/>
            <a:ext cx="6465888" cy="606425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lIns="128001" tIns="64001" rIns="128001" bIns="64001"/>
          <a:lstStyle/>
          <a:p>
            <a:pPr algn="ctr" defTabSz="1789113"/>
            <a:r>
              <a:rPr lang="ru-RU" sz="2800" b="1">
                <a:latin typeface="Arial" pitchFamily="34" charset="0"/>
                <a:cs typeface="Arial" pitchFamily="34" charset="0"/>
              </a:rPr>
              <a:t>Схема </a:t>
            </a:r>
            <a:r>
              <a:rPr lang="ru-RU" sz="28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связи</a:t>
            </a:r>
          </a:p>
        </p:txBody>
      </p:sp>
      <p:grpSp>
        <p:nvGrpSpPr>
          <p:cNvPr id="157707" name="Group 12"/>
          <p:cNvGrpSpPr>
            <a:grpSpLocks/>
          </p:cNvGrpSpPr>
          <p:nvPr/>
        </p:nvGrpSpPr>
        <p:grpSpPr bwMode="auto">
          <a:xfrm>
            <a:off x="10433050" y="6918325"/>
            <a:ext cx="806450" cy="2117725"/>
            <a:chOff x="4558" y="3126"/>
            <a:chExt cx="363" cy="953"/>
          </a:xfrm>
        </p:grpSpPr>
        <p:sp>
          <p:nvSpPr>
            <p:cNvPr id="157766" name="Rectangle 13"/>
            <p:cNvSpPr>
              <a:spLocks noChangeArrowheads="1"/>
            </p:cNvSpPr>
            <p:nvPr/>
          </p:nvSpPr>
          <p:spPr bwMode="auto">
            <a:xfrm>
              <a:off x="4558" y="3126"/>
              <a:ext cx="363" cy="95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01" tIns="64001" rIns="128001" bIns="64001"/>
            <a:lstStyle/>
            <a:p>
              <a:pPr algn="ctr" defTabSz="1789113"/>
              <a:r>
                <a:rPr lang="ru-RU" sz="17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ОГ РЦ,</a:t>
              </a:r>
            </a:p>
            <a:p>
              <a:pPr algn="ctr" defTabSz="1789113"/>
              <a:r>
                <a:rPr lang="ru-RU" sz="17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 ГУ</a:t>
              </a:r>
            </a:p>
            <a:p>
              <a:pPr algn="ctr" defTabSz="1789113"/>
              <a:endParaRPr lang="ru-RU" sz="250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767" name="Line 14"/>
            <p:cNvSpPr>
              <a:spLocks noChangeShapeType="1"/>
            </p:cNvSpPr>
            <p:nvPr/>
          </p:nvSpPr>
          <p:spPr bwMode="auto">
            <a:xfrm>
              <a:off x="4558" y="3420"/>
              <a:ext cx="363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57708" name="Group 15"/>
          <p:cNvGrpSpPr>
            <a:grpSpLocks/>
          </p:cNvGrpSpPr>
          <p:nvPr/>
        </p:nvGrpSpPr>
        <p:grpSpPr bwMode="auto">
          <a:xfrm>
            <a:off x="11541125" y="6918325"/>
            <a:ext cx="806450" cy="2117725"/>
            <a:chOff x="4558" y="3126"/>
            <a:chExt cx="363" cy="953"/>
          </a:xfrm>
        </p:grpSpPr>
        <p:sp>
          <p:nvSpPr>
            <p:cNvPr id="157764" name="Rectangle 16"/>
            <p:cNvSpPr>
              <a:spLocks noChangeArrowheads="1"/>
            </p:cNvSpPr>
            <p:nvPr/>
          </p:nvSpPr>
          <p:spPr bwMode="auto">
            <a:xfrm>
              <a:off x="4558" y="3126"/>
              <a:ext cx="363" cy="953"/>
            </a:xfrm>
            <a:prstGeom prst="rect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01" tIns="64001" rIns="128001" bIns="64001"/>
            <a:lstStyle/>
            <a:p>
              <a:pPr algn="ctr" defTabSz="1789113"/>
              <a:r>
                <a:rPr lang="ru-RU" sz="17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ЧПСО</a:t>
              </a:r>
            </a:p>
            <a:p>
              <a:pPr algn="ctr" defTabSz="1789113"/>
              <a:endParaRPr lang="ru-RU" sz="2500">
                <a:solidFill>
                  <a:schemeClr val="tx1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765" name="Line 17"/>
            <p:cNvSpPr>
              <a:spLocks noChangeShapeType="1"/>
            </p:cNvSpPr>
            <p:nvPr/>
          </p:nvSpPr>
          <p:spPr bwMode="auto">
            <a:xfrm>
              <a:off x="4558" y="3420"/>
              <a:ext cx="363" cy="2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57709" name="Group 30"/>
          <p:cNvGrpSpPr>
            <a:grpSpLocks/>
          </p:cNvGrpSpPr>
          <p:nvPr/>
        </p:nvGrpSpPr>
        <p:grpSpPr bwMode="auto">
          <a:xfrm>
            <a:off x="1662113" y="4498975"/>
            <a:ext cx="9174162" cy="212725"/>
            <a:chOff x="748" y="1452"/>
            <a:chExt cx="4128" cy="96"/>
          </a:xfrm>
        </p:grpSpPr>
        <p:sp>
          <p:nvSpPr>
            <p:cNvPr id="157759" name="Line 31"/>
            <p:cNvSpPr>
              <a:spLocks noChangeShapeType="1"/>
            </p:cNvSpPr>
            <p:nvPr/>
          </p:nvSpPr>
          <p:spPr bwMode="auto">
            <a:xfrm>
              <a:off x="748" y="1504"/>
              <a:ext cx="412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60" name="Line 32"/>
            <p:cNvSpPr>
              <a:spLocks noChangeShapeType="1"/>
            </p:cNvSpPr>
            <p:nvPr/>
          </p:nvSpPr>
          <p:spPr bwMode="auto">
            <a:xfrm>
              <a:off x="748" y="1456"/>
              <a:ext cx="0" cy="9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61" name="Line 33"/>
            <p:cNvSpPr>
              <a:spLocks noChangeShapeType="1"/>
            </p:cNvSpPr>
            <p:nvPr/>
          </p:nvSpPr>
          <p:spPr bwMode="auto">
            <a:xfrm>
              <a:off x="1292" y="1458"/>
              <a:ext cx="0" cy="9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62" name="Line 34"/>
            <p:cNvSpPr>
              <a:spLocks noChangeShapeType="1"/>
            </p:cNvSpPr>
            <p:nvPr/>
          </p:nvSpPr>
          <p:spPr bwMode="auto">
            <a:xfrm>
              <a:off x="2971" y="1456"/>
              <a:ext cx="0" cy="9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63" name="Line 35"/>
            <p:cNvSpPr>
              <a:spLocks noChangeShapeType="1"/>
            </p:cNvSpPr>
            <p:nvPr/>
          </p:nvSpPr>
          <p:spPr bwMode="auto">
            <a:xfrm>
              <a:off x="4876" y="1452"/>
              <a:ext cx="0" cy="9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57710" name="Group 36"/>
          <p:cNvGrpSpPr>
            <a:grpSpLocks/>
          </p:cNvGrpSpPr>
          <p:nvPr/>
        </p:nvGrpSpPr>
        <p:grpSpPr bwMode="auto">
          <a:xfrm>
            <a:off x="1662113" y="5202238"/>
            <a:ext cx="9174162" cy="214312"/>
            <a:chOff x="748" y="1452"/>
            <a:chExt cx="4128" cy="96"/>
          </a:xfrm>
        </p:grpSpPr>
        <p:sp>
          <p:nvSpPr>
            <p:cNvPr id="157754" name="Line 37"/>
            <p:cNvSpPr>
              <a:spLocks noChangeShapeType="1"/>
            </p:cNvSpPr>
            <p:nvPr/>
          </p:nvSpPr>
          <p:spPr bwMode="auto">
            <a:xfrm>
              <a:off x="748" y="1504"/>
              <a:ext cx="4128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55" name="Line 38"/>
            <p:cNvSpPr>
              <a:spLocks noChangeShapeType="1"/>
            </p:cNvSpPr>
            <p:nvPr/>
          </p:nvSpPr>
          <p:spPr bwMode="auto">
            <a:xfrm>
              <a:off x="748" y="1456"/>
              <a:ext cx="0" cy="9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56" name="Line 39"/>
            <p:cNvSpPr>
              <a:spLocks noChangeShapeType="1"/>
            </p:cNvSpPr>
            <p:nvPr/>
          </p:nvSpPr>
          <p:spPr bwMode="auto">
            <a:xfrm>
              <a:off x="1292" y="1458"/>
              <a:ext cx="0" cy="9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57" name="Line 40"/>
            <p:cNvSpPr>
              <a:spLocks noChangeShapeType="1"/>
            </p:cNvSpPr>
            <p:nvPr/>
          </p:nvSpPr>
          <p:spPr bwMode="auto">
            <a:xfrm>
              <a:off x="2971" y="1456"/>
              <a:ext cx="0" cy="9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58" name="Line 41"/>
            <p:cNvSpPr>
              <a:spLocks noChangeShapeType="1"/>
            </p:cNvSpPr>
            <p:nvPr/>
          </p:nvSpPr>
          <p:spPr bwMode="auto">
            <a:xfrm>
              <a:off x="4876" y="1452"/>
              <a:ext cx="0" cy="9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57711" name="Rectangle 44"/>
          <p:cNvSpPr>
            <a:spLocks noChangeArrowheads="1"/>
          </p:cNvSpPr>
          <p:nvPr/>
        </p:nvSpPr>
        <p:spPr bwMode="auto">
          <a:xfrm>
            <a:off x="3678238" y="4195763"/>
            <a:ext cx="1816100" cy="404812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lIns="128001" tIns="64001" rIns="128001" bIns="64001" anchor="ctr"/>
          <a:lstStyle/>
          <a:p>
            <a:pPr algn="ctr" defTabSz="1789113"/>
            <a:r>
              <a:rPr lang="ru-RU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МГТС</a:t>
            </a:r>
          </a:p>
        </p:txBody>
      </p:sp>
      <p:sp>
        <p:nvSpPr>
          <p:cNvPr id="157712" name="Rectangle 45"/>
          <p:cNvSpPr>
            <a:spLocks noChangeArrowheads="1"/>
          </p:cNvSpPr>
          <p:nvPr/>
        </p:nvSpPr>
        <p:spPr bwMode="auto">
          <a:xfrm>
            <a:off x="3678238" y="4800600"/>
            <a:ext cx="1816100" cy="40481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lIns="128001" tIns="64001" rIns="128001" bIns="64001" anchor="ctr"/>
          <a:lstStyle/>
          <a:p>
            <a:pPr algn="ctr" defTabSz="1789113"/>
            <a:r>
              <a:rPr lang="ru-RU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ЦССИУ</a:t>
            </a:r>
          </a:p>
        </p:txBody>
      </p:sp>
      <p:grpSp>
        <p:nvGrpSpPr>
          <p:cNvPr id="157713" name="Group 53"/>
          <p:cNvGrpSpPr>
            <a:grpSpLocks/>
          </p:cNvGrpSpPr>
          <p:nvPr/>
        </p:nvGrpSpPr>
        <p:grpSpPr bwMode="auto">
          <a:xfrm>
            <a:off x="9828213" y="3279775"/>
            <a:ext cx="1062037" cy="4592638"/>
            <a:chOff x="4422" y="1476"/>
            <a:chExt cx="478" cy="2066"/>
          </a:xfrm>
        </p:grpSpPr>
        <p:sp>
          <p:nvSpPr>
            <p:cNvPr id="157750" name="AutoShape 54"/>
            <p:cNvSpPr>
              <a:spLocks noChangeArrowheads="1"/>
            </p:cNvSpPr>
            <p:nvPr/>
          </p:nvSpPr>
          <p:spPr bwMode="auto">
            <a:xfrm>
              <a:off x="4422" y="1476"/>
              <a:ext cx="46" cy="46"/>
            </a:xfrm>
            <a:prstGeom prst="flowChartConnector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defTabSz="1277938"/>
              <a:endParaRPr lang="ru-RU" sz="250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57751" name="Line 55"/>
            <p:cNvSpPr>
              <a:spLocks noChangeShapeType="1"/>
            </p:cNvSpPr>
            <p:nvPr/>
          </p:nvSpPr>
          <p:spPr bwMode="auto">
            <a:xfrm>
              <a:off x="4446" y="1507"/>
              <a:ext cx="0" cy="1996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52" name="Line 56"/>
            <p:cNvSpPr>
              <a:spLocks noChangeShapeType="1"/>
            </p:cNvSpPr>
            <p:nvPr/>
          </p:nvSpPr>
          <p:spPr bwMode="auto">
            <a:xfrm>
              <a:off x="4446" y="3499"/>
              <a:ext cx="4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53" name="Line 57"/>
            <p:cNvSpPr>
              <a:spLocks noChangeShapeType="1"/>
            </p:cNvSpPr>
            <p:nvPr/>
          </p:nvSpPr>
          <p:spPr bwMode="auto">
            <a:xfrm>
              <a:off x="4894" y="3451"/>
              <a:ext cx="0" cy="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57714" name="AutoShape 58"/>
          <p:cNvSpPr>
            <a:spLocks noChangeArrowheads="1"/>
          </p:cNvSpPr>
          <p:nvPr/>
        </p:nvSpPr>
        <p:spPr bwMode="auto">
          <a:xfrm>
            <a:off x="9588500" y="5868988"/>
            <a:ext cx="101600" cy="103187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57715" name="Group 59"/>
          <p:cNvGrpSpPr>
            <a:grpSpLocks/>
          </p:cNvGrpSpPr>
          <p:nvPr/>
        </p:nvGrpSpPr>
        <p:grpSpPr bwMode="auto">
          <a:xfrm>
            <a:off x="9655175" y="7924800"/>
            <a:ext cx="2317750" cy="203200"/>
            <a:chOff x="4356" y="4634"/>
            <a:chExt cx="454" cy="91"/>
          </a:xfrm>
        </p:grpSpPr>
        <p:sp>
          <p:nvSpPr>
            <p:cNvPr id="157748" name="Line 60"/>
            <p:cNvSpPr>
              <a:spLocks noChangeShapeType="1"/>
            </p:cNvSpPr>
            <p:nvPr/>
          </p:nvSpPr>
          <p:spPr bwMode="auto">
            <a:xfrm>
              <a:off x="4356" y="4682"/>
              <a:ext cx="454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49" name="Line 61"/>
            <p:cNvSpPr>
              <a:spLocks noChangeShapeType="1"/>
            </p:cNvSpPr>
            <p:nvPr/>
          </p:nvSpPr>
          <p:spPr bwMode="auto">
            <a:xfrm>
              <a:off x="4804" y="4634"/>
              <a:ext cx="0" cy="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57716" name="Line 62"/>
          <p:cNvSpPr>
            <a:spLocks noChangeShapeType="1"/>
          </p:cNvSpPr>
          <p:nvPr/>
        </p:nvSpPr>
        <p:spPr bwMode="auto">
          <a:xfrm>
            <a:off x="9628188" y="5910263"/>
            <a:ext cx="39687" cy="21304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17" name="Line 63"/>
          <p:cNvSpPr>
            <a:spLocks noChangeShapeType="1"/>
          </p:cNvSpPr>
          <p:nvPr/>
        </p:nvSpPr>
        <p:spPr bwMode="auto">
          <a:xfrm>
            <a:off x="10869613" y="7924800"/>
            <a:ext cx="0" cy="20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18" name="AutoShape 64"/>
          <p:cNvSpPr>
            <a:spLocks noChangeArrowheads="1"/>
          </p:cNvSpPr>
          <p:nvPr/>
        </p:nvSpPr>
        <p:spPr bwMode="auto">
          <a:xfrm>
            <a:off x="9183688" y="4557713"/>
            <a:ext cx="101600" cy="103187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157719" name="Line 65"/>
          <p:cNvSpPr>
            <a:spLocks noChangeShapeType="1"/>
          </p:cNvSpPr>
          <p:nvPr/>
        </p:nvSpPr>
        <p:spPr bwMode="auto">
          <a:xfrm>
            <a:off x="9223375" y="4598988"/>
            <a:ext cx="0" cy="3730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20" name="Line 66"/>
          <p:cNvSpPr>
            <a:spLocks noChangeShapeType="1"/>
          </p:cNvSpPr>
          <p:nvPr/>
        </p:nvSpPr>
        <p:spPr bwMode="auto">
          <a:xfrm>
            <a:off x="9223375" y="8334375"/>
            <a:ext cx="27225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21" name="Line 67"/>
          <p:cNvSpPr>
            <a:spLocks noChangeShapeType="1"/>
          </p:cNvSpPr>
          <p:nvPr/>
        </p:nvSpPr>
        <p:spPr bwMode="auto">
          <a:xfrm>
            <a:off x="10877550" y="8228013"/>
            <a:ext cx="0" cy="201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22" name="Line 68"/>
          <p:cNvSpPr>
            <a:spLocks noChangeShapeType="1"/>
          </p:cNvSpPr>
          <p:nvPr/>
        </p:nvSpPr>
        <p:spPr bwMode="auto">
          <a:xfrm>
            <a:off x="11945938" y="8228013"/>
            <a:ext cx="0" cy="201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23" name="Line 69"/>
          <p:cNvSpPr>
            <a:spLocks noChangeShapeType="1"/>
          </p:cNvSpPr>
          <p:nvPr/>
        </p:nvSpPr>
        <p:spPr bwMode="auto">
          <a:xfrm>
            <a:off x="8921750" y="5305425"/>
            <a:ext cx="0" cy="33274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24" name="AutoShape 70"/>
          <p:cNvSpPr>
            <a:spLocks noChangeArrowheads="1"/>
          </p:cNvSpPr>
          <p:nvPr/>
        </p:nvSpPr>
        <p:spPr bwMode="auto">
          <a:xfrm>
            <a:off x="8880475" y="5265738"/>
            <a:ext cx="103188" cy="101600"/>
          </a:xfrm>
          <a:prstGeom prst="flowChartConnector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157725" name="Line 71"/>
          <p:cNvSpPr>
            <a:spLocks noChangeShapeType="1"/>
          </p:cNvSpPr>
          <p:nvPr/>
        </p:nvSpPr>
        <p:spPr bwMode="auto">
          <a:xfrm>
            <a:off x="8934450" y="8632825"/>
            <a:ext cx="1916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26" name="Line 72"/>
          <p:cNvSpPr>
            <a:spLocks noChangeShapeType="1"/>
          </p:cNvSpPr>
          <p:nvPr/>
        </p:nvSpPr>
        <p:spPr bwMode="auto">
          <a:xfrm>
            <a:off x="10877550" y="8529638"/>
            <a:ext cx="0" cy="20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27" name="Line 73"/>
          <p:cNvSpPr>
            <a:spLocks noChangeShapeType="1"/>
          </p:cNvSpPr>
          <p:nvPr/>
        </p:nvSpPr>
        <p:spPr bwMode="auto">
          <a:xfrm flipH="1">
            <a:off x="1662113" y="8832850"/>
            <a:ext cx="10283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28" name="Line 74"/>
          <p:cNvSpPr>
            <a:spLocks noChangeShapeType="1"/>
          </p:cNvSpPr>
          <p:nvPr/>
        </p:nvSpPr>
        <p:spPr bwMode="auto">
          <a:xfrm>
            <a:off x="1662113" y="8732838"/>
            <a:ext cx="0" cy="201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29" name="Line 75"/>
          <p:cNvSpPr>
            <a:spLocks noChangeShapeType="1"/>
          </p:cNvSpPr>
          <p:nvPr/>
        </p:nvSpPr>
        <p:spPr bwMode="auto">
          <a:xfrm>
            <a:off x="6616700" y="8718550"/>
            <a:ext cx="0" cy="2032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30" name="Line 76"/>
          <p:cNvSpPr>
            <a:spLocks noChangeShapeType="1"/>
          </p:cNvSpPr>
          <p:nvPr/>
        </p:nvSpPr>
        <p:spPr bwMode="auto">
          <a:xfrm>
            <a:off x="11945938" y="8732838"/>
            <a:ext cx="0" cy="201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31" name="Line 77"/>
          <p:cNvSpPr>
            <a:spLocks noChangeShapeType="1"/>
          </p:cNvSpPr>
          <p:nvPr/>
        </p:nvSpPr>
        <p:spPr bwMode="auto">
          <a:xfrm>
            <a:off x="10877550" y="8745538"/>
            <a:ext cx="0" cy="20161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57732" name="Rectangle 78"/>
          <p:cNvSpPr>
            <a:spLocks noChangeArrowheads="1"/>
          </p:cNvSpPr>
          <p:nvPr/>
        </p:nvSpPr>
        <p:spPr bwMode="auto">
          <a:xfrm>
            <a:off x="3543300" y="8086725"/>
            <a:ext cx="2143125" cy="500063"/>
          </a:xfrm>
          <a:prstGeom prst="rect">
            <a:avLst/>
          </a:prstGeom>
          <a:solidFill>
            <a:schemeClr val="bg1"/>
          </a:solidFill>
          <a:ln w="9525">
            <a:solidFill>
              <a:schemeClr val="bg1"/>
            </a:solidFill>
            <a:miter lim="800000"/>
            <a:headEnd/>
            <a:tailEnd/>
          </a:ln>
        </p:spPr>
        <p:txBody>
          <a:bodyPr wrap="none" lIns="128001" tIns="64001" rIns="128001" bIns="64001" anchor="ctr"/>
          <a:lstStyle/>
          <a:p>
            <a:pPr algn="ctr" defTabSz="1789113"/>
            <a:r>
              <a:rPr lang="ru-RU" sz="17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Спутниковый канал </a:t>
            </a:r>
          </a:p>
          <a:p>
            <a:pPr algn="ctr" defTabSz="1789113"/>
            <a:r>
              <a:rPr lang="ru-RU" sz="17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связи</a:t>
            </a:r>
          </a:p>
        </p:txBody>
      </p:sp>
      <p:grpSp>
        <p:nvGrpSpPr>
          <p:cNvPr id="157733" name="Group 87"/>
          <p:cNvGrpSpPr>
            <a:grpSpLocks/>
          </p:cNvGrpSpPr>
          <p:nvPr/>
        </p:nvGrpSpPr>
        <p:grpSpPr bwMode="auto">
          <a:xfrm>
            <a:off x="10648950" y="2208213"/>
            <a:ext cx="1512888" cy="3887787"/>
            <a:chOff x="6708" y="1391"/>
            <a:chExt cx="953" cy="2449"/>
          </a:xfrm>
        </p:grpSpPr>
        <p:sp>
          <p:nvSpPr>
            <p:cNvPr id="157744" name="Line 83"/>
            <p:cNvSpPr>
              <a:spLocks noChangeShapeType="1"/>
            </p:cNvSpPr>
            <p:nvPr/>
          </p:nvSpPr>
          <p:spPr bwMode="auto">
            <a:xfrm>
              <a:off x="6708" y="1391"/>
              <a:ext cx="9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45" name="Line 84"/>
            <p:cNvSpPr>
              <a:spLocks noChangeShapeType="1"/>
            </p:cNvSpPr>
            <p:nvPr/>
          </p:nvSpPr>
          <p:spPr bwMode="auto">
            <a:xfrm>
              <a:off x="7661" y="1391"/>
              <a:ext cx="0" cy="244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46" name="Line 85"/>
            <p:cNvSpPr>
              <a:spLocks noChangeShapeType="1"/>
            </p:cNvSpPr>
            <p:nvPr/>
          </p:nvSpPr>
          <p:spPr bwMode="auto">
            <a:xfrm>
              <a:off x="7570" y="3840"/>
              <a:ext cx="9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47" name="Line 86"/>
            <p:cNvSpPr>
              <a:spLocks noChangeShapeType="1"/>
            </p:cNvSpPr>
            <p:nvPr/>
          </p:nvSpPr>
          <p:spPr bwMode="auto">
            <a:xfrm>
              <a:off x="6708" y="1391"/>
              <a:ext cx="0" cy="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57734" name="Group 88"/>
          <p:cNvGrpSpPr>
            <a:grpSpLocks/>
          </p:cNvGrpSpPr>
          <p:nvPr/>
        </p:nvGrpSpPr>
        <p:grpSpPr bwMode="auto">
          <a:xfrm>
            <a:off x="10793413" y="2063750"/>
            <a:ext cx="1512887" cy="3887788"/>
            <a:chOff x="6708" y="1391"/>
            <a:chExt cx="953" cy="2449"/>
          </a:xfrm>
        </p:grpSpPr>
        <p:sp>
          <p:nvSpPr>
            <p:cNvPr id="157740" name="Line 89"/>
            <p:cNvSpPr>
              <a:spLocks noChangeShapeType="1"/>
            </p:cNvSpPr>
            <p:nvPr/>
          </p:nvSpPr>
          <p:spPr bwMode="auto">
            <a:xfrm>
              <a:off x="6708" y="1391"/>
              <a:ext cx="9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41" name="Line 90"/>
            <p:cNvSpPr>
              <a:spLocks noChangeShapeType="1"/>
            </p:cNvSpPr>
            <p:nvPr/>
          </p:nvSpPr>
          <p:spPr bwMode="auto">
            <a:xfrm>
              <a:off x="7661" y="1391"/>
              <a:ext cx="0" cy="244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42" name="Line 91"/>
            <p:cNvSpPr>
              <a:spLocks noChangeShapeType="1"/>
            </p:cNvSpPr>
            <p:nvPr/>
          </p:nvSpPr>
          <p:spPr bwMode="auto">
            <a:xfrm>
              <a:off x="7570" y="3840"/>
              <a:ext cx="9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43" name="Line 92"/>
            <p:cNvSpPr>
              <a:spLocks noChangeShapeType="1"/>
            </p:cNvSpPr>
            <p:nvPr/>
          </p:nvSpPr>
          <p:spPr bwMode="auto">
            <a:xfrm>
              <a:off x="6708" y="1391"/>
              <a:ext cx="0" cy="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57735" name="Group 93"/>
          <p:cNvGrpSpPr>
            <a:grpSpLocks/>
          </p:cNvGrpSpPr>
          <p:nvPr/>
        </p:nvGrpSpPr>
        <p:grpSpPr bwMode="auto">
          <a:xfrm>
            <a:off x="10937875" y="1920875"/>
            <a:ext cx="1512888" cy="3887788"/>
            <a:chOff x="6708" y="1391"/>
            <a:chExt cx="953" cy="2449"/>
          </a:xfrm>
        </p:grpSpPr>
        <p:sp>
          <p:nvSpPr>
            <p:cNvPr id="157736" name="Line 94"/>
            <p:cNvSpPr>
              <a:spLocks noChangeShapeType="1"/>
            </p:cNvSpPr>
            <p:nvPr/>
          </p:nvSpPr>
          <p:spPr bwMode="auto">
            <a:xfrm>
              <a:off x="6708" y="1391"/>
              <a:ext cx="953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37" name="Line 95"/>
            <p:cNvSpPr>
              <a:spLocks noChangeShapeType="1"/>
            </p:cNvSpPr>
            <p:nvPr/>
          </p:nvSpPr>
          <p:spPr bwMode="auto">
            <a:xfrm>
              <a:off x="7661" y="1391"/>
              <a:ext cx="0" cy="2449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38" name="Line 96"/>
            <p:cNvSpPr>
              <a:spLocks noChangeShapeType="1"/>
            </p:cNvSpPr>
            <p:nvPr/>
          </p:nvSpPr>
          <p:spPr bwMode="auto">
            <a:xfrm>
              <a:off x="7570" y="3840"/>
              <a:ext cx="9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57739" name="Line 97"/>
            <p:cNvSpPr>
              <a:spLocks noChangeShapeType="1"/>
            </p:cNvSpPr>
            <p:nvPr/>
          </p:nvSpPr>
          <p:spPr bwMode="auto">
            <a:xfrm>
              <a:off x="6708" y="1391"/>
              <a:ext cx="0" cy="91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prstDash val="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7688" name="Group 40"/>
          <p:cNvGraphicFramePr>
            <a:graphicFrameLocks noGrp="1"/>
          </p:cNvGraphicFramePr>
          <p:nvPr/>
        </p:nvGraphicFramePr>
        <p:xfrm>
          <a:off x="15875" y="12700"/>
          <a:ext cx="12803188" cy="9588501"/>
        </p:xfrm>
        <a:graphic>
          <a:graphicData uri="http://schemas.openxmlformats.org/drawingml/2006/table">
            <a:tbl>
              <a:tblPr/>
              <a:tblGrid>
                <a:gridCol w="473075"/>
                <a:gridCol w="1947863"/>
                <a:gridCol w="2117725"/>
                <a:gridCol w="1006475"/>
                <a:gridCol w="7258050"/>
              </a:tblGrid>
              <a:tr h="3227938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84745">
                <a:tc rowSpan="3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rowSpan="3" grid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Социально-значимые объекты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3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1.1</a:t>
                      </a:r>
                      <a:endParaRPr kumimoji="0" lang="ru-RU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Школы </a:t>
                      </a:r>
                      <a:r>
                        <a:rPr kumimoji="0" lang="ru-RU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27</a:t>
                      </a:r>
                      <a:endParaRPr kumimoji="0" lang="ru-RU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</a:tr>
              <a:tr h="78315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1.2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Больница </a:t>
                      </a: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3</a:t>
                      </a: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</a:tr>
              <a:tr h="783157">
                <a:tc v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 gridSpan="2" v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C66"/>
                    </a:solidFill>
                  </a:tcPr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1.3</a:t>
                      </a: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Детский садик-2</a:t>
                      </a: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</a:tr>
              <a:tr h="155201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Потенциально-опасные объекты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2.1</a:t>
                      </a:r>
                      <a:endParaRPr kumimoji="0" lang="ru-RU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Автозаправочные станции </a:t>
                      </a: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cs typeface="Times New Roman" pitchFamily="18" charset="0"/>
                        </a:rPr>
                        <a:t>–</a:t>
                      </a: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10</a:t>
                      </a:r>
                    </a:p>
                  </a:txBody>
                  <a:tcPr marL="127994" marR="127994" marT="63997" marB="6399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</a:tr>
              <a:tr h="1121517">
                <a:tc row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Дежурные силы и средства</a:t>
                      </a:r>
                      <a:endParaRPr kumimoji="0" lang="ru-RU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 </a:t>
                      </a:r>
                      <a:endParaRPr kumimoji="0" lang="ru-RU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3.1</a:t>
                      </a:r>
                      <a:endParaRPr kumimoji="0" lang="ru-RU" sz="2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ед. 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</a:tr>
              <a:tr h="133597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личный состав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3.2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 человек </a:t>
                      </a:r>
                      <a:endParaRPr kumimoji="0" lang="ru-RU" sz="2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</a:endParaRPr>
                    </a:p>
                  </a:txBody>
                  <a:tcPr marL="127994" marR="127994" marT="63997" marB="63997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</a:tr>
            </a:tbl>
          </a:graphicData>
        </a:graphic>
      </p:graphicFrame>
      <p:sp>
        <p:nvSpPr>
          <p:cNvPr id="39974" name="Rectangle 5"/>
          <p:cNvSpPr>
            <a:spLocks noChangeArrowheads="1"/>
          </p:cNvSpPr>
          <p:nvPr/>
        </p:nvSpPr>
        <p:spPr bwMode="auto">
          <a:xfrm>
            <a:off x="7938" y="0"/>
            <a:ext cx="12803187" cy="1514452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2153" tIns="61077" rIns="122153" bIns="61077"/>
          <a:lstStyle/>
          <a:p>
            <a:pPr algn="ctr">
              <a:defRPr/>
            </a:pPr>
            <a:endParaRPr lang="ru-RU" sz="1900" b="1" dirty="0">
              <a:cs typeface="Times New Roman" pitchFamily="18" charset="0"/>
            </a:endParaRPr>
          </a:p>
          <a:p>
            <a:pPr algn="ctr">
              <a:defRPr/>
            </a:pPr>
            <a:r>
              <a:rPr lang="ru-RU" sz="3100" b="1" dirty="0">
                <a:solidFill>
                  <a:schemeClr val="tx1"/>
                </a:solidFill>
                <a:cs typeface="Times New Roman" pitchFamily="18" charset="0"/>
              </a:rPr>
              <a:t>ОБЩАЯ</a:t>
            </a:r>
            <a:r>
              <a:rPr lang="ru-RU" sz="3100" dirty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3100" b="1" dirty="0">
                <a:solidFill>
                  <a:schemeClr val="tx1"/>
                </a:solidFill>
                <a:cs typeface="Times New Roman" pitchFamily="18" charset="0"/>
              </a:rPr>
              <a:t>ХАРАКТЕРИСТИКА  АЧХОЙ-МАРТАНОВСКОГО РАЙОНА</a:t>
            </a:r>
          </a:p>
          <a:p>
            <a:pPr algn="ctr">
              <a:defRPr/>
            </a:pPr>
            <a:endParaRPr lang="ru-RU" b="1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eaLnBrk="0" hangingPunct="0">
              <a:defRPr/>
            </a:pPr>
            <a:endParaRPr lang="ru-RU" b="1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eaLnBrk="0" hangingPunct="0">
              <a:defRPr/>
            </a:pPr>
            <a:r>
              <a:rPr lang="ru-RU" b="1" dirty="0">
                <a:solidFill>
                  <a:schemeClr val="tx1"/>
                </a:solidFill>
                <a:cs typeface="Times New Roman" pitchFamily="18" charset="0"/>
              </a:rPr>
              <a:t>Население </a:t>
            </a:r>
            <a:r>
              <a:rPr lang="ru-RU" b="1" dirty="0" smtClean="0">
                <a:solidFill>
                  <a:schemeClr val="tx1"/>
                </a:solidFill>
                <a:cs typeface="Times New Roman" pitchFamily="18" charset="0"/>
              </a:rPr>
              <a:t>–67,726</a:t>
            </a:r>
            <a:r>
              <a:rPr lang="ru-RU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b="1" dirty="0">
                <a:solidFill>
                  <a:schemeClr val="tx1"/>
                </a:solidFill>
                <a:cs typeface="Times New Roman" pitchFamily="18" charset="0"/>
              </a:rPr>
              <a:t>человек, жилые многоквартирные дома - 2 ед., </a:t>
            </a:r>
          </a:p>
          <a:p>
            <a:pPr algn="ctr" eaLnBrk="0" hangingPunct="0">
              <a:defRPr/>
            </a:pPr>
            <a:r>
              <a:rPr lang="ru-RU" b="1" dirty="0">
                <a:solidFill>
                  <a:schemeClr val="tx1"/>
                </a:solidFill>
                <a:cs typeface="Times New Roman" pitchFamily="18" charset="0"/>
              </a:rPr>
              <a:t>частные жилые дома – </a:t>
            </a:r>
            <a:r>
              <a:rPr lang="ru-RU" b="1" dirty="0" smtClean="0">
                <a:solidFill>
                  <a:schemeClr val="tx1"/>
                </a:solidFill>
                <a:cs typeface="Times New Roman" pitchFamily="18" charset="0"/>
              </a:rPr>
              <a:t>12,708</a:t>
            </a:r>
            <a:r>
              <a:rPr lang="ru-RU" sz="1900" b="1" dirty="0" smtClean="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rPr>
              <a:t> </a:t>
            </a:r>
            <a:r>
              <a:rPr lang="ru-RU" b="1" dirty="0">
                <a:solidFill>
                  <a:schemeClr val="tx1"/>
                </a:solidFill>
                <a:cs typeface="Times New Roman" pitchFamily="18" charset="0"/>
              </a:rPr>
              <a:t>ед., социально-значимые объекты 32 ед., </a:t>
            </a:r>
            <a:endParaRPr lang="en-US" b="1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eaLnBrk="0" hangingPunct="0">
              <a:defRPr/>
            </a:pPr>
            <a:r>
              <a:rPr lang="ru-RU" b="1" dirty="0">
                <a:solidFill>
                  <a:schemeClr val="tx1"/>
                </a:solidFill>
                <a:cs typeface="Times New Roman" pitchFamily="18" charset="0"/>
              </a:rPr>
              <a:t>потенциально-опасные объекты -  </a:t>
            </a:r>
            <a:r>
              <a:rPr lang="ru-RU" b="1" dirty="0" smtClean="0">
                <a:solidFill>
                  <a:schemeClr val="tx1"/>
                </a:solidFill>
                <a:cs typeface="Times New Roman" pitchFamily="18" charset="0"/>
              </a:rPr>
              <a:t>10 </a:t>
            </a:r>
            <a:r>
              <a:rPr lang="ru-RU" b="1" dirty="0">
                <a:solidFill>
                  <a:schemeClr val="tx1"/>
                </a:solidFill>
                <a:cs typeface="Times New Roman" pitchFamily="18" charset="0"/>
              </a:rPr>
              <a:t>ед. (АЗС)</a:t>
            </a:r>
            <a:endParaRPr lang="ru-RU" b="1" dirty="0">
              <a:solidFill>
                <a:schemeClr val="tx1"/>
              </a:solidFill>
            </a:endParaRPr>
          </a:p>
          <a:p>
            <a:pPr algn="ctr">
              <a:defRPr/>
            </a:pPr>
            <a:endParaRPr lang="ru-RU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842" name="Object 4"/>
          <p:cNvGraphicFramePr>
            <a:graphicFrameLocks noChangeAspect="1"/>
          </p:cNvGraphicFramePr>
          <p:nvPr/>
        </p:nvGraphicFramePr>
        <p:xfrm>
          <a:off x="377825" y="835025"/>
          <a:ext cx="12225338" cy="9004300"/>
        </p:xfrm>
        <a:graphic>
          <a:graphicData uri="http://schemas.openxmlformats.org/presentationml/2006/ole">
            <p:oleObj spid="_x0000_s35842" name="Document" r:id="rId3" imgW="10103976" imgH="7446061" progId="Word.Document.8">
              <p:embed/>
            </p:oleObj>
          </a:graphicData>
        </a:graphic>
      </p:graphicFrame>
      <p:sp>
        <p:nvSpPr>
          <p:cNvPr id="35843" name="Прямоугольник 2"/>
          <p:cNvSpPr>
            <a:spLocks noChangeArrowheads="1"/>
          </p:cNvSpPr>
          <p:nvPr/>
        </p:nvSpPr>
        <p:spPr bwMode="auto">
          <a:xfrm>
            <a:off x="0" y="-11113"/>
            <a:ext cx="12801600" cy="92392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91384" tIns="45692" rIns="91384" bIns="45692" anchor="ctr">
            <a:spAutoFit/>
          </a:bodyPr>
          <a:lstStyle/>
          <a:p>
            <a:pPr algn="ctr" defTabSz="1277938"/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СХЕМА</a:t>
            </a:r>
          </a:p>
          <a:p>
            <a:pPr algn="ctr" defTabSz="1277938"/>
            <a:r>
              <a:rPr lang="ru-RU" sz="1700">
                <a:solidFill>
                  <a:schemeClr val="tx1"/>
                </a:solidFill>
                <a:cs typeface="Times New Roman" pitchFamily="18" charset="0"/>
              </a:rPr>
              <a:t>организации связи при ликвидации чрезвычайных ситуаций на территории </a:t>
            </a:r>
          </a:p>
          <a:p>
            <a:pPr algn="ctr" defTabSz="1277938"/>
            <a:r>
              <a:rPr lang="ru-RU" sz="1700">
                <a:solidFill>
                  <a:schemeClr val="tx1"/>
                </a:solidFill>
                <a:cs typeface="Times New Roman" pitchFamily="18" charset="0"/>
              </a:rPr>
              <a:t>МО «</a:t>
            </a:r>
            <a:r>
              <a:rPr lang="ru-RU" sz="1700">
                <a:solidFill>
                  <a:schemeClr val="tx1"/>
                </a:solidFill>
              </a:rPr>
              <a:t>Ачхой-Мартановского района»</a:t>
            </a:r>
            <a:r>
              <a:rPr lang="ru-RU" sz="1700">
                <a:solidFill>
                  <a:schemeClr val="tx1"/>
                </a:solidFill>
                <a:cs typeface="Times New Roman" pitchFamily="18" charset="0"/>
              </a:rPr>
              <a:t>Чеченской Республики с Национальным центром управления в кризисных ситуациях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8722" name="Группа 21"/>
          <p:cNvGrpSpPr>
            <a:grpSpLocks/>
          </p:cNvGrpSpPr>
          <p:nvPr/>
        </p:nvGrpSpPr>
        <p:grpSpPr bwMode="auto">
          <a:xfrm>
            <a:off x="0" y="871538"/>
            <a:ext cx="12801600" cy="8729662"/>
            <a:chOff x="-501650" y="592138"/>
            <a:chExt cx="9923463" cy="5898951"/>
          </a:xfrm>
        </p:grpSpPr>
        <p:sp>
          <p:nvSpPr>
            <p:cNvPr id="158726" name="Rectangle 17"/>
            <p:cNvSpPr>
              <a:spLocks noChangeArrowheads="1"/>
            </p:cNvSpPr>
            <p:nvPr/>
          </p:nvSpPr>
          <p:spPr bwMode="auto">
            <a:xfrm>
              <a:off x="3155950" y="3135313"/>
              <a:ext cx="2855913" cy="857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Территориальные подсистемы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800" b="1" u="sng" dirty="0">
                  <a:solidFill>
                    <a:schemeClr val="tx1"/>
                  </a:solidFill>
                  <a:cs typeface="Times New Roman" pitchFamily="18" charset="0"/>
                </a:rPr>
                <a:t>РОВД</a:t>
              </a:r>
              <a:r>
                <a:rPr lang="ru-RU" sz="800" b="1" dirty="0">
                  <a:solidFill>
                    <a:schemeClr val="tx1"/>
                  </a:solidFill>
                  <a:cs typeface="Times New Roman" pitchFamily="18" charset="0"/>
                </a:rPr>
                <a:t>: </a:t>
              </a:r>
              <a:r>
                <a:rPr lang="ru-RU" sz="800" dirty="0" err="1">
                  <a:solidFill>
                    <a:schemeClr val="tx1"/>
                  </a:solidFill>
                  <a:cs typeface="Times New Roman" pitchFamily="18" charset="0"/>
                </a:rPr>
                <a:t>деж</a:t>
              </a:r>
              <a:r>
                <a:rPr lang="ru-RU" sz="800" dirty="0">
                  <a:solidFill>
                    <a:schemeClr val="tx1"/>
                  </a:solidFill>
                  <a:cs typeface="Times New Roman" pitchFamily="18" charset="0"/>
                </a:rPr>
                <a:t>. 8 (код) тел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800" b="1" u="sng" dirty="0">
                  <a:solidFill>
                    <a:schemeClr val="tx1"/>
                  </a:solidFill>
                  <a:cs typeface="Times New Roman" pitchFamily="18" charset="0"/>
                </a:rPr>
                <a:t>РЭС</a:t>
              </a:r>
              <a:r>
                <a:rPr lang="ru-RU" sz="800" b="1" dirty="0">
                  <a:solidFill>
                    <a:schemeClr val="tx1"/>
                  </a:solidFill>
                  <a:cs typeface="Times New Roman" pitchFamily="18" charset="0"/>
                </a:rPr>
                <a:t>: </a:t>
              </a:r>
              <a:r>
                <a:rPr lang="ru-RU" sz="800" dirty="0" err="1">
                  <a:solidFill>
                    <a:schemeClr val="tx1"/>
                  </a:solidFill>
                  <a:cs typeface="Times New Roman" pitchFamily="18" charset="0"/>
                </a:rPr>
                <a:t>деж</a:t>
              </a:r>
              <a:r>
                <a:rPr lang="ru-RU" sz="800" dirty="0">
                  <a:solidFill>
                    <a:schemeClr val="tx1"/>
                  </a:solidFill>
                  <a:cs typeface="Times New Roman" pitchFamily="18" charset="0"/>
                </a:rPr>
                <a:t>.  8 (код) тел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158727" name="Rectangle 16"/>
            <p:cNvSpPr>
              <a:spLocks noChangeArrowheads="1"/>
            </p:cNvSpPr>
            <p:nvPr/>
          </p:nvSpPr>
          <p:spPr bwMode="auto">
            <a:xfrm>
              <a:off x="3155950" y="1301750"/>
              <a:ext cx="2855913" cy="9334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ru-RU" sz="800" b="1" u="sng">
                  <a:solidFill>
                    <a:schemeClr val="tx1"/>
                  </a:solidFill>
                </a:rPr>
                <a:t>ОД</a:t>
              </a:r>
              <a:r>
                <a:rPr lang="ru-RU" sz="800">
                  <a:solidFill>
                    <a:schemeClr val="tx1"/>
                  </a:solidFill>
                </a:rPr>
                <a:t>-33-22-85,39-12-63; факс 33-22-85; коммутатор ЦАТС (38300-132)</a:t>
              </a:r>
            </a:p>
            <a:p>
              <a:r>
                <a:rPr lang="ru-RU" sz="800" b="1" u="sng">
                  <a:solidFill>
                    <a:schemeClr val="tx1"/>
                  </a:solidFill>
                </a:rPr>
                <a:t>Руководство ГУ</a:t>
              </a:r>
              <a:r>
                <a:rPr lang="ru-RU" sz="800">
                  <a:solidFill>
                    <a:schemeClr val="tx1"/>
                  </a:solidFill>
                </a:rPr>
                <a:t> </a:t>
              </a:r>
            </a:p>
            <a:p>
              <a:r>
                <a:rPr lang="ru-RU" sz="800">
                  <a:solidFill>
                    <a:schemeClr val="tx1"/>
                  </a:solidFill>
                </a:rPr>
                <a:t>Начальник ГУ Яхьяев Руслан Хамадович 33-22-34; </a:t>
              </a:r>
            </a:p>
            <a:p>
              <a:r>
                <a:rPr lang="ru-RU" sz="800">
                  <a:solidFill>
                    <a:schemeClr val="tx1"/>
                  </a:solidFill>
                </a:rPr>
                <a:t>Сот. 8-925-226-77-77 ЦАТС (38300-101)</a:t>
              </a:r>
            </a:p>
            <a:p>
              <a:r>
                <a:rPr lang="ru-RU" sz="800" b="1" u="sng">
                  <a:solidFill>
                    <a:schemeClr val="tx1"/>
                  </a:solidFill>
                </a:rPr>
                <a:t>НС</a:t>
              </a:r>
              <a:r>
                <a:rPr lang="ru-RU" sz="800">
                  <a:solidFill>
                    <a:schemeClr val="tx1"/>
                  </a:solidFill>
                </a:rPr>
                <a:t> Пахомов Сергей Владимирович Сот 8-928-131-68-55</a:t>
              </a:r>
            </a:p>
            <a:p>
              <a:r>
                <a:rPr lang="ru-RU" sz="800">
                  <a:solidFill>
                    <a:schemeClr val="tx1"/>
                  </a:solidFill>
                </a:rPr>
                <a:t>Раб  33-22-43 ЦАТС (38300-111)</a:t>
              </a:r>
            </a:p>
            <a:p>
              <a:r>
                <a:rPr lang="ru-RU" sz="800" b="1">
                  <a:solidFill>
                    <a:schemeClr val="tx1"/>
                  </a:solidFill>
                </a:rPr>
                <a:t>ДДС (01)</a:t>
              </a:r>
              <a:r>
                <a:rPr lang="ru-RU" sz="800">
                  <a:solidFill>
                    <a:schemeClr val="tx1"/>
                  </a:solidFill>
                </a:rPr>
                <a:t> 22-33-11 Узел связи </a:t>
              </a:r>
            </a:p>
          </p:txBody>
        </p:sp>
        <p:sp>
          <p:nvSpPr>
            <p:cNvPr id="158728" name="Rectangle 15"/>
            <p:cNvSpPr>
              <a:spLocks noChangeArrowheads="1"/>
            </p:cNvSpPr>
            <p:nvPr/>
          </p:nvSpPr>
          <p:spPr bwMode="auto">
            <a:xfrm>
              <a:off x="-298450" y="1303338"/>
              <a:ext cx="1285875" cy="16033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hangingPunct="0"/>
              <a:r>
                <a:rPr lang="ru-RU" sz="900" b="1" u="sng">
                  <a:solidFill>
                    <a:schemeClr val="tx1"/>
                  </a:solidFill>
                  <a:cs typeface="Times New Roman" pitchFamily="18" charset="0"/>
                </a:rPr>
                <a:t>СОД</a:t>
              </a:r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 276-46-38; 276-46-39         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факс 449-97-40, 8915-362-25-28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ВЦСС 378-65-39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коммутатор 276-46-41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АТА 114833; 114934 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ПМ 52-089 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эл.почта ВЦСС (378) 9740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8729" name="Rectangle 14"/>
            <p:cNvSpPr>
              <a:spLocks noChangeArrowheads="1"/>
            </p:cNvSpPr>
            <p:nvPr/>
          </p:nvSpPr>
          <p:spPr bwMode="auto">
            <a:xfrm>
              <a:off x="3155950" y="2270125"/>
              <a:ext cx="2855913" cy="841375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Администрация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u="sng" dirty="0" smtClean="0">
                  <a:solidFill>
                    <a:schemeClr val="tx1"/>
                  </a:solidFill>
                  <a:cs typeface="Times New Roman" pitchFamily="18" charset="0"/>
                </a:rPr>
                <a:t>Глава </a:t>
              </a:r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ЧР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 Кадыров </a:t>
              </a:r>
              <a:r>
                <a:rPr lang="ru-RU" sz="900" dirty="0" err="1">
                  <a:solidFill>
                    <a:schemeClr val="tx1"/>
                  </a:solidFill>
                  <a:cs typeface="Times New Roman" pitchFamily="18" charset="0"/>
                </a:rPr>
                <a:t>Рамзан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dirty="0" err="1">
                  <a:solidFill>
                    <a:schemeClr val="tx1"/>
                  </a:solidFill>
                  <a:cs typeface="Times New Roman" pitchFamily="18" charset="0"/>
                </a:rPr>
                <a:t>Ахмадович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 8(8712) 22-20-01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u="sng" dirty="0" err="1">
                  <a:solidFill>
                    <a:schemeClr val="tx1"/>
                  </a:solidFill>
                  <a:cs typeface="Times New Roman" pitchFamily="18" charset="0"/>
                </a:rPr>
                <a:t>Предс</a:t>
              </a:r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. КЧС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 Чеченской Республики Даудов Магомед </a:t>
              </a:r>
              <a:r>
                <a:rPr lang="ru-RU" sz="900" dirty="0" err="1">
                  <a:solidFill>
                    <a:schemeClr val="tx1"/>
                  </a:solidFill>
                  <a:cs typeface="Times New Roman" pitchFamily="18" charset="0"/>
                </a:rPr>
                <a:t>Хожахметович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       8 8712 22-40-85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800" b="1" dirty="0">
                  <a:cs typeface="Times New Roman" pitchFamily="18" charset="0"/>
                </a:rPr>
                <a:t> </a:t>
              </a:r>
              <a:endParaRPr lang="ru-RU" dirty="0"/>
            </a:p>
          </p:txBody>
        </p:sp>
        <p:sp>
          <p:nvSpPr>
            <p:cNvPr id="158730" name="Rectangle 13"/>
            <p:cNvSpPr>
              <a:spLocks noChangeArrowheads="1"/>
            </p:cNvSpPr>
            <p:nvPr/>
          </p:nvSpPr>
          <p:spPr bwMode="auto">
            <a:xfrm>
              <a:off x="6011863" y="3810000"/>
              <a:ext cx="3409950" cy="7683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Территориальные подсистемы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u="sng" dirty="0" smtClean="0">
                  <a:solidFill>
                    <a:schemeClr val="tx1"/>
                  </a:solidFill>
                  <a:cs typeface="Times New Roman" pitchFamily="18" charset="0"/>
                </a:rPr>
                <a:t>ОМВД</a:t>
              </a:r>
              <a:r>
                <a:rPr lang="ru-RU" sz="900" b="1" dirty="0">
                  <a:solidFill>
                    <a:schemeClr val="tx1"/>
                  </a:solidFill>
                  <a:cs typeface="Times New Roman" pitchFamily="18" charset="0"/>
                </a:rPr>
                <a:t>: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Бацилов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Валид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Сайдмагомедович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87142</a:t>
              </a:r>
              <a:r>
                <a:rPr lang="ru-RU" sz="900" b="1" dirty="0" smtClean="0">
                  <a:solidFill>
                    <a:schemeClr val="tx1"/>
                  </a:solidFill>
                </a:rPr>
                <a:t>2-22-29.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РЭС</a:t>
              </a:r>
              <a:r>
                <a:rPr lang="ru-RU" sz="900" b="1" dirty="0">
                  <a:solidFill>
                    <a:schemeClr val="tx1"/>
                  </a:solidFill>
                  <a:cs typeface="Times New Roman" pitchFamily="18" charset="0"/>
                </a:rPr>
                <a:t>: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Эльжаев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Мусит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Хамидович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8-928-262-27-28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800" dirty="0">
                  <a:solidFill>
                    <a:schemeClr val="tx1"/>
                  </a:solidFill>
                  <a:cs typeface="Times New Roman" pitchFamily="18" charset="0"/>
                </a:rPr>
                <a:t>                         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800" b="1" dirty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158731" name="Rectangle 12"/>
            <p:cNvSpPr>
              <a:spLocks noChangeArrowheads="1"/>
            </p:cNvSpPr>
            <p:nvPr/>
          </p:nvSpPr>
          <p:spPr bwMode="auto">
            <a:xfrm>
              <a:off x="6011863" y="592138"/>
              <a:ext cx="3409950" cy="6873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800" b="1">
                  <a:cs typeface="Times New Roman" pitchFamily="18" charset="0"/>
                </a:rPr>
                <a:t>Район ЧС</a:t>
              </a:r>
              <a:endParaRPr lang="ru-RU" sz="1500"/>
            </a:p>
            <a:p>
              <a:pPr algn="ctr" eaLnBrk="0" hangingPunct="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Ачхой-Мартановского района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Чеченской Республики 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код </a:t>
              </a:r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8- (87142)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                         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8732" name="Rectangle 11"/>
            <p:cNvSpPr>
              <a:spLocks noChangeArrowheads="1"/>
            </p:cNvSpPr>
            <p:nvPr/>
          </p:nvSpPr>
          <p:spPr bwMode="auto">
            <a:xfrm>
              <a:off x="987425" y="592138"/>
              <a:ext cx="2170113" cy="687387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СКРЦ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«Венеция»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г. Железноводск п. Иноземцево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8-(8793)</a:t>
              </a: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8733" name="Rectangle 10"/>
            <p:cNvSpPr>
              <a:spLocks noChangeArrowheads="1"/>
            </p:cNvSpPr>
            <p:nvPr/>
          </p:nvSpPr>
          <p:spPr bwMode="auto">
            <a:xfrm>
              <a:off x="993505" y="1303349"/>
              <a:ext cx="2170113" cy="1660525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ОД </a:t>
              </a:r>
              <a:r>
                <a:rPr lang="ru-RU" sz="900" b="1" u="sng" dirty="0">
                  <a:solidFill>
                    <a:schemeClr val="tx1"/>
                  </a:solidFill>
                </a:rPr>
                <a:t>ОД СКРЦ</a:t>
              </a:r>
              <a:r>
                <a:rPr lang="ru-RU" sz="900" dirty="0">
                  <a:solidFill>
                    <a:schemeClr val="tx1"/>
                  </a:solidFill>
                </a:rPr>
                <a:t>  40-53-50; 40-53-60</a:t>
              </a:r>
            </a:p>
            <a:p>
              <a:r>
                <a:rPr lang="ru-RU" sz="900" dirty="0">
                  <a:solidFill>
                    <a:schemeClr val="tx1"/>
                  </a:solidFill>
                </a:rPr>
                <a:t>ВЦСС </a:t>
              </a:r>
              <a:r>
                <a:rPr lang="ru-RU" sz="900" b="1" dirty="0">
                  <a:solidFill>
                    <a:schemeClr val="tx1"/>
                  </a:solidFill>
                </a:rPr>
                <a:t>38001-160   38001-507</a:t>
              </a:r>
              <a:endParaRPr lang="ru-RU" sz="900" dirty="0">
                <a:solidFill>
                  <a:schemeClr val="tx1"/>
                </a:solidFill>
              </a:endParaRPr>
            </a:p>
            <a:p>
              <a:r>
                <a:rPr lang="ru-RU" sz="900" dirty="0">
                  <a:solidFill>
                    <a:schemeClr val="tx1"/>
                  </a:solidFill>
                </a:rPr>
                <a:t>факс 40-53-67 </a:t>
              </a:r>
            </a:p>
            <a:p>
              <a:r>
                <a:rPr lang="ru-RU" sz="900" b="1" u="sng" dirty="0">
                  <a:solidFill>
                    <a:schemeClr val="tx1"/>
                  </a:solidFill>
                </a:rPr>
                <a:t>Руководство СКРЦ</a:t>
              </a:r>
              <a:endParaRPr lang="ru-RU" sz="900" dirty="0">
                <a:solidFill>
                  <a:schemeClr val="tx1"/>
                </a:solidFill>
              </a:endParaRPr>
            </a:p>
            <a:p>
              <a:r>
                <a:rPr lang="ru-RU" sz="900" dirty="0" err="1" smtClean="0">
                  <a:solidFill>
                    <a:schemeClr val="tx1"/>
                  </a:solidFill>
                </a:rPr>
                <a:t>Литюк</a:t>
              </a:r>
              <a:r>
                <a:rPr lang="ru-RU" sz="900" dirty="0" smtClean="0">
                  <a:solidFill>
                    <a:schemeClr val="tx1"/>
                  </a:solidFill>
                </a:rPr>
                <a:t> Николай  Петрович </a:t>
              </a:r>
              <a:endParaRPr lang="ru-RU" sz="900" dirty="0">
                <a:solidFill>
                  <a:schemeClr val="tx1"/>
                </a:solidFill>
              </a:endParaRPr>
            </a:p>
            <a:p>
              <a:r>
                <a:rPr lang="ru-RU" sz="900" dirty="0">
                  <a:solidFill>
                    <a:schemeClr val="tx1"/>
                  </a:solidFill>
                </a:rPr>
                <a:t>ВЦСС 38001-100</a:t>
              </a:r>
            </a:p>
            <a:p>
              <a:r>
                <a:rPr lang="ru-RU" sz="900" dirty="0" smtClean="0">
                  <a:solidFill>
                    <a:schemeClr val="tx1"/>
                  </a:solidFill>
                </a:rPr>
                <a:t>раб.тел.88793-405-310</a:t>
              </a:r>
              <a:r>
                <a:rPr lang="ru-RU" sz="900" b="1" u="sng" dirty="0" smtClean="0">
                  <a:solidFill>
                    <a:schemeClr val="tx1"/>
                  </a:solidFill>
                </a:rPr>
                <a:t> </a:t>
              </a:r>
            </a:p>
            <a:p>
              <a:r>
                <a:rPr lang="ru-RU" sz="900" dirty="0" smtClean="0">
                  <a:solidFill>
                    <a:schemeClr val="tx1"/>
                  </a:solidFill>
                </a:rPr>
                <a:t>Приемная 88793-405-353</a:t>
              </a:r>
              <a:endParaRPr lang="ru-RU" sz="900" b="1" u="sng" dirty="0" smtClean="0">
                <a:solidFill>
                  <a:schemeClr val="tx1"/>
                </a:solidFill>
              </a:endParaRPr>
            </a:p>
            <a:p>
              <a:r>
                <a:rPr lang="ru-RU" sz="900" b="1" u="sng" dirty="0" smtClean="0">
                  <a:solidFill>
                    <a:schemeClr val="tx1"/>
                  </a:solidFill>
                </a:rPr>
                <a:t>НС</a:t>
              </a:r>
              <a:r>
                <a:rPr lang="ru-RU" sz="900" dirty="0" smtClean="0">
                  <a:solidFill>
                    <a:schemeClr val="tx1"/>
                  </a:solidFill>
                </a:rPr>
                <a:t>  </a:t>
              </a:r>
              <a:r>
                <a:rPr lang="ru-RU" sz="900" dirty="0" err="1">
                  <a:solidFill>
                    <a:schemeClr val="tx1"/>
                  </a:solidFill>
                </a:rPr>
                <a:t>Девришбеков</a:t>
              </a:r>
              <a:r>
                <a:rPr lang="ru-RU" sz="900" dirty="0">
                  <a:solidFill>
                    <a:schemeClr val="tx1"/>
                  </a:solidFill>
                </a:rPr>
                <a:t> Муслим </a:t>
              </a:r>
              <a:r>
                <a:rPr lang="ru-RU" sz="900" dirty="0" err="1">
                  <a:solidFill>
                    <a:schemeClr val="tx1"/>
                  </a:solidFill>
                </a:rPr>
                <a:t>Шарафединович</a:t>
              </a:r>
              <a:endParaRPr lang="ru-RU" sz="900" dirty="0">
                <a:solidFill>
                  <a:schemeClr val="tx1"/>
                </a:solidFill>
              </a:endParaRPr>
            </a:p>
            <a:p>
              <a:r>
                <a:rPr lang="ru-RU" sz="900" dirty="0">
                  <a:solidFill>
                    <a:schemeClr val="tx1"/>
                  </a:solidFill>
                </a:rPr>
                <a:t>ВЦСС 38001-521</a:t>
              </a:r>
            </a:p>
            <a:p>
              <a:r>
                <a:rPr lang="ru-RU" sz="900" dirty="0">
                  <a:solidFill>
                    <a:schemeClr val="tx1"/>
                  </a:solidFill>
                </a:rPr>
                <a:t>сот. 8988-291-03-80</a:t>
              </a:r>
            </a:p>
            <a:p>
              <a:r>
                <a:rPr lang="ru-RU" sz="900" dirty="0">
                  <a:solidFill>
                    <a:schemeClr val="tx1"/>
                  </a:solidFill>
                </a:rPr>
                <a:t>        8964-051-09-30</a:t>
              </a:r>
            </a:p>
            <a:p>
              <a:r>
                <a:rPr lang="ru-RU" sz="900" dirty="0">
                  <a:solidFill>
                    <a:schemeClr val="tx1"/>
                  </a:solidFill>
                </a:rPr>
                <a:t>(8793)40-53-75</a:t>
              </a:r>
            </a:p>
          </p:txBody>
        </p:sp>
        <p:sp>
          <p:nvSpPr>
            <p:cNvPr id="158734" name="Rectangle 9"/>
            <p:cNvSpPr>
              <a:spLocks noChangeArrowheads="1"/>
            </p:cNvSpPr>
            <p:nvPr/>
          </p:nvSpPr>
          <p:spPr bwMode="auto">
            <a:xfrm>
              <a:off x="987425" y="3021013"/>
              <a:ext cx="2170113" cy="9715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900" b="1" u="sng">
                  <a:solidFill>
                    <a:schemeClr val="tx1"/>
                  </a:solidFill>
                  <a:cs typeface="Times New Roman" pitchFamily="18" charset="0"/>
                </a:rPr>
                <a:t>Администрация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u="sng">
                  <a:solidFill>
                    <a:schemeClr val="tx1"/>
                  </a:solidFill>
                  <a:cs typeface="Times New Roman" pitchFamily="18" charset="0"/>
                </a:rPr>
                <a:t>Полномочный представитель Президента РФ по СКФО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Хлопонин Александр Геннадьевич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8(87934)58-901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8(495)985-50-86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8735" name="Rectangle 8"/>
            <p:cNvSpPr>
              <a:spLocks noChangeArrowheads="1"/>
            </p:cNvSpPr>
            <p:nvPr/>
          </p:nvSpPr>
          <p:spPr bwMode="auto">
            <a:xfrm>
              <a:off x="3155950" y="593725"/>
              <a:ext cx="2855913" cy="685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ГУ МЧС России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по Чеченской Республике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«Арика»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код 8- (8712) 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8736" name="Rectangle 7"/>
            <p:cNvSpPr>
              <a:spLocks noChangeArrowheads="1"/>
            </p:cNvSpPr>
            <p:nvPr/>
          </p:nvSpPr>
          <p:spPr bwMode="auto">
            <a:xfrm>
              <a:off x="-298450" y="592138"/>
              <a:ext cx="1285875" cy="68580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УС «Фотон»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г. Москва</a:t>
              </a:r>
              <a:endParaRPr lang="ru-RU" sz="150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код 8-(495)</a:t>
              </a: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8737" name="Rectangle 6"/>
            <p:cNvSpPr>
              <a:spLocks noChangeArrowheads="1"/>
            </p:cNvSpPr>
            <p:nvPr/>
          </p:nvSpPr>
          <p:spPr bwMode="auto">
            <a:xfrm>
              <a:off x="6011863" y="1303338"/>
              <a:ext cx="3409950" cy="12128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eaLnBrk="0" hangingPunct="0"/>
              <a:r>
                <a:rPr lang="ru-RU" sz="900" b="1" dirty="0">
                  <a:solidFill>
                    <a:schemeClr val="tx1"/>
                  </a:solidFill>
                  <a:cs typeface="Times New Roman" pitchFamily="18" charset="0"/>
                </a:rPr>
                <a:t>Глава администрации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dirty="0" err="1">
                  <a:solidFill>
                    <a:schemeClr val="tx1"/>
                  </a:solidFill>
                  <a:cs typeface="Times New Roman" pitchFamily="18" charset="0"/>
                </a:rPr>
                <a:t>Дадаев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Ибрагим 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Магомедович 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8928-891-65-60</a:t>
              </a:r>
            </a:p>
            <a:p>
              <a:pPr eaLnBrk="0" hangingPunct="0"/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887142-2-22-37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dirty="0" err="1">
                  <a:solidFill>
                    <a:schemeClr val="tx1"/>
                  </a:solidFill>
                  <a:cs typeface="Times New Roman" pitchFamily="18" charset="0"/>
                </a:rPr>
                <a:t>Пред.КЧС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dirty="0" err="1" smtClean="0">
                  <a:solidFill>
                    <a:schemeClr val="tx1"/>
                  </a:solidFill>
                  <a:cs typeface="Times New Roman" pitchFamily="18" charset="0"/>
                </a:rPr>
                <a:t>Мумаидов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Ахмед </a:t>
              </a:r>
              <a:r>
                <a:rPr lang="ru-RU" sz="900" dirty="0" err="1" smtClean="0">
                  <a:solidFill>
                    <a:schemeClr val="tx1"/>
                  </a:solidFill>
                  <a:cs typeface="Times New Roman" pitchFamily="18" charset="0"/>
                </a:rPr>
                <a:t>Гиланиевич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8928-001-48-67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dirty="0" err="1">
                  <a:solidFill>
                    <a:schemeClr val="tx1"/>
                  </a:solidFill>
                  <a:cs typeface="Times New Roman" pitchFamily="18" charset="0"/>
                </a:rPr>
                <a:t>Нач.отдела</a:t>
              </a:r>
              <a:r>
                <a:rPr lang="ru-RU" sz="900" b="1" dirty="0">
                  <a:solidFill>
                    <a:schemeClr val="tx1"/>
                  </a:solidFill>
                  <a:cs typeface="Times New Roman" pitchFamily="18" charset="0"/>
                </a:rPr>
                <a:t>  ГО </a:t>
              </a:r>
              <a:r>
                <a:rPr lang="ru-RU" sz="900" dirty="0" err="1" smtClean="0">
                  <a:solidFill>
                    <a:schemeClr val="tx1"/>
                  </a:solidFill>
                  <a:cs typeface="Times New Roman" pitchFamily="18" charset="0"/>
                </a:rPr>
                <a:t>Тайбаев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dirty="0" err="1" smtClean="0">
                  <a:solidFill>
                    <a:schemeClr val="tx1"/>
                  </a:solidFill>
                  <a:cs typeface="Times New Roman" pitchFamily="18" charset="0"/>
                </a:rPr>
                <a:t>Лема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dirty="0" err="1" smtClean="0">
                  <a:solidFill>
                    <a:schemeClr val="tx1"/>
                  </a:solidFill>
                  <a:cs typeface="Times New Roman" pitchFamily="18" charset="0"/>
                </a:rPr>
                <a:t>Лечаевич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8938-902-08-23</a:t>
              </a:r>
              <a:r>
                <a:rPr lang="ru-RU" sz="800" dirty="0" smtClean="0">
                  <a:solidFill>
                    <a:schemeClr val="tx1"/>
                  </a:solidFill>
                  <a:cs typeface="Times New Roman" pitchFamily="18" charset="0"/>
                </a:rPr>
                <a:t>                         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800" b="1" dirty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endParaRPr lang="ru-RU" dirty="0"/>
            </a:p>
          </p:txBody>
        </p:sp>
        <p:sp>
          <p:nvSpPr>
            <p:cNvPr id="158738" name="Rectangle 5"/>
            <p:cNvSpPr>
              <a:spLocks noChangeArrowheads="1"/>
            </p:cNvSpPr>
            <p:nvPr/>
          </p:nvSpPr>
          <p:spPr bwMode="auto">
            <a:xfrm>
              <a:off x="6011863" y="2555875"/>
              <a:ext cx="3409950" cy="12128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900" b="1" u="sng" dirty="0">
                  <a:cs typeface="Times New Roman" pitchFamily="18" charset="0"/>
                </a:rPr>
                <a:t>ОГ ГУ МЧС по ЧР</a:t>
              </a:r>
              <a:endParaRPr lang="ru-RU" sz="1500" dirty="0"/>
            </a:p>
            <a:p>
              <a:pPr eaLnBrk="0" hangingPunct="0"/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ОГ ГУ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: майор </a:t>
              </a:r>
              <a:r>
                <a:rPr lang="ru-RU" sz="900" dirty="0" err="1">
                  <a:solidFill>
                    <a:schemeClr val="tx1"/>
                  </a:solidFill>
                  <a:cs typeface="Times New Roman" pitchFamily="18" charset="0"/>
                </a:rPr>
                <a:t>вн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. сл. </a:t>
              </a:r>
              <a:r>
                <a:rPr lang="ru-RU" sz="900" dirty="0" err="1">
                  <a:solidFill>
                    <a:schemeClr val="tx1"/>
                  </a:solidFill>
                  <a:cs typeface="Times New Roman" pitchFamily="18" charset="0"/>
                </a:rPr>
                <a:t>Хасуев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 И.С. 8928-942-02-34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Связь</a:t>
              </a:r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: 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лейтенант </a:t>
              </a:r>
              <a:r>
                <a:rPr lang="ru-RU" sz="900" dirty="0" err="1">
                  <a:solidFill>
                    <a:schemeClr val="tx1"/>
                  </a:solidFill>
                  <a:cs typeface="Times New Roman" pitchFamily="18" charset="0"/>
                </a:rPr>
                <a:t>вн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. сл. </a:t>
              </a:r>
              <a:r>
                <a:rPr lang="ru-RU" sz="900" dirty="0" err="1">
                  <a:solidFill>
                    <a:schemeClr val="tx1"/>
                  </a:solidFill>
                  <a:cs typeface="Times New Roman" pitchFamily="18" charset="0"/>
                </a:rPr>
                <a:t>Абубакаров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 К.А. 8928-885-69-59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u="sng" dirty="0" smtClean="0">
                  <a:solidFill>
                    <a:schemeClr val="tx1"/>
                  </a:solidFill>
                  <a:cs typeface="Times New Roman" pitchFamily="18" charset="0"/>
                </a:rPr>
                <a:t>ПЧ-7 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Начальник майор. </a:t>
              </a:r>
              <a:r>
                <a:rPr lang="ru-RU" sz="900" dirty="0" err="1">
                  <a:solidFill>
                    <a:schemeClr val="tx1"/>
                  </a:solidFill>
                  <a:cs typeface="Times New Roman" pitchFamily="18" charset="0"/>
                </a:rPr>
                <a:t>вн</a:t>
              </a:r>
              <a:r>
                <a:rPr lang="ru-RU" sz="900" dirty="0">
                  <a:solidFill>
                    <a:schemeClr val="tx1"/>
                  </a:solidFill>
                  <a:cs typeface="Times New Roman" pitchFamily="18" charset="0"/>
                </a:rPr>
                <a:t>. службы 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dirty="0" err="1" smtClean="0">
                  <a:solidFill>
                    <a:schemeClr val="tx1"/>
                  </a:solidFill>
                  <a:cs typeface="Times New Roman" pitchFamily="18" charset="0"/>
                </a:rPr>
                <a:t>Джанаралиев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dirty="0" err="1" smtClean="0">
                  <a:solidFill>
                    <a:schemeClr val="tx1"/>
                  </a:solidFill>
                  <a:cs typeface="Times New Roman" pitchFamily="18" charset="0"/>
                </a:rPr>
                <a:t>Юша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dirty="0" err="1" smtClean="0">
                  <a:solidFill>
                    <a:schemeClr val="tx1"/>
                  </a:solidFill>
                  <a:cs typeface="Times New Roman" pitchFamily="18" charset="0"/>
                </a:rPr>
                <a:t>Кюраевич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8928-740-39-72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800" dirty="0">
                  <a:solidFill>
                    <a:schemeClr val="tx1"/>
                  </a:solidFill>
                  <a:cs typeface="Times New Roman" pitchFamily="18" charset="0"/>
                </a:rPr>
                <a:t>                         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800" b="1" dirty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endParaRPr lang="ru-RU" dirty="0">
                <a:solidFill>
                  <a:schemeClr val="tx1"/>
                </a:solidFill>
              </a:endParaRPr>
            </a:p>
          </p:txBody>
        </p:sp>
        <p:sp>
          <p:nvSpPr>
            <p:cNvPr id="158739" name="Rectangle 18"/>
            <p:cNvSpPr>
              <a:spLocks noChangeArrowheads="1"/>
            </p:cNvSpPr>
            <p:nvPr/>
          </p:nvSpPr>
          <p:spPr bwMode="auto">
            <a:xfrm>
              <a:off x="-501650" y="6033889"/>
              <a:ext cx="3571875" cy="457200"/>
            </a:xfrm>
            <a:prstGeom prst="rect">
              <a:avLst/>
            </a:prstGeom>
            <a:solidFill>
              <a:srgbClr val="FFFFFF"/>
            </a:solidFill>
            <a:ln w="6350">
              <a:noFill/>
              <a:miter lim="800000"/>
              <a:headEnd/>
              <a:tailEnd/>
            </a:ln>
          </p:spPr>
          <p:txBody>
            <a:bodyPr/>
            <a:lstStyle/>
            <a:p>
              <a:pPr eaLnBrk="0" hangingPunct="0"/>
              <a:r>
                <a:rPr lang="ru-RU" sz="900">
                  <a:solidFill>
                    <a:schemeClr val="tx1"/>
                  </a:solidFill>
                  <a:cs typeface="Times New Roman" pitchFamily="18" charset="0"/>
                </a:rPr>
                <a:t>Дежурный по связи  ГУ  ЦУКС по ЧР      звание, Ф.И.О.</a:t>
              </a: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8740" name="Rectangle 4"/>
            <p:cNvSpPr>
              <a:spLocks noChangeArrowheads="1"/>
            </p:cNvSpPr>
            <p:nvPr/>
          </p:nvSpPr>
          <p:spPr bwMode="auto">
            <a:xfrm>
              <a:off x="987425" y="4038600"/>
              <a:ext cx="2170113" cy="10096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ОШ СКРЦ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1000" b="1" u="sng">
                  <a:solidFill>
                    <a:schemeClr val="tx1"/>
                  </a:solidFill>
                  <a:cs typeface="Times New Roman" pitchFamily="18" charset="0"/>
                </a:rPr>
                <a:t>Руководитель: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Начальник управления гражданской защиты  Ропотов С.М. 40-53-47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endParaRPr lang="ru-RU"/>
            </a:p>
          </p:txBody>
        </p:sp>
        <p:sp>
          <p:nvSpPr>
            <p:cNvPr id="158741" name="Rectangle 3"/>
            <p:cNvSpPr>
              <a:spLocks noChangeArrowheads="1"/>
            </p:cNvSpPr>
            <p:nvPr/>
          </p:nvSpPr>
          <p:spPr bwMode="auto">
            <a:xfrm>
              <a:off x="3155950" y="4895850"/>
              <a:ext cx="2855913" cy="10096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1000" b="1">
                  <a:cs typeface="Times New Roman" pitchFamily="18" charset="0"/>
                </a:rPr>
                <a:t>ОШ ГУ </a:t>
              </a:r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МЧС РОССИИ по ЧР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1000" b="1" u="sng">
                  <a:solidFill>
                    <a:schemeClr val="tx1"/>
                  </a:solidFill>
                  <a:cs typeface="Times New Roman" pitchFamily="18" charset="0"/>
                </a:rPr>
                <a:t>Руководитель: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8742" name="Rectangle 2"/>
            <p:cNvSpPr>
              <a:spLocks noChangeArrowheads="1"/>
            </p:cNvSpPr>
            <p:nvPr/>
          </p:nvSpPr>
          <p:spPr bwMode="auto">
            <a:xfrm>
              <a:off x="3155950" y="4038600"/>
              <a:ext cx="2855913" cy="8572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900" b="1" u="sng">
                  <a:solidFill>
                    <a:schemeClr val="tx1"/>
                  </a:solidFill>
                  <a:cs typeface="Times New Roman" pitchFamily="18" charset="0"/>
                </a:rPr>
                <a:t>Функциональные подсистемы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РОВД</a:t>
              </a:r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: </a:t>
              </a:r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деж. 8 (код) тел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РЭС</a:t>
              </a:r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: </a:t>
              </a:r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деж.  8 (код) тел</a:t>
              </a:r>
              <a:endParaRPr lang="ru-RU" sz="1500">
                <a:solidFill>
                  <a:schemeClr val="tx1"/>
                </a:solidFill>
              </a:endParaRPr>
            </a:p>
            <a:p>
              <a:pPr eaLnBrk="0" hangingPunct="0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8743" name="Rectangle 1"/>
            <p:cNvSpPr>
              <a:spLocks noChangeArrowheads="1"/>
            </p:cNvSpPr>
            <p:nvPr/>
          </p:nvSpPr>
          <p:spPr bwMode="auto">
            <a:xfrm>
              <a:off x="6011863" y="4600575"/>
              <a:ext cx="3409950" cy="768350"/>
            </a:xfrm>
            <a:prstGeom prst="rect">
              <a:avLst/>
            </a:prstGeom>
            <a:solidFill>
              <a:srgbClr val="FFFFFF"/>
            </a:solidFill>
            <a:ln w="6350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/>
            <a:p>
              <a:pPr algn="ctr" eaLnBrk="0" hangingPunct="0"/>
              <a:r>
                <a:rPr lang="ru-RU" sz="900" b="1" u="sng" dirty="0">
                  <a:solidFill>
                    <a:schemeClr val="tx1"/>
                  </a:solidFill>
                  <a:cs typeface="Times New Roman" pitchFamily="18" charset="0"/>
                </a:rPr>
                <a:t>Функциональные подсистемы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u="sng" dirty="0" smtClean="0">
                  <a:solidFill>
                    <a:schemeClr val="tx1"/>
                  </a:solidFill>
                  <a:cs typeface="Times New Roman" pitchFamily="18" charset="0"/>
                </a:rPr>
                <a:t>ОМВД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: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Бацилов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Валид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Сайдмагомедович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87142</a:t>
              </a:r>
              <a:r>
                <a:rPr lang="ru-RU" sz="900" b="1" dirty="0" smtClean="0">
                  <a:solidFill>
                    <a:schemeClr val="tx1"/>
                  </a:solidFill>
                </a:rPr>
                <a:t>2-22-29.</a:t>
              </a:r>
              <a:endParaRPr lang="ru-RU" sz="1500" dirty="0" smtClean="0">
                <a:solidFill>
                  <a:schemeClr val="tx1"/>
                </a:solidFill>
              </a:endParaRPr>
            </a:p>
            <a:p>
              <a:pPr eaLnBrk="0" hangingPunct="0"/>
              <a:r>
                <a:rPr lang="ru-RU" sz="900" b="1" u="sng" dirty="0" smtClean="0">
                  <a:solidFill>
                    <a:schemeClr val="tx1"/>
                  </a:solidFill>
                  <a:cs typeface="Times New Roman" pitchFamily="18" charset="0"/>
                </a:rPr>
                <a:t>РЭС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: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Эльжаев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Мусит</a:t>
              </a:r>
              <a:r>
                <a:rPr lang="ru-RU" sz="900" b="1" dirty="0" smtClean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900" b="1" dirty="0" err="1" smtClean="0">
                  <a:solidFill>
                    <a:schemeClr val="tx1"/>
                  </a:solidFill>
                  <a:cs typeface="Times New Roman" pitchFamily="18" charset="0"/>
                </a:rPr>
                <a:t>Хамидович</a:t>
              </a:r>
              <a:r>
                <a:rPr lang="ru-RU" sz="900" dirty="0" smtClean="0">
                  <a:solidFill>
                    <a:schemeClr val="tx1"/>
                  </a:solidFill>
                  <a:cs typeface="Times New Roman" pitchFamily="18" charset="0"/>
                </a:rPr>
                <a:t> 8-928-262-27-28</a:t>
              </a:r>
              <a:endParaRPr lang="ru-RU" sz="1500" dirty="0" smtClean="0">
                <a:solidFill>
                  <a:schemeClr val="tx1"/>
                </a:solidFill>
              </a:endParaRPr>
            </a:p>
            <a:p>
              <a:pPr eaLnBrk="0" hangingPunct="0"/>
              <a:endParaRPr lang="ru-RU" sz="1500" dirty="0">
                <a:solidFill>
                  <a:schemeClr val="tx1"/>
                </a:solidFill>
              </a:endParaRPr>
            </a:p>
            <a:p>
              <a:pPr algn="ctr" eaLnBrk="0" hangingPunct="0"/>
              <a:r>
                <a:rPr lang="ru-RU" sz="800" b="1" dirty="0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endParaRPr lang="ru-RU" sz="1500" dirty="0">
                <a:solidFill>
                  <a:schemeClr val="tx1"/>
                </a:solidFill>
              </a:endParaRPr>
            </a:p>
            <a:p>
              <a:pPr eaLnBrk="0" hangingPunct="0"/>
              <a:endParaRPr lang="ru-RU" dirty="0"/>
            </a:p>
          </p:txBody>
        </p:sp>
      </p:grpSp>
      <p:sp>
        <p:nvSpPr>
          <p:cNvPr id="187411" name="Rectangle 19"/>
          <p:cNvSpPr>
            <a:spLocks noChangeArrowheads="1"/>
          </p:cNvSpPr>
          <p:nvPr/>
        </p:nvSpPr>
        <p:spPr bwMode="auto">
          <a:xfrm>
            <a:off x="0" y="0"/>
            <a:ext cx="1280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eaLnBrk="0" hangingPunct="0">
              <a:defRPr/>
            </a:pPr>
            <a:endParaRPr lang="ru-RU"/>
          </a:p>
        </p:txBody>
      </p:sp>
      <p:sp>
        <p:nvSpPr>
          <p:cNvPr id="187429" name="Rectangle 37"/>
          <p:cNvSpPr>
            <a:spLocks noChangeArrowheads="1"/>
          </p:cNvSpPr>
          <p:nvPr/>
        </p:nvSpPr>
        <p:spPr bwMode="auto">
          <a:xfrm>
            <a:off x="0" y="457200"/>
            <a:ext cx="1280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none" anchor="ctr">
            <a:spAutoFit/>
          </a:bodyPr>
          <a:lstStyle/>
          <a:p>
            <a:pPr eaLnBrk="0" hangingPunct="0">
              <a:defRPr/>
            </a:pPr>
            <a:endParaRPr lang="ru-RU"/>
          </a:p>
        </p:txBody>
      </p:sp>
      <p:sp>
        <p:nvSpPr>
          <p:cNvPr id="158725" name="Rectangle 38"/>
          <p:cNvSpPr>
            <a:spLocks noChangeArrowheads="1"/>
          </p:cNvSpPr>
          <p:nvPr/>
        </p:nvSpPr>
        <p:spPr bwMode="auto">
          <a:xfrm>
            <a:off x="1819275" y="142875"/>
            <a:ext cx="9367838" cy="638175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ctr">
              <a:spcAft>
                <a:spcPts val="1000"/>
              </a:spcAft>
            </a:pPr>
            <a:r>
              <a:rPr lang="ru-RU" sz="1600" b="1">
                <a:solidFill>
                  <a:schemeClr val="tx1"/>
                </a:solidFill>
                <a:cs typeface="Times New Roman" pitchFamily="18" charset="0"/>
              </a:rPr>
              <a:t>СПРАВОЧНЫЕ ДАННЫЕ ПО ОРГАНИЗАЦИИ СВЯЗИ С РАЙОНОМ ЧС </a:t>
            </a:r>
          </a:p>
          <a:p>
            <a:pPr algn="ctr">
              <a:spcAft>
                <a:spcPts val="1000"/>
              </a:spcAft>
            </a:pPr>
            <a:r>
              <a:rPr lang="ru-RU" sz="1600" b="1">
                <a:solidFill>
                  <a:schemeClr val="tx1"/>
                </a:solidFill>
                <a:cs typeface="Times New Roman" pitchFamily="18" charset="0"/>
              </a:rPr>
              <a:t>АЧХОЙ-МАРТАНОВСКОГО МУНИЦИПАЛЬНОГО РАЙОНА </a:t>
            </a:r>
          </a:p>
          <a:p>
            <a:endParaRPr lang="ru-RU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57378" name="Group 2"/>
          <p:cNvGraphicFramePr>
            <a:graphicFrameLocks noGrp="1"/>
          </p:cNvGraphicFramePr>
          <p:nvPr>
            <p:ph type="tbl" idx="4294967295"/>
          </p:nvPr>
        </p:nvGraphicFramePr>
        <p:xfrm>
          <a:off x="-28575" y="1300163"/>
          <a:ext cx="12830220" cy="1629618"/>
        </p:xfrm>
        <a:graphic>
          <a:graphicData uri="http://schemas.openxmlformats.org/drawingml/2006/table">
            <a:tbl>
              <a:tblPr/>
              <a:tblGrid>
                <a:gridCol w="1624058"/>
                <a:gridCol w="2514600"/>
                <a:gridCol w="2451100"/>
                <a:gridCol w="2057400"/>
                <a:gridCol w="2089150"/>
                <a:gridCol w="2093912"/>
              </a:tblGrid>
              <a:tr h="700088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Наименование </a:t>
                      </a:r>
                    </a:p>
                    <a:p>
                      <a:pPr marL="479425" marR="0" lvl="0" indent="-479425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субъекта</a:t>
                      </a: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8425" algn="l"/>
                        </a:tabLst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	КВ </a:t>
                      </a:r>
                      <a:r>
                        <a:rPr kumimoji="0" lang="ru-RU" sz="1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стац</a:t>
                      </a: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160338" algn="l"/>
                        </a:tabLst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	КВ </a:t>
                      </a:r>
                      <a:r>
                        <a:rPr kumimoji="0" lang="ru-RU" sz="1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</a:t>
                      </a: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УКВ </a:t>
                      </a:r>
                      <a:r>
                        <a:rPr kumimoji="0" lang="ru-RU" sz="15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стац</a:t>
                      </a: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УКВ мобил.</a:t>
                      </a: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646113"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5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</a:t>
                      </a: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Республика</a:t>
                      </a:r>
                      <a:endParaRPr kumimoji="0" lang="ru-RU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Р-130 М</a:t>
                      </a: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Vertex Standard</a:t>
                      </a: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VX-1210</a:t>
                      </a:r>
                      <a:r>
                        <a:rPr kumimoji="0" lang="ru-RU" sz="4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endParaRPr kumimoji="0" lang="en-US" sz="1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Такт - 101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Такт - 301</a:t>
                      </a:r>
                      <a:endParaRPr kumimoji="0" lang="en-US" sz="1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91328" marR="91328" marT="45665" marB="4566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59769" name="Text Box 90"/>
          <p:cNvSpPr txBox="1">
            <a:spLocks noChangeArrowheads="1"/>
          </p:cNvSpPr>
          <p:nvPr/>
        </p:nvSpPr>
        <p:spPr bwMode="auto">
          <a:xfrm>
            <a:off x="0" y="-38100"/>
            <a:ext cx="12801600" cy="487363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7816" tIns="63917" rIns="127816" bIns="63917" anchor="ctr">
            <a:spAutoFit/>
          </a:bodyPr>
          <a:lstStyle/>
          <a:p>
            <a:pPr algn="ctr" defTabSz="2506663" eaLnBrk="0" hangingPunct="0">
              <a:lnSpc>
                <a:spcPct val="115000"/>
              </a:lnSpc>
              <a:tabLst>
                <a:tab pos="801688" algn="l"/>
              </a:tabLst>
            </a:pPr>
            <a:r>
              <a:rPr lang="ru-RU" sz="2200">
                <a:solidFill>
                  <a:schemeClr val="tx1"/>
                </a:solidFill>
                <a:ea typeface="Calibri" pitchFamily="34" charset="0"/>
                <a:cs typeface="Times New Roman" pitchFamily="18" charset="0"/>
              </a:rPr>
              <a:t>Табель оснащенности радиосредствами ГУ МЧС России по Чеченской Республике</a:t>
            </a:r>
          </a:p>
        </p:txBody>
      </p:sp>
      <p:sp>
        <p:nvSpPr>
          <p:cNvPr id="159770" name="TextBox 4"/>
          <p:cNvSpPr txBox="1">
            <a:spLocks noChangeArrowheads="1"/>
          </p:cNvSpPr>
          <p:nvPr/>
        </p:nvSpPr>
        <p:spPr bwMode="auto">
          <a:xfrm>
            <a:off x="11811000" y="9263063"/>
            <a:ext cx="91281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05" tIns="45653" rIns="91305" bIns="45653">
            <a:spAutoFit/>
          </a:bodyPr>
          <a:lstStyle/>
          <a:p>
            <a:pPr defTabSz="912813"/>
            <a:r>
              <a:rPr lang="ru-RU" sz="800">
                <a:latin typeface="Calibri" pitchFamily="34" charset="0"/>
              </a:rPr>
              <a:t>По состоянию на</a:t>
            </a:r>
          </a:p>
          <a:p>
            <a:pPr defTabSz="912813"/>
            <a:r>
              <a:rPr lang="ru-RU" sz="800">
                <a:latin typeface="Calibri" pitchFamily="34" charset="0"/>
              </a:rPr>
              <a:t>дд.мм.гг</a:t>
            </a: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3"/>
          <p:cNvSpPr txBox="1"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7739" tIns="63882" rIns="127739" bIns="63882"/>
          <a:lstStyle/>
          <a:p>
            <a:pPr marL="477838" indent="-477838" algn="ctr" defTabSz="1277938">
              <a:spcBef>
                <a:spcPct val="20000"/>
              </a:spcBef>
            </a:pPr>
            <a:endParaRPr lang="ru-RU" sz="200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36953" name="Group 89"/>
          <p:cNvGraphicFramePr>
            <a:graphicFrameLocks noGrp="1"/>
          </p:cNvGraphicFramePr>
          <p:nvPr/>
        </p:nvGraphicFramePr>
        <p:xfrm>
          <a:off x="0" y="1012825"/>
          <a:ext cx="12801600" cy="6894196"/>
        </p:xfrm>
        <a:graphic>
          <a:graphicData uri="http://schemas.openxmlformats.org/drawingml/2006/table">
            <a:tbl>
              <a:tblPr/>
              <a:tblGrid>
                <a:gridCol w="724535"/>
                <a:gridCol w="1086803"/>
                <a:gridCol w="724535"/>
                <a:gridCol w="484505"/>
                <a:gridCol w="482282"/>
                <a:gridCol w="604520"/>
                <a:gridCol w="602298"/>
                <a:gridCol w="604520"/>
                <a:gridCol w="604520"/>
                <a:gridCol w="602297"/>
                <a:gridCol w="604520"/>
                <a:gridCol w="484505"/>
                <a:gridCol w="482283"/>
                <a:gridCol w="602297"/>
                <a:gridCol w="604520"/>
                <a:gridCol w="724535"/>
                <a:gridCol w="724535"/>
                <a:gridCol w="484505"/>
                <a:gridCol w="602298"/>
                <a:gridCol w="604520"/>
                <a:gridCol w="362267"/>
              </a:tblGrid>
              <a:tr h="2944813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7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7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(РЦ, ГУ МЧС по субъекту РФ)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Станции спутниковой связи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Радиоудли-нитель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Видео камера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Радиостанции УКВ диапазона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Радиостанции КВ диапазона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Портатив-ный компьютер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Факсимиль-ный аппарат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Сотовый телефон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Бензоагрегат</a:t>
                      </a:r>
                    </a:p>
                  </a:txBody>
                  <a:tcPr marL="51727" marR="51727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9576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возм. прд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MMS</a:t>
                      </a:r>
                      <a:endParaRPr kumimoji="0" lang="ru-RU" sz="1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225361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 МЧС России по ЧР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GSP-1600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SONY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Такт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нокия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есть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Кипор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кВт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1727" marR="51727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160849" name="Rectangle 1"/>
          <p:cNvSpPr>
            <a:spLocks noChangeArrowheads="1"/>
          </p:cNvSpPr>
          <p:nvPr/>
        </p:nvSpPr>
        <p:spPr bwMode="auto">
          <a:xfrm>
            <a:off x="2884488" y="119063"/>
            <a:ext cx="7754937" cy="10509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7831" tIns="63924" rIns="127831" bIns="63924" anchor="ctr">
            <a:spAutoFit/>
          </a:bodyPr>
          <a:lstStyle/>
          <a:p>
            <a:pPr algn="ctr" defTabSz="1277938"/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Сводные данные </a:t>
            </a:r>
          </a:p>
          <a:p>
            <a:pPr algn="ctr" defTabSz="1277938"/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наличия телекоммуникационного оборудования оперативных групп </a:t>
            </a:r>
          </a:p>
          <a:p>
            <a:pPr algn="ctr" defTabSz="1277938" eaLnBrk="0" hangingPunct="0"/>
            <a:endParaRPr lang="ru-RU" sz="2000" b="1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8196" name="Group 308"/>
          <p:cNvGraphicFramePr>
            <a:graphicFrameLocks noGrp="1"/>
          </p:cNvGraphicFramePr>
          <p:nvPr/>
        </p:nvGraphicFramePr>
        <p:xfrm>
          <a:off x="0" y="0"/>
          <a:ext cx="12801600" cy="9614539"/>
        </p:xfrm>
        <a:graphic>
          <a:graphicData uri="http://schemas.openxmlformats.org/drawingml/2006/table">
            <a:tbl>
              <a:tblPr/>
              <a:tblGrid>
                <a:gridCol w="344488"/>
                <a:gridCol w="1397952"/>
                <a:gridCol w="804545"/>
                <a:gridCol w="900113"/>
                <a:gridCol w="937895"/>
                <a:gridCol w="868997"/>
                <a:gridCol w="1200150"/>
                <a:gridCol w="855663"/>
                <a:gridCol w="853440"/>
                <a:gridCol w="855662"/>
                <a:gridCol w="915670"/>
                <a:gridCol w="924560"/>
                <a:gridCol w="969010"/>
                <a:gridCol w="973455"/>
              </a:tblGrid>
              <a:tr h="491173">
                <a:tc gridSpan="14"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Сводные данные по</a:t>
                      </a:r>
                    </a:p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укомплектованности техникой ППУ ЧР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2245"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182245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№ п/п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Транспортная база (автомибиль)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Количество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Год выпуска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эклплуатации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Наименование средств связи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Количество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Личный состав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Состояние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54229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 штату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наличии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 штату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наличии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по штату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 наличии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дежурство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длительное хранение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Время готовности к выезду</a:t>
                      </a:r>
                    </a:p>
                  </a:txBody>
                  <a:tcPr marL="8287" marR="8287" marT="8287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717868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ГАЗ-131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2001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2001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IC</a:t>
                      </a: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-78</a:t>
                      </a:r>
                      <a:r>
                        <a:rPr kumimoji="0" lang="ru-RU" sz="3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-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11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 мин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Моб. р/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c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«Кенвуд»     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4498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Нос. р/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c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«Гранит»      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Нос. р/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c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Транк. Связь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3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4498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Факс аппарат «панасоник»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шт.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шт.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Тел. Аппарат АТС     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4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Тел. Аппарат ТА-57   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 шт.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 шт.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222250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Провод П-274            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0.5 км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0.5 км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Бензоагрегат 4 Квт и 2 Квт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 шт.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 шт.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633413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Моб. компл-с видео «Бегам»        </a:t>
                      </a:r>
                    </a:p>
                  </a:txBody>
                  <a:tcPr marL="7199" marR="7199" marT="719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комп</a:t>
                      </a:r>
                      <a:r>
                        <a:rPr kumimoji="0" lang="ru-RU" sz="3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комп</a:t>
                      </a:r>
                      <a:r>
                        <a:rPr kumimoji="0" lang="ru-RU" sz="39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1769110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781050" marR="0" lvl="0" indent="-78105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тел. Сотовой</a:t>
                      </a:r>
                    </a:p>
                    <a:p>
                      <a:pPr marL="781050" marR="0" lvl="0" indent="-78105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связи </a:t>
                      </a:r>
                    </a:p>
                    <a:p>
                      <a:pPr marL="781050" marR="0" lvl="0" indent="-78105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опер.</a:t>
                      </a:r>
                    </a:p>
                    <a:p>
                      <a:pPr marL="781050" marR="0" lvl="0" indent="-78105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деж.</a:t>
                      </a:r>
                    </a:p>
                    <a:p>
                      <a:pPr marL="781050" marR="0" lvl="0" indent="-78105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8 928 019 36 37          </a:t>
                      </a:r>
                    </a:p>
                    <a:p>
                      <a:pPr marL="781050" marR="0" lvl="0" indent="-78105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опер группа </a:t>
                      </a:r>
                    </a:p>
                    <a:p>
                      <a:pPr marL="781050" marR="0" lvl="0" indent="-78105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8 928 019 33 79</a:t>
                      </a:r>
                      <a:r>
                        <a:rPr kumimoji="0" lang="ru-RU" sz="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         </a:t>
                      </a:r>
                    </a:p>
                    <a:p>
                      <a:pPr marL="781050" marR="0" lvl="0" indent="-78105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                      8</a:t>
                      </a:r>
                      <a:endParaRPr kumimoji="0" lang="en-US" sz="3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7199" marR="7199" marT="7199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 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4498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видео камера «Сони» 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шт.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шт.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фотоаппарат «Сони»  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220028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Компьютер                  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4498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Л/С: опер. Группы                          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14 чел.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14 чел.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     отд. связи ЦУКС 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      2 чел.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         2 чел.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*</a:t>
                      </a: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8287" marR="8287" marT="8287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9" name="Text Box 15"/>
          <p:cNvSpPr txBox="1">
            <a:spLocks noChangeArrowheads="1"/>
          </p:cNvSpPr>
          <p:nvPr/>
        </p:nvSpPr>
        <p:spPr bwMode="auto">
          <a:xfrm>
            <a:off x="9525" y="6669"/>
            <a:ext cx="12792075" cy="105251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774" tIns="63892" rIns="127774" bIns="63892" anchor="ctr">
            <a:spAutoFit/>
          </a:bodyPr>
          <a:lstStyle/>
          <a:p>
            <a:pPr algn="ctr" defTabSz="1477963"/>
            <a:endParaRPr lang="ru-RU" sz="2000">
              <a:solidFill>
                <a:schemeClr val="tx1"/>
              </a:solidFill>
              <a:cs typeface="Arial" pitchFamily="34" charset="0"/>
            </a:endParaRPr>
          </a:p>
          <a:p>
            <a:pPr algn="ctr" defTabSz="1477963"/>
            <a:r>
              <a:rPr lang="ru-RU" sz="2000">
                <a:solidFill>
                  <a:schemeClr val="tx1"/>
                </a:solidFill>
                <a:cs typeface="Arial" pitchFamily="34" charset="0"/>
              </a:rPr>
              <a:t>Сводные данные по ЕДДС</a:t>
            </a:r>
          </a:p>
          <a:p>
            <a:pPr algn="ctr" defTabSz="1477963"/>
            <a:endParaRPr lang="ru-RU" sz="20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62821" name="Text Box 1112"/>
          <p:cNvSpPr txBox="1">
            <a:spLocks noChangeArrowheads="1"/>
          </p:cNvSpPr>
          <p:nvPr/>
        </p:nvSpPr>
        <p:spPr bwMode="auto">
          <a:xfrm>
            <a:off x="9345613" y="5038725"/>
            <a:ext cx="766762" cy="203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296" tIns="55149" rIns="110296" bIns="55149">
            <a:spAutoFit/>
          </a:bodyPr>
          <a:lstStyle/>
          <a:p>
            <a:pPr defTabSz="947738"/>
            <a:r>
              <a:rPr lang="ru-RU" sz="600" b="1">
                <a:latin typeface="Calibri" pitchFamily="34" charset="0"/>
                <a:cs typeface="Arial" pitchFamily="34" charset="0"/>
              </a:rPr>
              <a:t>СПСЧ</a:t>
            </a:r>
          </a:p>
        </p:txBody>
      </p:sp>
      <p:sp>
        <p:nvSpPr>
          <p:cNvPr id="162822" name="Freeform 6"/>
          <p:cNvSpPr>
            <a:spLocks/>
          </p:cNvSpPr>
          <p:nvPr/>
        </p:nvSpPr>
        <p:spPr bwMode="auto">
          <a:xfrm>
            <a:off x="5351463" y="8799513"/>
            <a:ext cx="3175" cy="1587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0 h 2"/>
              <a:gd name="T6" fmla="*/ 2147483647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6E6E6E"/>
            </a:solidFill>
            <a:round/>
            <a:headEnd/>
            <a:tailEnd/>
          </a:ln>
        </p:spPr>
        <p:txBody>
          <a:bodyPr lIns="179087" tIns="89547" rIns="179087" bIns="89547"/>
          <a:lstStyle/>
          <a:p>
            <a:endParaRPr lang="ru-RU"/>
          </a:p>
        </p:txBody>
      </p:sp>
      <p:sp>
        <p:nvSpPr>
          <p:cNvPr id="162823" name="Text Box 85"/>
          <p:cNvSpPr txBox="1">
            <a:spLocks noChangeArrowheads="1"/>
          </p:cNvSpPr>
          <p:nvPr/>
        </p:nvSpPr>
        <p:spPr bwMode="auto">
          <a:xfrm>
            <a:off x="5454650" y="8001000"/>
            <a:ext cx="442913" cy="182563"/>
          </a:xfrm>
          <a:prstGeom prst="rect">
            <a:avLst/>
          </a:prstGeom>
          <a:solidFill>
            <a:schemeClr val="bg1">
              <a:alpha val="50195"/>
            </a:schemeClr>
          </a:solidFill>
          <a:ln w="0">
            <a:noFill/>
            <a:miter lim="800000"/>
            <a:headEnd/>
            <a:tailEnd/>
          </a:ln>
        </p:spPr>
        <p:txBody>
          <a:bodyPr wrap="none" lIns="89935" tIns="44967" rIns="89935" bIns="44967">
            <a:spAutoFit/>
          </a:bodyPr>
          <a:lstStyle/>
          <a:p>
            <a:pPr algn="just" defTabSz="896938" eaLnBrk="0" hangingPunct="0"/>
            <a:r>
              <a:rPr lang="ru-RU" sz="600" b="1">
                <a:latin typeface="Calibri" pitchFamily="34" charset="0"/>
                <a:cs typeface="Arial" pitchFamily="34" charset="0"/>
              </a:rPr>
              <a:t> ГУ МЧС</a:t>
            </a:r>
          </a:p>
        </p:txBody>
      </p:sp>
      <p:sp>
        <p:nvSpPr>
          <p:cNvPr id="162824" name="TextBox 133"/>
          <p:cNvSpPr txBox="1">
            <a:spLocks noChangeArrowheads="1"/>
          </p:cNvSpPr>
          <p:nvPr/>
        </p:nvSpPr>
        <p:spPr bwMode="auto">
          <a:xfrm>
            <a:off x="11836400" y="9263063"/>
            <a:ext cx="9302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84" tIns="45692" rIns="91384" bIns="45692">
            <a:spAutoFit/>
          </a:bodyPr>
          <a:lstStyle/>
          <a:p>
            <a:pPr algn="ctr" defTabSz="1277938"/>
            <a:r>
              <a:rPr lang="ru-RU" sz="800">
                <a:cs typeface="Arial" pitchFamily="34" charset="0"/>
              </a:rPr>
              <a:t>По состоянию на</a:t>
            </a:r>
          </a:p>
          <a:p>
            <a:pPr algn="ctr" defTabSz="1277938"/>
            <a:r>
              <a:rPr lang="ru-RU" sz="800">
                <a:cs typeface="Arial" pitchFamily="34" charset="0"/>
              </a:rPr>
              <a:t>дд.мм.гг</a:t>
            </a:r>
          </a:p>
        </p:txBody>
      </p:sp>
      <p:graphicFrame>
        <p:nvGraphicFramePr>
          <p:cNvPr id="18552" name="Group 120"/>
          <p:cNvGraphicFramePr>
            <a:graphicFrameLocks noGrp="1"/>
          </p:cNvGraphicFramePr>
          <p:nvPr/>
        </p:nvGraphicFramePr>
        <p:xfrm>
          <a:off x="0" y="1228701"/>
          <a:ext cx="12784455" cy="2741321"/>
        </p:xfrm>
        <a:graphic>
          <a:graphicData uri="http://schemas.openxmlformats.org/drawingml/2006/table">
            <a:tbl>
              <a:tblPr/>
              <a:tblGrid>
                <a:gridCol w="392134"/>
                <a:gridCol w="955827"/>
                <a:gridCol w="954842"/>
                <a:gridCol w="572927"/>
                <a:gridCol w="622282"/>
                <a:gridCol w="616772"/>
                <a:gridCol w="597507"/>
                <a:gridCol w="670638"/>
                <a:gridCol w="672866"/>
                <a:gridCol w="672866"/>
                <a:gridCol w="672866"/>
                <a:gridCol w="672866"/>
                <a:gridCol w="672866"/>
                <a:gridCol w="672866"/>
                <a:gridCol w="672866"/>
                <a:gridCol w="672866"/>
                <a:gridCol w="672866"/>
                <a:gridCol w="672866"/>
                <a:gridCol w="672866"/>
              </a:tblGrid>
              <a:tr h="776631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п/п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Наименов-ание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Началь-ник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ЕДДС (звание, ФИО)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л/с (день/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сут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Образо-вана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 базе (МО)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Средства связи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Каналы связи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6898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УКВ (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стац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.)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ВКС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Сот.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Мини АТС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ПЭВМ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Устр-во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записи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МФУ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Укомплектованность в %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 КВ/УКВ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ВАСС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Спутник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Прямой провод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ЛВС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Интер-нет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</a:tr>
              <a:tr h="119570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ГПО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366600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ул..Почтовая №2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058863"/>
                      <a:r>
                        <a:rPr lang="ru-RU" sz="8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Бучаев</a:t>
                      </a:r>
                      <a:r>
                        <a:rPr lang="ru-RU" sz="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 Тимур </a:t>
                      </a:r>
                      <a:r>
                        <a:rPr lang="ru-RU" sz="8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Муслимович</a:t>
                      </a:r>
                      <a:endParaRPr lang="ru-RU" sz="8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defTabSz="1058863"/>
                      <a:r>
                        <a:rPr lang="ru-RU" sz="800" b="1" dirty="0" smtClean="0">
                          <a:latin typeface="Times New Roman" pitchFamily="18" charset="0"/>
                          <a:cs typeface="Times New Roman" pitchFamily="18" charset="0"/>
                        </a:rPr>
                        <a:t>тел:8-938-900-86-60</a:t>
                      </a:r>
                      <a:r>
                        <a:rPr lang="ru-RU" sz="800" b="1" dirty="0" smtClean="0">
                          <a:latin typeface="Times New Roman" pitchFamily="18" charset="0"/>
                        </a:rPr>
                        <a:t> </a:t>
                      </a:r>
                      <a:endParaRPr lang="ru-RU" sz="800" b="1" dirty="0">
                        <a:latin typeface="Times New Roman" pitchFamily="18" charset="0"/>
                      </a:endParaRP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1/4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Администрации 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-/-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1406" marR="91406" marT="45711" marB="45711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2846" name="Прямоугольник 5"/>
          <p:cNvSpPr>
            <a:spLocks noChangeArrowheads="1"/>
          </p:cNvSpPr>
          <p:nvPr/>
        </p:nvSpPr>
        <p:spPr bwMode="auto">
          <a:xfrm>
            <a:off x="0" y="4056067"/>
            <a:ext cx="12801600" cy="6730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6" tIns="45703" rIns="91406" bIns="45703" anchor="ctr"/>
          <a:lstStyle/>
          <a:p>
            <a:pPr algn="ctr">
              <a:lnSpc>
                <a:spcPct val="80000"/>
              </a:lnSpc>
              <a:defRPr/>
            </a:pPr>
            <a:r>
              <a:rPr lang="ru-RU" sz="2000" b="1" dirty="0">
                <a:solidFill>
                  <a:schemeClr val="tx1"/>
                </a:solidFill>
                <a:cs typeface="Times New Roman" pitchFamily="18" charset="0"/>
              </a:rPr>
              <a:t>Список личного состава ЕДДС </a:t>
            </a:r>
          </a:p>
          <a:p>
            <a:pPr algn="ctr">
              <a:lnSpc>
                <a:spcPct val="80000"/>
              </a:lnSpc>
              <a:defRPr/>
            </a:pPr>
            <a:endParaRPr lang="ru-RU" sz="20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62891" name="Rectangle 75"/>
          <p:cNvSpPr>
            <a:spLocks noChangeArrowheads="1"/>
          </p:cNvSpPr>
          <p:nvPr/>
        </p:nvSpPr>
        <p:spPr bwMode="auto">
          <a:xfrm>
            <a:off x="0" y="1525588"/>
            <a:ext cx="184150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17" tIns="45709" rIns="91417" bIns="45709" anchor="ctr">
            <a:spAutoFit/>
          </a:bodyPr>
          <a:lstStyle/>
          <a:p>
            <a:pPr defTabSz="912813" eaLnBrk="0" hangingPunct="0"/>
            <a:endParaRPr lang="ru-RU">
              <a:cs typeface="Arial" pitchFamily="34" charset="0"/>
            </a:endParaRPr>
          </a:p>
        </p:txBody>
      </p:sp>
      <p:graphicFrame>
        <p:nvGraphicFramePr>
          <p:cNvPr id="13" name="Таблица 12"/>
          <p:cNvGraphicFramePr>
            <a:graphicFrameLocks noGrp="1"/>
          </p:cNvGraphicFramePr>
          <p:nvPr/>
        </p:nvGraphicFramePr>
        <p:xfrm>
          <a:off x="0" y="4729161"/>
          <a:ext cx="12801600" cy="487203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645153"/>
                <a:gridCol w="2115564"/>
                <a:gridCol w="2304288"/>
                <a:gridCol w="2304288"/>
                <a:gridCol w="2432307"/>
              </a:tblGrid>
              <a:tr h="834311">
                <a:tc>
                  <a:txBody>
                    <a:bodyPr/>
                    <a:lstStyle/>
                    <a:p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u="sng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 СМЕНА</a:t>
                      </a:r>
                      <a:endParaRPr lang="ru-RU" sz="1800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u="sng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 СМЕНА</a:t>
                      </a:r>
                      <a:endParaRPr lang="ru-RU" sz="1800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u="sng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 СМЕНА</a:t>
                      </a:r>
                      <a:endParaRPr lang="ru-RU" sz="1800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800" u="sng" dirty="0" smtClean="0">
                          <a:solidFill>
                            <a:srgbClr val="FF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 СМЕНА</a:t>
                      </a:r>
                      <a:endParaRPr lang="ru-RU" sz="1800" dirty="0">
                        <a:solidFill>
                          <a:srgbClr val="FF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FF"/>
                    </a:solidFill>
                  </a:tcPr>
                </a:tc>
              </a:tr>
              <a:tr h="1744431">
                <a:tc>
                  <a:txBody>
                    <a:bodyPr/>
                    <a:lstStyle/>
                    <a:p>
                      <a:pPr algn="ctr" defTabSz="407988">
                        <a:buClr>
                          <a:srgbClr val="000000"/>
                        </a:buClr>
                        <a:buSzPct val="45000"/>
                        <a:buFont typeface="Times New Roman" pitchFamily="18" charset="0"/>
                        <a:buNone/>
                        <a:tabLst>
                          <a:tab pos="0" algn="l"/>
                          <a:tab pos="406400" algn="l"/>
                          <a:tab pos="814388" algn="l"/>
                          <a:tab pos="1220788" algn="l"/>
                          <a:tab pos="1628775" algn="l"/>
                          <a:tab pos="2036763" algn="l"/>
                          <a:tab pos="2443163" algn="l"/>
                          <a:tab pos="2851150" algn="l"/>
                          <a:tab pos="3259138" algn="l"/>
                          <a:tab pos="3665538" algn="l"/>
                          <a:tab pos="4073525" algn="l"/>
                          <a:tab pos="4481513" algn="l"/>
                          <a:tab pos="4889500" algn="l"/>
                          <a:tab pos="5295900" algn="l"/>
                          <a:tab pos="5703888" algn="l"/>
                          <a:tab pos="6111875" algn="l"/>
                          <a:tab pos="6518275" algn="l"/>
                          <a:tab pos="6926263" algn="l"/>
                          <a:tab pos="7334250" algn="l"/>
                          <a:tab pos="7742238" algn="l"/>
                          <a:tab pos="8148638" algn="l"/>
                        </a:tabLs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Начальник ЕДДС                 </a:t>
                      </a:r>
                      <a:r>
                        <a:rPr lang="ru-RU" sz="2000" b="1" dirty="0" err="1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lang="ru-RU" sz="2000" b="1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района</a:t>
                      </a: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1058863"/>
                      <a:r>
                        <a:rPr lang="ru-RU" sz="16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Бучаев</a:t>
                      </a:r>
                      <a:r>
                        <a:rPr lang="ru-RU" sz="1600" b="1" dirty="0" smtClean="0">
                          <a:latin typeface="Times New Roman" pitchFamily="18" charset="0"/>
                          <a:cs typeface="Times New Roman" pitchFamily="18" charset="0"/>
                        </a:rPr>
                        <a:t> Тимур </a:t>
                      </a:r>
                      <a:r>
                        <a:rPr lang="ru-RU" sz="16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Муслимович</a:t>
                      </a:r>
                      <a:endParaRPr lang="ru-RU" sz="16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defTabSz="1058863"/>
                      <a:r>
                        <a:rPr lang="ru-RU" sz="1600" b="1" dirty="0" smtClean="0">
                          <a:latin typeface="Times New Roman" pitchFamily="18" charset="0"/>
                          <a:cs typeface="Times New Roman" pitchFamily="18" charset="0"/>
                        </a:rPr>
                        <a:t>тел:8-938-900-86-60</a:t>
                      </a:r>
                      <a:r>
                        <a:rPr lang="ru-RU" sz="1400" b="1" dirty="0" smtClean="0">
                          <a:latin typeface="Times New Roman" pitchFamily="18" charset="0"/>
                        </a:rPr>
                        <a:t> </a:t>
                      </a:r>
                      <a:endParaRPr lang="ru-RU" sz="1400" b="1" dirty="0">
                        <a:latin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Батигов</a:t>
                      </a:r>
                      <a:r>
                        <a:rPr lang="ru-RU" sz="1600" b="1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Т.Т.</a:t>
                      </a:r>
                    </a:p>
                    <a:p>
                      <a:pPr algn="ctr"/>
                      <a:r>
                        <a:rPr lang="ru-RU" sz="1600" b="1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Тел:8964-071-11-51</a:t>
                      </a:r>
                    </a:p>
                    <a:p>
                      <a:pPr algn="ctr"/>
                      <a:endParaRPr lang="ru-RU" sz="16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kern="1200" dirty="0" err="1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Гакаева</a:t>
                      </a:r>
                      <a:r>
                        <a:rPr lang="ru-RU" sz="1600" b="1" kern="1200" baseline="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З.А.</a:t>
                      </a:r>
                    </a:p>
                    <a:p>
                      <a:pPr algn="ctr"/>
                      <a:r>
                        <a:rPr lang="ru-RU" sz="1600" b="1" kern="1200" baseline="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8928-023-57-71</a:t>
                      </a:r>
                      <a:endParaRPr lang="ru-RU" sz="16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endParaRPr lang="ru-RU" sz="16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smtClean="0">
                          <a:latin typeface="Times New Roman" pitchFamily="18" charset="0"/>
                          <a:cs typeface="Times New Roman" pitchFamily="18" charset="0"/>
                        </a:rPr>
                        <a:t>Бугаева М.А.</a:t>
                      </a:r>
                    </a:p>
                    <a:p>
                      <a:pPr algn="ctr"/>
                      <a:r>
                        <a:rPr lang="ru-RU" sz="1600" b="1" dirty="0" smtClean="0">
                          <a:latin typeface="Times New Roman" pitchFamily="18" charset="0"/>
                          <a:cs typeface="Times New Roman" pitchFamily="18" charset="0"/>
                        </a:rPr>
                        <a:t>8928-646-46-06</a:t>
                      </a:r>
                      <a:endParaRPr lang="ru-RU" sz="16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</a:tr>
              <a:tr h="2293297">
                <a:tc>
                  <a:txBody>
                    <a:bodyPr/>
                    <a:lstStyle/>
                    <a:p>
                      <a:pPr algn="ctr" defTabSz="407988">
                        <a:buClr>
                          <a:srgbClr val="000000"/>
                        </a:buClr>
                        <a:buSzPct val="45000"/>
                        <a:buFont typeface="Times New Roman" pitchFamily="18" charset="0"/>
                        <a:buNone/>
                        <a:tabLst>
                          <a:tab pos="0" algn="l"/>
                          <a:tab pos="406400" algn="l"/>
                          <a:tab pos="814388" algn="l"/>
                          <a:tab pos="1220788" algn="l"/>
                          <a:tab pos="1628775" algn="l"/>
                          <a:tab pos="2036763" algn="l"/>
                          <a:tab pos="2443163" algn="l"/>
                          <a:tab pos="2851150" algn="l"/>
                          <a:tab pos="3259138" algn="l"/>
                          <a:tab pos="3665538" algn="l"/>
                          <a:tab pos="4073525" algn="l"/>
                          <a:tab pos="4481513" algn="l"/>
                          <a:tab pos="4889500" algn="l"/>
                          <a:tab pos="5295900" algn="l"/>
                          <a:tab pos="5703888" algn="l"/>
                          <a:tab pos="6111875" algn="l"/>
                          <a:tab pos="6518275" algn="l"/>
                          <a:tab pos="6926263" algn="l"/>
                          <a:tab pos="7334250" algn="l"/>
                          <a:tab pos="7742238" algn="l"/>
                          <a:tab pos="8148638" algn="l"/>
                        </a:tabLs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Старший диспетчер ЕДДС </a:t>
                      </a:r>
                    </a:p>
                    <a:p>
                      <a:pPr algn="ctr" defTabSz="407988">
                        <a:buClr>
                          <a:srgbClr val="000000"/>
                        </a:buClr>
                        <a:buSzPct val="45000"/>
                        <a:buFont typeface="Times New Roman" pitchFamily="18" charset="0"/>
                        <a:buNone/>
                        <a:tabLst>
                          <a:tab pos="0" algn="l"/>
                          <a:tab pos="406400" algn="l"/>
                          <a:tab pos="814388" algn="l"/>
                          <a:tab pos="1220788" algn="l"/>
                          <a:tab pos="1628775" algn="l"/>
                          <a:tab pos="2036763" algn="l"/>
                          <a:tab pos="2443163" algn="l"/>
                          <a:tab pos="2851150" algn="l"/>
                          <a:tab pos="3259138" algn="l"/>
                          <a:tab pos="3665538" algn="l"/>
                          <a:tab pos="4073525" algn="l"/>
                          <a:tab pos="4481513" algn="l"/>
                          <a:tab pos="4889500" algn="l"/>
                          <a:tab pos="5295900" algn="l"/>
                          <a:tab pos="5703888" algn="l"/>
                          <a:tab pos="6111875" algn="l"/>
                          <a:tab pos="6518275" algn="l"/>
                          <a:tab pos="6926263" algn="l"/>
                          <a:tab pos="7334250" algn="l"/>
                          <a:tab pos="7742238" algn="l"/>
                          <a:tab pos="8148638" algn="l"/>
                        </a:tabLst>
                      </a:pPr>
                      <a:r>
                        <a:rPr lang="ru-RU" sz="2000" b="1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(системы</a:t>
                      </a:r>
                      <a:r>
                        <a:rPr lang="ru-RU" sz="2000" b="1" baseline="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112)</a:t>
                      </a:r>
                      <a:endParaRPr lang="ru-RU" sz="2000" b="1" dirty="0" smtClean="0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dirty="0" smtClean="0">
                          <a:latin typeface="Times New Roman" pitchFamily="18" charset="0"/>
                          <a:cs typeface="Times New Roman" pitchFamily="18" charset="0"/>
                        </a:rPr>
                        <a:t>Даудов </a:t>
                      </a:r>
                    </a:p>
                    <a:p>
                      <a:pPr algn="ctr"/>
                      <a:r>
                        <a:rPr lang="ru-RU" sz="16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Хизир</a:t>
                      </a:r>
                      <a:endParaRPr lang="ru-RU" sz="16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ru-RU" sz="1600" b="1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Усманович</a:t>
                      </a:r>
                      <a:endParaRPr lang="ru-RU" sz="16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ru-RU" sz="1600" b="1" dirty="0" smtClean="0">
                          <a:latin typeface="Times New Roman" pitchFamily="18" charset="0"/>
                          <a:cs typeface="Times New Roman" pitchFamily="18" charset="0"/>
                        </a:rPr>
                        <a:t>8-928-479-59-79</a:t>
                      </a:r>
                      <a:endParaRPr lang="ru-RU" sz="16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kern="1200" dirty="0" err="1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Бадургов</a:t>
                      </a:r>
                      <a:r>
                        <a:rPr lang="ru-RU" sz="1600" b="1" kern="120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Р.М.</a:t>
                      </a:r>
                    </a:p>
                    <a:p>
                      <a:pPr algn="ctr"/>
                      <a:r>
                        <a:rPr lang="ru-RU" sz="1600" b="1" kern="120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8928-744-62-91</a:t>
                      </a:r>
                      <a:endParaRPr lang="ru-RU" sz="16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 defTabSz="407988">
                        <a:buClr>
                          <a:srgbClr val="000000"/>
                        </a:buClr>
                        <a:buSzPct val="45000"/>
                        <a:buFont typeface="Times New Roman" pitchFamily="18" charset="0"/>
                        <a:buNone/>
                        <a:tabLst>
                          <a:tab pos="0" algn="l"/>
                          <a:tab pos="406400" algn="l"/>
                          <a:tab pos="814388" algn="l"/>
                          <a:tab pos="1220788" algn="l"/>
                          <a:tab pos="1628775" algn="l"/>
                          <a:tab pos="2036763" algn="l"/>
                          <a:tab pos="2443163" algn="l"/>
                          <a:tab pos="2851150" algn="l"/>
                          <a:tab pos="3259138" algn="l"/>
                          <a:tab pos="3665538" algn="l"/>
                          <a:tab pos="4073525" algn="l"/>
                          <a:tab pos="4481513" algn="l"/>
                          <a:tab pos="4889500" algn="l"/>
                          <a:tab pos="5295900" algn="l"/>
                          <a:tab pos="5703888" algn="l"/>
                          <a:tab pos="6111875" algn="l"/>
                          <a:tab pos="6518275" algn="l"/>
                          <a:tab pos="6926263" algn="l"/>
                          <a:tab pos="7334250" algn="l"/>
                          <a:tab pos="7742238" algn="l"/>
                          <a:tab pos="8148638" algn="l"/>
                        </a:tabLst>
                      </a:pPr>
                      <a:r>
                        <a:rPr lang="ru-RU" sz="1600" b="1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Вед. диспетчер ЕДДС</a:t>
                      </a:r>
                    </a:p>
                    <a:p>
                      <a:pPr algn="ctr" defTabSz="407988">
                        <a:buClr>
                          <a:srgbClr val="000000"/>
                        </a:buClr>
                        <a:buSzPct val="45000"/>
                        <a:buFont typeface="Times New Roman" pitchFamily="18" charset="0"/>
                        <a:buNone/>
                        <a:tabLst>
                          <a:tab pos="0" algn="l"/>
                          <a:tab pos="406400" algn="l"/>
                          <a:tab pos="814388" algn="l"/>
                          <a:tab pos="1220788" algn="l"/>
                          <a:tab pos="1628775" algn="l"/>
                          <a:tab pos="2036763" algn="l"/>
                          <a:tab pos="2443163" algn="l"/>
                          <a:tab pos="2851150" algn="l"/>
                          <a:tab pos="3259138" algn="l"/>
                          <a:tab pos="3665538" algn="l"/>
                          <a:tab pos="4073525" algn="l"/>
                          <a:tab pos="4481513" algn="l"/>
                          <a:tab pos="4889500" algn="l"/>
                          <a:tab pos="5295900" algn="l"/>
                          <a:tab pos="5703888" algn="l"/>
                          <a:tab pos="6111875" algn="l"/>
                          <a:tab pos="6518275" algn="l"/>
                          <a:tab pos="6926263" algn="l"/>
                          <a:tab pos="7334250" algn="l"/>
                          <a:tab pos="7742238" algn="l"/>
                          <a:tab pos="8148638" algn="l"/>
                        </a:tabLst>
                      </a:pPr>
                      <a:r>
                        <a:rPr lang="ru-RU" sz="1600" b="1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системы-112</a:t>
                      </a:r>
                    </a:p>
                    <a:p>
                      <a:pPr algn="ctr"/>
                      <a:r>
                        <a:rPr lang="ru-RU" sz="16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Умарова</a:t>
                      </a:r>
                      <a:r>
                        <a:rPr lang="ru-RU" sz="1600" b="1" dirty="0" smtClean="0">
                          <a:latin typeface="Times New Roman" pitchFamily="18" charset="0"/>
                          <a:cs typeface="Times New Roman" pitchFamily="18" charset="0"/>
                        </a:rPr>
                        <a:t> Роза </a:t>
                      </a:r>
                      <a:r>
                        <a:rPr lang="ru-RU" sz="1600" b="1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Юсуповна</a:t>
                      </a:r>
                      <a:endParaRPr lang="ru-RU" sz="16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r>
                        <a:rPr lang="ru-RU" sz="1600" b="1" dirty="0" smtClean="0">
                          <a:latin typeface="Times New Roman" pitchFamily="18" charset="0"/>
                          <a:cs typeface="Times New Roman" pitchFamily="18" charset="0"/>
                        </a:rPr>
                        <a:t>8-928-890-20-19</a:t>
                      </a:r>
                    </a:p>
                    <a:p>
                      <a:pPr algn="ctr"/>
                      <a:endParaRPr lang="ru-RU" sz="16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endParaRPr lang="ru-RU" sz="16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600" b="1" kern="1200" dirty="0" err="1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Гакаева</a:t>
                      </a:r>
                      <a:r>
                        <a:rPr lang="ru-RU" sz="1600" b="1" kern="1200" baseline="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З.А.</a:t>
                      </a:r>
                    </a:p>
                    <a:p>
                      <a:pPr algn="ctr"/>
                      <a:r>
                        <a:rPr lang="ru-RU" sz="1600" b="1" kern="1200" baseline="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8928-023-54-35</a:t>
                      </a:r>
                      <a:endParaRPr lang="ru-RU" sz="1600" b="1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/>
                      <a:endParaRPr lang="ru-RU" sz="16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03330" marR="103330" marT="54726" marB="54726" anchor="ctr">
                    <a:solidFill>
                      <a:srgbClr val="00FF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42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106363"/>
            <a:ext cx="12801600" cy="9601200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163843" name="Text Box 15"/>
          <p:cNvSpPr txBox="1">
            <a:spLocks noChangeArrowheads="1"/>
          </p:cNvSpPr>
          <p:nvPr/>
        </p:nvSpPr>
        <p:spPr bwMode="auto">
          <a:xfrm>
            <a:off x="-9525" y="-9525"/>
            <a:ext cx="12793663" cy="74453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712" tIns="63864" rIns="127712" bIns="63864" anchor="ctr">
            <a:spAutoFit/>
          </a:bodyPr>
          <a:lstStyle/>
          <a:p>
            <a:pPr algn="ctr" defTabSz="1477963"/>
            <a:r>
              <a:rPr lang="ru-RU" sz="2000">
                <a:solidFill>
                  <a:schemeClr val="tx1"/>
                </a:solidFill>
                <a:cs typeface="Arial" pitchFamily="34" charset="0"/>
              </a:rPr>
              <a:t>Схема правительственной и спец связи </a:t>
            </a:r>
            <a:r>
              <a:rPr lang="ru-RU" sz="2000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/>
            </a:r>
            <a:br>
              <a:rPr lang="ru-RU" sz="2000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</a:br>
            <a:r>
              <a:rPr lang="ru-RU" sz="2000">
                <a:solidFill>
                  <a:schemeClr val="tx1"/>
                </a:solidFill>
                <a:cs typeface="Arial" pitchFamily="34" charset="0"/>
              </a:rPr>
              <a:t>ГУ по ЧР</a:t>
            </a:r>
          </a:p>
        </p:txBody>
      </p:sp>
      <p:sp>
        <p:nvSpPr>
          <p:cNvPr id="163844" name="Oval 93"/>
          <p:cNvSpPr>
            <a:spLocks noChangeArrowheads="1"/>
          </p:cNvSpPr>
          <p:nvPr/>
        </p:nvSpPr>
        <p:spPr bwMode="auto">
          <a:xfrm>
            <a:off x="4000500" y="4445000"/>
            <a:ext cx="55563" cy="55563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12" tIns="63913" rIns="127812" bIns="63913" anchor="ctr"/>
          <a:lstStyle/>
          <a:p>
            <a:pPr defTabSz="908050"/>
            <a:endParaRPr lang="ru-RU" sz="600" b="1">
              <a:latin typeface="Calibri" pitchFamily="34" charset="0"/>
              <a:cs typeface="Arial" pitchFamily="34" charset="0"/>
            </a:endParaRPr>
          </a:p>
        </p:txBody>
      </p:sp>
      <p:sp>
        <p:nvSpPr>
          <p:cNvPr id="163845" name="Text Box 101"/>
          <p:cNvSpPr txBox="1">
            <a:spLocks noChangeArrowheads="1"/>
          </p:cNvSpPr>
          <p:nvPr/>
        </p:nvSpPr>
        <p:spPr bwMode="auto">
          <a:xfrm rot="3046395">
            <a:off x="5899944" y="4436269"/>
            <a:ext cx="517525" cy="166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4789" tIns="37402" rIns="74789" bIns="37402">
            <a:spAutoFit/>
          </a:bodyPr>
          <a:lstStyle/>
          <a:p>
            <a:pPr defTabSz="1208088"/>
            <a:r>
              <a:rPr lang="ru-RU" sz="600" b="1" i="1">
                <a:solidFill>
                  <a:schemeClr val="accent2"/>
                </a:solidFill>
                <a:latin typeface="Calibri" pitchFamily="34" charset="0"/>
                <a:cs typeface="Arial" pitchFamily="34" charset="0"/>
              </a:rPr>
              <a:t>Сев. Двина</a:t>
            </a:r>
            <a:endParaRPr lang="ru-RU" sz="600" b="1">
              <a:latin typeface="Calibri" pitchFamily="34" charset="0"/>
              <a:cs typeface="Arial" pitchFamily="34" charset="0"/>
            </a:endParaRPr>
          </a:p>
        </p:txBody>
      </p:sp>
      <p:sp>
        <p:nvSpPr>
          <p:cNvPr id="163846" name="Oval 217"/>
          <p:cNvSpPr>
            <a:spLocks noChangeArrowheads="1"/>
          </p:cNvSpPr>
          <p:nvPr/>
        </p:nvSpPr>
        <p:spPr bwMode="auto">
          <a:xfrm>
            <a:off x="2100263" y="5400675"/>
            <a:ext cx="55562" cy="55563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12" tIns="63913" rIns="127812" bIns="63913" anchor="ctr"/>
          <a:lstStyle/>
          <a:p>
            <a:pPr defTabSz="908050"/>
            <a:endParaRPr lang="ru-RU" sz="600" b="1">
              <a:latin typeface="Calibri" pitchFamily="34" charset="0"/>
              <a:cs typeface="Arial" pitchFamily="34" charset="0"/>
            </a:endParaRPr>
          </a:p>
        </p:txBody>
      </p:sp>
      <p:sp>
        <p:nvSpPr>
          <p:cNvPr id="163847" name="Oval 239"/>
          <p:cNvSpPr>
            <a:spLocks noChangeArrowheads="1"/>
          </p:cNvSpPr>
          <p:nvPr/>
        </p:nvSpPr>
        <p:spPr bwMode="auto">
          <a:xfrm>
            <a:off x="2344738" y="5100638"/>
            <a:ext cx="55562" cy="55562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12" tIns="63913" rIns="127812" bIns="63913" anchor="ctr"/>
          <a:lstStyle/>
          <a:p>
            <a:pPr defTabSz="908050"/>
            <a:endParaRPr lang="ru-RU" sz="600" b="1">
              <a:latin typeface="Calibri" pitchFamily="34" charset="0"/>
              <a:cs typeface="Arial" pitchFamily="34" charset="0"/>
            </a:endParaRPr>
          </a:p>
        </p:txBody>
      </p:sp>
      <p:sp>
        <p:nvSpPr>
          <p:cNvPr id="163848" name="Text Box 85"/>
          <p:cNvSpPr txBox="1">
            <a:spLocks noChangeArrowheads="1"/>
          </p:cNvSpPr>
          <p:nvPr/>
        </p:nvSpPr>
        <p:spPr bwMode="auto">
          <a:xfrm>
            <a:off x="6261100" y="4113213"/>
            <a:ext cx="442913" cy="184150"/>
          </a:xfrm>
          <a:prstGeom prst="rect">
            <a:avLst/>
          </a:prstGeom>
          <a:solidFill>
            <a:schemeClr val="bg1">
              <a:alpha val="50195"/>
            </a:schemeClr>
          </a:solidFill>
          <a:ln w="0">
            <a:noFill/>
            <a:miter lim="800000"/>
            <a:headEnd/>
            <a:tailEnd/>
          </a:ln>
        </p:spPr>
        <p:txBody>
          <a:bodyPr wrap="none" lIns="89893" tIns="44944" rIns="89893" bIns="44944">
            <a:spAutoFit/>
          </a:bodyPr>
          <a:lstStyle/>
          <a:p>
            <a:pPr algn="just" defTabSz="896938" eaLnBrk="0" hangingPunct="0"/>
            <a:r>
              <a:rPr lang="ru-RU" sz="600" b="1">
                <a:latin typeface="Calibri" pitchFamily="34" charset="0"/>
                <a:cs typeface="Arial" pitchFamily="34" charset="0"/>
              </a:rPr>
              <a:t> ГУ МЧС</a:t>
            </a:r>
          </a:p>
        </p:txBody>
      </p:sp>
      <p:sp>
        <p:nvSpPr>
          <p:cNvPr id="163849" name="Freeform 6"/>
          <p:cNvSpPr>
            <a:spLocks/>
          </p:cNvSpPr>
          <p:nvPr/>
        </p:nvSpPr>
        <p:spPr bwMode="auto">
          <a:xfrm>
            <a:off x="6902450" y="4621213"/>
            <a:ext cx="4763" cy="0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0 h 2"/>
              <a:gd name="T4" fmla="*/ 0 w 2"/>
              <a:gd name="T5" fmla="*/ 0 h 2"/>
              <a:gd name="T6" fmla="*/ 2147483647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0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6E6E6E"/>
            </a:solidFill>
            <a:round/>
            <a:headEnd/>
            <a:tailEnd/>
          </a:ln>
        </p:spPr>
        <p:txBody>
          <a:bodyPr lIns="179087" tIns="89547" rIns="179087" bIns="89547"/>
          <a:lstStyle/>
          <a:p>
            <a:endParaRPr lang="ru-RU"/>
          </a:p>
        </p:txBody>
      </p:sp>
      <p:grpSp>
        <p:nvGrpSpPr>
          <p:cNvPr id="163850" name="Group 194"/>
          <p:cNvGrpSpPr>
            <a:grpSpLocks/>
          </p:cNvGrpSpPr>
          <p:nvPr/>
        </p:nvGrpSpPr>
        <p:grpSpPr bwMode="auto">
          <a:xfrm>
            <a:off x="6985000" y="4043363"/>
            <a:ext cx="784225" cy="366712"/>
            <a:chOff x="2306" y="1519"/>
            <a:chExt cx="414" cy="167"/>
          </a:xfrm>
        </p:grpSpPr>
        <p:grpSp>
          <p:nvGrpSpPr>
            <p:cNvPr id="163955" name="Group 195"/>
            <p:cNvGrpSpPr>
              <a:grpSpLocks/>
            </p:cNvGrpSpPr>
            <p:nvPr/>
          </p:nvGrpSpPr>
          <p:grpSpPr bwMode="auto">
            <a:xfrm>
              <a:off x="2362" y="1519"/>
              <a:ext cx="251" cy="167"/>
              <a:chOff x="2244" y="1157"/>
              <a:chExt cx="454" cy="411"/>
            </a:xfrm>
          </p:grpSpPr>
          <p:grpSp>
            <p:nvGrpSpPr>
              <p:cNvPr id="163957" name="Group 196"/>
              <p:cNvGrpSpPr>
                <a:grpSpLocks/>
              </p:cNvGrpSpPr>
              <p:nvPr/>
            </p:nvGrpSpPr>
            <p:grpSpPr bwMode="auto">
              <a:xfrm>
                <a:off x="2244" y="1162"/>
                <a:ext cx="38" cy="406"/>
                <a:chOff x="3364" y="1709"/>
                <a:chExt cx="33" cy="406"/>
              </a:xfrm>
            </p:grpSpPr>
            <p:grpSp>
              <p:nvGrpSpPr>
                <p:cNvPr id="163959" name="Group 197"/>
                <p:cNvGrpSpPr>
                  <a:grpSpLocks noChangeAspect="1"/>
                </p:cNvGrpSpPr>
                <p:nvPr/>
              </p:nvGrpSpPr>
              <p:grpSpPr bwMode="auto">
                <a:xfrm>
                  <a:off x="3364" y="1709"/>
                  <a:ext cx="32" cy="406"/>
                  <a:chOff x="901" y="2135"/>
                  <a:chExt cx="156" cy="3009"/>
                </a:xfrm>
              </p:grpSpPr>
              <p:sp>
                <p:nvSpPr>
                  <p:cNvPr id="163962" name="Freeform 198"/>
                  <p:cNvSpPr>
                    <a:spLocks noChangeAspect="1"/>
                  </p:cNvSpPr>
                  <p:nvPr/>
                </p:nvSpPr>
                <p:spPr bwMode="auto">
                  <a:xfrm>
                    <a:off x="973" y="2135"/>
                    <a:ext cx="84" cy="3001"/>
                  </a:xfrm>
                  <a:custGeom>
                    <a:avLst/>
                    <a:gdLst>
                      <a:gd name="T0" fmla="*/ 41 w 84"/>
                      <a:gd name="T1" fmla="*/ 0 h 3001"/>
                      <a:gd name="T2" fmla="*/ 83 w 84"/>
                      <a:gd name="T3" fmla="*/ 0 h 3001"/>
                      <a:gd name="T4" fmla="*/ 83 w 84"/>
                      <a:gd name="T5" fmla="*/ 3000 h 3001"/>
                      <a:gd name="T6" fmla="*/ 0 w 84"/>
                      <a:gd name="T7" fmla="*/ 3000 h 3001"/>
                      <a:gd name="T8" fmla="*/ 41 w 84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4"/>
                      <a:gd name="T16" fmla="*/ 0 h 3001"/>
                      <a:gd name="T17" fmla="*/ 84 w 84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4" h="3001">
                        <a:moveTo>
                          <a:pt x="41" y="0"/>
                        </a:moveTo>
                        <a:lnTo>
                          <a:pt x="83" y="0"/>
                        </a:lnTo>
                        <a:lnTo>
                          <a:pt x="83" y="3000"/>
                        </a:lnTo>
                        <a:lnTo>
                          <a:pt x="0" y="3000"/>
                        </a:lnTo>
                        <a:lnTo>
                          <a:pt x="41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999933"/>
                      </a:gs>
                      <a:gs pos="100000">
                        <a:srgbClr val="7A7A29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403" tIns="45702" rIns="91403" bIns="45702"/>
                  <a:lstStyle/>
                  <a:p>
                    <a:endParaRPr lang="ru-RU"/>
                  </a:p>
                </p:txBody>
              </p:sp>
              <p:sp>
                <p:nvSpPr>
                  <p:cNvPr id="163963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901" y="2143"/>
                    <a:ext cx="121" cy="3001"/>
                  </a:xfrm>
                  <a:custGeom>
                    <a:avLst/>
                    <a:gdLst>
                      <a:gd name="T0" fmla="*/ 57 w 121"/>
                      <a:gd name="T1" fmla="*/ 0 h 3001"/>
                      <a:gd name="T2" fmla="*/ 111 w 121"/>
                      <a:gd name="T3" fmla="*/ 0 h 3001"/>
                      <a:gd name="T4" fmla="*/ 120 w 121"/>
                      <a:gd name="T5" fmla="*/ 3000 h 3001"/>
                      <a:gd name="T6" fmla="*/ 0 w 121"/>
                      <a:gd name="T7" fmla="*/ 3000 h 3001"/>
                      <a:gd name="T8" fmla="*/ 57 w 121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1"/>
                      <a:gd name="T16" fmla="*/ 0 h 3001"/>
                      <a:gd name="T17" fmla="*/ 121 w 121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1" h="3001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120" y="3000"/>
                        </a:lnTo>
                        <a:lnTo>
                          <a:pt x="0" y="3000"/>
                        </a:lnTo>
                        <a:lnTo>
                          <a:pt x="57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663300"/>
                      </a:gs>
                      <a:gs pos="100000">
                        <a:srgbClr val="522900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403" tIns="45702" rIns="91403" bIns="45702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63960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383" y="1940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65232" tIns="32616" rIns="65232" bIns="32616" anchor="ctr"/>
                <a:lstStyle/>
                <a:p>
                  <a:pPr defTabSz="908050"/>
                  <a:endParaRPr lang="ru-RU" b="1">
                    <a:latin typeface="Calibri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3961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378" y="1722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65232" tIns="32616" rIns="65232" bIns="32616" anchor="ctr"/>
                <a:lstStyle/>
                <a:p>
                  <a:pPr defTabSz="908050"/>
                  <a:endParaRPr lang="ru-RU" b="1">
                    <a:latin typeface="Calibri" pitchFamily="34" charset="0"/>
                    <a:cs typeface="Arial" pitchFamily="34" charset="0"/>
                  </a:endParaRPr>
                </a:p>
              </p:txBody>
            </p:sp>
          </p:grpSp>
          <p:pic>
            <p:nvPicPr>
              <p:cNvPr id="163958" name="Picture 202" descr="флаг"/>
              <p:cNvPicPr>
                <a:picLocks noChangeAspect="1" noChangeArrowheads="1" noCrop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245" y="1157"/>
                <a:ext cx="453" cy="3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471" name="Text Box 203"/>
            <p:cNvSpPr txBox="1">
              <a:spLocks noChangeArrowheads="1"/>
            </p:cNvSpPr>
            <p:nvPr/>
          </p:nvSpPr>
          <p:spPr bwMode="auto">
            <a:xfrm>
              <a:off x="2306" y="1548"/>
              <a:ext cx="414" cy="42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lIns="0" tIns="0" rIns="0" bIns="0">
              <a:spAutoFit/>
            </a:bodyPr>
            <a:lstStyle/>
            <a:p>
              <a:pPr defTabSz="873443">
                <a:defRPr/>
              </a:pPr>
              <a:r>
                <a:rPr lang="ru-RU" sz="600" b="1" dirty="0">
                  <a:solidFill>
                    <a:schemeClr val="bg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cs typeface="Arial" pitchFamily="34" charset="0"/>
                </a:rPr>
                <a:t>         </a:t>
              </a:r>
              <a:r>
                <a:rPr lang="ru-RU" sz="600" b="1" dirty="0">
                  <a:solidFill>
                    <a:srgbClr val="FF0000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cs typeface="Arial" pitchFamily="34" charset="0"/>
                </a:rPr>
                <a:t>СКРЦЦ</a:t>
              </a:r>
            </a:p>
          </p:txBody>
        </p:sp>
      </p:grpSp>
      <p:sp>
        <p:nvSpPr>
          <p:cNvPr id="163851" name="Text Box 85"/>
          <p:cNvSpPr txBox="1">
            <a:spLocks noChangeArrowheads="1"/>
          </p:cNvSpPr>
          <p:nvPr/>
        </p:nvSpPr>
        <p:spPr bwMode="auto">
          <a:xfrm>
            <a:off x="7008813" y="3821113"/>
            <a:ext cx="442912" cy="182562"/>
          </a:xfrm>
          <a:prstGeom prst="rect">
            <a:avLst/>
          </a:prstGeom>
          <a:solidFill>
            <a:schemeClr val="bg1">
              <a:alpha val="50195"/>
            </a:schemeClr>
          </a:solidFill>
          <a:ln w="0">
            <a:noFill/>
            <a:miter lim="800000"/>
            <a:headEnd/>
            <a:tailEnd/>
          </a:ln>
        </p:spPr>
        <p:txBody>
          <a:bodyPr wrap="none" lIns="89893" tIns="44944" rIns="89893" bIns="44944">
            <a:spAutoFit/>
          </a:bodyPr>
          <a:lstStyle/>
          <a:p>
            <a:pPr algn="just" defTabSz="896938" eaLnBrk="0" hangingPunct="0"/>
            <a:r>
              <a:rPr lang="ru-RU" sz="600" b="1">
                <a:latin typeface="Calibri" pitchFamily="34" charset="0"/>
                <a:cs typeface="Arial" pitchFamily="34" charset="0"/>
              </a:rPr>
              <a:t> ГУ МЧС</a:t>
            </a:r>
          </a:p>
        </p:txBody>
      </p:sp>
      <p:grpSp>
        <p:nvGrpSpPr>
          <p:cNvPr id="163852" name="Group 35"/>
          <p:cNvGrpSpPr>
            <a:grpSpLocks/>
          </p:cNvGrpSpPr>
          <p:nvPr/>
        </p:nvGrpSpPr>
        <p:grpSpPr bwMode="auto">
          <a:xfrm>
            <a:off x="6616700" y="3071813"/>
            <a:ext cx="560388" cy="355600"/>
            <a:chOff x="2330" y="3738"/>
            <a:chExt cx="251" cy="160"/>
          </a:xfrm>
        </p:grpSpPr>
        <p:sp>
          <p:nvSpPr>
            <p:cNvPr id="163949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3950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3951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3952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3953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3954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sp>
        <p:nvSpPr>
          <p:cNvPr id="163853" name="Oval 77"/>
          <p:cNvSpPr>
            <a:spLocks noChangeArrowheads="1"/>
          </p:cNvSpPr>
          <p:nvPr/>
        </p:nvSpPr>
        <p:spPr bwMode="auto">
          <a:xfrm>
            <a:off x="7124700" y="4440238"/>
            <a:ext cx="211138" cy="214312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12" tIns="63913" rIns="127812" bIns="63913" anchor="ctr"/>
          <a:lstStyle/>
          <a:p>
            <a:pPr defTabSz="908050"/>
            <a:endParaRPr lang="ru-RU" sz="600" b="1">
              <a:latin typeface="Calibri" pitchFamily="34" charset="0"/>
              <a:cs typeface="Arial" pitchFamily="34" charset="0"/>
            </a:endParaRPr>
          </a:p>
        </p:txBody>
      </p:sp>
      <p:graphicFrame>
        <p:nvGraphicFramePr>
          <p:cNvPr id="41088" name="Group 128"/>
          <p:cNvGraphicFramePr>
            <a:graphicFrameLocks noGrp="1"/>
          </p:cNvGraphicFramePr>
          <p:nvPr/>
        </p:nvGraphicFramePr>
        <p:xfrm>
          <a:off x="28575" y="1055688"/>
          <a:ext cx="5867400" cy="4342767"/>
        </p:xfrm>
        <a:graphic>
          <a:graphicData uri="http://schemas.openxmlformats.org/drawingml/2006/table">
            <a:tbl>
              <a:tblPr/>
              <a:tblGrid>
                <a:gridCol w="533400"/>
                <a:gridCol w="1422400"/>
                <a:gridCol w="977900"/>
                <a:gridCol w="977900"/>
                <a:gridCol w="977900"/>
                <a:gridCol w="977900"/>
              </a:tblGrid>
              <a:tr h="56451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№ п/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Наимен.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субъекта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ПМ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АТС-1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АТС-2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спец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40043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ГУ по ЧР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4226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524510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4226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40043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524510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4226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4226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40043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40043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893" marR="127893" marT="63952" marB="63952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63940" name="Rectangle 210"/>
          <p:cNvSpPr>
            <a:spLocks noChangeArrowheads="1"/>
          </p:cNvSpPr>
          <p:nvPr/>
        </p:nvSpPr>
        <p:spPr bwMode="auto">
          <a:xfrm>
            <a:off x="8321675" y="8013700"/>
            <a:ext cx="4479925" cy="1281113"/>
          </a:xfrm>
          <a:prstGeom prst="rect">
            <a:avLst/>
          </a:prstGeom>
          <a:solidFill>
            <a:srgbClr val="FFFF99">
              <a:alpha val="49019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47" tIns="63931" rIns="127847" bIns="63931" anchor="ctr"/>
          <a:lstStyle/>
          <a:p>
            <a:pPr defTabSz="1785938"/>
            <a:endParaRPr lang="ru-RU" b="1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63941" name="Rectangle 211"/>
          <p:cNvSpPr>
            <a:spLocks noChangeArrowheads="1"/>
          </p:cNvSpPr>
          <p:nvPr/>
        </p:nvSpPr>
        <p:spPr bwMode="auto">
          <a:xfrm>
            <a:off x="9174163" y="8121650"/>
            <a:ext cx="3306762" cy="319088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847" tIns="63931" rIns="127847" bIns="63931" anchor="ctr"/>
          <a:lstStyle/>
          <a:p>
            <a:pPr defTabSz="1785938"/>
            <a:r>
              <a:rPr lang="ru-RU" sz="1100" b="1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Сеть ведомственной спец связи</a:t>
            </a:r>
          </a:p>
        </p:txBody>
      </p:sp>
      <p:sp>
        <p:nvSpPr>
          <p:cNvPr id="163942" name="Rectangle 212"/>
          <p:cNvSpPr>
            <a:spLocks noChangeArrowheads="1"/>
          </p:cNvSpPr>
          <p:nvPr/>
        </p:nvSpPr>
        <p:spPr bwMode="auto">
          <a:xfrm>
            <a:off x="9174163" y="8761413"/>
            <a:ext cx="3306762" cy="319087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847" tIns="63931" rIns="127847" bIns="63931" anchor="ctr"/>
          <a:lstStyle/>
          <a:p>
            <a:pPr defTabSz="1785938"/>
            <a:r>
              <a:rPr lang="ru-RU" sz="1300" b="1">
                <a:solidFill>
                  <a:schemeClr val="tx1"/>
                </a:solidFill>
                <a:latin typeface="Calibri" pitchFamily="34" charset="0"/>
                <a:cs typeface="Arial" pitchFamily="34" charset="0"/>
              </a:rPr>
              <a:t>ПМ (правительственный межгород)</a:t>
            </a:r>
          </a:p>
        </p:txBody>
      </p:sp>
      <p:sp>
        <p:nvSpPr>
          <p:cNvPr id="163943" name="Oval 77"/>
          <p:cNvSpPr>
            <a:spLocks noChangeArrowheads="1"/>
          </p:cNvSpPr>
          <p:nvPr/>
        </p:nvSpPr>
        <p:spPr bwMode="auto">
          <a:xfrm>
            <a:off x="8534400" y="8228013"/>
            <a:ext cx="212725" cy="21272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12" tIns="63913" rIns="127812" bIns="63913" anchor="ctr"/>
          <a:lstStyle/>
          <a:p>
            <a:pPr defTabSz="908050"/>
            <a:endParaRPr lang="ru-RU" sz="600" b="1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63944" name="Oval 77"/>
          <p:cNvSpPr>
            <a:spLocks noChangeArrowheads="1"/>
          </p:cNvSpPr>
          <p:nvPr/>
        </p:nvSpPr>
        <p:spPr bwMode="auto">
          <a:xfrm>
            <a:off x="8534400" y="8761413"/>
            <a:ext cx="212725" cy="212725"/>
          </a:xfrm>
          <a:prstGeom prst="ellipse">
            <a:avLst/>
          </a:prstGeom>
          <a:solidFill>
            <a:srgbClr val="00FFFF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12" tIns="63913" rIns="127812" bIns="63913" anchor="ctr"/>
          <a:lstStyle/>
          <a:p>
            <a:pPr defTabSz="908050"/>
            <a:endParaRPr lang="ru-RU" sz="600" b="1">
              <a:solidFill>
                <a:schemeClr val="tx1"/>
              </a:solidFill>
              <a:latin typeface="Calibri" pitchFamily="34" charset="0"/>
              <a:cs typeface="Arial" pitchFamily="34" charset="0"/>
            </a:endParaRPr>
          </a:p>
        </p:txBody>
      </p:sp>
      <p:sp>
        <p:nvSpPr>
          <p:cNvPr id="163945" name="Rectangle 215"/>
          <p:cNvSpPr>
            <a:spLocks noChangeArrowheads="1"/>
          </p:cNvSpPr>
          <p:nvPr/>
        </p:nvSpPr>
        <p:spPr bwMode="auto">
          <a:xfrm>
            <a:off x="65088" y="5446713"/>
            <a:ext cx="3836987" cy="749300"/>
          </a:xfrm>
          <a:prstGeom prst="rect">
            <a:avLst/>
          </a:prstGeom>
          <a:solidFill>
            <a:schemeClr val="accent1">
              <a:alpha val="27843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847" tIns="63931" rIns="127847" bIns="63931" anchor="ctr"/>
          <a:lstStyle/>
          <a:p>
            <a:pPr defTabSz="1785938"/>
            <a:r>
              <a:rPr lang="ru-RU" sz="1400" b="1">
                <a:latin typeface="Calibri" pitchFamily="34" charset="0"/>
                <a:cs typeface="Arial" pitchFamily="34" charset="0"/>
              </a:rPr>
              <a:t>Примечание: в режиме ЧС</a:t>
            </a:r>
          </a:p>
          <a:p>
            <a:pPr defTabSz="1785938"/>
            <a:r>
              <a:rPr lang="ru-RU" sz="1400" b="1">
                <a:latin typeface="Calibri" pitchFamily="34" charset="0"/>
                <a:cs typeface="Arial" pitchFamily="34" charset="0"/>
              </a:rPr>
              <a:t> связь организовывается ППУ ФСО России</a:t>
            </a:r>
          </a:p>
        </p:txBody>
      </p:sp>
      <p:sp>
        <p:nvSpPr>
          <p:cNvPr id="163946" name="TextBox 133"/>
          <p:cNvSpPr txBox="1">
            <a:spLocks noChangeArrowheads="1"/>
          </p:cNvSpPr>
          <p:nvPr/>
        </p:nvSpPr>
        <p:spPr bwMode="auto">
          <a:xfrm>
            <a:off x="11836400" y="9263063"/>
            <a:ext cx="9302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39" tIns="45669" rIns="91339" bIns="45669">
            <a:spAutoFit/>
          </a:bodyPr>
          <a:lstStyle/>
          <a:p>
            <a:pPr algn="ctr"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По состоянию на</a:t>
            </a:r>
          </a:p>
          <a:p>
            <a:pPr algn="ctr"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дд.мм.гг</a:t>
            </a:r>
          </a:p>
        </p:txBody>
      </p:sp>
      <p:sp>
        <p:nvSpPr>
          <p:cNvPr id="163947" name="Oval 77"/>
          <p:cNvSpPr>
            <a:spLocks noChangeArrowheads="1"/>
          </p:cNvSpPr>
          <p:nvPr/>
        </p:nvSpPr>
        <p:spPr bwMode="auto">
          <a:xfrm>
            <a:off x="6832600" y="4443413"/>
            <a:ext cx="214313" cy="21272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12" tIns="63913" rIns="127812" bIns="63913" anchor="ctr"/>
          <a:lstStyle/>
          <a:p>
            <a:pPr defTabSz="908050"/>
            <a:endParaRPr lang="ru-RU" sz="600" b="1">
              <a:latin typeface="Calibri" pitchFamily="34" charset="0"/>
              <a:cs typeface="Arial" pitchFamily="34" charset="0"/>
            </a:endParaRPr>
          </a:p>
        </p:txBody>
      </p:sp>
      <p:sp>
        <p:nvSpPr>
          <p:cNvPr id="163948" name="Text Box 5"/>
          <p:cNvSpPr txBox="1">
            <a:spLocks noChangeArrowheads="1"/>
          </p:cNvSpPr>
          <p:nvPr/>
        </p:nvSpPr>
        <p:spPr bwMode="auto">
          <a:xfrm>
            <a:off x="1500188" y="6376988"/>
            <a:ext cx="9678987" cy="820737"/>
          </a:xfrm>
          <a:prstGeom prst="rect">
            <a:avLst/>
          </a:prstGeom>
          <a:solidFill>
            <a:srgbClr val="0000FF"/>
          </a:solidFill>
          <a:ln w="9525">
            <a:noFill/>
            <a:miter lim="800000"/>
            <a:headEnd/>
            <a:tailEnd/>
          </a:ln>
        </p:spPr>
        <p:txBody>
          <a:bodyPr lIns="127775" tIns="63892" rIns="127775" bIns="63892">
            <a:spAutoFit/>
          </a:bodyPr>
          <a:lstStyle/>
          <a:p>
            <a:pPr algn="ctr" defTabSz="1274763">
              <a:spcBef>
                <a:spcPct val="50000"/>
              </a:spcBef>
            </a:pPr>
            <a:r>
              <a:rPr lang="ru-RU" b="1">
                <a:solidFill>
                  <a:srgbClr val="FFFF00"/>
                </a:solidFill>
                <a:cs typeface="Times New Roman" pitchFamily="18" charset="0"/>
              </a:rPr>
              <a:t>На территории МО «Ачхой-Мартановский район» </a:t>
            </a:r>
          </a:p>
          <a:p>
            <a:pPr algn="ctr" defTabSz="1274763">
              <a:spcBef>
                <a:spcPct val="50000"/>
              </a:spcBef>
            </a:pPr>
            <a:r>
              <a:rPr lang="ru-RU" b="1">
                <a:solidFill>
                  <a:srgbClr val="FFFF00"/>
                </a:solidFill>
                <a:cs typeface="Times New Roman" pitchFamily="18" charset="0"/>
              </a:rPr>
              <a:t>правительственная и ЗАС связь отсутствуют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6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938" y="23813"/>
            <a:ext cx="12801600" cy="9601200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164867" name="Text Box 101"/>
          <p:cNvSpPr txBox="1">
            <a:spLocks noChangeArrowheads="1"/>
          </p:cNvSpPr>
          <p:nvPr/>
        </p:nvSpPr>
        <p:spPr bwMode="auto">
          <a:xfrm rot="3046395">
            <a:off x="7486651" y="815975"/>
            <a:ext cx="571500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4855" tIns="37432" rIns="74855" bIns="37432">
            <a:spAutoFit/>
          </a:bodyPr>
          <a:lstStyle/>
          <a:p>
            <a:pPr defTabSz="1209675"/>
            <a:r>
              <a:rPr lang="ru-RU" sz="600" b="1" i="1">
                <a:solidFill>
                  <a:schemeClr val="accent2"/>
                </a:solidFill>
                <a:latin typeface="Arial" pitchFamily="34" charset="0"/>
                <a:cs typeface="Arial" pitchFamily="34" charset="0"/>
              </a:rPr>
              <a:t>Сев. Двина</a:t>
            </a:r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4868" name="Oval 217"/>
          <p:cNvSpPr>
            <a:spLocks noChangeArrowheads="1"/>
          </p:cNvSpPr>
          <p:nvPr/>
        </p:nvSpPr>
        <p:spPr bwMode="auto">
          <a:xfrm>
            <a:off x="3721100" y="1787525"/>
            <a:ext cx="55563" cy="55563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4869" name="Oval 239"/>
          <p:cNvSpPr>
            <a:spLocks noChangeArrowheads="1"/>
          </p:cNvSpPr>
          <p:nvPr/>
        </p:nvSpPr>
        <p:spPr bwMode="auto">
          <a:xfrm>
            <a:off x="3965575" y="1487488"/>
            <a:ext cx="55563" cy="55562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4870" name="Freeform 6"/>
          <p:cNvSpPr>
            <a:spLocks/>
          </p:cNvSpPr>
          <p:nvPr/>
        </p:nvSpPr>
        <p:spPr bwMode="auto">
          <a:xfrm>
            <a:off x="6972300" y="5186363"/>
            <a:ext cx="3175" cy="1587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0 h 2"/>
              <a:gd name="T6" fmla="*/ 2147483647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6E6E6E"/>
            </a:solidFill>
            <a:round/>
            <a:headEnd/>
            <a:tailEnd/>
          </a:ln>
        </p:spPr>
        <p:txBody>
          <a:bodyPr lIns="127935" tIns="63969" rIns="127935" bIns="63969"/>
          <a:lstStyle/>
          <a:p>
            <a:endParaRPr lang="ru-RU"/>
          </a:p>
        </p:txBody>
      </p:sp>
      <p:grpSp>
        <p:nvGrpSpPr>
          <p:cNvPr id="164871" name="Group 194"/>
          <p:cNvGrpSpPr>
            <a:grpSpLocks/>
          </p:cNvGrpSpPr>
          <p:nvPr/>
        </p:nvGrpSpPr>
        <p:grpSpPr bwMode="auto">
          <a:xfrm>
            <a:off x="5976938" y="3929063"/>
            <a:ext cx="784225" cy="366712"/>
            <a:chOff x="2306" y="1519"/>
            <a:chExt cx="414" cy="167"/>
          </a:xfrm>
        </p:grpSpPr>
        <p:grpSp>
          <p:nvGrpSpPr>
            <p:cNvPr id="165122" name="Group 195"/>
            <p:cNvGrpSpPr>
              <a:grpSpLocks/>
            </p:cNvGrpSpPr>
            <p:nvPr/>
          </p:nvGrpSpPr>
          <p:grpSpPr bwMode="auto">
            <a:xfrm>
              <a:off x="2362" y="1519"/>
              <a:ext cx="251" cy="167"/>
              <a:chOff x="2244" y="1157"/>
              <a:chExt cx="454" cy="411"/>
            </a:xfrm>
          </p:grpSpPr>
          <p:grpSp>
            <p:nvGrpSpPr>
              <p:cNvPr id="165124" name="Group 196"/>
              <p:cNvGrpSpPr>
                <a:grpSpLocks/>
              </p:cNvGrpSpPr>
              <p:nvPr/>
            </p:nvGrpSpPr>
            <p:grpSpPr bwMode="auto">
              <a:xfrm>
                <a:off x="2244" y="1162"/>
                <a:ext cx="38" cy="406"/>
                <a:chOff x="3364" y="1709"/>
                <a:chExt cx="33" cy="406"/>
              </a:xfrm>
            </p:grpSpPr>
            <p:grpSp>
              <p:nvGrpSpPr>
                <p:cNvPr id="165126" name="Group 197"/>
                <p:cNvGrpSpPr>
                  <a:grpSpLocks noChangeAspect="1"/>
                </p:cNvGrpSpPr>
                <p:nvPr/>
              </p:nvGrpSpPr>
              <p:grpSpPr bwMode="auto">
                <a:xfrm>
                  <a:off x="3364" y="1709"/>
                  <a:ext cx="32" cy="406"/>
                  <a:chOff x="901" y="2135"/>
                  <a:chExt cx="156" cy="3009"/>
                </a:xfrm>
              </p:grpSpPr>
              <p:sp>
                <p:nvSpPr>
                  <p:cNvPr id="165129" name="Freeform 198"/>
                  <p:cNvSpPr>
                    <a:spLocks noChangeAspect="1"/>
                  </p:cNvSpPr>
                  <p:nvPr/>
                </p:nvSpPr>
                <p:spPr bwMode="auto">
                  <a:xfrm>
                    <a:off x="973" y="2135"/>
                    <a:ext cx="84" cy="3001"/>
                  </a:xfrm>
                  <a:custGeom>
                    <a:avLst/>
                    <a:gdLst>
                      <a:gd name="T0" fmla="*/ 41 w 84"/>
                      <a:gd name="T1" fmla="*/ 0 h 3001"/>
                      <a:gd name="T2" fmla="*/ 83 w 84"/>
                      <a:gd name="T3" fmla="*/ 0 h 3001"/>
                      <a:gd name="T4" fmla="*/ 83 w 84"/>
                      <a:gd name="T5" fmla="*/ 3000 h 3001"/>
                      <a:gd name="T6" fmla="*/ 0 w 84"/>
                      <a:gd name="T7" fmla="*/ 3000 h 3001"/>
                      <a:gd name="T8" fmla="*/ 41 w 84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4"/>
                      <a:gd name="T16" fmla="*/ 0 h 3001"/>
                      <a:gd name="T17" fmla="*/ 84 w 84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4" h="3001">
                        <a:moveTo>
                          <a:pt x="41" y="0"/>
                        </a:moveTo>
                        <a:lnTo>
                          <a:pt x="83" y="0"/>
                        </a:lnTo>
                        <a:lnTo>
                          <a:pt x="83" y="3000"/>
                        </a:lnTo>
                        <a:lnTo>
                          <a:pt x="0" y="3000"/>
                        </a:lnTo>
                        <a:lnTo>
                          <a:pt x="41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999933"/>
                      </a:gs>
                      <a:gs pos="100000">
                        <a:srgbClr val="7A7A29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403" tIns="45702" rIns="91403" bIns="45702"/>
                  <a:lstStyle/>
                  <a:p>
                    <a:endParaRPr lang="ru-RU"/>
                  </a:p>
                </p:txBody>
              </p:sp>
              <p:sp>
                <p:nvSpPr>
                  <p:cNvPr id="165130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901" y="2143"/>
                    <a:ext cx="121" cy="3001"/>
                  </a:xfrm>
                  <a:custGeom>
                    <a:avLst/>
                    <a:gdLst>
                      <a:gd name="T0" fmla="*/ 57 w 121"/>
                      <a:gd name="T1" fmla="*/ 0 h 3001"/>
                      <a:gd name="T2" fmla="*/ 111 w 121"/>
                      <a:gd name="T3" fmla="*/ 0 h 3001"/>
                      <a:gd name="T4" fmla="*/ 120 w 121"/>
                      <a:gd name="T5" fmla="*/ 3000 h 3001"/>
                      <a:gd name="T6" fmla="*/ 0 w 121"/>
                      <a:gd name="T7" fmla="*/ 3000 h 3001"/>
                      <a:gd name="T8" fmla="*/ 57 w 121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1"/>
                      <a:gd name="T16" fmla="*/ 0 h 3001"/>
                      <a:gd name="T17" fmla="*/ 121 w 121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1" h="3001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120" y="3000"/>
                        </a:lnTo>
                        <a:lnTo>
                          <a:pt x="0" y="3000"/>
                        </a:lnTo>
                        <a:lnTo>
                          <a:pt x="57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663300"/>
                      </a:gs>
                      <a:gs pos="100000">
                        <a:srgbClr val="522900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403" tIns="45702" rIns="91403" bIns="45702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65127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383" y="1940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92" tIns="45696" rIns="91392" bIns="45696" anchor="ctr"/>
                <a:lstStyle/>
                <a:p>
                  <a:pPr defTabSz="911225"/>
                  <a:endParaRPr lang="ru-RU" sz="2500" b="1"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5128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378" y="1722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91392" tIns="45696" rIns="91392" bIns="45696" anchor="ctr"/>
                <a:lstStyle/>
                <a:p>
                  <a:pPr defTabSz="911225"/>
                  <a:endParaRPr lang="ru-RU" sz="2500" b="1"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pic>
            <p:nvPicPr>
              <p:cNvPr id="165125" name="Picture 202" descr="флаг"/>
              <p:cNvPicPr>
                <a:picLocks noChangeAspect="1" noChangeArrowheads="1" noCrop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245" y="1157"/>
                <a:ext cx="453" cy="3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471" name="Text Box 203"/>
            <p:cNvSpPr txBox="1">
              <a:spLocks noChangeArrowheads="1"/>
            </p:cNvSpPr>
            <p:nvPr/>
          </p:nvSpPr>
          <p:spPr bwMode="auto">
            <a:xfrm>
              <a:off x="2306" y="1548"/>
              <a:ext cx="414" cy="42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lIns="0" tIns="0" rIns="0" bIns="0">
              <a:spAutoFit/>
            </a:bodyPr>
            <a:lstStyle/>
            <a:p>
              <a:pPr defTabSz="873125">
                <a:defRPr/>
              </a:pPr>
              <a:r>
                <a:rPr lang="ru-RU" sz="600" b="1">
                  <a:effectLst>
                    <a:outerShdw blurRad="38100" dist="38100" dir="2700000" algn="tl">
                      <a:srgbClr val="FFFFFF"/>
                    </a:outerShdw>
                  </a:effectLst>
                  <a:latin typeface="Arial" pitchFamily="34" charset="0"/>
                  <a:cs typeface="Arial" pitchFamily="34" charset="0"/>
                </a:rPr>
                <a:t>        ГУ МЧС по ЧР</a:t>
              </a:r>
            </a:p>
          </p:txBody>
        </p:sp>
      </p:grpSp>
      <p:grpSp>
        <p:nvGrpSpPr>
          <p:cNvPr id="164872" name="Group 91"/>
          <p:cNvGrpSpPr>
            <a:grpSpLocks/>
          </p:cNvGrpSpPr>
          <p:nvPr/>
        </p:nvGrpSpPr>
        <p:grpSpPr bwMode="auto">
          <a:xfrm>
            <a:off x="12395200" y="120650"/>
            <a:ext cx="558800" cy="355600"/>
            <a:chOff x="2330" y="3738"/>
            <a:chExt cx="251" cy="160"/>
          </a:xfrm>
        </p:grpSpPr>
        <p:sp>
          <p:nvSpPr>
            <p:cNvPr id="165116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117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118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119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120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121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sp>
        <p:nvSpPr>
          <p:cNvPr id="164873" name="Line 113"/>
          <p:cNvSpPr>
            <a:spLocks noChangeShapeType="1"/>
          </p:cNvSpPr>
          <p:nvPr/>
        </p:nvSpPr>
        <p:spPr bwMode="auto">
          <a:xfrm>
            <a:off x="6113463" y="4513263"/>
            <a:ext cx="935037" cy="8636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874" name="Line 114"/>
          <p:cNvSpPr>
            <a:spLocks noChangeShapeType="1"/>
          </p:cNvSpPr>
          <p:nvPr/>
        </p:nvSpPr>
        <p:spPr bwMode="auto">
          <a:xfrm flipH="1" flipV="1">
            <a:off x="6184900" y="4433888"/>
            <a:ext cx="1800225" cy="86518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875" name="Line 117"/>
          <p:cNvSpPr>
            <a:spLocks noChangeShapeType="1"/>
          </p:cNvSpPr>
          <p:nvPr/>
        </p:nvSpPr>
        <p:spPr bwMode="auto">
          <a:xfrm flipV="1">
            <a:off x="6184900" y="3148013"/>
            <a:ext cx="2520950" cy="12287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876" name="Line 118"/>
          <p:cNvSpPr>
            <a:spLocks noChangeShapeType="1"/>
          </p:cNvSpPr>
          <p:nvPr/>
        </p:nvSpPr>
        <p:spPr bwMode="auto">
          <a:xfrm flipH="1">
            <a:off x="6184900" y="4224338"/>
            <a:ext cx="1944688" cy="14287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877" name="Oval 77"/>
          <p:cNvSpPr>
            <a:spLocks noChangeArrowheads="1"/>
          </p:cNvSpPr>
          <p:nvPr/>
        </p:nvSpPr>
        <p:spPr bwMode="auto">
          <a:xfrm>
            <a:off x="12501563" y="547688"/>
            <a:ext cx="100012" cy="90487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4878" name="Oval 77"/>
          <p:cNvSpPr>
            <a:spLocks noChangeArrowheads="1"/>
          </p:cNvSpPr>
          <p:nvPr/>
        </p:nvSpPr>
        <p:spPr bwMode="auto">
          <a:xfrm>
            <a:off x="7913688" y="5232400"/>
            <a:ext cx="100012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4879" name="Oval 77"/>
          <p:cNvSpPr>
            <a:spLocks noChangeArrowheads="1"/>
          </p:cNvSpPr>
          <p:nvPr/>
        </p:nvSpPr>
        <p:spPr bwMode="auto">
          <a:xfrm>
            <a:off x="5969000" y="4278313"/>
            <a:ext cx="215900" cy="234950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4880" name="Oval 77"/>
          <p:cNvSpPr>
            <a:spLocks noChangeArrowheads="1"/>
          </p:cNvSpPr>
          <p:nvPr/>
        </p:nvSpPr>
        <p:spPr bwMode="auto">
          <a:xfrm>
            <a:off x="6256338" y="5087938"/>
            <a:ext cx="100012" cy="90487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881" name="Group 136"/>
          <p:cNvGrpSpPr>
            <a:grpSpLocks/>
          </p:cNvGrpSpPr>
          <p:nvPr/>
        </p:nvGrpSpPr>
        <p:grpSpPr bwMode="auto">
          <a:xfrm>
            <a:off x="10028238" y="8013700"/>
            <a:ext cx="2560637" cy="1282700"/>
            <a:chOff x="4080" y="3657"/>
            <a:chExt cx="1152" cy="576"/>
          </a:xfrm>
        </p:grpSpPr>
        <p:sp>
          <p:nvSpPr>
            <p:cNvPr id="165108" name="Rectangle 137"/>
            <p:cNvSpPr>
              <a:spLocks noChangeArrowheads="1"/>
            </p:cNvSpPr>
            <p:nvPr/>
          </p:nvSpPr>
          <p:spPr bwMode="auto">
            <a:xfrm>
              <a:off x="4080" y="3657"/>
              <a:ext cx="1152" cy="576"/>
            </a:xfrm>
            <a:prstGeom prst="rect">
              <a:avLst/>
            </a:prstGeom>
            <a:solidFill>
              <a:schemeClr val="accent1">
                <a:alpha val="49019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985" tIns="63994" rIns="127985" bIns="63994" anchor="ctr"/>
            <a:lstStyle/>
            <a:p>
              <a:pPr defTabSz="1789113"/>
              <a:endParaRPr lang="ru-RU" sz="2500" b="1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5109" name="Line 138"/>
            <p:cNvSpPr>
              <a:spLocks noChangeShapeType="1"/>
            </p:cNvSpPr>
            <p:nvPr/>
          </p:nvSpPr>
          <p:spPr bwMode="auto">
            <a:xfrm flipH="1">
              <a:off x="4120" y="3744"/>
              <a:ext cx="192" cy="0"/>
            </a:xfrm>
            <a:prstGeom prst="line">
              <a:avLst/>
            </a:prstGeom>
            <a:noFill/>
            <a:ln w="3175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10" name="Rectangle 139"/>
            <p:cNvSpPr>
              <a:spLocks noChangeArrowheads="1"/>
            </p:cNvSpPr>
            <p:nvPr/>
          </p:nvSpPr>
          <p:spPr bwMode="auto">
            <a:xfrm>
              <a:off x="4344" y="3696"/>
              <a:ext cx="868" cy="144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985" tIns="63994" rIns="127985" bIns="63994" anchor="ctr"/>
            <a:lstStyle/>
            <a:p>
              <a:pPr defTabSz="1789113"/>
              <a:r>
                <a:rPr lang="ru-RU" sz="14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Цифровые каналы</a:t>
              </a:r>
            </a:p>
          </p:txBody>
        </p:sp>
        <p:sp>
          <p:nvSpPr>
            <p:cNvPr id="165111" name="Line 140"/>
            <p:cNvSpPr>
              <a:spLocks noChangeShapeType="1"/>
            </p:cNvSpPr>
            <p:nvPr/>
          </p:nvSpPr>
          <p:spPr bwMode="auto">
            <a:xfrm flipH="1">
              <a:off x="4119" y="3912"/>
              <a:ext cx="192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12" name="Rectangle 141"/>
            <p:cNvSpPr>
              <a:spLocks noChangeArrowheads="1"/>
            </p:cNvSpPr>
            <p:nvPr/>
          </p:nvSpPr>
          <p:spPr bwMode="auto">
            <a:xfrm>
              <a:off x="4344" y="3848"/>
              <a:ext cx="840" cy="144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985" tIns="63994" rIns="127985" bIns="63994" anchor="ctr"/>
            <a:lstStyle/>
            <a:p>
              <a:pPr defTabSz="1789113"/>
              <a:r>
                <a:rPr lang="ru-RU" sz="14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Аналог. каналы</a:t>
              </a:r>
            </a:p>
          </p:txBody>
        </p:sp>
        <p:sp>
          <p:nvSpPr>
            <p:cNvPr id="165113" name="Line 140"/>
            <p:cNvSpPr>
              <a:spLocks noChangeShapeType="1"/>
            </p:cNvSpPr>
            <p:nvPr/>
          </p:nvSpPr>
          <p:spPr bwMode="auto">
            <a:xfrm flipH="1">
              <a:off x="4119" y="4073"/>
              <a:ext cx="192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14" name="Line 138"/>
            <p:cNvSpPr>
              <a:spLocks noChangeShapeType="1"/>
            </p:cNvSpPr>
            <p:nvPr/>
          </p:nvSpPr>
          <p:spPr bwMode="auto">
            <a:xfrm flipH="1">
              <a:off x="4119" y="4073"/>
              <a:ext cx="192" cy="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115" name="Rectangle 141"/>
            <p:cNvSpPr>
              <a:spLocks noChangeArrowheads="1"/>
            </p:cNvSpPr>
            <p:nvPr/>
          </p:nvSpPr>
          <p:spPr bwMode="auto">
            <a:xfrm>
              <a:off x="4344" y="3993"/>
              <a:ext cx="840" cy="144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985" tIns="63994" rIns="127985" bIns="63994" anchor="ctr"/>
            <a:lstStyle/>
            <a:p>
              <a:pPr defTabSz="1789113"/>
              <a:r>
                <a:rPr lang="ru-RU" sz="1400" b="1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Резервные каналы</a:t>
              </a:r>
            </a:p>
          </p:txBody>
        </p:sp>
      </p:grpSp>
      <p:sp>
        <p:nvSpPr>
          <p:cNvPr id="164882" name="TextBox 177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По состоянию на</a:t>
            </a:r>
          </a:p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дд.мм.гг</a:t>
            </a:r>
          </a:p>
        </p:txBody>
      </p:sp>
      <p:sp>
        <p:nvSpPr>
          <p:cNvPr id="164883" name="Text Box 15"/>
          <p:cNvSpPr txBox="1">
            <a:spLocks noChangeArrowheads="1"/>
          </p:cNvSpPr>
          <p:nvPr/>
        </p:nvSpPr>
        <p:spPr bwMode="auto">
          <a:xfrm>
            <a:off x="9525" y="31750"/>
            <a:ext cx="12792075" cy="6826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820" tIns="63913" rIns="127820" bIns="63913" anchor="ctr">
            <a:spAutoFit/>
          </a:bodyPr>
          <a:lstStyle/>
          <a:p>
            <a:pPr algn="ctr" defTabSz="1479550"/>
            <a:r>
              <a:rPr lang="ru-RU">
                <a:solidFill>
                  <a:schemeClr val="tx1"/>
                </a:solidFill>
                <a:cs typeface="Arial" pitchFamily="34" charset="0"/>
              </a:rPr>
              <a:t>Схема проводной связи </a:t>
            </a:r>
            <a:r>
              <a:rPr lang="ru-RU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</a:br>
            <a:r>
              <a:rPr lang="ru-RU">
                <a:solidFill>
                  <a:schemeClr val="tx1"/>
                </a:solidFill>
                <a:cs typeface="Arial" pitchFamily="34" charset="0"/>
              </a:rPr>
              <a:t>Чеченской Республики</a:t>
            </a:r>
          </a:p>
        </p:txBody>
      </p:sp>
      <p:grpSp>
        <p:nvGrpSpPr>
          <p:cNvPr id="164884" name="Group 60"/>
          <p:cNvGrpSpPr>
            <a:grpSpLocks/>
          </p:cNvGrpSpPr>
          <p:nvPr/>
        </p:nvGrpSpPr>
        <p:grpSpPr bwMode="auto">
          <a:xfrm>
            <a:off x="6905625" y="4922838"/>
            <a:ext cx="619125" cy="382587"/>
            <a:chOff x="4852" y="4203"/>
            <a:chExt cx="219" cy="225"/>
          </a:xfrm>
        </p:grpSpPr>
        <p:grpSp>
          <p:nvGrpSpPr>
            <p:cNvPr id="165100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102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104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105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106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107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103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101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grpSp>
        <p:nvGrpSpPr>
          <p:cNvPr id="164885" name="Group 60"/>
          <p:cNvGrpSpPr>
            <a:grpSpLocks/>
          </p:cNvGrpSpPr>
          <p:nvPr/>
        </p:nvGrpSpPr>
        <p:grpSpPr bwMode="auto">
          <a:xfrm>
            <a:off x="7840663" y="4872038"/>
            <a:ext cx="619125" cy="382587"/>
            <a:chOff x="4852" y="4203"/>
            <a:chExt cx="219" cy="225"/>
          </a:xfrm>
        </p:grpSpPr>
        <p:grpSp>
          <p:nvGrpSpPr>
            <p:cNvPr id="165092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94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96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97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98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99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95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93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886" name="Line 114"/>
          <p:cNvSpPr>
            <a:spLocks noChangeShapeType="1"/>
          </p:cNvSpPr>
          <p:nvPr/>
        </p:nvSpPr>
        <p:spPr bwMode="auto">
          <a:xfrm flipH="1" flipV="1">
            <a:off x="6184900" y="4368800"/>
            <a:ext cx="792163" cy="144463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887" name="Oval 77"/>
          <p:cNvSpPr>
            <a:spLocks noChangeArrowheads="1"/>
          </p:cNvSpPr>
          <p:nvPr/>
        </p:nvSpPr>
        <p:spPr bwMode="auto">
          <a:xfrm>
            <a:off x="6977063" y="4492625"/>
            <a:ext cx="100012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888" name="Group 60"/>
          <p:cNvGrpSpPr>
            <a:grpSpLocks/>
          </p:cNvGrpSpPr>
          <p:nvPr/>
        </p:nvGrpSpPr>
        <p:grpSpPr bwMode="auto">
          <a:xfrm>
            <a:off x="6832600" y="4079875"/>
            <a:ext cx="619125" cy="382588"/>
            <a:chOff x="4852" y="4203"/>
            <a:chExt cx="219" cy="225"/>
          </a:xfrm>
        </p:grpSpPr>
        <p:grpSp>
          <p:nvGrpSpPr>
            <p:cNvPr id="165084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86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88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89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90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91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87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85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grpSp>
        <p:nvGrpSpPr>
          <p:cNvPr id="164889" name="Group 60"/>
          <p:cNvGrpSpPr>
            <a:grpSpLocks/>
          </p:cNvGrpSpPr>
          <p:nvPr/>
        </p:nvGrpSpPr>
        <p:grpSpPr bwMode="auto">
          <a:xfrm>
            <a:off x="6832600" y="4079875"/>
            <a:ext cx="619125" cy="382588"/>
            <a:chOff x="4852" y="4203"/>
            <a:chExt cx="219" cy="225"/>
          </a:xfrm>
        </p:grpSpPr>
        <p:grpSp>
          <p:nvGrpSpPr>
            <p:cNvPr id="165076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78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80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81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82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83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79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77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890" name="Oval 77"/>
          <p:cNvSpPr>
            <a:spLocks noChangeArrowheads="1"/>
          </p:cNvSpPr>
          <p:nvPr/>
        </p:nvSpPr>
        <p:spPr bwMode="auto">
          <a:xfrm>
            <a:off x="8129588" y="4152900"/>
            <a:ext cx="100012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891" name="Group 60"/>
          <p:cNvGrpSpPr>
            <a:grpSpLocks/>
          </p:cNvGrpSpPr>
          <p:nvPr/>
        </p:nvGrpSpPr>
        <p:grpSpPr bwMode="auto">
          <a:xfrm>
            <a:off x="8086725" y="3792538"/>
            <a:ext cx="619125" cy="382587"/>
            <a:chOff x="4852" y="4203"/>
            <a:chExt cx="219" cy="225"/>
          </a:xfrm>
        </p:grpSpPr>
        <p:grpSp>
          <p:nvGrpSpPr>
            <p:cNvPr id="165068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70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72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73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74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75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71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69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892" name="Oval 77"/>
          <p:cNvSpPr>
            <a:spLocks noChangeArrowheads="1"/>
          </p:cNvSpPr>
          <p:nvPr/>
        </p:nvSpPr>
        <p:spPr bwMode="auto">
          <a:xfrm>
            <a:off x="8632825" y="3071813"/>
            <a:ext cx="100013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893" name="Group 60"/>
          <p:cNvGrpSpPr>
            <a:grpSpLocks/>
          </p:cNvGrpSpPr>
          <p:nvPr/>
        </p:nvGrpSpPr>
        <p:grpSpPr bwMode="auto">
          <a:xfrm>
            <a:off x="8561388" y="2713038"/>
            <a:ext cx="619125" cy="382587"/>
            <a:chOff x="4852" y="4203"/>
            <a:chExt cx="219" cy="225"/>
          </a:xfrm>
        </p:grpSpPr>
        <p:grpSp>
          <p:nvGrpSpPr>
            <p:cNvPr id="165060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62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64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65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66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67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63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61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894" name="Line 114"/>
          <p:cNvSpPr>
            <a:spLocks noChangeShapeType="1"/>
          </p:cNvSpPr>
          <p:nvPr/>
        </p:nvSpPr>
        <p:spPr bwMode="auto">
          <a:xfrm flipH="1" flipV="1">
            <a:off x="6184900" y="4368800"/>
            <a:ext cx="2808288" cy="12954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164895" name="Group 60"/>
          <p:cNvGrpSpPr>
            <a:grpSpLocks/>
          </p:cNvGrpSpPr>
          <p:nvPr/>
        </p:nvGrpSpPr>
        <p:grpSpPr bwMode="auto">
          <a:xfrm>
            <a:off x="8848725" y="5210175"/>
            <a:ext cx="619125" cy="382588"/>
            <a:chOff x="4852" y="4203"/>
            <a:chExt cx="219" cy="225"/>
          </a:xfrm>
        </p:grpSpPr>
        <p:grpSp>
          <p:nvGrpSpPr>
            <p:cNvPr id="165052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54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56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57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58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59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55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53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896" name="Oval 77"/>
          <p:cNvSpPr>
            <a:spLocks noChangeArrowheads="1"/>
          </p:cNvSpPr>
          <p:nvPr/>
        </p:nvSpPr>
        <p:spPr bwMode="auto">
          <a:xfrm>
            <a:off x="8921750" y="5592763"/>
            <a:ext cx="100013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4897" name="Line 113"/>
          <p:cNvSpPr>
            <a:spLocks noChangeShapeType="1"/>
          </p:cNvSpPr>
          <p:nvPr/>
        </p:nvSpPr>
        <p:spPr bwMode="auto">
          <a:xfrm>
            <a:off x="6113463" y="4440238"/>
            <a:ext cx="1727200" cy="216058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898" name="Oval 77"/>
          <p:cNvSpPr>
            <a:spLocks noChangeArrowheads="1"/>
          </p:cNvSpPr>
          <p:nvPr/>
        </p:nvSpPr>
        <p:spPr bwMode="auto">
          <a:xfrm>
            <a:off x="7740650" y="6580188"/>
            <a:ext cx="100013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899" name="Group 60"/>
          <p:cNvGrpSpPr>
            <a:grpSpLocks/>
          </p:cNvGrpSpPr>
          <p:nvPr/>
        </p:nvGrpSpPr>
        <p:grpSpPr bwMode="auto">
          <a:xfrm>
            <a:off x="7696200" y="6169025"/>
            <a:ext cx="619125" cy="382588"/>
            <a:chOff x="4852" y="4203"/>
            <a:chExt cx="219" cy="225"/>
          </a:xfrm>
        </p:grpSpPr>
        <p:grpSp>
          <p:nvGrpSpPr>
            <p:cNvPr id="165044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46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48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49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50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51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47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45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900" name="Line 113"/>
          <p:cNvSpPr>
            <a:spLocks noChangeShapeType="1"/>
          </p:cNvSpPr>
          <p:nvPr/>
        </p:nvSpPr>
        <p:spPr bwMode="auto">
          <a:xfrm>
            <a:off x="6040438" y="4440238"/>
            <a:ext cx="73025" cy="259238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01" name="Oval 77"/>
          <p:cNvSpPr>
            <a:spLocks noChangeArrowheads="1"/>
          </p:cNvSpPr>
          <p:nvPr/>
        </p:nvSpPr>
        <p:spPr bwMode="auto">
          <a:xfrm>
            <a:off x="6040438" y="7032625"/>
            <a:ext cx="100012" cy="90488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902" name="Group 60"/>
          <p:cNvGrpSpPr>
            <a:grpSpLocks/>
          </p:cNvGrpSpPr>
          <p:nvPr/>
        </p:nvGrpSpPr>
        <p:grpSpPr bwMode="auto">
          <a:xfrm>
            <a:off x="5997575" y="6723063"/>
            <a:ext cx="619125" cy="382587"/>
            <a:chOff x="4852" y="4203"/>
            <a:chExt cx="219" cy="225"/>
          </a:xfrm>
        </p:grpSpPr>
        <p:grpSp>
          <p:nvGrpSpPr>
            <p:cNvPr id="165036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38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40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41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42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43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39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37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903" name="Line 113"/>
          <p:cNvSpPr>
            <a:spLocks noChangeShapeType="1"/>
          </p:cNvSpPr>
          <p:nvPr/>
        </p:nvSpPr>
        <p:spPr bwMode="auto">
          <a:xfrm flipH="1">
            <a:off x="5608638" y="4513263"/>
            <a:ext cx="431800" cy="935037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04" name="Line 113"/>
          <p:cNvSpPr>
            <a:spLocks noChangeShapeType="1"/>
          </p:cNvSpPr>
          <p:nvPr/>
        </p:nvSpPr>
        <p:spPr bwMode="auto">
          <a:xfrm>
            <a:off x="4097338" y="2352675"/>
            <a:ext cx="1871662" cy="20161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05" name="Oval 77"/>
          <p:cNvSpPr>
            <a:spLocks noChangeArrowheads="1"/>
          </p:cNvSpPr>
          <p:nvPr/>
        </p:nvSpPr>
        <p:spPr bwMode="auto">
          <a:xfrm>
            <a:off x="4213225" y="4997450"/>
            <a:ext cx="100013" cy="90488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4906" name="Line 113"/>
          <p:cNvSpPr>
            <a:spLocks noChangeShapeType="1"/>
          </p:cNvSpPr>
          <p:nvPr/>
        </p:nvSpPr>
        <p:spPr bwMode="auto">
          <a:xfrm flipV="1">
            <a:off x="4313238" y="4440238"/>
            <a:ext cx="1655762" cy="576262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07" name="Oval 77"/>
          <p:cNvSpPr>
            <a:spLocks noChangeArrowheads="1"/>
          </p:cNvSpPr>
          <p:nvPr/>
        </p:nvSpPr>
        <p:spPr bwMode="auto">
          <a:xfrm>
            <a:off x="5464175" y="5430838"/>
            <a:ext cx="100013" cy="90487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908" name="Group 60"/>
          <p:cNvGrpSpPr>
            <a:grpSpLocks/>
          </p:cNvGrpSpPr>
          <p:nvPr/>
        </p:nvGrpSpPr>
        <p:grpSpPr bwMode="auto">
          <a:xfrm>
            <a:off x="5392738" y="5087938"/>
            <a:ext cx="619125" cy="382587"/>
            <a:chOff x="4852" y="4203"/>
            <a:chExt cx="219" cy="225"/>
          </a:xfrm>
        </p:grpSpPr>
        <p:grpSp>
          <p:nvGrpSpPr>
            <p:cNvPr id="165028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30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32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33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34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35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31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29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grpSp>
        <p:nvGrpSpPr>
          <p:cNvPr id="164909" name="Group 60"/>
          <p:cNvGrpSpPr>
            <a:grpSpLocks/>
          </p:cNvGrpSpPr>
          <p:nvPr/>
        </p:nvGrpSpPr>
        <p:grpSpPr bwMode="auto">
          <a:xfrm>
            <a:off x="4097338" y="4656138"/>
            <a:ext cx="619125" cy="382587"/>
            <a:chOff x="4852" y="4203"/>
            <a:chExt cx="219" cy="225"/>
          </a:xfrm>
        </p:grpSpPr>
        <p:grpSp>
          <p:nvGrpSpPr>
            <p:cNvPr id="165020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22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24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25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26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27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23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21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910" name="Oval 77"/>
          <p:cNvSpPr>
            <a:spLocks noChangeArrowheads="1"/>
          </p:cNvSpPr>
          <p:nvPr/>
        </p:nvSpPr>
        <p:spPr bwMode="auto">
          <a:xfrm>
            <a:off x="3997325" y="2262188"/>
            <a:ext cx="100013" cy="90487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911" name="Group 60"/>
          <p:cNvGrpSpPr>
            <a:grpSpLocks/>
          </p:cNvGrpSpPr>
          <p:nvPr/>
        </p:nvGrpSpPr>
        <p:grpSpPr bwMode="auto">
          <a:xfrm>
            <a:off x="3879850" y="1920875"/>
            <a:ext cx="619125" cy="382588"/>
            <a:chOff x="4852" y="4203"/>
            <a:chExt cx="219" cy="225"/>
          </a:xfrm>
        </p:grpSpPr>
        <p:grpSp>
          <p:nvGrpSpPr>
            <p:cNvPr id="165012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14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16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17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18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19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15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13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912" name="Line 114"/>
          <p:cNvSpPr>
            <a:spLocks noChangeShapeType="1"/>
          </p:cNvSpPr>
          <p:nvPr/>
        </p:nvSpPr>
        <p:spPr bwMode="auto">
          <a:xfrm flipH="1">
            <a:off x="6040438" y="3505200"/>
            <a:ext cx="215900" cy="79057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13" name="Oval 77"/>
          <p:cNvSpPr>
            <a:spLocks noChangeArrowheads="1"/>
          </p:cNvSpPr>
          <p:nvPr/>
        </p:nvSpPr>
        <p:spPr bwMode="auto">
          <a:xfrm>
            <a:off x="6184900" y="3432175"/>
            <a:ext cx="100013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914" name="Group 60"/>
          <p:cNvGrpSpPr>
            <a:grpSpLocks/>
          </p:cNvGrpSpPr>
          <p:nvPr/>
        </p:nvGrpSpPr>
        <p:grpSpPr bwMode="auto">
          <a:xfrm>
            <a:off x="6113463" y="3144838"/>
            <a:ext cx="619125" cy="382587"/>
            <a:chOff x="4852" y="4203"/>
            <a:chExt cx="219" cy="225"/>
          </a:xfrm>
        </p:grpSpPr>
        <p:grpSp>
          <p:nvGrpSpPr>
            <p:cNvPr id="165004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006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08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09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10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11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007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005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915" name="Line 114"/>
          <p:cNvSpPr>
            <a:spLocks noChangeShapeType="1"/>
          </p:cNvSpPr>
          <p:nvPr/>
        </p:nvSpPr>
        <p:spPr bwMode="auto">
          <a:xfrm>
            <a:off x="5753100" y="4079875"/>
            <a:ext cx="215900" cy="215900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16" name="Oval 77"/>
          <p:cNvSpPr>
            <a:spLocks noChangeArrowheads="1"/>
          </p:cNvSpPr>
          <p:nvPr/>
        </p:nvSpPr>
        <p:spPr bwMode="auto">
          <a:xfrm>
            <a:off x="5724525" y="4008438"/>
            <a:ext cx="100013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917" name="Group 60"/>
          <p:cNvGrpSpPr>
            <a:grpSpLocks/>
          </p:cNvGrpSpPr>
          <p:nvPr/>
        </p:nvGrpSpPr>
        <p:grpSpPr bwMode="auto">
          <a:xfrm>
            <a:off x="5608638" y="3648075"/>
            <a:ext cx="792162" cy="382588"/>
            <a:chOff x="4852" y="4203"/>
            <a:chExt cx="219" cy="225"/>
          </a:xfrm>
        </p:grpSpPr>
        <p:grpSp>
          <p:nvGrpSpPr>
            <p:cNvPr id="164996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4998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000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01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02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003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4999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4997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800" b="1">
                  <a:cs typeface="Times New Roman" pitchFamily="18" charset="0"/>
                </a:rPr>
                <a:t>ОФПС-1</a:t>
              </a:r>
            </a:p>
          </p:txBody>
        </p:sp>
      </p:grpSp>
      <p:sp>
        <p:nvSpPr>
          <p:cNvPr id="164918" name="Line 113"/>
          <p:cNvSpPr>
            <a:spLocks noChangeShapeType="1"/>
          </p:cNvSpPr>
          <p:nvPr/>
        </p:nvSpPr>
        <p:spPr bwMode="auto">
          <a:xfrm flipV="1">
            <a:off x="3663950" y="4368800"/>
            <a:ext cx="2305050" cy="144463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19" name="Oval 77"/>
          <p:cNvSpPr>
            <a:spLocks noChangeArrowheads="1"/>
          </p:cNvSpPr>
          <p:nvPr/>
        </p:nvSpPr>
        <p:spPr bwMode="auto">
          <a:xfrm>
            <a:off x="3592513" y="4513263"/>
            <a:ext cx="100012" cy="90487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920" name="Group 60"/>
          <p:cNvGrpSpPr>
            <a:grpSpLocks/>
          </p:cNvGrpSpPr>
          <p:nvPr/>
        </p:nvGrpSpPr>
        <p:grpSpPr bwMode="auto">
          <a:xfrm>
            <a:off x="3448050" y="4152900"/>
            <a:ext cx="619125" cy="382588"/>
            <a:chOff x="4852" y="4203"/>
            <a:chExt cx="219" cy="225"/>
          </a:xfrm>
        </p:grpSpPr>
        <p:grpSp>
          <p:nvGrpSpPr>
            <p:cNvPr id="164988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4990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4992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4993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4994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4995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4991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4989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921" name="Line 113"/>
          <p:cNvSpPr>
            <a:spLocks noChangeShapeType="1"/>
          </p:cNvSpPr>
          <p:nvPr/>
        </p:nvSpPr>
        <p:spPr bwMode="auto">
          <a:xfrm>
            <a:off x="3448050" y="2352675"/>
            <a:ext cx="2520950" cy="2016125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22" name="Oval 77"/>
          <p:cNvSpPr>
            <a:spLocks noChangeArrowheads="1"/>
          </p:cNvSpPr>
          <p:nvPr/>
        </p:nvSpPr>
        <p:spPr bwMode="auto">
          <a:xfrm>
            <a:off x="3376613" y="2279650"/>
            <a:ext cx="100012" cy="90488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164923" name="Group 60"/>
          <p:cNvGrpSpPr>
            <a:grpSpLocks/>
          </p:cNvGrpSpPr>
          <p:nvPr/>
        </p:nvGrpSpPr>
        <p:grpSpPr bwMode="auto">
          <a:xfrm>
            <a:off x="3260725" y="1897063"/>
            <a:ext cx="619125" cy="382587"/>
            <a:chOff x="4852" y="4203"/>
            <a:chExt cx="219" cy="225"/>
          </a:xfrm>
        </p:grpSpPr>
        <p:grpSp>
          <p:nvGrpSpPr>
            <p:cNvPr id="164980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4982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4984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4985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4986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4987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4983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4981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4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331" tIns="42669" rIns="85331" bIns="42669">
              <a:spAutoFit/>
            </a:bodyPr>
            <a:lstStyle/>
            <a:p>
              <a:pPr defTabSz="1193800" eaLnBrk="0" hangingPunct="0"/>
              <a:r>
                <a:rPr lang="ru-RU" sz="1100" b="1">
                  <a:cs typeface="Times New Roman" pitchFamily="18" charset="0"/>
                </a:rPr>
                <a:t>ГПО</a:t>
              </a:r>
            </a:p>
          </p:txBody>
        </p:sp>
      </p:grpSp>
      <p:sp>
        <p:nvSpPr>
          <p:cNvPr id="164924" name="Line 132"/>
          <p:cNvSpPr>
            <a:spLocks noChangeShapeType="1"/>
          </p:cNvSpPr>
          <p:nvPr/>
        </p:nvSpPr>
        <p:spPr bwMode="auto">
          <a:xfrm>
            <a:off x="4097338" y="2279650"/>
            <a:ext cx="1871662" cy="2016125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164925" name="Группа 144"/>
          <p:cNvGrpSpPr>
            <a:grpSpLocks/>
          </p:cNvGrpSpPr>
          <p:nvPr/>
        </p:nvGrpSpPr>
        <p:grpSpPr bwMode="auto">
          <a:xfrm rot="320584" flipH="1" flipV="1">
            <a:off x="4013200" y="2317750"/>
            <a:ext cx="2089150" cy="1801813"/>
            <a:chOff x="4829164" y="4800600"/>
            <a:chExt cx="214314" cy="3643339"/>
          </a:xfrm>
        </p:grpSpPr>
        <p:sp>
          <p:nvSpPr>
            <p:cNvPr id="164978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79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64926" name="Группа 144"/>
          <p:cNvGrpSpPr>
            <a:grpSpLocks/>
          </p:cNvGrpSpPr>
          <p:nvPr/>
        </p:nvGrpSpPr>
        <p:grpSpPr bwMode="auto">
          <a:xfrm rot="320584" flipH="1" flipV="1">
            <a:off x="3371850" y="2428875"/>
            <a:ext cx="2667000" cy="1739900"/>
            <a:chOff x="4829164" y="4800600"/>
            <a:chExt cx="214314" cy="3643339"/>
          </a:xfrm>
        </p:grpSpPr>
        <p:sp>
          <p:nvSpPr>
            <p:cNvPr id="164976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77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4927" name="Line 132"/>
          <p:cNvSpPr>
            <a:spLocks noChangeShapeType="1"/>
          </p:cNvSpPr>
          <p:nvPr/>
        </p:nvSpPr>
        <p:spPr bwMode="auto">
          <a:xfrm>
            <a:off x="3376613" y="2352675"/>
            <a:ext cx="2519362" cy="2016125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28" name="Line 132"/>
          <p:cNvSpPr>
            <a:spLocks noChangeShapeType="1"/>
          </p:cNvSpPr>
          <p:nvPr/>
        </p:nvSpPr>
        <p:spPr bwMode="auto">
          <a:xfrm flipV="1">
            <a:off x="3663950" y="4368800"/>
            <a:ext cx="2305050" cy="71438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164929" name="Группа 144"/>
          <p:cNvGrpSpPr>
            <a:grpSpLocks/>
          </p:cNvGrpSpPr>
          <p:nvPr/>
        </p:nvGrpSpPr>
        <p:grpSpPr bwMode="auto">
          <a:xfrm rot="320584" flipH="1">
            <a:off x="3736975" y="4297363"/>
            <a:ext cx="2182813" cy="357187"/>
            <a:chOff x="4829164" y="4800600"/>
            <a:chExt cx="214314" cy="3643339"/>
          </a:xfrm>
        </p:grpSpPr>
        <p:sp>
          <p:nvSpPr>
            <p:cNvPr id="164974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75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64930" name="Группа 144"/>
          <p:cNvGrpSpPr>
            <a:grpSpLocks/>
          </p:cNvGrpSpPr>
          <p:nvPr/>
        </p:nvGrpSpPr>
        <p:grpSpPr bwMode="auto">
          <a:xfrm rot="320584" flipH="1">
            <a:off x="4313238" y="4360863"/>
            <a:ext cx="1676400" cy="798512"/>
            <a:chOff x="4829164" y="4800600"/>
            <a:chExt cx="214314" cy="3643339"/>
          </a:xfrm>
        </p:grpSpPr>
        <p:sp>
          <p:nvSpPr>
            <p:cNvPr id="164972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73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4931" name="Line 132"/>
          <p:cNvSpPr>
            <a:spLocks noChangeShapeType="1"/>
          </p:cNvSpPr>
          <p:nvPr/>
        </p:nvSpPr>
        <p:spPr bwMode="auto">
          <a:xfrm flipV="1">
            <a:off x="4313238" y="4513263"/>
            <a:ext cx="1655762" cy="574675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32" name="Line 132"/>
          <p:cNvSpPr>
            <a:spLocks noChangeShapeType="1"/>
          </p:cNvSpPr>
          <p:nvPr/>
        </p:nvSpPr>
        <p:spPr bwMode="auto">
          <a:xfrm flipV="1">
            <a:off x="5589588" y="4513263"/>
            <a:ext cx="431800" cy="863600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164933" name="Группа 144"/>
          <p:cNvGrpSpPr>
            <a:grpSpLocks/>
          </p:cNvGrpSpPr>
          <p:nvPr/>
        </p:nvGrpSpPr>
        <p:grpSpPr bwMode="auto">
          <a:xfrm rot="320584" flipH="1">
            <a:off x="5675313" y="4579938"/>
            <a:ext cx="295275" cy="922337"/>
            <a:chOff x="4829164" y="4800600"/>
            <a:chExt cx="214314" cy="3643339"/>
          </a:xfrm>
        </p:grpSpPr>
        <p:sp>
          <p:nvSpPr>
            <p:cNvPr id="164970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71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64934" name="Группа 144"/>
          <p:cNvGrpSpPr>
            <a:grpSpLocks/>
          </p:cNvGrpSpPr>
          <p:nvPr/>
        </p:nvGrpSpPr>
        <p:grpSpPr bwMode="auto">
          <a:xfrm rot="320584" flipH="1">
            <a:off x="6110288" y="3497263"/>
            <a:ext cx="142875" cy="849312"/>
            <a:chOff x="4829164" y="4800600"/>
            <a:chExt cx="214314" cy="3643339"/>
          </a:xfrm>
        </p:grpSpPr>
        <p:sp>
          <p:nvSpPr>
            <p:cNvPr id="164968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69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4935" name="Line 132"/>
          <p:cNvSpPr>
            <a:spLocks noChangeShapeType="1"/>
          </p:cNvSpPr>
          <p:nvPr/>
        </p:nvSpPr>
        <p:spPr bwMode="auto">
          <a:xfrm flipV="1">
            <a:off x="6040438" y="3505200"/>
            <a:ext cx="144462" cy="790575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164936" name="Группа 144"/>
          <p:cNvGrpSpPr>
            <a:grpSpLocks/>
          </p:cNvGrpSpPr>
          <p:nvPr/>
        </p:nvGrpSpPr>
        <p:grpSpPr bwMode="auto">
          <a:xfrm rot="320584">
            <a:off x="6089650" y="4525963"/>
            <a:ext cx="1008063" cy="733425"/>
            <a:chOff x="4829164" y="4800600"/>
            <a:chExt cx="214314" cy="3643339"/>
          </a:xfrm>
        </p:grpSpPr>
        <p:sp>
          <p:nvSpPr>
            <p:cNvPr id="164966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67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4937" name="Line 132"/>
          <p:cNvSpPr>
            <a:spLocks noChangeShapeType="1"/>
          </p:cNvSpPr>
          <p:nvPr/>
        </p:nvSpPr>
        <p:spPr bwMode="auto">
          <a:xfrm flipH="1" flipV="1">
            <a:off x="6059488" y="4513263"/>
            <a:ext cx="131762" cy="2519362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38" name="Line 132"/>
          <p:cNvSpPr>
            <a:spLocks noChangeShapeType="1"/>
          </p:cNvSpPr>
          <p:nvPr/>
        </p:nvSpPr>
        <p:spPr bwMode="auto">
          <a:xfrm flipH="1" flipV="1">
            <a:off x="6113463" y="4440238"/>
            <a:ext cx="1655762" cy="2160587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164939" name="Группа 144"/>
          <p:cNvGrpSpPr>
            <a:grpSpLocks/>
          </p:cNvGrpSpPr>
          <p:nvPr/>
        </p:nvGrpSpPr>
        <p:grpSpPr bwMode="auto">
          <a:xfrm rot="320584">
            <a:off x="6061075" y="4564063"/>
            <a:ext cx="1800225" cy="2027237"/>
            <a:chOff x="4829164" y="4800600"/>
            <a:chExt cx="214314" cy="3643339"/>
          </a:xfrm>
        </p:grpSpPr>
        <p:sp>
          <p:nvSpPr>
            <p:cNvPr id="164964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65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64940" name="Группа 144"/>
          <p:cNvGrpSpPr>
            <a:grpSpLocks/>
          </p:cNvGrpSpPr>
          <p:nvPr/>
        </p:nvGrpSpPr>
        <p:grpSpPr bwMode="auto">
          <a:xfrm rot="320584">
            <a:off x="5902325" y="4441825"/>
            <a:ext cx="274638" cy="2592388"/>
            <a:chOff x="4829164" y="4800600"/>
            <a:chExt cx="214314" cy="3643339"/>
          </a:xfrm>
        </p:grpSpPr>
        <p:sp>
          <p:nvSpPr>
            <p:cNvPr id="164962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63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4941" name="Line 132"/>
          <p:cNvSpPr>
            <a:spLocks noChangeShapeType="1"/>
          </p:cNvSpPr>
          <p:nvPr/>
        </p:nvSpPr>
        <p:spPr bwMode="auto">
          <a:xfrm flipH="1" flipV="1">
            <a:off x="6184900" y="4368800"/>
            <a:ext cx="2736850" cy="1223963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42" name="Oval 77"/>
          <p:cNvSpPr>
            <a:spLocks noChangeArrowheads="1"/>
          </p:cNvSpPr>
          <p:nvPr/>
        </p:nvSpPr>
        <p:spPr bwMode="auto">
          <a:xfrm>
            <a:off x="6977063" y="5295900"/>
            <a:ext cx="100012" cy="90488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919" tIns="63962" rIns="127919" bIns="63962" anchor="ctr"/>
          <a:lstStyle/>
          <a:p>
            <a:pPr defTabSz="911225"/>
            <a:endParaRPr lang="ru-RU" sz="6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4943" name="Line 132"/>
          <p:cNvSpPr>
            <a:spLocks noChangeShapeType="1"/>
          </p:cNvSpPr>
          <p:nvPr/>
        </p:nvSpPr>
        <p:spPr bwMode="auto">
          <a:xfrm flipH="1" flipV="1">
            <a:off x="6113463" y="4381500"/>
            <a:ext cx="863600" cy="144463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164944" name="Группа 144"/>
          <p:cNvGrpSpPr>
            <a:grpSpLocks/>
          </p:cNvGrpSpPr>
          <p:nvPr/>
        </p:nvGrpSpPr>
        <p:grpSpPr bwMode="auto">
          <a:xfrm rot="320584" flipH="1" flipV="1">
            <a:off x="6119813" y="4435475"/>
            <a:ext cx="855662" cy="79375"/>
            <a:chOff x="4829164" y="4800600"/>
            <a:chExt cx="214314" cy="3643339"/>
          </a:xfrm>
        </p:grpSpPr>
        <p:sp>
          <p:nvSpPr>
            <p:cNvPr id="164960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61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64945" name="Группа 144"/>
          <p:cNvGrpSpPr>
            <a:grpSpLocks/>
          </p:cNvGrpSpPr>
          <p:nvPr/>
        </p:nvGrpSpPr>
        <p:grpSpPr bwMode="auto">
          <a:xfrm rot="320584" flipH="1">
            <a:off x="6254750" y="3049588"/>
            <a:ext cx="2328863" cy="1387475"/>
            <a:chOff x="4829164" y="4800600"/>
            <a:chExt cx="214314" cy="3643339"/>
          </a:xfrm>
        </p:grpSpPr>
        <p:sp>
          <p:nvSpPr>
            <p:cNvPr id="164958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59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4946" name="Line 132"/>
          <p:cNvSpPr>
            <a:spLocks noChangeShapeType="1"/>
          </p:cNvSpPr>
          <p:nvPr/>
        </p:nvSpPr>
        <p:spPr bwMode="auto">
          <a:xfrm flipV="1">
            <a:off x="6184900" y="3144838"/>
            <a:ext cx="2447925" cy="1150937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4947" name="Line 132"/>
          <p:cNvSpPr>
            <a:spLocks noChangeShapeType="1"/>
          </p:cNvSpPr>
          <p:nvPr/>
        </p:nvSpPr>
        <p:spPr bwMode="auto">
          <a:xfrm flipV="1">
            <a:off x="6184900" y="4152900"/>
            <a:ext cx="1944688" cy="215900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164948" name="Группа 144"/>
          <p:cNvGrpSpPr>
            <a:grpSpLocks/>
          </p:cNvGrpSpPr>
          <p:nvPr/>
        </p:nvGrpSpPr>
        <p:grpSpPr bwMode="auto">
          <a:xfrm rot="320584" flipH="1">
            <a:off x="6224588" y="4165600"/>
            <a:ext cx="1908175" cy="331788"/>
            <a:chOff x="4829164" y="4800600"/>
            <a:chExt cx="214314" cy="3643339"/>
          </a:xfrm>
        </p:grpSpPr>
        <p:sp>
          <p:nvSpPr>
            <p:cNvPr id="164956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57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4949" name="Line 132"/>
          <p:cNvSpPr>
            <a:spLocks noChangeShapeType="1"/>
          </p:cNvSpPr>
          <p:nvPr/>
        </p:nvSpPr>
        <p:spPr bwMode="auto">
          <a:xfrm>
            <a:off x="6184900" y="4440238"/>
            <a:ext cx="1728788" cy="865187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grpSp>
        <p:nvGrpSpPr>
          <p:cNvPr id="164950" name="Группа 144"/>
          <p:cNvGrpSpPr>
            <a:grpSpLocks/>
          </p:cNvGrpSpPr>
          <p:nvPr/>
        </p:nvGrpSpPr>
        <p:grpSpPr bwMode="auto">
          <a:xfrm rot="320584" flipH="1" flipV="1">
            <a:off x="6115050" y="4443413"/>
            <a:ext cx="1866900" cy="720725"/>
            <a:chOff x="4829164" y="4800600"/>
            <a:chExt cx="214314" cy="3643339"/>
          </a:xfrm>
        </p:grpSpPr>
        <p:sp>
          <p:nvSpPr>
            <p:cNvPr id="164954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55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64951" name="Группа 144"/>
          <p:cNvGrpSpPr>
            <a:grpSpLocks/>
          </p:cNvGrpSpPr>
          <p:nvPr/>
        </p:nvGrpSpPr>
        <p:grpSpPr bwMode="auto">
          <a:xfrm rot="320584" flipH="1" flipV="1">
            <a:off x="6169025" y="4468813"/>
            <a:ext cx="2847975" cy="1009650"/>
            <a:chOff x="4829164" y="4800600"/>
            <a:chExt cx="214314" cy="3643339"/>
          </a:xfrm>
        </p:grpSpPr>
        <p:sp>
          <p:nvSpPr>
            <p:cNvPr id="164952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4953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0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9525" y="23813"/>
            <a:ext cx="12801600" cy="9601200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165891" name="Text Box 101"/>
          <p:cNvSpPr txBox="1">
            <a:spLocks noChangeArrowheads="1"/>
          </p:cNvSpPr>
          <p:nvPr/>
        </p:nvSpPr>
        <p:spPr bwMode="auto">
          <a:xfrm rot="3046395">
            <a:off x="7504907" y="802481"/>
            <a:ext cx="520700" cy="166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4836" tIns="37423" rIns="74836" bIns="37423">
            <a:spAutoFit/>
          </a:bodyPr>
          <a:lstStyle/>
          <a:p>
            <a:pPr defTabSz="1208088"/>
            <a:r>
              <a:rPr lang="ru-RU" sz="600" b="1" i="1">
                <a:solidFill>
                  <a:schemeClr val="accent2"/>
                </a:solidFill>
                <a:cs typeface="Arial" pitchFamily="34" charset="0"/>
              </a:rPr>
              <a:t>Сев. Двина</a:t>
            </a:r>
            <a:endParaRPr lang="ru-RU" sz="600" b="1">
              <a:cs typeface="Arial" pitchFamily="34" charset="0"/>
            </a:endParaRPr>
          </a:p>
        </p:txBody>
      </p:sp>
      <p:sp>
        <p:nvSpPr>
          <p:cNvPr id="165892" name="Freeform 6"/>
          <p:cNvSpPr>
            <a:spLocks/>
          </p:cNvSpPr>
          <p:nvPr/>
        </p:nvSpPr>
        <p:spPr bwMode="auto">
          <a:xfrm>
            <a:off x="6972300" y="5187950"/>
            <a:ext cx="4763" cy="0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0 h 2"/>
              <a:gd name="T4" fmla="*/ 0 w 2"/>
              <a:gd name="T5" fmla="*/ 0 h 2"/>
              <a:gd name="T6" fmla="*/ 2147483647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0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6E6E6E"/>
            </a:solidFill>
            <a:round/>
            <a:headEnd/>
            <a:tailEnd/>
          </a:ln>
        </p:spPr>
        <p:txBody>
          <a:bodyPr lIns="179109" tIns="89557" rIns="179109" bIns="89557"/>
          <a:lstStyle/>
          <a:p>
            <a:endParaRPr lang="ru-RU"/>
          </a:p>
        </p:txBody>
      </p:sp>
      <p:grpSp>
        <p:nvGrpSpPr>
          <p:cNvPr id="165893" name="Group 194"/>
          <p:cNvGrpSpPr>
            <a:grpSpLocks/>
          </p:cNvGrpSpPr>
          <p:nvPr/>
        </p:nvGrpSpPr>
        <p:grpSpPr bwMode="auto">
          <a:xfrm>
            <a:off x="5976938" y="3929063"/>
            <a:ext cx="784225" cy="366712"/>
            <a:chOff x="2306" y="1519"/>
            <a:chExt cx="414" cy="167"/>
          </a:xfrm>
        </p:grpSpPr>
        <p:grpSp>
          <p:nvGrpSpPr>
            <p:cNvPr id="165929" name="Group 195"/>
            <p:cNvGrpSpPr>
              <a:grpSpLocks/>
            </p:cNvGrpSpPr>
            <p:nvPr/>
          </p:nvGrpSpPr>
          <p:grpSpPr bwMode="auto">
            <a:xfrm>
              <a:off x="2362" y="1519"/>
              <a:ext cx="251" cy="167"/>
              <a:chOff x="2244" y="1157"/>
              <a:chExt cx="454" cy="411"/>
            </a:xfrm>
          </p:grpSpPr>
          <p:grpSp>
            <p:nvGrpSpPr>
              <p:cNvPr id="165931" name="Group 196"/>
              <p:cNvGrpSpPr>
                <a:grpSpLocks/>
              </p:cNvGrpSpPr>
              <p:nvPr/>
            </p:nvGrpSpPr>
            <p:grpSpPr bwMode="auto">
              <a:xfrm>
                <a:off x="2244" y="1162"/>
                <a:ext cx="38" cy="406"/>
                <a:chOff x="3364" y="1709"/>
                <a:chExt cx="33" cy="406"/>
              </a:xfrm>
            </p:grpSpPr>
            <p:grpSp>
              <p:nvGrpSpPr>
                <p:cNvPr id="165933" name="Group 197"/>
                <p:cNvGrpSpPr>
                  <a:grpSpLocks noChangeAspect="1"/>
                </p:cNvGrpSpPr>
                <p:nvPr/>
              </p:nvGrpSpPr>
              <p:grpSpPr bwMode="auto">
                <a:xfrm>
                  <a:off x="3364" y="1709"/>
                  <a:ext cx="32" cy="406"/>
                  <a:chOff x="901" y="2135"/>
                  <a:chExt cx="156" cy="3009"/>
                </a:xfrm>
              </p:grpSpPr>
              <p:sp>
                <p:nvSpPr>
                  <p:cNvPr id="165936" name="Freeform 198"/>
                  <p:cNvSpPr>
                    <a:spLocks noChangeAspect="1"/>
                  </p:cNvSpPr>
                  <p:nvPr/>
                </p:nvSpPr>
                <p:spPr bwMode="auto">
                  <a:xfrm>
                    <a:off x="973" y="2135"/>
                    <a:ext cx="84" cy="3001"/>
                  </a:xfrm>
                  <a:custGeom>
                    <a:avLst/>
                    <a:gdLst>
                      <a:gd name="T0" fmla="*/ 41 w 84"/>
                      <a:gd name="T1" fmla="*/ 0 h 3001"/>
                      <a:gd name="T2" fmla="*/ 83 w 84"/>
                      <a:gd name="T3" fmla="*/ 0 h 3001"/>
                      <a:gd name="T4" fmla="*/ 83 w 84"/>
                      <a:gd name="T5" fmla="*/ 3000 h 3001"/>
                      <a:gd name="T6" fmla="*/ 0 w 84"/>
                      <a:gd name="T7" fmla="*/ 3000 h 3001"/>
                      <a:gd name="T8" fmla="*/ 41 w 84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4"/>
                      <a:gd name="T16" fmla="*/ 0 h 3001"/>
                      <a:gd name="T17" fmla="*/ 84 w 84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4" h="3001">
                        <a:moveTo>
                          <a:pt x="41" y="0"/>
                        </a:moveTo>
                        <a:lnTo>
                          <a:pt x="83" y="0"/>
                        </a:lnTo>
                        <a:lnTo>
                          <a:pt x="83" y="3000"/>
                        </a:lnTo>
                        <a:lnTo>
                          <a:pt x="0" y="3000"/>
                        </a:lnTo>
                        <a:lnTo>
                          <a:pt x="41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999933"/>
                      </a:gs>
                      <a:gs pos="100000">
                        <a:srgbClr val="7A7A29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403" tIns="45702" rIns="91403" bIns="45702"/>
                  <a:lstStyle/>
                  <a:p>
                    <a:endParaRPr lang="ru-RU"/>
                  </a:p>
                </p:txBody>
              </p:sp>
              <p:sp>
                <p:nvSpPr>
                  <p:cNvPr id="165937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901" y="2143"/>
                    <a:ext cx="121" cy="3001"/>
                  </a:xfrm>
                  <a:custGeom>
                    <a:avLst/>
                    <a:gdLst>
                      <a:gd name="T0" fmla="*/ 57 w 121"/>
                      <a:gd name="T1" fmla="*/ 0 h 3001"/>
                      <a:gd name="T2" fmla="*/ 111 w 121"/>
                      <a:gd name="T3" fmla="*/ 0 h 3001"/>
                      <a:gd name="T4" fmla="*/ 120 w 121"/>
                      <a:gd name="T5" fmla="*/ 3000 h 3001"/>
                      <a:gd name="T6" fmla="*/ 0 w 121"/>
                      <a:gd name="T7" fmla="*/ 3000 h 3001"/>
                      <a:gd name="T8" fmla="*/ 57 w 121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1"/>
                      <a:gd name="T16" fmla="*/ 0 h 3001"/>
                      <a:gd name="T17" fmla="*/ 121 w 121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1" h="3001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120" y="3000"/>
                        </a:lnTo>
                        <a:lnTo>
                          <a:pt x="0" y="3000"/>
                        </a:lnTo>
                        <a:lnTo>
                          <a:pt x="57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663300"/>
                      </a:gs>
                      <a:gs pos="100000">
                        <a:srgbClr val="522900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403" tIns="45702" rIns="91403" bIns="45702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65934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383" y="1940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65264" tIns="32632" rIns="65264" bIns="32632" anchor="ctr"/>
                <a:lstStyle/>
                <a:p>
                  <a:pPr defTabSz="911225"/>
                  <a:endParaRPr lang="ru-RU" b="1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  <p:sp>
              <p:nvSpPr>
                <p:cNvPr id="165935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378" y="1722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65264" tIns="32632" rIns="65264" bIns="32632" anchor="ctr"/>
                <a:lstStyle/>
                <a:p>
                  <a:pPr defTabSz="911225"/>
                  <a:endParaRPr lang="ru-RU" b="1">
                    <a:solidFill>
                      <a:schemeClr val="tx1"/>
                    </a:solidFill>
                    <a:cs typeface="Arial" pitchFamily="34" charset="0"/>
                  </a:endParaRPr>
                </a:p>
              </p:txBody>
            </p:sp>
          </p:grpSp>
          <p:pic>
            <p:nvPicPr>
              <p:cNvPr id="165932" name="Picture 202" descr="флаг"/>
              <p:cNvPicPr>
                <a:picLocks noChangeAspect="1" noChangeArrowheads="1" noCrop="1"/>
              </p:cNvPicPr>
              <p:nvPr/>
            </p:nvPicPr>
            <p:blipFill>
              <a:blip r:embed="rId4" cstate="print"/>
              <a:srcRect/>
              <a:stretch>
                <a:fillRect/>
              </a:stretch>
            </p:blipFill>
            <p:spPr bwMode="auto">
              <a:xfrm>
                <a:off x="2245" y="1157"/>
                <a:ext cx="453" cy="3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471" name="Text Box 203"/>
            <p:cNvSpPr txBox="1">
              <a:spLocks noChangeArrowheads="1"/>
            </p:cNvSpPr>
            <p:nvPr/>
          </p:nvSpPr>
          <p:spPr bwMode="auto">
            <a:xfrm>
              <a:off x="2306" y="1548"/>
              <a:ext cx="414" cy="42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lIns="0" tIns="0" rIns="0" bIns="0">
              <a:spAutoFit/>
            </a:bodyPr>
            <a:lstStyle/>
            <a:p>
              <a:pPr defTabSz="873443">
                <a:defRPr/>
              </a:pPr>
              <a:r>
                <a:rPr lang="ru-RU" sz="6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Arial" charset="0"/>
                  <a:cs typeface="Arial" charset="0"/>
                </a:rPr>
                <a:t>        ГУ МЧС по ЧР</a:t>
              </a:r>
            </a:p>
          </p:txBody>
        </p:sp>
      </p:grpSp>
      <p:grpSp>
        <p:nvGrpSpPr>
          <p:cNvPr id="165894" name="Group 91"/>
          <p:cNvGrpSpPr>
            <a:grpSpLocks/>
          </p:cNvGrpSpPr>
          <p:nvPr/>
        </p:nvGrpSpPr>
        <p:grpSpPr bwMode="auto">
          <a:xfrm>
            <a:off x="12395200" y="120650"/>
            <a:ext cx="560388" cy="355600"/>
            <a:chOff x="2330" y="3738"/>
            <a:chExt cx="251" cy="160"/>
          </a:xfrm>
        </p:grpSpPr>
        <p:sp>
          <p:nvSpPr>
            <p:cNvPr id="165923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924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925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926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927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165928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sp>
        <p:nvSpPr>
          <p:cNvPr id="165895" name="Oval 77"/>
          <p:cNvSpPr>
            <a:spLocks noChangeArrowheads="1"/>
          </p:cNvSpPr>
          <p:nvPr/>
        </p:nvSpPr>
        <p:spPr bwMode="auto">
          <a:xfrm>
            <a:off x="12501563" y="546100"/>
            <a:ext cx="100012" cy="92075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89" tIns="63948" rIns="127889" bIns="63948" anchor="ctr"/>
          <a:lstStyle/>
          <a:p>
            <a:pPr defTabSz="911225"/>
            <a:endParaRPr lang="ru-RU" sz="600" b="1">
              <a:cs typeface="Arial" pitchFamily="34" charset="0"/>
            </a:endParaRPr>
          </a:p>
        </p:txBody>
      </p:sp>
      <p:sp>
        <p:nvSpPr>
          <p:cNvPr id="165896" name="Oval 77"/>
          <p:cNvSpPr>
            <a:spLocks noChangeArrowheads="1"/>
          </p:cNvSpPr>
          <p:nvPr/>
        </p:nvSpPr>
        <p:spPr bwMode="auto">
          <a:xfrm>
            <a:off x="5969000" y="4278313"/>
            <a:ext cx="215900" cy="234950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89" tIns="63948" rIns="127889" bIns="63948" anchor="ctr"/>
          <a:lstStyle/>
          <a:p>
            <a:pPr defTabSz="911225"/>
            <a:endParaRPr lang="ru-RU" sz="600" b="1">
              <a:solidFill>
                <a:schemeClr val="tx1"/>
              </a:solidFill>
              <a:cs typeface="Arial" pitchFamily="34" charset="0"/>
            </a:endParaRPr>
          </a:p>
        </p:txBody>
      </p:sp>
      <p:grpSp>
        <p:nvGrpSpPr>
          <p:cNvPr id="165897" name="Group 136"/>
          <p:cNvGrpSpPr>
            <a:grpSpLocks/>
          </p:cNvGrpSpPr>
          <p:nvPr/>
        </p:nvGrpSpPr>
        <p:grpSpPr bwMode="auto">
          <a:xfrm>
            <a:off x="10028238" y="8013700"/>
            <a:ext cx="2560637" cy="1282700"/>
            <a:chOff x="4080" y="3657"/>
            <a:chExt cx="1152" cy="576"/>
          </a:xfrm>
        </p:grpSpPr>
        <p:sp>
          <p:nvSpPr>
            <p:cNvPr id="165915" name="Rectangle 137"/>
            <p:cNvSpPr>
              <a:spLocks noChangeArrowheads="1"/>
            </p:cNvSpPr>
            <p:nvPr/>
          </p:nvSpPr>
          <p:spPr bwMode="auto">
            <a:xfrm>
              <a:off x="4080" y="3657"/>
              <a:ext cx="1152" cy="576"/>
            </a:xfrm>
            <a:prstGeom prst="rect">
              <a:avLst/>
            </a:prstGeom>
            <a:solidFill>
              <a:schemeClr val="accent1">
                <a:alpha val="49019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396" tIns="45700" rIns="91396" bIns="45700" anchor="ctr"/>
            <a:lstStyle/>
            <a:p>
              <a:pPr defTabSz="1789113"/>
              <a:endParaRPr lang="ru-RU" b="1">
                <a:cs typeface="Arial" pitchFamily="34" charset="0"/>
              </a:endParaRPr>
            </a:p>
          </p:txBody>
        </p:sp>
        <p:sp>
          <p:nvSpPr>
            <p:cNvPr id="165916" name="Line 138"/>
            <p:cNvSpPr>
              <a:spLocks noChangeShapeType="1"/>
            </p:cNvSpPr>
            <p:nvPr/>
          </p:nvSpPr>
          <p:spPr bwMode="auto">
            <a:xfrm flipH="1">
              <a:off x="4120" y="3744"/>
              <a:ext cx="192" cy="0"/>
            </a:xfrm>
            <a:prstGeom prst="line">
              <a:avLst/>
            </a:prstGeom>
            <a:noFill/>
            <a:ln w="31750">
              <a:solidFill>
                <a:srgbClr val="008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917" name="Rectangle 139"/>
            <p:cNvSpPr>
              <a:spLocks noChangeArrowheads="1"/>
            </p:cNvSpPr>
            <p:nvPr/>
          </p:nvSpPr>
          <p:spPr bwMode="auto">
            <a:xfrm>
              <a:off x="4344" y="3696"/>
              <a:ext cx="868" cy="144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396" tIns="45700" rIns="91396" bIns="45700" anchor="ctr"/>
            <a:lstStyle/>
            <a:p>
              <a:pPr defTabSz="1789113"/>
              <a:r>
                <a:rPr lang="ru-RU" sz="1400" b="1">
                  <a:solidFill>
                    <a:schemeClr val="tx1"/>
                  </a:solidFill>
                  <a:cs typeface="Arial" pitchFamily="34" charset="0"/>
                </a:rPr>
                <a:t>Цифровые каналы</a:t>
              </a:r>
            </a:p>
          </p:txBody>
        </p:sp>
        <p:sp>
          <p:nvSpPr>
            <p:cNvPr id="165918" name="Line 140"/>
            <p:cNvSpPr>
              <a:spLocks noChangeShapeType="1"/>
            </p:cNvSpPr>
            <p:nvPr/>
          </p:nvSpPr>
          <p:spPr bwMode="auto">
            <a:xfrm flipH="1">
              <a:off x="4119" y="3912"/>
              <a:ext cx="192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919" name="Rectangle 141"/>
            <p:cNvSpPr>
              <a:spLocks noChangeArrowheads="1"/>
            </p:cNvSpPr>
            <p:nvPr/>
          </p:nvSpPr>
          <p:spPr bwMode="auto">
            <a:xfrm>
              <a:off x="4344" y="3848"/>
              <a:ext cx="840" cy="144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396" tIns="45700" rIns="91396" bIns="45700" anchor="ctr"/>
            <a:lstStyle/>
            <a:p>
              <a:pPr defTabSz="1789113"/>
              <a:r>
                <a:rPr lang="ru-RU" sz="1400" b="1">
                  <a:solidFill>
                    <a:schemeClr val="tx1"/>
                  </a:solidFill>
                  <a:cs typeface="Arial" pitchFamily="34" charset="0"/>
                </a:rPr>
                <a:t>Аналог. каналы</a:t>
              </a:r>
            </a:p>
          </p:txBody>
        </p:sp>
        <p:sp>
          <p:nvSpPr>
            <p:cNvPr id="165920" name="Line 140"/>
            <p:cNvSpPr>
              <a:spLocks noChangeShapeType="1"/>
            </p:cNvSpPr>
            <p:nvPr/>
          </p:nvSpPr>
          <p:spPr bwMode="auto">
            <a:xfrm flipH="1">
              <a:off x="4119" y="4073"/>
              <a:ext cx="192" cy="0"/>
            </a:xfrm>
            <a:prstGeom prst="line">
              <a:avLst/>
            </a:prstGeom>
            <a:noFill/>
            <a:ln w="3175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921" name="Line 138"/>
            <p:cNvSpPr>
              <a:spLocks noChangeShapeType="1"/>
            </p:cNvSpPr>
            <p:nvPr/>
          </p:nvSpPr>
          <p:spPr bwMode="auto">
            <a:xfrm flipH="1">
              <a:off x="4119" y="4073"/>
              <a:ext cx="192" cy="0"/>
            </a:xfrm>
            <a:prstGeom prst="line">
              <a:avLst/>
            </a:prstGeom>
            <a:noFill/>
            <a:ln w="12700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922" name="Rectangle 141"/>
            <p:cNvSpPr>
              <a:spLocks noChangeArrowheads="1"/>
            </p:cNvSpPr>
            <p:nvPr/>
          </p:nvSpPr>
          <p:spPr bwMode="auto">
            <a:xfrm>
              <a:off x="4344" y="3993"/>
              <a:ext cx="840" cy="144"/>
            </a:xfrm>
            <a:prstGeom prst="rect">
              <a:avLst/>
            </a:prstGeom>
            <a:noFill/>
            <a:ln w="9525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396" tIns="45700" rIns="91396" bIns="45700" anchor="ctr"/>
            <a:lstStyle/>
            <a:p>
              <a:pPr defTabSz="1789113"/>
              <a:r>
                <a:rPr lang="ru-RU" sz="1400" b="1">
                  <a:solidFill>
                    <a:schemeClr val="tx1"/>
                  </a:solidFill>
                  <a:cs typeface="Arial" pitchFamily="34" charset="0"/>
                </a:rPr>
                <a:t>Резервные каналы</a:t>
              </a:r>
            </a:p>
          </p:txBody>
        </p:sp>
      </p:grpSp>
      <p:sp>
        <p:nvSpPr>
          <p:cNvPr id="165898" name="TextBox 177"/>
          <p:cNvSpPr txBox="1">
            <a:spLocks noChangeArrowheads="1"/>
          </p:cNvSpPr>
          <p:nvPr/>
        </p:nvSpPr>
        <p:spPr bwMode="auto">
          <a:xfrm>
            <a:off x="11836400" y="9263063"/>
            <a:ext cx="9302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84" tIns="45692" rIns="91384" bIns="45692">
            <a:spAutoFit/>
          </a:bodyPr>
          <a:lstStyle/>
          <a:p>
            <a:pPr algn="ctr" defTabSz="1277938"/>
            <a:r>
              <a:rPr lang="ru-RU" sz="800">
                <a:cs typeface="Arial" pitchFamily="34" charset="0"/>
              </a:rPr>
              <a:t>По состоянию на</a:t>
            </a:r>
          </a:p>
          <a:p>
            <a:pPr algn="ctr" defTabSz="1277938"/>
            <a:r>
              <a:rPr lang="ru-RU" sz="800">
                <a:cs typeface="Arial" pitchFamily="34" charset="0"/>
              </a:rPr>
              <a:t>дд.мм.гг</a:t>
            </a:r>
          </a:p>
        </p:txBody>
      </p:sp>
      <p:sp>
        <p:nvSpPr>
          <p:cNvPr id="165899" name="Text Box 15"/>
          <p:cNvSpPr txBox="1">
            <a:spLocks noChangeArrowheads="1"/>
          </p:cNvSpPr>
          <p:nvPr/>
        </p:nvSpPr>
        <p:spPr bwMode="auto">
          <a:xfrm>
            <a:off x="9525" y="26988"/>
            <a:ext cx="12792075" cy="7461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789" tIns="63899" rIns="127789" bIns="63899" anchor="ctr">
            <a:spAutoFit/>
          </a:bodyPr>
          <a:lstStyle/>
          <a:p>
            <a:pPr algn="ctr" defTabSz="1479550"/>
            <a:r>
              <a:rPr lang="ru-RU" sz="2000">
                <a:solidFill>
                  <a:schemeClr val="tx1"/>
                </a:solidFill>
                <a:cs typeface="Arial" pitchFamily="34" charset="0"/>
              </a:rPr>
              <a:t>Схема проводной связи </a:t>
            </a:r>
            <a:br>
              <a:rPr lang="ru-RU" sz="2000">
                <a:solidFill>
                  <a:schemeClr val="tx1"/>
                </a:solidFill>
                <a:cs typeface="Arial" pitchFamily="34" charset="0"/>
              </a:rPr>
            </a:br>
            <a:r>
              <a:rPr lang="ru-RU" sz="2000">
                <a:solidFill>
                  <a:schemeClr val="tx1"/>
                </a:solidFill>
                <a:cs typeface="Arial" pitchFamily="34" charset="0"/>
              </a:rPr>
              <a:t>Ачхой-Мартановского района</a:t>
            </a:r>
          </a:p>
        </p:txBody>
      </p:sp>
      <p:sp>
        <p:nvSpPr>
          <p:cNvPr id="165900" name="Oval 77"/>
          <p:cNvSpPr>
            <a:spLocks noChangeArrowheads="1"/>
          </p:cNvSpPr>
          <p:nvPr/>
        </p:nvSpPr>
        <p:spPr bwMode="auto">
          <a:xfrm>
            <a:off x="4213225" y="4906963"/>
            <a:ext cx="100013" cy="88900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89" tIns="63948" rIns="127889" bIns="63948" anchor="ctr"/>
          <a:lstStyle/>
          <a:p>
            <a:pPr defTabSz="911225"/>
            <a:endParaRPr lang="ru-RU" sz="600" b="1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165901" name="Line 113"/>
          <p:cNvSpPr>
            <a:spLocks noChangeShapeType="1"/>
          </p:cNvSpPr>
          <p:nvPr/>
        </p:nvSpPr>
        <p:spPr bwMode="auto">
          <a:xfrm flipV="1">
            <a:off x="4313238" y="4267200"/>
            <a:ext cx="1655762" cy="576263"/>
          </a:xfrm>
          <a:prstGeom prst="line">
            <a:avLst/>
          </a:prstGeom>
          <a:noFill/>
          <a:ln w="12700">
            <a:solidFill>
              <a:srgbClr val="FF0000"/>
            </a:solidFill>
            <a:round/>
            <a:headEnd/>
            <a:tailEnd/>
          </a:ln>
        </p:spPr>
        <p:txBody>
          <a:bodyPr lIns="127984" tIns="63993" rIns="127984" bIns="63993"/>
          <a:lstStyle/>
          <a:p>
            <a:endParaRPr lang="ru-RU"/>
          </a:p>
        </p:txBody>
      </p:sp>
      <p:grpSp>
        <p:nvGrpSpPr>
          <p:cNvPr id="165902" name="Group 60"/>
          <p:cNvGrpSpPr>
            <a:grpSpLocks/>
          </p:cNvGrpSpPr>
          <p:nvPr/>
        </p:nvGrpSpPr>
        <p:grpSpPr bwMode="auto">
          <a:xfrm>
            <a:off x="4098925" y="4498975"/>
            <a:ext cx="617538" cy="381000"/>
            <a:chOff x="4852" y="4203"/>
            <a:chExt cx="219" cy="225"/>
          </a:xfrm>
        </p:grpSpPr>
        <p:grpSp>
          <p:nvGrpSpPr>
            <p:cNvPr id="165907" name="Group 61"/>
            <p:cNvGrpSpPr>
              <a:grpSpLocks/>
            </p:cNvGrpSpPr>
            <p:nvPr/>
          </p:nvGrpSpPr>
          <p:grpSpPr bwMode="auto">
            <a:xfrm>
              <a:off x="4902" y="4218"/>
              <a:ext cx="140" cy="210"/>
              <a:chOff x="1766" y="5636"/>
              <a:chExt cx="240" cy="318"/>
            </a:xfrm>
          </p:grpSpPr>
          <p:grpSp>
            <p:nvGrpSpPr>
              <p:cNvPr id="165909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165911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912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913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65914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165910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350" tIns="45675" rIns="91350" bIns="45675"/>
              <a:lstStyle/>
              <a:p>
                <a:endParaRPr lang="ru-RU"/>
              </a:p>
            </p:txBody>
          </p:sp>
        </p:grpSp>
        <p:sp>
          <p:nvSpPr>
            <p:cNvPr id="165908" name="Text Box 68"/>
            <p:cNvSpPr txBox="1">
              <a:spLocks noChangeArrowheads="1"/>
            </p:cNvSpPr>
            <p:nvPr/>
          </p:nvSpPr>
          <p:spPr bwMode="auto">
            <a:xfrm>
              <a:off x="4852" y="4203"/>
              <a:ext cx="21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0936" tIns="30471" rIns="60936" bIns="30471">
              <a:spAutoFit/>
            </a:bodyPr>
            <a:lstStyle/>
            <a:p>
              <a:pPr algn="ctr" defTabSz="1192213" eaLnBrk="0" hangingPunct="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ГПО</a:t>
              </a:r>
            </a:p>
          </p:txBody>
        </p:sp>
      </p:grpSp>
      <p:grpSp>
        <p:nvGrpSpPr>
          <p:cNvPr id="165903" name="Группа 144"/>
          <p:cNvGrpSpPr>
            <a:grpSpLocks/>
          </p:cNvGrpSpPr>
          <p:nvPr/>
        </p:nvGrpSpPr>
        <p:grpSpPr bwMode="auto">
          <a:xfrm rot="320584" flipH="1">
            <a:off x="4313238" y="4187825"/>
            <a:ext cx="1676400" cy="796925"/>
            <a:chOff x="4829164" y="4800600"/>
            <a:chExt cx="214314" cy="3643339"/>
          </a:xfrm>
        </p:grpSpPr>
        <p:sp>
          <p:nvSpPr>
            <p:cNvPr id="165905" name="Line 120"/>
            <p:cNvSpPr>
              <a:spLocks noChangeShapeType="1"/>
            </p:cNvSpPr>
            <p:nvPr/>
          </p:nvSpPr>
          <p:spPr bwMode="auto">
            <a:xfrm flipH="1" flipV="1">
              <a:off x="4829164" y="4800600"/>
              <a:ext cx="214313" cy="3627438"/>
            </a:xfrm>
            <a:prstGeom prst="line">
              <a:avLst/>
            </a:prstGeom>
            <a:noFill/>
            <a:ln w="12700">
              <a:solidFill>
                <a:srgbClr val="FF0000"/>
              </a:solidFill>
              <a:prstDash val="dashDot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906" name="Line 132"/>
            <p:cNvSpPr>
              <a:spLocks noChangeShapeType="1"/>
            </p:cNvSpPr>
            <p:nvPr/>
          </p:nvSpPr>
          <p:spPr bwMode="auto">
            <a:xfrm>
              <a:off x="4829164" y="4872039"/>
              <a:ext cx="214314" cy="3571900"/>
            </a:xfrm>
            <a:prstGeom prst="line">
              <a:avLst/>
            </a:prstGeom>
            <a:noFill/>
            <a:ln w="3175">
              <a:solidFill>
                <a:srgbClr val="008000"/>
              </a:solidFill>
              <a:prstDash val="sys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5904" name="Line 132"/>
          <p:cNvSpPr>
            <a:spLocks noChangeShapeType="1"/>
          </p:cNvSpPr>
          <p:nvPr/>
        </p:nvSpPr>
        <p:spPr bwMode="auto">
          <a:xfrm flipV="1">
            <a:off x="4313238" y="4346575"/>
            <a:ext cx="1655762" cy="574675"/>
          </a:xfrm>
          <a:prstGeom prst="line">
            <a:avLst/>
          </a:prstGeom>
          <a:noFill/>
          <a:ln w="12700">
            <a:solidFill>
              <a:srgbClr val="008000"/>
            </a:solidFill>
            <a:round/>
            <a:headEnd/>
            <a:tailEnd/>
          </a:ln>
        </p:spPr>
        <p:txBody>
          <a:bodyPr lIns="127984" tIns="63993" rIns="127984" bIns="63993"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70" name="TextBox 98"/>
          <p:cNvSpPr txBox="1">
            <a:spLocks noChangeArrowheads="1"/>
          </p:cNvSpPr>
          <p:nvPr/>
        </p:nvSpPr>
        <p:spPr bwMode="auto">
          <a:xfrm>
            <a:off x="11806238" y="9263063"/>
            <a:ext cx="99060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По состоянию на</a:t>
            </a:r>
          </a:p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дд.мм.гг</a:t>
            </a:r>
          </a:p>
        </p:txBody>
      </p:sp>
      <p:sp>
        <p:nvSpPr>
          <p:cNvPr id="2" name="Прямоугольник 1"/>
          <p:cNvSpPr>
            <a:spLocks noChangeArrowheads="1"/>
          </p:cNvSpPr>
          <p:nvPr/>
        </p:nvSpPr>
        <p:spPr bwMode="auto">
          <a:xfrm>
            <a:off x="0" y="3621"/>
            <a:ext cx="12801600" cy="1079501"/>
          </a:xfrm>
          <a:prstGeom prst="rect">
            <a:avLst/>
          </a:prstGeom>
          <a:solidFill>
            <a:srgbClr val="D9D9D9"/>
          </a:solidFill>
          <a:ln w="25400" algn="ctr">
            <a:noFill/>
            <a:miter lim="800000"/>
            <a:headEnd/>
            <a:tailEnd/>
          </a:ln>
        </p:spPr>
        <p:txBody>
          <a:bodyPr lIns="91428" tIns="45714" rIns="91428" bIns="45714" anchor="ctr"/>
          <a:lstStyle/>
          <a:p>
            <a:pPr algn="ctr" defTabSz="1279218">
              <a:defRPr/>
            </a:pPr>
            <a:r>
              <a:rPr lang="ru-RU" sz="3100" dirty="0">
                <a:solidFill>
                  <a:schemeClr val="tx1"/>
                </a:solidFill>
                <a:cs typeface="Times New Roman" pitchFamily="18" charset="0"/>
              </a:rPr>
              <a:t>Схема организации ВКС с пожарными гарнизонами</a:t>
            </a:r>
            <a:endParaRPr lang="ru-RU" sz="3100" dirty="0">
              <a:solidFill>
                <a:schemeClr val="tx1"/>
              </a:solidFill>
              <a:latin typeface="+mn-lt"/>
            </a:endParaRPr>
          </a:p>
        </p:txBody>
      </p:sp>
      <p:pic>
        <p:nvPicPr>
          <p:cNvPr id="36872" name="Picture 53" descr="TANDBERG-E20-thumb-600x600"/>
          <p:cNvPicPr>
            <a:picLocks noChangeAspect="1" noChangeArrowheads="1"/>
          </p:cNvPicPr>
          <p:nvPr/>
        </p:nvPicPr>
        <p:blipFill>
          <a:blip r:embed="rId4" cstate="print"/>
          <a:srcRect l="6305" t="13028" r="24001" b="13695"/>
          <a:stretch>
            <a:fillRect/>
          </a:stretch>
        </p:blipFill>
        <p:spPr bwMode="auto">
          <a:xfrm>
            <a:off x="2154255" y="7086627"/>
            <a:ext cx="509587" cy="801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6866" name="Object 49"/>
          <p:cNvGraphicFramePr>
            <a:graphicFrameLocks noChangeAspect="1"/>
          </p:cNvGraphicFramePr>
          <p:nvPr/>
        </p:nvGraphicFramePr>
        <p:xfrm>
          <a:off x="1546242" y="6889777"/>
          <a:ext cx="682625" cy="1201737"/>
        </p:xfrm>
        <a:graphic>
          <a:graphicData uri="http://schemas.openxmlformats.org/presentationml/2006/ole">
            <p:oleObj spid="_x0000_s36866" name="Visio" r:id="rId5" imgW="466697" imgH="550537" progId="Visio.Drawing.11">
              <p:embed/>
            </p:oleObj>
          </a:graphicData>
        </a:graphic>
      </p:graphicFrame>
      <p:sp>
        <p:nvSpPr>
          <p:cNvPr id="36873" name="Oval 6"/>
          <p:cNvSpPr>
            <a:spLocks noChangeArrowheads="1"/>
          </p:cNvSpPr>
          <p:nvPr/>
        </p:nvSpPr>
        <p:spPr bwMode="auto">
          <a:xfrm>
            <a:off x="5164155" y="1920902"/>
            <a:ext cx="3529012" cy="911225"/>
          </a:xfrm>
          <a:prstGeom prst="ellipse">
            <a:avLst/>
          </a:prstGeom>
          <a:solidFill>
            <a:schemeClr val="bg2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91428" tIns="45714" rIns="91428" bIns="45714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36874" name="Text Box 7"/>
          <p:cNvSpPr txBox="1">
            <a:spLocks noChangeArrowheads="1"/>
          </p:cNvSpPr>
          <p:nvPr/>
        </p:nvSpPr>
        <p:spPr bwMode="auto">
          <a:xfrm>
            <a:off x="6015055" y="2066952"/>
            <a:ext cx="1831975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Цифровая сеть связи МЧС России</a:t>
            </a:r>
          </a:p>
        </p:txBody>
      </p:sp>
      <p:sp>
        <p:nvSpPr>
          <p:cNvPr id="36875" name="Line 8"/>
          <p:cNvSpPr>
            <a:spLocks noChangeShapeType="1"/>
          </p:cNvSpPr>
          <p:nvPr/>
        </p:nvSpPr>
        <p:spPr bwMode="auto">
          <a:xfrm>
            <a:off x="6959617" y="2832127"/>
            <a:ext cx="0" cy="655637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876" name="Line 9"/>
          <p:cNvSpPr>
            <a:spLocks noChangeShapeType="1"/>
          </p:cNvSpPr>
          <p:nvPr/>
        </p:nvSpPr>
        <p:spPr bwMode="auto">
          <a:xfrm>
            <a:off x="6961205" y="3948139"/>
            <a:ext cx="0" cy="655638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877" name="Line 14"/>
          <p:cNvSpPr>
            <a:spLocks noChangeShapeType="1"/>
          </p:cNvSpPr>
          <p:nvPr/>
        </p:nvSpPr>
        <p:spPr bwMode="auto">
          <a:xfrm>
            <a:off x="6813567" y="5346727"/>
            <a:ext cx="0" cy="54610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878" name="Line 15"/>
          <p:cNvSpPr>
            <a:spLocks noChangeShapeType="1"/>
          </p:cNvSpPr>
          <p:nvPr/>
        </p:nvSpPr>
        <p:spPr bwMode="auto">
          <a:xfrm flipH="1">
            <a:off x="5861067" y="5892827"/>
            <a:ext cx="952500" cy="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879" name="Line 16"/>
          <p:cNvSpPr>
            <a:spLocks noChangeShapeType="1"/>
          </p:cNvSpPr>
          <p:nvPr/>
        </p:nvSpPr>
        <p:spPr bwMode="auto">
          <a:xfrm>
            <a:off x="5861067" y="5891239"/>
            <a:ext cx="0" cy="547688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880" name="Line 17"/>
          <p:cNvSpPr>
            <a:spLocks noChangeShapeType="1"/>
          </p:cNvSpPr>
          <p:nvPr/>
        </p:nvSpPr>
        <p:spPr bwMode="auto">
          <a:xfrm>
            <a:off x="7107255" y="5348314"/>
            <a:ext cx="0" cy="547688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881" name="Line 18"/>
          <p:cNvSpPr>
            <a:spLocks noChangeShapeType="1"/>
          </p:cNvSpPr>
          <p:nvPr/>
        </p:nvSpPr>
        <p:spPr bwMode="auto">
          <a:xfrm flipH="1">
            <a:off x="7107255" y="5896002"/>
            <a:ext cx="950912" cy="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pic>
        <p:nvPicPr>
          <p:cNvPr id="36882" name="Picture 20" descr="4030"/>
          <p:cNvPicPr>
            <a:picLocks noChangeAspect="1" noChangeArrowheads="1"/>
          </p:cNvPicPr>
          <p:nvPr/>
        </p:nvPicPr>
        <p:blipFill>
          <a:blip r:embed="rId6" cstate="print"/>
          <a:srcRect l="5330" t="6355" r="4036" b="6039"/>
          <a:stretch>
            <a:fillRect/>
          </a:stretch>
        </p:blipFill>
        <p:spPr bwMode="auto">
          <a:xfrm>
            <a:off x="7261242" y="6356377"/>
            <a:ext cx="1568450" cy="1260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883" name="Line 19"/>
          <p:cNvSpPr>
            <a:spLocks noChangeShapeType="1"/>
          </p:cNvSpPr>
          <p:nvPr/>
        </p:nvSpPr>
        <p:spPr bwMode="auto">
          <a:xfrm>
            <a:off x="8058167" y="5892827"/>
            <a:ext cx="0" cy="547687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graphicFrame>
        <p:nvGraphicFramePr>
          <p:cNvPr id="36867" name="Object 22"/>
          <p:cNvGraphicFramePr>
            <a:graphicFrameLocks noChangeAspect="1"/>
          </p:cNvGraphicFramePr>
          <p:nvPr/>
        </p:nvGraphicFramePr>
        <p:xfrm>
          <a:off x="5127642" y="6367489"/>
          <a:ext cx="1435100" cy="1054100"/>
        </p:xfrm>
        <a:graphic>
          <a:graphicData uri="http://schemas.openxmlformats.org/presentationml/2006/ole">
            <p:oleObj spid="_x0000_s36867" name="Visio" r:id="rId7" imgW="630221" imgH="317895" progId="Visio.Drawing.11">
              <p:embed/>
            </p:oleObj>
          </a:graphicData>
        </a:graphic>
      </p:graphicFrame>
      <p:sp>
        <p:nvSpPr>
          <p:cNvPr id="36884" name="Text Box 23"/>
          <p:cNvSpPr txBox="1">
            <a:spLocks noChangeArrowheads="1"/>
          </p:cNvSpPr>
          <p:nvPr/>
        </p:nvSpPr>
        <p:spPr bwMode="auto">
          <a:xfrm>
            <a:off x="5164155" y="7499377"/>
            <a:ext cx="14398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TANDBERG    Edge-95</a:t>
            </a:r>
          </a:p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       10.73.0.102</a:t>
            </a:r>
            <a:endParaRPr lang="ru-RU" sz="8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885" name="Text Box 24"/>
          <p:cNvSpPr txBox="1">
            <a:spLocks noChangeArrowheads="1"/>
          </p:cNvSpPr>
          <p:nvPr/>
        </p:nvSpPr>
        <p:spPr bwMode="auto">
          <a:xfrm>
            <a:off x="6962792" y="3027389"/>
            <a:ext cx="61753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мБит /с</a:t>
            </a:r>
          </a:p>
        </p:txBody>
      </p:sp>
      <p:sp>
        <p:nvSpPr>
          <p:cNvPr id="36886" name="Line 25"/>
          <p:cNvSpPr>
            <a:spLocks noChangeShapeType="1"/>
          </p:cNvSpPr>
          <p:nvPr/>
        </p:nvSpPr>
        <p:spPr bwMode="auto">
          <a:xfrm flipH="1" flipV="1">
            <a:off x="2716230" y="3721127"/>
            <a:ext cx="3954462" cy="22225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887" name="Oval 26"/>
          <p:cNvSpPr>
            <a:spLocks noChangeArrowheads="1"/>
          </p:cNvSpPr>
          <p:nvPr/>
        </p:nvSpPr>
        <p:spPr bwMode="auto">
          <a:xfrm>
            <a:off x="1868505" y="3421089"/>
            <a:ext cx="847725" cy="515938"/>
          </a:xfrm>
          <a:prstGeom prst="ellipse">
            <a:avLst/>
          </a:prstGeom>
          <a:solidFill>
            <a:schemeClr val="bg2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91428" tIns="45714" rIns="91428" bIns="45714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36888" name="Text Box 27"/>
          <p:cNvSpPr txBox="1">
            <a:spLocks noChangeArrowheads="1"/>
          </p:cNvSpPr>
          <p:nvPr/>
        </p:nvSpPr>
        <p:spPr bwMode="auto">
          <a:xfrm>
            <a:off x="2625742" y="3313139"/>
            <a:ext cx="1243013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ФГУП </a:t>
            </a:r>
          </a:p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Электросвязь по ЧР </a:t>
            </a:r>
          </a:p>
          <a:p>
            <a:pPr defTabSz="1277938"/>
            <a:endParaRPr lang="ru-RU" sz="8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889" name="Text Box 28"/>
          <p:cNvSpPr txBox="1">
            <a:spLocks noChangeArrowheads="1"/>
          </p:cNvSpPr>
          <p:nvPr/>
        </p:nvSpPr>
        <p:spPr bwMode="auto">
          <a:xfrm>
            <a:off x="5811855" y="3389339"/>
            <a:ext cx="617537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мБит /с</a:t>
            </a:r>
          </a:p>
        </p:txBody>
      </p:sp>
      <p:sp>
        <p:nvSpPr>
          <p:cNvPr id="36890" name="Line 30"/>
          <p:cNvSpPr>
            <a:spLocks noChangeShapeType="1"/>
          </p:cNvSpPr>
          <p:nvPr/>
        </p:nvSpPr>
        <p:spPr bwMode="auto">
          <a:xfrm>
            <a:off x="2085992" y="3938614"/>
            <a:ext cx="0" cy="315595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891" name="Line 33"/>
          <p:cNvSpPr>
            <a:spLocks noChangeShapeType="1"/>
          </p:cNvSpPr>
          <p:nvPr/>
        </p:nvSpPr>
        <p:spPr bwMode="auto">
          <a:xfrm>
            <a:off x="2500330" y="3865589"/>
            <a:ext cx="0" cy="3186113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892" name="Text Box 35"/>
          <p:cNvSpPr txBox="1">
            <a:spLocks noChangeArrowheads="1"/>
          </p:cNvSpPr>
          <p:nvPr/>
        </p:nvSpPr>
        <p:spPr bwMode="auto">
          <a:xfrm rot="-5400000">
            <a:off x="1612917" y="4856190"/>
            <a:ext cx="70643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512</a:t>
            </a:r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кБит /с</a:t>
            </a:r>
          </a:p>
        </p:txBody>
      </p:sp>
      <p:sp>
        <p:nvSpPr>
          <p:cNvPr id="36893" name="Text Box 36"/>
          <p:cNvSpPr txBox="1">
            <a:spLocks noChangeArrowheads="1"/>
          </p:cNvSpPr>
          <p:nvPr/>
        </p:nvSpPr>
        <p:spPr bwMode="auto">
          <a:xfrm rot="-5400000">
            <a:off x="2038367" y="5003827"/>
            <a:ext cx="706438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512</a:t>
            </a:r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кБит /с</a:t>
            </a:r>
          </a:p>
        </p:txBody>
      </p:sp>
      <p:sp>
        <p:nvSpPr>
          <p:cNvPr id="36894" name="Text Box 55"/>
          <p:cNvSpPr txBox="1">
            <a:spLocks noChangeArrowheads="1"/>
          </p:cNvSpPr>
          <p:nvPr/>
        </p:nvSpPr>
        <p:spPr bwMode="auto">
          <a:xfrm>
            <a:off x="1647842" y="7920064"/>
            <a:ext cx="45085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Т-150</a:t>
            </a:r>
          </a:p>
        </p:txBody>
      </p:sp>
      <p:sp>
        <p:nvSpPr>
          <p:cNvPr id="36895" name="Text Box 56"/>
          <p:cNvSpPr txBox="1">
            <a:spLocks noChangeArrowheads="1"/>
          </p:cNvSpPr>
          <p:nvPr/>
        </p:nvSpPr>
        <p:spPr bwMode="auto">
          <a:xfrm>
            <a:off x="2238392" y="7920064"/>
            <a:ext cx="40005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Е-20</a:t>
            </a:r>
          </a:p>
        </p:txBody>
      </p:sp>
      <p:sp>
        <p:nvSpPr>
          <p:cNvPr id="36896" name="Text Box 62"/>
          <p:cNvSpPr txBox="1">
            <a:spLocks noChangeArrowheads="1"/>
          </p:cNvSpPr>
          <p:nvPr/>
        </p:nvSpPr>
        <p:spPr bwMode="auto">
          <a:xfrm>
            <a:off x="7377130" y="3559202"/>
            <a:ext cx="1166812" cy="3365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Маршрутизатор</a:t>
            </a:r>
            <a:endParaRPr lang="en-US" sz="8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Baseline Switch-2250</a:t>
            </a:r>
            <a:endParaRPr lang="ru-RU" sz="8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6897" name="Picture 4" descr="Схема ВКС"/>
          <p:cNvPicPr>
            <a:picLocks noChangeAspect="1" noChangeArrowheads="1"/>
          </p:cNvPicPr>
          <p:nvPr/>
        </p:nvPicPr>
        <p:blipFill>
          <a:blip r:embed="rId8" cstate="print"/>
          <a:srcRect l="44368" t="19135" r="49214" b="76064"/>
          <a:stretch>
            <a:fillRect/>
          </a:stretch>
        </p:blipFill>
        <p:spPr bwMode="auto">
          <a:xfrm>
            <a:off x="6667517" y="3487764"/>
            <a:ext cx="58737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6898" name="Text Box 65"/>
          <p:cNvSpPr txBox="1">
            <a:spLocks noChangeArrowheads="1"/>
          </p:cNvSpPr>
          <p:nvPr/>
        </p:nvSpPr>
        <p:spPr bwMode="auto">
          <a:xfrm>
            <a:off x="7197742" y="7264427"/>
            <a:ext cx="768350" cy="458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Сервер ВКС</a:t>
            </a:r>
            <a:endParaRPr lang="en-US" sz="800">
              <a:latin typeface="Arial" pitchFamily="34" charset="0"/>
              <a:cs typeface="Arial" pitchFamily="34" charset="0"/>
            </a:endParaRPr>
          </a:p>
          <a:p>
            <a:pPr defTabSz="1277938"/>
            <a:r>
              <a:rPr lang="en-US" sz="800">
                <a:latin typeface="Arial" pitchFamily="34" charset="0"/>
                <a:cs typeface="Arial" pitchFamily="34" charset="0"/>
              </a:rPr>
              <a:t>Codian 42</a:t>
            </a:r>
            <a:r>
              <a:rPr lang="ru-RU" sz="800">
                <a:latin typeface="Arial" pitchFamily="34" charset="0"/>
                <a:cs typeface="Arial" pitchFamily="34" charset="0"/>
              </a:rPr>
              <a:t>1</a:t>
            </a:r>
            <a:r>
              <a:rPr lang="en-US" sz="800">
                <a:latin typeface="Arial" pitchFamily="34" charset="0"/>
                <a:cs typeface="Arial" pitchFamily="34" charset="0"/>
              </a:rPr>
              <a:t>0</a:t>
            </a:r>
          </a:p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10.</a:t>
            </a:r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73</a:t>
            </a:r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.0.</a:t>
            </a:r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14</a:t>
            </a:r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5</a:t>
            </a:r>
            <a:endParaRPr lang="ru-RU" sz="8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899" name="Rectangle 66"/>
          <p:cNvSpPr>
            <a:spLocks noChangeArrowheads="1"/>
          </p:cNvSpPr>
          <p:nvPr/>
        </p:nvSpPr>
        <p:spPr bwMode="auto">
          <a:xfrm>
            <a:off x="1936767" y="5654702"/>
            <a:ext cx="292100" cy="87471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36900" name="Text Box 67"/>
          <p:cNvSpPr txBox="1">
            <a:spLocks noChangeArrowheads="1"/>
          </p:cNvSpPr>
          <p:nvPr/>
        </p:nvSpPr>
        <p:spPr bwMode="auto">
          <a:xfrm rot="-5400000">
            <a:off x="1793893" y="5959501"/>
            <a:ext cx="53181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Мц-115</a:t>
            </a:r>
          </a:p>
        </p:txBody>
      </p:sp>
      <p:sp>
        <p:nvSpPr>
          <p:cNvPr id="36901" name="Rectangle 68"/>
          <p:cNvSpPr>
            <a:spLocks noChangeArrowheads="1"/>
          </p:cNvSpPr>
          <p:nvPr/>
        </p:nvSpPr>
        <p:spPr bwMode="auto">
          <a:xfrm>
            <a:off x="2351105" y="5654702"/>
            <a:ext cx="292100" cy="874712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36902" name="Text Box 69"/>
          <p:cNvSpPr txBox="1">
            <a:spLocks noChangeArrowheads="1"/>
          </p:cNvSpPr>
          <p:nvPr/>
        </p:nvSpPr>
        <p:spPr bwMode="auto">
          <a:xfrm rot="-5400000">
            <a:off x="2239979" y="5897590"/>
            <a:ext cx="531813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Мц-115</a:t>
            </a:r>
          </a:p>
        </p:txBody>
      </p:sp>
      <p:sp>
        <p:nvSpPr>
          <p:cNvPr id="36903" name="Text Box 59"/>
          <p:cNvSpPr txBox="1">
            <a:spLocks noChangeArrowheads="1"/>
          </p:cNvSpPr>
          <p:nvPr/>
        </p:nvSpPr>
        <p:spPr bwMode="auto">
          <a:xfrm>
            <a:off x="2254267" y="8443939"/>
            <a:ext cx="1470025" cy="21431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ПОЖАРНЫЕ ГАРНИЗОНЫ</a:t>
            </a:r>
          </a:p>
        </p:txBody>
      </p:sp>
      <p:sp>
        <p:nvSpPr>
          <p:cNvPr id="36904" name="Rectangle 63"/>
          <p:cNvSpPr>
            <a:spLocks noChangeArrowheads="1"/>
          </p:cNvSpPr>
          <p:nvPr/>
        </p:nvSpPr>
        <p:spPr bwMode="auto">
          <a:xfrm>
            <a:off x="6627830" y="4599014"/>
            <a:ext cx="658812" cy="742950"/>
          </a:xfrm>
          <a:prstGeom prst="rect">
            <a:avLst/>
          </a:prstGeom>
          <a:solidFill>
            <a:schemeClr val="bg2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36905" name="Text Box 64"/>
          <p:cNvSpPr txBox="1">
            <a:spLocks noChangeArrowheads="1"/>
          </p:cNvSpPr>
          <p:nvPr/>
        </p:nvSpPr>
        <p:spPr bwMode="auto">
          <a:xfrm>
            <a:off x="6577030" y="4719664"/>
            <a:ext cx="754062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Коммутатор</a:t>
            </a:r>
          </a:p>
          <a:p>
            <a:pPr defTabSz="1277938"/>
            <a:r>
              <a:rPr lang="en-US" sz="800">
                <a:latin typeface="Arial" pitchFamily="34" charset="0"/>
                <a:cs typeface="Arial" pitchFamily="34" charset="0"/>
              </a:rPr>
              <a:t>Cisco 2</a:t>
            </a:r>
            <a:r>
              <a:rPr lang="ru-RU" sz="800">
                <a:latin typeface="Arial" pitchFamily="34" charset="0"/>
                <a:cs typeface="Arial" pitchFamily="34" charset="0"/>
              </a:rPr>
              <a:t>800</a:t>
            </a:r>
          </a:p>
        </p:txBody>
      </p:sp>
      <p:sp>
        <p:nvSpPr>
          <p:cNvPr id="36906" name="Text Box 59"/>
          <p:cNvSpPr txBox="1">
            <a:spLocks noChangeArrowheads="1"/>
          </p:cNvSpPr>
          <p:nvPr/>
        </p:nvSpPr>
        <p:spPr bwMode="auto">
          <a:xfrm>
            <a:off x="4965717" y="7321577"/>
            <a:ext cx="1782763" cy="214312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Ситуационный зал ГУ МЧС по ЧР</a:t>
            </a:r>
          </a:p>
        </p:txBody>
      </p:sp>
      <p:sp>
        <p:nvSpPr>
          <p:cNvPr id="36907" name="Text Box 36"/>
          <p:cNvSpPr txBox="1">
            <a:spLocks noChangeArrowheads="1"/>
          </p:cNvSpPr>
          <p:nvPr/>
        </p:nvSpPr>
        <p:spPr bwMode="auto">
          <a:xfrm rot="-5400000">
            <a:off x="2614630" y="4832376"/>
            <a:ext cx="70643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512</a:t>
            </a:r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кБит /с</a:t>
            </a:r>
          </a:p>
        </p:txBody>
      </p:sp>
      <p:sp>
        <p:nvSpPr>
          <p:cNvPr id="36908" name="Text Box 36"/>
          <p:cNvSpPr txBox="1">
            <a:spLocks noChangeArrowheads="1"/>
          </p:cNvSpPr>
          <p:nvPr/>
        </p:nvSpPr>
        <p:spPr bwMode="auto">
          <a:xfrm rot="-5400000">
            <a:off x="3117867" y="4832377"/>
            <a:ext cx="706438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512</a:t>
            </a:r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кБит /с</a:t>
            </a:r>
          </a:p>
        </p:txBody>
      </p:sp>
      <p:sp>
        <p:nvSpPr>
          <p:cNvPr id="36909" name="Line 33"/>
          <p:cNvSpPr>
            <a:spLocks noChangeShapeType="1"/>
          </p:cNvSpPr>
          <p:nvPr/>
        </p:nvSpPr>
        <p:spPr bwMode="auto">
          <a:xfrm>
            <a:off x="3076592" y="4368827"/>
            <a:ext cx="0" cy="2789237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910" name="Rectangle 68"/>
          <p:cNvSpPr>
            <a:spLocks noChangeArrowheads="1"/>
          </p:cNvSpPr>
          <p:nvPr/>
        </p:nvSpPr>
        <p:spPr bwMode="auto">
          <a:xfrm>
            <a:off x="2932130" y="5665814"/>
            <a:ext cx="292100" cy="87471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36911" name="Text Box 69"/>
          <p:cNvSpPr txBox="1">
            <a:spLocks noChangeArrowheads="1"/>
          </p:cNvSpPr>
          <p:nvPr/>
        </p:nvSpPr>
        <p:spPr bwMode="auto">
          <a:xfrm rot="-5400000">
            <a:off x="2640824" y="5969820"/>
            <a:ext cx="93980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Ouidway S-2300</a:t>
            </a:r>
            <a:endParaRPr lang="ru-RU" sz="8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36912" name="Line 30"/>
          <p:cNvSpPr>
            <a:spLocks noChangeShapeType="1"/>
          </p:cNvSpPr>
          <p:nvPr/>
        </p:nvSpPr>
        <p:spPr bwMode="auto">
          <a:xfrm>
            <a:off x="3363930" y="4368827"/>
            <a:ext cx="0" cy="3084512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913" name="Rectangle 66"/>
          <p:cNvSpPr>
            <a:spLocks noChangeArrowheads="1"/>
          </p:cNvSpPr>
          <p:nvPr/>
        </p:nvSpPr>
        <p:spPr bwMode="auto">
          <a:xfrm>
            <a:off x="3287730" y="5665814"/>
            <a:ext cx="292100" cy="87471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36914" name="Text Box 69"/>
          <p:cNvSpPr txBox="1">
            <a:spLocks noChangeArrowheads="1"/>
          </p:cNvSpPr>
          <p:nvPr/>
        </p:nvSpPr>
        <p:spPr bwMode="auto">
          <a:xfrm rot="-5400000">
            <a:off x="2931336" y="5968233"/>
            <a:ext cx="93980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Ouidway S-2300</a:t>
            </a:r>
            <a:endParaRPr lang="ru-RU" sz="8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36915" name="Picture 53" descr="TANDBERG-E20-thumb-600x600"/>
          <p:cNvPicPr>
            <a:picLocks noChangeAspect="1" noChangeArrowheads="1"/>
          </p:cNvPicPr>
          <p:nvPr/>
        </p:nvPicPr>
        <p:blipFill>
          <a:blip r:embed="rId4" cstate="print"/>
          <a:srcRect l="6305" t="13028" r="24001" b="13695"/>
          <a:stretch>
            <a:fillRect/>
          </a:stretch>
        </p:blipFill>
        <p:spPr bwMode="auto">
          <a:xfrm>
            <a:off x="3076592" y="7250139"/>
            <a:ext cx="509588" cy="801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36868" name="Object 4"/>
          <p:cNvGraphicFramePr>
            <a:graphicFrameLocks noChangeAspect="1"/>
          </p:cNvGraphicFramePr>
          <p:nvPr/>
        </p:nvGraphicFramePr>
        <p:xfrm>
          <a:off x="2643205" y="7034239"/>
          <a:ext cx="682625" cy="1201738"/>
        </p:xfrm>
        <a:graphic>
          <a:graphicData uri="http://schemas.openxmlformats.org/presentationml/2006/ole">
            <p:oleObj spid="_x0000_s36868" name="Visio" r:id="rId9" imgW="466697" imgH="550537" progId="Visio.Drawing.11">
              <p:embed/>
            </p:oleObj>
          </a:graphicData>
        </a:graphic>
      </p:graphicFrame>
      <p:sp>
        <p:nvSpPr>
          <p:cNvPr id="36916" name="Text Box 56"/>
          <p:cNvSpPr txBox="1">
            <a:spLocks noChangeArrowheads="1"/>
          </p:cNvSpPr>
          <p:nvPr/>
        </p:nvSpPr>
        <p:spPr bwMode="auto">
          <a:xfrm>
            <a:off x="3219467" y="8042302"/>
            <a:ext cx="4000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Е-20</a:t>
            </a:r>
          </a:p>
        </p:txBody>
      </p:sp>
      <p:sp>
        <p:nvSpPr>
          <p:cNvPr id="36917" name="Text Box 55"/>
          <p:cNvSpPr txBox="1">
            <a:spLocks noChangeArrowheads="1"/>
          </p:cNvSpPr>
          <p:nvPr/>
        </p:nvSpPr>
        <p:spPr bwMode="auto">
          <a:xfrm>
            <a:off x="2787667" y="8113739"/>
            <a:ext cx="450850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Т-150</a:t>
            </a:r>
          </a:p>
        </p:txBody>
      </p:sp>
      <p:sp>
        <p:nvSpPr>
          <p:cNvPr id="36918" name="Text Box 27"/>
          <p:cNvSpPr txBox="1">
            <a:spLocks noChangeArrowheads="1"/>
          </p:cNvSpPr>
          <p:nvPr/>
        </p:nvSpPr>
        <p:spPr bwMode="auto">
          <a:xfrm>
            <a:off x="3632217" y="3865589"/>
            <a:ext cx="955675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1277938"/>
            <a:endParaRPr lang="ru-RU" sz="800">
              <a:latin typeface="Arial" pitchFamily="34" charset="0"/>
              <a:cs typeface="Arial" pitchFamily="34" charset="0"/>
            </a:endParaRPr>
          </a:p>
          <a:p>
            <a:pPr defTabSz="1277938"/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ВайнахТелеком</a:t>
            </a:r>
          </a:p>
        </p:txBody>
      </p:sp>
      <p:sp>
        <p:nvSpPr>
          <p:cNvPr id="36919" name="Line 25"/>
          <p:cNvSpPr>
            <a:spLocks noChangeShapeType="1"/>
          </p:cNvSpPr>
          <p:nvPr/>
        </p:nvSpPr>
        <p:spPr bwMode="auto">
          <a:xfrm flipH="1">
            <a:off x="3508392" y="3937027"/>
            <a:ext cx="3240088" cy="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36920" name="Text Box 28"/>
          <p:cNvSpPr txBox="1">
            <a:spLocks noChangeArrowheads="1"/>
          </p:cNvSpPr>
          <p:nvPr/>
        </p:nvSpPr>
        <p:spPr bwMode="auto">
          <a:xfrm>
            <a:off x="5884880" y="4010052"/>
            <a:ext cx="61753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2 </a:t>
            </a:r>
            <a:r>
              <a:rPr lang="ru-RU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мБит /с</a:t>
            </a:r>
          </a:p>
        </p:txBody>
      </p:sp>
      <p:sp>
        <p:nvSpPr>
          <p:cNvPr id="36921" name="Oval 26"/>
          <p:cNvSpPr>
            <a:spLocks noChangeArrowheads="1"/>
          </p:cNvSpPr>
          <p:nvPr/>
        </p:nvSpPr>
        <p:spPr bwMode="auto">
          <a:xfrm>
            <a:off x="2787667" y="3865589"/>
            <a:ext cx="847725" cy="515938"/>
          </a:xfrm>
          <a:prstGeom prst="ellipse">
            <a:avLst/>
          </a:prstGeom>
          <a:solidFill>
            <a:schemeClr val="bg2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91428" tIns="45714" rIns="91428" bIns="45714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36922" name="Rectangle 66"/>
          <p:cNvSpPr>
            <a:spLocks noChangeArrowheads="1"/>
          </p:cNvSpPr>
          <p:nvPr/>
        </p:nvSpPr>
        <p:spPr bwMode="auto">
          <a:xfrm>
            <a:off x="4722830" y="3841777"/>
            <a:ext cx="936625" cy="3000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28" tIns="45714" rIns="91428" bIns="45714" anchor="ctr"/>
          <a:lstStyle/>
          <a:p>
            <a:pPr defTabSz="1277938"/>
            <a:endParaRPr lang="ru-RU" sz="2500">
              <a:latin typeface="Arial" pitchFamily="34" charset="0"/>
              <a:cs typeface="Arial" pitchFamily="34" charset="0"/>
            </a:endParaRPr>
          </a:p>
        </p:txBody>
      </p:sp>
      <p:sp>
        <p:nvSpPr>
          <p:cNvPr id="36923" name="Text Box 64"/>
          <p:cNvSpPr txBox="1">
            <a:spLocks noChangeArrowheads="1"/>
          </p:cNvSpPr>
          <p:nvPr/>
        </p:nvSpPr>
        <p:spPr bwMode="auto">
          <a:xfrm>
            <a:off x="4803792" y="3794152"/>
            <a:ext cx="754063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Ouidway </a:t>
            </a:r>
          </a:p>
          <a:p>
            <a:pPr defTabSz="1277938"/>
            <a:r>
              <a:rPr lang="en-US" sz="800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S-2000</a:t>
            </a:r>
            <a:endParaRPr lang="ru-RU" sz="800">
              <a:solidFill>
                <a:schemeClr val="tx1"/>
              </a:solidFill>
              <a:latin typeface="Arial" pitchFamily="34" charset="0"/>
              <a:cs typeface="Arial" pitchFamily="34" charset="0"/>
            </a:endParaRP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Rectangle 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110464" tIns="55231" rIns="110464" bIns="55231" anchor="ctr"/>
          <a:lstStyle/>
          <a:p>
            <a:pPr algn="just" defTabSz="1103313"/>
            <a:endParaRPr lang="ru-RU" sz="2200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cxnSp>
        <p:nvCxnSpPr>
          <p:cNvPr id="113" name="Прямая со стрелкой 112"/>
          <p:cNvCxnSpPr/>
          <p:nvPr/>
        </p:nvCxnSpPr>
        <p:spPr>
          <a:xfrm rot="5400000">
            <a:off x="5900738" y="5303838"/>
            <a:ext cx="400050" cy="0"/>
          </a:xfrm>
          <a:prstGeom prst="straightConnector1">
            <a:avLst/>
          </a:prstGeom>
          <a:ln w="22225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7891" name="Rectangle 12"/>
          <p:cNvSpPr>
            <a:spLocks noChangeArrowheads="1"/>
          </p:cNvSpPr>
          <p:nvPr/>
        </p:nvSpPr>
        <p:spPr bwMode="auto">
          <a:xfrm>
            <a:off x="0" y="0"/>
            <a:ext cx="12801600" cy="823868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4382" tIns="42190" rIns="84382" bIns="42190">
            <a:spAutoFit/>
          </a:bodyPr>
          <a:lstStyle/>
          <a:p>
            <a:pPr algn="ctr" defTabSz="517462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400" dirty="0" smtClean="0">
                <a:solidFill>
                  <a:schemeClr val="tx1"/>
                </a:solidFill>
                <a:cs typeface="Times New Roman" pitchFamily="18" charset="0"/>
              </a:rPr>
              <a:t>Схема </a:t>
            </a: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организации оперативного управления  МЧС России в чрезвычайных ситуациях </a:t>
            </a:r>
            <a:r>
              <a:rPr lang="ru-RU" sz="2400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  <a:p>
            <a:pPr algn="ctr" defTabSz="517462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400" dirty="0" smtClean="0">
                <a:solidFill>
                  <a:schemeClr val="tx1"/>
                </a:solidFill>
                <a:cs typeface="Times New Roman" pitchFamily="18" charset="0"/>
              </a:rPr>
              <a:t>       на территории </a:t>
            </a:r>
            <a:r>
              <a:rPr lang="ru-RU" sz="2400" dirty="0" err="1" smtClean="0">
                <a:solidFill>
                  <a:schemeClr val="tx1"/>
                </a:solidFill>
                <a:cs typeface="Times New Roman" pitchFamily="18" charset="0"/>
              </a:rPr>
              <a:t>Ачхой-Мартановского</a:t>
            </a:r>
            <a:r>
              <a:rPr lang="ru-RU" sz="2400" dirty="0" smtClean="0">
                <a:solidFill>
                  <a:schemeClr val="tx1"/>
                </a:solidFill>
                <a:cs typeface="Times New Roman" pitchFamily="18" charset="0"/>
              </a:rPr>
              <a:t> муниципального района</a:t>
            </a:r>
            <a:endParaRPr lang="ru-RU" sz="24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6325" name="Rectangle 29"/>
          <p:cNvSpPr>
            <a:spLocks noChangeArrowheads="1"/>
          </p:cNvSpPr>
          <p:nvPr/>
        </p:nvSpPr>
        <p:spPr bwMode="auto">
          <a:xfrm>
            <a:off x="1054100" y="6694488"/>
            <a:ext cx="3024000" cy="309562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10464" tIns="55231" rIns="110464" bIns="55231" anchor="ctr"/>
          <a:lstStyle/>
          <a:p>
            <a:pPr algn="just" defTabSz="1103313"/>
            <a:r>
              <a:rPr lang="ru-RU" sz="1100" u="sng" dirty="0">
                <a:solidFill>
                  <a:schemeClr val="tx1"/>
                </a:solidFill>
                <a:cs typeface="Times New Roman" pitchFamily="18" charset="0"/>
              </a:rPr>
              <a:t>ОМВД    </a:t>
            </a:r>
            <a:r>
              <a:rPr lang="ru-RU" sz="1100" u="sng" dirty="0" err="1" smtClean="0">
                <a:solidFill>
                  <a:schemeClr val="tx1"/>
                </a:solidFill>
                <a:cs typeface="Times New Roman" pitchFamily="18" charset="0"/>
              </a:rPr>
              <a:t>Бацилов</a:t>
            </a:r>
            <a:r>
              <a:rPr lang="ru-RU" sz="1100" u="sng" dirty="0" smtClean="0">
                <a:solidFill>
                  <a:schemeClr val="tx1"/>
                </a:solidFill>
                <a:cs typeface="Times New Roman" pitchFamily="18" charset="0"/>
              </a:rPr>
              <a:t> В.С. </a:t>
            </a:r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8-87142-2-22-29</a:t>
            </a:r>
          </a:p>
        </p:txBody>
      </p:sp>
      <p:sp>
        <p:nvSpPr>
          <p:cNvPr id="56326" name="Rectangle 48"/>
          <p:cNvSpPr>
            <a:spLocks noChangeArrowheads="1"/>
          </p:cNvSpPr>
          <p:nvPr/>
        </p:nvSpPr>
        <p:spPr bwMode="auto">
          <a:xfrm>
            <a:off x="1055688" y="7275513"/>
            <a:ext cx="3024000" cy="324000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84382" tIns="42190" rIns="84382" bIns="42190" anchor="ctr"/>
          <a:lstStyle/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ОВК  Редькин А.А..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8-87142-2-22-52</a:t>
            </a:r>
          </a:p>
        </p:txBody>
      </p:sp>
      <p:sp>
        <p:nvSpPr>
          <p:cNvPr id="56327" name="Rectangle 52"/>
          <p:cNvSpPr>
            <a:spLocks noChangeArrowheads="1"/>
          </p:cNvSpPr>
          <p:nvPr/>
        </p:nvSpPr>
        <p:spPr bwMode="auto">
          <a:xfrm>
            <a:off x="10096500" y="8042275"/>
            <a:ext cx="225425" cy="284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11231" tIns="55616" rIns="111231" bIns="55616">
            <a:spAutoFit/>
          </a:bodyPr>
          <a:lstStyle/>
          <a:p>
            <a:pPr algn="just" defTabSz="919163"/>
            <a:endParaRPr lang="ru-RU" sz="1100" b="1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56328" name="Rectangle 54"/>
          <p:cNvSpPr>
            <a:spLocks noChangeArrowheads="1"/>
          </p:cNvSpPr>
          <p:nvPr/>
        </p:nvSpPr>
        <p:spPr bwMode="auto">
          <a:xfrm>
            <a:off x="6329363" y="5176838"/>
            <a:ext cx="225425" cy="28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11231" tIns="55616" rIns="111231" bIns="55616">
            <a:spAutoFit/>
          </a:bodyPr>
          <a:lstStyle/>
          <a:p>
            <a:pPr algn="just" defTabSz="919163"/>
            <a:endParaRPr lang="ru-RU" sz="1100" b="1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56329" name="Rectangle 56"/>
          <p:cNvSpPr>
            <a:spLocks noChangeArrowheads="1"/>
          </p:cNvSpPr>
          <p:nvPr/>
        </p:nvSpPr>
        <p:spPr bwMode="auto">
          <a:xfrm>
            <a:off x="6291263" y="8431213"/>
            <a:ext cx="227012" cy="28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11231" tIns="55616" rIns="111231" bIns="55616">
            <a:spAutoFit/>
          </a:bodyPr>
          <a:lstStyle/>
          <a:p>
            <a:pPr algn="just" defTabSz="919163"/>
            <a:endParaRPr lang="ru-RU" sz="1100" b="1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246357" name="Line 59"/>
          <p:cNvSpPr>
            <a:spLocks noChangeShapeType="1"/>
          </p:cNvSpPr>
          <p:nvPr/>
        </p:nvSpPr>
        <p:spPr bwMode="auto">
          <a:xfrm>
            <a:off x="6162675" y="1349375"/>
            <a:ext cx="0" cy="654050"/>
          </a:xfrm>
          <a:prstGeom prst="line">
            <a:avLst/>
          </a:prstGeom>
          <a:noFill/>
          <a:ln w="12700">
            <a:solidFill>
              <a:srgbClr val="FF3300"/>
            </a:solidFill>
            <a:round/>
            <a:headEnd type="none" w="sm" len="sm"/>
            <a:tailEnd type="none" w="sm" len="sm"/>
          </a:ln>
        </p:spPr>
        <p:txBody>
          <a:bodyPr wrap="none" lIns="91428" tIns="45714" rIns="91428" bIns="45714" anchor="ctr"/>
          <a:lstStyle/>
          <a:p>
            <a:pPr algn="just" eaLnBrk="0" fontAlgn="auto" hangingPunct="0">
              <a:spcBef>
                <a:spcPts val="0"/>
              </a:spcBef>
              <a:spcAft>
                <a:spcPts val="0"/>
              </a:spcAft>
              <a:defRPr/>
            </a:pPr>
            <a:endParaRPr lang="ru-RU" sz="3600" u="sng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n-lt"/>
              <a:cs typeface="Times New Roman" pitchFamily="18" charset="0"/>
            </a:endParaRPr>
          </a:p>
        </p:txBody>
      </p:sp>
      <p:sp>
        <p:nvSpPr>
          <p:cNvPr id="56331" name="Freeform 61"/>
          <p:cNvSpPr>
            <a:spLocks/>
          </p:cNvSpPr>
          <p:nvPr/>
        </p:nvSpPr>
        <p:spPr bwMode="auto">
          <a:xfrm>
            <a:off x="6362700" y="1527175"/>
            <a:ext cx="547688" cy="87313"/>
          </a:xfrm>
          <a:custGeom>
            <a:avLst/>
            <a:gdLst>
              <a:gd name="T0" fmla="*/ 0 w 136"/>
              <a:gd name="T1" fmla="*/ 2147483647 h 36"/>
              <a:gd name="T2" fmla="*/ 2147483647 w 136"/>
              <a:gd name="T3" fmla="*/ 0 h 36"/>
              <a:gd name="T4" fmla="*/ 2147483647 w 136"/>
              <a:gd name="T5" fmla="*/ 0 h 36"/>
              <a:gd name="T6" fmla="*/ 2147483647 w 136"/>
              <a:gd name="T7" fmla="*/ 0 h 36"/>
              <a:gd name="T8" fmla="*/ 2147483647 w 136"/>
              <a:gd name="T9" fmla="*/ 0 h 36"/>
              <a:gd name="T10" fmla="*/ 2147483647 w 136"/>
              <a:gd name="T11" fmla="*/ 2147483647 h 36"/>
              <a:gd name="T12" fmla="*/ 2147483647 w 136"/>
              <a:gd name="T13" fmla="*/ 2147483647 h 36"/>
              <a:gd name="T14" fmla="*/ 2147483647 w 136"/>
              <a:gd name="T15" fmla="*/ 2147483647 h 36"/>
              <a:gd name="T16" fmla="*/ 2147483647 w 136"/>
              <a:gd name="T17" fmla="*/ 2147483647 h 36"/>
              <a:gd name="T18" fmla="*/ 2147483647 w 136"/>
              <a:gd name="T19" fmla="*/ 2147483647 h 36"/>
              <a:gd name="T20" fmla="*/ 2147483647 w 136"/>
              <a:gd name="T21" fmla="*/ 2147483647 h 36"/>
              <a:gd name="T22" fmla="*/ 2147483647 w 136"/>
              <a:gd name="T23" fmla="*/ 2147483647 h 36"/>
              <a:gd name="T24" fmla="*/ 2147483647 w 136"/>
              <a:gd name="T25" fmla="*/ 2147483647 h 36"/>
              <a:gd name="T26" fmla="*/ 2147483647 w 136"/>
              <a:gd name="T27" fmla="*/ 2147483647 h 36"/>
              <a:gd name="T28" fmla="*/ 2147483647 w 136"/>
              <a:gd name="T29" fmla="*/ 2147483647 h 36"/>
              <a:gd name="T30" fmla="*/ 2147483647 w 136"/>
              <a:gd name="T31" fmla="*/ 2147483647 h 36"/>
              <a:gd name="T32" fmla="*/ 2147483647 w 136"/>
              <a:gd name="T33" fmla="*/ 2147483647 h 36"/>
              <a:gd name="T34" fmla="*/ 2147483647 w 136"/>
              <a:gd name="T35" fmla="*/ 2147483647 h 36"/>
              <a:gd name="T36" fmla="*/ 2147483647 w 136"/>
              <a:gd name="T37" fmla="*/ 2147483647 h 36"/>
              <a:gd name="T38" fmla="*/ 2147483647 w 136"/>
              <a:gd name="T39" fmla="*/ 2147483647 h 36"/>
              <a:gd name="T40" fmla="*/ 2147483647 w 136"/>
              <a:gd name="T41" fmla="*/ 2147483647 h 36"/>
              <a:gd name="T42" fmla="*/ 2147483647 w 136"/>
              <a:gd name="T43" fmla="*/ 2147483647 h 36"/>
              <a:gd name="T44" fmla="*/ 2147483647 w 136"/>
              <a:gd name="T45" fmla="*/ 2147483647 h 36"/>
              <a:gd name="T46" fmla="*/ 0 w 136"/>
              <a:gd name="T47" fmla="*/ 2147483647 h 36"/>
              <a:gd name="T48" fmla="*/ 0 w 136"/>
              <a:gd name="T49" fmla="*/ 2147483647 h 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36"/>
              <a:gd name="T76" fmla="*/ 0 h 36"/>
              <a:gd name="T77" fmla="*/ 136 w 136"/>
              <a:gd name="T78" fmla="*/ 36 h 36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36" h="36">
                <a:moveTo>
                  <a:pt x="0" y="5"/>
                </a:moveTo>
                <a:lnTo>
                  <a:pt x="13" y="0"/>
                </a:lnTo>
                <a:lnTo>
                  <a:pt x="31" y="0"/>
                </a:lnTo>
                <a:lnTo>
                  <a:pt x="47" y="0"/>
                </a:lnTo>
                <a:lnTo>
                  <a:pt x="62" y="0"/>
                </a:lnTo>
                <a:lnTo>
                  <a:pt x="81" y="5"/>
                </a:lnTo>
                <a:lnTo>
                  <a:pt x="99" y="10"/>
                </a:lnTo>
                <a:lnTo>
                  <a:pt x="107" y="12"/>
                </a:lnTo>
                <a:lnTo>
                  <a:pt x="112" y="15"/>
                </a:lnTo>
                <a:lnTo>
                  <a:pt x="122" y="20"/>
                </a:lnTo>
                <a:lnTo>
                  <a:pt x="135" y="35"/>
                </a:lnTo>
                <a:lnTo>
                  <a:pt x="128" y="27"/>
                </a:lnTo>
                <a:lnTo>
                  <a:pt x="112" y="22"/>
                </a:lnTo>
                <a:lnTo>
                  <a:pt x="99" y="17"/>
                </a:lnTo>
                <a:lnTo>
                  <a:pt x="89" y="15"/>
                </a:lnTo>
                <a:lnTo>
                  <a:pt x="81" y="15"/>
                </a:lnTo>
                <a:lnTo>
                  <a:pt x="68" y="12"/>
                </a:lnTo>
                <a:lnTo>
                  <a:pt x="57" y="10"/>
                </a:lnTo>
                <a:lnTo>
                  <a:pt x="49" y="10"/>
                </a:lnTo>
                <a:lnTo>
                  <a:pt x="39" y="10"/>
                </a:lnTo>
                <a:lnTo>
                  <a:pt x="31" y="10"/>
                </a:lnTo>
                <a:lnTo>
                  <a:pt x="18" y="12"/>
                </a:lnTo>
                <a:lnTo>
                  <a:pt x="3" y="12"/>
                </a:lnTo>
                <a:lnTo>
                  <a:pt x="0" y="15"/>
                </a:lnTo>
                <a:lnTo>
                  <a:pt x="0" y="5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32" name="Freeform 62"/>
          <p:cNvSpPr>
            <a:spLocks/>
          </p:cNvSpPr>
          <p:nvPr/>
        </p:nvSpPr>
        <p:spPr bwMode="auto">
          <a:xfrm>
            <a:off x="6350000" y="1643063"/>
            <a:ext cx="650875" cy="103187"/>
          </a:xfrm>
          <a:custGeom>
            <a:avLst/>
            <a:gdLst>
              <a:gd name="T0" fmla="*/ 0 w 162"/>
              <a:gd name="T1" fmla="*/ 2147483647 h 42"/>
              <a:gd name="T2" fmla="*/ 2147483647 w 162"/>
              <a:gd name="T3" fmla="*/ 0 h 42"/>
              <a:gd name="T4" fmla="*/ 2147483647 w 162"/>
              <a:gd name="T5" fmla="*/ 0 h 42"/>
              <a:gd name="T6" fmla="*/ 2147483647 w 162"/>
              <a:gd name="T7" fmla="*/ 0 h 42"/>
              <a:gd name="T8" fmla="*/ 2147483647 w 162"/>
              <a:gd name="T9" fmla="*/ 0 h 42"/>
              <a:gd name="T10" fmla="*/ 2147483647 w 162"/>
              <a:gd name="T11" fmla="*/ 2147483647 h 42"/>
              <a:gd name="T12" fmla="*/ 2147483647 w 162"/>
              <a:gd name="T13" fmla="*/ 2147483647 h 42"/>
              <a:gd name="T14" fmla="*/ 2147483647 w 162"/>
              <a:gd name="T15" fmla="*/ 2147483647 h 42"/>
              <a:gd name="T16" fmla="*/ 2147483647 w 162"/>
              <a:gd name="T17" fmla="*/ 2147483647 h 42"/>
              <a:gd name="T18" fmla="*/ 2147483647 w 162"/>
              <a:gd name="T19" fmla="*/ 2147483647 h 42"/>
              <a:gd name="T20" fmla="*/ 2147483647 w 162"/>
              <a:gd name="T21" fmla="*/ 2147483647 h 42"/>
              <a:gd name="T22" fmla="*/ 2147483647 w 162"/>
              <a:gd name="T23" fmla="*/ 2147483647 h 42"/>
              <a:gd name="T24" fmla="*/ 2147483647 w 162"/>
              <a:gd name="T25" fmla="*/ 2147483647 h 42"/>
              <a:gd name="T26" fmla="*/ 2147483647 w 162"/>
              <a:gd name="T27" fmla="*/ 2147483647 h 42"/>
              <a:gd name="T28" fmla="*/ 2147483647 w 162"/>
              <a:gd name="T29" fmla="*/ 2147483647 h 42"/>
              <a:gd name="T30" fmla="*/ 2147483647 w 162"/>
              <a:gd name="T31" fmla="*/ 2147483647 h 42"/>
              <a:gd name="T32" fmla="*/ 2147483647 w 162"/>
              <a:gd name="T33" fmla="*/ 2147483647 h 42"/>
              <a:gd name="T34" fmla="*/ 2147483647 w 162"/>
              <a:gd name="T35" fmla="*/ 2147483647 h 42"/>
              <a:gd name="T36" fmla="*/ 2147483647 w 162"/>
              <a:gd name="T37" fmla="*/ 2147483647 h 42"/>
              <a:gd name="T38" fmla="*/ 2147483647 w 162"/>
              <a:gd name="T39" fmla="*/ 2147483647 h 42"/>
              <a:gd name="T40" fmla="*/ 2147483647 w 162"/>
              <a:gd name="T41" fmla="*/ 2147483647 h 42"/>
              <a:gd name="T42" fmla="*/ 0 w 162"/>
              <a:gd name="T43" fmla="*/ 2147483647 h 42"/>
              <a:gd name="T44" fmla="*/ 0 w 162"/>
              <a:gd name="T45" fmla="*/ 2147483647 h 4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62"/>
              <a:gd name="T70" fmla="*/ 0 h 42"/>
              <a:gd name="T71" fmla="*/ 162 w 162"/>
              <a:gd name="T72" fmla="*/ 42 h 4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62" h="42">
                <a:moveTo>
                  <a:pt x="0" y="3"/>
                </a:moveTo>
                <a:lnTo>
                  <a:pt x="18" y="0"/>
                </a:lnTo>
                <a:lnTo>
                  <a:pt x="31" y="0"/>
                </a:lnTo>
                <a:lnTo>
                  <a:pt x="47" y="0"/>
                </a:lnTo>
                <a:lnTo>
                  <a:pt x="62" y="0"/>
                </a:lnTo>
                <a:lnTo>
                  <a:pt x="86" y="3"/>
                </a:lnTo>
                <a:lnTo>
                  <a:pt x="107" y="8"/>
                </a:lnTo>
                <a:lnTo>
                  <a:pt x="125" y="13"/>
                </a:lnTo>
                <a:lnTo>
                  <a:pt x="143" y="20"/>
                </a:lnTo>
                <a:lnTo>
                  <a:pt x="154" y="23"/>
                </a:lnTo>
                <a:lnTo>
                  <a:pt x="161" y="41"/>
                </a:lnTo>
                <a:lnTo>
                  <a:pt x="148" y="33"/>
                </a:lnTo>
                <a:lnTo>
                  <a:pt x="138" y="28"/>
                </a:lnTo>
                <a:lnTo>
                  <a:pt x="130" y="28"/>
                </a:lnTo>
                <a:lnTo>
                  <a:pt x="117" y="21"/>
                </a:lnTo>
                <a:lnTo>
                  <a:pt x="104" y="21"/>
                </a:lnTo>
                <a:lnTo>
                  <a:pt x="86" y="17"/>
                </a:lnTo>
                <a:lnTo>
                  <a:pt x="62" y="13"/>
                </a:lnTo>
                <a:lnTo>
                  <a:pt x="47" y="10"/>
                </a:lnTo>
                <a:lnTo>
                  <a:pt x="31" y="13"/>
                </a:lnTo>
                <a:lnTo>
                  <a:pt x="13" y="13"/>
                </a:lnTo>
                <a:lnTo>
                  <a:pt x="0" y="17"/>
                </a:lnTo>
                <a:lnTo>
                  <a:pt x="0" y="3"/>
                </a:lnTo>
              </a:path>
            </a:pathLst>
          </a:custGeom>
          <a:solidFill>
            <a:srgbClr val="FFFFFF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33" name="Freeform 63"/>
          <p:cNvSpPr>
            <a:spLocks/>
          </p:cNvSpPr>
          <p:nvPr/>
        </p:nvSpPr>
        <p:spPr bwMode="auto">
          <a:xfrm>
            <a:off x="7124700" y="1576388"/>
            <a:ext cx="169863" cy="114300"/>
          </a:xfrm>
          <a:custGeom>
            <a:avLst/>
            <a:gdLst>
              <a:gd name="T0" fmla="*/ 2147483647 w 42"/>
              <a:gd name="T1" fmla="*/ 2147483647 h 46"/>
              <a:gd name="T2" fmla="*/ 2147483647 w 42"/>
              <a:gd name="T3" fmla="*/ 2147483647 h 46"/>
              <a:gd name="T4" fmla="*/ 2147483647 w 42"/>
              <a:gd name="T5" fmla="*/ 2147483647 h 46"/>
              <a:gd name="T6" fmla="*/ 2147483647 w 42"/>
              <a:gd name="T7" fmla="*/ 2147483647 h 46"/>
              <a:gd name="T8" fmla="*/ 2147483647 w 42"/>
              <a:gd name="T9" fmla="*/ 2147483647 h 46"/>
              <a:gd name="T10" fmla="*/ 2147483647 w 42"/>
              <a:gd name="T11" fmla="*/ 2147483647 h 46"/>
              <a:gd name="T12" fmla="*/ 2147483647 w 42"/>
              <a:gd name="T13" fmla="*/ 2147483647 h 46"/>
              <a:gd name="T14" fmla="*/ 0 w 42"/>
              <a:gd name="T15" fmla="*/ 0 h 46"/>
              <a:gd name="T16" fmla="*/ 0 w 42"/>
              <a:gd name="T17" fmla="*/ 2147483647 h 46"/>
              <a:gd name="T18" fmla="*/ 2147483647 w 42"/>
              <a:gd name="T19" fmla="*/ 2147483647 h 46"/>
              <a:gd name="T20" fmla="*/ 2147483647 w 42"/>
              <a:gd name="T21" fmla="*/ 2147483647 h 4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2"/>
              <a:gd name="T34" fmla="*/ 0 h 46"/>
              <a:gd name="T35" fmla="*/ 42 w 42"/>
              <a:gd name="T36" fmla="*/ 46 h 4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2" h="46">
                <a:moveTo>
                  <a:pt x="36" y="45"/>
                </a:moveTo>
                <a:lnTo>
                  <a:pt x="41" y="40"/>
                </a:lnTo>
                <a:lnTo>
                  <a:pt x="41" y="30"/>
                </a:lnTo>
                <a:lnTo>
                  <a:pt x="41" y="23"/>
                </a:lnTo>
                <a:lnTo>
                  <a:pt x="36" y="13"/>
                </a:lnTo>
                <a:lnTo>
                  <a:pt x="36" y="7"/>
                </a:lnTo>
                <a:lnTo>
                  <a:pt x="8" y="3"/>
                </a:lnTo>
                <a:lnTo>
                  <a:pt x="0" y="0"/>
                </a:lnTo>
                <a:lnTo>
                  <a:pt x="0" y="8"/>
                </a:lnTo>
                <a:lnTo>
                  <a:pt x="13" y="29"/>
                </a:lnTo>
                <a:lnTo>
                  <a:pt x="36" y="45"/>
                </a:lnTo>
              </a:path>
            </a:pathLst>
          </a:custGeom>
          <a:solidFill>
            <a:schemeClr val="accent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34" name="Freeform 64"/>
          <p:cNvSpPr>
            <a:spLocks/>
          </p:cNvSpPr>
          <p:nvPr/>
        </p:nvSpPr>
        <p:spPr bwMode="auto">
          <a:xfrm>
            <a:off x="7061200" y="1447800"/>
            <a:ext cx="168275" cy="150813"/>
          </a:xfrm>
          <a:custGeom>
            <a:avLst/>
            <a:gdLst>
              <a:gd name="T0" fmla="*/ 2147483647 w 42"/>
              <a:gd name="T1" fmla="*/ 2147483647 h 61"/>
              <a:gd name="T2" fmla="*/ 2147483647 w 42"/>
              <a:gd name="T3" fmla="*/ 2147483647 h 61"/>
              <a:gd name="T4" fmla="*/ 2147483647 w 42"/>
              <a:gd name="T5" fmla="*/ 2147483647 h 61"/>
              <a:gd name="T6" fmla="*/ 2147483647 w 42"/>
              <a:gd name="T7" fmla="*/ 2147483647 h 61"/>
              <a:gd name="T8" fmla="*/ 2147483647 w 42"/>
              <a:gd name="T9" fmla="*/ 0 h 61"/>
              <a:gd name="T10" fmla="*/ 0 w 42"/>
              <a:gd name="T11" fmla="*/ 0 h 61"/>
              <a:gd name="T12" fmla="*/ 0 w 42"/>
              <a:gd name="T13" fmla="*/ 2147483647 h 61"/>
              <a:gd name="T14" fmla="*/ 0 w 42"/>
              <a:gd name="T15" fmla="*/ 2147483647 h 61"/>
              <a:gd name="T16" fmla="*/ 2147483647 w 42"/>
              <a:gd name="T17" fmla="*/ 2147483647 h 61"/>
              <a:gd name="T18" fmla="*/ 2147483647 w 42"/>
              <a:gd name="T19" fmla="*/ 2147483647 h 61"/>
              <a:gd name="T20" fmla="*/ 2147483647 w 42"/>
              <a:gd name="T21" fmla="*/ 2147483647 h 61"/>
              <a:gd name="T22" fmla="*/ 2147483647 w 42"/>
              <a:gd name="T23" fmla="*/ 2147483647 h 61"/>
              <a:gd name="T24" fmla="*/ 2147483647 w 42"/>
              <a:gd name="T25" fmla="*/ 2147483647 h 61"/>
              <a:gd name="T26" fmla="*/ 2147483647 w 42"/>
              <a:gd name="T27" fmla="*/ 2147483647 h 61"/>
              <a:gd name="T28" fmla="*/ 2147483647 w 42"/>
              <a:gd name="T29" fmla="*/ 2147483647 h 61"/>
              <a:gd name="T30" fmla="*/ 2147483647 w 42"/>
              <a:gd name="T31" fmla="*/ 2147483647 h 61"/>
              <a:gd name="T32" fmla="*/ 2147483647 w 42"/>
              <a:gd name="T33" fmla="*/ 2147483647 h 61"/>
              <a:gd name="T34" fmla="*/ 2147483647 w 42"/>
              <a:gd name="T35" fmla="*/ 2147483647 h 61"/>
              <a:gd name="T36" fmla="*/ 2147483647 w 42"/>
              <a:gd name="T37" fmla="*/ 2147483647 h 6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42"/>
              <a:gd name="T58" fmla="*/ 0 h 61"/>
              <a:gd name="T59" fmla="*/ 42 w 42"/>
              <a:gd name="T60" fmla="*/ 61 h 6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42" h="61">
                <a:moveTo>
                  <a:pt x="28" y="8"/>
                </a:moveTo>
                <a:lnTo>
                  <a:pt x="28" y="5"/>
                </a:lnTo>
                <a:lnTo>
                  <a:pt x="21" y="5"/>
                </a:lnTo>
                <a:lnTo>
                  <a:pt x="13" y="5"/>
                </a:lnTo>
                <a:lnTo>
                  <a:pt x="5" y="0"/>
                </a:lnTo>
                <a:lnTo>
                  <a:pt x="0" y="0"/>
                </a:lnTo>
                <a:lnTo>
                  <a:pt x="0" y="8"/>
                </a:lnTo>
                <a:lnTo>
                  <a:pt x="0" y="17"/>
                </a:lnTo>
                <a:lnTo>
                  <a:pt x="3" y="22"/>
                </a:lnTo>
                <a:lnTo>
                  <a:pt x="5" y="30"/>
                </a:lnTo>
                <a:lnTo>
                  <a:pt x="8" y="39"/>
                </a:lnTo>
                <a:lnTo>
                  <a:pt x="13" y="44"/>
                </a:lnTo>
                <a:lnTo>
                  <a:pt x="13" y="49"/>
                </a:lnTo>
                <a:lnTo>
                  <a:pt x="26" y="52"/>
                </a:lnTo>
                <a:lnTo>
                  <a:pt x="41" y="60"/>
                </a:lnTo>
                <a:lnTo>
                  <a:pt x="34" y="35"/>
                </a:lnTo>
                <a:lnTo>
                  <a:pt x="34" y="30"/>
                </a:lnTo>
                <a:lnTo>
                  <a:pt x="28" y="17"/>
                </a:lnTo>
                <a:lnTo>
                  <a:pt x="28" y="8"/>
                </a:lnTo>
              </a:path>
            </a:pathLst>
          </a:custGeom>
          <a:solidFill>
            <a:srgbClr val="F9F9F9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35" name="Freeform 65"/>
          <p:cNvSpPr>
            <a:spLocks/>
          </p:cNvSpPr>
          <p:nvPr/>
        </p:nvSpPr>
        <p:spPr bwMode="auto">
          <a:xfrm>
            <a:off x="6729413" y="1371600"/>
            <a:ext cx="355600" cy="207963"/>
          </a:xfrm>
          <a:custGeom>
            <a:avLst/>
            <a:gdLst>
              <a:gd name="T0" fmla="*/ 2147483647 w 89"/>
              <a:gd name="T1" fmla="*/ 2147483647 h 83"/>
              <a:gd name="T2" fmla="*/ 0 w 89"/>
              <a:gd name="T3" fmla="*/ 2147483647 h 83"/>
              <a:gd name="T4" fmla="*/ 0 w 89"/>
              <a:gd name="T5" fmla="*/ 2147483647 h 83"/>
              <a:gd name="T6" fmla="*/ 0 w 89"/>
              <a:gd name="T7" fmla="*/ 2147483647 h 83"/>
              <a:gd name="T8" fmla="*/ 0 w 89"/>
              <a:gd name="T9" fmla="*/ 2147483647 h 83"/>
              <a:gd name="T10" fmla="*/ 2147483647 w 89"/>
              <a:gd name="T11" fmla="*/ 0 h 83"/>
              <a:gd name="T12" fmla="*/ 2147483647 w 89"/>
              <a:gd name="T13" fmla="*/ 0 h 83"/>
              <a:gd name="T14" fmla="*/ 2147483647 w 89"/>
              <a:gd name="T15" fmla="*/ 0 h 83"/>
              <a:gd name="T16" fmla="*/ 2147483647 w 89"/>
              <a:gd name="T17" fmla="*/ 2147483647 h 83"/>
              <a:gd name="T18" fmla="*/ 2147483647 w 89"/>
              <a:gd name="T19" fmla="*/ 2147483647 h 83"/>
              <a:gd name="T20" fmla="*/ 2147483647 w 89"/>
              <a:gd name="T21" fmla="*/ 2147483647 h 83"/>
              <a:gd name="T22" fmla="*/ 2147483647 w 89"/>
              <a:gd name="T23" fmla="*/ 2147483647 h 83"/>
              <a:gd name="T24" fmla="*/ 2147483647 w 89"/>
              <a:gd name="T25" fmla="*/ 2147483647 h 83"/>
              <a:gd name="T26" fmla="*/ 2147483647 w 89"/>
              <a:gd name="T27" fmla="*/ 2147483647 h 83"/>
              <a:gd name="T28" fmla="*/ 2147483647 w 89"/>
              <a:gd name="T29" fmla="*/ 2147483647 h 83"/>
              <a:gd name="T30" fmla="*/ 2147483647 w 89"/>
              <a:gd name="T31" fmla="*/ 2147483647 h 83"/>
              <a:gd name="T32" fmla="*/ 2147483647 w 89"/>
              <a:gd name="T33" fmla="*/ 2147483647 h 83"/>
              <a:gd name="T34" fmla="*/ 2147483647 w 89"/>
              <a:gd name="T35" fmla="*/ 2147483647 h 83"/>
              <a:gd name="T36" fmla="*/ 2147483647 w 89"/>
              <a:gd name="T37" fmla="*/ 2147483647 h 83"/>
              <a:gd name="T38" fmla="*/ 2147483647 w 89"/>
              <a:gd name="T39" fmla="*/ 2147483647 h 83"/>
              <a:gd name="T40" fmla="*/ 2147483647 w 89"/>
              <a:gd name="T41" fmla="*/ 2147483647 h 83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83"/>
              <a:gd name="T65" fmla="*/ 89 w 89"/>
              <a:gd name="T66" fmla="*/ 83 h 83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83">
                <a:moveTo>
                  <a:pt x="8" y="69"/>
                </a:moveTo>
                <a:lnTo>
                  <a:pt x="0" y="54"/>
                </a:lnTo>
                <a:lnTo>
                  <a:pt x="0" y="49"/>
                </a:lnTo>
                <a:lnTo>
                  <a:pt x="0" y="37"/>
                </a:lnTo>
                <a:lnTo>
                  <a:pt x="0" y="8"/>
                </a:lnTo>
                <a:lnTo>
                  <a:pt x="3" y="0"/>
                </a:lnTo>
                <a:lnTo>
                  <a:pt x="13" y="0"/>
                </a:lnTo>
                <a:lnTo>
                  <a:pt x="39" y="0"/>
                </a:lnTo>
                <a:lnTo>
                  <a:pt x="57" y="3"/>
                </a:lnTo>
                <a:lnTo>
                  <a:pt x="75" y="15"/>
                </a:lnTo>
                <a:lnTo>
                  <a:pt x="75" y="17"/>
                </a:lnTo>
                <a:lnTo>
                  <a:pt x="70" y="27"/>
                </a:lnTo>
                <a:lnTo>
                  <a:pt x="75" y="49"/>
                </a:lnTo>
                <a:lnTo>
                  <a:pt x="81" y="64"/>
                </a:lnTo>
                <a:lnTo>
                  <a:pt x="88" y="82"/>
                </a:lnTo>
                <a:lnTo>
                  <a:pt x="75" y="79"/>
                </a:lnTo>
                <a:lnTo>
                  <a:pt x="65" y="74"/>
                </a:lnTo>
                <a:lnTo>
                  <a:pt x="52" y="69"/>
                </a:lnTo>
                <a:lnTo>
                  <a:pt x="42" y="69"/>
                </a:lnTo>
                <a:lnTo>
                  <a:pt x="29" y="69"/>
                </a:lnTo>
                <a:lnTo>
                  <a:pt x="8" y="69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36" name="Freeform 66"/>
          <p:cNvSpPr>
            <a:spLocks/>
          </p:cNvSpPr>
          <p:nvPr/>
        </p:nvSpPr>
        <p:spPr bwMode="auto">
          <a:xfrm>
            <a:off x="6645275" y="1360488"/>
            <a:ext cx="168275" cy="144462"/>
          </a:xfrm>
          <a:custGeom>
            <a:avLst/>
            <a:gdLst>
              <a:gd name="T0" fmla="*/ 0 w 42"/>
              <a:gd name="T1" fmla="*/ 0 h 59"/>
              <a:gd name="T2" fmla="*/ 2147483647 w 42"/>
              <a:gd name="T3" fmla="*/ 0 h 59"/>
              <a:gd name="T4" fmla="*/ 2147483647 w 42"/>
              <a:gd name="T5" fmla="*/ 0 h 59"/>
              <a:gd name="T6" fmla="*/ 2147483647 w 42"/>
              <a:gd name="T7" fmla="*/ 2147483647 h 59"/>
              <a:gd name="T8" fmla="*/ 2147483647 w 42"/>
              <a:gd name="T9" fmla="*/ 2147483647 h 59"/>
              <a:gd name="T10" fmla="*/ 2147483647 w 42"/>
              <a:gd name="T11" fmla="*/ 2147483647 h 59"/>
              <a:gd name="T12" fmla="*/ 2147483647 w 42"/>
              <a:gd name="T13" fmla="*/ 2147483647 h 59"/>
              <a:gd name="T14" fmla="*/ 2147483647 w 42"/>
              <a:gd name="T15" fmla="*/ 2147483647 h 59"/>
              <a:gd name="T16" fmla="*/ 2147483647 w 42"/>
              <a:gd name="T17" fmla="*/ 2147483647 h 59"/>
              <a:gd name="T18" fmla="*/ 2147483647 w 42"/>
              <a:gd name="T19" fmla="*/ 2147483647 h 59"/>
              <a:gd name="T20" fmla="*/ 2147483647 w 42"/>
              <a:gd name="T21" fmla="*/ 2147483647 h 59"/>
              <a:gd name="T22" fmla="*/ 2147483647 w 42"/>
              <a:gd name="T23" fmla="*/ 2147483647 h 59"/>
              <a:gd name="T24" fmla="*/ 2147483647 w 42"/>
              <a:gd name="T25" fmla="*/ 2147483647 h 59"/>
              <a:gd name="T26" fmla="*/ 2147483647 w 42"/>
              <a:gd name="T27" fmla="*/ 2147483647 h 59"/>
              <a:gd name="T28" fmla="*/ 2147483647 w 42"/>
              <a:gd name="T29" fmla="*/ 2147483647 h 59"/>
              <a:gd name="T30" fmla="*/ 2147483647 w 42"/>
              <a:gd name="T31" fmla="*/ 2147483647 h 59"/>
              <a:gd name="T32" fmla="*/ 2147483647 w 42"/>
              <a:gd name="T33" fmla="*/ 2147483647 h 59"/>
              <a:gd name="T34" fmla="*/ 2147483647 w 42"/>
              <a:gd name="T35" fmla="*/ 2147483647 h 59"/>
              <a:gd name="T36" fmla="*/ 2147483647 w 42"/>
              <a:gd name="T37" fmla="*/ 2147483647 h 59"/>
              <a:gd name="T38" fmla="*/ 2147483647 w 42"/>
              <a:gd name="T39" fmla="*/ 2147483647 h 59"/>
              <a:gd name="T40" fmla="*/ 0 w 42"/>
              <a:gd name="T41" fmla="*/ 2147483647 h 59"/>
              <a:gd name="T42" fmla="*/ 0 w 42"/>
              <a:gd name="T43" fmla="*/ 0 h 59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42"/>
              <a:gd name="T67" fmla="*/ 0 h 59"/>
              <a:gd name="T68" fmla="*/ 42 w 42"/>
              <a:gd name="T69" fmla="*/ 59 h 59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42" h="59">
                <a:moveTo>
                  <a:pt x="0" y="0"/>
                </a:moveTo>
                <a:lnTo>
                  <a:pt x="3" y="0"/>
                </a:lnTo>
                <a:lnTo>
                  <a:pt x="8" y="0"/>
                </a:lnTo>
                <a:lnTo>
                  <a:pt x="13" y="2"/>
                </a:lnTo>
                <a:lnTo>
                  <a:pt x="21" y="2"/>
                </a:lnTo>
                <a:lnTo>
                  <a:pt x="26" y="2"/>
                </a:lnTo>
                <a:lnTo>
                  <a:pt x="34" y="5"/>
                </a:lnTo>
                <a:lnTo>
                  <a:pt x="41" y="5"/>
                </a:lnTo>
                <a:lnTo>
                  <a:pt x="36" y="13"/>
                </a:lnTo>
                <a:lnTo>
                  <a:pt x="34" y="28"/>
                </a:lnTo>
                <a:lnTo>
                  <a:pt x="34" y="33"/>
                </a:lnTo>
                <a:lnTo>
                  <a:pt x="34" y="38"/>
                </a:lnTo>
                <a:lnTo>
                  <a:pt x="34" y="42"/>
                </a:lnTo>
                <a:lnTo>
                  <a:pt x="34" y="58"/>
                </a:lnTo>
                <a:lnTo>
                  <a:pt x="26" y="50"/>
                </a:lnTo>
                <a:lnTo>
                  <a:pt x="21" y="38"/>
                </a:lnTo>
                <a:lnTo>
                  <a:pt x="13" y="28"/>
                </a:lnTo>
                <a:lnTo>
                  <a:pt x="8" y="22"/>
                </a:lnTo>
                <a:lnTo>
                  <a:pt x="3" y="18"/>
                </a:lnTo>
                <a:lnTo>
                  <a:pt x="3" y="17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solidFill>
            <a:srgbClr val="F9F9F9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37" name="Freeform 67"/>
          <p:cNvSpPr>
            <a:spLocks/>
          </p:cNvSpPr>
          <p:nvPr/>
        </p:nvSpPr>
        <p:spPr bwMode="auto">
          <a:xfrm>
            <a:off x="6205538" y="1323975"/>
            <a:ext cx="555625" cy="192088"/>
          </a:xfrm>
          <a:custGeom>
            <a:avLst/>
            <a:gdLst>
              <a:gd name="T0" fmla="*/ 0 w 138"/>
              <a:gd name="T1" fmla="*/ 2147483647 h 79"/>
              <a:gd name="T2" fmla="*/ 0 w 138"/>
              <a:gd name="T3" fmla="*/ 2147483647 h 79"/>
              <a:gd name="T4" fmla="*/ 2147483647 w 138"/>
              <a:gd name="T5" fmla="*/ 2147483647 h 79"/>
              <a:gd name="T6" fmla="*/ 2147483647 w 138"/>
              <a:gd name="T7" fmla="*/ 2147483647 h 79"/>
              <a:gd name="T8" fmla="*/ 2147483647 w 138"/>
              <a:gd name="T9" fmla="*/ 0 h 79"/>
              <a:gd name="T10" fmla="*/ 2147483647 w 138"/>
              <a:gd name="T11" fmla="*/ 0 h 79"/>
              <a:gd name="T12" fmla="*/ 2147483647 w 138"/>
              <a:gd name="T13" fmla="*/ 0 h 79"/>
              <a:gd name="T14" fmla="*/ 2147483647 w 138"/>
              <a:gd name="T15" fmla="*/ 0 h 79"/>
              <a:gd name="T16" fmla="*/ 2147483647 w 138"/>
              <a:gd name="T17" fmla="*/ 0 h 79"/>
              <a:gd name="T18" fmla="*/ 2147483647 w 138"/>
              <a:gd name="T19" fmla="*/ 0 h 79"/>
              <a:gd name="T20" fmla="*/ 2147483647 w 138"/>
              <a:gd name="T21" fmla="*/ 0 h 79"/>
              <a:gd name="T22" fmla="*/ 2147483647 w 138"/>
              <a:gd name="T23" fmla="*/ 0 h 79"/>
              <a:gd name="T24" fmla="*/ 2147483647 w 138"/>
              <a:gd name="T25" fmla="*/ 0 h 79"/>
              <a:gd name="T26" fmla="*/ 2147483647 w 138"/>
              <a:gd name="T27" fmla="*/ 2147483647 h 79"/>
              <a:gd name="T28" fmla="*/ 2147483647 w 138"/>
              <a:gd name="T29" fmla="*/ 2147483647 h 79"/>
              <a:gd name="T30" fmla="*/ 2147483647 w 138"/>
              <a:gd name="T31" fmla="*/ 2147483647 h 79"/>
              <a:gd name="T32" fmla="*/ 2147483647 w 138"/>
              <a:gd name="T33" fmla="*/ 2147483647 h 79"/>
              <a:gd name="T34" fmla="*/ 2147483647 w 138"/>
              <a:gd name="T35" fmla="*/ 2147483647 h 79"/>
              <a:gd name="T36" fmla="*/ 2147483647 w 138"/>
              <a:gd name="T37" fmla="*/ 2147483647 h 79"/>
              <a:gd name="T38" fmla="*/ 2147483647 w 138"/>
              <a:gd name="T39" fmla="*/ 2147483647 h 79"/>
              <a:gd name="T40" fmla="*/ 2147483647 w 138"/>
              <a:gd name="T41" fmla="*/ 2147483647 h 79"/>
              <a:gd name="T42" fmla="*/ 2147483647 w 138"/>
              <a:gd name="T43" fmla="*/ 2147483647 h 79"/>
              <a:gd name="T44" fmla="*/ 2147483647 w 138"/>
              <a:gd name="T45" fmla="*/ 2147483647 h 79"/>
              <a:gd name="T46" fmla="*/ 2147483647 w 138"/>
              <a:gd name="T47" fmla="*/ 2147483647 h 79"/>
              <a:gd name="T48" fmla="*/ 2147483647 w 138"/>
              <a:gd name="T49" fmla="*/ 2147483647 h 79"/>
              <a:gd name="T50" fmla="*/ 2147483647 w 138"/>
              <a:gd name="T51" fmla="*/ 2147483647 h 79"/>
              <a:gd name="T52" fmla="*/ 2147483647 w 138"/>
              <a:gd name="T53" fmla="*/ 2147483647 h 79"/>
              <a:gd name="T54" fmla="*/ 2147483647 w 138"/>
              <a:gd name="T55" fmla="*/ 2147483647 h 79"/>
              <a:gd name="T56" fmla="*/ 2147483647 w 138"/>
              <a:gd name="T57" fmla="*/ 2147483647 h 79"/>
              <a:gd name="T58" fmla="*/ 2147483647 w 138"/>
              <a:gd name="T59" fmla="*/ 2147483647 h 79"/>
              <a:gd name="T60" fmla="*/ 2147483647 w 138"/>
              <a:gd name="T61" fmla="*/ 2147483647 h 79"/>
              <a:gd name="T62" fmla="*/ 2147483647 w 138"/>
              <a:gd name="T63" fmla="*/ 2147483647 h 79"/>
              <a:gd name="T64" fmla="*/ 2147483647 w 138"/>
              <a:gd name="T65" fmla="*/ 2147483647 h 79"/>
              <a:gd name="T66" fmla="*/ 2147483647 w 138"/>
              <a:gd name="T67" fmla="*/ 2147483647 h 79"/>
              <a:gd name="T68" fmla="*/ 2147483647 w 138"/>
              <a:gd name="T69" fmla="*/ 2147483647 h 79"/>
              <a:gd name="T70" fmla="*/ 2147483647 w 138"/>
              <a:gd name="T71" fmla="*/ 2147483647 h 79"/>
              <a:gd name="T72" fmla="*/ 2147483647 w 138"/>
              <a:gd name="T73" fmla="*/ 2147483647 h 79"/>
              <a:gd name="T74" fmla="*/ 2147483647 w 138"/>
              <a:gd name="T75" fmla="*/ 2147483647 h 79"/>
              <a:gd name="T76" fmla="*/ 2147483647 w 138"/>
              <a:gd name="T77" fmla="*/ 2147483647 h 79"/>
              <a:gd name="T78" fmla="*/ 2147483647 w 138"/>
              <a:gd name="T79" fmla="*/ 2147483647 h 79"/>
              <a:gd name="T80" fmla="*/ 2147483647 w 138"/>
              <a:gd name="T81" fmla="*/ 2147483647 h 79"/>
              <a:gd name="T82" fmla="*/ 2147483647 w 138"/>
              <a:gd name="T83" fmla="*/ 2147483647 h 79"/>
              <a:gd name="T84" fmla="*/ 0 w 138"/>
              <a:gd name="T85" fmla="*/ 2147483647 h 79"/>
              <a:gd name="T86" fmla="*/ 0 w 138"/>
              <a:gd name="T87" fmla="*/ 2147483647 h 7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38"/>
              <a:gd name="T133" fmla="*/ 0 h 79"/>
              <a:gd name="T134" fmla="*/ 138 w 138"/>
              <a:gd name="T135" fmla="*/ 79 h 7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38" h="79">
                <a:moveTo>
                  <a:pt x="0" y="12"/>
                </a:moveTo>
                <a:lnTo>
                  <a:pt x="0" y="8"/>
                </a:lnTo>
                <a:lnTo>
                  <a:pt x="5" y="5"/>
                </a:lnTo>
                <a:lnTo>
                  <a:pt x="10" y="3"/>
                </a:lnTo>
                <a:lnTo>
                  <a:pt x="18" y="0"/>
                </a:lnTo>
                <a:lnTo>
                  <a:pt x="23" y="0"/>
                </a:lnTo>
                <a:lnTo>
                  <a:pt x="34" y="0"/>
                </a:lnTo>
                <a:lnTo>
                  <a:pt x="41" y="0"/>
                </a:lnTo>
                <a:lnTo>
                  <a:pt x="49" y="0"/>
                </a:lnTo>
                <a:lnTo>
                  <a:pt x="60" y="0"/>
                </a:lnTo>
                <a:lnTo>
                  <a:pt x="70" y="0"/>
                </a:lnTo>
                <a:lnTo>
                  <a:pt x="78" y="0"/>
                </a:lnTo>
                <a:lnTo>
                  <a:pt x="86" y="0"/>
                </a:lnTo>
                <a:lnTo>
                  <a:pt x="93" y="3"/>
                </a:lnTo>
                <a:lnTo>
                  <a:pt x="101" y="3"/>
                </a:lnTo>
                <a:lnTo>
                  <a:pt x="106" y="5"/>
                </a:lnTo>
                <a:lnTo>
                  <a:pt x="109" y="8"/>
                </a:lnTo>
                <a:lnTo>
                  <a:pt x="109" y="15"/>
                </a:lnTo>
                <a:lnTo>
                  <a:pt x="109" y="17"/>
                </a:lnTo>
                <a:lnTo>
                  <a:pt x="114" y="22"/>
                </a:lnTo>
                <a:lnTo>
                  <a:pt x="114" y="32"/>
                </a:lnTo>
                <a:lnTo>
                  <a:pt x="119" y="40"/>
                </a:lnTo>
                <a:lnTo>
                  <a:pt x="124" y="53"/>
                </a:lnTo>
                <a:lnTo>
                  <a:pt x="130" y="63"/>
                </a:lnTo>
                <a:lnTo>
                  <a:pt x="135" y="73"/>
                </a:lnTo>
                <a:lnTo>
                  <a:pt x="137" y="78"/>
                </a:lnTo>
                <a:lnTo>
                  <a:pt x="130" y="73"/>
                </a:lnTo>
                <a:lnTo>
                  <a:pt x="119" y="67"/>
                </a:lnTo>
                <a:lnTo>
                  <a:pt x="109" y="63"/>
                </a:lnTo>
                <a:lnTo>
                  <a:pt x="99" y="58"/>
                </a:lnTo>
                <a:lnTo>
                  <a:pt x="88" y="57"/>
                </a:lnTo>
                <a:lnTo>
                  <a:pt x="78" y="53"/>
                </a:lnTo>
                <a:lnTo>
                  <a:pt x="65" y="53"/>
                </a:lnTo>
                <a:lnTo>
                  <a:pt x="49" y="53"/>
                </a:lnTo>
                <a:lnTo>
                  <a:pt x="36" y="53"/>
                </a:lnTo>
                <a:lnTo>
                  <a:pt x="23" y="53"/>
                </a:lnTo>
                <a:lnTo>
                  <a:pt x="10" y="57"/>
                </a:lnTo>
                <a:lnTo>
                  <a:pt x="10" y="53"/>
                </a:lnTo>
                <a:lnTo>
                  <a:pt x="10" y="47"/>
                </a:lnTo>
                <a:lnTo>
                  <a:pt x="8" y="38"/>
                </a:lnTo>
                <a:lnTo>
                  <a:pt x="5" y="32"/>
                </a:lnTo>
                <a:lnTo>
                  <a:pt x="3" y="22"/>
                </a:lnTo>
                <a:lnTo>
                  <a:pt x="0" y="17"/>
                </a:lnTo>
                <a:lnTo>
                  <a:pt x="0" y="12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38" name="Freeform 68"/>
          <p:cNvSpPr>
            <a:spLocks/>
          </p:cNvSpPr>
          <p:nvPr/>
        </p:nvSpPr>
        <p:spPr bwMode="auto">
          <a:xfrm>
            <a:off x="7177088" y="1447800"/>
            <a:ext cx="157162" cy="150813"/>
          </a:xfrm>
          <a:custGeom>
            <a:avLst/>
            <a:gdLst>
              <a:gd name="T0" fmla="*/ 2147483647 w 39"/>
              <a:gd name="T1" fmla="*/ 2147483647 h 61"/>
              <a:gd name="T2" fmla="*/ 2147483647 w 39"/>
              <a:gd name="T3" fmla="*/ 2147483647 h 61"/>
              <a:gd name="T4" fmla="*/ 2147483647 w 39"/>
              <a:gd name="T5" fmla="*/ 2147483647 h 61"/>
              <a:gd name="T6" fmla="*/ 2147483647 w 39"/>
              <a:gd name="T7" fmla="*/ 2147483647 h 61"/>
              <a:gd name="T8" fmla="*/ 2147483647 w 39"/>
              <a:gd name="T9" fmla="*/ 2147483647 h 61"/>
              <a:gd name="T10" fmla="*/ 2147483647 w 39"/>
              <a:gd name="T11" fmla="*/ 2147483647 h 61"/>
              <a:gd name="T12" fmla="*/ 0 w 39"/>
              <a:gd name="T13" fmla="*/ 2147483647 h 61"/>
              <a:gd name="T14" fmla="*/ 0 w 39"/>
              <a:gd name="T15" fmla="*/ 2147483647 h 61"/>
              <a:gd name="T16" fmla="*/ 0 w 39"/>
              <a:gd name="T17" fmla="*/ 2147483647 h 61"/>
              <a:gd name="T18" fmla="*/ 0 w 39"/>
              <a:gd name="T19" fmla="*/ 2147483647 h 61"/>
              <a:gd name="T20" fmla="*/ 0 w 39"/>
              <a:gd name="T21" fmla="*/ 2147483647 h 61"/>
              <a:gd name="T22" fmla="*/ 0 w 39"/>
              <a:gd name="T23" fmla="*/ 2147483647 h 61"/>
              <a:gd name="T24" fmla="*/ 0 w 39"/>
              <a:gd name="T25" fmla="*/ 2147483647 h 61"/>
              <a:gd name="T26" fmla="*/ 0 w 39"/>
              <a:gd name="T27" fmla="*/ 0 h 61"/>
              <a:gd name="T28" fmla="*/ 2147483647 w 39"/>
              <a:gd name="T29" fmla="*/ 0 h 61"/>
              <a:gd name="T30" fmla="*/ 2147483647 w 39"/>
              <a:gd name="T31" fmla="*/ 0 h 61"/>
              <a:gd name="T32" fmla="*/ 2147483647 w 39"/>
              <a:gd name="T33" fmla="*/ 0 h 61"/>
              <a:gd name="T34" fmla="*/ 2147483647 w 39"/>
              <a:gd name="T35" fmla="*/ 0 h 61"/>
              <a:gd name="T36" fmla="*/ 2147483647 w 39"/>
              <a:gd name="T37" fmla="*/ 2147483647 h 61"/>
              <a:gd name="T38" fmla="*/ 2147483647 w 39"/>
              <a:gd name="T39" fmla="*/ 2147483647 h 61"/>
              <a:gd name="T40" fmla="*/ 2147483647 w 39"/>
              <a:gd name="T41" fmla="*/ 2147483647 h 61"/>
              <a:gd name="T42" fmla="*/ 2147483647 w 39"/>
              <a:gd name="T43" fmla="*/ 2147483647 h 61"/>
              <a:gd name="T44" fmla="*/ 2147483647 w 39"/>
              <a:gd name="T45" fmla="*/ 2147483647 h 61"/>
              <a:gd name="T46" fmla="*/ 2147483647 w 39"/>
              <a:gd name="T47" fmla="*/ 2147483647 h 61"/>
              <a:gd name="T48" fmla="*/ 2147483647 w 39"/>
              <a:gd name="T49" fmla="*/ 2147483647 h 61"/>
              <a:gd name="T50" fmla="*/ 2147483647 w 39"/>
              <a:gd name="T51" fmla="*/ 2147483647 h 61"/>
              <a:gd name="T52" fmla="*/ 2147483647 w 39"/>
              <a:gd name="T53" fmla="*/ 2147483647 h 6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39"/>
              <a:gd name="T82" fmla="*/ 0 h 61"/>
              <a:gd name="T83" fmla="*/ 39 w 39"/>
              <a:gd name="T84" fmla="*/ 61 h 61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39" h="61">
                <a:moveTo>
                  <a:pt x="38" y="55"/>
                </a:moveTo>
                <a:lnTo>
                  <a:pt x="28" y="52"/>
                </a:lnTo>
                <a:lnTo>
                  <a:pt x="20" y="52"/>
                </a:lnTo>
                <a:lnTo>
                  <a:pt x="13" y="52"/>
                </a:lnTo>
                <a:lnTo>
                  <a:pt x="5" y="55"/>
                </a:lnTo>
                <a:lnTo>
                  <a:pt x="3" y="60"/>
                </a:lnTo>
                <a:lnTo>
                  <a:pt x="0" y="52"/>
                </a:lnTo>
                <a:lnTo>
                  <a:pt x="0" y="45"/>
                </a:lnTo>
                <a:lnTo>
                  <a:pt x="0" y="40"/>
                </a:lnTo>
                <a:lnTo>
                  <a:pt x="0" y="30"/>
                </a:lnTo>
                <a:lnTo>
                  <a:pt x="0" y="22"/>
                </a:lnTo>
                <a:lnTo>
                  <a:pt x="0" y="13"/>
                </a:lnTo>
                <a:lnTo>
                  <a:pt x="0" y="5"/>
                </a:lnTo>
                <a:lnTo>
                  <a:pt x="0" y="0"/>
                </a:lnTo>
                <a:lnTo>
                  <a:pt x="5" y="0"/>
                </a:lnTo>
                <a:lnTo>
                  <a:pt x="18" y="0"/>
                </a:lnTo>
                <a:lnTo>
                  <a:pt x="26" y="0"/>
                </a:lnTo>
                <a:lnTo>
                  <a:pt x="36" y="0"/>
                </a:lnTo>
                <a:lnTo>
                  <a:pt x="33" y="5"/>
                </a:lnTo>
                <a:lnTo>
                  <a:pt x="31" y="12"/>
                </a:lnTo>
                <a:lnTo>
                  <a:pt x="31" y="17"/>
                </a:lnTo>
                <a:lnTo>
                  <a:pt x="31" y="22"/>
                </a:lnTo>
                <a:lnTo>
                  <a:pt x="31" y="27"/>
                </a:lnTo>
                <a:lnTo>
                  <a:pt x="31" y="35"/>
                </a:lnTo>
                <a:lnTo>
                  <a:pt x="33" y="40"/>
                </a:lnTo>
                <a:lnTo>
                  <a:pt x="36" y="45"/>
                </a:lnTo>
                <a:lnTo>
                  <a:pt x="38" y="55"/>
                </a:lnTo>
              </a:path>
            </a:pathLst>
          </a:custGeom>
          <a:solidFill>
            <a:schemeClr val="bg1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39" name="Freeform 69"/>
          <p:cNvSpPr>
            <a:spLocks/>
          </p:cNvSpPr>
          <p:nvPr/>
        </p:nvSpPr>
        <p:spPr bwMode="auto">
          <a:xfrm>
            <a:off x="7177088" y="1582738"/>
            <a:ext cx="223837" cy="96837"/>
          </a:xfrm>
          <a:custGeom>
            <a:avLst/>
            <a:gdLst>
              <a:gd name="T0" fmla="*/ 2147483647 w 55"/>
              <a:gd name="T1" fmla="*/ 2147483647 h 39"/>
              <a:gd name="T2" fmla="*/ 2147483647 w 55"/>
              <a:gd name="T3" fmla="*/ 2147483647 h 39"/>
              <a:gd name="T4" fmla="*/ 2147483647 w 55"/>
              <a:gd name="T5" fmla="*/ 2147483647 h 39"/>
              <a:gd name="T6" fmla="*/ 2147483647 w 55"/>
              <a:gd name="T7" fmla="*/ 0 h 39"/>
              <a:gd name="T8" fmla="*/ 2147483647 w 55"/>
              <a:gd name="T9" fmla="*/ 0 h 39"/>
              <a:gd name="T10" fmla="*/ 2147483647 w 55"/>
              <a:gd name="T11" fmla="*/ 0 h 39"/>
              <a:gd name="T12" fmla="*/ 2147483647 w 55"/>
              <a:gd name="T13" fmla="*/ 0 h 39"/>
              <a:gd name="T14" fmla="*/ 0 w 55"/>
              <a:gd name="T15" fmla="*/ 0 h 39"/>
              <a:gd name="T16" fmla="*/ 0 w 55"/>
              <a:gd name="T17" fmla="*/ 2147483647 h 39"/>
              <a:gd name="T18" fmla="*/ 0 w 55"/>
              <a:gd name="T19" fmla="*/ 2147483647 h 39"/>
              <a:gd name="T20" fmla="*/ 0 w 55"/>
              <a:gd name="T21" fmla="*/ 2147483647 h 39"/>
              <a:gd name="T22" fmla="*/ 0 w 55"/>
              <a:gd name="T23" fmla="*/ 2147483647 h 39"/>
              <a:gd name="T24" fmla="*/ 0 w 55"/>
              <a:gd name="T25" fmla="*/ 2147483647 h 39"/>
              <a:gd name="T26" fmla="*/ 2147483647 w 55"/>
              <a:gd name="T27" fmla="*/ 2147483647 h 39"/>
              <a:gd name="T28" fmla="*/ 2147483647 w 55"/>
              <a:gd name="T29" fmla="*/ 2147483647 h 39"/>
              <a:gd name="T30" fmla="*/ 2147483647 w 55"/>
              <a:gd name="T31" fmla="*/ 2147483647 h 39"/>
              <a:gd name="T32" fmla="*/ 2147483647 w 55"/>
              <a:gd name="T33" fmla="*/ 2147483647 h 39"/>
              <a:gd name="T34" fmla="*/ 2147483647 w 55"/>
              <a:gd name="T35" fmla="*/ 2147483647 h 39"/>
              <a:gd name="T36" fmla="*/ 2147483647 w 55"/>
              <a:gd name="T37" fmla="*/ 2147483647 h 39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5"/>
              <a:gd name="T58" fmla="*/ 0 h 39"/>
              <a:gd name="T59" fmla="*/ 55 w 55"/>
              <a:gd name="T60" fmla="*/ 39 h 39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5" h="39">
                <a:moveTo>
                  <a:pt x="54" y="35"/>
                </a:moveTo>
                <a:lnTo>
                  <a:pt x="47" y="22"/>
                </a:lnTo>
                <a:lnTo>
                  <a:pt x="44" y="8"/>
                </a:lnTo>
                <a:lnTo>
                  <a:pt x="41" y="0"/>
                </a:lnTo>
                <a:lnTo>
                  <a:pt x="31" y="0"/>
                </a:lnTo>
                <a:lnTo>
                  <a:pt x="18" y="0"/>
                </a:lnTo>
                <a:lnTo>
                  <a:pt x="3" y="0"/>
                </a:lnTo>
                <a:lnTo>
                  <a:pt x="0" y="0"/>
                </a:lnTo>
                <a:lnTo>
                  <a:pt x="0" y="8"/>
                </a:lnTo>
                <a:lnTo>
                  <a:pt x="0" y="17"/>
                </a:lnTo>
                <a:lnTo>
                  <a:pt x="0" y="25"/>
                </a:lnTo>
                <a:lnTo>
                  <a:pt x="0" y="30"/>
                </a:lnTo>
                <a:lnTo>
                  <a:pt x="0" y="35"/>
                </a:lnTo>
                <a:lnTo>
                  <a:pt x="3" y="38"/>
                </a:lnTo>
                <a:lnTo>
                  <a:pt x="10" y="30"/>
                </a:lnTo>
                <a:lnTo>
                  <a:pt x="23" y="30"/>
                </a:lnTo>
                <a:lnTo>
                  <a:pt x="36" y="30"/>
                </a:lnTo>
                <a:lnTo>
                  <a:pt x="47" y="30"/>
                </a:lnTo>
                <a:lnTo>
                  <a:pt x="54" y="35"/>
                </a:lnTo>
              </a:path>
            </a:pathLst>
          </a:custGeom>
          <a:solidFill>
            <a:srgbClr val="114FFB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40" name="Freeform 70"/>
          <p:cNvSpPr>
            <a:spLocks/>
          </p:cNvSpPr>
          <p:nvPr/>
        </p:nvSpPr>
        <p:spPr bwMode="auto">
          <a:xfrm>
            <a:off x="6780213" y="1538288"/>
            <a:ext cx="396875" cy="119062"/>
          </a:xfrm>
          <a:custGeom>
            <a:avLst/>
            <a:gdLst>
              <a:gd name="T0" fmla="*/ 2147483647 w 99"/>
              <a:gd name="T1" fmla="*/ 2147483647 h 47"/>
              <a:gd name="T2" fmla="*/ 2147483647 w 99"/>
              <a:gd name="T3" fmla="*/ 2147483647 h 47"/>
              <a:gd name="T4" fmla="*/ 2147483647 w 99"/>
              <a:gd name="T5" fmla="*/ 2147483647 h 47"/>
              <a:gd name="T6" fmla="*/ 2147483647 w 99"/>
              <a:gd name="T7" fmla="*/ 2147483647 h 47"/>
              <a:gd name="T8" fmla="*/ 2147483647 w 99"/>
              <a:gd name="T9" fmla="*/ 2147483647 h 47"/>
              <a:gd name="T10" fmla="*/ 2147483647 w 99"/>
              <a:gd name="T11" fmla="*/ 2147483647 h 47"/>
              <a:gd name="T12" fmla="*/ 2147483647 w 99"/>
              <a:gd name="T13" fmla="*/ 2147483647 h 47"/>
              <a:gd name="T14" fmla="*/ 2147483647 w 99"/>
              <a:gd name="T15" fmla="*/ 2147483647 h 47"/>
              <a:gd name="T16" fmla="*/ 2147483647 w 99"/>
              <a:gd name="T17" fmla="*/ 2147483647 h 47"/>
              <a:gd name="T18" fmla="*/ 2147483647 w 99"/>
              <a:gd name="T19" fmla="*/ 2147483647 h 47"/>
              <a:gd name="T20" fmla="*/ 2147483647 w 99"/>
              <a:gd name="T21" fmla="*/ 2147483647 h 47"/>
              <a:gd name="T22" fmla="*/ 2147483647 w 99"/>
              <a:gd name="T23" fmla="*/ 0 h 47"/>
              <a:gd name="T24" fmla="*/ 2147483647 w 99"/>
              <a:gd name="T25" fmla="*/ 0 h 47"/>
              <a:gd name="T26" fmla="*/ 0 w 99"/>
              <a:gd name="T27" fmla="*/ 0 h 47"/>
              <a:gd name="T28" fmla="*/ 2147483647 w 99"/>
              <a:gd name="T29" fmla="*/ 2147483647 h 47"/>
              <a:gd name="T30" fmla="*/ 2147483647 w 99"/>
              <a:gd name="T31" fmla="*/ 2147483647 h 47"/>
              <a:gd name="T32" fmla="*/ 2147483647 w 99"/>
              <a:gd name="T33" fmla="*/ 2147483647 h 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99"/>
              <a:gd name="T52" fmla="*/ 0 h 47"/>
              <a:gd name="T53" fmla="*/ 99 w 99"/>
              <a:gd name="T54" fmla="*/ 47 h 4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99" h="47">
                <a:moveTo>
                  <a:pt x="18" y="31"/>
                </a:moveTo>
                <a:lnTo>
                  <a:pt x="31" y="31"/>
                </a:lnTo>
                <a:lnTo>
                  <a:pt x="47" y="31"/>
                </a:lnTo>
                <a:lnTo>
                  <a:pt x="70" y="38"/>
                </a:lnTo>
                <a:lnTo>
                  <a:pt x="85" y="41"/>
                </a:lnTo>
                <a:lnTo>
                  <a:pt x="96" y="46"/>
                </a:lnTo>
                <a:lnTo>
                  <a:pt x="98" y="46"/>
                </a:lnTo>
                <a:lnTo>
                  <a:pt x="91" y="31"/>
                </a:lnTo>
                <a:lnTo>
                  <a:pt x="85" y="20"/>
                </a:lnTo>
                <a:lnTo>
                  <a:pt x="80" y="12"/>
                </a:lnTo>
                <a:lnTo>
                  <a:pt x="57" y="3"/>
                </a:lnTo>
                <a:lnTo>
                  <a:pt x="39" y="0"/>
                </a:lnTo>
                <a:lnTo>
                  <a:pt x="13" y="0"/>
                </a:lnTo>
                <a:lnTo>
                  <a:pt x="0" y="0"/>
                </a:lnTo>
                <a:lnTo>
                  <a:pt x="8" y="17"/>
                </a:lnTo>
                <a:lnTo>
                  <a:pt x="13" y="26"/>
                </a:lnTo>
                <a:lnTo>
                  <a:pt x="18" y="31"/>
                </a:lnTo>
              </a:path>
            </a:pathLst>
          </a:custGeom>
          <a:solidFill>
            <a:srgbClr val="114FFB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41" name="Freeform 71"/>
          <p:cNvSpPr>
            <a:spLocks/>
          </p:cNvSpPr>
          <p:nvPr/>
        </p:nvSpPr>
        <p:spPr bwMode="auto">
          <a:xfrm>
            <a:off x="6257925" y="1458913"/>
            <a:ext cx="608013" cy="150812"/>
          </a:xfrm>
          <a:custGeom>
            <a:avLst/>
            <a:gdLst>
              <a:gd name="T0" fmla="*/ 0 w 151"/>
              <a:gd name="T1" fmla="*/ 2147483647 h 61"/>
              <a:gd name="T2" fmla="*/ 2147483647 w 151"/>
              <a:gd name="T3" fmla="*/ 2147483647 h 61"/>
              <a:gd name="T4" fmla="*/ 2147483647 w 151"/>
              <a:gd name="T5" fmla="*/ 2147483647 h 61"/>
              <a:gd name="T6" fmla="*/ 2147483647 w 151"/>
              <a:gd name="T7" fmla="*/ 2147483647 h 61"/>
              <a:gd name="T8" fmla="*/ 2147483647 w 151"/>
              <a:gd name="T9" fmla="*/ 2147483647 h 61"/>
              <a:gd name="T10" fmla="*/ 2147483647 w 151"/>
              <a:gd name="T11" fmla="*/ 2147483647 h 61"/>
              <a:gd name="T12" fmla="*/ 2147483647 w 151"/>
              <a:gd name="T13" fmla="*/ 2147483647 h 61"/>
              <a:gd name="T14" fmla="*/ 2147483647 w 151"/>
              <a:gd name="T15" fmla="*/ 2147483647 h 61"/>
              <a:gd name="T16" fmla="*/ 2147483647 w 151"/>
              <a:gd name="T17" fmla="*/ 2147483647 h 61"/>
              <a:gd name="T18" fmla="*/ 2147483647 w 151"/>
              <a:gd name="T19" fmla="*/ 2147483647 h 61"/>
              <a:gd name="T20" fmla="*/ 2147483647 w 151"/>
              <a:gd name="T21" fmla="*/ 2147483647 h 61"/>
              <a:gd name="T22" fmla="*/ 2147483647 w 151"/>
              <a:gd name="T23" fmla="*/ 2147483647 h 61"/>
              <a:gd name="T24" fmla="*/ 2147483647 w 151"/>
              <a:gd name="T25" fmla="*/ 2147483647 h 61"/>
              <a:gd name="T26" fmla="*/ 2147483647 w 151"/>
              <a:gd name="T27" fmla="*/ 0 h 61"/>
              <a:gd name="T28" fmla="*/ 2147483647 w 151"/>
              <a:gd name="T29" fmla="*/ 0 h 61"/>
              <a:gd name="T30" fmla="*/ 2147483647 w 151"/>
              <a:gd name="T31" fmla="*/ 0 h 61"/>
              <a:gd name="T32" fmla="*/ 0 w 151"/>
              <a:gd name="T33" fmla="*/ 2147483647 h 61"/>
              <a:gd name="T34" fmla="*/ 0 w 151"/>
              <a:gd name="T35" fmla="*/ 2147483647 h 61"/>
              <a:gd name="T36" fmla="*/ 0 w 151"/>
              <a:gd name="T37" fmla="*/ 2147483647 h 61"/>
              <a:gd name="T38" fmla="*/ 0 w 151"/>
              <a:gd name="T39" fmla="*/ 2147483647 h 61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151"/>
              <a:gd name="T61" fmla="*/ 0 h 61"/>
              <a:gd name="T62" fmla="*/ 151 w 151"/>
              <a:gd name="T63" fmla="*/ 61 h 61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151" h="61">
                <a:moveTo>
                  <a:pt x="0" y="35"/>
                </a:moveTo>
                <a:lnTo>
                  <a:pt x="5" y="35"/>
                </a:lnTo>
                <a:lnTo>
                  <a:pt x="29" y="32"/>
                </a:lnTo>
                <a:lnTo>
                  <a:pt x="44" y="32"/>
                </a:lnTo>
                <a:lnTo>
                  <a:pt x="62" y="35"/>
                </a:lnTo>
                <a:lnTo>
                  <a:pt x="91" y="40"/>
                </a:lnTo>
                <a:lnTo>
                  <a:pt x="132" y="52"/>
                </a:lnTo>
                <a:lnTo>
                  <a:pt x="150" y="60"/>
                </a:lnTo>
                <a:lnTo>
                  <a:pt x="137" y="37"/>
                </a:lnTo>
                <a:lnTo>
                  <a:pt x="127" y="25"/>
                </a:lnTo>
                <a:lnTo>
                  <a:pt x="122" y="20"/>
                </a:lnTo>
                <a:lnTo>
                  <a:pt x="104" y="12"/>
                </a:lnTo>
                <a:lnTo>
                  <a:pt x="78" y="3"/>
                </a:lnTo>
                <a:lnTo>
                  <a:pt x="49" y="0"/>
                </a:lnTo>
                <a:lnTo>
                  <a:pt x="23" y="0"/>
                </a:lnTo>
                <a:lnTo>
                  <a:pt x="10" y="0"/>
                </a:lnTo>
                <a:lnTo>
                  <a:pt x="0" y="5"/>
                </a:lnTo>
                <a:lnTo>
                  <a:pt x="0" y="13"/>
                </a:lnTo>
                <a:lnTo>
                  <a:pt x="0" y="27"/>
                </a:lnTo>
                <a:lnTo>
                  <a:pt x="0" y="35"/>
                </a:lnTo>
              </a:path>
            </a:pathLst>
          </a:custGeom>
          <a:solidFill>
            <a:srgbClr val="114FFB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42" name="Freeform 72"/>
          <p:cNvSpPr>
            <a:spLocks/>
          </p:cNvSpPr>
          <p:nvPr/>
        </p:nvSpPr>
        <p:spPr bwMode="auto">
          <a:xfrm>
            <a:off x="6677025" y="1658938"/>
            <a:ext cx="252413" cy="79375"/>
          </a:xfrm>
          <a:custGeom>
            <a:avLst/>
            <a:gdLst>
              <a:gd name="T0" fmla="*/ 0 w 63"/>
              <a:gd name="T1" fmla="*/ 0 h 34"/>
              <a:gd name="T2" fmla="*/ 0 w 63"/>
              <a:gd name="T3" fmla="*/ 2147483647 h 34"/>
              <a:gd name="T4" fmla="*/ 2147483647 w 63"/>
              <a:gd name="T5" fmla="*/ 2147483647 h 34"/>
              <a:gd name="T6" fmla="*/ 2147483647 w 63"/>
              <a:gd name="T7" fmla="*/ 2147483647 h 34"/>
              <a:gd name="T8" fmla="*/ 2147483647 w 63"/>
              <a:gd name="T9" fmla="*/ 2147483647 h 34"/>
              <a:gd name="T10" fmla="*/ 2147483647 w 63"/>
              <a:gd name="T11" fmla="*/ 2147483647 h 34"/>
              <a:gd name="T12" fmla="*/ 2147483647 w 63"/>
              <a:gd name="T13" fmla="*/ 2147483647 h 34"/>
              <a:gd name="T14" fmla="*/ 2147483647 w 63"/>
              <a:gd name="T15" fmla="*/ 2147483647 h 34"/>
              <a:gd name="T16" fmla="*/ 2147483647 w 63"/>
              <a:gd name="T17" fmla="*/ 2147483647 h 34"/>
              <a:gd name="T18" fmla="*/ 2147483647 w 63"/>
              <a:gd name="T19" fmla="*/ 2147483647 h 34"/>
              <a:gd name="T20" fmla="*/ 2147483647 w 63"/>
              <a:gd name="T21" fmla="*/ 2147483647 h 34"/>
              <a:gd name="T22" fmla="*/ 2147483647 w 63"/>
              <a:gd name="T23" fmla="*/ 2147483647 h 34"/>
              <a:gd name="T24" fmla="*/ 2147483647 w 63"/>
              <a:gd name="T25" fmla="*/ 0 h 34"/>
              <a:gd name="T26" fmla="*/ 0 w 63"/>
              <a:gd name="T27" fmla="*/ 0 h 3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3"/>
              <a:gd name="T43" fmla="*/ 0 h 34"/>
              <a:gd name="T44" fmla="*/ 63 w 63"/>
              <a:gd name="T45" fmla="*/ 34 h 3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3" h="34">
                <a:moveTo>
                  <a:pt x="0" y="0"/>
                </a:moveTo>
                <a:lnTo>
                  <a:pt x="0" y="33"/>
                </a:lnTo>
                <a:lnTo>
                  <a:pt x="8" y="25"/>
                </a:lnTo>
                <a:lnTo>
                  <a:pt x="13" y="23"/>
                </a:lnTo>
                <a:lnTo>
                  <a:pt x="21" y="23"/>
                </a:lnTo>
                <a:lnTo>
                  <a:pt x="31" y="23"/>
                </a:lnTo>
                <a:lnTo>
                  <a:pt x="42" y="25"/>
                </a:lnTo>
                <a:lnTo>
                  <a:pt x="55" y="25"/>
                </a:lnTo>
                <a:lnTo>
                  <a:pt x="60" y="23"/>
                </a:lnTo>
                <a:lnTo>
                  <a:pt x="62" y="17"/>
                </a:lnTo>
                <a:lnTo>
                  <a:pt x="55" y="15"/>
                </a:lnTo>
                <a:lnTo>
                  <a:pt x="39" y="8"/>
                </a:lnTo>
                <a:lnTo>
                  <a:pt x="18" y="0"/>
                </a:lnTo>
                <a:lnTo>
                  <a:pt x="0" y="0"/>
                </a:lnTo>
              </a:path>
            </a:pathLst>
          </a:custGeom>
          <a:solidFill>
            <a:srgbClr val="B9001E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43" name="Freeform 73"/>
          <p:cNvSpPr>
            <a:spLocks/>
          </p:cNvSpPr>
          <p:nvPr/>
        </p:nvSpPr>
        <p:spPr bwMode="auto">
          <a:xfrm>
            <a:off x="6245225" y="1538288"/>
            <a:ext cx="684213" cy="166687"/>
          </a:xfrm>
          <a:custGeom>
            <a:avLst/>
            <a:gdLst>
              <a:gd name="T0" fmla="*/ 2147483647 w 170"/>
              <a:gd name="T1" fmla="*/ 2147483647 h 67"/>
              <a:gd name="T2" fmla="*/ 2147483647 w 170"/>
              <a:gd name="T3" fmla="*/ 0 h 67"/>
              <a:gd name="T4" fmla="*/ 2147483647 w 170"/>
              <a:gd name="T5" fmla="*/ 0 h 67"/>
              <a:gd name="T6" fmla="*/ 2147483647 w 170"/>
              <a:gd name="T7" fmla="*/ 0 h 67"/>
              <a:gd name="T8" fmla="*/ 2147483647 w 170"/>
              <a:gd name="T9" fmla="*/ 0 h 67"/>
              <a:gd name="T10" fmla="*/ 2147483647 w 170"/>
              <a:gd name="T11" fmla="*/ 0 h 67"/>
              <a:gd name="T12" fmla="*/ 2147483647 w 170"/>
              <a:gd name="T13" fmla="*/ 2147483647 h 67"/>
              <a:gd name="T14" fmla="*/ 2147483647 w 170"/>
              <a:gd name="T15" fmla="*/ 2147483647 h 67"/>
              <a:gd name="T16" fmla="*/ 2147483647 w 170"/>
              <a:gd name="T17" fmla="*/ 2147483647 h 67"/>
              <a:gd name="T18" fmla="*/ 2147483647 w 170"/>
              <a:gd name="T19" fmla="*/ 2147483647 h 67"/>
              <a:gd name="T20" fmla="*/ 2147483647 w 170"/>
              <a:gd name="T21" fmla="*/ 2147483647 h 67"/>
              <a:gd name="T22" fmla="*/ 2147483647 w 170"/>
              <a:gd name="T23" fmla="*/ 2147483647 h 67"/>
              <a:gd name="T24" fmla="*/ 2147483647 w 170"/>
              <a:gd name="T25" fmla="*/ 2147483647 h 67"/>
              <a:gd name="T26" fmla="*/ 2147483647 w 170"/>
              <a:gd name="T27" fmla="*/ 2147483647 h 67"/>
              <a:gd name="T28" fmla="*/ 2147483647 w 170"/>
              <a:gd name="T29" fmla="*/ 2147483647 h 67"/>
              <a:gd name="T30" fmla="*/ 2147483647 w 170"/>
              <a:gd name="T31" fmla="*/ 2147483647 h 67"/>
              <a:gd name="T32" fmla="*/ 2147483647 w 170"/>
              <a:gd name="T33" fmla="*/ 2147483647 h 67"/>
              <a:gd name="T34" fmla="*/ 2147483647 w 170"/>
              <a:gd name="T35" fmla="*/ 2147483647 h 67"/>
              <a:gd name="T36" fmla="*/ 2147483647 w 170"/>
              <a:gd name="T37" fmla="*/ 2147483647 h 67"/>
              <a:gd name="T38" fmla="*/ 2147483647 w 170"/>
              <a:gd name="T39" fmla="*/ 2147483647 h 67"/>
              <a:gd name="T40" fmla="*/ 2147483647 w 170"/>
              <a:gd name="T41" fmla="*/ 2147483647 h 67"/>
              <a:gd name="T42" fmla="*/ 2147483647 w 170"/>
              <a:gd name="T43" fmla="*/ 2147483647 h 67"/>
              <a:gd name="T44" fmla="*/ 0 w 170"/>
              <a:gd name="T45" fmla="*/ 2147483647 h 67"/>
              <a:gd name="T46" fmla="*/ 0 w 170"/>
              <a:gd name="T47" fmla="*/ 2147483647 h 67"/>
              <a:gd name="T48" fmla="*/ 0 w 170"/>
              <a:gd name="T49" fmla="*/ 2147483647 h 67"/>
              <a:gd name="T50" fmla="*/ 2147483647 w 170"/>
              <a:gd name="T51" fmla="*/ 2147483647 h 67"/>
              <a:gd name="T52" fmla="*/ 2147483647 w 170"/>
              <a:gd name="T53" fmla="*/ 2147483647 h 67"/>
              <a:gd name="T54" fmla="*/ 2147483647 w 170"/>
              <a:gd name="T55" fmla="*/ 2147483647 h 67"/>
              <a:gd name="T56" fmla="*/ 2147483647 w 170"/>
              <a:gd name="T57" fmla="*/ 2147483647 h 67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0"/>
              <a:gd name="T88" fmla="*/ 0 h 67"/>
              <a:gd name="T89" fmla="*/ 170 w 170"/>
              <a:gd name="T90" fmla="*/ 67 h 67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0" h="67">
                <a:moveTo>
                  <a:pt x="8" y="3"/>
                </a:moveTo>
                <a:lnTo>
                  <a:pt x="18" y="0"/>
                </a:lnTo>
                <a:lnTo>
                  <a:pt x="31" y="0"/>
                </a:lnTo>
                <a:lnTo>
                  <a:pt x="42" y="0"/>
                </a:lnTo>
                <a:lnTo>
                  <a:pt x="52" y="0"/>
                </a:lnTo>
                <a:lnTo>
                  <a:pt x="63" y="0"/>
                </a:lnTo>
                <a:lnTo>
                  <a:pt x="76" y="3"/>
                </a:lnTo>
                <a:lnTo>
                  <a:pt x="102" y="8"/>
                </a:lnTo>
                <a:lnTo>
                  <a:pt x="120" y="12"/>
                </a:lnTo>
                <a:lnTo>
                  <a:pt x="143" y="20"/>
                </a:lnTo>
                <a:lnTo>
                  <a:pt x="151" y="25"/>
                </a:lnTo>
                <a:lnTo>
                  <a:pt x="169" y="66"/>
                </a:lnTo>
                <a:lnTo>
                  <a:pt x="167" y="58"/>
                </a:lnTo>
                <a:lnTo>
                  <a:pt x="159" y="58"/>
                </a:lnTo>
                <a:lnTo>
                  <a:pt x="151" y="53"/>
                </a:lnTo>
                <a:lnTo>
                  <a:pt x="138" y="48"/>
                </a:lnTo>
                <a:lnTo>
                  <a:pt x="120" y="46"/>
                </a:lnTo>
                <a:lnTo>
                  <a:pt x="96" y="40"/>
                </a:lnTo>
                <a:lnTo>
                  <a:pt x="81" y="40"/>
                </a:lnTo>
                <a:lnTo>
                  <a:pt x="60" y="40"/>
                </a:lnTo>
                <a:lnTo>
                  <a:pt x="39" y="43"/>
                </a:lnTo>
                <a:lnTo>
                  <a:pt x="13" y="46"/>
                </a:lnTo>
                <a:lnTo>
                  <a:pt x="0" y="53"/>
                </a:lnTo>
                <a:lnTo>
                  <a:pt x="0" y="46"/>
                </a:lnTo>
                <a:lnTo>
                  <a:pt x="0" y="38"/>
                </a:lnTo>
                <a:lnTo>
                  <a:pt x="3" y="30"/>
                </a:lnTo>
                <a:lnTo>
                  <a:pt x="5" y="23"/>
                </a:lnTo>
                <a:lnTo>
                  <a:pt x="5" y="13"/>
                </a:lnTo>
                <a:lnTo>
                  <a:pt x="8" y="3"/>
                </a:lnTo>
              </a:path>
            </a:pathLst>
          </a:custGeom>
          <a:solidFill>
            <a:srgbClr val="FC0128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44" name="Freeform 74"/>
          <p:cNvSpPr>
            <a:spLocks/>
          </p:cNvSpPr>
          <p:nvPr/>
        </p:nvSpPr>
        <p:spPr bwMode="auto">
          <a:xfrm>
            <a:off x="7145338" y="1716088"/>
            <a:ext cx="168275" cy="88900"/>
          </a:xfrm>
          <a:custGeom>
            <a:avLst/>
            <a:gdLst>
              <a:gd name="T0" fmla="*/ 2147483647 w 42"/>
              <a:gd name="T1" fmla="*/ 2147483647 h 36"/>
              <a:gd name="T2" fmla="*/ 0 w 42"/>
              <a:gd name="T3" fmla="*/ 0 h 36"/>
              <a:gd name="T4" fmla="*/ 2147483647 w 42"/>
              <a:gd name="T5" fmla="*/ 2147483647 h 36"/>
              <a:gd name="T6" fmla="*/ 2147483647 w 42"/>
              <a:gd name="T7" fmla="*/ 2147483647 h 36"/>
              <a:gd name="T8" fmla="*/ 2147483647 w 42"/>
              <a:gd name="T9" fmla="*/ 2147483647 h 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"/>
              <a:gd name="T16" fmla="*/ 0 h 36"/>
              <a:gd name="T17" fmla="*/ 42 w 42"/>
              <a:gd name="T18" fmla="*/ 36 h 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" h="36">
                <a:moveTo>
                  <a:pt x="18" y="35"/>
                </a:moveTo>
                <a:lnTo>
                  <a:pt x="0" y="0"/>
                </a:lnTo>
                <a:lnTo>
                  <a:pt x="41" y="13"/>
                </a:lnTo>
                <a:lnTo>
                  <a:pt x="36" y="24"/>
                </a:lnTo>
                <a:lnTo>
                  <a:pt x="18" y="35"/>
                </a:lnTo>
              </a:path>
            </a:pathLst>
          </a:custGeom>
          <a:solidFill>
            <a:srgbClr val="B9001E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45" name="Freeform 75"/>
          <p:cNvSpPr>
            <a:spLocks/>
          </p:cNvSpPr>
          <p:nvPr/>
        </p:nvSpPr>
        <p:spPr bwMode="auto">
          <a:xfrm>
            <a:off x="6665913" y="1616075"/>
            <a:ext cx="544512" cy="138113"/>
          </a:xfrm>
          <a:custGeom>
            <a:avLst/>
            <a:gdLst>
              <a:gd name="T0" fmla="*/ 2147483647 w 136"/>
              <a:gd name="T1" fmla="*/ 2147483647 h 54"/>
              <a:gd name="T2" fmla="*/ 2147483647 w 136"/>
              <a:gd name="T3" fmla="*/ 2147483647 h 54"/>
              <a:gd name="T4" fmla="*/ 2147483647 w 136"/>
              <a:gd name="T5" fmla="*/ 2147483647 h 54"/>
              <a:gd name="T6" fmla="*/ 2147483647 w 136"/>
              <a:gd name="T7" fmla="*/ 2147483647 h 54"/>
              <a:gd name="T8" fmla="*/ 2147483647 w 136"/>
              <a:gd name="T9" fmla="*/ 2147483647 h 54"/>
              <a:gd name="T10" fmla="*/ 2147483647 w 136"/>
              <a:gd name="T11" fmla="*/ 2147483647 h 54"/>
              <a:gd name="T12" fmla="*/ 2147483647 w 136"/>
              <a:gd name="T13" fmla="*/ 2147483647 h 54"/>
              <a:gd name="T14" fmla="*/ 2147483647 w 136"/>
              <a:gd name="T15" fmla="*/ 2147483647 h 54"/>
              <a:gd name="T16" fmla="*/ 2147483647 w 136"/>
              <a:gd name="T17" fmla="*/ 0 h 54"/>
              <a:gd name="T18" fmla="*/ 2147483647 w 136"/>
              <a:gd name="T19" fmla="*/ 0 h 54"/>
              <a:gd name="T20" fmla="*/ 2147483647 w 136"/>
              <a:gd name="T21" fmla="*/ 0 h 54"/>
              <a:gd name="T22" fmla="*/ 2147483647 w 136"/>
              <a:gd name="T23" fmla="*/ 0 h 54"/>
              <a:gd name="T24" fmla="*/ 2147483647 w 136"/>
              <a:gd name="T25" fmla="*/ 0 h 54"/>
              <a:gd name="T26" fmla="*/ 2147483647 w 136"/>
              <a:gd name="T27" fmla="*/ 2147483647 h 54"/>
              <a:gd name="T28" fmla="*/ 2147483647 w 136"/>
              <a:gd name="T29" fmla="*/ 2147483647 h 54"/>
              <a:gd name="T30" fmla="*/ 2147483647 w 136"/>
              <a:gd name="T31" fmla="*/ 2147483647 h 54"/>
              <a:gd name="T32" fmla="*/ 2147483647 w 136"/>
              <a:gd name="T33" fmla="*/ 2147483647 h 54"/>
              <a:gd name="T34" fmla="*/ 2147483647 w 136"/>
              <a:gd name="T35" fmla="*/ 2147483647 h 54"/>
              <a:gd name="T36" fmla="*/ 2147483647 w 136"/>
              <a:gd name="T37" fmla="*/ 2147483647 h 54"/>
              <a:gd name="T38" fmla="*/ 0 w 136"/>
              <a:gd name="T39" fmla="*/ 2147483647 h 54"/>
              <a:gd name="T40" fmla="*/ 2147483647 w 136"/>
              <a:gd name="T41" fmla="*/ 2147483647 h 54"/>
              <a:gd name="T42" fmla="*/ 2147483647 w 136"/>
              <a:gd name="T43" fmla="*/ 2147483647 h 54"/>
              <a:gd name="T44" fmla="*/ 2147483647 w 136"/>
              <a:gd name="T45" fmla="*/ 2147483647 h 54"/>
              <a:gd name="T46" fmla="*/ 2147483647 w 136"/>
              <a:gd name="T47" fmla="*/ 2147483647 h 54"/>
              <a:gd name="T48" fmla="*/ 2147483647 w 136"/>
              <a:gd name="T49" fmla="*/ 2147483647 h 54"/>
              <a:gd name="T50" fmla="*/ 2147483647 w 136"/>
              <a:gd name="T51" fmla="*/ 2147483647 h 54"/>
              <a:gd name="T52" fmla="*/ 2147483647 w 136"/>
              <a:gd name="T53" fmla="*/ 2147483647 h 54"/>
              <a:gd name="T54" fmla="*/ 2147483647 w 136"/>
              <a:gd name="T55" fmla="*/ 2147483647 h 54"/>
              <a:gd name="T56" fmla="*/ 2147483647 w 136"/>
              <a:gd name="T57" fmla="*/ 2147483647 h 54"/>
              <a:gd name="T58" fmla="*/ 2147483647 w 136"/>
              <a:gd name="T59" fmla="*/ 2147483647 h 54"/>
              <a:gd name="T60" fmla="*/ 2147483647 w 136"/>
              <a:gd name="T61" fmla="*/ 2147483647 h 54"/>
              <a:gd name="T62" fmla="*/ 2147483647 w 136"/>
              <a:gd name="T63" fmla="*/ 2147483647 h 54"/>
              <a:gd name="T64" fmla="*/ 2147483647 w 136"/>
              <a:gd name="T65" fmla="*/ 2147483647 h 54"/>
              <a:gd name="T66" fmla="*/ 2147483647 w 136"/>
              <a:gd name="T67" fmla="*/ 2147483647 h 54"/>
              <a:gd name="T68" fmla="*/ 2147483647 w 136"/>
              <a:gd name="T69" fmla="*/ 2147483647 h 5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6"/>
              <a:gd name="T106" fmla="*/ 0 h 54"/>
              <a:gd name="T107" fmla="*/ 136 w 136"/>
              <a:gd name="T108" fmla="*/ 54 h 5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6" h="54">
                <a:moveTo>
                  <a:pt x="130" y="53"/>
                </a:moveTo>
                <a:lnTo>
                  <a:pt x="133" y="40"/>
                </a:lnTo>
                <a:lnTo>
                  <a:pt x="135" y="37"/>
                </a:lnTo>
                <a:lnTo>
                  <a:pt x="130" y="27"/>
                </a:lnTo>
                <a:lnTo>
                  <a:pt x="130" y="20"/>
                </a:lnTo>
                <a:lnTo>
                  <a:pt x="125" y="10"/>
                </a:lnTo>
                <a:lnTo>
                  <a:pt x="122" y="10"/>
                </a:lnTo>
                <a:lnTo>
                  <a:pt x="104" y="5"/>
                </a:lnTo>
                <a:lnTo>
                  <a:pt x="91" y="0"/>
                </a:lnTo>
                <a:lnTo>
                  <a:pt x="81" y="0"/>
                </a:lnTo>
                <a:lnTo>
                  <a:pt x="65" y="0"/>
                </a:lnTo>
                <a:lnTo>
                  <a:pt x="49" y="0"/>
                </a:lnTo>
                <a:lnTo>
                  <a:pt x="47" y="0"/>
                </a:lnTo>
                <a:lnTo>
                  <a:pt x="57" y="28"/>
                </a:lnTo>
                <a:lnTo>
                  <a:pt x="57" y="33"/>
                </a:lnTo>
                <a:lnTo>
                  <a:pt x="55" y="37"/>
                </a:lnTo>
                <a:lnTo>
                  <a:pt x="42" y="37"/>
                </a:lnTo>
                <a:lnTo>
                  <a:pt x="18" y="33"/>
                </a:lnTo>
                <a:lnTo>
                  <a:pt x="3" y="37"/>
                </a:lnTo>
                <a:lnTo>
                  <a:pt x="0" y="40"/>
                </a:lnTo>
                <a:lnTo>
                  <a:pt x="3" y="45"/>
                </a:lnTo>
                <a:lnTo>
                  <a:pt x="10" y="45"/>
                </a:lnTo>
                <a:lnTo>
                  <a:pt x="18" y="50"/>
                </a:lnTo>
                <a:lnTo>
                  <a:pt x="26" y="50"/>
                </a:lnTo>
                <a:lnTo>
                  <a:pt x="36" y="50"/>
                </a:lnTo>
                <a:lnTo>
                  <a:pt x="52" y="45"/>
                </a:lnTo>
                <a:lnTo>
                  <a:pt x="70" y="45"/>
                </a:lnTo>
                <a:lnTo>
                  <a:pt x="81" y="40"/>
                </a:lnTo>
                <a:lnTo>
                  <a:pt x="94" y="40"/>
                </a:lnTo>
                <a:lnTo>
                  <a:pt x="104" y="40"/>
                </a:lnTo>
                <a:lnTo>
                  <a:pt x="117" y="40"/>
                </a:lnTo>
                <a:lnTo>
                  <a:pt x="122" y="45"/>
                </a:lnTo>
                <a:lnTo>
                  <a:pt x="125" y="45"/>
                </a:lnTo>
                <a:lnTo>
                  <a:pt x="130" y="45"/>
                </a:lnTo>
                <a:lnTo>
                  <a:pt x="130" y="53"/>
                </a:lnTo>
              </a:path>
            </a:pathLst>
          </a:custGeom>
          <a:solidFill>
            <a:srgbClr val="FC0128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sp>
        <p:nvSpPr>
          <p:cNvPr id="56346" name="Freeform 76"/>
          <p:cNvSpPr>
            <a:spLocks/>
          </p:cNvSpPr>
          <p:nvPr/>
        </p:nvSpPr>
        <p:spPr bwMode="auto">
          <a:xfrm>
            <a:off x="7196138" y="1649413"/>
            <a:ext cx="255587" cy="115887"/>
          </a:xfrm>
          <a:custGeom>
            <a:avLst/>
            <a:gdLst>
              <a:gd name="T0" fmla="*/ 2147483647 w 63"/>
              <a:gd name="T1" fmla="*/ 0 h 47"/>
              <a:gd name="T2" fmla="*/ 2147483647 w 63"/>
              <a:gd name="T3" fmla="*/ 0 h 47"/>
              <a:gd name="T4" fmla="*/ 2147483647 w 63"/>
              <a:gd name="T5" fmla="*/ 0 h 47"/>
              <a:gd name="T6" fmla="*/ 2147483647 w 63"/>
              <a:gd name="T7" fmla="*/ 0 h 47"/>
              <a:gd name="T8" fmla="*/ 2147483647 w 63"/>
              <a:gd name="T9" fmla="*/ 0 h 47"/>
              <a:gd name="T10" fmla="*/ 2147483647 w 63"/>
              <a:gd name="T11" fmla="*/ 0 h 47"/>
              <a:gd name="T12" fmla="*/ 2147483647 w 63"/>
              <a:gd name="T13" fmla="*/ 0 h 47"/>
              <a:gd name="T14" fmla="*/ 2147483647 w 63"/>
              <a:gd name="T15" fmla="*/ 2147483647 h 47"/>
              <a:gd name="T16" fmla="*/ 2147483647 w 63"/>
              <a:gd name="T17" fmla="*/ 2147483647 h 47"/>
              <a:gd name="T18" fmla="*/ 2147483647 w 63"/>
              <a:gd name="T19" fmla="*/ 2147483647 h 47"/>
              <a:gd name="T20" fmla="*/ 2147483647 w 63"/>
              <a:gd name="T21" fmla="*/ 2147483647 h 47"/>
              <a:gd name="T22" fmla="*/ 2147483647 w 63"/>
              <a:gd name="T23" fmla="*/ 2147483647 h 47"/>
              <a:gd name="T24" fmla="*/ 2147483647 w 63"/>
              <a:gd name="T25" fmla="*/ 2147483647 h 47"/>
              <a:gd name="T26" fmla="*/ 2147483647 w 63"/>
              <a:gd name="T27" fmla="*/ 2147483647 h 47"/>
              <a:gd name="T28" fmla="*/ 2147483647 w 63"/>
              <a:gd name="T29" fmla="*/ 2147483647 h 47"/>
              <a:gd name="T30" fmla="*/ 2147483647 w 63"/>
              <a:gd name="T31" fmla="*/ 2147483647 h 47"/>
              <a:gd name="T32" fmla="*/ 2147483647 w 63"/>
              <a:gd name="T33" fmla="*/ 2147483647 h 47"/>
              <a:gd name="T34" fmla="*/ 2147483647 w 63"/>
              <a:gd name="T35" fmla="*/ 2147483647 h 47"/>
              <a:gd name="T36" fmla="*/ 2147483647 w 63"/>
              <a:gd name="T37" fmla="*/ 2147483647 h 47"/>
              <a:gd name="T38" fmla="*/ 2147483647 w 63"/>
              <a:gd name="T39" fmla="*/ 2147483647 h 47"/>
              <a:gd name="T40" fmla="*/ 2147483647 w 63"/>
              <a:gd name="T41" fmla="*/ 2147483647 h 47"/>
              <a:gd name="T42" fmla="*/ 2147483647 w 63"/>
              <a:gd name="T43" fmla="*/ 2147483647 h 47"/>
              <a:gd name="T44" fmla="*/ 0 w 63"/>
              <a:gd name="T45" fmla="*/ 2147483647 h 47"/>
              <a:gd name="T46" fmla="*/ 0 w 63"/>
              <a:gd name="T47" fmla="*/ 2147483647 h 47"/>
              <a:gd name="T48" fmla="*/ 2147483647 w 63"/>
              <a:gd name="T49" fmla="*/ 2147483647 h 47"/>
              <a:gd name="T50" fmla="*/ 2147483647 w 63"/>
              <a:gd name="T51" fmla="*/ 2147483647 h 47"/>
              <a:gd name="T52" fmla="*/ 2147483647 w 63"/>
              <a:gd name="T53" fmla="*/ 2147483647 h 47"/>
              <a:gd name="T54" fmla="*/ 2147483647 w 63"/>
              <a:gd name="T55" fmla="*/ 2147483647 h 47"/>
              <a:gd name="T56" fmla="*/ 2147483647 w 63"/>
              <a:gd name="T57" fmla="*/ 2147483647 h 47"/>
              <a:gd name="T58" fmla="*/ 2147483647 w 63"/>
              <a:gd name="T59" fmla="*/ 0 h 4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3"/>
              <a:gd name="T91" fmla="*/ 0 h 47"/>
              <a:gd name="T92" fmla="*/ 63 w 63"/>
              <a:gd name="T93" fmla="*/ 47 h 4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3" h="47">
                <a:moveTo>
                  <a:pt x="3" y="0"/>
                </a:moveTo>
                <a:lnTo>
                  <a:pt x="5" y="0"/>
                </a:lnTo>
                <a:lnTo>
                  <a:pt x="18" y="0"/>
                </a:lnTo>
                <a:lnTo>
                  <a:pt x="26" y="0"/>
                </a:lnTo>
                <a:lnTo>
                  <a:pt x="39" y="0"/>
                </a:lnTo>
                <a:lnTo>
                  <a:pt x="44" y="0"/>
                </a:lnTo>
                <a:lnTo>
                  <a:pt x="52" y="0"/>
                </a:lnTo>
                <a:lnTo>
                  <a:pt x="52" y="8"/>
                </a:lnTo>
                <a:lnTo>
                  <a:pt x="55" y="15"/>
                </a:lnTo>
                <a:lnTo>
                  <a:pt x="57" y="17"/>
                </a:lnTo>
                <a:lnTo>
                  <a:pt x="60" y="25"/>
                </a:lnTo>
                <a:lnTo>
                  <a:pt x="60" y="30"/>
                </a:lnTo>
                <a:lnTo>
                  <a:pt x="60" y="38"/>
                </a:lnTo>
                <a:lnTo>
                  <a:pt x="62" y="46"/>
                </a:lnTo>
                <a:lnTo>
                  <a:pt x="55" y="43"/>
                </a:lnTo>
                <a:lnTo>
                  <a:pt x="44" y="41"/>
                </a:lnTo>
                <a:lnTo>
                  <a:pt x="42" y="41"/>
                </a:lnTo>
                <a:lnTo>
                  <a:pt x="36" y="41"/>
                </a:lnTo>
                <a:lnTo>
                  <a:pt x="26" y="41"/>
                </a:lnTo>
                <a:lnTo>
                  <a:pt x="18" y="43"/>
                </a:lnTo>
                <a:lnTo>
                  <a:pt x="13" y="46"/>
                </a:lnTo>
                <a:lnTo>
                  <a:pt x="3" y="46"/>
                </a:lnTo>
                <a:lnTo>
                  <a:pt x="0" y="43"/>
                </a:lnTo>
                <a:lnTo>
                  <a:pt x="0" y="41"/>
                </a:lnTo>
                <a:lnTo>
                  <a:pt x="3" y="38"/>
                </a:lnTo>
                <a:lnTo>
                  <a:pt x="5" y="31"/>
                </a:lnTo>
                <a:lnTo>
                  <a:pt x="5" y="25"/>
                </a:lnTo>
                <a:lnTo>
                  <a:pt x="5" y="17"/>
                </a:lnTo>
                <a:lnTo>
                  <a:pt x="3" y="5"/>
                </a:lnTo>
                <a:lnTo>
                  <a:pt x="3" y="0"/>
                </a:lnTo>
              </a:path>
            </a:pathLst>
          </a:custGeom>
          <a:solidFill>
            <a:srgbClr val="FC0128"/>
          </a:solidFill>
          <a:ln w="9525" cap="rnd">
            <a:noFill/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grpSp>
        <p:nvGrpSpPr>
          <p:cNvPr id="56347" name="Group 77"/>
          <p:cNvGrpSpPr>
            <a:grpSpLocks/>
          </p:cNvGrpSpPr>
          <p:nvPr/>
        </p:nvGrpSpPr>
        <p:grpSpPr bwMode="auto">
          <a:xfrm>
            <a:off x="6154738" y="1370013"/>
            <a:ext cx="168275" cy="342900"/>
            <a:chOff x="8747" y="3305"/>
            <a:chExt cx="42" cy="139"/>
          </a:xfrm>
        </p:grpSpPr>
        <p:sp>
          <p:nvSpPr>
            <p:cNvPr id="56391" name="Freeform 78"/>
            <p:cNvSpPr>
              <a:spLocks/>
            </p:cNvSpPr>
            <p:nvPr/>
          </p:nvSpPr>
          <p:spPr bwMode="auto">
            <a:xfrm>
              <a:off x="8747" y="3305"/>
              <a:ext cx="42" cy="131"/>
            </a:xfrm>
            <a:custGeom>
              <a:avLst/>
              <a:gdLst>
                <a:gd name="T0" fmla="*/ 13 w 42"/>
                <a:gd name="T1" fmla="*/ 0 h 131"/>
                <a:gd name="T2" fmla="*/ 23 w 42"/>
                <a:gd name="T3" fmla="*/ 5 h 131"/>
                <a:gd name="T4" fmla="*/ 28 w 42"/>
                <a:gd name="T5" fmla="*/ 12 h 131"/>
                <a:gd name="T6" fmla="*/ 28 w 42"/>
                <a:gd name="T7" fmla="*/ 17 h 131"/>
                <a:gd name="T8" fmla="*/ 31 w 42"/>
                <a:gd name="T9" fmla="*/ 22 h 131"/>
                <a:gd name="T10" fmla="*/ 36 w 42"/>
                <a:gd name="T11" fmla="*/ 32 h 131"/>
                <a:gd name="T12" fmla="*/ 41 w 42"/>
                <a:gd name="T13" fmla="*/ 45 h 131"/>
                <a:gd name="T14" fmla="*/ 41 w 42"/>
                <a:gd name="T15" fmla="*/ 62 h 131"/>
                <a:gd name="T16" fmla="*/ 41 w 42"/>
                <a:gd name="T17" fmla="*/ 74 h 131"/>
                <a:gd name="T18" fmla="*/ 36 w 42"/>
                <a:gd name="T19" fmla="*/ 87 h 131"/>
                <a:gd name="T20" fmla="*/ 31 w 42"/>
                <a:gd name="T21" fmla="*/ 100 h 131"/>
                <a:gd name="T22" fmla="*/ 23 w 42"/>
                <a:gd name="T23" fmla="*/ 119 h 131"/>
                <a:gd name="T24" fmla="*/ 18 w 42"/>
                <a:gd name="T25" fmla="*/ 125 h 131"/>
                <a:gd name="T26" fmla="*/ 0 w 42"/>
                <a:gd name="T27" fmla="*/ 130 h 131"/>
                <a:gd name="T28" fmla="*/ 5 w 42"/>
                <a:gd name="T29" fmla="*/ 114 h 131"/>
                <a:gd name="T30" fmla="*/ 18 w 42"/>
                <a:gd name="T31" fmla="*/ 95 h 131"/>
                <a:gd name="T32" fmla="*/ 23 w 42"/>
                <a:gd name="T33" fmla="*/ 82 h 131"/>
                <a:gd name="T34" fmla="*/ 28 w 42"/>
                <a:gd name="T35" fmla="*/ 70 h 131"/>
                <a:gd name="T36" fmla="*/ 28 w 42"/>
                <a:gd name="T37" fmla="*/ 57 h 131"/>
                <a:gd name="T38" fmla="*/ 28 w 42"/>
                <a:gd name="T39" fmla="*/ 42 h 131"/>
                <a:gd name="T40" fmla="*/ 28 w 42"/>
                <a:gd name="T41" fmla="*/ 28 h 131"/>
                <a:gd name="T42" fmla="*/ 18 w 42"/>
                <a:gd name="T43" fmla="*/ 17 h 131"/>
                <a:gd name="T44" fmla="*/ 13 w 42"/>
                <a:gd name="T45" fmla="*/ 8 h 131"/>
                <a:gd name="T46" fmla="*/ 8 w 42"/>
                <a:gd name="T47" fmla="*/ 0 h 131"/>
                <a:gd name="T48" fmla="*/ 13 w 42"/>
                <a:gd name="T49" fmla="*/ 0 h 131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2"/>
                <a:gd name="T76" fmla="*/ 0 h 131"/>
                <a:gd name="T77" fmla="*/ 42 w 42"/>
                <a:gd name="T78" fmla="*/ 131 h 131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2" h="131">
                  <a:moveTo>
                    <a:pt x="13" y="0"/>
                  </a:moveTo>
                  <a:lnTo>
                    <a:pt x="23" y="5"/>
                  </a:lnTo>
                  <a:lnTo>
                    <a:pt x="28" y="12"/>
                  </a:lnTo>
                  <a:lnTo>
                    <a:pt x="28" y="17"/>
                  </a:lnTo>
                  <a:lnTo>
                    <a:pt x="31" y="22"/>
                  </a:lnTo>
                  <a:lnTo>
                    <a:pt x="36" y="32"/>
                  </a:lnTo>
                  <a:lnTo>
                    <a:pt x="41" y="45"/>
                  </a:lnTo>
                  <a:lnTo>
                    <a:pt x="41" y="62"/>
                  </a:lnTo>
                  <a:lnTo>
                    <a:pt x="41" y="74"/>
                  </a:lnTo>
                  <a:lnTo>
                    <a:pt x="36" y="87"/>
                  </a:lnTo>
                  <a:lnTo>
                    <a:pt x="31" y="100"/>
                  </a:lnTo>
                  <a:lnTo>
                    <a:pt x="23" y="119"/>
                  </a:lnTo>
                  <a:lnTo>
                    <a:pt x="18" y="125"/>
                  </a:lnTo>
                  <a:lnTo>
                    <a:pt x="0" y="130"/>
                  </a:lnTo>
                  <a:lnTo>
                    <a:pt x="5" y="114"/>
                  </a:lnTo>
                  <a:lnTo>
                    <a:pt x="18" y="95"/>
                  </a:lnTo>
                  <a:lnTo>
                    <a:pt x="23" y="82"/>
                  </a:lnTo>
                  <a:lnTo>
                    <a:pt x="28" y="70"/>
                  </a:lnTo>
                  <a:lnTo>
                    <a:pt x="28" y="57"/>
                  </a:lnTo>
                  <a:lnTo>
                    <a:pt x="28" y="42"/>
                  </a:lnTo>
                  <a:lnTo>
                    <a:pt x="28" y="28"/>
                  </a:lnTo>
                  <a:lnTo>
                    <a:pt x="18" y="17"/>
                  </a:lnTo>
                  <a:lnTo>
                    <a:pt x="13" y="8"/>
                  </a:lnTo>
                  <a:lnTo>
                    <a:pt x="8" y="0"/>
                  </a:lnTo>
                  <a:lnTo>
                    <a:pt x="13" y="0"/>
                  </a:lnTo>
                </a:path>
              </a:pathLst>
            </a:custGeom>
            <a:solidFill>
              <a:srgbClr val="BFBFDF"/>
            </a:solidFill>
            <a:ln w="9525" cap="rnd">
              <a:noFill/>
              <a:round/>
              <a:headEnd type="none" w="sm" len="sm"/>
              <a:tailEnd type="none" w="sm" len="sm"/>
            </a:ln>
          </p:spPr>
          <p:txBody>
            <a:bodyPr lIns="110478" tIns="55238" rIns="110478" bIns="55238"/>
            <a:lstStyle/>
            <a:p>
              <a:endParaRPr lang="ru-RU"/>
            </a:p>
          </p:txBody>
        </p:sp>
        <p:sp>
          <p:nvSpPr>
            <p:cNvPr id="56392" name="Oval 79"/>
            <p:cNvSpPr>
              <a:spLocks noChangeArrowheads="1"/>
            </p:cNvSpPr>
            <p:nvPr/>
          </p:nvSpPr>
          <p:spPr bwMode="auto">
            <a:xfrm>
              <a:off x="8765" y="3308"/>
              <a:ext cx="23" cy="22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5F5F5F"/>
              </a:solidFill>
              <a:round/>
              <a:headEnd/>
              <a:tailEnd/>
            </a:ln>
          </p:spPr>
          <p:txBody>
            <a:bodyPr wrap="none" lIns="110478" tIns="55238" rIns="110478" bIns="55238" anchor="ctr"/>
            <a:lstStyle/>
            <a:p>
              <a:pPr algn="just" defTabSz="1103313"/>
              <a:endParaRPr lang="ru-RU" sz="11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56393" name="Oval 80"/>
            <p:cNvSpPr>
              <a:spLocks noChangeArrowheads="1"/>
            </p:cNvSpPr>
            <p:nvPr/>
          </p:nvSpPr>
          <p:spPr bwMode="auto">
            <a:xfrm>
              <a:off x="8760" y="3421"/>
              <a:ext cx="23" cy="23"/>
            </a:xfrm>
            <a:prstGeom prst="ellipse">
              <a:avLst/>
            </a:prstGeom>
            <a:solidFill>
              <a:srgbClr val="C0C0C0"/>
            </a:solidFill>
            <a:ln w="12700">
              <a:solidFill>
                <a:srgbClr val="5F5F5F"/>
              </a:solidFill>
              <a:round/>
              <a:headEnd/>
              <a:tailEnd/>
            </a:ln>
          </p:spPr>
          <p:txBody>
            <a:bodyPr wrap="none" lIns="110478" tIns="55238" rIns="110478" bIns="55238" anchor="ctr"/>
            <a:lstStyle/>
            <a:p>
              <a:pPr algn="just" defTabSz="1103313"/>
              <a:endParaRPr lang="ru-RU" sz="11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56348" name="Freeform 81"/>
          <p:cNvSpPr>
            <a:spLocks/>
          </p:cNvSpPr>
          <p:nvPr/>
        </p:nvSpPr>
        <p:spPr bwMode="auto">
          <a:xfrm>
            <a:off x="6245225" y="1323975"/>
            <a:ext cx="539750" cy="188913"/>
          </a:xfrm>
          <a:custGeom>
            <a:avLst/>
            <a:gdLst>
              <a:gd name="T0" fmla="*/ 0 w 134"/>
              <a:gd name="T1" fmla="*/ 2147483647 h 76"/>
              <a:gd name="T2" fmla="*/ 2147483647 w 134"/>
              <a:gd name="T3" fmla="*/ 2147483647 h 76"/>
              <a:gd name="T4" fmla="*/ 2147483647 w 134"/>
              <a:gd name="T5" fmla="*/ 0 h 76"/>
              <a:gd name="T6" fmla="*/ 2147483647 w 134"/>
              <a:gd name="T7" fmla="*/ 0 h 76"/>
              <a:gd name="T8" fmla="*/ 2147483647 w 134"/>
              <a:gd name="T9" fmla="*/ 0 h 76"/>
              <a:gd name="T10" fmla="*/ 2147483647 w 134"/>
              <a:gd name="T11" fmla="*/ 0 h 76"/>
              <a:gd name="T12" fmla="*/ 2147483647 w 134"/>
              <a:gd name="T13" fmla="*/ 0 h 76"/>
              <a:gd name="T14" fmla="*/ 2147483647 w 134"/>
              <a:gd name="T15" fmla="*/ 0 h 76"/>
              <a:gd name="T16" fmla="*/ 2147483647 w 134"/>
              <a:gd name="T17" fmla="*/ 2147483647 h 76"/>
              <a:gd name="T18" fmla="*/ 2147483647 w 134"/>
              <a:gd name="T19" fmla="*/ 2147483647 h 76"/>
              <a:gd name="T20" fmla="*/ 2147483647 w 134"/>
              <a:gd name="T21" fmla="*/ 2147483647 h 76"/>
              <a:gd name="T22" fmla="*/ 2147483647 w 134"/>
              <a:gd name="T23" fmla="*/ 2147483647 h 76"/>
              <a:gd name="T24" fmla="*/ 2147483647 w 134"/>
              <a:gd name="T25" fmla="*/ 2147483647 h 76"/>
              <a:gd name="T26" fmla="*/ 2147483647 w 134"/>
              <a:gd name="T27" fmla="*/ 2147483647 h 76"/>
              <a:gd name="T28" fmla="*/ 2147483647 w 134"/>
              <a:gd name="T29" fmla="*/ 2147483647 h 76"/>
              <a:gd name="T30" fmla="*/ 2147483647 w 134"/>
              <a:gd name="T31" fmla="*/ 2147483647 h 76"/>
              <a:gd name="T32" fmla="*/ 2147483647 w 134"/>
              <a:gd name="T33" fmla="*/ 2147483647 h 76"/>
              <a:gd name="T34" fmla="*/ 2147483647 w 134"/>
              <a:gd name="T35" fmla="*/ 2147483647 h 76"/>
              <a:gd name="T36" fmla="*/ 2147483647 w 134"/>
              <a:gd name="T37" fmla="*/ 2147483647 h 76"/>
              <a:gd name="T38" fmla="*/ 2147483647 w 134"/>
              <a:gd name="T39" fmla="*/ 2147483647 h 76"/>
              <a:gd name="T40" fmla="*/ 2147483647 w 134"/>
              <a:gd name="T41" fmla="*/ 2147483647 h 76"/>
              <a:gd name="T42" fmla="*/ 2147483647 w 134"/>
              <a:gd name="T43" fmla="*/ 2147483647 h 76"/>
              <a:gd name="T44" fmla="*/ 2147483647 w 134"/>
              <a:gd name="T45" fmla="*/ 2147483647 h 76"/>
              <a:gd name="T46" fmla="*/ 2147483647 w 134"/>
              <a:gd name="T47" fmla="*/ 2147483647 h 76"/>
              <a:gd name="T48" fmla="*/ 2147483647 w 134"/>
              <a:gd name="T49" fmla="*/ 2147483647 h 76"/>
              <a:gd name="T50" fmla="*/ 2147483647 w 134"/>
              <a:gd name="T51" fmla="*/ 2147483647 h 76"/>
              <a:gd name="T52" fmla="*/ 2147483647 w 134"/>
              <a:gd name="T53" fmla="*/ 2147483647 h 76"/>
              <a:gd name="T54" fmla="*/ 2147483647 w 134"/>
              <a:gd name="T55" fmla="*/ 2147483647 h 76"/>
              <a:gd name="T56" fmla="*/ 2147483647 w 134"/>
              <a:gd name="T57" fmla="*/ 2147483647 h 76"/>
              <a:gd name="T58" fmla="*/ 2147483647 w 134"/>
              <a:gd name="T59" fmla="*/ 2147483647 h 76"/>
              <a:gd name="T60" fmla="*/ 2147483647 w 134"/>
              <a:gd name="T61" fmla="*/ 2147483647 h 76"/>
              <a:gd name="T62" fmla="*/ 2147483647 w 134"/>
              <a:gd name="T63" fmla="*/ 2147483647 h 76"/>
              <a:gd name="T64" fmla="*/ 2147483647 w 134"/>
              <a:gd name="T65" fmla="*/ 2147483647 h 76"/>
              <a:gd name="T66" fmla="*/ 2147483647 w 134"/>
              <a:gd name="T67" fmla="*/ 2147483647 h 76"/>
              <a:gd name="T68" fmla="*/ 2147483647 w 134"/>
              <a:gd name="T69" fmla="*/ 2147483647 h 76"/>
              <a:gd name="T70" fmla="*/ 2147483647 w 134"/>
              <a:gd name="T71" fmla="*/ 2147483647 h 76"/>
              <a:gd name="T72" fmla="*/ 0 w 134"/>
              <a:gd name="T73" fmla="*/ 2147483647 h 7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34"/>
              <a:gd name="T112" fmla="*/ 0 h 76"/>
              <a:gd name="T113" fmla="*/ 134 w 134"/>
              <a:gd name="T114" fmla="*/ 76 h 7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34" h="76">
                <a:moveTo>
                  <a:pt x="0" y="12"/>
                </a:moveTo>
                <a:lnTo>
                  <a:pt x="8" y="5"/>
                </a:lnTo>
                <a:lnTo>
                  <a:pt x="18" y="0"/>
                </a:lnTo>
                <a:lnTo>
                  <a:pt x="31" y="0"/>
                </a:lnTo>
                <a:lnTo>
                  <a:pt x="44" y="0"/>
                </a:lnTo>
                <a:lnTo>
                  <a:pt x="60" y="0"/>
                </a:lnTo>
                <a:lnTo>
                  <a:pt x="73" y="0"/>
                </a:lnTo>
                <a:lnTo>
                  <a:pt x="89" y="0"/>
                </a:lnTo>
                <a:lnTo>
                  <a:pt x="102" y="5"/>
                </a:lnTo>
                <a:lnTo>
                  <a:pt x="107" y="8"/>
                </a:lnTo>
                <a:lnTo>
                  <a:pt x="107" y="17"/>
                </a:lnTo>
                <a:lnTo>
                  <a:pt x="112" y="22"/>
                </a:lnTo>
                <a:lnTo>
                  <a:pt x="112" y="28"/>
                </a:lnTo>
                <a:lnTo>
                  <a:pt x="115" y="38"/>
                </a:lnTo>
                <a:lnTo>
                  <a:pt x="115" y="44"/>
                </a:lnTo>
                <a:lnTo>
                  <a:pt x="120" y="54"/>
                </a:lnTo>
                <a:lnTo>
                  <a:pt x="128" y="64"/>
                </a:lnTo>
                <a:lnTo>
                  <a:pt x="131" y="70"/>
                </a:lnTo>
                <a:lnTo>
                  <a:pt x="133" y="75"/>
                </a:lnTo>
                <a:lnTo>
                  <a:pt x="120" y="67"/>
                </a:lnTo>
                <a:lnTo>
                  <a:pt x="112" y="64"/>
                </a:lnTo>
                <a:lnTo>
                  <a:pt x="107" y="60"/>
                </a:lnTo>
                <a:lnTo>
                  <a:pt x="97" y="59"/>
                </a:lnTo>
                <a:lnTo>
                  <a:pt x="92" y="55"/>
                </a:lnTo>
                <a:lnTo>
                  <a:pt x="78" y="55"/>
                </a:lnTo>
                <a:lnTo>
                  <a:pt x="68" y="54"/>
                </a:lnTo>
                <a:lnTo>
                  <a:pt x="55" y="54"/>
                </a:lnTo>
                <a:lnTo>
                  <a:pt x="39" y="54"/>
                </a:lnTo>
                <a:lnTo>
                  <a:pt x="26" y="54"/>
                </a:lnTo>
                <a:lnTo>
                  <a:pt x="18" y="55"/>
                </a:lnTo>
                <a:lnTo>
                  <a:pt x="13" y="59"/>
                </a:lnTo>
                <a:lnTo>
                  <a:pt x="13" y="50"/>
                </a:lnTo>
                <a:lnTo>
                  <a:pt x="13" y="42"/>
                </a:lnTo>
                <a:lnTo>
                  <a:pt x="8" y="33"/>
                </a:lnTo>
                <a:lnTo>
                  <a:pt x="3" y="23"/>
                </a:lnTo>
                <a:lnTo>
                  <a:pt x="3" y="18"/>
                </a:lnTo>
                <a:lnTo>
                  <a:pt x="0" y="12"/>
                </a:lnTo>
              </a:path>
            </a:pathLst>
          </a:custGeom>
          <a:solidFill>
            <a:srgbClr val="C1CEFF"/>
          </a:solidFill>
          <a:ln w="12700" cap="rnd">
            <a:solidFill>
              <a:schemeClr val="folHlink"/>
            </a:solidFill>
            <a:round/>
            <a:headEnd type="none" w="sm" len="sm"/>
            <a:tailEnd type="none" w="sm" len="sm"/>
          </a:ln>
        </p:spPr>
        <p:txBody>
          <a:bodyPr lIns="110464" tIns="55231" rIns="110464" bIns="55231"/>
          <a:lstStyle/>
          <a:p>
            <a:endParaRPr lang="ru-RU"/>
          </a:p>
        </p:txBody>
      </p:sp>
      <p:grpSp>
        <p:nvGrpSpPr>
          <p:cNvPr id="56349" name="Group 82"/>
          <p:cNvGrpSpPr>
            <a:grpSpLocks/>
          </p:cNvGrpSpPr>
          <p:nvPr/>
        </p:nvGrpSpPr>
        <p:grpSpPr bwMode="auto">
          <a:xfrm>
            <a:off x="6383338" y="1338263"/>
            <a:ext cx="261937" cy="111125"/>
            <a:chOff x="8804" y="3294"/>
            <a:chExt cx="65" cy="45"/>
          </a:xfrm>
        </p:grpSpPr>
        <p:grpSp>
          <p:nvGrpSpPr>
            <p:cNvPr id="56375" name="Group 83"/>
            <p:cNvGrpSpPr>
              <a:grpSpLocks/>
            </p:cNvGrpSpPr>
            <p:nvPr/>
          </p:nvGrpSpPr>
          <p:grpSpPr bwMode="auto">
            <a:xfrm>
              <a:off x="8822" y="3307"/>
              <a:ext cx="47" cy="29"/>
              <a:chOff x="8822" y="3307"/>
              <a:chExt cx="47" cy="29"/>
            </a:xfrm>
          </p:grpSpPr>
          <p:grpSp>
            <p:nvGrpSpPr>
              <p:cNvPr id="56385" name="Group 84"/>
              <p:cNvGrpSpPr>
                <a:grpSpLocks/>
              </p:cNvGrpSpPr>
              <p:nvPr/>
            </p:nvGrpSpPr>
            <p:grpSpPr bwMode="auto">
              <a:xfrm>
                <a:off x="8822" y="3307"/>
                <a:ext cx="47" cy="22"/>
                <a:chOff x="8822" y="3307"/>
                <a:chExt cx="47" cy="22"/>
              </a:xfrm>
            </p:grpSpPr>
            <p:sp>
              <p:nvSpPr>
                <p:cNvPr id="56389" name="AutoShape 85"/>
                <p:cNvSpPr>
                  <a:spLocks noChangeArrowheads="1"/>
                </p:cNvSpPr>
                <p:nvPr/>
              </p:nvSpPr>
              <p:spPr bwMode="auto">
                <a:xfrm rot="2940000">
                  <a:off x="8845" y="3297"/>
                  <a:ext cx="14" cy="34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110478" tIns="55238" rIns="110478" bIns="55238" anchor="ctr"/>
                <a:lstStyle/>
                <a:p>
                  <a:pPr algn="just" defTabSz="1103313"/>
                  <a:endParaRPr lang="ru-RU" sz="1100">
                    <a:solidFill>
                      <a:schemeClr val="tx1"/>
                    </a:solidFill>
                    <a:latin typeface="Calibri" pitchFamily="34" charset="0"/>
                    <a:cs typeface="Times New Roman" pitchFamily="18" charset="0"/>
                  </a:endParaRPr>
                </a:p>
              </p:txBody>
            </p:sp>
            <p:sp>
              <p:nvSpPr>
                <p:cNvPr id="56390" name="AutoShape 86"/>
                <p:cNvSpPr>
                  <a:spLocks noChangeArrowheads="1"/>
                </p:cNvSpPr>
                <p:nvPr/>
              </p:nvSpPr>
              <p:spPr bwMode="auto">
                <a:xfrm rot="13740000" flipH="1">
                  <a:off x="8831" y="3306"/>
                  <a:ext cx="14" cy="31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110478" tIns="55238" rIns="110478" bIns="55238" anchor="ctr"/>
                <a:lstStyle/>
                <a:p>
                  <a:pPr algn="just" defTabSz="1103313"/>
                  <a:endParaRPr lang="ru-RU" sz="1100">
                    <a:solidFill>
                      <a:schemeClr val="tx1"/>
                    </a:solidFill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386" name="Group 87"/>
              <p:cNvGrpSpPr>
                <a:grpSpLocks/>
              </p:cNvGrpSpPr>
              <p:nvPr/>
            </p:nvGrpSpPr>
            <p:grpSpPr bwMode="auto">
              <a:xfrm>
                <a:off x="8822" y="3312"/>
                <a:ext cx="34" cy="24"/>
                <a:chOff x="8822" y="3312"/>
                <a:chExt cx="34" cy="24"/>
              </a:xfrm>
            </p:grpSpPr>
            <p:sp>
              <p:nvSpPr>
                <p:cNvPr id="56387" name="AutoShape 88"/>
                <p:cNvSpPr>
                  <a:spLocks noChangeArrowheads="1"/>
                </p:cNvSpPr>
                <p:nvPr/>
              </p:nvSpPr>
              <p:spPr bwMode="auto">
                <a:xfrm rot="-2460000">
                  <a:off x="8822" y="3312"/>
                  <a:ext cx="21" cy="19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110478" tIns="55238" rIns="110478" bIns="55238" anchor="ctr"/>
                <a:lstStyle/>
                <a:p>
                  <a:pPr algn="just" defTabSz="1103313"/>
                  <a:endParaRPr lang="ru-RU" sz="1100">
                    <a:solidFill>
                      <a:schemeClr val="tx1"/>
                    </a:solidFill>
                    <a:latin typeface="Calibri" pitchFamily="34" charset="0"/>
                    <a:cs typeface="Times New Roman" pitchFamily="18" charset="0"/>
                  </a:endParaRPr>
                </a:p>
              </p:txBody>
            </p:sp>
            <p:sp>
              <p:nvSpPr>
                <p:cNvPr id="56388" name="AutoShape 89"/>
                <p:cNvSpPr>
                  <a:spLocks noChangeArrowheads="1"/>
                </p:cNvSpPr>
                <p:nvPr/>
              </p:nvSpPr>
              <p:spPr bwMode="auto">
                <a:xfrm rot="8340000" flipH="1">
                  <a:off x="8832" y="3317"/>
                  <a:ext cx="24" cy="19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110478" tIns="55238" rIns="110478" bIns="55238" anchor="ctr"/>
                <a:lstStyle/>
                <a:p>
                  <a:pPr algn="just" defTabSz="1103313"/>
                  <a:endParaRPr lang="ru-RU" sz="1100">
                    <a:solidFill>
                      <a:schemeClr val="tx1"/>
                    </a:solidFill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6376" name="Group 90"/>
            <p:cNvGrpSpPr>
              <a:grpSpLocks/>
            </p:cNvGrpSpPr>
            <p:nvPr/>
          </p:nvGrpSpPr>
          <p:grpSpPr bwMode="auto">
            <a:xfrm>
              <a:off x="8804" y="3294"/>
              <a:ext cx="52" cy="45"/>
              <a:chOff x="8804" y="3294"/>
              <a:chExt cx="52" cy="45"/>
            </a:xfrm>
          </p:grpSpPr>
          <p:grpSp>
            <p:nvGrpSpPr>
              <p:cNvPr id="56379" name="Group 91"/>
              <p:cNvGrpSpPr>
                <a:grpSpLocks/>
              </p:cNvGrpSpPr>
              <p:nvPr/>
            </p:nvGrpSpPr>
            <p:grpSpPr bwMode="auto">
              <a:xfrm>
                <a:off x="8827" y="3294"/>
                <a:ext cx="24" cy="45"/>
                <a:chOff x="8827" y="3294"/>
                <a:chExt cx="24" cy="45"/>
              </a:xfrm>
            </p:grpSpPr>
            <p:sp>
              <p:nvSpPr>
                <p:cNvPr id="56383" name="AutoShape 92"/>
                <p:cNvSpPr>
                  <a:spLocks noChangeArrowheads="1"/>
                </p:cNvSpPr>
                <p:nvPr/>
              </p:nvSpPr>
              <p:spPr bwMode="auto">
                <a:xfrm>
                  <a:off x="8827" y="3294"/>
                  <a:ext cx="24" cy="25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110478" tIns="55238" rIns="110478" bIns="55238" anchor="ctr"/>
                <a:lstStyle/>
                <a:p>
                  <a:pPr algn="just" defTabSz="1103313"/>
                  <a:endParaRPr lang="ru-RU" sz="1100">
                    <a:solidFill>
                      <a:schemeClr val="tx1"/>
                    </a:solidFill>
                    <a:latin typeface="Calibri" pitchFamily="34" charset="0"/>
                    <a:cs typeface="Times New Roman" pitchFamily="18" charset="0"/>
                  </a:endParaRPr>
                </a:p>
              </p:txBody>
            </p:sp>
            <p:sp>
              <p:nvSpPr>
                <p:cNvPr id="56384" name="AutoShape 93"/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8827" y="3316"/>
                  <a:ext cx="24" cy="23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110478" tIns="55238" rIns="110478" bIns="55238" anchor="ctr"/>
                <a:lstStyle/>
                <a:p>
                  <a:pPr algn="just" defTabSz="1103313"/>
                  <a:endParaRPr lang="ru-RU" sz="1100">
                    <a:solidFill>
                      <a:schemeClr val="tx1"/>
                    </a:solidFill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380" name="Group 94"/>
              <p:cNvGrpSpPr>
                <a:grpSpLocks/>
              </p:cNvGrpSpPr>
              <p:nvPr/>
            </p:nvGrpSpPr>
            <p:grpSpPr bwMode="auto">
              <a:xfrm>
                <a:off x="8804" y="3316"/>
                <a:ext cx="52" cy="16"/>
                <a:chOff x="8804" y="3316"/>
                <a:chExt cx="52" cy="16"/>
              </a:xfrm>
            </p:grpSpPr>
            <p:sp>
              <p:nvSpPr>
                <p:cNvPr id="56381" name="AutoShape 95"/>
                <p:cNvSpPr>
                  <a:spLocks noChangeArrowheads="1"/>
                </p:cNvSpPr>
                <p:nvPr/>
              </p:nvSpPr>
              <p:spPr bwMode="auto">
                <a:xfrm rot="-5400000">
                  <a:off x="8808" y="3312"/>
                  <a:ext cx="12" cy="20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rot="10800000" wrap="none" lIns="110478" tIns="55238" rIns="110478" bIns="55238" anchor="ctr"/>
                <a:lstStyle/>
                <a:p>
                  <a:pPr algn="just" defTabSz="1103313"/>
                  <a:endParaRPr lang="ru-RU" sz="1100">
                    <a:solidFill>
                      <a:schemeClr val="tx1"/>
                    </a:solidFill>
                    <a:latin typeface="Calibri" pitchFamily="34" charset="0"/>
                    <a:cs typeface="Times New Roman" pitchFamily="18" charset="0"/>
                  </a:endParaRPr>
                </a:p>
              </p:txBody>
            </p:sp>
            <p:sp>
              <p:nvSpPr>
                <p:cNvPr id="56382" name="AutoShape 96"/>
                <p:cNvSpPr>
                  <a:spLocks noChangeArrowheads="1"/>
                </p:cNvSpPr>
                <p:nvPr/>
              </p:nvSpPr>
              <p:spPr bwMode="auto">
                <a:xfrm rot="5400000" flipH="1">
                  <a:off x="8835" y="3311"/>
                  <a:ext cx="16" cy="26"/>
                </a:xfrm>
                <a:prstGeom prst="triangle">
                  <a:avLst>
                    <a:gd name="adj" fmla="val 49940"/>
                  </a:avLst>
                </a:prstGeom>
                <a:solidFill>
                  <a:schemeClr val="bg1"/>
                </a:solidFill>
                <a:ln w="12700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lIns="110478" tIns="55238" rIns="110478" bIns="55238" anchor="ctr"/>
                <a:lstStyle/>
                <a:p>
                  <a:pPr algn="just" defTabSz="1103313"/>
                  <a:endParaRPr lang="ru-RU" sz="1100">
                    <a:solidFill>
                      <a:schemeClr val="tx1"/>
                    </a:solidFill>
                    <a:latin typeface="Calibri" pitchFamily="34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56377" name="Oval 97"/>
            <p:cNvSpPr>
              <a:spLocks noChangeArrowheads="1"/>
            </p:cNvSpPr>
            <p:nvPr/>
          </p:nvSpPr>
          <p:spPr bwMode="auto">
            <a:xfrm>
              <a:off x="8827" y="3312"/>
              <a:ext cx="24" cy="19"/>
            </a:xfrm>
            <a:prstGeom prst="ellipse">
              <a:avLst/>
            </a:prstGeom>
            <a:solidFill>
              <a:srgbClr val="FE9B03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110478" tIns="55238" rIns="110478" bIns="55238" anchor="ctr"/>
            <a:lstStyle/>
            <a:p>
              <a:pPr algn="just" defTabSz="1103313"/>
              <a:endParaRPr lang="ru-RU" sz="11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56378" name="AutoShape 98"/>
            <p:cNvSpPr>
              <a:spLocks noChangeArrowheads="1"/>
            </p:cNvSpPr>
            <p:nvPr/>
          </p:nvSpPr>
          <p:spPr bwMode="auto">
            <a:xfrm>
              <a:off x="8827" y="3312"/>
              <a:ext cx="24" cy="19"/>
            </a:xfrm>
            <a:prstGeom prst="triangle">
              <a:avLst>
                <a:gd name="adj" fmla="val 49940"/>
              </a:avLst>
            </a:prstGeom>
            <a:solidFill>
              <a:schemeClr val="accent1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10478" tIns="55238" rIns="110478" bIns="55238" anchor="ctr"/>
            <a:lstStyle/>
            <a:p>
              <a:pPr algn="just" defTabSz="1103313"/>
              <a:endParaRPr lang="ru-RU" sz="1100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37924" name="Rectangle 29"/>
          <p:cNvSpPr>
            <a:spLocks noGrp="1" noChangeArrowheads="1"/>
          </p:cNvSpPr>
          <p:nvPr>
            <p:ph type="body" idx="4294967295"/>
          </p:nvPr>
        </p:nvSpPr>
        <p:spPr>
          <a:xfrm>
            <a:off x="1054100" y="7616825"/>
            <a:ext cx="3024000" cy="255588"/>
          </a:xfrm>
          <a:solidFill>
            <a:srgbClr val="FFFFD6"/>
          </a:solidFill>
          <a:ln w="12700">
            <a:solidFill>
              <a:schemeClr val="tx1"/>
            </a:solidFill>
          </a:ln>
        </p:spPr>
        <p:txBody>
          <a:bodyPr wrap="none" lIns="110464" tIns="55231" rIns="110464" bIns="55231" rtlCol="0" anchor="ctr">
            <a:normAutofit lnSpcReduction="10000"/>
          </a:bodyPr>
          <a:lstStyle/>
          <a:p>
            <a:pPr marL="342859" indent="-342859" algn="just" defTabSz="788893" fontAlgn="auto">
              <a:lnSpc>
                <a:spcPct val="90000"/>
              </a:lnSpc>
              <a:spcAft>
                <a:spcPts val="0"/>
              </a:spcAft>
              <a:buFontTx/>
              <a:buNone/>
              <a:defRPr/>
            </a:pPr>
            <a:r>
              <a:rPr lang="ru-RU" sz="1100" u="sng" dirty="0" smtClean="0">
                <a:cs typeface="Times New Roman" pitchFamily="18" charset="0"/>
              </a:rPr>
              <a:t>УФСБ </a:t>
            </a:r>
            <a:r>
              <a:rPr lang="ru-RU" sz="1100" u="sng" dirty="0" err="1" smtClean="0">
                <a:cs typeface="Times New Roman" pitchFamily="18" charset="0"/>
              </a:rPr>
              <a:t>Хотченко</a:t>
            </a:r>
            <a:r>
              <a:rPr lang="ru-RU" sz="1100" u="sng" dirty="0" smtClean="0">
                <a:cs typeface="Times New Roman" pitchFamily="18" charset="0"/>
              </a:rPr>
              <a:t> А.О. </a:t>
            </a:r>
            <a:r>
              <a:rPr lang="ru-RU" sz="1100" dirty="0" smtClean="0">
                <a:cs typeface="Times New Roman" pitchFamily="18" charset="0"/>
              </a:rPr>
              <a:t>8-87142-2-22-51</a:t>
            </a:r>
          </a:p>
        </p:txBody>
      </p:sp>
      <p:sp>
        <p:nvSpPr>
          <p:cNvPr id="56351" name="Rectangle 48"/>
          <p:cNvSpPr>
            <a:spLocks noChangeArrowheads="1"/>
          </p:cNvSpPr>
          <p:nvPr/>
        </p:nvSpPr>
        <p:spPr bwMode="auto">
          <a:xfrm>
            <a:off x="1054100" y="8228013"/>
            <a:ext cx="3024000" cy="209550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84382" tIns="42190" rIns="84382" bIns="42190" anchor="ctr"/>
          <a:lstStyle/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РУЭС Захаев А.Л.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8-903-123-45-67</a:t>
            </a:r>
          </a:p>
        </p:txBody>
      </p:sp>
      <p:sp>
        <p:nvSpPr>
          <p:cNvPr id="56352" name="Rectangle 48"/>
          <p:cNvSpPr>
            <a:spLocks noChangeArrowheads="1"/>
          </p:cNvSpPr>
          <p:nvPr/>
        </p:nvSpPr>
        <p:spPr bwMode="auto">
          <a:xfrm>
            <a:off x="1056327" y="8435975"/>
            <a:ext cx="3024000" cy="300038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84382" tIns="42190" rIns="84382" bIns="42190" anchor="ctr"/>
          <a:lstStyle/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РЭС Эльжаев М.Х.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8-928-262-27-28</a:t>
            </a:r>
          </a:p>
        </p:txBody>
      </p:sp>
      <p:sp>
        <p:nvSpPr>
          <p:cNvPr id="56353" name="Rectangle 48"/>
          <p:cNvSpPr>
            <a:spLocks noChangeArrowheads="1"/>
          </p:cNvSpPr>
          <p:nvPr/>
        </p:nvSpPr>
        <p:spPr bwMode="auto">
          <a:xfrm>
            <a:off x="1054100" y="8739188"/>
            <a:ext cx="3024000" cy="266700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84382" tIns="42190" rIns="84382" bIns="42190" anchor="ctr"/>
          <a:lstStyle/>
          <a:p>
            <a:pPr algn="just" defTabSz="1103313"/>
            <a:r>
              <a:rPr lang="ru-RU" sz="1100" u="sng" dirty="0" err="1" smtClean="0">
                <a:solidFill>
                  <a:schemeClr val="tx1"/>
                </a:solidFill>
                <a:cs typeface="Times New Roman" pitchFamily="18" charset="0"/>
              </a:rPr>
              <a:t>Райгаз</a:t>
            </a:r>
            <a:r>
              <a:rPr lang="ru-RU" sz="1100" u="sng" dirty="0" smtClean="0">
                <a:solidFill>
                  <a:schemeClr val="tx1"/>
                </a:solidFill>
                <a:cs typeface="Times New Roman" pitchFamily="18" charset="0"/>
              </a:rPr>
              <a:t>.  </a:t>
            </a:r>
            <a:r>
              <a:rPr lang="ru-RU" sz="1100" u="sng" dirty="0" err="1">
                <a:solidFill>
                  <a:schemeClr val="tx1"/>
                </a:solidFill>
                <a:cs typeface="Times New Roman" pitchFamily="18" charset="0"/>
              </a:rPr>
              <a:t>Бериханов</a:t>
            </a:r>
            <a:r>
              <a:rPr lang="ru-RU" sz="1100" u="sng" dirty="0">
                <a:solidFill>
                  <a:schemeClr val="tx1"/>
                </a:solidFill>
                <a:cs typeface="Times New Roman" pitchFamily="18" charset="0"/>
              </a:rPr>
              <a:t> С-М.А. </a:t>
            </a: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 8-928-087-03-06</a:t>
            </a:r>
          </a:p>
        </p:txBody>
      </p:sp>
      <p:sp>
        <p:nvSpPr>
          <p:cNvPr id="56354" name="Rectangle 29"/>
          <p:cNvSpPr>
            <a:spLocks noChangeArrowheads="1"/>
          </p:cNvSpPr>
          <p:nvPr/>
        </p:nvSpPr>
        <p:spPr bwMode="auto">
          <a:xfrm>
            <a:off x="1055688" y="7004050"/>
            <a:ext cx="3024000" cy="307975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10464" tIns="55231" rIns="110464" bIns="55231" anchor="ctr"/>
          <a:lstStyle/>
          <a:p>
            <a:pPr algn="just" defTabSz="1103313"/>
            <a:r>
              <a:rPr lang="ru-RU" sz="1100" u="sng" dirty="0">
                <a:solidFill>
                  <a:schemeClr val="tx1"/>
                </a:solidFill>
                <a:cs typeface="Times New Roman" pitchFamily="18" charset="0"/>
              </a:rPr>
              <a:t>ПУЖКХ </a:t>
            </a:r>
            <a:r>
              <a:rPr lang="ru-RU" sz="1100" u="sng" dirty="0" err="1" smtClean="0">
                <a:solidFill>
                  <a:schemeClr val="tx1"/>
                </a:solidFill>
                <a:cs typeface="Times New Roman" pitchFamily="18" charset="0"/>
              </a:rPr>
              <a:t>Элдиев</a:t>
            </a:r>
            <a:r>
              <a:rPr lang="ru-RU" sz="1100" u="sng" dirty="0" smtClean="0">
                <a:solidFill>
                  <a:schemeClr val="tx1"/>
                </a:solidFill>
                <a:cs typeface="Times New Roman" pitchFamily="18" charset="0"/>
              </a:rPr>
              <a:t> А.С.</a:t>
            </a:r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8-928-021-44-04</a:t>
            </a:r>
            <a:endParaRPr lang="ru-RU" sz="11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6355" name="Rectangle 48"/>
          <p:cNvSpPr>
            <a:spLocks noChangeArrowheads="1"/>
          </p:cNvSpPr>
          <p:nvPr/>
        </p:nvSpPr>
        <p:spPr bwMode="auto">
          <a:xfrm>
            <a:off x="1053461" y="9263063"/>
            <a:ext cx="3024000" cy="252412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84382" tIns="42190" rIns="84382" bIns="42190" anchor="ctr"/>
          <a:lstStyle/>
          <a:p>
            <a:pPr algn="just" defTabSz="1103313"/>
            <a:r>
              <a:rPr lang="ru-RU" sz="1100" u="sng" dirty="0" err="1" smtClean="0">
                <a:solidFill>
                  <a:schemeClr val="tx1"/>
                </a:solidFill>
                <a:cs typeface="Times New Roman" pitchFamily="18" charset="0"/>
              </a:rPr>
              <a:t>Санэпидемстанция</a:t>
            </a:r>
            <a:r>
              <a:rPr lang="ru-RU" sz="1100" u="sng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100" u="sng" dirty="0" err="1">
                <a:solidFill>
                  <a:schemeClr val="tx1"/>
                </a:solidFill>
                <a:cs typeface="Times New Roman" pitchFamily="18" charset="0"/>
              </a:rPr>
              <a:t>Дукаев</a:t>
            </a:r>
            <a:r>
              <a:rPr lang="ru-RU" sz="1100" u="sng" dirty="0">
                <a:solidFill>
                  <a:schemeClr val="tx1"/>
                </a:solidFill>
                <a:cs typeface="Times New Roman" pitchFamily="18" charset="0"/>
              </a:rPr>
              <a:t> А.Х. 8-928-736-35-25</a:t>
            </a:r>
          </a:p>
        </p:txBody>
      </p:sp>
      <p:sp>
        <p:nvSpPr>
          <p:cNvPr id="56356" name="Rectangle 48"/>
          <p:cNvSpPr>
            <a:spLocks noChangeArrowheads="1"/>
          </p:cNvSpPr>
          <p:nvPr/>
        </p:nvSpPr>
        <p:spPr bwMode="auto">
          <a:xfrm>
            <a:off x="1046802" y="9001125"/>
            <a:ext cx="3024000" cy="258763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84382" tIns="42190" rIns="84382" bIns="42190" anchor="ctr"/>
          <a:lstStyle/>
          <a:p>
            <a:pPr algn="just" defTabSz="1103313"/>
            <a:r>
              <a:rPr lang="ru-RU" sz="1100" u="sng" dirty="0" err="1" smtClean="0">
                <a:solidFill>
                  <a:schemeClr val="tx1"/>
                </a:solidFill>
                <a:cs typeface="Times New Roman" pitchFamily="18" charset="0"/>
              </a:rPr>
              <a:t>Вет.служба</a:t>
            </a:r>
            <a:r>
              <a:rPr lang="ru-RU" sz="1100" u="sng" dirty="0" smtClean="0">
                <a:solidFill>
                  <a:schemeClr val="tx1"/>
                </a:solidFill>
                <a:cs typeface="Times New Roman" pitchFamily="18" charset="0"/>
              </a:rPr>
              <a:t>. </a:t>
            </a:r>
            <a:r>
              <a:rPr lang="ru-RU" sz="1100" u="sng" dirty="0" err="1" smtClean="0">
                <a:solidFill>
                  <a:schemeClr val="tx1"/>
                </a:solidFill>
                <a:cs typeface="Times New Roman" pitchFamily="18" charset="0"/>
              </a:rPr>
              <a:t>Килаев</a:t>
            </a:r>
            <a:r>
              <a:rPr lang="ru-RU" sz="1100" u="sng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100" u="sng" dirty="0">
                <a:solidFill>
                  <a:schemeClr val="tx1"/>
                </a:solidFill>
                <a:cs typeface="Times New Roman" pitchFamily="18" charset="0"/>
              </a:rPr>
              <a:t>А.А.  8-928-290-66-23</a:t>
            </a:r>
          </a:p>
        </p:txBody>
      </p:sp>
      <p:sp>
        <p:nvSpPr>
          <p:cNvPr id="56357" name="Rectangle 56"/>
          <p:cNvSpPr>
            <a:spLocks noChangeArrowheads="1"/>
          </p:cNvSpPr>
          <p:nvPr/>
        </p:nvSpPr>
        <p:spPr bwMode="auto">
          <a:xfrm>
            <a:off x="6294438" y="7977188"/>
            <a:ext cx="223837" cy="28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11231" tIns="55616" rIns="111231" bIns="55616">
            <a:spAutoFit/>
          </a:bodyPr>
          <a:lstStyle/>
          <a:p>
            <a:pPr algn="just" defTabSz="919163"/>
            <a:endParaRPr lang="ru-RU" sz="1100" b="1">
              <a:solidFill>
                <a:schemeClr val="tx1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56358" name="Rectangle 15"/>
          <p:cNvSpPr>
            <a:spLocks noChangeArrowheads="1"/>
          </p:cNvSpPr>
          <p:nvPr/>
        </p:nvSpPr>
        <p:spPr bwMode="auto">
          <a:xfrm>
            <a:off x="4400550" y="2003425"/>
            <a:ext cx="3500438" cy="549275"/>
          </a:xfrm>
          <a:prstGeom prst="rect">
            <a:avLst/>
          </a:prstGeom>
          <a:solidFill>
            <a:srgbClr val="FFE1E1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84382" tIns="42190" rIns="84382" bIns="42190" anchor="ctr"/>
          <a:lstStyle/>
          <a:p>
            <a:pPr algn="just" defTabSz="514350" eaLnBrk="0" hangingPunct="0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                               ГУ МЧС России</a:t>
            </a:r>
          </a:p>
          <a:p>
            <a:pPr algn="just" defTabSz="514350" eaLnBrk="0" hangingPunct="0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                 по Чеченской Республике</a:t>
            </a:r>
          </a:p>
          <a:p>
            <a:pPr algn="just" defTabSz="514350" eaLnBrk="0" hangingPunct="0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                                  г.Грозный</a:t>
            </a:r>
          </a:p>
        </p:txBody>
      </p:sp>
      <p:sp>
        <p:nvSpPr>
          <p:cNvPr id="56359" name="Rectangle 29"/>
          <p:cNvSpPr txBox="1">
            <a:spLocks noChangeArrowheads="1"/>
          </p:cNvSpPr>
          <p:nvPr/>
        </p:nvSpPr>
        <p:spPr bwMode="auto">
          <a:xfrm>
            <a:off x="900113" y="4903788"/>
            <a:ext cx="2300287" cy="612775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10464" tIns="55231" rIns="110464" bIns="55231" anchor="ctr"/>
          <a:lstStyle/>
          <a:p>
            <a:pPr marL="477838" indent="-477838" algn="just" defTabSz="1103313" eaLnBrk="0" hangingPunct="0">
              <a:spcBef>
                <a:spcPct val="20000"/>
              </a:spcBef>
            </a:pPr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 ОГ гарнизона ПЧ-7</a:t>
            </a:r>
          </a:p>
          <a:p>
            <a:pPr marL="477838" indent="-477838" algn="just" defTabSz="1103313" eaLnBrk="0" hangingPunct="0">
              <a:spcBef>
                <a:spcPct val="20000"/>
              </a:spcBef>
            </a:pPr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 тел: 8928 784 28 88</a:t>
            </a:r>
            <a:endParaRPr lang="ru-RU" sz="11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6360" name="Rectangle 51"/>
          <p:cNvSpPr>
            <a:spLocks noChangeArrowheads="1"/>
          </p:cNvSpPr>
          <p:nvPr/>
        </p:nvSpPr>
        <p:spPr bwMode="auto">
          <a:xfrm>
            <a:off x="4440238" y="5503862"/>
            <a:ext cx="3675074" cy="868373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84382" tIns="42190" rIns="84382" bIns="42190" anchor="ctr"/>
          <a:lstStyle/>
          <a:p>
            <a:pPr algn="ctr" defTabSz="514350"/>
            <a:r>
              <a:rPr lang="ru-RU" sz="1400" b="1" u="sng" dirty="0">
                <a:solidFill>
                  <a:schemeClr val="tx1"/>
                </a:solidFill>
                <a:cs typeface="Times New Roman" pitchFamily="18" charset="0"/>
              </a:rPr>
              <a:t>7-ПЧ</a:t>
            </a:r>
          </a:p>
          <a:p>
            <a:pPr algn="ctr" defTabSz="514350"/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      </a:t>
            </a:r>
            <a:r>
              <a:rPr lang="ru-RU" sz="1400" b="1" dirty="0" smtClean="0">
                <a:solidFill>
                  <a:schemeClr val="tx1"/>
                </a:solidFill>
                <a:cs typeface="Times New Roman" pitchFamily="18" charset="0"/>
              </a:rPr>
              <a:t>начальник майор </a:t>
            </a:r>
            <a:r>
              <a:rPr lang="ru-RU" sz="1400" b="1" dirty="0" err="1">
                <a:solidFill>
                  <a:schemeClr val="tx1"/>
                </a:solidFill>
                <a:cs typeface="Times New Roman" pitchFamily="18" charset="0"/>
              </a:rPr>
              <a:t>вн</a:t>
            </a:r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/сл </a:t>
            </a:r>
            <a:endParaRPr lang="ru-RU" sz="1400" b="1" dirty="0" smtClean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514350"/>
            <a:r>
              <a:rPr lang="ru-RU" sz="1400" b="1" dirty="0" err="1" smtClean="0">
                <a:solidFill>
                  <a:schemeClr val="tx1"/>
                </a:solidFill>
                <a:cs typeface="Times New Roman" pitchFamily="18" charset="0"/>
              </a:rPr>
              <a:t>Джанаралиев</a:t>
            </a:r>
            <a:r>
              <a:rPr lang="ru-RU" sz="1400" b="1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400" b="1" dirty="0" err="1" smtClean="0">
                <a:solidFill>
                  <a:schemeClr val="tx1"/>
                </a:solidFill>
                <a:cs typeface="Times New Roman" pitchFamily="18" charset="0"/>
              </a:rPr>
              <a:t>Юша</a:t>
            </a:r>
            <a:r>
              <a:rPr lang="ru-RU" sz="1400" b="1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400" b="1" dirty="0" err="1" smtClean="0">
                <a:solidFill>
                  <a:schemeClr val="tx1"/>
                </a:solidFill>
                <a:cs typeface="Times New Roman" pitchFamily="18" charset="0"/>
              </a:rPr>
              <a:t>Кюраевич</a:t>
            </a:r>
            <a:endParaRPr lang="ru-RU" sz="1400" b="1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514350"/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      (</a:t>
            </a:r>
            <a:r>
              <a:rPr lang="ru-RU" sz="1400" b="1" dirty="0" err="1">
                <a:solidFill>
                  <a:schemeClr val="tx1"/>
                </a:solidFill>
                <a:cs typeface="Times New Roman" pitchFamily="18" charset="0"/>
              </a:rPr>
              <a:t>моб</a:t>
            </a:r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.) </a:t>
            </a:r>
            <a:r>
              <a:rPr lang="ru-RU" sz="1400" b="1" dirty="0" smtClean="0">
                <a:solidFill>
                  <a:schemeClr val="tx1"/>
                </a:solidFill>
                <a:cs typeface="Times New Roman" pitchFamily="18" charset="0"/>
              </a:rPr>
              <a:t>8-928-740-39-72</a:t>
            </a:r>
            <a:endParaRPr lang="ru-RU" sz="14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6" name="Полилиния 115"/>
          <p:cNvSpPr/>
          <p:nvPr/>
        </p:nvSpPr>
        <p:spPr>
          <a:xfrm flipV="1">
            <a:off x="2506663" y="6403975"/>
            <a:ext cx="7094537" cy="100013"/>
          </a:xfrm>
          <a:custGeom>
            <a:avLst/>
            <a:gdLst>
              <a:gd name="connsiteX0" fmla="*/ 0 w 2562225"/>
              <a:gd name="connsiteY0" fmla="*/ 0 h 0"/>
              <a:gd name="connsiteX1" fmla="*/ 2562225 w 2562225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2562225">
                <a:moveTo>
                  <a:pt x="0" y="0"/>
                </a:moveTo>
                <a:lnTo>
                  <a:pt x="2562225" y="0"/>
                </a:lnTo>
              </a:path>
            </a:pathLst>
          </a:custGeom>
          <a:ln w="22225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8016" tIns="64008" rIns="128016" bIns="64008" anchor="ctr"/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cxnSp>
        <p:nvCxnSpPr>
          <p:cNvPr id="117" name="Прямая со стрелкой 116"/>
          <p:cNvCxnSpPr/>
          <p:nvPr/>
        </p:nvCxnSpPr>
        <p:spPr>
          <a:xfrm rot="5400000">
            <a:off x="2400300" y="6604000"/>
            <a:ext cx="198438" cy="1588"/>
          </a:xfrm>
          <a:prstGeom prst="straightConnector1">
            <a:avLst/>
          </a:prstGeom>
          <a:ln w="22225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" name="Полилиния 121"/>
          <p:cNvSpPr/>
          <p:nvPr/>
        </p:nvSpPr>
        <p:spPr>
          <a:xfrm flipV="1">
            <a:off x="3500438" y="4503738"/>
            <a:ext cx="779462" cy="100012"/>
          </a:xfrm>
          <a:custGeom>
            <a:avLst/>
            <a:gdLst>
              <a:gd name="connsiteX0" fmla="*/ 0 w 638175"/>
              <a:gd name="connsiteY0" fmla="*/ 0 h 0"/>
              <a:gd name="connsiteX1" fmla="*/ 638175 w 638175"/>
              <a:gd name="connsiteY1" fmla="*/ 0 h 0"/>
              <a:gd name="connsiteX2" fmla="*/ 638175 w 638175"/>
              <a:gd name="connsiteY2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638175">
                <a:moveTo>
                  <a:pt x="0" y="0"/>
                </a:moveTo>
                <a:lnTo>
                  <a:pt x="638175" y="0"/>
                </a:lnTo>
                <a:lnTo>
                  <a:pt x="638175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8016" tIns="64008" rIns="128016" bIns="64008" anchor="ctr"/>
          <a:lstStyle/>
          <a:p>
            <a:pPr algn="just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cxnSp>
        <p:nvCxnSpPr>
          <p:cNvPr id="125" name="Прямая со стрелкой 124"/>
          <p:cNvCxnSpPr/>
          <p:nvPr/>
        </p:nvCxnSpPr>
        <p:spPr>
          <a:xfrm rot="5400000">
            <a:off x="5851525" y="4252913"/>
            <a:ext cx="500063" cy="1587"/>
          </a:xfrm>
          <a:prstGeom prst="straightConnector1">
            <a:avLst/>
          </a:prstGeom>
          <a:ln w="22225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65" name="Rectangle 21"/>
          <p:cNvSpPr>
            <a:spLocks noChangeArrowheads="1"/>
          </p:cNvSpPr>
          <p:nvPr/>
        </p:nvSpPr>
        <p:spPr bwMode="auto">
          <a:xfrm>
            <a:off x="4687888" y="2563813"/>
            <a:ext cx="2919412" cy="1681162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</p:spPr>
        <p:txBody>
          <a:bodyPr lIns="155743" tIns="77872" rIns="155743" bIns="77872">
            <a:spAutoFit/>
          </a:bodyPr>
          <a:lstStyle/>
          <a:p>
            <a:pPr algn="just" defTabSz="919163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Заместитель начальника ГУ по       </a:t>
            </a:r>
          </a:p>
          <a:p>
            <a:pPr algn="just" defTabSz="919163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антикризисному управлению</a:t>
            </a:r>
          </a:p>
          <a:p>
            <a:pPr algn="just" defTabSz="919163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полковник Абазов Руслан Сайцелович</a:t>
            </a:r>
          </a:p>
          <a:p>
            <a:pPr algn="just" defTabSz="919163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               8928 018 31 65 </a:t>
            </a:r>
          </a:p>
          <a:p>
            <a:pPr algn="just" defTabSz="919163"/>
            <a:endParaRPr lang="ru-RU" sz="1100" b="1">
              <a:solidFill>
                <a:schemeClr val="tx1"/>
              </a:solidFill>
              <a:cs typeface="Times New Roman" pitchFamily="18" charset="0"/>
            </a:endParaRPr>
          </a:p>
          <a:p>
            <a:pPr algn="just" defTabSz="919163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         ЦУКС МЧС России </a:t>
            </a:r>
          </a:p>
          <a:p>
            <a:pPr algn="just" defTabSz="919163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  по Чеченской Республике</a:t>
            </a:r>
          </a:p>
          <a:p>
            <a:pPr algn="just" defTabSz="919163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п/п-к  вн. службы  Кадыров Х-Б. Х</a:t>
            </a:r>
          </a:p>
          <a:p>
            <a:pPr algn="just" defTabSz="919163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                   8928-896-38-88</a:t>
            </a:r>
          </a:p>
        </p:txBody>
      </p:sp>
      <p:cxnSp>
        <p:nvCxnSpPr>
          <p:cNvPr id="145" name="Прямая со стрелкой 144"/>
          <p:cNvCxnSpPr>
            <a:endCxn id="56372" idx="1"/>
          </p:cNvCxnSpPr>
          <p:nvPr/>
        </p:nvCxnSpPr>
        <p:spPr>
          <a:xfrm>
            <a:off x="8001000" y="4603750"/>
            <a:ext cx="576263" cy="449263"/>
          </a:xfrm>
          <a:prstGeom prst="straightConnector1">
            <a:avLst/>
          </a:prstGeom>
          <a:ln w="22225">
            <a:solidFill>
              <a:schemeClr val="tx1"/>
            </a:solidFill>
            <a:prstDash val="sysDash"/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6" name="Rectangle 11"/>
          <p:cNvSpPr>
            <a:spLocks noChangeArrowheads="1"/>
          </p:cNvSpPr>
          <p:nvPr/>
        </p:nvSpPr>
        <p:spPr bwMode="auto">
          <a:xfrm>
            <a:off x="8501063" y="6704013"/>
            <a:ext cx="2100262" cy="554037"/>
          </a:xfrm>
          <a:prstGeom prst="rect">
            <a:avLst/>
          </a:prstGeom>
          <a:solidFill>
            <a:schemeClr val="accent3">
              <a:lumMod val="20000"/>
              <a:lumOff val="80000"/>
            </a:schemeClr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54669" tIns="77333" rIns="154669" bIns="77333" anchor="ctr"/>
          <a:lstStyle/>
          <a:p>
            <a:pPr algn="just" defTabSz="110476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dirty="0">
                <a:solidFill>
                  <a:schemeClr val="tx1"/>
                </a:solidFill>
                <a:cs typeface="Times New Roman" pitchFamily="18" charset="0"/>
              </a:rPr>
              <a:t>     ДДС организаций,</a:t>
            </a:r>
          </a:p>
          <a:p>
            <a:pPr algn="just" defTabSz="110476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300" b="1" dirty="0">
                <a:solidFill>
                  <a:schemeClr val="tx1"/>
                </a:solidFill>
                <a:cs typeface="Times New Roman" pitchFamily="18" charset="0"/>
              </a:rPr>
              <a:t>        предприятий</a:t>
            </a:r>
          </a:p>
        </p:txBody>
      </p:sp>
      <p:cxnSp>
        <p:nvCxnSpPr>
          <p:cNvPr id="77" name="Прямая со стрелкой 76"/>
          <p:cNvCxnSpPr/>
          <p:nvPr/>
        </p:nvCxnSpPr>
        <p:spPr>
          <a:xfrm rot="5400000">
            <a:off x="9501187" y="6604001"/>
            <a:ext cx="200025" cy="0"/>
          </a:xfrm>
          <a:prstGeom prst="straightConnector1">
            <a:avLst/>
          </a:prstGeom>
          <a:ln w="22225">
            <a:solidFill>
              <a:schemeClr val="tx1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69" name="Rectangle 28"/>
          <p:cNvSpPr>
            <a:spLocks noChangeArrowheads="1"/>
          </p:cNvSpPr>
          <p:nvPr/>
        </p:nvSpPr>
        <p:spPr bwMode="auto">
          <a:xfrm>
            <a:off x="4254500" y="4229096"/>
            <a:ext cx="3700463" cy="1071570"/>
          </a:xfrm>
          <a:prstGeom prst="rect">
            <a:avLst/>
          </a:prstGeom>
          <a:solidFill>
            <a:srgbClr val="E6FFCE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10464" tIns="55231" rIns="110464" bIns="55231" anchor="ctr"/>
          <a:lstStyle/>
          <a:p>
            <a:pPr algn="ctr" defTabSz="1103313"/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гл. района  </a:t>
            </a:r>
            <a:r>
              <a:rPr lang="ru-RU" sz="1400" b="1" dirty="0" err="1">
                <a:solidFill>
                  <a:schemeClr val="tx1"/>
                </a:solidFill>
                <a:cs typeface="Times New Roman" pitchFamily="18" charset="0"/>
              </a:rPr>
              <a:t>Дадаев</a:t>
            </a:r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400" b="1" dirty="0" smtClean="0">
                <a:solidFill>
                  <a:schemeClr val="tx1"/>
                </a:solidFill>
                <a:cs typeface="Times New Roman" pitchFamily="18" charset="0"/>
              </a:rPr>
              <a:t>Ибрагим Магомедович</a:t>
            </a:r>
            <a:endParaRPr lang="ru-RU" sz="1400" b="1" u="sng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103313"/>
            <a:r>
              <a:rPr lang="ru-RU" sz="1400" b="1" u="sng" dirty="0">
                <a:solidFill>
                  <a:schemeClr val="tx1"/>
                </a:solidFill>
                <a:cs typeface="Times New Roman" pitchFamily="18" charset="0"/>
              </a:rPr>
              <a:t>тел: </a:t>
            </a:r>
            <a:r>
              <a:rPr lang="ru-RU" sz="1400" b="1" u="sng" dirty="0" smtClean="0">
                <a:solidFill>
                  <a:schemeClr val="tx1"/>
                </a:solidFill>
                <a:cs typeface="Times New Roman" pitchFamily="18" charset="0"/>
              </a:rPr>
              <a:t>8928-891-65-60 </a:t>
            </a:r>
          </a:p>
          <a:p>
            <a:pPr algn="ctr" defTabSz="1103313"/>
            <a:r>
              <a:rPr lang="ru-RU" sz="1400" b="1" u="sng" dirty="0" smtClean="0">
                <a:solidFill>
                  <a:schemeClr val="tx1"/>
                </a:solidFill>
                <a:cs typeface="Times New Roman" pitchFamily="18" charset="0"/>
              </a:rPr>
              <a:t>8-87142-2-22-37</a:t>
            </a:r>
            <a:endParaRPr lang="ru-RU" sz="1400" b="1" u="sng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103313"/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ЕДДС (на базе  Администрации)  </a:t>
            </a:r>
          </a:p>
          <a:p>
            <a:pPr algn="ctr" defTabSz="1103313"/>
            <a:r>
              <a:rPr lang="ru-RU" sz="1400" b="1" dirty="0">
                <a:solidFill>
                  <a:schemeClr val="tx1"/>
                </a:solidFill>
                <a:cs typeface="Times New Roman" pitchFamily="18" charset="0"/>
              </a:rPr>
              <a:t>тел:88714-22-29-30</a:t>
            </a:r>
            <a:endParaRPr lang="ru-RU" sz="1400" b="1" u="sng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6370" name="Rectangle 29"/>
          <p:cNvSpPr txBox="1">
            <a:spLocks noChangeArrowheads="1"/>
          </p:cNvSpPr>
          <p:nvPr/>
        </p:nvSpPr>
        <p:spPr bwMode="auto">
          <a:xfrm>
            <a:off x="576263" y="4303713"/>
            <a:ext cx="2924175" cy="612775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10464" tIns="55231" rIns="110464" bIns="55231" anchor="ctr"/>
          <a:lstStyle/>
          <a:p>
            <a:pPr algn="ctr" defTabSz="1103313"/>
            <a:r>
              <a:rPr lang="ru-RU" sz="1100" b="1" u="sng" dirty="0" smtClean="0">
                <a:solidFill>
                  <a:schemeClr val="tx1"/>
                </a:solidFill>
                <a:cs typeface="Times New Roman" pitchFamily="18" charset="0"/>
              </a:rPr>
              <a:t>Председатель </a:t>
            </a:r>
            <a:r>
              <a:rPr lang="ru-RU" sz="1100" b="1" u="sng" dirty="0">
                <a:solidFill>
                  <a:schemeClr val="tx1"/>
                </a:solidFill>
                <a:cs typeface="Times New Roman" pitchFamily="18" charset="0"/>
              </a:rPr>
              <a:t>КЧС района</a:t>
            </a:r>
          </a:p>
          <a:p>
            <a:pPr algn="ctr" defTabSz="1103313"/>
            <a:r>
              <a:rPr lang="ru-RU" sz="1100" b="1" u="sng" dirty="0" err="1" smtClean="0">
                <a:solidFill>
                  <a:schemeClr val="tx1"/>
                </a:solidFill>
                <a:cs typeface="Times New Roman" pitchFamily="18" charset="0"/>
              </a:rPr>
              <a:t>Мумаидов</a:t>
            </a:r>
            <a:r>
              <a:rPr lang="ru-RU" sz="1100" b="1" u="sng" dirty="0" smtClean="0">
                <a:solidFill>
                  <a:schemeClr val="tx1"/>
                </a:solidFill>
                <a:cs typeface="Times New Roman" pitchFamily="18" charset="0"/>
              </a:rPr>
              <a:t> Ахмед </a:t>
            </a:r>
            <a:r>
              <a:rPr lang="ru-RU" sz="1100" b="1" u="sng" dirty="0" err="1" smtClean="0">
                <a:solidFill>
                  <a:schemeClr val="tx1"/>
                </a:solidFill>
                <a:cs typeface="Times New Roman" pitchFamily="18" charset="0"/>
              </a:rPr>
              <a:t>Гиланиевич</a:t>
            </a:r>
            <a:endParaRPr lang="ru-RU" sz="1100" b="1" u="sng" dirty="0" smtClean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103313"/>
            <a:r>
              <a:rPr lang="ru-RU" sz="1100" b="1" u="sng" dirty="0" smtClean="0">
                <a:solidFill>
                  <a:schemeClr val="tx1"/>
                </a:solidFill>
                <a:cs typeface="Times New Roman" pitchFamily="18" charset="0"/>
              </a:rPr>
              <a:t>тел:8928-001-48-67</a:t>
            </a:r>
            <a:endParaRPr lang="ru-RU" sz="1100" u="sng" dirty="0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80" name="Прямая со стрелкой 79"/>
          <p:cNvCxnSpPr>
            <a:stCxn id="56369" idx="1"/>
            <a:endCxn id="56359" idx="3"/>
          </p:cNvCxnSpPr>
          <p:nvPr/>
        </p:nvCxnSpPr>
        <p:spPr>
          <a:xfrm rot="10800000" flipV="1">
            <a:off x="3200400" y="4764880"/>
            <a:ext cx="1054100" cy="445295"/>
          </a:xfrm>
          <a:prstGeom prst="straightConnector1">
            <a:avLst/>
          </a:prstGeom>
          <a:ln w="22225">
            <a:solidFill>
              <a:schemeClr val="tx1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72" name="Rectangle 29"/>
          <p:cNvSpPr txBox="1">
            <a:spLocks noChangeArrowheads="1"/>
          </p:cNvSpPr>
          <p:nvPr/>
        </p:nvSpPr>
        <p:spPr bwMode="auto">
          <a:xfrm>
            <a:off x="8577263" y="4303713"/>
            <a:ext cx="4224337" cy="1500187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10464" tIns="55231" rIns="110464" bIns="55231" anchor="ctr"/>
          <a:lstStyle/>
          <a:p>
            <a:pPr algn="just" defTabSz="1103313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ОД РЗ ТП РСЧС</a:t>
            </a:r>
          </a:p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Сан.эпидем.группа  </a:t>
            </a:r>
            <a:r>
              <a:rPr lang="ru-RU" sz="1100">
                <a:solidFill>
                  <a:schemeClr val="tx1"/>
                </a:solidFill>
              </a:rPr>
              <a:t>8-928-736-35-25 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л/с 4 чел. 2 ед.техн</a:t>
            </a:r>
          </a:p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Вет.служба </a:t>
            </a:r>
            <a:r>
              <a:rPr lang="ru-RU" sz="1100">
                <a:solidFill>
                  <a:schemeClr val="tx1"/>
                </a:solidFill>
              </a:rPr>
              <a:t>.8-928-290-66-23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л/с 4 чел. 1 ед.техн</a:t>
            </a:r>
          </a:p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ОАО «Чеченгаз»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 л/с 13 чел. 1 ед.техн.</a:t>
            </a:r>
          </a:p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Ачхой-Мартановское  ГУДЭП 8928 736 37 44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л/с 19 чел. 6 ед.техн</a:t>
            </a:r>
          </a:p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ГУП «Чечводоканал»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8928 736 67 39 л/с 9 чел. 5 ед.техн.</a:t>
            </a:r>
          </a:p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СМП .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8-928-737-48-93 л/с 45чел/2ед.техн.</a:t>
            </a:r>
          </a:p>
          <a:p>
            <a:pPr algn="just" defTabSz="1103313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ОМВД 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 8-87142-2-22-29 л/с 8чел/2ед.техн.</a:t>
            </a:r>
            <a:endParaRPr lang="ru-RU" sz="1100" b="1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86" name="Прямая соединительная линия 85"/>
          <p:cNvCxnSpPr/>
          <p:nvPr/>
        </p:nvCxnSpPr>
        <p:spPr>
          <a:xfrm rot="5400000">
            <a:off x="6000751" y="6403975"/>
            <a:ext cx="201612" cy="1587"/>
          </a:xfrm>
          <a:prstGeom prst="line">
            <a:avLst/>
          </a:prstGeom>
          <a:ln w="22225">
            <a:solidFill>
              <a:schemeClr val="tx1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374" name="Rectangle 29"/>
          <p:cNvSpPr>
            <a:spLocks noChangeArrowheads="1"/>
          </p:cNvSpPr>
          <p:nvPr/>
        </p:nvSpPr>
        <p:spPr bwMode="auto">
          <a:xfrm>
            <a:off x="1056598" y="7867650"/>
            <a:ext cx="3024000" cy="352425"/>
          </a:xfrm>
          <a:prstGeom prst="rect">
            <a:avLst/>
          </a:prstGeom>
          <a:solidFill>
            <a:srgbClr val="FFFFD6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none" lIns="110464" tIns="55231" rIns="110464" bIns="55231" anchor="ctr"/>
          <a:lstStyle/>
          <a:p>
            <a:pPr algn="just" defTabSz="1277938"/>
            <a:r>
              <a:rPr lang="ru-RU" sz="1100" u="sng">
                <a:solidFill>
                  <a:schemeClr val="tx1"/>
                </a:solidFill>
                <a:cs typeface="Times New Roman" pitchFamily="18" charset="0"/>
              </a:rPr>
              <a:t>ЦРБ  Чигарбиева Х.У..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8-928-737-48-14</a:t>
            </a:r>
          </a:p>
          <a:p>
            <a:pPr algn="just" defTabSz="1277938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л/с 45чел/2ед.техн.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3" name="TextBox 98"/>
          <p:cNvSpPr txBox="1">
            <a:spLocks noChangeArrowheads="1"/>
          </p:cNvSpPr>
          <p:nvPr/>
        </p:nvSpPr>
        <p:spPr bwMode="auto">
          <a:xfrm>
            <a:off x="11836400" y="9263063"/>
            <a:ext cx="9302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84" tIns="45692" rIns="91384" bIns="45692">
            <a:spAutoFit/>
          </a:bodyPr>
          <a:lstStyle/>
          <a:p>
            <a:pPr algn="ctr" defTabSz="1277938"/>
            <a:r>
              <a:rPr lang="ru-RU" sz="800">
                <a:cs typeface="Arial" pitchFamily="34" charset="0"/>
              </a:rPr>
              <a:t>По состоянию на</a:t>
            </a:r>
          </a:p>
          <a:p>
            <a:pPr algn="ctr" defTabSz="1277938"/>
            <a:r>
              <a:rPr lang="ru-RU" sz="800">
                <a:cs typeface="Arial" pitchFamily="34" charset="0"/>
              </a:rPr>
              <a:t>дд.мм.гг</a:t>
            </a:r>
          </a:p>
        </p:txBody>
      </p:sp>
      <p:sp>
        <p:nvSpPr>
          <p:cNvPr id="37894" name="Прямоугольник 1"/>
          <p:cNvSpPr>
            <a:spLocks noChangeArrowheads="1"/>
          </p:cNvSpPr>
          <p:nvPr/>
        </p:nvSpPr>
        <p:spPr bwMode="auto">
          <a:xfrm>
            <a:off x="0" y="3621"/>
            <a:ext cx="12801600" cy="1079501"/>
          </a:xfrm>
          <a:prstGeom prst="rect">
            <a:avLst/>
          </a:prstGeom>
          <a:solidFill>
            <a:srgbClr val="D9D9D9"/>
          </a:solidFill>
          <a:ln w="25400" algn="ctr">
            <a:noFill/>
            <a:miter lim="800000"/>
            <a:headEnd/>
            <a:tailEnd/>
          </a:ln>
        </p:spPr>
        <p:txBody>
          <a:bodyPr lIns="91406" tIns="45703" rIns="91406" bIns="45703" anchor="ctr"/>
          <a:lstStyle/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Схема организации ВКС с пожарными гарнизонами</a:t>
            </a:r>
            <a:endParaRPr lang="ru-RU" sz="31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895" name="Oval 6"/>
          <p:cNvSpPr>
            <a:spLocks noChangeArrowheads="1"/>
          </p:cNvSpPr>
          <p:nvPr/>
        </p:nvSpPr>
        <p:spPr bwMode="auto">
          <a:xfrm>
            <a:off x="5375294" y="2362230"/>
            <a:ext cx="3527425" cy="911225"/>
          </a:xfrm>
          <a:prstGeom prst="ellipse">
            <a:avLst/>
          </a:prstGeom>
          <a:solidFill>
            <a:schemeClr val="bg2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91406" tIns="45703" rIns="91406" bIns="45703" anchor="ctr"/>
          <a:lstStyle/>
          <a:p>
            <a:pPr defTabSz="1277938"/>
            <a:endParaRPr lang="ru-RU">
              <a:cs typeface="Arial" pitchFamily="34" charset="0"/>
            </a:endParaRPr>
          </a:p>
        </p:txBody>
      </p:sp>
      <p:sp>
        <p:nvSpPr>
          <p:cNvPr id="37896" name="Text Box 7"/>
          <p:cNvSpPr txBox="1">
            <a:spLocks noChangeArrowheads="1"/>
          </p:cNvSpPr>
          <p:nvPr/>
        </p:nvSpPr>
        <p:spPr bwMode="auto">
          <a:xfrm>
            <a:off x="6299219" y="2495580"/>
            <a:ext cx="1674813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Цифровая сеть связи МЧС России</a:t>
            </a:r>
          </a:p>
        </p:txBody>
      </p:sp>
      <p:sp>
        <p:nvSpPr>
          <p:cNvPr id="37897" name="Line 8"/>
          <p:cNvSpPr>
            <a:spLocks noChangeShapeType="1"/>
          </p:cNvSpPr>
          <p:nvPr/>
        </p:nvSpPr>
        <p:spPr bwMode="auto">
          <a:xfrm>
            <a:off x="7243782" y="3259168"/>
            <a:ext cx="0" cy="655637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7898" name="Line 9"/>
          <p:cNvSpPr>
            <a:spLocks noChangeShapeType="1"/>
          </p:cNvSpPr>
          <p:nvPr/>
        </p:nvSpPr>
        <p:spPr bwMode="auto">
          <a:xfrm>
            <a:off x="7246957" y="4375180"/>
            <a:ext cx="0" cy="655638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7899" name="Line 14"/>
          <p:cNvSpPr>
            <a:spLocks noChangeShapeType="1"/>
          </p:cNvSpPr>
          <p:nvPr/>
        </p:nvSpPr>
        <p:spPr bwMode="auto">
          <a:xfrm>
            <a:off x="7099319" y="5773768"/>
            <a:ext cx="0" cy="54610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7900" name="Line 15"/>
          <p:cNvSpPr>
            <a:spLocks noChangeShapeType="1"/>
          </p:cNvSpPr>
          <p:nvPr/>
        </p:nvSpPr>
        <p:spPr bwMode="auto">
          <a:xfrm flipH="1">
            <a:off x="6146819" y="6319868"/>
            <a:ext cx="952500" cy="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7901" name="Line 16"/>
          <p:cNvSpPr>
            <a:spLocks noChangeShapeType="1"/>
          </p:cNvSpPr>
          <p:nvPr/>
        </p:nvSpPr>
        <p:spPr bwMode="auto">
          <a:xfrm>
            <a:off x="6146819" y="6318280"/>
            <a:ext cx="0" cy="547688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7902" name="Line 17"/>
          <p:cNvSpPr>
            <a:spLocks noChangeShapeType="1"/>
          </p:cNvSpPr>
          <p:nvPr/>
        </p:nvSpPr>
        <p:spPr bwMode="auto">
          <a:xfrm>
            <a:off x="7393007" y="5775355"/>
            <a:ext cx="0" cy="54610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7903" name="Line 18"/>
          <p:cNvSpPr>
            <a:spLocks noChangeShapeType="1"/>
          </p:cNvSpPr>
          <p:nvPr/>
        </p:nvSpPr>
        <p:spPr bwMode="auto">
          <a:xfrm flipH="1">
            <a:off x="7393007" y="6321455"/>
            <a:ext cx="950912" cy="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pic>
        <p:nvPicPr>
          <p:cNvPr id="37904" name="Picture 20" descr="4030"/>
          <p:cNvPicPr>
            <a:picLocks noChangeAspect="1" noChangeArrowheads="1"/>
          </p:cNvPicPr>
          <p:nvPr/>
        </p:nvPicPr>
        <p:blipFill>
          <a:blip r:embed="rId4" cstate="print"/>
          <a:srcRect l="5330" t="6355" r="4036" b="6039"/>
          <a:stretch>
            <a:fillRect/>
          </a:stretch>
        </p:blipFill>
        <p:spPr bwMode="auto">
          <a:xfrm>
            <a:off x="7546994" y="6785005"/>
            <a:ext cx="1568450" cy="1258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905" name="Line 19"/>
          <p:cNvSpPr>
            <a:spLocks noChangeShapeType="1"/>
          </p:cNvSpPr>
          <p:nvPr/>
        </p:nvSpPr>
        <p:spPr bwMode="auto">
          <a:xfrm>
            <a:off x="8343919" y="6319868"/>
            <a:ext cx="0" cy="54610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graphicFrame>
        <p:nvGraphicFramePr>
          <p:cNvPr id="37890" name="Object 22"/>
          <p:cNvGraphicFramePr>
            <a:graphicFrameLocks noChangeAspect="1"/>
          </p:cNvGraphicFramePr>
          <p:nvPr/>
        </p:nvGraphicFramePr>
        <p:xfrm>
          <a:off x="5413394" y="6796118"/>
          <a:ext cx="1435100" cy="1052512"/>
        </p:xfrm>
        <a:graphic>
          <a:graphicData uri="http://schemas.openxmlformats.org/presentationml/2006/ole">
            <p:oleObj spid="_x0000_s37890" name="Visio" r:id="rId5" imgW="630221" imgH="317895" progId="Visio.Drawing.11">
              <p:embed/>
            </p:oleObj>
          </a:graphicData>
        </a:graphic>
      </p:graphicFrame>
      <p:sp>
        <p:nvSpPr>
          <p:cNvPr id="37906" name="Text Box 23"/>
          <p:cNvSpPr txBox="1">
            <a:spLocks noChangeArrowheads="1"/>
          </p:cNvSpPr>
          <p:nvPr/>
        </p:nvSpPr>
        <p:spPr bwMode="auto">
          <a:xfrm>
            <a:off x="5451494" y="7926418"/>
            <a:ext cx="1436688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06" tIns="45703" rIns="91406" bIns="45703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TANDBERG    Edge-95</a:t>
            </a:r>
          </a:p>
          <a:p>
            <a:pPr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        10.73.0.102</a:t>
            </a:r>
            <a:endParaRPr lang="ru-RU" sz="8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907" name="Text Box 24"/>
          <p:cNvSpPr txBox="1">
            <a:spLocks noChangeArrowheads="1"/>
          </p:cNvSpPr>
          <p:nvPr/>
        </p:nvSpPr>
        <p:spPr bwMode="auto">
          <a:xfrm>
            <a:off x="7248544" y="3454430"/>
            <a:ext cx="585788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en-US" sz="800">
                <a:cs typeface="Arial" pitchFamily="34" charset="0"/>
              </a:rPr>
              <a:t>2 </a:t>
            </a:r>
            <a:r>
              <a:rPr lang="ru-RU" sz="800">
                <a:cs typeface="Arial" pitchFamily="34" charset="0"/>
              </a:rPr>
              <a:t>мБит /с</a:t>
            </a:r>
          </a:p>
        </p:txBody>
      </p:sp>
      <p:sp>
        <p:nvSpPr>
          <p:cNvPr id="37908" name="Text Box 28"/>
          <p:cNvSpPr txBox="1">
            <a:spLocks noChangeArrowheads="1"/>
          </p:cNvSpPr>
          <p:nvPr/>
        </p:nvSpPr>
        <p:spPr bwMode="auto">
          <a:xfrm>
            <a:off x="6097607" y="3817968"/>
            <a:ext cx="585787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2 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мБит /с</a:t>
            </a:r>
          </a:p>
        </p:txBody>
      </p:sp>
      <p:sp>
        <p:nvSpPr>
          <p:cNvPr id="37909" name="Text Box 62"/>
          <p:cNvSpPr txBox="1">
            <a:spLocks noChangeArrowheads="1"/>
          </p:cNvSpPr>
          <p:nvPr/>
        </p:nvSpPr>
        <p:spPr bwMode="auto">
          <a:xfrm>
            <a:off x="7702569" y="3986243"/>
            <a:ext cx="1085850" cy="338137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algn="ctr"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Маршрутизатор</a:t>
            </a:r>
            <a:endParaRPr lang="en-US" sz="800">
              <a:solidFill>
                <a:schemeClr val="tx1"/>
              </a:solidFill>
              <a:cs typeface="Arial" pitchFamily="34" charset="0"/>
            </a:endParaRPr>
          </a:p>
          <a:p>
            <a:pPr algn="ctr"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Baseline Switch-2250</a:t>
            </a:r>
            <a:endParaRPr lang="ru-RU" sz="800">
              <a:solidFill>
                <a:schemeClr val="tx1"/>
              </a:solidFill>
              <a:cs typeface="Arial" pitchFamily="34" charset="0"/>
            </a:endParaRPr>
          </a:p>
        </p:txBody>
      </p:sp>
      <p:pic>
        <p:nvPicPr>
          <p:cNvPr id="37910" name="Picture 4" descr="Схема ВКС"/>
          <p:cNvPicPr>
            <a:picLocks noChangeAspect="1" noChangeArrowheads="1"/>
          </p:cNvPicPr>
          <p:nvPr/>
        </p:nvPicPr>
        <p:blipFill>
          <a:blip r:embed="rId6" cstate="print"/>
          <a:srcRect l="44368" t="19135" r="49214" b="76064"/>
          <a:stretch>
            <a:fillRect/>
          </a:stretch>
        </p:blipFill>
        <p:spPr bwMode="auto">
          <a:xfrm>
            <a:off x="6953269" y="3914805"/>
            <a:ext cx="587375" cy="4619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7911" name="Text Box 65"/>
          <p:cNvSpPr txBox="1">
            <a:spLocks noChangeArrowheads="1"/>
          </p:cNvSpPr>
          <p:nvPr/>
        </p:nvSpPr>
        <p:spPr bwMode="auto">
          <a:xfrm>
            <a:off x="7504132" y="7691468"/>
            <a:ext cx="727075" cy="4619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algn="ctr"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Сервер ВКС</a:t>
            </a:r>
            <a:endParaRPr lang="en-US" sz="800">
              <a:solidFill>
                <a:schemeClr val="tx1"/>
              </a:solidFill>
              <a:cs typeface="Arial" pitchFamily="34" charset="0"/>
            </a:endParaRPr>
          </a:p>
          <a:p>
            <a:pPr algn="ctr"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Codian 42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1</a:t>
            </a:r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0</a:t>
            </a:r>
          </a:p>
          <a:p>
            <a:pPr algn="ctr"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10.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73</a:t>
            </a:r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.0.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14</a:t>
            </a:r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5</a:t>
            </a:r>
            <a:endParaRPr lang="ru-RU" sz="800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912" name="Text Box 59"/>
          <p:cNvSpPr txBox="1">
            <a:spLocks noChangeArrowheads="1"/>
          </p:cNvSpPr>
          <p:nvPr/>
        </p:nvSpPr>
        <p:spPr bwMode="auto">
          <a:xfrm>
            <a:off x="2540019" y="8870980"/>
            <a:ext cx="1470025" cy="2159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ПОЖАРНЫЙ  ГАРНИЗОНЫ</a:t>
            </a:r>
          </a:p>
        </p:txBody>
      </p:sp>
      <p:sp>
        <p:nvSpPr>
          <p:cNvPr id="37913" name="Rectangle 63"/>
          <p:cNvSpPr>
            <a:spLocks noChangeArrowheads="1"/>
          </p:cNvSpPr>
          <p:nvPr/>
        </p:nvSpPr>
        <p:spPr bwMode="auto">
          <a:xfrm>
            <a:off x="6913582" y="5026055"/>
            <a:ext cx="660400" cy="742950"/>
          </a:xfrm>
          <a:prstGeom prst="rect">
            <a:avLst/>
          </a:prstGeom>
          <a:solidFill>
            <a:schemeClr val="bg2"/>
          </a:solidFill>
          <a:ln w="317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914" name="Text Box 64"/>
          <p:cNvSpPr txBox="1">
            <a:spLocks noChangeArrowheads="1"/>
          </p:cNvSpPr>
          <p:nvPr/>
        </p:nvSpPr>
        <p:spPr bwMode="auto">
          <a:xfrm>
            <a:off x="6877069" y="5146705"/>
            <a:ext cx="72548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algn="ctr"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Коммутатор</a:t>
            </a:r>
          </a:p>
          <a:p>
            <a:pPr algn="ctr"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Cisco 2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800</a:t>
            </a:r>
          </a:p>
        </p:txBody>
      </p:sp>
      <p:sp>
        <p:nvSpPr>
          <p:cNvPr id="37915" name="Text Box 59"/>
          <p:cNvSpPr txBox="1">
            <a:spLocks noChangeArrowheads="1"/>
          </p:cNvSpPr>
          <p:nvPr/>
        </p:nvSpPr>
        <p:spPr bwMode="auto">
          <a:xfrm>
            <a:off x="5251469" y="7748618"/>
            <a:ext cx="1695450" cy="2159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Ситуационный зал ГУ МЧС по ЧР</a:t>
            </a:r>
          </a:p>
        </p:txBody>
      </p:sp>
      <p:sp>
        <p:nvSpPr>
          <p:cNvPr id="37916" name="Text Box 36"/>
          <p:cNvSpPr txBox="1">
            <a:spLocks noChangeArrowheads="1"/>
          </p:cNvSpPr>
          <p:nvPr/>
        </p:nvSpPr>
        <p:spPr bwMode="auto">
          <a:xfrm rot="-5400000">
            <a:off x="2923400" y="5247512"/>
            <a:ext cx="671513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512</a:t>
            </a:r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 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кБит /с</a:t>
            </a:r>
          </a:p>
        </p:txBody>
      </p:sp>
      <p:sp>
        <p:nvSpPr>
          <p:cNvPr id="37917" name="Line 33"/>
          <p:cNvSpPr>
            <a:spLocks noChangeShapeType="1"/>
          </p:cNvSpPr>
          <p:nvPr/>
        </p:nvSpPr>
        <p:spPr bwMode="auto">
          <a:xfrm>
            <a:off x="3362344" y="4795868"/>
            <a:ext cx="0" cy="2789237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7918" name="Rectangle 68"/>
          <p:cNvSpPr>
            <a:spLocks noChangeArrowheads="1"/>
          </p:cNvSpPr>
          <p:nvPr/>
        </p:nvSpPr>
        <p:spPr bwMode="auto">
          <a:xfrm>
            <a:off x="3217882" y="6092855"/>
            <a:ext cx="292100" cy="873125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919" name="Text Box 69"/>
          <p:cNvSpPr txBox="1">
            <a:spLocks noChangeArrowheads="1"/>
          </p:cNvSpPr>
          <p:nvPr/>
        </p:nvSpPr>
        <p:spPr bwMode="auto">
          <a:xfrm rot="-5400000">
            <a:off x="2959120" y="6396067"/>
            <a:ext cx="881062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algn="ctr"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Ouidway S-2300</a:t>
            </a:r>
            <a:endParaRPr lang="ru-RU" sz="800">
              <a:solidFill>
                <a:schemeClr val="tx1"/>
              </a:solidFill>
              <a:cs typeface="Arial" pitchFamily="34" charset="0"/>
            </a:endParaRPr>
          </a:p>
        </p:txBody>
      </p:sp>
      <p:graphicFrame>
        <p:nvGraphicFramePr>
          <p:cNvPr id="37891" name="Object 49"/>
          <p:cNvGraphicFramePr>
            <a:graphicFrameLocks noChangeAspect="1"/>
          </p:cNvGraphicFramePr>
          <p:nvPr/>
        </p:nvGraphicFramePr>
        <p:xfrm>
          <a:off x="2928957" y="7462868"/>
          <a:ext cx="681037" cy="1200150"/>
        </p:xfrm>
        <a:graphic>
          <a:graphicData uri="http://schemas.openxmlformats.org/presentationml/2006/ole">
            <p:oleObj spid="_x0000_s37891" name="Visio" r:id="rId7" imgW="466697" imgH="550537" progId="Visio.Drawing.11">
              <p:embed/>
            </p:oleObj>
          </a:graphicData>
        </a:graphic>
      </p:graphicFrame>
      <p:sp>
        <p:nvSpPr>
          <p:cNvPr id="37920" name="Text Box 55"/>
          <p:cNvSpPr txBox="1">
            <a:spLocks noChangeArrowheads="1"/>
          </p:cNvSpPr>
          <p:nvPr/>
        </p:nvSpPr>
        <p:spPr bwMode="auto">
          <a:xfrm>
            <a:off x="3073419" y="8540780"/>
            <a:ext cx="433388" cy="214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Т-150</a:t>
            </a:r>
          </a:p>
        </p:txBody>
      </p:sp>
      <p:sp>
        <p:nvSpPr>
          <p:cNvPr id="37921" name="Text Box 27"/>
          <p:cNvSpPr txBox="1">
            <a:spLocks noChangeArrowheads="1"/>
          </p:cNvSpPr>
          <p:nvPr/>
        </p:nvSpPr>
        <p:spPr bwMode="auto">
          <a:xfrm>
            <a:off x="3917969" y="4292630"/>
            <a:ext cx="955675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06" tIns="45703" rIns="91406" bIns="45703">
            <a:spAutoFit/>
          </a:bodyPr>
          <a:lstStyle/>
          <a:p>
            <a:pPr defTabSz="1277938"/>
            <a:endParaRPr lang="ru-RU" sz="800">
              <a:solidFill>
                <a:schemeClr val="tx1"/>
              </a:solidFill>
              <a:cs typeface="Arial" pitchFamily="34" charset="0"/>
            </a:endParaRPr>
          </a:p>
          <a:p>
            <a:pPr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ВайнахТелеком</a:t>
            </a:r>
          </a:p>
        </p:txBody>
      </p:sp>
      <p:sp>
        <p:nvSpPr>
          <p:cNvPr id="37922" name="Line 25"/>
          <p:cNvSpPr>
            <a:spLocks noChangeShapeType="1"/>
          </p:cNvSpPr>
          <p:nvPr/>
        </p:nvSpPr>
        <p:spPr bwMode="auto">
          <a:xfrm flipH="1">
            <a:off x="3795732" y="4364068"/>
            <a:ext cx="3236912" cy="0"/>
          </a:xfrm>
          <a:prstGeom prst="line">
            <a:avLst/>
          </a:prstGeom>
          <a:noFill/>
          <a:ln w="3175">
            <a:solidFill>
              <a:srgbClr val="FF0000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37923" name="Text Box 28"/>
          <p:cNvSpPr txBox="1">
            <a:spLocks noChangeArrowheads="1"/>
          </p:cNvSpPr>
          <p:nvPr/>
        </p:nvSpPr>
        <p:spPr bwMode="auto">
          <a:xfrm>
            <a:off x="6170632" y="4437093"/>
            <a:ext cx="585787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06" tIns="45703" rIns="91406" bIns="45703">
            <a:spAutoFit/>
          </a:bodyPr>
          <a:lstStyle/>
          <a:p>
            <a:pPr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2 </a:t>
            </a:r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мБит /с</a:t>
            </a:r>
          </a:p>
        </p:txBody>
      </p:sp>
      <p:sp>
        <p:nvSpPr>
          <p:cNvPr id="37924" name="Oval 26"/>
          <p:cNvSpPr>
            <a:spLocks noChangeArrowheads="1"/>
          </p:cNvSpPr>
          <p:nvPr/>
        </p:nvSpPr>
        <p:spPr bwMode="auto">
          <a:xfrm>
            <a:off x="3073419" y="4292630"/>
            <a:ext cx="847725" cy="515938"/>
          </a:xfrm>
          <a:prstGeom prst="ellipse">
            <a:avLst/>
          </a:prstGeom>
          <a:solidFill>
            <a:schemeClr val="bg2"/>
          </a:solidFill>
          <a:ln w="3175">
            <a:solidFill>
              <a:schemeClr val="tx1"/>
            </a:solidFill>
            <a:round/>
            <a:headEnd/>
            <a:tailEnd/>
          </a:ln>
        </p:spPr>
        <p:txBody>
          <a:bodyPr wrap="none" lIns="91406" tIns="45703" rIns="91406" bIns="45703" anchor="ctr"/>
          <a:lstStyle/>
          <a:p>
            <a:pPr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925" name="Rectangle 66"/>
          <p:cNvSpPr>
            <a:spLocks noChangeArrowheads="1"/>
          </p:cNvSpPr>
          <p:nvPr/>
        </p:nvSpPr>
        <p:spPr bwMode="auto">
          <a:xfrm>
            <a:off x="5008582" y="4268818"/>
            <a:ext cx="935037" cy="300037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1277938"/>
            <a:endParaRPr lang="ru-RU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37926" name="Text Box 64"/>
          <p:cNvSpPr txBox="1">
            <a:spLocks noChangeArrowheads="1"/>
          </p:cNvSpPr>
          <p:nvPr/>
        </p:nvSpPr>
        <p:spPr bwMode="auto">
          <a:xfrm>
            <a:off x="5087957" y="4221193"/>
            <a:ext cx="755650" cy="3397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06" tIns="45703" rIns="91406" bIns="45703">
            <a:spAutoFit/>
          </a:bodyPr>
          <a:lstStyle/>
          <a:p>
            <a:pPr algn="ctr"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Ouidway </a:t>
            </a:r>
          </a:p>
          <a:p>
            <a:pPr algn="ctr" defTabSz="1277938"/>
            <a:r>
              <a:rPr lang="en-US" sz="800">
                <a:solidFill>
                  <a:schemeClr val="tx1"/>
                </a:solidFill>
                <a:cs typeface="Arial" pitchFamily="34" charset="0"/>
              </a:rPr>
              <a:t>S-2000</a:t>
            </a:r>
            <a:endParaRPr lang="ru-RU" sz="800">
              <a:solidFill>
                <a:schemeClr val="tx1"/>
              </a:solidFill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5" name="TextBox 98"/>
          <p:cNvSpPr txBox="1">
            <a:spLocks noChangeArrowheads="1"/>
          </p:cNvSpPr>
          <p:nvPr/>
        </p:nvSpPr>
        <p:spPr bwMode="auto">
          <a:xfrm>
            <a:off x="11758613" y="9263063"/>
            <a:ext cx="9302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39" tIns="45669" rIns="91339" bIns="45669">
            <a:spAutoFit/>
          </a:bodyPr>
          <a:lstStyle/>
          <a:p>
            <a:pPr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По состоянию на</a:t>
            </a:r>
          </a:p>
          <a:p>
            <a:pPr defTabSz="1277938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дд.мм.гг</a:t>
            </a:r>
          </a:p>
        </p:txBody>
      </p:sp>
      <p:sp>
        <p:nvSpPr>
          <p:cNvPr id="166916" name="Прямоугольник 1"/>
          <p:cNvSpPr>
            <a:spLocks noChangeArrowheads="1"/>
          </p:cNvSpPr>
          <p:nvPr/>
        </p:nvSpPr>
        <p:spPr bwMode="auto">
          <a:xfrm>
            <a:off x="0" y="2379"/>
            <a:ext cx="12801600" cy="1079501"/>
          </a:xfrm>
          <a:prstGeom prst="rect">
            <a:avLst/>
          </a:prstGeom>
          <a:solidFill>
            <a:srgbClr val="D9D9D9"/>
          </a:solidFill>
          <a:ln w="25400" algn="ctr">
            <a:noFill/>
            <a:miter lim="800000"/>
            <a:headEnd/>
            <a:tailEnd/>
          </a:ln>
        </p:spPr>
        <p:txBody>
          <a:bodyPr lIns="91361" tIns="45681" rIns="91361" bIns="45681" anchor="ctr"/>
          <a:lstStyle/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Схема организации ВКС и ЛВС местной Администрации</a:t>
            </a:r>
            <a:endParaRPr lang="ru-RU" sz="3100">
              <a:solidFill>
                <a:schemeClr val="tx1"/>
              </a:solidFill>
              <a:cs typeface="Arial" pitchFamily="34" charset="0"/>
            </a:endParaRPr>
          </a:p>
        </p:txBody>
      </p:sp>
      <p:grpSp>
        <p:nvGrpSpPr>
          <p:cNvPr id="166917" name="Группа 2"/>
          <p:cNvGrpSpPr>
            <a:grpSpLocks/>
          </p:cNvGrpSpPr>
          <p:nvPr/>
        </p:nvGrpSpPr>
        <p:grpSpPr bwMode="auto">
          <a:xfrm>
            <a:off x="1287463" y="1800204"/>
            <a:ext cx="10945812" cy="7585096"/>
            <a:chOff x="392113" y="1066800"/>
            <a:chExt cx="5778500" cy="7416414"/>
          </a:xfrm>
        </p:grpSpPr>
        <p:pic>
          <p:nvPicPr>
            <p:cNvPr id="166919" name="Picture 4" descr="TANDBERG-E20-thumb-600x600"/>
            <p:cNvPicPr>
              <a:picLocks noChangeAspect="1" noChangeArrowheads="1"/>
            </p:cNvPicPr>
            <p:nvPr/>
          </p:nvPicPr>
          <p:blipFill>
            <a:blip r:embed="rId2" cstate="print"/>
            <a:srcRect l="6305" t="13028" r="24001" b="13695"/>
            <a:stretch>
              <a:fillRect/>
            </a:stretch>
          </p:blipFill>
          <p:spPr bwMode="auto">
            <a:xfrm>
              <a:off x="392113" y="7716838"/>
              <a:ext cx="501650" cy="528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6920" name="Oval 9"/>
            <p:cNvSpPr>
              <a:spLocks noChangeArrowheads="1"/>
            </p:cNvSpPr>
            <p:nvPr/>
          </p:nvSpPr>
          <p:spPr bwMode="auto">
            <a:xfrm>
              <a:off x="2135188" y="1066800"/>
              <a:ext cx="2519362" cy="792163"/>
            </a:xfrm>
            <a:prstGeom prst="ellipse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65258" tIns="32628" rIns="65258" bIns="32628" anchor="ctr"/>
            <a:lstStyle/>
            <a:p>
              <a:pPr defTabSz="1277938"/>
              <a:endParaRPr lang="ru-RU">
                <a:cs typeface="Arial" pitchFamily="34" charset="0"/>
              </a:endParaRPr>
            </a:p>
          </p:txBody>
        </p:sp>
        <p:sp>
          <p:nvSpPr>
            <p:cNvPr id="166921" name="Text Box 10"/>
            <p:cNvSpPr txBox="1">
              <a:spLocks noChangeArrowheads="1"/>
            </p:cNvSpPr>
            <p:nvPr/>
          </p:nvSpPr>
          <p:spPr bwMode="auto">
            <a:xfrm>
              <a:off x="2844309" y="1356214"/>
              <a:ext cx="855746" cy="1697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Цифровая сеть связи МЧС России</a:t>
              </a:r>
            </a:p>
          </p:txBody>
        </p:sp>
        <p:sp>
          <p:nvSpPr>
            <p:cNvPr id="166922" name="Line 11"/>
            <p:cNvSpPr>
              <a:spLocks noChangeShapeType="1"/>
            </p:cNvSpPr>
            <p:nvPr/>
          </p:nvSpPr>
          <p:spPr bwMode="auto">
            <a:xfrm>
              <a:off x="3398838" y="1858963"/>
              <a:ext cx="0" cy="43180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23" name="Line 12"/>
            <p:cNvSpPr>
              <a:spLocks noChangeShapeType="1"/>
            </p:cNvSpPr>
            <p:nvPr/>
          </p:nvSpPr>
          <p:spPr bwMode="auto">
            <a:xfrm>
              <a:off x="3400425" y="2593975"/>
              <a:ext cx="0" cy="1436688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24" name="Text Box 13"/>
            <p:cNvSpPr txBox="1">
              <a:spLocks noChangeArrowheads="1"/>
            </p:cNvSpPr>
            <p:nvPr/>
          </p:nvSpPr>
          <p:spPr bwMode="auto">
            <a:xfrm>
              <a:off x="3593544" y="2355619"/>
              <a:ext cx="439388" cy="1697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Маршрутизатор</a:t>
              </a:r>
            </a:p>
          </p:txBody>
        </p:sp>
        <p:sp>
          <p:nvSpPr>
            <p:cNvPr id="166925" name="Text Box 26"/>
            <p:cNvSpPr txBox="1">
              <a:spLocks noChangeArrowheads="1"/>
            </p:cNvSpPr>
            <p:nvPr/>
          </p:nvSpPr>
          <p:spPr bwMode="auto">
            <a:xfrm>
              <a:off x="2780616" y="3019989"/>
              <a:ext cx="290810" cy="16965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algn="ctr" defTabSz="1277938"/>
              <a:r>
                <a:rPr lang="en-US" sz="800">
                  <a:solidFill>
                    <a:schemeClr val="tx1"/>
                  </a:solidFill>
                  <a:cs typeface="Arial" pitchFamily="34" charset="0"/>
                </a:rPr>
                <a:t>2 </a:t>
              </a:r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мБит /с</a:t>
              </a:r>
            </a:p>
          </p:txBody>
        </p:sp>
        <p:sp>
          <p:nvSpPr>
            <p:cNvPr id="166926" name="Rectangle 55"/>
            <p:cNvSpPr>
              <a:spLocks noChangeArrowheads="1"/>
            </p:cNvSpPr>
            <p:nvPr/>
          </p:nvSpPr>
          <p:spPr bwMode="auto">
            <a:xfrm>
              <a:off x="733425" y="2266950"/>
              <a:ext cx="936625" cy="360363"/>
            </a:xfrm>
            <a:prstGeom prst="rect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5258" tIns="32628" rIns="65258" bIns="32628" anchor="ctr"/>
            <a:lstStyle/>
            <a:p>
              <a:pPr algn="ctr"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ЛВС ГУ</a:t>
              </a:r>
            </a:p>
          </p:txBody>
        </p:sp>
        <p:pic>
          <p:nvPicPr>
            <p:cNvPr id="166927" name="Picture 8" descr="Схема ВКС"/>
            <p:cNvPicPr>
              <a:picLocks noChangeAspect="1" noChangeArrowheads="1"/>
            </p:cNvPicPr>
            <p:nvPr/>
          </p:nvPicPr>
          <p:blipFill>
            <a:blip r:embed="rId3" cstate="print"/>
            <a:srcRect l="44368" t="19135" r="49214" b="76064"/>
            <a:stretch>
              <a:fillRect/>
            </a:stretch>
          </p:blipFill>
          <p:spPr bwMode="auto">
            <a:xfrm>
              <a:off x="3111500" y="2290763"/>
              <a:ext cx="576263" cy="304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6928" name="Picture 59" descr="Схема ВКС"/>
            <p:cNvPicPr>
              <a:picLocks noChangeAspect="1" noChangeArrowheads="1"/>
            </p:cNvPicPr>
            <p:nvPr/>
          </p:nvPicPr>
          <p:blipFill>
            <a:blip r:embed="rId3" cstate="print"/>
            <a:srcRect l="44368" t="19135" r="49214" b="76064"/>
            <a:stretch>
              <a:fillRect/>
            </a:stretch>
          </p:blipFill>
          <p:spPr bwMode="auto">
            <a:xfrm>
              <a:off x="3101975" y="3497263"/>
              <a:ext cx="576263" cy="304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6929" name="Text Box 60"/>
            <p:cNvSpPr txBox="1">
              <a:spLocks noChangeArrowheads="1"/>
            </p:cNvSpPr>
            <p:nvPr/>
          </p:nvSpPr>
          <p:spPr bwMode="auto">
            <a:xfrm>
              <a:off x="3387547" y="3020670"/>
              <a:ext cx="129667" cy="1697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Е1</a:t>
              </a:r>
            </a:p>
          </p:txBody>
        </p:sp>
        <p:pic>
          <p:nvPicPr>
            <p:cNvPr id="166930" name="Picture 62" descr="TANDBERG-E20-thumb-600x600"/>
            <p:cNvPicPr>
              <a:picLocks noChangeAspect="1" noChangeArrowheads="1"/>
            </p:cNvPicPr>
            <p:nvPr/>
          </p:nvPicPr>
          <p:blipFill>
            <a:blip r:embed="rId2" cstate="print"/>
            <a:srcRect l="6305" t="13028" r="24001" b="13695"/>
            <a:stretch>
              <a:fillRect/>
            </a:stretch>
          </p:blipFill>
          <p:spPr bwMode="auto">
            <a:xfrm>
              <a:off x="1258888" y="7710488"/>
              <a:ext cx="501650" cy="528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6931" name="Picture 63" descr="TANDBERG-E20-thumb-600x600"/>
            <p:cNvPicPr>
              <a:picLocks noChangeAspect="1" noChangeArrowheads="1"/>
            </p:cNvPicPr>
            <p:nvPr/>
          </p:nvPicPr>
          <p:blipFill>
            <a:blip r:embed="rId2" cstate="print"/>
            <a:srcRect l="6305" t="13028" r="24001" b="13695"/>
            <a:stretch>
              <a:fillRect/>
            </a:stretch>
          </p:blipFill>
          <p:spPr bwMode="auto">
            <a:xfrm>
              <a:off x="2159000" y="7712075"/>
              <a:ext cx="501650" cy="528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6932" name="Picture 64" descr="TANDBERG-E20-thumb-600x600"/>
            <p:cNvPicPr>
              <a:picLocks noChangeAspect="1" noChangeArrowheads="1"/>
            </p:cNvPicPr>
            <p:nvPr/>
          </p:nvPicPr>
          <p:blipFill>
            <a:blip r:embed="rId2" cstate="print"/>
            <a:srcRect l="6305" t="13028" r="24001" b="13695"/>
            <a:stretch>
              <a:fillRect/>
            </a:stretch>
          </p:blipFill>
          <p:spPr bwMode="auto">
            <a:xfrm>
              <a:off x="3025775" y="7705725"/>
              <a:ext cx="501650" cy="528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6933" name="Picture 65" descr="TANDBERG-E20-thumb-600x600"/>
            <p:cNvPicPr>
              <a:picLocks noChangeAspect="1" noChangeArrowheads="1"/>
            </p:cNvPicPr>
            <p:nvPr/>
          </p:nvPicPr>
          <p:blipFill>
            <a:blip r:embed="rId2" cstate="print"/>
            <a:srcRect l="6305" t="13028" r="24001" b="13695"/>
            <a:stretch>
              <a:fillRect/>
            </a:stretch>
          </p:blipFill>
          <p:spPr bwMode="auto">
            <a:xfrm>
              <a:off x="3921125" y="7712075"/>
              <a:ext cx="501650" cy="528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66934" name="Picture 66" descr="TANDBERG-E20-thumb-600x600"/>
            <p:cNvPicPr>
              <a:picLocks noChangeAspect="1" noChangeArrowheads="1"/>
            </p:cNvPicPr>
            <p:nvPr/>
          </p:nvPicPr>
          <p:blipFill>
            <a:blip r:embed="rId2" cstate="print"/>
            <a:srcRect l="6305" t="13028" r="24001" b="13695"/>
            <a:stretch>
              <a:fillRect/>
            </a:stretch>
          </p:blipFill>
          <p:spPr bwMode="auto">
            <a:xfrm>
              <a:off x="4787900" y="7705725"/>
              <a:ext cx="501650" cy="5286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6935" name="Line 67"/>
            <p:cNvSpPr>
              <a:spLocks noChangeShapeType="1"/>
            </p:cNvSpPr>
            <p:nvPr/>
          </p:nvSpPr>
          <p:spPr bwMode="auto">
            <a:xfrm>
              <a:off x="536575" y="6905625"/>
              <a:ext cx="0" cy="1108075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 type="oval" w="sm" len="sm"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36" name="Line 68"/>
            <p:cNvSpPr>
              <a:spLocks noChangeShapeType="1"/>
            </p:cNvSpPr>
            <p:nvPr/>
          </p:nvSpPr>
          <p:spPr bwMode="auto">
            <a:xfrm>
              <a:off x="1400175" y="6905625"/>
              <a:ext cx="0" cy="1108075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 type="oval" w="sm" len="sm"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37" name="Line 69"/>
            <p:cNvSpPr>
              <a:spLocks noChangeShapeType="1"/>
            </p:cNvSpPr>
            <p:nvPr/>
          </p:nvSpPr>
          <p:spPr bwMode="auto">
            <a:xfrm>
              <a:off x="2336800" y="6905625"/>
              <a:ext cx="0" cy="1108075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 type="oval" w="sm" len="sm"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38" name="Line 70"/>
            <p:cNvSpPr>
              <a:spLocks noChangeShapeType="1"/>
            </p:cNvSpPr>
            <p:nvPr/>
          </p:nvSpPr>
          <p:spPr bwMode="auto">
            <a:xfrm>
              <a:off x="3200400" y="6899275"/>
              <a:ext cx="0" cy="1108075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 type="oval" w="sm" len="sm"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39" name="Line 71"/>
            <p:cNvSpPr>
              <a:spLocks noChangeShapeType="1"/>
            </p:cNvSpPr>
            <p:nvPr/>
          </p:nvSpPr>
          <p:spPr bwMode="auto">
            <a:xfrm>
              <a:off x="4097338" y="6910388"/>
              <a:ext cx="0" cy="1108075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 type="oval" w="sm" len="sm"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40" name="Line 72"/>
            <p:cNvSpPr>
              <a:spLocks noChangeShapeType="1"/>
            </p:cNvSpPr>
            <p:nvPr/>
          </p:nvSpPr>
          <p:spPr bwMode="auto">
            <a:xfrm>
              <a:off x="4945063" y="6910388"/>
              <a:ext cx="0" cy="1108075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 type="oval" w="sm" len="sm"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41" name="Line 73"/>
            <p:cNvSpPr>
              <a:spLocks noChangeShapeType="1"/>
            </p:cNvSpPr>
            <p:nvPr/>
          </p:nvSpPr>
          <p:spPr bwMode="auto">
            <a:xfrm>
              <a:off x="536575" y="6905625"/>
              <a:ext cx="4392613" cy="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42" name="Text Box 74"/>
            <p:cNvSpPr txBox="1">
              <a:spLocks noChangeArrowheads="1"/>
            </p:cNvSpPr>
            <p:nvPr/>
          </p:nvSpPr>
          <p:spPr bwMode="auto">
            <a:xfrm>
              <a:off x="1328406" y="8313481"/>
              <a:ext cx="2880450" cy="1697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Терминалы видеоконференцсвязи руководителей </a:t>
              </a:r>
            </a:p>
          </p:txBody>
        </p:sp>
        <p:sp>
          <p:nvSpPr>
            <p:cNvPr id="166943" name="Line 77"/>
            <p:cNvSpPr>
              <a:spLocks noChangeShapeType="1"/>
            </p:cNvSpPr>
            <p:nvPr/>
          </p:nvSpPr>
          <p:spPr bwMode="auto">
            <a:xfrm flipH="1">
              <a:off x="1671638" y="2449513"/>
              <a:ext cx="1441450" cy="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44" name="Rectangle 75"/>
            <p:cNvSpPr>
              <a:spLocks noChangeArrowheads="1"/>
            </p:cNvSpPr>
            <p:nvPr/>
          </p:nvSpPr>
          <p:spPr bwMode="auto">
            <a:xfrm>
              <a:off x="1939925" y="2201863"/>
              <a:ext cx="647700" cy="488950"/>
            </a:xfrm>
            <a:prstGeom prst="rect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5258" tIns="32628" rIns="65258" bIns="32628" anchor="ctr"/>
            <a:lstStyle/>
            <a:p>
              <a:pPr defTabSz="1277938"/>
              <a:endParaRPr lang="ru-RU">
                <a:cs typeface="Arial" pitchFamily="34" charset="0"/>
              </a:endParaRPr>
            </a:p>
          </p:txBody>
        </p:sp>
        <p:sp>
          <p:nvSpPr>
            <p:cNvPr id="166945" name="Text Box 76"/>
            <p:cNvSpPr txBox="1">
              <a:spLocks noChangeArrowheads="1"/>
            </p:cNvSpPr>
            <p:nvPr/>
          </p:nvSpPr>
          <p:spPr bwMode="auto">
            <a:xfrm>
              <a:off x="2047303" y="2284335"/>
              <a:ext cx="354763" cy="2803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Коммутатор</a:t>
              </a:r>
            </a:p>
            <a:p>
              <a:pPr defTabSz="1277938"/>
              <a:r>
                <a:rPr lang="en-US" sz="800">
                  <a:solidFill>
                    <a:schemeClr val="tx1"/>
                  </a:solidFill>
                  <a:cs typeface="Arial" pitchFamily="34" charset="0"/>
                </a:rPr>
                <a:t>Cisco 2960</a:t>
              </a:r>
              <a:endParaRPr lang="ru-RU" sz="8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166946" name="Rectangle 78"/>
            <p:cNvSpPr>
              <a:spLocks noChangeArrowheads="1"/>
            </p:cNvSpPr>
            <p:nvPr/>
          </p:nvSpPr>
          <p:spPr bwMode="auto">
            <a:xfrm>
              <a:off x="620713" y="2024063"/>
              <a:ext cx="5545137" cy="86518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"/>
              <a:miter lim="800000"/>
              <a:headEnd/>
              <a:tailEnd/>
            </a:ln>
          </p:spPr>
          <p:txBody>
            <a:bodyPr wrap="none" lIns="65258" tIns="32628" rIns="65258" bIns="32628" anchor="ctr"/>
            <a:lstStyle/>
            <a:p>
              <a:pPr defTabSz="1277938"/>
              <a:endParaRPr lang="ru-RU">
                <a:cs typeface="Arial" pitchFamily="34" charset="0"/>
              </a:endParaRPr>
            </a:p>
          </p:txBody>
        </p:sp>
        <p:sp>
          <p:nvSpPr>
            <p:cNvPr id="166947" name="Rectangle 79"/>
            <p:cNvSpPr>
              <a:spLocks noChangeArrowheads="1"/>
            </p:cNvSpPr>
            <p:nvPr/>
          </p:nvSpPr>
          <p:spPr bwMode="auto">
            <a:xfrm flipV="1">
              <a:off x="5154613" y="2022475"/>
              <a:ext cx="1011237" cy="2174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"/>
              <a:miter lim="800000"/>
              <a:headEnd/>
              <a:tailEnd/>
            </a:ln>
          </p:spPr>
          <p:txBody>
            <a:bodyPr rot="10800000" wrap="none" lIns="65258" tIns="32628" rIns="65258" bIns="32628" anchor="ctr"/>
            <a:lstStyle/>
            <a:p>
              <a:pPr defTabSz="1277938"/>
              <a:endParaRPr lang="ru-RU">
                <a:cs typeface="Arial" pitchFamily="34" charset="0"/>
              </a:endParaRPr>
            </a:p>
          </p:txBody>
        </p:sp>
        <p:sp>
          <p:nvSpPr>
            <p:cNvPr id="166948" name="Text Box 80"/>
            <p:cNvSpPr txBox="1">
              <a:spLocks noChangeArrowheads="1"/>
            </p:cNvSpPr>
            <p:nvPr/>
          </p:nvSpPr>
          <p:spPr bwMode="auto">
            <a:xfrm>
              <a:off x="5386178" y="2020583"/>
              <a:ext cx="261675" cy="1697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ЛВС ГУ</a:t>
              </a:r>
            </a:p>
          </p:txBody>
        </p:sp>
        <p:sp>
          <p:nvSpPr>
            <p:cNvPr id="166949" name="Rectangle 81"/>
            <p:cNvSpPr>
              <a:spLocks noChangeArrowheads="1"/>
            </p:cNvSpPr>
            <p:nvPr/>
          </p:nvSpPr>
          <p:spPr bwMode="auto">
            <a:xfrm>
              <a:off x="625475" y="3402013"/>
              <a:ext cx="5545138" cy="2027237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"/>
              <a:miter lim="800000"/>
              <a:headEnd/>
              <a:tailEnd/>
            </a:ln>
          </p:spPr>
          <p:txBody>
            <a:bodyPr wrap="none" lIns="65258" tIns="32628" rIns="65258" bIns="32628" anchor="ctr"/>
            <a:lstStyle/>
            <a:p>
              <a:pPr defTabSz="1277938"/>
              <a:endParaRPr lang="ru-RU">
                <a:cs typeface="Arial" pitchFamily="34" charset="0"/>
              </a:endParaRPr>
            </a:p>
          </p:txBody>
        </p:sp>
        <p:sp>
          <p:nvSpPr>
            <p:cNvPr id="166950" name="Rectangle 82"/>
            <p:cNvSpPr>
              <a:spLocks noChangeArrowheads="1"/>
            </p:cNvSpPr>
            <p:nvPr/>
          </p:nvSpPr>
          <p:spPr bwMode="auto">
            <a:xfrm flipV="1">
              <a:off x="5062538" y="3400425"/>
              <a:ext cx="1108075" cy="217488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prstDash val="dash"/>
              <a:miter lim="800000"/>
              <a:headEnd/>
              <a:tailEnd/>
            </a:ln>
          </p:spPr>
          <p:txBody>
            <a:bodyPr rot="10800000" wrap="none" lIns="65258" tIns="32628" rIns="65258" bIns="32628" anchor="ctr"/>
            <a:lstStyle/>
            <a:p>
              <a:pPr defTabSz="1277938"/>
              <a:endParaRPr lang="ru-RU">
                <a:cs typeface="Arial" pitchFamily="34" charset="0"/>
              </a:endParaRPr>
            </a:p>
          </p:txBody>
        </p:sp>
        <p:sp>
          <p:nvSpPr>
            <p:cNvPr id="166951" name="Text Box 83"/>
            <p:cNvSpPr txBox="1">
              <a:spLocks noChangeArrowheads="1"/>
            </p:cNvSpPr>
            <p:nvPr/>
          </p:nvSpPr>
          <p:spPr bwMode="auto">
            <a:xfrm>
              <a:off x="5020779" y="3399221"/>
              <a:ext cx="564635" cy="1697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ЛВС Администрации</a:t>
              </a:r>
            </a:p>
          </p:txBody>
        </p:sp>
        <p:sp>
          <p:nvSpPr>
            <p:cNvPr id="166952" name="Text Box 84"/>
            <p:cNvSpPr txBox="1">
              <a:spLocks noChangeArrowheads="1"/>
            </p:cNvSpPr>
            <p:nvPr/>
          </p:nvSpPr>
          <p:spPr bwMode="auto">
            <a:xfrm>
              <a:off x="3593544" y="3548918"/>
              <a:ext cx="439388" cy="1697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Маршрутизатор</a:t>
              </a:r>
            </a:p>
          </p:txBody>
        </p:sp>
        <p:sp>
          <p:nvSpPr>
            <p:cNvPr id="166953" name="Rectangle 85"/>
            <p:cNvSpPr>
              <a:spLocks noChangeArrowheads="1"/>
            </p:cNvSpPr>
            <p:nvPr/>
          </p:nvSpPr>
          <p:spPr bwMode="auto">
            <a:xfrm>
              <a:off x="3079750" y="4030663"/>
              <a:ext cx="647700" cy="488950"/>
            </a:xfrm>
            <a:prstGeom prst="rect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65258" tIns="32628" rIns="65258" bIns="32628" anchor="ctr"/>
            <a:lstStyle/>
            <a:p>
              <a:pPr defTabSz="1277938"/>
              <a:endParaRPr lang="ru-RU">
                <a:cs typeface="Arial" pitchFamily="34" charset="0"/>
              </a:endParaRPr>
            </a:p>
          </p:txBody>
        </p:sp>
        <p:sp>
          <p:nvSpPr>
            <p:cNvPr id="166954" name="Text Box 86"/>
            <p:cNvSpPr txBox="1">
              <a:spLocks noChangeArrowheads="1"/>
            </p:cNvSpPr>
            <p:nvPr/>
          </p:nvSpPr>
          <p:spPr bwMode="auto">
            <a:xfrm>
              <a:off x="3190432" y="4114915"/>
              <a:ext cx="369590" cy="27943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cs typeface="Arial" pitchFamily="34" charset="0"/>
                </a:rPr>
                <a:t>Коммутатор</a:t>
              </a:r>
            </a:p>
            <a:p>
              <a:pPr defTabSz="1277938"/>
              <a:r>
                <a:rPr lang="en-US" sz="800">
                  <a:cs typeface="Arial" pitchFamily="34" charset="0"/>
                </a:rPr>
                <a:t>Cisco 2960</a:t>
              </a:r>
              <a:endParaRPr lang="ru-RU" sz="800">
                <a:cs typeface="Arial" pitchFamily="34" charset="0"/>
              </a:endParaRPr>
            </a:p>
          </p:txBody>
        </p:sp>
        <p:pic>
          <p:nvPicPr>
            <p:cNvPr id="166955" name="Picture 87" descr="4030"/>
            <p:cNvPicPr>
              <a:picLocks noChangeAspect="1" noChangeArrowheads="1"/>
            </p:cNvPicPr>
            <p:nvPr/>
          </p:nvPicPr>
          <p:blipFill>
            <a:blip r:embed="rId4" cstate="print"/>
            <a:srcRect l="5330" t="6355" r="4036" b="6039"/>
            <a:stretch>
              <a:fillRect/>
            </a:stretch>
          </p:blipFill>
          <p:spPr bwMode="auto">
            <a:xfrm>
              <a:off x="4505325" y="4557713"/>
              <a:ext cx="1541463" cy="8302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6956" name="Text Box 88"/>
            <p:cNvSpPr txBox="1">
              <a:spLocks noChangeArrowheads="1"/>
            </p:cNvSpPr>
            <p:nvPr/>
          </p:nvSpPr>
          <p:spPr bwMode="auto">
            <a:xfrm>
              <a:off x="4341942" y="5105766"/>
              <a:ext cx="355609" cy="1697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defTabSz="1277938"/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Серв</a:t>
              </a:r>
              <a:r>
                <a:rPr lang="ru-RU" sz="800">
                  <a:cs typeface="Arial" pitchFamily="34" charset="0"/>
                </a:rPr>
                <a:t>ер ВКС</a:t>
              </a:r>
            </a:p>
          </p:txBody>
        </p:sp>
        <p:sp>
          <p:nvSpPr>
            <p:cNvPr id="166957" name="Line 89"/>
            <p:cNvSpPr>
              <a:spLocks noChangeShapeType="1"/>
            </p:cNvSpPr>
            <p:nvPr/>
          </p:nvSpPr>
          <p:spPr bwMode="auto">
            <a:xfrm>
              <a:off x="3948113" y="4857750"/>
              <a:ext cx="576262" cy="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58" name="Line 90"/>
            <p:cNvSpPr>
              <a:spLocks noChangeShapeType="1"/>
            </p:cNvSpPr>
            <p:nvPr/>
          </p:nvSpPr>
          <p:spPr bwMode="auto">
            <a:xfrm flipV="1">
              <a:off x="3949700" y="4421188"/>
              <a:ext cx="0" cy="433387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59" name="Line 91"/>
            <p:cNvSpPr>
              <a:spLocks noChangeShapeType="1"/>
            </p:cNvSpPr>
            <p:nvPr/>
          </p:nvSpPr>
          <p:spPr bwMode="auto">
            <a:xfrm flipH="1">
              <a:off x="3729038" y="4421188"/>
              <a:ext cx="217487" cy="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pic>
          <p:nvPicPr>
            <p:cNvPr id="166960" name="Picture 94" descr="129242"/>
            <p:cNvPicPr>
              <a:picLocks noChangeAspect="1" noChangeArrowheads="1"/>
            </p:cNvPicPr>
            <p:nvPr/>
          </p:nvPicPr>
          <p:blipFill>
            <a:blip r:embed="rId5" cstate="print"/>
            <a:srcRect l="2016" t="3766" r="3526" b="3938"/>
            <a:stretch>
              <a:fillRect/>
            </a:stretch>
          </p:blipFill>
          <p:spPr bwMode="auto">
            <a:xfrm>
              <a:off x="4318000" y="3808413"/>
              <a:ext cx="576263" cy="4714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66961" name="Text Box 95"/>
            <p:cNvSpPr txBox="1">
              <a:spLocks noChangeArrowheads="1"/>
            </p:cNvSpPr>
            <p:nvPr/>
          </p:nvSpPr>
          <p:spPr bwMode="auto">
            <a:xfrm>
              <a:off x="4769693" y="4024547"/>
              <a:ext cx="979705" cy="16973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5258" tIns="32628" rIns="65258" bIns="32628">
              <a:spAutoFit/>
            </a:bodyPr>
            <a:lstStyle/>
            <a:p>
              <a:pPr defTabSz="1277938"/>
              <a:r>
                <a:rPr lang="en-US" sz="800">
                  <a:solidFill>
                    <a:schemeClr val="tx1"/>
                  </a:solidFill>
                  <a:cs typeface="Arial" pitchFamily="34" charset="0"/>
                </a:rPr>
                <a:t>POLYCOM</a:t>
              </a:r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 </a:t>
              </a:r>
              <a:r>
                <a:rPr lang="en-US" sz="800">
                  <a:solidFill>
                    <a:schemeClr val="tx1"/>
                  </a:solidFill>
                  <a:cs typeface="Arial" pitchFamily="34" charset="0"/>
                </a:rPr>
                <a:t>PVX</a:t>
              </a:r>
              <a:endParaRPr lang="ru-RU" sz="800">
                <a:solidFill>
                  <a:schemeClr val="tx1"/>
                </a:solidFill>
                <a:cs typeface="Arial" pitchFamily="34" charset="0"/>
              </a:endParaRPr>
            </a:p>
          </p:txBody>
        </p:sp>
        <p:sp>
          <p:nvSpPr>
            <p:cNvPr id="166962" name="Line 93"/>
            <p:cNvSpPr>
              <a:spLocks noChangeShapeType="1"/>
            </p:cNvSpPr>
            <p:nvPr/>
          </p:nvSpPr>
          <p:spPr bwMode="auto">
            <a:xfrm flipH="1">
              <a:off x="3729038" y="4141788"/>
              <a:ext cx="600075" cy="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63" name="Line 96"/>
            <p:cNvSpPr>
              <a:spLocks noChangeShapeType="1"/>
            </p:cNvSpPr>
            <p:nvPr/>
          </p:nvSpPr>
          <p:spPr bwMode="auto">
            <a:xfrm flipH="1">
              <a:off x="2743200" y="3659188"/>
              <a:ext cx="360363" cy="0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64" name="Line 97"/>
            <p:cNvSpPr>
              <a:spLocks noChangeShapeType="1"/>
            </p:cNvSpPr>
            <p:nvPr/>
          </p:nvSpPr>
          <p:spPr bwMode="auto">
            <a:xfrm>
              <a:off x="2743200" y="3659188"/>
              <a:ext cx="0" cy="2087562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6965" name="Oval 98"/>
            <p:cNvSpPr>
              <a:spLocks noChangeArrowheads="1"/>
            </p:cNvSpPr>
            <p:nvPr/>
          </p:nvSpPr>
          <p:spPr bwMode="auto">
            <a:xfrm>
              <a:off x="1700213" y="5746750"/>
              <a:ext cx="2087562" cy="792163"/>
            </a:xfrm>
            <a:prstGeom prst="ellipse">
              <a:avLst/>
            </a:prstGeom>
            <a:solidFill>
              <a:schemeClr val="bg2"/>
            </a:solidFill>
            <a:ln w="317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65258" tIns="32628" rIns="65258" bIns="32628" anchor="ctr"/>
            <a:lstStyle/>
            <a:p>
              <a:pPr defTabSz="1277938"/>
              <a:endParaRPr lang="ru-RU">
                <a:cs typeface="Arial" pitchFamily="34" charset="0"/>
              </a:endParaRPr>
            </a:p>
          </p:txBody>
        </p:sp>
        <p:sp>
          <p:nvSpPr>
            <p:cNvPr id="166966" name="Text Box 99"/>
            <p:cNvSpPr txBox="1">
              <a:spLocks noChangeArrowheads="1"/>
            </p:cNvSpPr>
            <p:nvPr/>
          </p:nvSpPr>
          <p:spPr bwMode="auto">
            <a:xfrm>
              <a:off x="2276097" y="6043867"/>
              <a:ext cx="740655" cy="1697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65258" tIns="32628" rIns="65258" bIns="32628">
              <a:spAutoFit/>
            </a:bodyPr>
            <a:lstStyle/>
            <a:p>
              <a:pPr algn="ctr" defTabSz="1277938"/>
              <a:r>
                <a:rPr lang="en-US" sz="800">
                  <a:solidFill>
                    <a:schemeClr val="tx1"/>
                  </a:solidFill>
                  <a:cs typeface="Arial" pitchFamily="34" charset="0"/>
                </a:rPr>
                <a:t>IP VPN </a:t>
              </a:r>
              <a:r>
                <a:rPr lang="ru-RU" sz="800">
                  <a:solidFill>
                    <a:schemeClr val="tx1"/>
                  </a:solidFill>
                  <a:cs typeface="Arial" pitchFamily="34" charset="0"/>
                </a:rPr>
                <a:t>местного провайдера</a:t>
              </a:r>
            </a:p>
          </p:txBody>
        </p:sp>
        <p:sp>
          <p:nvSpPr>
            <p:cNvPr id="166967" name="Line 100"/>
            <p:cNvSpPr>
              <a:spLocks noChangeShapeType="1"/>
            </p:cNvSpPr>
            <p:nvPr/>
          </p:nvSpPr>
          <p:spPr bwMode="auto">
            <a:xfrm>
              <a:off x="2746375" y="6538913"/>
              <a:ext cx="0" cy="360362"/>
            </a:xfrm>
            <a:prstGeom prst="line">
              <a:avLst/>
            </a:prstGeom>
            <a:noFill/>
            <a:ln w="31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66918" name="Text Box 15"/>
          <p:cNvSpPr txBox="1">
            <a:spLocks noChangeArrowheads="1"/>
          </p:cNvSpPr>
          <p:nvPr/>
        </p:nvSpPr>
        <p:spPr bwMode="auto">
          <a:xfrm>
            <a:off x="0" y="1085824"/>
            <a:ext cx="12792075" cy="406400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7728" tIns="63871" rIns="127728" bIns="63871" anchor="ctr">
            <a:spAutoFit/>
          </a:bodyPr>
          <a:lstStyle/>
          <a:p>
            <a:pPr algn="ctr" defTabSz="1479550"/>
            <a:r>
              <a:rPr lang="ru-RU" dirty="0">
                <a:solidFill>
                  <a:srgbClr val="FF0000"/>
                </a:solidFill>
                <a:cs typeface="Arial" pitchFamily="34" charset="0"/>
              </a:rPr>
              <a:t>Организация ВКС и ЛВС</a:t>
            </a:r>
            <a:r>
              <a:rPr lang="en-US" dirty="0">
                <a:solidFill>
                  <a:srgbClr val="FF0000"/>
                </a:solidFill>
                <a:cs typeface="Arial" pitchFamily="34" charset="0"/>
              </a:rPr>
              <a:t> </a:t>
            </a:r>
            <a:r>
              <a:rPr lang="ru-RU" dirty="0">
                <a:solidFill>
                  <a:srgbClr val="FF0000"/>
                </a:solidFill>
                <a:cs typeface="Arial" pitchFamily="34" charset="0"/>
              </a:rPr>
              <a:t>с местной Администрацией отсутствует</a:t>
            </a: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5" name="Rectangle 6"/>
          <p:cNvSpPr>
            <a:spLocks noChangeArrowheads="1"/>
          </p:cNvSpPr>
          <p:nvPr/>
        </p:nvSpPr>
        <p:spPr bwMode="auto">
          <a:xfrm>
            <a:off x="-17463" y="-15875"/>
            <a:ext cx="12814301" cy="98742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 w="9525">
            <a:noFill/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1277938"/>
            <a:endParaRPr lang="ru-RU" sz="2500" b="1">
              <a:latin typeface="Calibri" pitchFamily="34" charset="0"/>
              <a:cs typeface="Arial" pitchFamily="34" charset="0"/>
            </a:endParaRPr>
          </a:p>
        </p:txBody>
      </p:sp>
      <p:sp>
        <p:nvSpPr>
          <p:cNvPr id="38916" name="TextBox 98"/>
          <p:cNvSpPr txBox="1">
            <a:spLocks noChangeArrowheads="1"/>
          </p:cNvSpPr>
          <p:nvPr/>
        </p:nvSpPr>
        <p:spPr bwMode="auto">
          <a:xfrm>
            <a:off x="11803063" y="9263063"/>
            <a:ext cx="998537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417" tIns="45709" rIns="91417" bIns="45709">
            <a:spAutoFit/>
          </a:bodyPr>
          <a:lstStyle/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По состоянию на</a:t>
            </a:r>
          </a:p>
          <a:p>
            <a:pPr defTabSz="1277938"/>
            <a:r>
              <a:rPr lang="ru-RU" sz="800">
                <a:latin typeface="Arial" pitchFamily="34" charset="0"/>
                <a:cs typeface="Arial" pitchFamily="34" charset="0"/>
              </a:rPr>
              <a:t>дд.мм.гг</a:t>
            </a:r>
          </a:p>
        </p:txBody>
      </p:sp>
      <p:sp>
        <p:nvSpPr>
          <p:cNvPr id="2" name="Прямоугольник 1"/>
          <p:cNvSpPr/>
          <p:nvPr/>
        </p:nvSpPr>
        <p:spPr>
          <a:xfrm>
            <a:off x="-33338" y="-23813"/>
            <a:ext cx="12834938" cy="1079501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79218">
              <a:defRPr/>
            </a:pPr>
            <a:r>
              <a:rPr lang="ru-RU" sz="3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Схема сопряжения ведомственных сетей связи </a:t>
            </a:r>
          </a:p>
          <a:p>
            <a:pPr algn="ctr" defTabSz="1279218">
              <a:defRPr/>
            </a:pPr>
            <a:r>
              <a:rPr lang="ru-RU" sz="3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Правительства субъекта и ГУ «ЦУКС МЧС России по субъекту»</a:t>
            </a:r>
            <a:endParaRPr lang="ru-RU" sz="3100" dirty="0"/>
          </a:p>
        </p:txBody>
      </p:sp>
      <p:graphicFrame>
        <p:nvGraphicFramePr>
          <p:cNvPr id="38914" name="Объект 4"/>
          <p:cNvGraphicFramePr>
            <a:graphicFrameLocks noChangeAspect="1"/>
          </p:cNvGraphicFramePr>
          <p:nvPr/>
        </p:nvGraphicFramePr>
        <p:xfrm>
          <a:off x="0" y="2020888"/>
          <a:ext cx="12801600" cy="7580312"/>
        </p:xfrm>
        <a:graphic>
          <a:graphicData uri="http://schemas.openxmlformats.org/presentationml/2006/ole">
            <p:oleObj spid="_x0000_s38914" name="Visio" r:id="rId3" imgW="8894064" imgH="6894576" progId="Visio.Drawing.11">
              <p:embed/>
            </p:oleObj>
          </a:graphicData>
        </a:graphic>
      </p:graphicFrame>
      <p:sp>
        <p:nvSpPr>
          <p:cNvPr id="38918" name="Text Box 15"/>
          <p:cNvSpPr txBox="1">
            <a:spLocks noChangeArrowheads="1"/>
          </p:cNvSpPr>
          <p:nvPr/>
        </p:nvSpPr>
        <p:spPr bwMode="auto">
          <a:xfrm>
            <a:off x="0" y="1055688"/>
            <a:ext cx="12792075" cy="736600"/>
          </a:xfrm>
          <a:prstGeom prst="rect">
            <a:avLst/>
          </a:prstGeom>
          <a:solidFill>
            <a:schemeClr val="tx1"/>
          </a:solidFill>
          <a:ln w="9525">
            <a:noFill/>
            <a:miter lim="800000"/>
            <a:headEnd/>
            <a:tailEnd/>
          </a:ln>
        </p:spPr>
        <p:txBody>
          <a:bodyPr lIns="127728" tIns="63871" rIns="127728" bIns="63871" anchor="ctr">
            <a:spAutoFit/>
          </a:bodyPr>
          <a:lstStyle/>
          <a:p>
            <a:pPr defTabSz="1479550">
              <a:tabLst>
                <a:tab pos="7715250" algn="l"/>
              </a:tabLst>
            </a:pPr>
            <a:r>
              <a:rPr lang="ru-RU">
                <a:solidFill>
                  <a:srgbClr val="FF0000"/>
                </a:solidFill>
              </a:rPr>
              <a:t>Схема сопряжения ведомственных сетей связи Правительства субъекта и ГУ «ЦУКС МЧС России ОТСУТСТВУЕТ</a:t>
            </a: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6"/>
          <p:cNvSpPr>
            <a:spLocks noChangeArrowheads="1"/>
          </p:cNvSpPr>
          <p:nvPr/>
        </p:nvSpPr>
        <p:spPr bwMode="auto">
          <a:xfrm>
            <a:off x="-17463" y="-15875"/>
            <a:ext cx="12814301" cy="987425"/>
          </a:xfrm>
          <a:prstGeom prst="rect">
            <a:avLst/>
          </a:prstGeom>
          <a:gradFill rotWithShape="1">
            <a:gsLst>
              <a:gs pos="0">
                <a:schemeClr val="accent1"/>
              </a:gs>
              <a:gs pos="100000">
                <a:schemeClr val="accent2"/>
              </a:gs>
            </a:gsLst>
            <a:lin ang="2700000" scaled="1"/>
          </a:gradFill>
          <a:ln w="9525">
            <a:noFill/>
            <a:miter lim="800000"/>
            <a:headEnd/>
            <a:tailEnd/>
          </a:ln>
        </p:spPr>
        <p:txBody>
          <a:bodyPr wrap="none" lIns="91350" tIns="45675" rIns="91350" bIns="45675" anchor="ctr"/>
          <a:lstStyle/>
          <a:p>
            <a:pPr defTabSz="1277938"/>
            <a:endParaRPr lang="ru-RU" b="1">
              <a:latin typeface="Calibri" pitchFamily="34" charset="0"/>
              <a:cs typeface="Arial" pitchFamily="34" charset="0"/>
            </a:endParaRPr>
          </a:p>
        </p:txBody>
      </p:sp>
      <p:sp>
        <p:nvSpPr>
          <p:cNvPr id="167939" name="TextBox 98"/>
          <p:cNvSpPr txBox="1">
            <a:spLocks noChangeArrowheads="1"/>
          </p:cNvSpPr>
          <p:nvPr/>
        </p:nvSpPr>
        <p:spPr bwMode="auto">
          <a:xfrm>
            <a:off x="11836400" y="9263063"/>
            <a:ext cx="9302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61" tIns="45681" rIns="91361" bIns="45681">
            <a:spAutoFit/>
          </a:bodyPr>
          <a:lstStyle/>
          <a:p>
            <a:pPr algn="ctr" defTabSz="1277938"/>
            <a:r>
              <a:rPr lang="ru-RU" sz="800">
                <a:cs typeface="Arial" pitchFamily="34" charset="0"/>
              </a:rPr>
              <a:t>По состоянию на</a:t>
            </a:r>
          </a:p>
          <a:p>
            <a:pPr algn="ctr" defTabSz="1277938"/>
            <a:r>
              <a:rPr lang="ru-RU" sz="800">
                <a:cs typeface="Arial" pitchFamily="34" charset="0"/>
              </a:rPr>
              <a:t>дд.мм.гг</a:t>
            </a:r>
          </a:p>
        </p:txBody>
      </p:sp>
      <p:sp>
        <p:nvSpPr>
          <p:cNvPr id="167940" name="Прямоугольник 1"/>
          <p:cNvSpPr>
            <a:spLocks noChangeArrowheads="1"/>
          </p:cNvSpPr>
          <p:nvPr/>
        </p:nvSpPr>
        <p:spPr bwMode="auto">
          <a:xfrm>
            <a:off x="-33338" y="-23813"/>
            <a:ext cx="12834938" cy="1079501"/>
          </a:xfrm>
          <a:prstGeom prst="rect">
            <a:avLst/>
          </a:prstGeom>
          <a:solidFill>
            <a:srgbClr val="D9D9D9"/>
          </a:solidFill>
          <a:ln w="25400" algn="ctr">
            <a:noFill/>
            <a:miter lim="800000"/>
            <a:headEnd/>
            <a:tailEnd/>
          </a:ln>
        </p:spPr>
        <p:txBody>
          <a:bodyPr lIns="91384" tIns="45692" rIns="91384" bIns="45692" anchor="ctr"/>
          <a:lstStyle/>
          <a:p>
            <a:pPr algn="ctr" defTabSz="1277938"/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Список абонентов ВКС Чеченской Республики </a:t>
            </a:r>
          </a:p>
          <a:p>
            <a:pPr algn="ctr" defTabSz="1277938"/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  </a:t>
            </a:r>
          </a:p>
        </p:txBody>
      </p:sp>
      <p:graphicFrame>
        <p:nvGraphicFramePr>
          <p:cNvPr id="45286" name="Group 230"/>
          <p:cNvGraphicFramePr>
            <a:graphicFrameLocks noGrp="1"/>
          </p:cNvGraphicFramePr>
          <p:nvPr/>
        </p:nvGraphicFramePr>
        <p:xfrm>
          <a:off x="279400" y="1200150"/>
          <a:ext cx="12168188" cy="8066261"/>
        </p:xfrm>
        <a:graphic>
          <a:graphicData uri="http://schemas.openxmlformats.org/drawingml/2006/table">
            <a:tbl>
              <a:tblPr/>
              <a:tblGrid>
                <a:gridCol w="1924685"/>
                <a:gridCol w="1137920"/>
                <a:gridCol w="995680"/>
                <a:gridCol w="1340168"/>
                <a:gridCol w="1424622"/>
                <a:gridCol w="1382395"/>
                <a:gridCol w="1380173"/>
                <a:gridCol w="1393507"/>
                <a:gridCol w="1189038"/>
              </a:tblGrid>
              <a:tr h="73120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Субъект РФ, пож. гарнизон, абоненты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IP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- адрес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Короткий адрес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Оборудование ВКС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Канал связи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Тел. оператора ВКС на месте проведения ВКС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Телефон рабочего места, где проходит ВКС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Тел. начальника связи, тел. дежурного по связи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Примечание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24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5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6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7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9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Зал совещания (ситуационный зал)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10.73.0.102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Edge 95 MXP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3081-143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3081-143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3081-111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8(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87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12)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33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22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43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Сервер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10.73.0.145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Codian MCU4210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449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ОД ГУ по ЧР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10.73.0.160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T-150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3081-132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8(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87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12)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33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3081-132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8(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87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12)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33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24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     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3081-1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27 8(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87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12)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33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22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-85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449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Начальник ГУ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10.73.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.1</a:t>
                      </a: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35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 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12064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Грозненский-городской ОФПС-1,       23-СПЧ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10.73.1.103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Т-150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8963-594-31-13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8928 7377357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8963-594-31-13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8928 7377357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Грозненский-сельский ГПО ПСЧ-21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  <a:cs typeface="Times New Roman" pitchFamily="18" charset="0"/>
                        </a:rPr>
                        <a:t>10.73.1.102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Arial" pitchFamily="34" charset="0"/>
                        </a:rPr>
                        <a:t> 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Т-150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8928 899 82 01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8928 899 82 01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5514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Шалинский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ГПО ПСЧ-18 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</a:rPr>
                        <a:t>10.73.1.101 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Т-150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88714622388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88714622388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227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Сунженский ГПО ПСЧ-16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10.73.1.103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Т-150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88715 422295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88715 422295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Наурский ГПО  ПСЧ-16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10.73.1.105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Т-150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88714322282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88714322282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Ачхой-Мартановский ГПО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ПСЧ-7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10.73.1.106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Т-150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88714222388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88714222388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Урус-Мартановский ГПО ПСЧ-17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10.73.1.107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88714522301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88714522301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Гудермеский ГПО ПСЧ-10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10.73.0.139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88715 222683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88715 222683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Надтеречный ГПО ПСЧ-13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10.73.0.137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88713222611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88713222611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Шелковской ГПО ПСЧ-20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10.73.0.140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89286456901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89286456901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Аргунский ГПО ПСЧ-6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10.73.0.146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88714722259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88714722259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Ножай-Юртовский ГПО ПСЧ-15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10.73.0.154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89289403284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89289403284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Курчалоевский ГПО ПСЧ-12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10.73.0.135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88715522387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88715522387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Шатойский ГПО ПСЧ-19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10.73.0.141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88713522201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88713522201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67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Веденский ГПО ПСЧ-18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10.73.0.142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Tandberg E-20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88713422301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88713422301</a:t>
                      </a: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40" marR="6854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40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3994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708025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lIns="91384" tIns="45692" rIns="91384" bIns="45692">
            <a:spAutoFit/>
          </a:bodyPr>
          <a:lstStyle/>
          <a:p>
            <a:pPr algn="ctr" defTabSz="1277938"/>
            <a:r>
              <a:rPr lang="ru-RU" sz="2000">
                <a:solidFill>
                  <a:schemeClr val="tx1"/>
                </a:solidFill>
                <a:cs typeface="Arial" pitchFamily="34" charset="0"/>
              </a:rPr>
              <a:t>Схема расположения станций спутниковой связи </a:t>
            </a:r>
            <a:br>
              <a:rPr lang="ru-RU" sz="2000">
                <a:solidFill>
                  <a:schemeClr val="tx1"/>
                </a:solidFill>
                <a:cs typeface="Arial" pitchFamily="34" charset="0"/>
              </a:rPr>
            </a:br>
            <a:r>
              <a:rPr lang="ru-RU" sz="2000">
                <a:solidFill>
                  <a:schemeClr val="tx1"/>
                </a:solidFill>
                <a:cs typeface="Arial" pitchFamily="34" charset="0"/>
              </a:rPr>
              <a:t>ЧР</a:t>
            </a:r>
          </a:p>
        </p:txBody>
      </p:sp>
      <p:sp>
        <p:nvSpPr>
          <p:cNvPr id="39942" name="Rectangle 121"/>
          <p:cNvSpPr>
            <a:spLocks noChangeArrowheads="1"/>
          </p:cNvSpPr>
          <p:nvPr/>
        </p:nvSpPr>
        <p:spPr bwMode="auto">
          <a:xfrm>
            <a:off x="9424988" y="7135813"/>
            <a:ext cx="3163887" cy="2089150"/>
          </a:xfrm>
          <a:prstGeom prst="rect">
            <a:avLst/>
          </a:prstGeom>
          <a:solidFill>
            <a:schemeClr val="accent1">
              <a:alpha val="4901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08" tIns="63959" rIns="127908" bIns="63959" anchor="ctr"/>
          <a:lstStyle/>
          <a:p>
            <a:pPr defTabSz="1789113"/>
            <a:endParaRPr lang="ru-RU" b="1">
              <a:cs typeface="Arial" pitchFamily="34" charset="0"/>
            </a:endParaRPr>
          </a:p>
        </p:txBody>
      </p:sp>
      <p:sp>
        <p:nvSpPr>
          <p:cNvPr id="39943" name="Rectangle 122"/>
          <p:cNvSpPr>
            <a:spLocks noChangeArrowheads="1"/>
          </p:cNvSpPr>
          <p:nvPr/>
        </p:nvSpPr>
        <p:spPr bwMode="auto">
          <a:xfrm>
            <a:off x="10072688" y="8310563"/>
            <a:ext cx="2516187" cy="585787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908" tIns="63959" rIns="127908" bIns="63959" anchor="ctr"/>
          <a:lstStyle/>
          <a:p>
            <a:pPr defTabSz="1789113"/>
            <a:r>
              <a:rPr lang="ru-RU" sz="1400" b="1">
                <a:solidFill>
                  <a:schemeClr val="tx1"/>
                </a:solidFill>
                <a:cs typeface="Arial" pitchFamily="34" charset="0"/>
              </a:rPr>
              <a:t>мобильная станция </a:t>
            </a:r>
          </a:p>
          <a:p>
            <a:pPr defTabSz="1789113"/>
            <a:r>
              <a:rPr lang="ru-RU" sz="1400" b="1">
                <a:solidFill>
                  <a:schemeClr val="tx1"/>
                </a:solidFill>
                <a:cs typeface="Arial" pitchFamily="34" charset="0"/>
              </a:rPr>
              <a:t>спутниковой</a:t>
            </a:r>
          </a:p>
          <a:p>
            <a:pPr defTabSz="1789113"/>
            <a:r>
              <a:rPr lang="ru-RU" sz="1400" b="1">
                <a:cs typeface="Arial" pitchFamily="34" charset="0"/>
              </a:rPr>
              <a:t> связи</a:t>
            </a:r>
          </a:p>
        </p:txBody>
      </p:sp>
      <p:sp>
        <p:nvSpPr>
          <p:cNvPr id="39944" name="TextBox 154"/>
          <p:cNvSpPr txBox="1">
            <a:spLocks noChangeArrowheads="1"/>
          </p:cNvSpPr>
          <p:nvPr/>
        </p:nvSpPr>
        <p:spPr bwMode="auto">
          <a:xfrm>
            <a:off x="11836400" y="9263063"/>
            <a:ext cx="9302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72" tIns="45686" rIns="91372" bIns="45686">
            <a:spAutoFit/>
          </a:bodyPr>
          <a:lstStyle/>
          <a:p>
            <a:pPr algn="ctr" defTabSz="1277938"/>
            <a:r>
              <a:rPr lang="ru-RU" sz="800">
                <a:cs typeface="Arial" pitchFamily="34" charset="0"/>
              </a:rPr>
              <a:t>По состоянию на</a:t>
            </a:r>
          </a:p>
          <a:p>
            <a:pPr algn="ctr" defTabSz="1277938"/>
            <a:r>
              <a:rPr lang="ru-RU" sz="800">
                <a:cs typeface="Arial" pitchFamily="34" charset="0"/>
              </a:rPr>
              <a:t>дд.мм.гг</a:t>
            </a:r>
          </a:p>
        </p:txBody>
      </p:sp>
      <p:sp>
        <p:nvSpPr>
          <p:cNvPr id="39945" name="Овал 160"/>
          <p:cNvSpPr>
            <a:spLocks noChangeArrowheads="1"/>
          </p:cNvSpPr>
          <p:nvPr/>
        </p:nvSpPr>
        <p:spPr bwMode="auto">
          <a:xfrm>
            <a:off x="9496425" y="7454900"/>
            <a:ext cx="488950" cy="388938"/>
          </a:xfrm>
          <a:prstGeom prst="ellipse">
            <a:avLst/>
          </a:prstGeom>
          <a:solidFill>
            <a:schemeClr val="accent1">
              <a:alpha val="39999"/>
            </a:schemeClr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lIns="91372" tIns="45686" rIns="91372" bIns="45686" anchor="ctr"/>
          <a:lstStyle/>
          <a:p>
            <a:pPr algn="ctr" defTabSz="1277938"/>
            <a:endParaRPr lang="ru-RU">
              <a:cs typeface="Arial" pitchFamily="34" charset="0"/>
            </a:endParaRPr>
          </a:p>
        </p:txBody>
      </p:sp>
      <p:sp>
        <p:nvSpPr>
          <p:cNvPr id="39946" name="Rectangle 122"/>
          <p:cNvSpPr>
            <a:spLocks noChangeArrowheads="1"/>
          </p:cNvSpPr>
          <p:nvPr/>
        </p:nvSpPr>
        <p:spPr bwMode="auto">
          <a:xfrm>
            <a:off x="10072688" y="7361238"/>
            <a:ext cx="2516187" cy="588962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908" tIns="63959" rIns="127908" bIns="63959" anchor="ctr"/>
          <a:lstStyle/>
          <a:p>
            <a:pPr defTabSz="1789113"/>
            <a:r>
              <a:rPr lang="ru-RU" sz="1400" b="1">
                <a:solidFill>
                  <a:schemeClr val="tx1"/>
                </a:solidFill>
                <a:cs typeface="Arial" pitchFamily="34" charset="0"/>
              </a:rPr>
              <a:t>Зона покрытия спутником </a:t>
            </a:r>
          </a:p>
        </p:txBody>
      </p:sp>
      <p:graphicFrame>
        <p:nvGraphicFramePr>
          <p:cNvPr id="39938" name="Объект 15"/>
          <p:cNvGraphicFramePr>
            <a:graphicFrameLocks noChangeAspect="1"/>
          </p:cNvGraphicFramePr>
          <p:nvPr/>
        </p:nvGraphicFramePr>
        <p:xfrm>
          <a:off x="9566275" y="8243888"/>
          <a:ext cx="439738" cy="652462"/>
        </p:xfrm>
        <a:graphic>
          <a:graphicData uri="http://schemas.openxmlformats.org/presentationml/2006/ole">
            <p:oleObj spid="_x0000_s39938" name="Visio" r:id="rId4" imgW="594495" imgH="880526" progId="Visio.Drawing.11">
              <p:embed/>
            </p:oleObj>
          </a:graphicData>
        </a:graphic>
      </p:graphicFrame>
      <p:sp>
        <p:nvSpPr>
          <p:cNvPr id="39947" name="Овал 2"/>
          <p:cNvSpPr>
            <a:spLocks noChangeArrowheads="1"/>
          </p:cNvSpPr>
          <p:nvPr/>
        </p:nvSpPr>
        <p:spPr bwMode="auto">
          <a:xfrm>
            <a:off x="-65088" y="839788"/>
            <a:ext cx="12801601" cy="8585200"/>
          </a:xfrm>
          <a:prstGeom prst="ellipse">
            <a:avLst/>
          </a:prstGeom>
          <a:solidFill>
            <a:schemeClr val="accent1">
              <a:alpha val="39999"/>
            </a:schemeClr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lIns="91372" tIns="45686" rIns="91372" bIns="45686" anchor="ctr"/>
          <a:lstStyle/>
          <a:p>
            <a:pPr algn="ctr" defTabSz="1277938"/>
            <a:endParaRPr lang="ru-RU">
              <a:cs typeface="Arial" pitchFamily="34" charset="0"/>
            </a:endParaRPr>
          </a:p>
        </p:txBody>
      </p:sp>
      <p:sp>
        <p:nvSpPr>
          <p:cNvPr id="39948" name="Oval 93"/>
          <p:cNvSpPr>
            <a:spLocks noChangeArrowheads="1"/>
          </p:cNvSpPr>
          <p:nvPr/>
        </p:nvSpPr>
        <p:spPr bwMode="auto">
          <a:xfrm>
            <a:off x="4000500" y="4445000"/>
            <a:ext cx="55563" cy="55563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73" tIns="63941" rIns="127873" bIns="63941" anchor="ctr"/>
          <a:lstStyle/>
          <a:p>
            <a:pPr defTabSz="911225"/>
            <a:endParaRPr lang="ru-RU" sz="600" b="1">
              <a:cs typeface="Arial" pitchFamily="34" charset="0"/>
            </a:endParaRPr>
          </a:p>
        </p:txBody>
      </p:sp>
      <p:sp>
        <p:nvSpPr>
          <p:cNvPr id="39949" name="Text Box 101"/>
          <p:cNvSpPr txBox="1">
            <a:spLocks noChangeArrowheads="1"/>
          </p:cNvSpPr>
          <p:nvPr/>
        </p:nvSpPr>
        <p:spPr bwMode="auto">
          <a:xfrm rot="3046395">
            <a:off x="5888038" y="4416425"/>
            <a:ext cx="519112" cy="1666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4827" tIns="37419" rIns="74827" bIns="37419">
            <a:spAutoFit/>
          </a:bodyPr>
          <a:lstStyle/>
          <a:p>
            <a:pPr defTabSz="1208088"/>
            <a:r>
              <a:rPr lang="ru-RU" sz="600" b="1" i="1">
                <a:solidFill>
                  <a:schemeClr val="accent2"/>
                </a:solidFill>
                <a:cs typeface="Arial" pitchFamily="34" charset="0"/>
              </a:rPr>
              <a:t>Сев. Двина</a:t>
            </a:r>
            <a:endParaRPr lang="ru-RU" sz="600" b="1">
              <a:cs typeface="Arial" pitchFamily="34" charset="0"/>
            </a:endParaRPr>
          </a:p>
        </p:txBody>
      </p:sp>
      <p:sp>
        <p:nvSpPr>
          <p:cNvPr id="39950" name="Oval 217"/>
          <p:cNvSpPr>
            <a:spLocks noChangeArrowheads="1"/>
          </p:cNvSpPr>
          <p:nvPr/>
        </p:nvSpPr>
        <p:spPr bwMode="auto">
          <a:xfrm>
            <a:off x="2100263" y="5400675"/>
            <a:ext cx="55562" cy="55563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73" tIns="63941" rIns="127873" bIns="63941" anchor="ctr"/>
          <a:lstStyle/>
          <a:p>
            <a:pPr defTabSz="911225"/>
            <a:endParaRPr lang="ru-RU" sz="600" b="1">
              <a:cs typeface="Arial" pitchFamily="34" charset="0"/>
            </a:endParaRPr>
          </a:p>
        </p:txBody>
      </p:sp>
      <p:sp>
        <p:nvSpPr>
          <p:cNvPr id="39951" name="Oval 239"/>
          <p:cNvSpPr>
            <a:spLocks noChangeArrowheads="1"/>
          </p:cNvSpPr>
          <p:nvPr/>
        </p:nvSpPr>
        <p:spPr bwMode="auto">
          <a:xfrm>
            <a:off x="2344738" y="5100638"/>
            <a:ext cx="55562" cy="55562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73" tIns="63941" rIns="127873" bIns="63941" anchor="ctr"/>
          <a:lstStyle/>
          <a:p>
            <a:pPr defTabSz="911225"/>
            <a:endParaRPr lang="ru-RU" sz="600" b="1">
              <a:cs typeface="Arial" pitchFamily="34" charset="0"/>
            </a:endParaRPr>
          </a:p>
        </p:txBody>
      </p:sp>
      <p:sp>
        <p:nvSpPr>
          <p:cNvPr id="39952" name="Oval 77"/>
          <p:cNvSpPr>
            <a:spLocks noChangeArrowheads="1"/>
          </p:cNvSpPr>
          <p:nvPr/>
        </p:nvSpPr>
        <p:spPr bwMode="auto">
          <a:xfrm>
            <a:off x="6877050" y="4133850"/>
            <a:ext cx="100013" cy="90488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73" tIns="63941" rIns="127873" bIns="63941" anchor="ctr"/>
          <a:lstStyle/>
          <a:p>
            <a:pPr defTabSz="911225"/>
            <a:endParaRPr lang="ru-RU" sz="600" b="1">
              <a:cs typeface="Arial" pitchFamily="34" charset="0"/>
            </a:endParaRPr>
          </a:p>
        </p:txBody>
      </p:sp>
      <p:graphicFrame>
        <p:nvGraphicFramePr>
          <p:cNvPr id="46136" name="Group 56"/>
          <p:cNvGraphicFramePr>
            <a:graphicFrameLocks noGrp="1"/>
          </p:cNvGraphicFramePr>
          <p:nvPr/>
        </p:nvGraphicFramePr>
        <p:xfrm>
          <a:off x="123825" y="768350"/>
          <a:ext cx="4547235" cy="1984693"/>
        </p:xfrm>
        <a:graphic>
          <a:graphicData uri="http://schemas.openxmlformats.org/drawingml/2006/table">
            <a:tbl>
              <a:tblPr/>
              <a:tblGrid>
                <a:gridCol w="411163"/>
                <a:gridCol w="1102360"/>
                <a:gridCol w="760095"/>
                <a:gridCol w="760095"/>
                <a:gridCol w="755650"/>
                <a:gridCol w="757872"/>
              </a:tblGrid>
              <a:tr h="112014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№ п/п</a:t>
                      </a:r>
                    </a:p>
                  </a:txBody>
                  <a:tcPr marL="127939" marR="127939" marT="63976" marB="6397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Наимен.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субъекта</a:t>
                      </a: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NERA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BGAN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NEC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Globalstar</a:t>
                      </a:r>
                      <a:endParaRPr kumimoji="0" lang="ru-RU" sz="3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40043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127939" marR="127939" marT="63976" marB="6397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СКРЦ</a:t>
                      </a: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524510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2</a:t>
                      </a:r>
                    </a:p>
                  </a:txBody>
                  <a:tcPr marL="127939" marR="127939" marT="63976" marB="63976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ЧР</a:t>
                      </a: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-</a:t>
                      </a: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+</a:t>
                      </a:r>
                    </a:p>
                  </a:txBody>
                  <a:tcPr marL="127939" marR="127939" marT="63976" marB="6397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</a:tbl>
          </a:graphicData>
        </a:graphic>
      </p:graphicFrame>
      <p:cxnSp>
        <p:nvCxnSpPr>
          <p:cNvPr id="7" name="Прямая соединительная линия 6"/>
          <p:cNvCxnSpPr>
            <a:endCxn id="39947" idx="6"/>
          </p:cNvCxnSpPr>
          <p:nvPr/>
        </p:nvCxnSpPr>
        <p:spPr>
          <a:xfrm>
            <a:off x="4484688" y="2184400"/>
            <a:ext cx="7496175" cy="5100638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984" name="TextBox 9"/>
          <p:cNvSpPr txBox="1">
            <a:spLocks noChangeArrowheads="1"/>
          </p:cNvSpPr>
          <p:nvPr/>
        </p:nvSpPr>
        <p:spPr bwMode="auto">
          <a:xfrm>
            <a:off x="7091363" y="2135188"/>
            <a:ext cx="896937" cy="29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72" tIns="45686" rIns="91372" bIns="45686">
            <a:spAutoFit/>
          </a:bodyPr>
          <a:lstStyle/>
          <a:p>
            <a:pPr algn="ctr" defTabSz="1277938"/>
            <a:r>
              <a:rPr lang="ru-RU" sz="1300" b="1">
                <a:cs typeface="Times New Roman" pitchFamily="18" charset="0"/>
              </a:rPr>
              <a:t>Спутник </a:t>
            </a:r>
          </a:p>
        </p:txBody>
      </p:sp>
      <p:graphicFrame>
        <p:nvGraphicFramePr>
          <p:cNvPr id="39939" name="Объект 14"/>
          <p:cNvGraphicFramePr>
            <a:graphicFrameLocks noChangeAspect="1"/>
          </p:cNvGraphicFramePr>
          <p:nvPr/>
        </p:nvGraphicFramePr>
        <p:xfrm>
          <a:off x="6391275" y="3498850"/>
          <a:ext cx="442913" cy="655638"/>
        </p:xfrm>
        <a:graphic>
          <a:graphicData uri="http://schemas.openxmlformats.org/presentationml/2006/ole">
            <p:oleObj spid="_x0000_s39939" name="Visio" r:id="rId5" imgW="594495" imgH="880526" progId="Visio.Drawing.11">
              <p:embed/>
            </p:oleObj>
          </a:graphicData>
        </a:graphic>
      </p:graphicFrame>
      <p:grpSp>
        <p:nvGrpSpPr>
          <p:cNvPr id="39985" name="Группа 11"/>
          <p:cNvGrpSpPr>
            <a:grpSpLocks/>
          </p:cNvGrpSpPr>
          <p:nvPr/>
        </p:nvGrpSpPr>
        <p:grpSpPr bwMode="auto">
          <a:xfrm>
            <a:off x="6905625" y="3190875"/>
            <a:ext cx="919163" cy="889000"/>
            <a:chOff x="6340475" y="2085975"/>
            <a:chExt cx="919163" cy="887413"/>
          </a:xfrm>
        </p:grpSpPr>
        <p:grpSp>
          <p:nvGrpSpPr>
            <p:cNvPr id="39987" name="Группа 10"/>
            <p:cNvGrpSpPr>
              <a:grpSpLocks/>
            </p:cNvGrpSpPr>
            <p:nvPr/>
          </p:nvGrpSpPr>
          <p:grpSpPr bwMode="auto">
            <a:xfrm>
              <a:off x="6340475" y="2085975"/>
              <a:ext cx="909638" cy="887413"/>
              <a:chOff x="6340475" y="2085975"/>
              <a:chExt cx="909638" cy="887413"/>
            </a:xfrm>
          </p:grpSpPr>
          <p:sp>
            <p:nvSpPr>
              <p:cNvPr id="39989" name="Freeform 2059"/>
              <p:cNvSpPr>
                <a:spLocks/>
              </p:cNvSpPr>
              <p:nvPr/>
            </p:nvSpPr>
            <p:spPr bwMode="auto">
              <a:xfrm>
                <a:off x="6340475" y="2085975"/>
                <a:ext cx="909638" cy="398463"/>
              </a:xfrm>
              <a:custGeom>
                <a:avLst/>
                <a:gdLst>
                  <a:gd name="T0" fmla="*/ 2147483647 w 1040"/>
                  <a:gd name="T1" fmla="*/ 0 h 552"/>
                  <a:gd name="T2" fmla="*/ 2147483647 w 1040"/>
                  <a:gd name="T3" fmla="*/ 0 h 552"/>
                  <a:gd name="T4" fmla="*/ 2147483647 w 1040"/>
                  <a:gd name="T5" fmla="*/ 0 h 552"/>
                  <a:gd name="T6" fmla="*/ 2147483647 w 1040"/>
                  <a:gd name="T7" fmla="*/ 2147483647 h 552"/>
                  <a:gd name="T8" fmla="*/ 0 w 1040"/>
                  <a:gd name="T9" fmla="*/ 2147483647 h 552"/>
                  <a:gd name="T10" fmla="*/ 2147483647 w 1040"/>
                  <a:gd name="T11" fmla="*/ 0 h 55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40"/>
                  <a:gd name="T19" fmla="*/ 0 h 552"/>
                  <a:gd name="T20" fmla="*/ 1040 w 1040"/>
                  <a:gd name="T21" fmla="*/ 552 h 55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40" h="552">
                    <a:moveTo>
                      <a:pt x="2" y="0"/>
                    </a:moveTo>
                    <a:cubicBezTo>
                      <a:pt x="15" y="0"/>
                      <a:pt x="27" y="0"/>
                      <a:pt x="40" y="0"/>
                    </a:cubicBezTo>
                    <a:lnTo>
                      <a:pt x="816" y="0"/>
                    </a:lnTo>
                    <a:lnTo>
                      <a:pt x="1040" y="552"/>
                    </a:lnTo>
                    <a:lnTo>
                      <a:pt x="0" y="552"/>
                    </a:lnTo>
                    <a:lnTo>
                      <a:pt x="2" y="0"/>
                    </a:lnTo>
                    <a:close/>
                  </a:path>
                </a:pathLst>
              </a:custGeom>
              <a:gradFill rotWithShape="0">
                <a:gsLst>
                  <a:gs pos="0">
                    <a:srgbClr val="FF9999"/>
                  </a:gs>
                  <a:gs pos="50000">
                    <a:srgbClr val="FFFFFF"/>
                  </a:gs>
                  <a:gs pos="100000">
                    <a:srgbClr val="FF9999"/>
                  </a:gs>
                </a:gsLst>
                <a:lin ang="5400000" scaled="1"/>
              </a:gradFill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lIns="120663" tIns="60330" rIns="120663" bIns="60330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39990" name="Line 2060"/>
              <p:cNvSpPr>
                <a:spLocks noChangeShapeType="1"/>
              </p:cNvSpPr>
              <p:nvPr/>
            </p:nvSpPr>
            <p:spPr bwMode="auto">
              <a:xfrm>
                <a:off x="6340475" y="2408238"/>
                <a:ext cx="0" cy="565150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120796" tIns="60397" rIns="120796" bIns="60397">
                <a:spAutoFit/>
              </a:bodyPr>
              <a:lstStyle/>
              <a:p>
                <a:endParaRPr lang="ru-RU"/>
              </a:p>
            </p:txBody>
          </p:sp>
        </p:grpSp>
        <p:sp>
          <p:nvSpPr>
            <p:cNvPr id="39988" name="Rectangle 2062"/>
            <p:cNvSpPr>
              <a:spLocks noChangeArrowheads="1"/>
            </p:cNvSpPr>
            <p:nvPr/>
          </p:nvSpPr>
          <p:spPr bwMode="auto">
            <a:xfrm>
              <a:off x="6400420" y="2085975"/>
              <a:ext cx="859218" cy="2916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183" tIns="45592" rIns="91183" bIns="45592">
              <a:spAutoFit/>
            </a:bodyPr>
            <a:lstStyle/>
            <a:p>
              <a:pPr defTabSz="1277938"/>
              <a:r>
                <a:rPr lang="ru-RU" sz="1300" b="1">
                  <a:cs typeface="Arial" pitchFamily="34" charset="0"/>
                </a:rPr>
                <a:t>ГУ МЧС</a:t>
              </a:r>
            </a:p>
          </p:txBody>
        </p:sp>
      </p:grpSp>
      <p:pic>
        <p:nvPicPr>
          <p:cNvPr id="39986" name="Picture 2" descr="C:\Users\bsvs\Desktop\пейзажи\готовое\спутник.png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7150100" y="1501775"/>
            <a:ext cx="1050925" cy="7080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6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23813"/>
            <a:ext cx="12801600" cy="9601200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40967" name="Rectangle 137"/>
          <p:cNvSpPr>
            <a:spLocks noChangeArrowheads="1"/>
          </p:cNvSpPr>
          <p:nvPr/>
        </p:nvSpPr>
        <p:spPr bwMode="auto">
          <a:xfrm>
            <a:off x="8747125" y="6335713"/>
            <a:ext cx="4011613" cy="2874962"/>
          </a:xfrm>
          <a:prstGeom prst="rect">
            <a:avLst/>
          </a:prstGeom>
          <a:solidFill>
            <a:schemeClr val="accent1">
              <a:alpha val="4901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08" tIns="63959" rIns="127908" bIns="63959" anchor="ctr"/>
          <a:lstStyle/>
          <a:p>
            <a:pPr defTabSz="1789113"/>
            <a:endParaRPr lang="ru-RU" b="1">
              <a:cs typeface="Arial" pitchFamily="34" charset="0"/>
            </a:endParaRPr>
          </a:p>
        </p:txBody>
      </p:sp>
      <p:sp>
        <p:nvSpPr>
          <p:cNvPr id="40968" name="Text Box 103"/>
          <p:cNvSpPr txBox="1">
            <a:spLocks noChangeArrowheads="1"/>
          </p:cNvSpPr>
          <p:nvPr/>
        </p:nvSpPr>
        <p:spPr bwMode="auto">
          <a:xfrm>
            <a:off x="9310688" y="6989763"/>
            <a:ext cx="3024187" cy="3698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05" tIns="45651" rIns="91305" bIns="45651">
            <a:spAutoFit/>
          </a:bodyPr>
          <a:lstStyle/>
          <a:p>
            <a:pPr defTabSz="912813">
              <a:spcBef>
                <a:spcPct val="50000"/>
              </a:spcBef>
            </a:pPr>
            <a:r>
              <a:rPr lang="ru-RU" b="1">
                <a:solidFill>
                  <a:schemeClr val="tx1"/>
                </a:solidFill>
                <a:cs typeface="Arial" pitchFamily="34" charset="0"/>
              </a:rPr>
              <a:t>Условные обозначения</a:t>
            </a:r>
          </a:p>
        </p:txBody>
      </p:sp>
      <p:sp>
        <p:nvSpPr>
          <p:cNvPr id="40969" name="Text Box 343"/>
          <p:cNvSpPr txBox="1">
            <a:spLocks noChangeArrowheads="1"/>
          </p:cNvSpPr>
          <p:nvPr/>
        </p:nvSpPr>
        <p:spPr bwMode="auto">
          <a:xfrm>
            <a:off x="9613900" y="8274050"/>
            <a:ext cx="2620963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36" tIns="45668" rIns="91336" bIns="45668">
            <a:spAutoFit/>
          </a:bodyPr>
          <a:lstStyle/>
          <a:p>
            <a:pPr defTabSz="912813">
              <a:spcBef>
                <a:spcPct val="50000"/>
              </a:spcBef>
            </a:pPr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-стационарная радиостанция</a:t>
            </a:r>
          </a:p>
        </p:txBody>
      </p:sp>
      <p:sp>
        <p:nvSpPr>
          <p:cNvPr id="40970" name="Text Box 365"/>
          <p:cNvSpPr txBox="1">
            <a:spLocks noChangeArrowheads="1"/>
          </p:cNvSpPr>
          <p:nvPr/>
        </p:nvSpPr>
        <p:spPr bwMode="auto">
          <a:xfrm>
            <a:off x="9613900" y="8702675"/>
            <a:ext cx="2620963" cy="488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36" tIns="45668" rIns="91336" bIns="45668">
            <a:spAutoFit/>
          </a:bodyPr>
          <a:lstStyle/>
          <a:p>
            <a:pPr defTabSz="912813">
              <a:spcBef>
                <a:spcPct val="50000"/>
              </a:spcBef>
            </a:pPr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- портативная/мобильная радиостанция;</a:t>
            </a:r>
          </a:p>
        </p:txBody>
      </p:sp>
      <p:sp>
        <p:nvSpPr>
          <p:cNvPr id="40971" name="Oval 93"/>
          <p:cNvSpPr>
            <a:spLocks noChangeArrowheads="1"/>
          </p:cNvSpPr>
          <p:nvPr/>
        </p:nvSpPr>
        <p:spPr bwMode="auto">
          <a:xfrm>
            <a:off x="4000500" y="4445000"/>
            <a:ext cx="55563" cy="55563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73" tIns="63941" rIns="127873" bIns="63941" anchor="ctr"/>
          <a:lstStyle/>
          <a:p>
            <a:pPr defTabSz="911225"/>
            <a:endParaRPr lang="ru-RU" sz="600" b="1">
              <a:cs typeface="Arial" pitchFamily="34" charset="0"/>
            </a:endParaRPr>
          </a:p>
        </p:txBody>
      </p:sp>
      <p:sp>
        <p:nvSpPr>
          <p:cNvPr id="40972" name="Text Box 101"/>
          <p:cNvSpPr txBox="1">
            <a:spLocks noChangeArrowheads="1"/>
          </p:cNvSpPr>
          <p:nvPr/>
        </p:nvSpPr>
        <p:spPr bwMode="auto">
          <a:xfrm rot="3046395">
            <a:off x="5864225" y="4414838"/>
            <a:ext cx="568325" cy="16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74827" tIns="37419" rIns="74827" bIns="37419">
            <a:spAutoFit/>
          </a:bodyPr>
          <a:lstStyle/>
          <a:p>
            <a:pPr defTabSz="1209675"/>
            <a:r>
              <a:rPr lang="ru-RU" sz="600" b="1" i="1">
                <a:solidFill>
                  <a:schemeClr val="accent2"/>
                </a:solidFill>
                <a:cs typeface="Arial" pitchFamily="34" charset="0"/>
              </a:rPr>
              <a:t>Сев. Двина</a:t>
            </a:r>
            <a:endParaRPr lang="ru-RU" sz="600" b="1">
              <a:cs typeface="Arial" pitchFamily="34" charset="0"/>
            </a:endParaRPr>
          </a:p>
        </p:txBody>
      </p:sp>
      <p:sp>
        <p:nvSpPr>
          <p:cNvPr id="40973" name="Oval 217"/>
          <p:cNvSpPr>
            <a:spLocks noChangeArrowheads="1"/>
          </p:cNvSpPr>
          <p:nvPr/>
        </p:nvSpPr>
        <p:spPr bwMode="auto">
          <a:xfrm>
            <a:off x="2100263" y="5400675"/>
            <a:ext cx="55562" cy="55563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73" tIns="63941" rIns="127873" bIns="63941" anchor="ctr"/>
          <a:lstStyle/>
          <a:p>
            <a:pPr defTabSz="911225"/>
            <a:endParaRPr lang="ru-RU" sz="600" b="1">
              <a:cs typeface="Arial" pitchFamily="34" charset="0"/>
            </a:endParaRPr>
          </a:p>
        </p:txBody>
      </p:sp>
      <p:sp>
        <p:nvSpPr>
          <p:cNvPr id="40974" name="Oval 239"/>
          <p:cNvSpPr>
            <a:spLocks noChangeArrowheads="1"/>
          </p:cNvSpPr>
          <p:nvPr/>
        </p:nvSpPr>
        <p:spPr bwMode="auto">
          <a:xfrm>
            <a:off x="2344738" y="5100638"/>
            <a:ext cx="55562" cy="55562"/>
          </a:xfrm>
          <a:prstGeom prst="ellipse">
            <a:avLst/>
          </a:prstGeom>
          <a:solidFill>
            <a:srgbClr val="FF66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73" tIns="63941" rIns="127873" bIns="63941" anchor="ctr"/>
          <a:lstStyle/>
          <a:p>
            <a:pPr defTabSz="911225"/>
            <a:endParaRPr lang="ru-RU" sz="600" b="1">
              <a:cs typeface="Arial" pitchFamily="34" charset="0"/>
            </a:endParaRPr>
          </a:p>
        </p:txBody>
      </p:sp>
      <p:sp>
        <p:nvSpPr>
          <p:cNvPr id="40975" name="Text Box 1112"/>
          <p:cNvSpPr txBox="1">
            <a:spLocks noChangeArrowheads="1"/>
          </p:cNvSpPr>
          <p:nvPr/>
        </p:nvSpPr>
        <p:spPr bwMode="auto">
          <a:xfrm>
            <a:off x="9345613" y="5038725"/>
            <a:ext cx="766762" cy="204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296" tIns="55149" rIns="110296" bIns="55149">
            <a:spAutoFit/>
          </a:bodyPr>
          <a:lstStyle/>
          <a:p>
            <a:pPr defTabSz="950913"/>
            <a:r>
              <a:rPr lang="ru-RU" sz="600" b="1">
                <a:cs typeface="Arial" pitchFamily="34" charset="0"/>
              </a:rPr>
              <a:t>СПСЧ</a:t>
            </a:r>
          </a:p>
        </p:txBody>
      </p:sp>
      <p:sp>
        <p:nvSpPr>
          <p:cNvPr id="40976" name="Text Box 85"/>
          <p:cNvSpPr txBox="1">
            <a:spLocks noChangeArrowheads="1"/>
          </p:cNvSpPr>
          <p:nvPr/>
        </p:nvSpPr>
        <p:spPr bwMode="auto">
          <a:xfrm>
            <a:off x="8262938" y="6707188"/>
            <a:ext cx="482600" cy="180975"/>
          </a:xfrm>
          <a:prstGeom prst="rect">
            <a:avLst/>
          </a:prstGeom>
          <a:solidFill>
            <a:schemeClr val="bg1">
              <a:alpha val="50195"/>
            </a:schemeClr>
          </a:solidFill>
          <a:ln w="0">
            <a:noFill/>
            <a:miter lim="800000"/>
            <a:headEnd/>
            <a:tailEnd/>
          </a:ln>
        </p:spPr>
        <p:txBody>
          <a:bodyPr wrap="none" lIns="89935" tIns="44967" rIns="89935" bIns="44967">
            <a:spAutoFit/>
          </a:bodyPr>
          <a:lstStyle/>
          <a:p>
            <a:pPr algn="just" defTabSz="900113" eaLnBrk="0" hangingPunct="0"/>
            <a:r>
              <a:rPr lang="ru-RU" sz="600" b="1">
                <a:cs typeface="Arial" pitchFamily="34" charset="0"/>
              </a:rPr>
              <a:t> ГУ МЧС</a:t>
            </a:r>
          </a:p>
        </p:txBody>
      </p:sp>
      <p:sp>
        <p:nvSpPr>
          <p:cNvPr id="40977" name="Line 86"/>
          <p:cNvSpPr>
            <a:spLocks noChangeShapeType="1"/>
          </p:cNvSpPr>
          <p:nvPr/>
        </p:nvSpPr>
        <p:spPr bwMode="auto">
          <a:xfrm flipH="1">
            <a:off x="8245475" y="6684963"/>
            <a:ext cx="0" cy="349250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</p:spPr>
        <p:txBody>
          <a:bodyPr wrap="none" lIns="179179" tIns="89592" rIns="179179" bIns="89592" anchor="ctr"/>
          <a:lstStyle/>
          <a:p>
            <a:endParaRPr lang="ru-RU"/>
          </a:p>
        </p:txBody>
      </p:sp>
      <p:sp>
        <p:nvSpPr>
          <p:cNvPr id="40978" name="Line 87"/>
          <p:cNvSpPr>
            <a:spLocks noChangeShapeType="1"/>
          </p:cNvSpPr>
          <p:nvPr/>
        </p:nvSpPr>
        <p:spPr bwMode="auto">
          <a:xfrm>
            <a:off x="8229600" y="6838950"/>
            <a:ext cx="533400" cy="4763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</p:spPr>
        <p:txBody>
          <a:bodyPr wrap="none" lIns="179179" tIns="89592" rIns="179179" bIns="89592" anchor="ctr"/>
          <a:lstStyle/>
          <a:p>
            <a:endParaRPr lang="ru-RU"/>
          </a:p>
        </p:txBody>
      </p:sp>
      <p:sp>
        <p:nvSpPr>
          <p:cNvPr id="40979" name="Line 88"/>
          <p:cNvSpPr>
            <a:spLocks noChangeShapeType="1"/>
          </p:cNvSpPr>
          <p:nvPr/>
        </p:nvSpPr>
        <p:spPr bwMode="auto">
          <a:xfrm>
            <a:off x="8251825" y="6872288"/>
            <a:ext cx="531813" cy="6350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</p:spPr>
        <p:txBody>
          <a:bodyPr wrap="none" lIns="179179" tIns="89592" rIns="179179" bIns="89592" anchor="ctr"/>
          <a:lstStyle/>
          <a:p>
            <a:endParaRPr lang="ru-RU"/>
          </a:p>
        </p:txBody>
      </p:sp>
      <p:sp>
        <p:nvSpPr>
          <p:cNvPr id="40980" name="Line 89"/>
          <p:cNvSpPr>
            <a:spLocks noChangeShapeType="1"/>
          </p:cNvSpPr>
          <p:nvPr/>
        </p:nvSpPr>
        <p:spPr bwMode="auto">
          <a:xfrm flipV="1">
            <a:off x="8235950" y="6684963"/>
            <a:ext cx="441325" cy="6350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</p:spPr>
        <p:txBody>
          <a:bodyPr wrap="none" lIns="179179" tIns="89592" rIns="179179" bIns="89592" anchor="ctr"/>
          <a:lstStyle/>
          <a:p>
            <a:endParaRPr lang="ru-RU"/>
          </a:p>
        </p:txBody>
      </p:sp>
      <p:sp>
        <p:nvSpPr>
          <p:cNvPr id="40981" name="Line 90"/>
          <p:cNvSpPr>
            <a:spLocks noChangeShapeType="1"/>
          </p:cNvSpPr>
          <p:nvPr/>
        </p:nvSpPr>
        <p:spPr bwMode="auto">
          <a:xfrm flipV="1">
            <a:off x="8258175" y="6729413"/>
            <a:ext cx="447675" cy="0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</p:spPr>
        <p:txBody>
          <a:bodyPr wrap="none" lIns="179179" tIns="89592" rIns="179179" bIns="89592" anchor="ctr"/>
          <a:lstStyle/>
          <a:p>
            <a:endParaRPr lang="ru-RU"/>
          </a:p>
        </p:txBody>
      </p:sp>
      <p:sp>
        <p:nvSpPr>
          <p:cNvPr id="40982" name="Line 91"/>
          <p:cNvSpPr>
            <a:spLocks noChangeShapeType="1"/>
          </p:cNvSpPr>
          <p:nvPr/>
        </p:nvSpPr>
        <p:spPr bwMode="auto">
          <a:xfrm>
            <a:off x="8632825" y="6313488"/>
            <a:ext cx="114300" cy="200025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</p:spPr>
        <p:txBody>
          <a:bodyPr wrap="none" lIns="179179" tIns="89592" rIns="179179" bIns="89592" anchor="ctr"/>
          <a:lstStyle/>
          <a:p>
            <a:endParaRPr lang="ru-RU"/>
          </a:p>
        </p:txBody>
      </p:sp>
      <p:sp>
        <p:nvSpPr>
          <p:cNvPr id="40983" name="Freeform 6"/>
          <p:cNvSpPr>
            <a:spLocks/>
          </p:cNvSpPr>
          <p:nvPr/>
        </p:nvSpPr>
        <p:spPr bwMode="auto">
          <a:xfrm>
            <a:off x="8918575" y="3567113"/>
            <a:ext cx="3175" cy="1587"/>
          </a:xfrm>
          <a:custGeom>
            <a:avLst/>
            <a:gdLst>
              <a:gd name="T0" fmla="*/ 2147483647 w 2"/>
              <a:gd name="T1" fmla="*/ 0 h 2"/>
              <a:gd name="T2" fmla="*/ 2147483647 w 2"/>
              <a:gd name="T3" fmla="*/ 2147483647 h 2"/>
              <a:gd name="T4" fmla="*/ 0 w 2"/>
              <a:gd name="T5" fmla="*/ 0 h 2"/>
              <a:gd name="T6" fmla="*/ 2147483647 w 2"/>
              <a:gd name="T7" fmla="*/ 0 h 2"/>
              <a:gd name="T8" fmla="*/ 0 60000 65536"/>
              <a:gd name="T9" fmla="*/ 0 60000 65536"/>
              <a:gd name="T10" fmla="*/ 0 60000 65536"/>
              <a:gd name="T11" fmla="*/ 0 60000 65536"/>
              <a:gd name="T12" fmla="*/ 0 w 2"/>
              <a:gd name="T13" fmla="*/ 0 h 2"/>
              <a:gd name="T14" fmla="*/ 2 w 2"/>
              <a:gd name="T15" fmla="*/ 2 h 2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6350">
            <a:solidFill>
              <a:srgbClr val="6E6E6E"/>
            </a:solidFill>
            <a:round/>
            <a:headEnd/>
            <a:tailEnd/>
          </a:ln>
        </p:spPr>
        <p:txBody>
          <a:bodyPr lIns="179088" tIns="89547" rIns="179088" bIns="89547"/>
          <a:lstStyle/>
          <a:p>
            <a:endParaRPr lang="ru-RU"/>
          </a:p>
        </p:txBody>
      </p:sp>
      <p:grpSp>
        <p:nvGrpSpPr>
          <p:cNvPr id="40984" name="Group 194"/>
          <p:cNvGrpSpPr>
            <a:grpSpLocks/>
          </p:cNvGrpSpPr>
          <p:nvPr/>
        </p:nvGrpSpPr>
        <p:grpSpPr bwMode="auto">
          <a:xfrm>
            <a:off x="5824538" y="3937000"/>
            <a:ext cx="784225" cy="366713"/>
            <a:chOff x="2306" y="1519"/>
            <a:chExt cx="414" cy="167"/>
          </a:xfrm>
        </p:grpSpPr>
        <p:grpSp>
          <p:nvGrpSpPr>
            <p:cNvPr id="41074" name="Group 195"/>
            <p:cNvGrpSpPr>
              <a:grpSpLocks/>
            </p:cNvGrpSpPr>
            <p:nvPr/>
          </p:nvGrpSpPr>
          <p:grpSpPr bwMode="auto">
            <a:xfrm>
              <a:off x="2362" y="1519"/>
              <a:ext cx="251" cy="167"/>
              <a:chOff x="2244" y="1157"/>
              <a:chExt cx="454" cy="411"/>
            </a:xfrm>
          </p:grpSpPr>
          <p:grpSp>
            <p:nvGrpSpPr>
              <p:cNvPr id="41076" name="Group 196"/>
              <p:cNvGrpSpPr>
                <a:grpSpLocks/>
              </p:cNvGrpSpPr>
              <p:nvPr/>
            </p:nvGrpSpPr>
            <p:grpSpPr bwMode="auto">
              <a:xfrm>
                <a:off x="2244" y="1162"/>
                <a:ext cx="38" cy="406"/>
                <a:chOff x="3364" y="1709"/>
                <a:chExt cx="33" cy="406"/>
              </a:xfrm>
            </p:grpSpPr>
            <p:grpSp>
              <p:nvGrpSpPr>
                <p:cNvPr id="41078" name="Group 197"/>
                <p:cNvGrpSpPr>
                  <a:grpSpLocks noChangeAspect="1"/>
                </p:cNvGrpSpPr>
                <p:nvPr/>
              </p:nvGrpSpPr>
              <p:grpSpPr bwMode="auto">
                <a:xfrm>
                  <a:off x="3364" y="1709"/>
                  <a:ext cx="32" cy="406"/>
                  <a:chOff x="901" y="2135"/>
                  <a:chExt cx="156" cy="3009"/>
                </a:xfrm>
              </p:grpSpPr>
              <p:sp>
                <p:nvSpPr>
                  <p:cNvPr id="41081" name="Freeform 198"/>
                  <p:cNvSpPr>
                    <a:spLocks noChangeAspect="1"/>
                  </p:cNvSpPr>
                  <p:nvPr/>
                </p:nvSpPr>
                <p:spPr bwMode="auto">
                  <a:xfrm>
                    <a:off x="973" y="2135"/>
                    <a:ext cx="84" cy="3001"/>
                  </a:xfrm>
                  <a:custGeom>
                    <a:avLst/>
                    <a:gdLst>
                      <a:gd name="T0" fmla="*/ 41 w 84"/>
                      <a:gd name="T1" fmla="*/ 0 h 3001"/>
                      <a:gd name="T2" fmla="*/ 83 w 84"/>
                      <a:gd name="T3" fmla="*/ 0 h 3001"/>
                      <a:gd name="T4" fmla="*/ 83 w 84"/>
                      <a:gd name="T5" fmla="*/ 3000 h 3001"/>
                      <a:gd name="T6" fmla="*/ 0 w 84"/>
                      <a:gd name="T7" fmla="*/ 3000 h 3001"/>
                      <a:gd name="T8" fmla="*/ 41 w 84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84"/>
                      <a:gd name="T16" fmla="*/ 0 h 3001"/>
                      <a:gd name="T17" fmla="*/ 84 w 84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84" h="3001">
                        <a:moveTo>
                          <a:pt x="41" y="0"/>
                        </a:moveTo>
                        <a:lnTo>
                          <a:pt x="83" y="0"/>
                        </a:lnTo>
                        <a:lnTo>
                          <a:pt x="83" y="3000"/>
                        </a:lnTo>
                        <a:lnTo>
                          <a:pt x="0" y="3000"/>
                        </a:lnTo>
                        <a:lnTo>
                          <a:pt x="41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999933"/>
                      </a:gs>
                      <a:gs pos="100000">
                        <a:srgbClr val="7A7A29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392" tIns="45696" rIns="91392" bIns="45696"/>
                  <a:lstStyle/>
                  <a:p>
                    <a:endParaRPr lang="ru-RU"/>
                  </a:p>
                </p:txBody>
              </p:sp>
              <p:sp>
                <p:nvSpPr>
                  <p:cNvPr id="41082" name="Freeform 199"/>
                  <p:cNvSpPr>
                    <a:spLocks noChangeAspect="1"/>
                  </p:cNvSpPr>
                  <p:nvPr/>
                </p:nvSpPr>
                <p:spPr bwMode="auto">
                  <a:xfrm>
                    <a:off x="901" y="2143"/>
                    <a:ext cx="121" cy="3001"/>
                  </a:xfrm>
                  <a:custGeom>
                    <a:avLst/>
                    <a:gdLst>
                      <a:gd name="T0" fmla="*/ 57 w 121"/>
                      <a:gd name="T1" fmla="*/ 0 h 3001"/>
                      <a:gd name="T2" fmla="*/ 111 w 121"/>
                      <a:gd name="T3" fmla="*/ 0 h 3001"/>
                      <a:gd name="T4" fmla="*/ 120 w 121"/>
                      <a:gd name="T5" fmla="*/ 3000 h 3001"/>
                      <a:gd name="T6" fmla="*/ 0 w 121"/>
                      <a:gd name="T7" fmla="*/ 3000 h 3001"/>
                      <a:gd name="T8" fmla="*/ 57 w 121"/>
                      <a:gd name="T9" fmla="*/ 0 h 300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21"/>
                      <a:gd name="T16" fmla="*/ 0 h 3001"/>
                      <a:gd name="T17" fmla="*/ 121 w 121"/>
                      <a:gd name="T18" fmla="*/ 3001 h 300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21" h="3001">
                        <a:moveTo>
                          <a:pt x="57" y="0"/>
                        </a:moveTo>
                        <a:lnTo>
                          <a:pt x="111" y="0"/>
                        </a:lnTo>
                        <a:lnTo>
                          <a:pt x="120" y="3000"/>
                        </a:lnTo>
                        <a:lnTo>
                          <a:pt x="0" y="3000"/>
                        </a:lnTo>
                        <a:lnTo>
                          <a:pt x="57" y="0"/>
                        </a:lnTo>
                      </a:path>
                    </a:pathLst>
                  </a:custGeom>
                  <a:gradFill rotWithShape="0">
                    <a:gsLst>
                      <a:gs pos="0">
                        <a:srgbClr val="663300"/>
                      </a:gs>
                      <a:gs pos="100000">
                        <a:srgbClr val="522900"/>
                      </a:gs>
                    </a:gsLst>
                    <a:lin ang="0" scaled="1"/>
                  </a:gradFill>
                  <a:ln w="9525" cap="rnd">
                    <a:noFill/>
                    <a:round/>
                    <a:headEnd/>
                    <a:tailEnd/>
                  </a:ln>
                </p:spPr>
                <p:txBody>
                  <a:bodyPr lIns="91392" tIns="45696" rIns="91392" bIns="45696"/>
                  <a:lstStyle/>
                  <a:p>
                    <a:endParaRPr lang="ru-RU"/>
                  </a:p>
                </p:txBody>
              </p:sp>
            </p:grpSp>
            <p:sp>
              <p:nvSpPr>
                <p:cNvPr id="41079" name="Oval 200"/>
                <p:cNvSpPr>
                  <a:spLocks noChangeAspect="1" noChangeArrowheads="1"/>
                </p:cNvSpPr>
                <p:nvPr/>
              </p:nvSpPr>
              <p:spPr bwMode="auto">
                <a:xfrm>
                  <a:off x="3383" y="1940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65257" tIns="32628" rIns="65257" bIns="32628" anchor="ctr"/>
                <a:lstStyle/>
                <a:p>
                  <a:pPr defTabSz="911225"/>
                  <a:endParaRPr lang="ru-RU" b="1">
                    <a:cs typeface="Arial" pitchFamily="34" charset="0"/>
                  </a:endParaRPr>
                </a:p>
              </p:txBody>
            </p:sp>
            <p:sp>
              <p:nvSpPr>
                <p:cNvPr id="41080" name="Oval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3378" y="1722"/>
                  <a:ext cx="14" cy="9"/>
                </a:xfrm>
                <a:prstGeom prst="ellipse">
                  <a:avLst/>
                </a:prstGeom>
                <a:solidFill>
                  <a:schemeClr val="bg2"/>
                </a:solidFill>
                <a:ln w="1270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lIns="65257" tIns="32628" rIns="65257" bIns="32628" anchor="ctr"/>
                <a:lstStyle/>
                <a:p>
                  <a:pPr defTabSz="911225"/>
                  <a:endParaRPr lang="ru-RU" b="1">
                    <a:cs typeface="Arial" pitchFamily="34" charset="0"/>
                  </a:endParaRPr>
                </a:p>
              </p:txBody>
            </p:sp>
          </p:grpSp>
          <p:pic>
            <p:nvPicPr>
              <p:cNvPr id="41077" name="Picture 202" descr="флаг"/>
              <p:cNvPicPr>
                <a:picLocks noChangeAspect="1" noChangeArrowheads="1" noCrop="1"/>
              </p:cNvPicPr>
              <p:nvPr/>
            </p:nvPicPr>
            <p:blipFill>
              <a:blip r:embed="rId5" cstate="print"/>
              <a:srcRect/>
              <a:stretch>
                <a:fillRect/>
              </a:stretch>
            </p:blipFill>
            <p:spPr bwMode="auto">
              <a:xfrm>
                <a:off x="2245" y="1157"/>
                <a:ext cx="453" cy="30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471" name="Text Box 203"/>
            <p:cNvSpPr txBox="1">
              <a:spLocks noChangeArrowheads="1"/>
            </p:cNvSpPr>
            <p:nvPr/>
          </p:nvSpPr>
          <p:spPr bwMode="auto">
            <a:xfrm>
              <a:off x="2306" y="1548"/>
              <a:ext cx="414" cy="42"/>
            </a:xfrm>
            <a:prstGeom prst="rect">
              <a:avLst/>
            </a:prstGeom>
            <a:noFill/>
            <a:ln w="19050">
              <a:noFill/>
              <a:miter lim="800000"/>
              <a:headEnd/>
              <a:tailEnd/>
            </a:ln>
            <a:effectLst/>
          </p:spPr>
          <p:txBody>
            <a:bodyPr lIns="0" tIns="0" rIns="0" bIns="0">
              <a:spAutoFit/>
            </a:bodyPr>
            <a:lstStyle/>
            <a:p>
              <a:pPr defTabSz="873125">
                <a:defRPr/>
              </a:pPr>
              <a:r>
                <a:rPr lang="ru-RU" sz="600" b="1">
                  <a:solidFill>
                    <a:schemeClr val="bg1"/>
                  </a:solidFill>
                  <a:effectLst>
                    <a:outerShdw blurRad="38100" dist="38100" dir="2700000" algn="tl">
                      <a:srgbClr val="000000"/>
                    </a:outerShdw>
                  </a:effectLst>
                  <a:latin typeface="Arial" pitchFamily="34" charset="0"/>
                  <a:cs typeface="Arial" pitchFamily="34" charset="0"/>
                </a:rPr>
                <a:t>ГУ МЧС по ЧР</a:t>
              </a:r>
            </a:p>
          </p:txBody>
        </p:sp>
      </p:grpSp>
      <p:sp>
        <p:nvSpPr>
          <p:cNvPr id="40985" name="Line 91"/>
          <p:cNvSpPr>
            <a:spLocks noChangeShapeType="1"/>
          </p:cNvSpPr>
          <p:nvPr/>
        </p:nvSpPr>
        <p:spPr bwMode="auto">
          <a:xfrm>
            <a:off x="5622925" y="8307388"/>
            <a:ext cx="112713" cy="200025"/>
          </a:xfrm>
          <a:prstGeom prst="line">
            <a:avLst/>
          </a:prstGeom>
          <a:noFill/>
          <a:ln w="19050">
            <a:solidFill>
              <a:srgbClr val="FF3300"/>
            </a:solidFill>
            <a:round/>
            <a:headEnd/>
            <a:tailEnd/>
          </a:ln>
        </p:spPr>
        <p:txBody>
          <a:bodyPr wrap="none" lIns="179179" tIns="89592" rIns="179179" bIns="89592" anchor="ctr"/>
          <a:lstStyle/>
          <a:p>
            <a:endParaRPr lang="ru-RU"/>
          </a:p>
        </p:txBody>
      </p:sp>
      <p:sp>
        <p:nvSpPr>
          <p:cNvPr id="40986" name="Freeform 213"/>
          <p:cNvSpPr>
            <a:spLocks/>
          </p:cNvSpPr>
          <p:nvPr/>
        </p:nvSpPr>
        <p:spPr bwMode="auto">
          <a:xfrm>
            <a:off x="1071563" y="623888"/>
            <a:ext cx="2257425" cy="6350000"/>
          </a:xfrm>
          <a:custGeom>
            <a:avLst/>
            <a:gdLst>
              <a:gd name="T0" fmla="*/ 2147483647 w 1422"/>
              <a:gd name="T1" fmla="*/ 2147483647 h 4000"/>
              <a:gd name="T2" fmla="*/ 2147483647 w 1422"/>
              <a:gd name="T3" fmla="*/ 2147483647 h 4000"/>
              <a:gd name="T4" fmla="*/ 2147483647 w 1422"/>
              <a:gd name="T5" fmla="*/ 2147483647 h 4000"/>
              <a:gd name="T6" fmla="*/ 2147483647 w 1422"/>
              <a:gd name="T7" fmla="*/ 2147483647 h 4000"/>
              <a:gd name="T8" fmla="*/ 2147483647 w 1422"/>
              <a:gd name="T9" fmla="*/ 2147483647 h 4000"/>
              <a:gd name="T10" fmla="*/ 2147483647 w 1422"/>
              <a:gd name="T11" fmla="*/ 2147483647 h 4000"/>
              <a:gd name="T12" fmla="*/ 2147483647 w 1422"/>
              <a:gd name="T13" fmla="*/ 2147483647 h 4000"/>
              <a:gd name="T14" fmla="*/ 2147483647 w 1422"/>
              <a:gd name="T15" fmla="*/ 2147483647 h 4000"/>
              <a:gd name="T16" fmla="*/ 2147483647 w 1422"/>
              <a:gd name="T17" fmla="*/ 2147483647 h 4000"/>
              <a:gd name="T18" fmla="*/ 2147483647 w 1422"/>
              <a:gd name="T19" fmla="*/ 2147483647 h 4000"/>
              <a:gd name="T20" fmla="*/ 2147483647 w 1422"/>
              <a:gd name="T21" fmla="*/ 2147483647 h 4000"/>
              <a:gd name="T22" fmla="*/ 2147483647 w 1422"/>
              <a:gd name="T23" fmla="*/ 2147483647 h 4000"/>
              <a:gd name="T24" fmla="*/ 2147483647 w 1422"/>
              <a:gd name="T25" fmla="*/ 2147483647 h 4000"/>
              <a:gd name="T26" fmla="*/ 2147483647 w 1422"/>
              <a:gd name="T27" fmla="*/ 2147483647 h 4000"/>
              <a:gd name="T28" fmla="*/ 2147483647 w 1422"/>
              <a:gd name="T29" fmla="*/ 2147483647 h 4000"/>
              <a:gd name="T30" fmla="*/ 2147483647 w 1422"/>
              <a:gd name="T31" fmla="*/ 2147483647 h 4000"/>
              <a:gd name="T32" fmla="*/ 2147483647 w 1422"/>
              <a:gd name="T33" fmla="*/ 2147483647 h 4000"/>
              <a:gd name="T34" fmla="*/ 2147483647 w 1422"/>
              <a:gd name="T35" fmla="*/ 2147483647 h 4000"/>
              <a:gd name="T36" fmla="*/ 2147483647 w 1422"/>
              <a:gd name="T37" fmla="*/ 2147483647 h 4000"/>
              <a:gd name="T38" fmla="*/ 2147483647 w 1422"/>
              <a:gd name="T39" fmla="*/ 2147483647 h 4000"/>
              <a:gd name="T40" fmla="*/ 2147483647 w 1422"/>
              <a:gd name="T41" fmla="*/ 2147483647 h 4000"/>
              <a:gd name="T42" fmla="*/ 2147483647 w 1422"/>
              <a:gd name="T43" fmla="*/ 2147483647 h 4000"/>
              <a:gd name="T44" fmla="*/ 2147483647 w 1422"/>
              <a:gd name="T45" fmla="*/ 2147483647 h 4000"/>
              <a:gd name="T46" fmla="*/ 2147483647 w 1422"/>
              <a:gd name="T47" fmla="*/ 2147483647 h 4000"/>
              <a:gd name="T48" fmla="*/ 2147483647 w 1422"/>
              <a:gd name="T49" fmla="*/ 2147483647 h 4000"/>
              <a:gd name="T50" fmla="*/ 2147483647 w 1422"/>
              <a:gd name="T51" fmla="*/ 2147483647 h 4000"/>
              <a:gd name="T52" fmla="*/ 2147483647 w 1422"/>
              <a:gd name="T53" fmla="*/ 2147483647 h 4000"/>
              <a:gd name="T54" fmla="*/ 2147483647 w 1422"/>
              <a:gd name="T55" fmla="*/ 2147483647 h 4000"/>
              <a:gd name="T56" fmla="*/ 2147483647 w 1422"/>
              <a:gd name="T57" fmla="*/ 2147483647 h 4000"/>
              <a:gd name="T58" fmla="*/ 2147483647 w 1422"/>
              <a:gd name="T59" fmla="*/ 2147483647 h 4000"/>
              <a:gd name="T60" fmla="*/ 2147483647 w 1422"/>
              <a:gd name="T61" fmla="*/ 2147483647 h 4000"/>
              <a:gd name="T62" fmla="*/ 2147483647 w 1422"/>
              <a:gd name="T63" fmla="*/ 2147483647 h 4000"/>
              <a:gd name="T64" fmla="*/ 2147483647 w 1422"/>
              <a:gd name="T65" fmla="*/ 2147483647 h 40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22"/>
              <a:gd name="T100" fmla="*/ 0 h 4000"/>
              <a:gd name="T101" fmla="*/ 1422 w 1422"/>
              <a:gd name="T102" fmla="*/ 4000 h 400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22" h="4000">
                <a:moveTo>
                  <a:pt x="1398" y="4000"/>
                </a:moveTo>
                <a:cubicBezTo>
                  <a:pt x="1392" y="3949"/>
                  <a:pt x="1393" y="3928"/>
                  <a:pt x="1366" y="3888"/>
                </a:cubicBezTo>
                <a:cubicBezTo>
                  <a:pt x="1404" y="3831"/>
                  <a:pt x="1364" y="3878"/>
                  <a:pt x="1390" y="3888"/>
                </a:cubicBezTo>
                <a:cubicBezTo>
                  <a:pt x="1400" y="3892"/>
                  <a:pt x="1411" y="3883"/>
                  <a:pt x="1422" y="3880"/>
                </a:cubicBezTo>
                <a:cubicBezTo>
                  <a:pt x="1411" y="3864"/>
                  <a:pt x="1401" y="3848"/>
                  <a:pt x="1390" y="3832"/>
                </a:cubicBezTo>
                <a:cubicBezTo>
                  <a:pt x="1384" y="3823"/>
                  <a:pt x="1395" y="3811"/>
                  <a:pt x="1398" y="3800"/>
                </a:cubicBezTo>
                <a:cubicBezTo>
                  <a:pt x="1403" y="3784"/>
                  <a:pt x="1414" y="3752"/>
                  <a:pt x="1414" y="3752"/>
                </a:cubicBezTo>
                <a:cubicBezTo>
                  <a:pt x="1405" y="3667"/>
                  <a:pt x="1420" y="3663"/>
                  <a:pt x="1358" y="3704"/>
                </a:cubicBezTo>
                <a:cubicBezTo>
                  <a:pt x="1349" y="3678"/>
                  <a:pt x="1361" y="3643"/>
                  <a:pt x="1342" y="3624"/>
                </a:cubicBezTo>
                <a:cubicBezTo>
                  <a:pt x="1337" y="3619"/>
                  <a:pt x="1288" y="3637"/>
                  <a:pt x="1278" y="3640"/>
                </a:cubicBezTo>
                <a:cubicBezTo>
                  <a:pt x="1252" y="3601"/>
                  <a:pt x="1271" y="3579"/>
                  <a:pt x="1230" y="3552"/>
                </a:cubicBezTo>
                <a:cubicBezTo>
                  <a:pt x="1215" y="3506"/>
                  <a:pt x="1234" y="3478"/>
                  <a:pt x="1190" y="3448"/>
                </a:cubicBezTo>
                <a:cubicBezTo>
                  <a:pt x="1201" y="3403"/>
                  <a:pt x="1199" y="3377"/>
                  <a:pt x="1166" y="3344"/>
                </a:cubicBezTo>
                <a:cubicBezTo>
                  <a:pt x="1157" y="3318"/>
                  <a:pt x="1162" y="3288"/>
                  <a:pt x="1150" y="3264"/>
                </a:cubicBezTo>
                <a:cubicBezTo>
                  <a:pt x="1148" y="3261"/>
                  <a:pt x="1104" y="3251"/>
                  <a:pt x="1094" y="3248"/>
                </a:cubicBezTo>
                <a:cubicBezTo>
                  <a:pt x="1097" y="3240"/>
                  <a:pt x="1095" y="3228"/>
                  <a:pt x="1102" y="3224"/>
                </a:cubicBezTo>
                <a:cubicBezTo>
                  <a:pt x="1116" y="3216"/>
                  <a:pt x="1143" y="3231"/>
                  <a:pt x="1150" y="3216"/>
                </a:cubicBezTo>
                <a:cubicBezTo>
                  <a:pt x="1161" y="3194"/>
                  <a:pt x="1147" y="3168"/>
                  <a:pt x="1142" y="3144"/>
                </a:cubicBezTo>
                <a:cubicBezTo>
                  <a:pt x="1136" y="3112"/>
                  <a:pt x="1128" y="3079"/>
                  <a:pt x="1118" y="3048"/>
                </a:cubicBezTo>
                <a:cubicBezTo>
                  <a:pt x="1115" y="3039"/>
                  <a:pt x="1111" y="3027"/>
                  <a:pt x="1102" y="3024"/>
                </a:cubicBezTo>
                <a:cubicBezTo>
                  <a:pt x="1079" y="3016"/>
                  <a:pt x="1054" y="3019"/>
                  <a:pt x="1030" y="3016"/>
                </a:cubicBezTo>
                <a:cubicBezTo>
                  <a:pt x="1027" y="3008"/>
                  <a:pt x="1024" y="3000"/>
                  <a:pt x="1022" y="2992"/>
                </a:cubicBezTo>
                <a:cubicBezTo>
                  <a:pt x="1018" y="2971"/>
                  <a:pt x="1020" y="2949"/>
                  <a:pt x="1014" y="2928"/>
                </a:cubicBezTo>
                <a:cubicBezTo>
                  <a:pt x="1004" y="2891"/>
                  <a:pt x="953" y="2882"/>
                  <a:pt x="926" y="2864"/>
                </a:cubicBezTo>
                <a:cubicBezTo>
                  <a:pt x="870" y="2867"/>
                  <a:pt x="814" y="2865"/>
                  <a:pt x="758" y="2872"/>
                </a:cubicBezTo>
                <a:cubicBezTo>
                  <a:pt x="728" y="2876"/>
                  <a:pt x="736" y="2894"/>
                  <a:pt x="726" y="2912"/>
                </a:cubicBezTo>
                <a:cubicBezTo>
                  <a:pt x="694" y="2970"/>
                  <a:pt x="673" y="3014"/>
                  <a:pt x="662" y="3080"/>
                </a:cubicBezTo>
                <a:cubicBezTo>
                  <a:pt x="563" y="3071"/>
                  <a:pt x="526" y="3065"/>
                  <a:pt x="422" y="3072"/>
                </a:cubicBezTo>
                <a:cubicBezTo>
                  <a:pt x="365" y="3091"/>
                  <a:pt x="383" y="3102"/>
                  <a:pt x="358" y="3064"/>
                </a:cubicBezTo>
                <a:cubicBezTo>
                  <a:pt x="368" y="2975"/>
                  <a:pt x="358" y="3015"/>
                  <a:pt x="382" y="2944"/>
                </a:cubicBezTo>
                <a:cubicBezTo>
                  <a:pt x="387" y="2928"/>
                  <a:pt x="398" y="2896"/>
                  <a:pt x="398" y="2896"/>
                </a:cubicBezTo>
                <a:cubicBezTo>
                  <a:pt x="394" y="2770"/>
                  <a:pt x="425" y="2696"/>
                  <a:pt x="366" y="2608"/>
                </a:cubicBezTo>
                <a:cubicBezTo>
                  <a:pt x="374" y="2584"/>
                  <a:pt x="397" y="2539"/>
                  <a:pt x="374" y="2512"/>
                </a:cubicBezTo>
                <a:cubicBezTo>
                  <a:pt x="363" y="2499"/>
                  <a:pt x="326" y="2496"/>
                  <a:pt x="326" y="2496"/>
                </a:cubicBezTo>
                <a:cubicBezTo>
                  <a:pt x="343" y="2426"/>
                  <a:pt x="341" y="2322"/>
                  <a:pt x="262" y="2296"/>
                </a:cubicBezTo>
                <a:cubicBezTo>
                  <a:pt x="247" y="2251"/>
                  <a:pt x="247" y="2244"/>
                  <a:pt x="294" y="2232"/>
                </a:cubicBezTo>
                <a:cubicBezTo>
                  <a:pt x="283" y="2187"/>
                  <a:pt x="270" y="2196"/>
                  <a:pt x="246" y="2160"/>
                </a:cubicBezTo>
                <a:cubicBezTo>
                  <a:pt x="249" y="2152"/>
                  <a:pt x="262" y="2140"/>
                  <a:pt x="254" y="2136"/>
                </a:cubicBezTo>
                <a:cubicBezTo>
                  <a:pt x="232" y="2125"/>
                  <a:pt x="205" y="2136"/>
                  <a:pt x="182" y="2128"/>
                </a:cubicBezTo>
                <a:cubicBezTo>
                  <a:pt x="164" y="2122"/>
                  <a:pt x="150" y="2107"/>
                  <a:pt x="134" y="2096"/>
                </a:cubicBezTo>
                <a:cubicBezTo>
                  <a:pt x="109" y="2079"/>
                  <a:pt x="75" y="2070"/>
                  <a:pt x="46" y="2064"/>
                </a:cubicBezTo>
                <a:cubicBezTo>
                  <a:pt x="49" y="2035"/>
                  <a:pt x="45" y="2004"/>
                  <a:pt x="54" y="1976"/>
                </a:cubicBezTo>
                <a:cubicBezTo>
                  <a:pt x="57" y="1968"/>
                  <a:pt x="72" y="1974"/>
                  <a:pt x="78" y="1968"/>
                </a:cubicBezTo>
                <a:cubicBezTo>
                  <a:pt x="92" y="1954"/>
                  <a:pt x="110" y="1920"/>
                  <a:pt x="110" y="1920"/>
                </a:cubicBezTo>
                <a:cubicBezTo>
                  <a:pt x="105" y="1865"/>
                  <a:pt x="118" y="1781"/>
                  <a:pt x="54" y="1760"/>
                </a:cubicBezTo>
                <a:cubicBezTo>
                  <a:pt x="28" y="1720"/>
                  <a:pt x="42" y="1720"/>
                  <a:pt x="78" y="1696"/>
                </a:cubicBezTo>
                <a:cubicBezTo>
                  <a:pt x="91" y="1656"/>
                  <a:pt x="79" y="1654"/>
                  <a:pt x="46" y="1632"/>
                </a:cubicBezTo>
                <a:cubicBezTo>
                  <a:pt x="41" y="1624"/>
                  <a:pt x="33" y="1617"/>
                  <a:pt x="30" y="1608"/>
                </a:cubicBezTo>
                <a:cubicBezTo>
                  <a:pt x="0" y="1529"/>
                  <a:pt x="55" y="1538"/>
                  <a:pt x="110" y="1520"/>
                </a:cubicBezTo>
                <a:cubicBezTo>
                  <a:pt x="117" y="1408"/>
                  <a:pt x="132" y="1254"/>
                  <a:pt x="110" y="1152"/>
                </a:cubicBezTo>
                <a:cubicBezTo>
                  <a:pt x="105" y="1126"/>
                  <a:pt x="60" y="1135"/>
                  <a:pt x="38" y="1120"/>
                </a:cubicBezTo>
                <a:cubicBezTo>
                  <a:pt x="24" y="1078"/>
                  <a:pt x="42" y="1084"/>
                  <a:pt x="78" y="1072"/>
                </a:cubicBezTo>
                <a:cubicBezTo>
                  <a:pt x="93" y="1027"/>
                  <a:pt x="68" y="1017"/>
                  <a:pt x="54" y="976"/>
                </a:cubicBezTo>
                <a:cubicBezTo>
                  <a:pt x="108" y="958"/>
                  <a:pt x="158" y="950"/>
                  <a:pt x="214" y="936"/>
                </a:cubicBezTo>
                <a:cubicBezTo>
                  <a:pt x="222" y="931"/>
                  <a:pt x="232" y="928"/>
                  <a:pt x="238" y="920"/>
                </a:cubicBezTo>
                <a:cubicBezTo>
                  <a:pt x="246" y="910"/>
                  <a:pt x="245" y="877"/>
                  <a:pt x="262" y="872"/>
                </a:cubicBezTo>
                <a:cubicBezTo>
                  <a:pt x="296" y="863"/>
                  <a:pt x="331" y="867"/>
                  <a:pt x="366" y="864"/>
                </a:cubicBezTo>
                <a:cubicBezTo>
                  <a:pt x="369" y="856"/>
                  <a:pt x="375" y="848"/>
                  <a:pt x="374" y="840"/>
                </a:cubicBezTo>
                <a:cubicBezTo>
                  <a:pt x="372" y="823"/>
                  <a:pt x="358" y="792"/>
                  <a:pt x="358" y="792"/>
                </a:cubicBezTo>
                <a:cubicBezTo>
                  <a:pt x="380" y="725"/>
                  <a:pt x="366" y="742"/>
                  <a:pt x="438" y="728"/>
                </a:cubicBezTo>
                <a:cubicBezTo>
                  <a:pt x="410" y="709"/>
                  <a:pt x="401" y="696"/>
                  <a:pt x="390" y="664"/>
                </a:cubicBezTo>
                <a:cubicBezTo>
                  <a:pt x="406" y="617"/>
                  <a:pt x="445" y="629"/>
                  <a:pt x="494" y="624"/>
                </a:cubicBezTo>
                <a:cubicBezTo>
                  <a:pt x="534" y="597"/>
                  <a:pt x="513" y="616"/>
                  <a:pt x="550" y="560"/>
                </a:cubicBezTo>
                <a:cubicBezTo>
                  <a:pt x="555" y="552"/>
                  <a:pt x="566" y="536"/>
                  <a:pt x="566" y="536"/>
                </a:cubicBezTo>
                <a:cubicBezTo>
                  <a:pt x="572" y="457"/>
                  <a:pt x="593" y="263"/>
                  <a:pt x="510" y="208"/>
                </a:cubicBezTo>
                <a:cubicBezTo>
                  <a:pt x="503" y="140"/>
                  <a:pt x="513" y="122"/>
                  <a:pt x="462" y="88"/>
                </a:cubicBezTo>
                <a:cubicBezTo>
                  <a:pt x="446" y="39"/>
                  <a:pt x="478" y="42"/>
                  <a:pt x="478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</p:spPr>
        <p:txBody>
          <a:bodyPr lIns="127968" tIns="63986" rIns="127968" bIns="63986"/>
          <a:lstStyle/>
          <a:p>
            <a:endParaRPr lang="ru-RU"/>
          </a:p>
        </p:txBody>
      </p:sp>
      <p:sp>
        <p:nvSpPr>
          <p:cNvPr id="40987" name="TextBox 147"/>
          <p:cNvSpPr txBox="1">
            <a:spLocks noChangeArrowheads="1"/>
          </p:cNvSpPr>
          <p:nvPr/>
        </p:nvSpPr>
        <p:spPr bwMode="auto">
          <a:xfrm>
            <a:off x="11580813" y="9191625"/>
            <a:ext cx="984250" cy="336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72" tIns="45686" rIns="91372" bIns="45686">
            <a:spAutoFit/>
          </a:bodyPr>
          <a:lstStyle/>
          <a:p>
            <a:pPr defTabSz="1277938"/>
            <a:r>
              <a:rPr lang="ru-RU" sz="800">
                <a:cs typeface="Arial" pitchFamily="34" charset="0"/>
              </a:rPr>
              <a:t>По состоянию на</a:t>
            </a:r>
          </a:p>
          <a:p>
            <a:pPr defTabSz="1277938"/>
            <a:r>
              <a:rPr lang="ru-RU" sz="800">
                <a:cs typeface="Arial" pitchFamily="34" charset="0"/>
              </a:rPr>
              <a:t>дд.мм.гг</a:t>
            </a:r>
          </a:p>
        </p:txBody>
      </p:sp>
      <p:graphicFrame>
        <p:nvGraphicFramePr>
          <p:cNvPr id="373882" name="Group 122"/>
          <p:cNvGraphicFramePr>
            <a:graphicFrameLocks noGrp="1"/>
          </p:cNvGraphicFramePr>
          <p:nvPr/>
        </p:nvGraphicFramePr>
        <p:xfrm>
          <a:off x="0" y="1443038"/>
          <a:ext cx="4468813" cy="6341424"/>
        </p:xfrm>
        <a:graphic>
          <a:graphicData uri="http://schemas.openxmlformats.org/drawingml/2006/table">
            <a:tbl>
              <a:tblPr/>
              <a:tblGrid>
                <a:gridCol w="612775"/>
                <a:gridCol w="1663700"/>
                <a:gridCol w="1136650"/>
                <a:gridCol w="1055688"/>
              </a:tblGrid>
              <a:tr h="5556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№ п/п</a:t>
                      </a: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Наименование  субъекта</a:t>
                      </a: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КВ стац.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КВ мобильн.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72231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ЧР г.Грозный</a:t>
                      </a: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Р-130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Vertex Standard VX-1210</a:t>
                      </a:r>
                      <a:r>
                        <a:rPr kumimoji="0" lang="ru-RU" sz="4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72231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587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9223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635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5238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5238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5254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635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635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4" marR="127924" marT="63973" marB="6397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73855" name="Group 95"/>
          <p:cNvGraphicFramePr>
            <a:graphicFrameLocks noGrp="1"/>
          </p:cNvGraphicFramePr>
          <p:nvPr/>
        </p:nvGraphicFramePr>
        <p:xfrm>
          <a:off x="7113588" y="1135063"/>
          <a:ext cx="5216525" cy="996950"/>
        </p:xfrm>
        <a:graphic>
          <a:graphicData uri="http://schemas.openxmlformats.org/drawingml/2006/table">
            <a:tbl>
              <a:tblPr/>
              <a:tblGrid>
                <a:gridCol w="666750"/>
                <a:gridCol w="1477962"/>
                <a:gridCol w="855663"/>
                <a:gridCol w="1074737"/>
                <a:gridCol w="1141413"/>
              </a:tblGrid>
              <a:tr h="64135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№ п/п</a:t>
                      </a:r>
                    </a:p>
                  </a:txBody>
                  <a:tcPr marL="127922" marR="127922" marT="63920" marB="6392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Наименование</a:t>
                      </a:r>
                    </a:p>
                  </a:txBody>
                  <a:tcPr marL="127922" marR="127922" marT="63920" marB="63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Год выпуска</a:t>
                      </a:r>
                    </a:p>
                  </a:txBody>
                  <a:tcPr marL="127922" marR="127922" marT="63920" marB="63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Мощность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127922" marR="127922" marT="63920" marB="63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Дальность действия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 </a:t>
                      </a:r>
                    </a:p>
                  </a:txBody>
                  <a:tcPr marL="127922" marR="127922" marT="63920" marB="63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  <a:tr h="3556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</a:t>
                      </a:r>
                    </a:p>
                  </a:txBody>
                  <a:tcPr marL="127922" marR="127922" marT="63920" marB="6392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Р-130</a:t>
                      </a:r>
                    </a:p>
                  </a:txBody>
                  <a:tcPr marL="127922" marR="127922" marT="63920" marB="63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1983</a:t>
                      </a:r>
                    </a:p>
                  </a:txBody>
                  <a:tcPr marL="127922" marR="127922" marT="63920" marB="63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35 Вт</a:t>
                      </a:r>
                    </a:p>
                  </a:txBody>
                  <a:tcPr marL="127922" marR="127922" marT="63920" marB="63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pitchFamily="34" charset="0"/>
                          <a:cs typeface="Arial" pitchFamily="34" charset="0"/>
                        </a:rPr>
                        <a:t>350 км</a:t>
                      </a:r>
                    </a:p>
                  </a:txBody>
                  <a:tcPr marL="127922" marR="127922" marT="63920" marB="6392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>
                        <a:alpha val="50195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41070" name="Овал 149"/>
          <p:cNvSpPr>
            <a:spLocks noChangeArrowheads="1"/>
          </p:cNvSpPr>
          <p:nvPr/>
        </p:nvSpPr>
        <p:spPr bwMode="auto">
          <a:xfrm>
            <a:off x="0" y="1200150"/>
            <a:ext cx="10721975" cy="7561263"/>
          </a:xfrm>
          <a:prstGeom prst="ellipse">
            <a:avLst/>
          </a:prstGeom>
          <a:solidFill>
            <a:schemeClr val="accent1">
              <a:alpha val="39999"/>
            </a:schemeClr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lIns="91372" tIns="45686" rIns="91372" bIns="45686" anchor="ctr"/>
          <a:lstStyle/>
          <a:p>
            <a:pPr defTabSz="1277938"/>
            <a:endParaRPr lang="ru-RU">
              <a:cs typeface="Arial" pitchFamily="34" charset="0"/>
            </a:endParaRPr>
          </a:p>
        </p:txBody>
      </p:sp>
      <p:sp>
        <p:nvSpPr>
          <p:cNvPr id="41071" name="Text Box 343"/>
          <p:cNvSpPr txBox="1">
            <a:spLocks noChangeArrowheads="1"/>
          </p:cNvSpPr>
          <p:nvPr/>
        </p:nvSpPr>
        <p:spPr bwMode="auto">
          <a:xfrm>
            <a:off x="9575800" y="7585075"/>
            <a:ext cx="3097213" cy="2905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36" tIns="45668" rIns="91336" bIns="45668">
            <a:spAutoFit/>
          </a:bodyPr>
          <a:lstStyle/>
          <a:p>
            <a:pPr algn="ctr" defTabSz="912813">
              <a:spcBef>
                <a:spcPct val="50000"/>
              </a:spcBef>
            </a:pPr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-Зона покрытия КВ радиостанций</a:t>
            </a:r>
          </a:p>
        </p:txBody>
      </p:sp>
      <p:graphicFrame>
        <p:nvGraphicFramePr>
          <p:cNvPr id="40962" name="Объект 21"/>
          <p:cNvGraphicFramePr>
            <a:graphicFrameLocks noChangeAspect="1"/>
          </p:cNvGraphicFramePr>
          <p:nvPr/>
        </p:nvGraphicFramePr>
        <p:xfrm>
          <a:off x="9132888" y="8012113"/>
          <a:ext cx="444500" cy="557212"/>
        </p:xfrm>
        <a:graphic>
          <a:graphicData uri="http://schemas.openxmlformats.org/presentationml/2006/ole">
            <p:oleObj spid="_x0000_s40962" name="Visio" r:id="rId6" imgW="594495" imgH="744894" progId="Visio.Drawing.11">
              <p:embed/>
            </p:oleObj>
          </a:graphicData>
        </a:graphic>
      </p:graphicFrame>
      <p:graphicFrame>
        <p:nvGraphicFramePr>
          <p:cNvPr id="40963" name="Объект 22"/>
          <p:cNvGraphicFramePr>
            <a:graphicFrameLocks noChangeAspect="1"/>
          </p:cNvGraphicFramePr>
          <p:nvPr/>
        </p:nvGraphicFramePr>
        <p:xfrm>
          <a:off x="9148763" y="8588375"/>
          <a:ext cx="395287" cy="588963"/>
        </p:xfrm>
        <a:graphic>
          <a:graphicData uri="http://schemas.openxmlformats.org/presentationml/2006/ole">
            <p:oleObj spid="_x0000_s40963" name="Visio" r:id="rId7" imgW="638192" imgH="948612" progId="Visio.Drawing.11">
              <p:embed/>
            </p:oleObj>
          </a:graphicData>
        </a:graphic>
      </p:graphicFrame>
      <p:sp>
        <p:nvSpPr>
          <p:cNvPr id="41072" name="Text Box 15"/>
          <p:cNvSpPr txBox="1">
            <a:spLocks noChangeArrowheads="1"/>
          </p:cNvSpPr>
          <p:nvPr/>
        </p:nvSpPr>
        <p:spPr bwMode="auto">
          <a:xfrm>
            <a:off x="9525" y="44450"/>
            <a:ext cx="12792075" cy="6826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835" tIns="63920" rIns="127835" bIns="63920" anchor="ctr">
            <a:spAutoFit/>
          </a:bodyPr>
          <a:lstStyle/>
          <a:p>
            <a:pPr algn="ctr" defTabSz="1479550"/>
            <a:r>
              <a:rPr lang="ru-RU">
                <a:solidFill>
                  <a:schemeClr val="tx1"/>
                </a:solidFill>
                <a:cs typeface="Arial" pitchFamily="34" charset="0"/>
              </a:rPr>
              <a:t>Места расположения КВ радиостанций </a:t>
            </a:r>
            <a:r>
              <a:rPr lang="ru-RU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/>
            </a:r>
            <a:br>
              <a:rPr lang="ru-RU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</a:br>
            <a:r>
              <a:rPr lang="ru-RU">
                <a:solidFill>
                  <a:schemeClr val="tx1"/>
                </a:solidFill>
                <a:cs typeface="Arial" pitchFamily="34" charset="0"/>
              </a:rPr>
              <a:t>на территории Чеченской Республике</a:t>
            </a:r>
          </a:p>
        </p:txBody>
      </p:sp>
      <p:graphicFrame>
        <p:nvGraphicFramePr>
          <p:cNvPr id="40964" name="Object 4"/>
          <p:cNvGraphicFramePr>
            <a:graphicFrameLocks noChangeAspect="1"/>
          </p:cNvGraphicFramePr>
          <p:nvPr/>
        </p:nvGraphicFramePr>
        <p:xfrm>
          <a:off x="5608638" y="4513263"/>
          <a:ext cx="395287" cy="588962"/>
        </p:xfrm>
        <a:graphic>
          <a:graphicData uri="http://schemas.openxmlformats.org/presentationml/2006/ole">
            <p:oleObj spid="_x0000_s40964" name="Visio" r:id="rId8" imgW="638192" imgH="948612" progId="Visio.Drawing.11">
              <p:embed/>
            </p:oleObj>
          </a:graphicData>
        </a:graphic>
      </p:graphicFrame>
      <p:graphicFrame>
        <p:nvGraphicFramePr>
          <p:cNvPr id="40965" name="Object 5"/>
          <p:cNvGraphicFramePr>
            <a:graphicFrameLocks noChangeAspect="1"/>
          </p:cNvGraphicFramePr>
          <p:nvPr/>
        </p:nvGraphicFramePr>
        <p:xfrm>
          <a:off x="6256338" y="4368800"/>
          <a:ext cx="444500" cy="557213"/>
        </p:xfrm>
        <a:graphic>
          <a:graphicData uri="http://schemas.openxmlformats.org/presentationml/2006/ole">
            <p:oleObj spid="_x0000_s40965" name="Visio" r:id="rId9" imgW="594495" imgH="744894" progId="Visio.Drawing.11">
              <p:embed/>
            </p:oleObj>
          </a:graphicData>
        </a:graphic>
      </p:graphicFrame>
      <p:sp>
        <p:nvSpPr>
          <p:cNvPr id="41073" name="Овал 149"/>
          <p:cNvSpPr>
            <a:spLocks noChangeArrowheads="1"/>
          </p:cNvSpPr>
          <p:nvPr/>
        </p:nvSpPr>
        <p:spPr bwMode="auto">
          <a:xfrm>
            <a:off x="9145588" y="7458075"/>
            <a:ext cx="357187" cy="428625"/>
          </a:xfrm>
          <a:prstGeom prst="ellipse">
            <a:avLst/>
          </a:prstGeom>
          <a:solidFill>
            <a:schemeClr val="accent1">
              <a:alpha val="39999"/>
            </a:schemeClr>
          </a:solidFill>
          <a:ln w="25400" algn="ctr">
            <a:solidFill>
              <a:srgbClr val="385D8A"/>
            </a:solidFill>
            <a:round/>
            <a:headEnd/>
            <a:tailEnd/>
          </a:ln>
        </p:spPr>
        <p:txBody>
          <a:bodyPr lIns="91372" tIns="45686" rIns="91372" bIns="45686" anchor="ctr"/>
          <a:lstStyle/>
          <a:p>
            <a:pPr defTabSz="1277938"/>
            <a:endParaRPr lang="ru-RU">
              <a:cs typeface="Arial" pitchFamily="34" charset="0"/>
            </a:endParaRP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8962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795250" cy="9596438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pic>
        <p:nvPicPr>
          <p:cNvPr id="168963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6350" y="17463"/>
            <a:ext cx="12795250" cy="9596437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168964" name="Text Box 15"/>
          <p:cNvSpPr txBox="1">
            <a:spLocks noChangeArrowheads="1"/>
          </p:cNvSpPr>
          <p:nvPr/>
        </p:nvSpPr>
        <p:spPr bwMode="auto">
          <a:xfrm>
            <a:off x="6350" y="0"/>
            <a:ext cx="12795250" cy="74453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789" tIns="63899" rIns="127789" bIns="63899" anchor="ctr">
            <a:spAutoFit/>
          </a:bodyPr>
          <a:lstStyle/>
          <a:p>
            <a:pPr algn="ctr" defTabSz="1479550"/>
            <a:r>
              <a:rPr lang="ru-RU" sz="2000">
                <a:solidFill>
                  <a:schemeClr val="tx1"/>
                </a:solidFill>
                <a:cs typeface="Arial" pitchFamily="34" charset="0"/>
              </a:rPr>
              <a:t>Схема проводной связи с подразделениями ВГСЧ</a:t>
            </a:r>
            <a:br>
              <a:rPr lang="ru-RU" sz="2000">
                <a:solidFill>
                  <a:schemeClr val="tx1"/>
                </a:solidFill>
                <a:cs typeface="Arial" pitchFamily="34" charset="0"/>
              </a:rPr>
            </a:br>
            <a:r>
              <a:rPr lang="ru-RU" sz="2000">
                <a:solidFill>
                  <a:schemeClr val="tx1"/>
                </a:solidFill>
                <a:cs typeface="Arial" pitchFamily="34" charset="0"/>
              </a:rPr>
              <a:t>Чеченской Республики </a:t>
            </a:r>
          </a:p>
        </p:txBody>
      </p:sp>
      <p:sp>
        <p:nvSpPr>
          <p:cNvPr id="168965" name="Freeform 142"/>
          <p:cNvSpPr>
            <a:spLocks/>
          </p:cNvSpPr>
          <p:nvPr/>
        </p:nvSpPr>
        <p:spPr bwMode="auto">
          <a:xfrm>
            <a:off x="1246188" y="901700"/>
            <a:ext cx="2259012" cy="6350000"/>
          </a:xfrm>
          <a:custGeom>
            <a:avLst/>
            <a:gdLst>
              <a:gd name="T0" fmla="*/ 2147483647 w 1422"/>
              <a:gd name="T1" fmla="*/ 2147483647 h 4000"/>
              <a:gd name="T2" fmla="*/ 2147483647 w 1422"/>
              <a:gd name="T3" fmla="*/ 2147483647 h 4000"/>
              <a:gd name="T4" fmla="*/ 2147483647 w 1422"/>
              <a:gd name="T5" fmla="*/ 2147483647 h 4000"/>
              <a:gd name="T6" fmla="*/ 2147483647 w 1422"/>
              <a:gd name="T7" fmla="*/ 2147483647 h 4000"/>
              <a:gd name="T8" fmla="*/ 2147483647 w 1422"/>
              <a:gd name="T9" fmla="*/ 2147483647 h 4000"/>
              <a:gd name="T10" fmla="*/ 2147483647 w 1422"/>
              <a:gd name="T11" fmla="*/ 2147483647 h 4000"/>
              <a:gd name="T12" fmla="*/ 2147483647 w 1422"/>
              <a:gd name="T13" fmla="*/ 2147483647 h 4000"/>
              <a:gd name="T14" fmla="*/ 2147483647 w 1422"/>
              <a:gd name="T15" fmla="*/ 2147483647 h 4000"/>
              <a:gd name="T16" fmla="*/ 2147483647 w 1422"/>
              <a:gd name="T17" fmla="*/ 2147483647 h 4000"/>
              <a:gd name="T18" fmla="*/ 2147483647 w 1422"/>
              <a:gd name="T19" fmla="*/ 2147483647 h 4000"/>
              <a:gd name="T20" fmla="*/ 2147483647 w 1422"/>
              <a:gd name="T21" fmla="*/ 2147483647 h 4000"/>
              <a:gd name="T22" fmla="*/ 2147483647 w 1422"/>
              <a:gd name="T23" fmla="*/ 2147483647 h 4000"/>
              <a:gd name="T24" fmla="*/ 2147483647 w 1422"/>
              <a:gd name="T25" fmla="*/ 2147483647 h 4000"/>
              <a:gd name="T26" fmla="*/ 2147483647 w 1422"/>
              <a:gd name="T27" fmla="*/ 2147483647 h 4000"/>
              <a:gd name="T28" fmla="*/ 2147483647 w 1422"/>
              <a:gd name="T29" fmla="*/ 2147483647 h 4000"/>
              <a:gd name="T30" fmla="*/ 2147483647 w 1422"/>
              <a:gd name="T31" fmla="*/ 2147483647 h 4000"/>
              <a:gd name="T32" fmla="*/ 2147483647 w 1422"/>
              <a:gd name="T33" fmla="*/ 2147483647 h 4000"/>
              <a:gd name="T34" fmla="*/ 2147483647 w 1422"/>
              <a:gd name="T35" fmla="*/ 2147483647 h 4000"/>
              <a:gd name="T36" fmla="*/ 2147483647 w 1422"/>
              <a:gd name="T37" fmla="*/ 2147483647 h 4000"/>
              <a:gd name="T38" fmla="*/ 2147483647 w 1422"/>
              <a:gd name="T39" fmla="*/ 2147483647 h 4000"/>
              <a:gd name="T40" fmla="*/ 2147483647 w 1422"/>
              <a:gd name="T41" fmla="*/ 2147483647 h 4000"/>
              <a:gd name="T42" fmla="*/ 2147483647 w 1422"/>
              <a:gd name="T43" fmla="*/ 2147483647 h 4000"/>
              <a:gd name="T44" fmla="*/ 2147483647 w 1422"/>
              <a:gd name="T45" fmla="*/ 2147483647 h 4000"/>
              <a:gd name="T46" fmla="*/ 2147483647 w 1422"/>
              <a:gd name="T47" fmla="*/ 2147483647 h 4000"/>
              <a:gd name="T48" fmla="*/ 2147483647 w 1422"/>
              <a:gd name="T49" fmla="*/ 2147483647 h 4000"/>
              <a:gd name="T50" fmla="*/ 2147483647 w 1422"/>
              <a:gd name="T51" fmla="*/ 2147483647 h 4000"/>
              <a:gd name="T52" fmla="*/ 2147483647 w 1422"/>
              <a:gd name="T53" fmla="*/ 2147483647 h 4000"/>
              <a:gd name="T54" fmla="*/ 2147483647 w 1422"/>
              <a:gd name="T55" fmla="*/ 2147483647 h 4000"/>
              <a:gd name="T56" fmla="*/ 2147483647 w 1422"/>
              <a:gd name="T57" fmla="*/ 2147483647 h 4000"/>
              <a:gd name="T58" fmla="*/ 2147483647 w 1422"/>
              <a:gd name="T59" fmla="*/ 2147483647 h 4000"/>
              <a:gd name="T60" fmla="*/ 2147483647 w 1422"/>
              <a:gd name="T61" fmla="*/ 2147483647 h 4000"/>
              <a:gd name="T62" fmla="*/ 2147483647 w 1422"/>
              <a:gd name="T63" fmla="*/ 2147483647 h 4000"/>
              <a:gd name="T64" fmla="*/ 2147483647 w 1422"/>
              <a:gd name="T65" fmla="*/ 2147483647 h 400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22"/>
              <a:gd name="T100" fmla="*/ 0 h 4000"/>
              <a:gd name="T101" fmla="*/ 1422 w 1422"/>
              <a:gd name="T102" fmla="*/ 4000 h 400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22" h="4000">
                <a:moveTo>
                  <a:pt x="1398" y="4000"/>
                </a:moveTo>
                <a:cubicBezTo>
                  <a:pt x="1392" y="3949"/>
                  <a:pt x="1393" y="3928"/>
                  <a:pt x="1366" y="3888"/>
                </a:cubicBezTo>
                <a:cubicBezTo>
                  <a:pt x="1404" y="3831"/>
                  <a:pt x="1364" y="3878"/>
                  <a:pt x="1390" y="3888"/>
                </a:cubicBezTo>
                <a:cubicBezTo>
                  <a:pt x="1400" y="3892"/>
                  <a:pt x="1411" y="3883"/>
                  <a:pt x="1422" y="3880"/>
                </a:cubicBezTo>
                <a:cubicBezTo>
                  <a:pt x="1411" y="3864"/>
                  <a:pt x="1401" y="3848"/>
                  <a:pt x="1390" y="3832"/>
                </a:cubicBezTo>
                <a:cubicBezTo>
                  <a:pt x="1384" y="3823"/>
                  <a:pt x="1395" y="3811"/>
                  <a:pt x="1398" y="3800"/>
                </a:cubicBezTo>
                <a:cubicBezTo>
                  <a:pt x="1403" y="3784"/>
                  <a:pt x="1414" y="3752"/>
                  <a:pt x="1414" y="3752"/>
                </a:cubicBezTo>
                <a:cubicBezTo>
                  <a:pt x="1405" y="3667"/>
                  <a:pt x="1420" y="3663"/>
                  <a:pt x="1358" y="3704"/>
                </a:cubicBezTo>
                <a:cubicBezTo>
                  <a:pt x="1349" y="3678"/>
                  <a:pt x="1361" y="3643"/>
                  <a:pt x="1342" y="3624"/>
                </a:cubicBezTo>
                <a:cubicBezTo>
                  <a:pt x="1337" y="3619"/>
                  <a:pt x="1288" y="3637"/>
                  <a:pt x="1278" y="3640"/>
                </a:cubicBezTo>
                <a:cubicBezTo>
                  <a:pt x="1252" y="3601"/>
                  <a:pt x="1271" y="3579"/>
                  <a:pt x="1230" y="3552"/>
                </a:cubicBezTo>
                <a:cubicBezTo>
                  <a:pt x="1215" y="3506"/>
                  <a:pt x="1234" y="3478"/>
                  <a:pt x="1190" y="3448"/>
                </a:cubicBezTo>
                <a:cubicBezTo>
                  <a:pt x="1201" y="3403"/>
                  <a:pt x="1199" y="3377"/>
                  <a:pt x="1166" y="3344"/>
                </a:cubicBezTo>
                <a:cubicBezTo>
                  <a:pt x="1157" y="3318"/>
                  <a:pt x="1162" y="3288"/>
                  <a:pt x="1150" y="3264"/>
                </a:cubicBezTo>
                <a:cubicBezTo>
                  <a:pt x="1148" y="3261"/>
                  <a:pt x="1104" y="3251"/>
                  <a:pt x="1094" y="3248"/>
                </a:cubicBezTo>
                <a:cubicBezTo>
                  <a:pt x="1097" y="3240"/>
                  <a:pt x="1095" y="3228"/>
                  <a:pt x="1102" y="3224"/>
                </a:cubicBezTo>
                <a:cubicBezTo>
                  <a:pt x="1116" y="3216"/>
                  <a:pt x="1143" y="3231"/>
                  <a:pt x="1150" y="3216"/>
                </a:cubicBezTo>
                <a:cubicBezTo>
                  <a:pt x="1161" y="3194"/>
                  <a:pt x="1147" y="3168"/>
                  <a:pt x="1142" y="3144"/>
                </a:cubicBezTo>
                <a:cubicBezTo>
                  <a:pt x="1136" y="3112"/>
                  <a:pt x="1128" y="3079"/>
                  <a:pt x="1118" y="3048"/>
                </a:cubicBezTo>
                <a:cubicBezTo>
                  <a:pt x="1115" y="3039"/>
                  <a:pt x="1111" y="3027"/>
                  <a:pt x="1102" y="3024"/>
                </a:cubicBezTo>
                <a:cubicBezTo>
                  <a:pt x="1079" y="3016"/>
                  <a:pt x="1054" y="3019"/>
                  <a:pt x="1030" y="3016"/>
                </a:cubicBezTo>
                <a:cubicBezTo>
                  <a:pt x="1027" y="3008"/>
                  <a:pt x="1024" y="3000"/>
                  <a:pt x="1022" y="2992"/>
                </a:cubicBezTo>
                <a:cubicBezTo>
                  <a:pt x="1018" y="2971"/>
                  <a:pt x="1020" y="2949"/>
                  <a:pt x="1014" y="2928"/>
                </a:cubicBezTo>
                <a:cubicBezTo>
                  <a:pt x="1004" y="2891"/>
                  <a:pt x="953" y="2882"/>
                  <a:pt x="926" y="2864"/>
                </a:cubicBezTo>
                <a:cubicBezTo>
                  <a:pt x="870" y="2867"/>
                  <a:pt x="814" y="2865"/>
                  <a:pt x="758" y="2872"/>
                </a:cubicBezTo>
                <a:cubicBezTo>
                  <a:pt x="728" y="2876"/>
                  <a:pt x="736" y="2894"/>
                  <a:pt x="726" y="2912"/>
                </a:cubicBezTo>
                <a:cubicBezTo>
                  <a:pt x="694" y="2970"/>
                  <a:pt x="673" y="3014"/>
                  <a:pt x="662" y="3080"/>
                </a:cubicBezTo>
                <a:cubicBezTo>
                  <a:pt x="563" y="3071"/>
                  <a:pt x="526" y="3065"/>
                  <a:pt x="422" y="3072"/>
                </a:cubicBezTo>
                <a:cubicBezTo>
                  <a:pt x="365" y="3091"/>
                  <a:pt x="383" y="3102"/>
                  <a:pt x="358" y="3064"/>
                </a:cubicBezTo>
                <a:cubicBezTo>
                  <a:pt x="368" y="2975"/>
                  <a:pt x="358" y="3015"/>
                  <a:pt x="382" y="2944"/>
                </a:cubicBezTo>
                <a:cubicBezTo>
                  <a:pt x="387" y="2928"/>
                  <a:pt x="398" y="2896"/>
                  <a:pt x="398" y="2896"/>
                </a:cubicBezTo>
                <a:cubicBezTo>
                  <a:pt x="394" y="2770"/>
                  <a:pt x="425" y="2696"/>
                  <a:pt x="366" y="2608"/>
                </a:cubicBezTo>
                <a:cubicBezTo>
                  <a:pt x="374" y="2584"/>
                  <a:pt x="397" y="2539"/>
                  <a:pt x="374" y="2512"/>
                </a:cubicBezTo>
                <a:cubicBezTo>
                  <a:pt x="363" y="2499"/>
                  <a:pt x="326" y="2496"/>
                  <a:pt x="326" y="2496"/>
                </a:cubicBezTo>
                <a:cubicBezTo>
                  <a:pt x="343" y="2426"/>
                  <a:pt x="341" y="2322"/>
                  <a:pt x="262" y="2296"/>
                </a:cubicBezTo>
                <a:cubicBezTo>
                  <a:pt x="247" y="2251"/>
                  <a:pt x="247" y="2244"/>
                  <a:pt x="294" y="2232"/>
                </a:cubicBezTo>
                <a:cubicBezTo>
                  <a:pt x="283" y="2187"/>
                  <a:pt x="270" y="2196"/>
                  <a:pt x="246" y="2160"/>
                </a:cubicBezTo>
                <a:cubicBezTo>
                  <a:pt x="249" y="2152"/>
                  <a:pt x="262" y="2140"/>
                  <a:pt x="254" y="2136"/>
                </a:cubicBezTo>
                <a:cubicBezTo>
                  <a:pt x="232" y="2125"/>
                  <a:pt x="205" y="2136"/>
                  <a:pt x="182" y="2128"/>
                </a:cubicBezTo>
                <a:cubicBezTo>
                  <a:pt x="164" y="2122"/>
                  <a:pt x="150" y="2107"/>
                  <a:pt x="134" y="2096"/>
                </a:cubicBezTo>
                <a:cubicBezTo>
                  <a:pt x="109" y="2079"/>
                  <a:pt x="75" y="2070"/>
                  <a:pt x="46" y="2064"/>
                </a:cubicBezTo>
                <a:cubicBezTo>
                  <a:pt x="49" y="2035"/>
                  <a:pt x="45" y="2004"/>
                  <a:pt x="54" y="1976"/>
                </a:cubicBezTo>
                <a:cubicBezTo>
                  <a:pt x="57" y="1968"/>
                  <a:pt x="72" y="1974"/>
                  <a:pt x="78" y="1968"/>
                </a:cubicBezTo>
                <a:cubicBezTo>
                  <a:pt x="92" y="1954"/>
                  <a:pt x="110" y="1920"/>
                  <a:pt x="110" y="1920"/>
                </a:cubicBezTo>
                <a:cubicBezTo>
                  <a:pt x="105" y="1865"/>
                  <a:pt x="118" y="1781"/>
                  <a:pt x="54" y="1760"/>
                </a:cubicBezTo>
                <a:cubicBezTo>
                  <a:pt x="28" y="1720"/>
                  <a:pt x="42" y="1720"/>
                  <a:pt x="78" y="1696"/>
                </a:cubicBezTo>
                <a:cubicBezTo>
                  <a:pt x="91" y="1656"/>
                  <a:pt x="79" y="1654"/>
                  <a:pt x="46" y="1632"/>
                </a:cubicBezTo>
                <a:cubicBezTo>
                  <a:pt x="41" y="1624"/>
                  <a:pt x="33" y="1617"/>
                  <a:pt x="30" y="1608"/>
                </a:cubicBezTo>
                <a:cubicBezTo>
                  <a:pt x="0" y="1529"/>
                  <a:pt x="55" y="1538"/>
                  <a:pt x="110" y="1520"/>
                </a:cubicBezTo>
                <a:cubicBezTo>
                  <a:pt x="117" y="1408"/>
                  <a:pt x="132" y="1254"/>
                  <a:pt x="110" y="1152"/>
                </a:cubicBezTo>
                <a:cubicBezTo>
                  <a:pt x="105" y="1126"/>
                  <a:pt x="60" y="1135"/>
                  <a:pt x="38" y="1120"/>
                </a:cubicBezTo>
                <a:cubicBezTo>
                  <a:pt x="24" y="1078"/>
                  <a:pt x="42" y="1084"/>
                  <a:pt x="78" y="1072"/>
                </a:cubicBezTo>
                <a:cubicBezTo>
                  <a:pt x="93" y="1027"/>
                  <a:pt x="68" y="1017"/>
                  <a:pt x="54" y="976"/>
                </a:cubicBezTo>
                <a:cubicBezTo>
                  <a:pt x="108" y="958"/>
                  <a:pt x="158" y="950"/>
                  <a:pt x="214" y="936"/>
                </a:cubicBezTo>
                <a:cubicBezTo>
                  <a:pt x="222" y="931"/>
                  <a:pt x="232" y="928"/>
                  <a:pt x="238" y="920"/>
                </a:cubicBezTo>
                <a:cubicBezTo>
                  <a:pt x="246" y="910"/>
                  <a:pt x="245" y="877"/>
                  <a:pt x="262" y="872"/>
                </a:cubicBezTo>
                <a:cubicBezTo>
                  <a:pt x="296" y="863"/>
                  <a:pt x="331" y="867"/>
                  <a:pt x="366" y="864"/>
                </a:cubicBezTo>
                <a:cubicBezTo>
                  <a:pt x="369" y="856"/>
                  <a:pt x="375" y="848"/>
                  <a:pt x="374" y="840"/>
                </a:cubicBezTo>
                <a:cubicBezTo>
                  <a:pt x="372" y="823"/>
                  <a:pt x="358" y="792"/>
                  <a:pt x="358" y="792"/>
                </a:cubicBezTo>
                <a:cubicBezTo>
                  <a:pt x="380" y="725"/>
                  <a:pt x="366" y="742"/>
                  <a:pt x="438" y="728"/>
                </a:cubicBezTo>
                <a:cubicBezTo>
                  <a:pt x="410" y="709"/>
                  <a:pt x="401" y="696"/>
                  <a:pt x="390" y="664"/>
                </a:cubicBezTo>
                <a:cubicBezTo>
                  <a:pt x="406" y="617"/>
                  <a:pt x="445" y="629"/>
                  <a:pt x="494" y="624"/>
                </a:cubicBezTo>
                <a:cubicBezTo>
                  <a:pt x="534" y="597"/>
                  <a:pt x="513" y="616"/>
                  <a:pt x="550" y="560"/>
                </a:cubicBezTo>
                <a:cubicBezTo>
                  <a:pt x="555" y="552"/>
                  <a:pt x="566" y="536"/>
                  <a:pt x="566" y="536"/>
                </a:cubicBezTo>
                <a:cubicBezTo>
                  <a:pt x="572" y="457"/>
                  <a:pt x="593" y="263"/>
                  <a:pt x="510" y="208"/>
                </a:cubicBezTo>
                <a:cubicBezTo>
                  <a:pt x="503" y="140"/>
                  <a:pt x="513" y="122"/>
                  <a:pt x="462" y="88"/>
                </a:cubicBezTo>
                <a:cubicBezTo>
                  <a:pt x="446" y="39"/>
                  <a:pt x="478" y="42"/>
                  <a:pt x="478" y="0"/>
                </a:cubicBezTo>
              </a:path>
            </a:pathLst>
          </a:custGeom>
          <a:noFill/>
          <a:ln w="9525">
            <a:solidFill>
              <a:schemeClr val="hlink"/>
            </a:solidFill>
            <a:round/>
            <a:headEnd/>
            <a:tailEnd/>
          </a:ln>
        </p:spPr>
        <p:txBody>
          <a:bodyPr lIns="91395" tIns="45697" rIns="91395" bIns="45697"/>
          <a:lstStyle/>
          <a:p>
            <a:endParaRPr lang="ru-RU"/>
          </a:p>
        </p:txBody>
      </p:sp>
      <p:sp>
        <p:nvSpPr>
          <p:cNvPr id="168966" name="TextBox 186"/>
          <p:cNvSpPr txBox="1">
            <a:spLocks noChangeArrowheads="1"/>
          </p:cNvSpPr>
          <p:nvPr/>
        </p:nvSpPr>
        <p:spPr bwMode="auto">
          <a:xfrm>
            <a:off x="11836400" y="9263063"/>
            <a:ext cx="930275" cy="3381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84" tIns="45692" rIns="91384" bIns="45692">
            <a:spAutoFit/>
          </a:bodyPr>
          <a:lstStyle/>
          <a:p>
            <a:pPr algn="ctr" defTabSz="1277938"/>
            <a:r>
              <a:rPr lang="ru-RU" sz="800">
                <a:cs typeface="Arial" pitchFamily="34" charset="0"/>
              </a:rPr>
              <a:t>По состоянию на</a:t>
            </a:r>
          </a:p>
          <a:p>
            <a:pPr algn="ctr" defTabSz="1277938"/>
            <a:r>
              <a:rPr lang="ru-RU" sz="800">
                <a:cs typeface="Arial" pitchFamily="34" charset="0"/>
              </a:rPr>
              <a:t>дд.мм.гг</a:t>
            </a:r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4149725"/>
            <a:ext cx="12801600" cy="1079500"/>
          </a:xfrm>
          <a:prstGeom prst="rect">
            <a:avLst/>
          </a:prstGeom>
          <a:solidFill>
            <a:srgbClr val="00B0F0">
              <a:alpha val="85097"/>
            </a:srgbClr>
          </a:solidFill>
          <a:ln w="25400" algn="ctr">
            <a:noFill/>
            <a:miter lim="800000"/>
            <a:headEnd/>
            <a:tailEnd/>
          </a:ln>
          <a:effectLst>
            <a:outerShdw sx="999" sy="999" algn="ctr" rotWithShape="0">
              <a:srgbClr val="000000"/>
            </a:outerShdw>
          </a:effectLst>
        </p:spPr>
        <p:txBody>
          <a:bodyPr lIns="91395" tIns="45697" rIns="91395" bIns="45697" anchor="ctr"/>
          <a:lstStyle/>
          <a:p>
            <a:pPr algn="ctr" defTabSz="1277938">
              <a:defRPr/>
            </a:pPr>
            <a:r>
              <a:rPr lang="ru-RU" sz="3500" dirty="0">
                <a:solidFill>
                  <a:srgbClr val="C00000"/>
                </a:solidFill>
                <a:cs typeface="Times New Roman" pitchFamily="18" charset="0"/>
              </a:rPr>
              <a:t>Подразделения ВГСЧ на территории Чеченской Республики отсутствует</a:t>
            </a:r>
            <a:endParaRPr lang="ru-RU" sz="3500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168968" name="Rectangle 137"/>
          <p:cNvSpPr>
            <a:spLocks noChangeArrowheads="1"/>
          </p:cNvSpPr>
          <p:nvPr/>
        </p:nvSpPr>
        <p:spPr bwMode="auto">
          <a:xfrm>
            <a:off x="10028238" y="6372225"/>
            <a:ext cx="2773362" cy="2873375"/>
          </a:xfrm>
          <a:prstGeom prst="rect">
            <a:avLst/>
          </a:prstGeom>
          <a:solidFill>
            <a:schemeClr val="accent1">
              <a:alpha val="49019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70" tIns="63987" rIns="127970" bIns="63987" anchor="ctr"/>
          <a:lstStyle/>
          <a:p>
            <a:pPr defTabSz="1789113"/>
            <a:endParaRPr lang="ru-RU" sz="2500" b="1">
              <a:latin typeface="Arial" pitchFamily="34" charset="0"/>
              <a:cs typeface="Arial" pitchFamily="34" charset="0"/>
            </a:endParaRPr>
          </a:p>
        </p:txBody>
      </p:sp>
      <p:sp>
        <p:nvSpPr>
          <p:cNvPr id="168969" name="Line 138"/>
          <p:cNvSpPr>
            <a:spLocks noChangeShapeType="1"/>
          </p:cNvSpPr>
          <p:nvPr/>
        </p:nvSpPr>
        <p:spPr bwMode="auto">
          <a:xfrm flipH="1">
            <a:off x="10240963" y="8054975"/>
            <a:ext cx="427037" cy="0"/>
          </a:xfrm>
          <a:prstGeom prst="line">
            <a:avLst/>
          </a:prstGeom>
          <a:noFill/>
          <a:ln w="31750">
            <a:solidFill>
              <a:srgbClr val="008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8970" name="Rectangle 139"/>
          <p:cNvSpPr>
            <a:spLocks noChangeArrowheads="1"/>
          </p:cNvSpPr>
          <p:nvPr/>
        </p:nvSpPr>
        <p:spPr bwMode="auto">
          <a:xfrm>
            <a:off x="10774363" y="7958138"/>
            <a:ext cx="1841500" cy="234950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970" tIns="63987" rIns="127970" bIns="63987" anchor="ctr"/>
          <a:lstStyle/>
          <a:p>
            <a:pPr defTabSz="1789113"/>
            <a:r>
              <a:rPr lang="ru-RU" sz="14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Цифровые каналы</a:t>
            </a:r>
          </a:p>
        </p:txBody>
      </p:sp>
      <p:sp>
        <p:nvSpPr>
          <p:cNvPr id="168971" name="Line 140"/>
          <p:cNvSpPr>
            <a:spLocks noChangeShapeType="1"/>
          </p:cNvSpPr>
          <p:nvPr/>
        </p:nvSpPr>
        <p:spPr bwMode="auto">
          <a:xfrm flipH="1">
            <a:off x="10240963" y="8537575"/>
            <a:ext cx="427037" cy="0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8972" name="Rectangle 141"/>
          <p:cNvSpPr>
            <a:spLocks noChangeArrowheads="1"/>
          </p:cNvSpPr>
          <p:nvPr/>
        </p:nvSpPr>
        <p:spPr bwMode="auto">
          <a:xfrm>
            <a:off x="10774363" y="8440738"/>
            <a:ext cx="1708150" cy="288925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970" tIns="63987" rIns="127970" bIns="63987" anchor="ctr"/>
          <a:lstStyle/>
          <a:p>
            <a:pPr defTabSz="1789113"/>
            <a:r>
              <a:rPr lang="ru-RU" sz="14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Аналог. каналы</a:t>
            </a:r>
          </a:p>
        </p:txBody>
      </p:sp>
      <p:sp>
        <p:nvSpPr>
          <p:cNvPr id="168973" name="Rectangle 139"/>
          <p:cNvSpPr>
            <a:spLocks noChangeArrowheads="1"/>
          </p:cNvSpPr>
          <p:nvPr/>
        </p:nvSpPr>
        <p:spPr bwMode="auto">
          <a:xfrm>
            <a:off x="10687050" y="6515100"/>
            <a:ext cx="2114550" cy="500063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970" tIns="63987" rIns="127970" bIns="63987" anchor="ctr"/>
          <a:lstStyle/>
          <a:p>
            <a:pPr defTabSz="1789113"/>
            <a:r>
              <a:rPr lang="ru-RU" sz="10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Подразделения ВГСЧ </a:t>
            </a:r>
          </a:p>
          <a:p>
            <a:pPr defTabSz="1789113"/>
            <a:r>
              <a:rPr lang="ru-RU" sz="10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Находящиеся в ведении ФГУ </a:t>
            </a:r>
          </a:p>
          <a:p>
            <a:pPr defTabSz="1789113"/>
            <a:r>
              <a:rPr lang="ru-RU" sz="10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«СПО Металургбезопасность</a:t>
            </a:r>
            <a:r>
              <a:rPr lang="ru-RU" sz="1000" b="1">
                <a:latin typeface="Arial" pitchFamily="34" charset="0"/>
                <a:cs typeface="Arial" pitchFamily="34" charset="0"/>
              </a:rPr>
              <a:t>»</a:t>
            </a:r>
          </a:p>
        </p:txBody>
      </p:sp>
      <p:sp>
        <p:nvSpPr>
          <p:cNvPr id="168974" name="Rectangle 139"/>
          <p:cNvSpPr>
            <a:spLocks noChangeArrowheads="1"/>
          </p:cNvSpPr>
          <p:nvPr/>
        </p:nvSpPr>
        <p:spPr bwMode="auto">
          <a:xfrm>
            <a:off x="10687050" y="7300913"/>
            <a:ext cx="2114550" cy="500062"/>
          </a:xfrm>
          <a:prstGeom prst="rect">
            <a:avLst/>
          </a:prstGeom>
          <a:noFill/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7970" tIns="63987" rIns="127970" bIns="63987" anchor="ctr"/>
          <a:lstStyle/>
          <a:p>
            <a:pPr defTabSz="1789113"/>
            <a:r>
              <a:rPr lang="ru-RU" sz="10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Подразделения ВГСЧ </a:t>
            </a:r>
          </a:p>
          <a:p>
            <a:pPr defTabSz="1789113"/>
            <a:r>
              <a:rPr lang="ru-RU" sz="10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Находящиеся в ведении ОАО</a:t>
            </a:r>
          </a:p>
          <a:p>
            <a:pPr defTabSz="1789113"/>
            <a:r>
              <a:rPr lang="ru-RU" sz="10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«ВГСЧ»</a:t>
            </a:r>
          </a:p>
        </p:txBody>
      </p:sp>
      <p:sp>
        <p:nvSpPr>
          <p:cNvPr id="168975" name="Line 138"/>
          <p:cNvSpPr>
            <a:spLocks noChangeShapeType="1"/>
          </p:cNvSpPr>
          <p:nvPr/>
        </p:nvSpPr>
        <p:spPr bwMode="auto">
          <a:xfrm flipH="1">
            <a:off x="10225088" y="8897938"/>
            <a:ext cx="427037" cy="0"/>
          </a:xfrm>
          <a:prstGeom prst="line">
            <a:avLst/>
          </a:prstGeom>
          <a:noFill/>
          <a:ln w="31750">
            <a:solidFill>
              <a:srgbClr val="008000"/>
            </a:solidFill>
            <a:prstDash val="dash"/>
            <a:round/>
            <a:headEnd/>
            <a:tailEnd/>
          </a:ln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168976" name="Rectangle 139"/>
          <p:cNvSpPr>
            <a:spLocks noChangeArrowheads="1"/>
          </p:cNvSpPr>
          <p:nvPr/>
        </p:nvSpPr>
        <p:spPr bwMode="auto">
          <a:xfrm>
            <a:off x="10758488" y="8769350"/>
            <a:ext cx="1841500" cy="388938"/>
          </a:xfrm>
          <a:prstGeom prst="rect">
            <a:avLst/>
          </a:prstGeom>
          <a:noFill/>
          <a:ln w="9525" algn="ctr">
            <a:solidFill>
              <a:schemeClr val="tx1"/>
            </a:solidFill>
            <a:prstDash val="dash"/>
            <a:miter lim="800000"/>
            <a:headEnd/>
            <a:tailEnd/>
          </a:ln>
        </p:spPr>
        <p:txBody>
          <a:bodyPr wrap="none" lIns="127970" tIns="63987" rIns="127970" bIns="63987" anchor="ctr"/>
          <a:lstStyle/>
          <a:p>
            <a:pPr defTabSz="1789113"/>
            <a:r>
              <a:rPr lang="ru-RU" sz="14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Резервные </a:t>
            </a:r>
          </a:p>
          <a:p>
            <a:pPr defTabSz="1789113"/>
            <a:r>
              <a:rPr lang="ru-RU" sz="14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Цифровые каналы</a:t>
            </a:r>
          </a:p>
        </p:txBody>
      </p:sp>
      <p:sp>
        <p:nvSpPr>
          <p:cNvPr id="19" name="Трапеция 18"/>
          <p:cNvSpPr/>
          <p:nvPr/>
        </p:nvSpPr>
        <p:spPr>
          <a:xfrm rot="5400000">
            <a:off x="10222706" y="6550820"/>
            <a:ext cx="428625" cy="500062"/>
          </a:xfrm>
          <a:prstGeom prst="trapezoid">
            <a:avLst/>
          </a:prstGeom>
          <a:solidFill>
            <a:srgbClr val="7030A0"/>
          </a:solidFill>
          <a:ln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anchor="ctr"/>
          <a:lstStyle/>
          <a:p>
            <a:pPr defTabSz="1279218">
              <a:defRPr/>
            </a:pPr>
            <a:endParaRPr lang="ru-RU" sz="2500" b="1" dirty="0"/>
          </a:p>
        </p:txBody>
      </p:sp>
      <p:cxnSp>
        <p:nvCxnSpPr>
          <p:cNvPr id="20" name="Прямая соединительная линия 19"/>
          <p:cNvCxnSpPr/>
          <p:nvPr/>
        </p:nvCxnSpPr>
        <p:spPr>
          <a:xfrm rot="5400000">
            <a:off x="9972675" y="7015163"/>
            <a:ext cx="428625" cy="0"/>
          </a:xfrm>
          <a:prstGeom prst="line">
            <a:avLst/>
          </a:prstGeom>
          <a:ln w="15875">
            <a:solidFill>
              <a:srgbClr val="7030A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Трапеция 20"/>
          <p:cNvSpPr/>
          <p:nvPr/>
        </p:nvSpPr>
        <p:spPr>
          <a:xfrm rot="5400000">
            <a:off x="10222706" y="7265195"/>
            <a:ext cx="428625" cy="500062"/>
          </a:xfrm>
          <a:prstGeom prst="trapezoid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anchor="ctr"/>
          <a:lstStyle/>
          <a:p>
            <a:pPr defTabSz="1279218">
              <a:defRPr/>
            </a:pPr>
            <a:endParaRPr lang="ru-RU" sz="2500" b="1" dirty="0"/>
          </a:p>
        </p:txBody>
      </p:sp>
      <p:cxnSp>
        <p:nvCxnSpPr>
          <p:cNvPr id="22" name="Прямая соединительная линия 21"/>
          <p:cNvCxnSpPr/>
          <p:nvPr/>
        </p:nvCxnSpPr>
        <p:spPr>
          <a:xfrm rot="5400000">
            <a:off x="9972675" y="7729538"/>
            <a:ext cx="428625" cy="0"/>
          </a:xfrm>
          <a:prstGeom prst="line">
            <a:avLst/>
          </a:prstGeom>
          <a:ln w="158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8981" name="TextBox 199"/>
          <p:cNvSpPr txBox="1">
            <a:spLocks noChangeArrowheads="1"/>
          </p:cNvSpPr>
          <p:nvPr/>
        </p:nvSpPr>
        <p:spPr bwMode="auto">
          <a:xfrm>
            <a:off x="10115550" y="6657975"/>
            <a:ext cx="642938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7" tIns="45709" rIns="91417" bIns="45709">
            <a:spAutoFit/>
          </a:bodyPr>
          <a:lstStyle/>
          <a:p>
            <a:pPr defTabSz="1277938"/>
            <a:r>
              <a:rPr lang="ru-RU"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ВГСО</a:t>
            </a:r>
          </a:p>
        </p:txBody>
      </p:sp>
      <p:sp>
        <p:nvSpPr>
          <p:cNvPr id="168982" name="TextBox 195"/>
          <p:cNvSpPr txBox="1">
            <a:spLocks noChangeArrowheads="1"/>
          </p:cNvSpPr>
          <p:nvPr/>
        </p:nvSpPr>
        <p:spPr bwMode="auto">
          <a:xfrm>
            <a:off x="10115550" y="7372350"/>
            <a:ext cx="642938" cy="2921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417" tIns="45709" rIns="91417" bIns="45709">
            <a:spAutoFit/>
          </a:bodyPr>
          <a:lstStyle/>
          <a:p>
            <a:pPr defTabSz="1277938"/>
            <a:r>
              <a:rPr lang="ru-RU" sz="1300" b="1">
                <a:solidFill>
                  <a:schemeClr val="tx1"/>
                </a:solidFill>
                <a:latin typeface="Arial" pitchFamily="34" charset="0"/>
                <a:cs typeface="Arial" pitchFamily="34" charset="0"/>
              </a:rPr>
              <a:t>ВГСО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2027" name="Picture 2" descr="nalchik_map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4754225" cy="955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41986" name="Объект 74"/>
          <p:cNvGraphicFramePr>
            <a:graphicFrameLocks noChangeAspect="1"/>
          </p:cNvGraphicFramePr>
          <p:nvPr/>
        </p:nvGraphicFramePr>
        <p:xfrm>
          <a:off x="5895975" y="3432175"/>
          <a:ext cx="358775" cy="358775"/>
        </p:xfrm>
        <a:graphic>
          <a:graphicData uri="http://schemas.openxmlformats.org/presentationml/2006/ole">
            <p:oleObj spid="_x0000_s41986" name="Visio" r:id="rId4" imgW="850743" imgH="851076" progId="Visio.Drawing.11">
              <p:embed/>
            </p:oleObj>
          </a:graphicData>
        </a:graphic>
      </p:graphicFrame>
      <p:graphicFrame>
        <p:nvGraphicFramePr>
          <p:cNvPr id="41987" name="Объект 65"/>
          <p:cNvGraphicFramePr>
            <a:graphicFrameLocks noChangeAspect="1"/>
          </p:cNvGraphicFramePr>
          <p:nvPr/>
        </p:nvGraphicFramePr>
        <p:xfrm>
          <a:off x="7480300" y="4154488"/>
          <a:ext cx="358775" cy="358775"/>
        </p:xfrm>
        <a:graphic>
          <a:graphicData uri="http://schemas.openxmlformats.org/presentationml/2006/ole">
            <p:oleObj spid="_x0000_s41987" name="Visio" r:id="rId5" imgW="850743" imgH="851076" progId="Visio.Drawing.11">
              <p:embed/>
            </p:oleObj>
          </a:graphicData>
        </a:graphic>
      </p:graphicFrame>
      <p:graphicFrame>
        <p:nvGraphicFramePr>
          <p:cNvPr id="41988" name="Объект 66"/>
          <p:cNvGraphicFramePr>
            <a:graphicFrameLocks noChangeAspect="1"/>
          </p:cNvGraphicFramePr>
          <p:nvPr/>
        </p:nvGraphicFramePr>
        <p:xfrm>
          <a:off x="8702675" y="4895850"/>
          <a:ext cx="360363" cy="360363"/>
        </p:xfrm>
        <a:graphic>
          <a:graphicData uri="http://schemas.openxmlformats.org/presentationml/2006/ole">
            <p:oleObj spid="_x0000_s41988" name="Visio" r:id="rId6" imgW="850743" imgH="851076" progId="Visio.Drawing.11">
              <p:embed/>
            </p:oleObj>
          </a:graphicData>
        </a:graphic>
      </p:graphicFrame>
      <p:graphicFrame>
        <p:nvGraphicFramePr>
          <p:cNvPr id="41989" name="Объект 67"/>
          <p:cNvGraphicFramePr>
            <a:graphicFrameLocks noChangeAspect="1"/>
          </p:cNvGraphicFramePr>
          <p:nvPr/>
        </p:nvGraphicFramePr>
        <p:xfrm>
          <a:off x="9644063" y="5521325"/>
          <a:ext cx="358775" cy="358775"/>
        </p:xfrm>
        <a:graphic>
          <a:graphicData uri="http://schemas.openxmlformats.org/presentationml/2006/ole">
            <p:oleObj spid="_x0000_s41989" name="Visio" r:id="rId7" imgW="850743" imgH="851076" progId="Visio.Drawing.11">
              <p:embed/>
            </p:oleObj>
          </a:graphicData>
        </a:graphic>
      </p:graphicFrame>
      <p:graphicFrame>
        <p:nvGraphicFramePr>
          <p:cNvPr id="41990" name="Объект 75"/>
          <p:cNvGraphicFramePr>
            <a:graphicFrameLocks noChangeAspect="1"/>
          </p:cNvGraphicFramePr>
          <p:nvPr/>
        </p:nvGraphicFramePr>
        <p:xfrm>
          <a:off x="3735388" y="3721100"/>
          <a:ext cx="358775" cy="358775"/>
        </p:xfrm>
        <a:graphic>
          <a:graphicData uri="http://schemas.openxmlformats.org/presentationml/2006/ole">
            <p:oleObj spid="_x0000_s41990" name="Visio" r:id="rId8" imgW="850743" imgH="851076" progId="Visio.Drawing.11">
              <p:embed/>
            </p:oleObj>
          </a:graphicData>
        </a:graphic>
      </p:graphicFrame>
      <p:graphicFrame>
        <p:nvGraphicFramePr>
          <p:cNvPr id="41991" name="Объект 78"/>
          <p:cNvGraphicFramePr>
            <a:graphicFrameLocks noChangeAspect="1"/>
          </p:cNvGraphicFramePr>
          <p:nvPr/>
        </p:nvGraphicFramePr>
        <p:xfrm>
          <a:off x="7334250" y="2568575"/>
          <a:ext cx="360363" cy="360363"/>
        </p:xfrm>
        <a:graphic>
          <a:graphicData uri="http://schemas.openxmlformats.org/presentationml/2006/ole">
            <p:oleObj spid="_x0000_s41991" name="Visio" r:id="rId9" imgW="850743" imgH="851076" progId="Visio.Drawing.11">
              <p:embed/>
            </p:oleObj>
          </a:graphicData>
        </a:graphic>
      </p:graphicFrame>
      <p:graphicFrame>
        <p:nvGraphicFramePr>
          <p:cNvPr id="41992" name="Объект 79"/>
          <p:cNvGraphicFramePr>
            <a:graphicFrameLocks noChangeAspect="1"/>
          </p:cNvGraphicFramePr>
          <p:nvPr/>
        </p:nvGraphicFramePr>
        <p:xfrm>
          <a:off x="5824538" y="1920875"/>
          <a:ext cx="358775" cy="358775"/>
        </p:xfrm>
        <a:graphic>
          <a:graphicData uri="http://schemas.openxmlformats.org/presentationml/2006/ole">
            <p:oleObj spid="_x0000_s41992" name="Visio" r:id="rId10" imgW="850743" imgH="851076" progId="Visio.Drawing.11">
              <p:embed/>
            </p:oleObj>
          </a:graphicData>
        </a:graphic>
      </p:graphicFrame>
      <p:graphicFrame>
        <p:nvGraphicFramePr>
          <p:cNvPr id="41993" name="Объект 80"/>
          <p:cNvGraphicFramePr>
            <a:graphicFrameLocks noChangeAspect="1"/>
          </p:cNvGraphicFramePr>
          <p:nvPr/>
        </p:nvGraphicFramePr>
        <p:xfrm>
          <a:off x="6688138" y="2713038"/>
          <a:ext cx="360362" cy="360362"/>
        </p:xfrm>
        <a:graphic>
          <a:graphicData uri="http://schemas.openxmlformats.org/presentationml/2006/ole">
            <p:oleObj spid="_x0000_s41993" name="Visio" r:id="rId11" imgW="850743" imgH="851076" progId="Visio.Drawing.11">
              <p:embed/>
            </p:oleObj>
          </a:graphicData>
        </a:graphic>
      </p:graphicFrame>
      <p:graphicFrame>
        <p:nvGraphicFramePr>
          <p:cNvPr id="41994" name="Объект 82"/>
          <p:cNvGraphicFramePr>
            <a:graphicFrameLocks noChangeAspect="1"/>
          </p:cNvGraphicFramePr>
          <p:nvPr/>
        </p:nvGraphicFramePr>
        <p:xfrm>
          <a:off x="5249863" y="2135188"/>
          <a:ext cx="363537" cy="363537"/>
        </p:xfrm>
        <a:graphic>
          <a:graphicData uri="http://schemas.openxmlformats.org/presentationml/2006/ole">
            <p:oleObj spid="_x0000_s41994" name="Visio" r:id="rId12" imgW="850743" imgH="851076" progId="Visio.Drawing.11">
              <p:embed/>
            </p:oleObj>
          </a:graphicData>
        </a:graphic>
      </p:graphicFrame>
      <p:graphicFrame>
        <p:nvGraphicFramePr>
          <p:cNvPr id="41995" name="Объект 83"/>
          <p:cNvGraphicFramePr>
            <a:graphicFrameLocks noChangeAspect="1"/>
          </p:cNvGraphicFramePr>
          <p:nvPr/>
        </p:nvGraphicFramePr>
        <p:xfrm>
          <a:off x="8129588" y="3216275"/>
          <a:ext cx="360362" cy="360363"/>
        </p:xfrm>
        <a:graphic>
          <a:graphicData uri="http://schemas.openxmlformats.org/presentationml/2006/ole">
            <p:oleObj spid="_x0000_s41995" name="Visio" r:id="rId13" imgW="850743" imgH="851076" progId="Visio.Drawing.11">
              <p:embed/>
            </p:oleObj>
          </a:graphicData>
        </a:graphic>
      </p:graphicFrame>
      <p:graphicFrame>
        <p:nvGraphicFramePr>
          <p:cNvPr id="41996" name="Объект 84"/>
          <p:cNvGraphicFramePr>
            <a:graphicFrameLocks noChangeAspect="1"/>
          </p:cNvGraphicFramePr>
          <p:nvPr/>
        </p:nvGraphicFramePr>
        <p:xfrm>
          <a:off x="9355138" y="3721100"/>
          <a:ext cx="358775" cy="358775"/>
        </p:xfrm>
        <a:graphic>
          <a:graphicData uri="http://schemas.openxmlformats.org/presentationml/2006/ole">
            <p:oleObj spid="_x0000_s41996" name="Visio" r:id="rId14" imgW="850743" imgH="851076" progId="Visio.Drawing.11">
              <p:embed/>
            </p:oleObj>
          </a:graphicData>
        </a:graphic>
      </p:graphicFrame>
      <p:graphicFrame>
        <p:nvGraphicFramePr>
          <p:cNvPr id="41997" name="Объект 90"/>
          <p:cNvGraphicFramePr>
            <a:graphicFrameLocks noChangeAspect="1"/>
          </p:cNvGraphicFramePr>
          <p:nvPr/>
        </p:nvGraphicFramePr>
        <p:xfrm>
          <a:off x="10288588" y="8347075"/>
          <a:ext cx="360362" cy="360363"/>
        </p:xfrm>
        <a:graphic>
          <a:graphicData uri="http://schemas.openxmlformats.org/presentationml/2006/ole">
            <p:oleObj spid="_x0000_s41997" name="Visio" r:id="rId15" imgW="850743" imgH="851076" progId="Visio.Drawing.11">
              <p:embed/>
            </p:oleObj>
          </a:graphicData>
        </a:graphic>
      </p:graphicFrame>
      <p:graphicFrame>
        <p:nvGraphicFramePr>
          <p:cNvPr id="41998" name="Объект 91"/>
          <p:cNvGraphicFramePr>
            <a:graphicFrameLocks noChangeAspect="1"/>
          </p:cNvGraphicFramePr>
          <p:nvPr/>
        </p:nvGraphicFramePr>
        <p:xfrm>
          <a:off x="3232150" y="5076825"/>
          <a:ext cx="358775" cy="358775"/>
        </p:xfrm>
        <a:graphic>
          <a:graphicData uri="http://schemas.openxmlformats.org/presentationml/2006/ole">
            <p:oleObj spid="_x0000_s41998" name="Visio" r:id="rId16" imgW="850743" imgH="851076" progId="Visio.Drawing.11">
              <p:embed/>
            </p:oleObj>
          </a:graphicData>
        </a:graphic>
      </p:graphicFrame>
      <p:graphicFrame>
        <p:nvGraphicFramePr>
          <p:cNvPr id="41999" name="Объект 92"/>
          <p:cNvGraphicFramePr>
            <a:graphicFrameLocks noChangeAspect="1"/>
          </p:cNvGraphicFramePr>
          <p:nvPr/>
        </p:nvGraphicFramePr>
        <p:xfrm>
          <a:off x="5321300" y="5076825"/>
          <a:ext cx="358775" cy="358775"/>
        </p:xfrm>
        <a:graphic>
          <a:graphicData uri="http://schemas.openxmlformats.org/presentationml/2006/ole">
            <p:oleObj spid="_x0000_s41999" name="Visio" r:id="rId17" imgW="850743" imgH="851076" progId="Visio.Drawing.11">
              <p:embed/>
            </p:oleObj>
          </a:graphicData>
        </a:graphic>
      </p:graphicFrame>
      <p:graphicFrame>
        <p:nvGraphicFramePr>
          <p:cNvPr id="42000" name="Объект 93"/>
          <p:cNvGraphicFramePr>
            <a:graphicFrameLocks noChangeAspect="1"/>
          </p:cNvGraphicFramePr>
          <p:nvPr/>
        </p:nvGraphicFramePr>
        <p:xfrm>
          <a:off x="6402388" y="5746750"/>
          <a:ext cx="363537" cy="363538"/>
        </p:xfrm>
        <a:graphic>
          <a:graphicData uri="http://schemas.openxmlformats.org/presentationml/2006/ole">
            <p:oleObj spid="_x0000_s42000" name="Visio" r:id="rId18" imgW="850743" imgH="851076" progId="Visio.Drawing.11">
              <p:embed/>
            </p:oleObj>
          </a:graphicData>
        </a:graphic>
      </p:graphicFrame>
      <p:graphicFrame>
        <p:nvGraphicFramePr>
          <p:cNvPr id="42001" name="Объект 94"/>
          <p:cNvGraphicFramePr>
            <a:graphicFrameLocks noChangeAspect="1"/>
          </p:cNvGraphicFramePr>
          <p:nvPr/>
        </p:nvGraphicFramePr>
        <p:xfrm>
          <a:off x="6832600" y="6732588"/>
          <a:ext cx="358775" cy="358775"/>
        </p:xfrm>
        <a:graphic>
          <a:graphicData uri="http://schemas.openxmlformats.org/presentationml/2006/ole">
            <p:oleObj spid="_x0000_s42001" name="Visio" r:id="rId19" imgW="850743" imgH="851076" progId="Visio.Drawing.11">
              <p:embed/>
            </p:oleObj>
          </a:graphicData>
        </a:graphic>
      </p:graphicFrame>
      <p:graphicFrame>
        <p:nvGraphicFramePr>
          <p:cNvPr id="42002" name="Объект 137248"/>
          <p:cNvGraphicFramePr>
            <a:graphicFrameLocks noChangeAspect="1"/>
          </p:cNvGraphicFramePr>
          <p:nvPr/>
        </p:nvGraphicFramePr>
        <p:xfrm>
          <a:off x="5245100" y="6732588"/>
          <a:ext cx="358775" cy="358775"/>
        </p:xfrm>
        <a:graphic>
          <a:graphicData uri="http://schemas.openxmlformats.org/presentationml/2006/ole">
            <p:oleObj spid="_x0000_s42002" name="Visio" r:id="rId20" imgW="850743" imgH="851076" progId="Visio.Drawing.11">
              <p:embed/>
            </p:oleObj>
          </a:graphicData>
        </a:graphic>
      </p:graphicFrame>
      <p:graphicFrame>
        <p:nvGraphicFramePr>
          <p:cNvPr id="42003" name="Объект 137249"/>
          <p:cNvGraphicFramePr>
            <a:graphicFrameLocks noChangeAspect="1"/>
          </p:cNvGraphicFramePr>
          <p:nvPr/>
        </p:nvGraphicFramePr>
        <p:xfrm>
          <a:off x="4165600" y="6096000"/>
          <a:ext cx="360363" cy="360363"/>
        </p:xfrm>
        <a:graphic>
          <a:graphicData uri="http://schemas.openxmlformats.org/presentationml/2006/ole">
            <p:oleObj spid="_x0000_s42003" name="Visio" r:id="rId21" imgW="850743" imgH="851076" progId="Visio.Drawing.11">
              <p:embed/>
            </p:oleObj>
          </a:graphicData>
        </a:graphic>
      </p:graphicFrame>
      <p:graphicFrame>
        <p:nvGraphicFramePr>
          <p:cNvPr id="42004" name="Объект 137250"/>
          <p:cNvGraphicFramePr>
            <a:graphicFrameLocks noChangeAspect="1"/>
          </p:cNvGraphicFramePr>
          <p:nvPr/>
        </p:nvGraphicFramePr>
        <p:xfrm>
          <a:off x="2265363" y="5713413"/>
          <a:ext cx="360362" cy="360362"/>
        </p:xfrm>
        <a:graphic>
          <a:graphicData uri="http://schemas.openxmlformats.org/presentationml/2006/ole">
            <p:oleObj spid="_x0000_s42004" name="Visio" r:id="rId22" imgW="850743" imgH="851076" progId="Visio.Drawing.11">
              <p:embed/>
            </p:oleObj>
          </a:graphicData>
        </a:graphic>
      </p:graphicFrame>
      <p:graphicFrame>
        <p:nvGraphicFramePr>
          <p:cNvPr id="42005" name="Объект 137256"/>
          <p:cNvGraphicFramePr>
            <a:graphicFrameLocks noChangeAspect="1"/>
          </p:cNvGraphicFramePr>
          <p:nvPr/>
        </p:nvGraphicFramePr>
        <p:xfrm>
          <a:off x="10290175" y="6529388"/>
          <a:ext cx="361950" cy="361950"/>
        </p:xfrm>
        <a:graphic>
          <a:graphicData uri="http://schemas.openxmlformats.org/presentationml/2006/ole">
            <p:oleObj spid="_x0000_s42005" name="Visio" r:id="rId23" imgW="850743" imgH="851076" progId="Visio.Drawing.11">
              <p:embed/>
            </p:oleObj>
          </a:graphicData>
        </a:graphic>
      </p:graphicFrame>
      <p:graphicFrame>
        <p:nvGraphicFramePr>
          <p:cNvPr id="42006" name="Объект 137258"/>
          <p:cNvGraphicFramePr>
            <a:graphicFrameLocks noChangeAspect="1"/>
          </p:cNvGraphicFramePr>
          <p:nvPr/>
        </p:nvGraphicFramePr>
        <p:xfrm>
          <a:off x="6545263" y="1200150"/>
          <a:ext cx="360362" cy="360363"/>
        </p:xfrm>
        <a:graphic>
          <a:graphicData uri="http://schemas.openxmlformats.org/presentationml/2006/ole">
            <p:oleObj spid="_x0000_s42006" name="Visio" r:id="rId24" imgW="850743" imgH="851076" progId="Visio.Drawing.11">
              <p:embed/>
            </p:oleObj>
          </a:graphicData>
        </a:graphic>
      </p:graphicFrame>
      <p:graphicFrame>
        <p:nvGraphicFramePr>
          <p:cNvPr id="42007" name="Объект 137259"/>
          <p:cNvGraphicFramePr>
            <a:graphicFrameLocks noChangeAspect="1"/>
          </p:cNvGraphicFramePr>
          <p:nvPr/>
        </p:nvGraphicFramePr>
        <p:xfrm>
          <a:off x="9210675" y="3000375"/>
          <a:ext cx="360363" cy="360363"/>
        </p:xfrm>
        <a:graphic>
          <a:graphicData uri="http://schemas.openxmlformats.org/presentationml/2006/ole">
            <p:oleObj spid="_x0000_s42007" name="Visio" r:id="rId25" imgW="850743" imgH="851076" progId="Visio.Drawing.11">
              <p:embed/>
            </p:oleObj>
          </a:graphicData>
        </a:graphic>
      </p:graphicFrame>
      <p:graphicFrame>
        <p:nvGraphicFramePr>
          <p:cNvPr id="42008" name="Объект 137260"/>
          <p:cNvGraphicFramePr>
            <a:graphicFrameLocks noChangeAspect="1"/>
          </p:cNvGraphicFramePr>
          <p:nvPr/>
        </p:nvGraphicFramePr>
        <p:xfrm>
          <a:off x="8201025" y="1631950"/>
          <a:ext cx="358775" cy="358775"/>
        </p:xfrm>
        <a:graphic>
          <a:graphicData uri="http://schemas.openxmlformats.org/presentationml/2006/ole">
            <p:oleObj spid="_x0000_s42008" name="Visio" r:id="rId26" imgW="850743" imgH="851076" progId="Visio.Drawing.11">
              <p:embed/>
            </p:oleObj>
          </a:graphicData>
        </a:graphic>
      </p:graphicFrame>
      <p:sp>
        <p:nvSpPr>
          <p:cNvPr id="42028" name="Полилиния 137266"/>
          <p:cNvSpPr>
            <a:spLocks noChangeArrowheads="1"/>
          </p:cNvSpPr>
          <p:nvPr/>
        </p:nvSpPr>
        <p:spPr bwMode="auto">
          <a:xfrm>
            <a:off x="0" y="387350"/>
            <a:ext cx="12801600" cy="9213850"/>
          </a:xfrm>
          <a:custGeom>
            <a:avLst/>
            <a:gdLst>
              <a:gd name="T0" fmla="*/ 27206 w 14392734"/>
              <a:gd name="T1" fmla="*/ 45015 h 10452151"/>
              <a:gd name="T2" fmla="*/ 31076 w 14392734"/>
              <a:gd name="T3" fmla="*/ 33212 h 10452151"/>
              <a:gd name="T4" fmla="*/ 29787 w 14392734"/>
              <a:gd name="T5" fmla="*/ 18940 h 10452151"/>
              <a:gd name="T6" fmla="*/ 37204 w 14392734"/>
              <a:gd name="T7" fmla="*/ 15096 h 10452151"/>
              <a:gd name="T8" fmla="*/ 44297 w 14392734"/>
              <a:gd name="T9" fmla="*/ 12626 h 10452151"/>
              <a:gd name="T10" fmla="*/ 54296 w 14392734"/>
              <a:gd name="T11" fmla="*/ 7685 h 10452151"/>
              <a:gd name="T12" fmla="*/ 63002 w 14392734"/>
              <a:gd name="T13" fmla="*/ 4118 h 10452151"/>
              <a:gd name="T14" fmla="*/ 121372 w 14392734"/>
              <a:gd name="T15" fmla="*/ 2196 h 10452151"/>
              <a:gd name="T16" fmla="*/ 134592 w 14392734"/>
              <a:gd name="T17" fmla="*/ 0 h 10452151"/>
              <a:gd name="T18" fmla="*/ 165875 w 14392734"/>
              <a:gd name="T19" fmla="*/ 2469 h 10452151"/>
              <a:gd name="T20" fmla="*/ 186837 w 14392734"/>
              <a:gd name="T21" fmla="*/ 8509 h 10452151"/>
              <a:gd name="T22" fmla="*/ 227791 w 14392734"/>
              <a:gd name="T23" fmla="*/ 15645 h 10452151"/>
              <a:gd name="T24" fmla="*/ 239078 w 14392734"/>
              <a:gd name="T25" fmla="*/ 20860 h 10452151"/>
              <a:gd name="T26" fmla="*/ 246172 w 14392734"/>
              <a:gd name="T27" fmla="*/ 25801 h 10452151"/>
              <a:gd name="T28" fmla="*/ 257138 w 14392734"/>
              <a:gd name="T29" fmla="*/ 37879 h 10452151"/>
              <a:gd name="T30" fmla="*/ 273261 w 14392734"/>
              <a:gd name="T31" fmla="*/ 40074 h 10452151"/>
              <a:gd name="T32" fmla="*/ 295512 w 14392734"/>
              <a:gd name="T33" fmla="*/ 46388 h 10452151"/>
              <a:gd name="T34" fmla="*/ 299382 w 14392734"/>
              <a:gd name="T35" fmla="*/ 57367 h 10452151"/>
              <a:gd name="T36" fmla="*/ 305832 w 14392734"/>
              <a:gd name="T37" fmla="*/ 66700 h 10452151"/>
              <a:gd name="T38" fmla="*/ 311959 w 14392734"/>
              <a:gd name="T39" fmla="*/ 76307 h 10452151"/>
              <a:gd name="T40" fmla="*/ 315183 w 14392734"/>
              <a:gd name="T41" fmla="*/ 82619 h 10452151"/>
              <a:gd name="T42" fmla="*/ 318732 w 14392734"/>
              <a:gd name="T43" fmla="*/ 90030 h 10452151"/>
              <a:gd name="T44" fmla="*/ 322279 w 14392734"/>
              <a:gd name="T45" fmla="*/ 96618 h 10452151"/>
              <a:gd name="T46" fmla="*/ 324858 w 14392734"/>
              <a:gd name="T47" fmla="*/ 130655 h 10452151"/>
              <a:gd name="T48" fmla="*/ 321634 w 14392734"/>
              <a:gd name="T49" fmla="*/ 175121 h 10452151"/>
              <a:gd name="T50" fmla="*/ 318409 w 14392734"/>
              <a:gd name="T51" fmla="*/ 179787 h 10452151"/>
              <a:gd name="T52" fmla="*/ 308734 w 14392734"/>
              <a:gd name="T53" fmla="*/ 186374 h 10452151"/>
              <a:gd name="T54" fmla="*/ 300995 w 14392734"/>
              <a:gd name="T55" fmla="*/ 191589 h 10452151"/>
              <a:gd name="T56" fmla="*/ 295190 w 14392734"/>
              <a:gd name="T57" fmla="*/ 195981 h 10452151"/>
              <a:gd name="T58" fmla="*/ 268746 w 14392734"/>
              <a:gd name="T59" fmla="*/ 199000 h 10452151"/>
              <a:gd name="T60" fmla="*/ 231984 w 14392734"/>
              <a:gd name="T61" fmla="*/ 197354 h 10452151"/>
              <a:gd name="T62" fmla="*/ 204895 w 14392734"/>
              <a:gd name="T63" fmla="*/ 192687 h 10452151"/>
              <a:gd name="T64" fmla="*/ 173936 w 14392734"/>
              <a:gd name="T65" fmla="*/ 192138 h 10452151"/>
              <a:gd name="T66" fmla="*/ 149749 w 14392734"/>
              <a:gd name="T67" fmla="*/ 194059 h 10452151"/>
              <a:gd name="T68" fmla="*/ 130724 w 14392734"/>
              <a:gd name="T69" fmla="*/ 197354 h 10452151"/>
              <a:gd name="T70" fmla="*/ 104280 w 14392734"/>
              <a:gd name="T71" fmla="*/ 200099 h 10452151"/>
              <a:gd name="T72" fmla="*/ 91703 w 14392734"/>
              <a:gd name="T73" fmla="*/ 197902 h 10452151"/>
              <a:gd name="T74" fmla="*/ 80740 w 14392734"/>
              <a:gd name="T75" fmla="*/ 195706 h 10452151"/>
              <a:gd name="T76" fmla="*/ 67194 w 14392734"/>
              <a:gd name="T77" fmla="*/ 192687 h 10452151"/>
              <a:gd name="T78" fmla="*/ 51714 w 14392734"/>
              <a:gd name="T79" fmla="*/ 188570 h 10452151"/>
              <a:gd name="T80" fmla="*/ 33979 w 14392734"/>
              <a:gd name="T81" fmla="*/ 185551 h 10452151"/>
              <a:gd name="T82" fmla="*/ 14631 w 14392734"/>
              <a:gd name="T83" fmla="*/ 177867 h 10452151"/>
              <a:gd name="T84" fmla="*/ 11727 w 14392734"/>
              <a:gd name="T85" fmla="*/ 166612 h 10452151"/>
              <a:gd name="T86" fmla="*/ 1408 w 14392734"/>
              <a:gd name="T87" fmla="*/ 155908 h 10452151"/>
              <a:gd name="T88" fmla="*/ 4310 w 14392734"/>
              <a:gd name="T89" fmla="*/ 138888 h 10452151"/>
              <a:gd name="T90" fmla="*/ 7857 w 14392734"/>
              <a:gd name="T91" fmla="*/ 116655 h 10452151"/>
              <a:gd name="T92" fmla="*/ 16564 w 14392734"/>
              <a:gd name="T93" fmla="*/ 107597 h 10452151"/>
              <a:gd name="T94" fmla="*/ 23014 w 14392734"/>
              <a:gd name="T95" fmla="*/ 84541 h 10452151"/>
              <a:gd name="T96" fmla="*/ 17855 w 14392734"/>
              <a:gd name="T97" fmla="*/ 72738 h 10452151"/>
              <a:gd name="T98" fmla="*/ 14631 w 14392734"/>
              <a:gd name="T99" fmla="*/ 58466 h 10452151"/>
              <a:gd name="T100" fmla="*/ 17532 w 14392734"/>
              <a:gd name="T101" fmla="*/ 50779 h 10452151"/>
              <a:gd name="T102" fmla="*/ 30432 w 14392734"/>
              <a:gd name="T103" fmla="*/ 49956 h 10452151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4392734"/>
              <a:gd name="T157" fmla="*/ 0 h 10452151"/>
              <a:gd name="T158" fmla="*/ 14392734 w 14392734"/>
              <a:gd name="T159" fmla="*/ 10452151 h 10452151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4392734" h="10452151">
                <a:moveTo>
                  <a:pt x="1376821" y="2728912"/>
                </a:moveTo>
                <a:cubicBezTo>
                  <a:pt x="1274103" y="2557715"/>
                  <a:pt x="1398703" y="2772675"/>
                  <a:pt x="1291096" y="2557462"/>
                </a:cubicBezTo>
                <a:cubicBezTo>
                  <a:pt x="1283417" y="2542104"/>
                  <a:pt x="1270200" y="2529958"/>
                  <a:pt x="1262521" y="2514600"/>
                </a:cubicBezTo>
                <a:cubicBezTo>
                  <a:pt x="1234887" y="2459333"/>
                  <a:pt x="1222312" y="2402443"/>
                  <a:pt x="1205371" y="2343150"/>
                </a:cubicBezTo>
                <a:cubicBezTo>
                  <a:pt x="1210134" y="2219325"/>
                  <a:pt x="1206908" y="2094934"/>
                  <a:pt x="1219659" y="1971675"/>
                </a:cubicBezTo>
                <a:cubicBezTo>
                  <a:pt x="1222608" y="1943170"/>
                  <a:pt x="1279433" y="1904277"/>
                  <a:pt x="1291096" y="1885950"/>
                </a:cubicBezTo>
                <a:cubicBezTo>
                  <a:pt x="1313965" y="1850012"/>
                  <a:pt x="1324618" y="1807093"/>
                  <a:pt x="1348246" y="1771650"/>
                </a:cubicBezTo>
                <a:lnTo>
                  <a:pt x="1376821" y="1728787"/>
                </a:lnTo>
                <a:cubicBezTo>
                  <a:pt x="1330069" y="1214518"/>
                  <a:pt x="1376822" y="1550196"/>
                  <a:pt x="1333959" y="1357312"/>
                </a:cubicBezTo>
                <a:cubicBezTo>
                  <a:pt x="1328691" y="1333606"/>
                  <a:pt x="1328198" y="1308613"/>
                  <a:pt x="1319671" y="1285875"/>
                </a:cubicBezTo>
                <a:cubicBezTo>
                  <a:pt x="1313642" y="1269797"/>
                  <a:pt x="1300621" y="1257300"/>
                  <a:pt x="1291096" y="1243012"/>
                </a:cubicBezTo>
                <a:cubicBezTo>
                  <a:pt x="1300621" y="1157287"/>
                  <a:pt x="1297899" y="1069296"/>
                  <a:pt x="1319671" y="985837"/>
                </a:cubicBezTo>
                <a:cubicBezTo>
                  <a:pt x="1327369" y="956330"/>
                  <a:pt x="1355258" y="935963"/>
                  <a:pt x="1376821" y="914400"/>
                </a:cubicBezTo>
                <a:cubicBezTo>
                  <a:pt x="1378473" y="912748"/>
                  <a:pt x="1464084" y="847598"/>
                  <a:pt x="1476834" y="842962"/>
                </a:cubicBezTo>
                <a:cubicBezTo>
                  <a:pt x="1513742" y="829541"/>
                  <a:pt x="1553877" y="826806"/>
                  <a:pt x="1591134" y="814387"/>
                </a:cubicBezTo>
                <a:cubicBezTo>
                  <a:pt x="1611340" y="807652"/>
                  <a:pt x="1630021" y="796770"/>
                  <a:pt x="1648284" y="785812"/>
                </a:cubicBezTo>
                <a:cubicBezTo>
                  <a:pt x="1677733" y="768143"/>
                  <a:pt x="1700333" y="735397"/>
                  <a:pt x="1734009" y="728662"/>
                </a:cubicBezTo>
                <a:lnTo>
                  <a:pt x="1805446" y="714375"/>
                </a:lnTo>
                <a:cubicBezTo>
                  <a:pt x="1838784" y="700087"/>
                  <a:pt x="1871372" y="683907"/>
                  <a:pt x="1905459" y="671512"/>
                </a:cubicBezTo>
                <a:cubicBezTo>
                  <a:pt x="1923913" y="664801"/>
                  <a:pt x="1944483" y="664777"/>
                  <a:pt x="1962609" y="657225"/>
                </a:cubicBezTo>
                <a:cubicBezTo>
                  <a:pt x="2001929" y="640842"/>
                  <a:pt x="2037359" y="615895"/>
                  <a:pt x="2076909" y="600075"/>
                </a:cubicBezTo>
                <a:cubicBezTo>
                  <a:pt x="2127938" y="579663"/>
                  <a:pt x="2158777" y="569621"/>
                  <a:pt x="2205496" y="542925"/>
                </a:cubicBezTo>
                <a:cubicBezTo>
                  <a:pt x="2244311" y="520745"/>
                  <a:pt x="2355752" y="433648"/>
                  <a:pt x="2362659" y="428625"/>
                </a:cubicBezTo>
                <a:cubicBezTo>
                  <a:pt x="2376546" y="418525"/>
                  <a:pt x="2390612" y="408569"/>
                  <a:pt x="2405521" y="400050"/>
                </a:cubicBezTo>
                <a:cubicBezTo>
                  <a:pt x="2424013" y="389483"/>
                  <a:pt x="2445340" y="383855"/>
                  <a:pt x="2462671" y="371475"/>
                </a:cubicBezTo>
                <a:cubicBezTo>
                  <a:pt x="2479113" y="359731"/>
                  <a:pt x="2488487" y="339460"/>
                  <a:pt x="2505534" y="328612"/>
                </a:cubicBezTo>
                <a:cubicBezTo>
                  <a:pt x="2612670" y="260434"/>
                  <a:pt x="2609948" y="279520"/>
                  <a:pt x="2719846" y="242887"/>
                </a:cubicBezTo>
                <a:cubicBezTo>
                  <a:pt x="2744177" y="234777"/>
                  <a:pt x="2766953" y="222422"/>
                  <a:pt x="2791284" y="214312"/>
                </a:cubicBezTo>
                <a:cubicBezTo>
                  <a:pt x="2809913" y="208103"/>
                  <a:pt x="2828853" y="201494"/>
                  <a:pt x="2848434" y="200025"/>
                </a:cubicBezTo>
                <a:cubicBezTo>
                  <a:pt x="3019667" y="187183"/>
                  <a:pt x="3191120" y="175612"/>
                  <a:pt x="3362784" y="171450"/>
                </a:cubicBezTo>
                <a:lnTo>
                  <a:pt x="5205871" y="142875"/>
                </a:lnTo>
                <a:cubicBezTo>
                  <a:pt x="5263021" y="133350"/>
                  <a:pt x="5325499" y="140211"/>
                  <a:pt x="5377321" y="114300"/>
                </a:cubicBezTo>
                <a:cubicBezTo>
                  <a:pt x="5396371" y="104775"/>
                  <a:pt x="5414529" y="93203"/>
                  <a:pt x="5434471" y="85725"/>
                </a:cubicBezTo>
                <a:cubicBezTo>
                  <a:pt x="5474529" y="70703"/>
                  <a:pt x="5538928" y="65382"/>
                  <a:pt x="5577346" y="57150"/>
                </a:cubicBezTo>
                <a:cubicBezTo>
                  <a:pt x="5615747" y="48921"/>
                  <a:pt x="5652589" y="32686"/>
                  <a:pt x="5691646" y="28575"/>
                </a:cubicBezTo>
                <a:lnTo>
                  <a:pt x="5963109" y="0"/>
                </a:lnTo>
                <a:cubicBezTo>
                  <a:pt x="6253621" y="9525"/>
                  <a:pt x="6544451" y="11992"/>
                  <a:pt x="6834646" y="28575"/>
                </a:cubicBezTo>
                <a:cubicBezTo>
                  <a:pt x="6878483" y="31080"/>
                  <a:pt x="6919975" y="49627"/>
                  <a:pt x="6963234" y="57150"/>
                </a:cubicBezTo>
                <a:cubicBezTo>
                  <a:pt x="7029590" y="68690"/>
                  <a:pt x="7163259" y="85725"/>
                  <a:pt x="7163259" y="85725"/>
                </a:cubicBezTo>
                <a:cubicBezTo>
                  <a:pt x="7258242" y="149048"/>
                  <a:pt x="7154758" y="89740"/>
                  <a:pt x="7348996" y="128587"/>
                </a:cubicBezTo>
                <a:cubicBezTo>
                  <a:pt x="7374145" y="133617"/>
                  <a:pt x="7396227" y="148689"/>
                  <a:pt x="7420434" y="157162"/>
                </a:cubicBezTo>
                <a:cubicBezTo>
                  <a:pt x="7631416" y="231006"/>
                  <a:pt x="7569410" y="215533"/>
                  <a:pt x="7706184" y="242887"/>
                </a:cubicBezTo>
                <a:cubicBezTo>
                  <a:pt x="7801434" y="285750"/>
                  <a:pt x="7889971" y="348817"/>
                  <a:pt x="7991934" y="371475"/>
                </a:cubicBezTo>
                <a:cubicBezTo>
                  <a:pt x="8063523" y="387384"/>
                  <a:pt x="8214205" y="418729"/>
                  <a:pt x="8277684" y="442912"/>
                </a:cubicBezTo>
                <a:cubicBezTo>
                  <a:pt x="8391214" y="486162"/>
                  <a:pt x="8413704" y="523625"/>
                  <a:pt x="8520571" y="557212"/>
                </a:cubicBezTo>
                <a:cubicBezTo>
                  <a:pt x="8701043" y="613932"/>
                  <a:pt x="8877879" y="669151"/>
                  <a:pt x="9063496" y="700087"/>
                </a:cubicBezTo>
                <a:cubicBezTo>
                  <a:pt x="9386618" y="753941"/>
                  <a:pt x="9439299" y="736838"/>
                  <a:pt x="9877884" y="757237"/>
                </a:cubicBezTo>
                <a:cubicBezTo>
                  <a:pt x="9892058" y="760780"/>
                  <a:pt x="10072513" y="804546"/>
                  <a:pt x="10092196" y="814387"/>
                </a:cubicBezTo>
                <a:cubicBezTo>
                  <a:pt x="10138272" y="837425"/>
                  <a:pt x="10176611" y="873608"/>
                  <a:pt x="10220784" y="900112"/>
                </a:cubicBezTo>
                <a:cubicBezTo>
                  <a:pt x="10301370" y="948463"/>
                  <a:pt x="10295598" y="940793"/>
                  <a:pt x="10377946" y="957262"/>
                </a:cubicBezTo>
                <a:cubicBezTo>
                  <a:pt x="10546065" y="1024509"/>
                  <a:pt x="10355966" y="937589"/>
                  <a:pt x="10506534" y="1042987"/>
                </a:cubicBezTo>
                <a:cubicBezTo>
                  <a:pt x="10532707" y="1061308"/>
                  <a:pt x="10564130" y="1070703"/>
                  <a:pt x="10592259" y="1085850"/>
                </a:cubicBezTo>
                <a:cubicBezTo>
                  <a:pt x="10723520" y="1156529"/>
                  <a:pt x="10648717" y="1128483"/>
                  <a:pt x="10735134" y="1157287"/>
                </a:cubicBezTo>
                <a:cubicBezTo>
                  <a:pt x="10754184" y="1176337"/>
                  <a:pt x="10770361" y="1198778"/>
                  <a:pt x="10792284" y="1214437"/>
                </a:cubicBezTo>
                <a:cubicBezTo>
                  <a:pt x="10804539" y="1223191"/>
                  <a:pt x="10823576" y="1219084"/>
                  <a:pt x="10835146" y="1228725"/>
                </a:cubicBezTo>
                <a:cubicBezTo>
                  <a:pt x="10898535" y="1281550"/>
                  <a:pt x="10860431" y="1283685"/>
                  <a:pt x="10906584" y="1343025"/>
                </a:cubicBezTo>
                <a:cubicBezTo>
                  <a:pt x="10960498" y="1412343"/>
                  <a:pt x="11020884" y="1476375"/>
                  <a:pt x="11078034" y="1543050"/>
                </a:cubicBezTo>
                <a:cubicBezTo>
                  <a:pt x="11106609" y="1576387"/>
                  <a:pt x="11137414" y="1607936"/>
                  <a:pt x="11163759" y="1643062"/>
                </a:cubicBezTo>
                <a:cubicBezTo>
                  <a:pt x="11265648" y="1778915"/>
                  <a:pt x="11215808" y="1723686"/>
                  <a:pt x="11306634" y="1814512"/>
                </a:cubicBezTo>
                <a:cubicBezTo>
                  <a:pt x="11337494" y="1907098"/>
                  <a:pt x="11305880" y="1823426"/>
                  <a:pt x="11392359" y="1971675"/>
                </a:cubicBezTo>
                <a:cubicBezTo>
                  <a:pt x="11407864" y="1998256"/>
                  <a:pt x="11454959" y="2109925"/>
                  <a:pt x="11478084" y="2114550"/>
                </a:cubicBezTo>
                <a:lnTo>
                  <a:pt x="11549521" y="2128837"/>
                </a:lnTo>
                <a:cubicBezTo>
                  <a:pt x="11720971" y="2119312"/>
                  <a:pt x="11892662" y="2113432"/>
                  <a:pt x="12063871" y="2100262"/>
                </a:cubicBezTo>
                <a:cubicBezTo>
                  <a:pt x="12078887" y="2099107"/>
                  <a:pt x="12091752" y="2084438"/>
                  <a:pt x="12106734" y="2085975"/>
                </a:cubicBezTo>
                <a:cubicBezTo>
                  <a:pt x="12523679" y="2128739"/>
                  <a:pt x="12484082" y="2123161"/>
                  <a:pt x="12735384" y="2185987"/>
                </a:cubicBezTo>
                <a:cubicBezTo>
                  <a:pt x="12773484" y="2209800"/>
                  <a:pt x="12811003" y="2234568"/>
                  <a:pt x="12849684" y="2257425"/>
                </a:cubicBezTo>
                <a:cubicBezTo>
                  <a:pt x="12915797" y="2296492"/>
                  <a:pt x="12995408" y="2317424"/>
                  <a:pt x="13049709" y="2371725"/>
                </a:cubicBezTo>
                <a:cubicBezTo>
                  <a:pt x="13063996" y="2386012"/>
                  <a:pt x="13077230" y="2401438"/>
                  <a:pt x="13092571" y="2414587"/>
                </a:cubicBezTo>
                <a:cubicBezTo>
                  <a:pt x="13110651" y="2430084"/>
                  <a:pt x="13132883" y="2440612"/>
                  <a:pt x="13149721" y="2457450"/>
                </a:cubicBezTo>
                <a:cubicBezTo>
                  <a:pt x="13166559" y="2474288"/>
                  <a:pt x="13178296" y="2495550"/>
                  <a:pt x="13192584" y="2514600"/>
                </a:cubicBezTo>
                <a:cubicBezTo>
                  <a:pt x="13257415" y="2709094"/>
                  <a:pt x="13207999" y="2539028"/>
                  <a:pt x="13249734" y="2914650"/>
                </a:cubicBezTo>
                <a:cubicBezTo>
                  <a:pt x="13252416" y="2938785"/>
                  <a:pt x="13258131" y="2962528"/>
                  <a:pt x="13264021" y="2986087"/>
                </a:cubicBezTo>
                <a:cubicBezTo>
                  <a:pt x="13272430" y="3019723"/>
                  <a:pt x="13279719" y="3053908"/>
                  <a:pt x="13292596" y="3086100"/>
                </a:cubicBezTo>
                <a:cubicBezTo>
                  <a:pt x="13308294" y="3125346"/>
                  <a:pt x="13362949" y="3228995"/>
                  <a:pt x="13392609" y="3271837"/>
                </a:cubicBezTo>
                <a:cubicBezTo>
                  <a:pt x="13419718" y="3310994"/>
                  <a:pt x="13450322" y="3347621"/>
                  <a:pt x="13478334" y="3386137"/>
                </a:cubicBezTo>
                <a:cubicBezTo>
                  <a:pt x="13531379" y="3459074"/>
                  <a:pt x="13479162" y="3401253"/>
                  <a:pt x="13549771" y="3471862"/>
                </a:cubicBezTo>
                <a:cubicBezTo>
                  <a:pt x="13575853" y="3576187"/>
                  <a:pt x="13543081" y="3486755"/>
                  <a:pt x="13606921" y="3571875"/>
                </a:cubicBezTo>
                <a:cubicBezTo>
                  <a:pt x="13684465" y="3675268"/>
                  <a:pt x="13610696" y="3617253"/>
                  <a:pt x="13692646" y="3671887"/>
                </a:cubicBezTo>
                <a:cubicBezTo>
                  <a:pt x="13845937" y="3978466"/>
                  <a:pt x="13706254" y="3677161"/>
                  <a:pt x="13792659" y="3914775"/>
                </a:cubicBezTo>
                <a:cubicBezTo>
                  <a:pt x="13799938" y="3934791"/>
                  <a:pt x="13812309" y="3952587"/>
                  <a:pt x="13821234" y="3971925"/>
                </a:cubicBezTo>
                <a:cubicBezTo>
                  <a:pt x="13840890" y="4014513"/>
                  <a:pt x="13859907" y="4057399"/>
                  <a:pt x="13878384" y="4100512"/>
                </a:cubicBezTo>
                <a:cubicBezTo>
                  <a:pt x="13888487" y="4124085"/>
                  <a:pt x="13896543" y="4148513"/>
                  <a:pt x="13906959" y="4171950"/>
                </a:cubicBezTo>
                <a:cubicBezTo>
                  <a:pt x="13915609" y="4191413"/>
                  <a:pt x="13926884" y="4209637"/>
                  <a:pt x="13935534" y="4229100"/>
                </a:cubicBezTo>
                <a:cubicBezTo>
                  <a:pt x="13945950" y="4252536"/>
                  <a:pt x="13955104" y="4276523"/>
                  <a:pt x="13964109" y="4300537"/>
                </a:cubicBezTo>
                <a:cubicBezTo>
                  <a:pt x="13969397" y="4314639"/>
                  <a:pt x="13972279" y="4329638"/>
                  <a:pt x="13978396" y="4343400"/>
                </a:cubicBezTo>
                <a:cubicBezTo>
                  <a:pt x="13991371" y="4372594"/>
                  <a:pt x="14008284" y="4399931"/>
                  <a:pt x="14021259" y="4429125"/>
                </a:cubicBezTo>
                <a:cubicBezTo>
                  <a:pt x="14046404" y="4485701"/>
                  <a:pt x="14073118" y="4541840"/>
                  <a:pt x="14092696" y="4600575"/>
                </a:cubicBezTo>
                <a:cubicBezTo>
                  <a:pt x="14102221" y="4629150"/>
                  <a:pt x="14110084" y="4658334"/>
                  <a:pt x="14121271" y="4686300"/>
                </a:cubicBezTo>
                <a:cubicBezTo>
                  <a:pt x="14129181" y="4706075"/>
                  <a:pt x="14141033" y="4724061"/>
                  <a:pt x="14149846" y="4743450"/>
                </a:cubicBezTo>
                <a:cubicBezTo>
                  <a:pt x="14164855" y="4776469"/>
                  <a:pt x="14175513" y="4811527"/>
                  <a:pt x="14192709" y="4843462"/>
                </a:cubicBezTo>
                <a:cubicBezTo>
                  <a:pt x="14208991" y="4873700"/>
                  <a:pt x="14230809" y="4900612"/>
                  <a:pt x="14249859" y="4929187"/>
                </a:cubicBezTo>
                <a:cubicBezTo>
                  <a:pt x="14259384" y="4962525"/>
                  <a:pt x="14266585" y="4996616"/>
                  <a:pt x="14278434" y="5029200"/>
                </a:cubicBezTo>
                <a:cubicBezTo>
                  <a:pt x="14285713" y="5049216"/>
                  <a:pt x="14305932" y="5065079"/>
                  <a:pt x="14307009" y="5086350"/>
                </a:cubicBezTo>
                <a:cubicBezTo>
                  <a:pt x="14325078" y="5443207"/>
                  <a:pt x="14320230" y="5800928"/>
                  <a:pt x="14335584" y="6157912"/>
                </a:cubicBezTo>
                <a:cubicBezTo>
                  <a:pt x="14339290" y="6244085"/>
                  <a:pt x="14356522" y="6329173"/>
                  <a:pt x="14364159" y="6415087"/>
                </a:cubicBezTo>
                <a:cubicBezTo>
                  <a:pt x="14375575" y="6543521"/>
                  <a:pt x="14383209" y="6672262"/>
                  <a:pt x="14392734" y="6800850"/>
                </a:cubicBezTo>
                <a:cubicBezTo>
                  <a:pt x="14387971" y="7448550"/>
                  <a:pt x="14387765" y="8096300"/>
                  <a:pt x="14378446" y="8743950"/>
                </a:cubicBezTo>
                <a:cubicBezTo>
                  <a:pt x="14378229" y="8759009"/>
                  <a:pt x="14368296" y="8772331"/>
                  <a:pt x="14364159" y="8786812"/>
                </a:cubicBezTo>
                <a:cubicBezTo>
                  <a:pt x="14320827" y="8938473"/>
                  <a:pt x="14386973" y="8734787"/>
                  <a:pt x="14321296" y="8915400"/>
                </a:cubicBezTo>
                <a:cubicBezTo>
                  <a:pt x="14280393" y="9027885"/>
                  <a:pt x="14302569" y="8988921"/>
                  <a:pt x="14249859" y="9115425"/>
                </a:cubicBezTo>
                <a:cubicBezTo>
                  <a:pt x="14241667" y="9135085"/>
                  <a:pt x="14232572" y="9154514"/>
                  <a:pt x="14221284" y="9172575"/>
                </a:cubicBezTo>
                <a:cubicBezTo>
                  <a:pt x="14208663" y="9192768"/>
                  <a:pt x="14192077" y="9210217"/>
                  <a:pt x="14178421" y="9229725"/>
                </a:cubicBezTo>
                <a:cubicBezTo>
                  <a:pt x="14158727" y="9257860"/>
                  <a:pt x="14121271" y="9315450"/>
                  <a:pt x="14121271" y="9315450"/>
                </a:cubicBezTo>
                <a:cubicBezTo>
                  <a:pt x="14116509" y="9329737"/>
                  <a:pt x="14113719" y="9344842"/>
                  <a:pt x="14106984" y="9358312"/>
                </a:cubicBezTo>
                <a:cubicBezTo>
                  <a:pt x="14091974" y="9388332"/>
                  <a:pt x="14061401" y="9423928"/>
                  <a:pt x="14035546" y="9444037"/>
                </a:cubicBezTo>
                <a:cubicBezTo>
                  <a:pt x="14008437" y="9465121"/>
                  <a:pt x="13974105" y="9476903"/>
                  <a:pt x="13949821" y="9501187"/>
                </a:cubicBezTo>
                <a:cubicBezTo>
                  <a:pt x="13895369" y="9555641"/>
                  <a:pt x="13827549" y="9626618"/>
                  <a:pt x="13764084" y="9658350"/>
                </a:cubicBezTo>
                <a:lnTo>
                  <a:pt x="13678359" y="9701212"/>
                </a:lnTo>
                <a:cubicBezTo>
                  <a:pt x="13515330" y="9864241"/>
                  <a:pt x="13721464" y="9663495"/>
                  <a:pt x="13564059" y="9801225"/>
                </a:cubicBezTo>
                <a:cubicBezTo>
                  <a:pt x="13543784" y="9818966"/>
                  <a:pt x="13529325" y="9843431"/>
                  <a:pt x="13506909" y="9858375"/>
                </a:cubicBezTo>
                <a:cubicBezTo>
                  <a:pt x="13485569" y="9872601"/>
                  <a:pt x="13459284" y="9877425"/>
                  <a:pt x="13435471" y="9886950"/>
                </a:cubicBezTo>
                <a:cubicBezTo>
                  <a:pt x="13380837" y="9968900"/>
                  <a:pt x="13438852" y="9895131"/>
                  <a:pt x="13335459" y="9972675"/>
                </a:cubicBezTo>
                <a:cubicBezTo>
                  <a:pt x="13319295" y="9984798"/>
                  <a:pt x="13307937" y="10002387"/>
                  <a:pt x="13292596" y="10015537"/>
                </a:cubicBezTo>
                <a:cubicBezTo>
                  <a:pt x="13274516" y="10031034"/>
                  <a:pt x="13252284" y="10041562"/>
                  <a:pt x="13235446" y="10058400"/>
                </a:cubicBezTo>
                <a:cubicBezTo>
                  <a:pt x="13163114" y="10130733"/>
                  <a:pt x="13224476" y="10105918"/>
                  <a:pt x="13135434" y="10172700"/>
                </a:cubicBezTo>
                <a:cubicBezTo>
                  <a:pt x="13118395" y="10185479"/>
                  <a:pt x="13096005" y="10189461"/>
                  <a:pt x="13078284" y="10201275"/>
                </a:cubicBezTo>
                <a:cubicBezTo>
                  <a:pt x="13052911" y="10218191"/>
                  <a:pt x="13032574" y="10242053"/>
                  <a:pt x="13006846" y="10258425"/>
                </a:cubicBezTo>
                <a:cubicBezTo>
                  <a:pt x="12947161" y="10296406"/>
                  <a:pt x="12884093" y="10312658"/>
                  <a:pt x="12821109" y="10344150"/>
                </a:cubicBezTo>
                <a:cubicBezTo>
                  <a:pt x="12805750" y="10351829"/>
                  <a:pt x="12792534" y="10363200"/>
                  <a:pt x="12778246" y="10372725"/>
                </a:cubicBezTo>
                <a:lnTo>
                  <a:pt x="11906709" y="10358437"/>
                </a:lnTo>
                <a:cubicBezTo>
                  <a:pt x="11854126" y="10356976"/>
                  <a:pt x="11802120" y="10345902"/>
                  <a:pt x="11749546" y="10344150"/>
                </a:cubicBezTo>
                <a:cubicBezTo>
                  <a:pt x="11516265" y="10336374"/>
                  <a:pt x="11282821" y="10334625"/>
                  <a:pt x="11049459" y="10329862"/>
                </a:cubicBezTo>
                <a:cubicBezTo>
                  <a:pt x="10820859" y="10320337"/>
                  <a:pt x="10591832" y="10318189"/>
                  <a:pt x="10363659" y="10301287"/>
                </a:cubicBezTo>
                <a:cubicBezTo>
                  <a:pt x="10333621" y="10299062"/>
                  <a:pt x="10307337" y="10279246"/>
                  <a:pt x="10277934" y="10272712"/>
                </a:cubicBezTo>
                <a:cubicBezTo>
                  <a:pt x="10021021" y="10215620"/>
                  <a:pt x="10036825" y="10221455"/>
                  <a:pt x="9835021" y="10201275"/>
                </a:cubicBezTo>
                <a:cubicBezTo>
                  <a:pt x="9815971" y="10196512"/>
                  <a:pt x="9796815" y="10192154"/>
                  <a:pt x="9777871" y="10186987"/>
                </a:cubicBezTo>
                <a:cubicBezTo>
                  <a:pt x="9595903" y="10137359"/>
                  <a:pt x="9487588" y="10092872"/>
                  <a:pt x="9263521" y="10058400"/>
                </a:cubicBezTo>
                <a:lnTo>
                  <a:pt x="9077784" y="10029825"/>
                </a:lnTo>
                <a:cubicBezTo>
                  <a:pt x="9029934" y="10021503"/>
                  <a:pt x="8983180" y="10006613"/>
                  <a:pt x="8934909" y="10001250"/>
                </a:cubicBezTo>
                <a:lnTo>
                  <a:pt x="8677734" y="9972675"/>
                </a:lnTo>
                <a:lnTo>
                  <a:pt x="7849059" y="9986962"/>
                </a:lnTo>
                <a:cubicBezTo>
                  <a:pt x="7801217" y="9988369"/>
                  <a:pt x="7753912" y="9997670"/>
                  <a:pt x="7706184" y="10001250"/>
                </a:cubicBezTo>
                <a:lnTo>
                  <a:pt x="7091821" y="10044112"/>
                </a:lnTo>
                <a:cubicBezTo>
                  <a:pt x="6906415" y="10061770"/>
                  <a:pt x="7048588" y="10053678"/>
                  <a:pt x="6877509" y="10072687"/>
                </a:cubicBezTo>
                <a:cubicBezTo>
                  <a:pt x="6825227" y="10078496"/>
                  <a:pt x="6772589" y="10080829"/>
                  <a:pt x="6720346" y="10086975"/>
                </a:cubicBezTo>
                <a:cubicBezTo>
                  <a:pt x="6691575" y="10090360"/>
                  <a:pt x="6663336" y="10097433"/>
                  <a:pt x="6634621" y="10101262"/>
                </a:cubicBezTo>
                <a:cubicBezTo>
                  <a:pt x="6357351" y="10138231"/>
                  <a:pt x="6676389" y="10085645"/>
                  <a:pt x="6306009" y="10144125"/>
                </a:cubicBezTo>
                <a:cubicBezTo>
                  <a:pt x="6241360" y="10154333"/>
                  <a:pt x="6237071" y="10158934"/>
                  <a:pt x="6177421" y="10172700"/>
                </a:cubicBezTo>
                <a:lnTo>
                  <a:pt x="6048834" y="10201275"/>
                </a:lnTo>
                <a:cubicBezTo>
                  <a:pt x="5969279" y="10219994"/>
                  <a:pt x="5867088" y="10246312"/>
                  <a:pt x="5791659" y="10272712"/>
                </a:cubicBezTo>
                <a:cubicBezTo>
                  <a:pt x="5743245" y="10289657"/>
                  <a:pt x="5698939" y="10319114"/>
                  <a:pt x="5648784" y="10329862"/>
                </a:cubicBezTo>
                <a:cubicBezTo>
                  <a:pt x="5429559" y="10376839"/>
                  <a:pt x="5514912" y="10356187"/>
                  <a:pt x="5391609" y="10387012"/>
                </a:cubicBezTo>
                <a:cubicBezTo>
                  <a:pt x="5372559" y="10396537"/>
                  <a:pt x="5354816" y="10409323"/>
                  <a:pt x="5334459" y="10415587"/>
                </a:cubicBezTo>
                <a:cubicBezTo>
                  <a:pt x="5091620" y="10490307"/>
                  <a:pt x="4908731" y="10429667"/>
                  <a:pt x="4620084" y="10415587"/>
                </a:cubicBezTo>
                <a:lnTo>
                  <a:pt x="4505784" y="10401300"/>
                </a:lnTo>
                <a:cubicBezTo>
                  <a:pt x="4453469" y="10395793"/>
                  <a:pt x="4400424" y="10396154"/>
                  <a:pt x="4348621" y="10387012"/>
                </a:cubicBezTo>
                <a:cubicBezTo>
                  <a:pt x="4161522" y="10353994"/>
                  <a:pt x="4347231" y="10370286"/>
                  <a:pt x="4205746" y="10329862"/>
                </a:cubicBezTo>
                <a:cubicBezTo>
                  <a:pt x="4159047" y="10316519"/>
                  <a:pt x="4110148" y="10312411"/>
                  <a:pt x="4062871" y="10301287"/>
                </a:cubicBezTo>
                <a:cubicBezTo>
                  <a:pt x="4029121" y="10293346"/>
                  <a:pt x="3995443" y="10284561"/>
                  <a:pt x="3962859" y="10272712"/>
                </a:cubicBezTo>
                <a:cubicBezTo>
                  <a:pt x="3942843" y="10265433"/>
                  <a:pt x="3926462" y="10248926"/>
                  <a:pt x="3905709" y="10244137"/>
                </a:cubicBezTo>
                <a:cubicBezTo>
                  <a:pt x="3863687" y="10234440"/>
                  <a:pt x="3819984" y="10234612"/>
                  <a:pt x="3777121" y="10229850"/>
                </a:cubicBezTo>
                <a:cubicBezTo>
                  <a:pt x="3685963" y="10207060"/>
                  <a:pt x="3706800" y="10211306"/>
                  <a:pt x="3577096" y="10186987"/>
                </a:cubicBezTo>
                <a:cubicBezTo>
                  <a:pt x="3548623" y="10181648"/>
                  <a:pt x="3519697" y="10178770"/>
                  <a:pt x="3491371" y="10172700"/>
                </a:cubicBezTo>
                <a:cubicBezTo>
                  <a:pt x="3452970" y="10164471"/>
                  <a:pt x="3415408" y="10152644"/>
                  <a:pt x="3377071" y="10144125"/>
                </a:cubicBezTo>
                <a:cubicBezTo>
                  <a:pt x="3309128" y="10129026"/>
                  <a:pt x="3189584" y="10110204"/>
                  <a:pt x="3119896" y="10086975"/>
                </a:cubicBezTo>
                <a:cubicBezTo>
                  <a:pt x="3071235" y="10070755"/>
                  <a:pt x="3025435" y="10046770"/>
                  <a:pt x="2977021" y="10029825"/>
                </a:cubicBezTo>
                <a:cubicBezTo>
                  <a:pt x="2930090" y="10013399"/>
                  <a:pt x="2881605" y="10001793"/>
                  <a:pt x="2834146" y="9986962"/>
                </a:cubicBezTo>
                <a:cubicBezTo>
                  <a:pt x="2705246" y="9946680"/>
                  <a:pt x="2794192" y="9967541"/>
                  <a:pt x="2676984" y="9944100"/>
                </a:cubicBezTo>
                <a:cubicBezTo>
                  <a:pt x="2587060" y="9884152"/>
                  <a:pt x="2677801" y="9937195"/>
                  <a:pt x="2505534" y="9886950"/>
                </a:cubicBezTo>
                <a:cubicBezTo>
                  <a:pt x="2433244" y="9865865"/>
                  <a:pt x="2364730" y="9831847"/>
                  <a:pt x="2291221" y="9815512"/>
                </a:cubicBezTo>
                <a:cubicBezTo>
                  <a:pt x="2134355" y="9780653"/>
                  <a:pt x="2205945" y="9794155"/>
                  <a:pt x="2076909" y="9772650"/>
                </a:cubicBezTo>
                <a:cubicBezTo>
                  <a:pt x="1957550" y="9712970"/>
                  <a:pt x="2058989" y="9756403"/>
                  <a:pt x="1834021" y="9715500"/>
                </a:cubicBezTo>
                <a:cubicBezTo>
                  <a:pt x="1790821" y="9707646"/>
                  <a:pt x="1748693" y="9694448"/>
                  <a:pt x="1705434" y="9686925"/>
                </a:cubicBezTo>
                <a:cubicBezTo>
                  <a:pt x="1639078" y="9675385"/>
                  <a:pt x="1571902" y="9669075"/>
                  <a:pt x="1505409" y="9658350"/>
                </a:cubicBezTo>
                <a:cubicBezTo>
                  <a:pt x="1424244" y="9645259"/>
                  <a:pt x="1343030" y="9632144"/>
                  <a:pt x="1262521" y="9615487"/>
                </a:cubicBezTo>
                <a:cubicBezTo>
                  <a:pt x="819815" y="9523893"/>
                  <a:pt x="987302" y="9552948"/>
                  <a:pt x="762458" y="9515475"/>
                </a:cubicBezTo>
                <a:cubicBezTo>
                  <a:pt x="748171" y="9477375"/>
                  <a:pt x="736803" y="9438048"/>
                  <a:pt x="719596" y="9401175"/>
                </a:cubicBezTo>
                <a:cubicBezTo>
                  <a:pt x="625350" y="9199217"/>
                  <a:pt x="686208" y="9372445"/>
                  <a:pt x="648158" y="9258300"/>
                </a:cubicBezTo>
                <a:cubicBezTo>
                  <a:pt x="638633" y="9182100"/>
                  <a:pt x="628385" y="9105987"/>
                  <a:pt x="619583" y="9029700"/>
                </a:cubicBezTo>
                <a:cubicBezTo>
                  <a:pt x="614097" y="8982153"/>
                  <a:pt x="614682" y="8933758"/>
                  <a:pt x="605296" y="8886825"/>
                </a:cubicBezTo>
                <a:cubicBezTo>
                  <a:pt x="595652" y="8838604"/>
                  <a:pt x="565901" y="8802624"/>
                  <a:pt x="548146" y="8758237"/>
                </a:cubicBezTo>
                <a:cubicBezTo>
                  <a:pt x="536959" y="8730271"/>
                  <a:pt x="533041" y="8699453"/>
                  <a:pt x="519571" y="8672512"/>
                </a:cubicBezTo>
                <a:cubicBezTo>
                  <a:pt x="508922" y="8651213"/>
                  <a:pt x="489492" y="8635452"/>
                  <a:pt x="476708" y="8615362"/>
                </a:cubicBezTo>
                <a:cubicBezTo>
                  <a:pt x="390768" y="8480314"/>
                  <a:pt x="454393" y="8552130"/>
                  <a:pt x="362408" y="8443912"/>
                </a:cubicBezTo>
                <a:cubicBezTo>
                  <a:pt x="301184" y="8371884"/>
                  <a:pt x="243516" y="8296445"/>
                  <a:pt x="176671" y="8229600"/>
                </a:cubicBezTo>
                <a:lnTo>
                  <a:pt x="62371" y="8115300"/>
                </a:lnTo>
                <a:cubicBezTo>
                  <a:pt x="48083" y="8081962"/>
                  <a:pt x="31903" y="8049374"/>
                  <a:pt x="19508" y="8015287"/>
                </a:cubicBezTo>
                <a:cubicBezTo>
                  <a:pt x="-29896" y="7879427"/>
                  <a:pt x="27686" y="7669261"/>
                  <a:pt x="48083" y="7572375"/>
                </a:cubicBezTo>
                <a:cubicBezTo>
                  <a:pt x="59938" y="7516064"/>
                  <a:pt x="97388" y="7468331"/>
                  <a:pt x="119521" y="7415212"/>
                </a:cubicBezTo>
                <a:cubicBezTo>
                  <a:pt x="145034" y="7353981"/>
                  <a:pt x="190958" y="7229475"/>
                  <a:pt x="190958" y="7229475"/>
                </a:cubicBezTo>
                <a:cubicBezTo>
                  <a:pt x="195721" y="7148512"/>
                  <a:pt x="199468" y="7067484"/>
                  <a:pt x="205246" y="6986587"/>
                </a:cubicBezTo>
                <a:cubicBezTo>
                  <a:pt x="217408" y="6816321"/>
                  <a:pt x="197649" y="6873193"/>
                  <a:pt x="248108" y="6772275"/>
                </a:cubicBezTo>
                <a:cubicBezTo>
                  <a:pt x="257633" y="6586537"/>
                  <a:pt x="250381" y="6399175"/>
                  <a:pt x="276683" y="6215062"/>
                </a:cubicBezTo>
                <a:cubicBezTo>
                  <a:pt x="284213" y="6162351"/>
                  <a:pt x="324308" y="6119812"/>
                  <a:pt x="348121" y="6072187"/>
                </a:cubicBezTo>
                <a:cubicBezTo>
                  <a:pt x="377435" y="6013559"/>
                  <a:pt x="395752" y="5974282"/>
                  <a:pt x="433846" y="5915025"/>
                </a:cubicBezTo>
                <a:cubicBezTo>
                  <a:pt x="456000" y="5880563"/>
                  <a:pt x="478305" y="5845844"/>
                  <a:pt x="505283" y="5815012"/>
                </a:cubicBezTo>
                <a:cubicBezTo>
                  <a:pt x="545199" y="5769393"/>
                  <a:pt x="589649" y="5727883"/>
                  <a:pt x="633871" y="5686425"/>
                </a:cubicBezTo>
                <a:cubicBezTo>
                  <a:pt x="665904" y="5656395"/>
                  <a:pt x="705126" y="5633881"/>
                  <a:pt x="733883" y="5600700"/>
                </a:cubicBezTo>
                <a:cubicBezTo>
                  <a:pt x="767621" y="5561771"/>
                  <a:pt x="794050" y="5516839"/>
                  <a:pt x="819608" y="5472112"/>
                </a:cubicBezTo>
                <a:cubicBezTo>
                  <a:pt x="891808" y="5345763"/>
                  <a:pt x="1008022" y="5141724"/>
                  <a:pt x="1033921" y="4986337"/>
                </a:cubicBezTo>
                <a:cubicBezTo>
                  <a:pt x="1050685" y="4885757"/>
                  <a:pt x="1039048" y="4928095"/>
                  <a:pt x="1062496" y="4857750"/>
                </a:cubicBezTo>
                <a:cubicBezTo>
                  <a:pt x="1048209" y="4705350"/>
                  <a:pt x="1050187" y="4550538"/>
                  <a:pt x="1019634" y="4400550"/>
                </a:cubicBezTo>
                <a:cubicBezTo>
                  <a:pt x="988290" y="4246677"/>
                  <a:pt x="937954" y="4151465"/>
                  <a:pt x="876759" y="4029075"/>
                </a:cubicBezTo>
                <a:cubicBezTo>
                  <a:pt x="871996" y="4005262"/>
                  <a:pt x="870150" y="3980675"/>
                  <a:pt x="862471" y="3957637"/>
                </a:cubicBezTo>
                <a:cubicBezTo>
                  <a:pt x="855736" y="3937431"/>
                  <a:pt x="842088" y="3920147"/>
                  <a:pt x="833896" y="3900487"/>
                </a:cubicBezTo>
                <a:cubicBezTo>
                  <a:pt x="818246" y="3862926"/>
                  <a:pt x="807062" y="3823588"/>
                  <a:pt x="791033" y="3786187"/>
                </a:cubicBezTo>
                <a:cubicBezTo>
                  <a:pt x="778448" y="3756822"/>
                  <a:pt x="761146" y="3729656"/>
                  <a:pt x="748171" y="3700462"/>
                </a:cubicBezTo>
                <a:cubicBezTo>
                  <a:pt x="654522" y="3489752"/>
                  <a:pt x="715405" y="3587019"/>
                  <a:pt x="648158" y="3486150"/>
                </a:cubicBezTo>
                <a:cubicBezTo>
                  <a:pt x="638633" y="3438525"/>
                  <a:pt x="619583" y="3391843"/>
                  <a:pt x="619583" y="3343275"/>
                </a:cubicBezTo>
                <a:cubicBezTo>
                  <a:pt x="619583" y="3242810"/>
                  <a:pt x="632882" y="3142534"/>
                  <a:pt x="648158" y="3043237"/>
                </a:cubicBezTo>
                <a:cubicBezTo>
                  <a:pt x="652058" y="3017889"/>
                  <a:pt x="669687" y="2996460"/>
                  <a:pt x="676733" y="2971800"/>
                </a:cubicBezTo>
                <a:cubicBezTo>
                  <a:pt x="688796" y="2929581"/>
                  <a:pt x="696108" y="2886146"/>
                  <a:pt x="705308" y="2843212"/>
                </a:cubicBezTo>
                <a:cubicBezTo>
                  <a:pt x="713783" y="2803663"/>
                  <a:pt x="726454" y="2718625"/>
                  <a:pt x="748171" y="2686050"/>
                </a:cubicBezTo>
                <a:cubicBezTo>
                  <a:pt x="757696" y="2671762"/>
                  <a:pt x="762458" y="2652712"/>
                  <a:pt x="776746" y="2643187"/>
                </a:cubicBezTo>
                <a:cubicBezTo>
                  <a:pt x="793084" y="2632295"/>
                  <a:pt x="815267" y="2635109"/>
                  <a:pt x="833896" y="2628900"/>
                </a:cubicBezTo>
                <a:cubicBezTo>
                  <a:pt x="1028128" y="2564157"/>
                  <a:pt x="748258" y="2639594"/>
                  <a:pt x="1019634" y="2571750"/>
                </a:cubicBezTo>
                <a:cubicBezTo>
                  <a:pt x="1105359" y="2576512"/>
                  <a:pt x="1191275" y="2578599"/>
                  <a:pt x="1276809" y="2586037"/>
                </a:cubicBezTo>
                <a:cubicBezTo>
                  <a:pt x="1301002" y="2588141"/>
                  <a:pt x="1326139" y="2590276"/>
                  <a:pt x="1348246" y="2600325"/>
                </a:cubicBezTo>
                <a:cubicBezTo>
                  <a:pt x="1379511" y="2614536"/>
                  <a:pt x="1405396" y="2638425"/>
                  <a:pt x="1433971" y="2657475"/>
                </a:cubicBezTo>
                <a:cubicBezTo>
                  <a:pt x="1448259" y="2667000"/>
                  <a:pt x="1494006" y="2686050"/>
                  <a:pt x="1476834" y="2686050"/>
                </a:cubicBezTo>
                <a:lnTo>
                  <a:pt x="1348246" y="2686050"/>
                </a:lnTo>
              </a:path>
            </a:pathLst>
          </a:custGeom>
          <a:noFill/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137268" name="Полилиния 137267"/>
          <p:cNvSpPr>
            <a:spLocks noChangeArrowheads="1"/>
          </p:cNvSpPr>
          <p:nvPr/>
        </p:nvSpPr>
        <p:spPr bwMode="auto">
          <a:xfrm>
            <a:off x="0" y="612775"/>
            <a:ext cx="12801600" cy="8988425"/>
          </a:xfrm>
          <a:custGeom>
            <a:avLst/>
            <a:gdLst>
              <a:gd name="T0" fmla="*/ 0 w 13686738"/>
              <a:gd name="T1" fmla="*/ 0 h 9929812"/>
              <a:gd name="T2" fmla="*/ 13686738 w 13686738"/>
              <a:gd name="T3" fmla="*/ 9929812 h 9929812"/>
            </a:gdLst>
            <a:ahLst/>
            <a:cxnLst/>
            <a:rect l="T0" t="T1" r="T2" b="T3"/>
            <a:pathLst>
              <a:path w="13686738" h="9929812">
                <a:moveTo>
                  <a:pt x="242888" y="2700337"/>
                </a:moveTo>
                <a:cubicBezTo>
                  <a:pt x="261938" y="2728912"/>
                  <a:pt x="269321" y="2770703"/>
                  <a:pt x="300038" y="2786062"/>
                </a:cubicBezTo>
                <a:cubicBezTo>
                  <a:pt x="361028" y="2816557"/>
                  <a:pt x="433199" y="2815552"/>
                  <a:pt x="500063" y="2828925"/>
                </a:cubicBezTo>
                <a:cubicBezTo>
                  <a:pt x="563448" y="2841602"/>
                  <a:pt x="763510" y="2868601"/>
                  <a:pt x="785813" y="2871787"/>
                </a:cubicBezTo>
                <a:cubicBezTo>
                  <a:pt x="842963" y="2867025"/>
                  <a:pt x="932520" y="2909236"/>
                  <a:pt x="957263" y="2857500"/>
                </a:cubicBezTo>
                <a:cubicBezTo>
                  <a:pt x="1002515" y="2762881"/>
                  <a:pt x="950448" y="2647792"/>
                  <a:pt x="942975" y="2543175"/>
                </a:cubicBezTo>
                <a:cubicBezTo>
                  <a:pt x="940911" y="2514279"/>
                  <a:pt x="937012" y="2485197"/>
                  <a:pt x="928688" y="2457450"/>
                </a:cubicBezTo>
                <a:cubicBezTo>
                  <a:pt x="922568" y="2437050"/>
                  <a:pt x="908763" y="2419763"/>
                  <a:pt x="900113" y="2400300"/>
                </a:cubicBezTo>
                <a:cubicBezTo>
                  <a:pt x="889697" y="2376863"/>
                  <a:pt x="878908" y="2353427"/>
                  <a:pt x="871538" y="2328862"/>
                </a:cubicBezTo>
                <a:cubicBezTo>
                  <a:pt x="860390" y="2291701"/>
                  <a:pt x="850719" y="2206602"/>
                  <a:pt x="842963" y="2171700"/>
                </a:cubicBezTo>
                <a:cubicBezTo>
                  <a:pt x="839696" y="2156998"/>
                  <a:pt x="832812" y="2143318"/>
                  <a:pt x="828675" y="2128837"/>
                </a:cubicBezTo>
                <a:cubicBezTo>
                  <a:pt x="823281" y="2109956"/>
                  <a:pt x="818239" y="2090942"/>
                  <a:pt x="814388" y="2071687"/>
                </a:cubicBezTo>
                <a:cubicBezTo>
                  <a:pt x="808707" y="2043280"/>
                  <a:pt x="806384" y="2014241"/>
                  <a:pt x="800100" y="1985962"/>
                </a:cubicBezTo>
                <a:cubicBezTo>
                  <a:pt x="792814" y="1953174"/>
                  <a:pt x="773123" y="1913748"/>
                  <a:pt x="757238" y="1885950"/>
                </a:cubicBezTo>
                <a:cubicBezTo>
                  <a:pt x="748719" y="1871041"/>
                  <a:pt x="736342" y="1858446"/>
                  <a:pt x="728663" y="1843087"/>
                </a:cubicBezTo>
                <a:cubicBezTo>
                  <a:pt x="721928" y="1829617"/>
                  <a:pt x="719138" y="1814512"/>
                  <a:pt x="714375" y="1800225"/>
                </a:cubicBezTo>
                <a:cubicBezTo>
                  <a:pt x="732397" y="1259581"/>
                  <a:pt x="648987" y="1501940"/>
                  <a:pt x="757238" y="1328737"/>
                </a:cubicBezTo>
                <a:cubicBezTo>
                  <a:pt x="771956" y="1305188"/>
                  <a:pt x="785813" y="1281112"/>
                  <a:pt x="800100" y="1257300"/>
                </a:cubicBezTo>
                <a:cubicBezTo>
                  <a:pt x="826370" y="1073412"/>
                  <a:pt x="813209" y="1080342"/>
                  <a:pt x="871538" y="928687"/>
                </a:cubicBezTo>
                <a:cubicBezTo>
                  <a:pt x="886950" y="888616"/>
                  <a:pt x="906112" y="853250"/>
                  <a:pt x="942975" y="828675"/>
                </a:cubicBezTo>
                <a:cubicBezTo>
                  <a:pt x="955275" y="820475"/>
                  <a:pt x="1035363" y="802006"/>
                  <a:pt x="1042988" y="800100"/>
                </a:cubicBezTo>
                <a:cubicBezTo>
                  <a:pt x="1103448" y="769870"/>
                  <a:pt x="1140675" y="744522"/>
                  <a:pt x="1200150" y="728662"/>
                </a:cubicBezTo>
                <a:cubicBezTo>
                  <a:pt x="1257070" y="713483"/>
                  <a:pt x="1313493" y="695485"/>
                  <a:pt x="1371600" y="685800"/>
                </a:cubicBezTo>
                <a:cubicBezTo>
                  <a:pt x="1472181" y="669036"/>
                  <a:pt x="1429842" y="680672"/>
                  <a:pt x="1500188" y="657225"/>
                </a:cubicBezTo>
                <a:cubicBezTo>
                  <a:pt x="1514475" y="638175"/>
                  <a:pt x="1524970" y="615572"/>
                  <a:pt x="1543050" y="600075"/>
                </a:cubicBezTo>
                <a:cubicBezTo>
                  <a:pt x="1559221" y="586214"/>
                  <a:pt x="1582139" y="582788"/>
                  <a:pt x="1600200" y="571500"/>
                </a:cubicBezTo>
                <a:cubicBezTo>
                  <a:pt x="1620393" y="558879"/>
                  <a:pt x="1637157" y="541258"/>
                  <a:pt x="1657350" y="528637"/>
                </a:cubicBezTo>
                <a:cubicBezTo>
                  <a:pt x="1697706" y="503415"/>
                  <a:pt x="1715695" y="499664"/>
                  <a:pt x="1757363" y="485775"/>
                </a:cubicBezTo>
                <a:cubicBezTo>
                  <a:pt x="1776413" y="466725"/>
                  <a:pt x="1792960" y="444789"/>
                  <a:pt x="1814513" y="428625"/>
                </a:cubicBezTo>
                <a:cubicBezTo>
                  <a:pt x="1831552" y="415846"/>
                  <a:pt x="1853171" y="410617"/>
                  <a:pt x="1871663" y="400050"/>
                </a:cubicBezTo>
                <a:cubicBezTo>
                  <a:pt x="1886572" y="391531"/>
                  <a:pt x="1898582" y="377852"/>
                  <a:pt x="1914525" y="371475"/>
                </a:cubicBezTo>
                <a:cubicBezTo>
                  <a:pt x="1946717" y="358598"/>
                  <a:pt x="1980610" y="350043"/>
                  <a:pt x="2014538" y="342900"/>
                </a:cubicBezTo>
                <a:cubicBezTo>
                  <a:pt x="2198184" y="304238"/>
                  <a:pt x="2235564" y="311571"/>
                  <a:pt x="2443163" y="300037"/>
                </a:cubicBezTo>
                <a:cubicBezTo>
                  <a:pt x="2932159" y="137042"/>
                  <a:pt x="2507986" y="273258"/>
                  <a:pt x="3900488" y="300037"/>
                </a:cubicBezTo>
                <a:cubicBezTo>
                  <a:pt x="3924767" y="300504"/>
                  <a:pt x="3948033" y="309981"/>
                  <a:pt x="3971925" y="314325"/>
                </a:cubicBezTo>
                <a:cubicBezTo>
                  <a:pt x="4000427" y="319507"/>
                  <a:pt x="4029075" y="323850"/>
                  <a:pt x="4057650" y="328612"/>
                </a:cubicBezTo>
                <a:cubicBezTo>
                  <a:pt x="4138611" y="450056"/>
                  <a:pt x="4005265" y="261940"/>
                  <a:pt x="4171950" y="428625"/>
                </a:cubicBezTo>
                <a:cubicBezTo>
                  <a:pt x="4239749" y="496424"/>
                  <a:pt x="4203542" y="477256"/>
                  <a:pt x="4271963" y="500062"/>
                </a:cubicBezTo>
                <a:cubicBezTo>
                  <a:pt x="4291343" y="514597"/>
                  <a:pt x="4346441" y="557572"/>
                  <a:pt x="4371975" y="571500"/>
                </a:cubicBezTo>
                <a:cubicBezTo>
                  <a:pt x="4409371" y="591898"/>
                  <a:pt x="4486275" y="628650"/>
                  <a:pt x="4486275" y="628650"/>
                </a:cubicBezTo>
                <a:cubicBezTo>
                  <a:pt x="4602015" y="605501"/>
                  <a:pt x="4520668" y="633149"/>
                  <a:pt x="4629150" y="557212"/>
                </a:cubicBezTo>
                <a:cubicBezTo>
                  <a:pt x="4709858" y="500717"/>
                  <a:pt x="4680855" y="532722"/>
                  <a:pt x="4743450" y="485775"/>
                </a:cubicBezTo>
                <a:cubicBezTo>
                  <a:pt x="4767846" y="467478"/>
                  <a:pt x="4788117" y="443228"/>
                  <a:pt x="4814888" y="428625"/>
                </a:cubicBezTo>
                <a:cubicBezTo>
                  <a:pt x="4841331" y="414202"/>
                  <a:pt x="4900613" y="400050"/>
                  <a:pt x="4900613" y="400050"/>
                </a:cubicBezTo>
                <a:cubicBezTo>
                  <a:pt x="4929188" y="381000"/>
                  <a:pt x="4954451" y="355655"/>
                  <a:pt x="4986338" y="342900"/>
                </a:cubicBezTo>
                <a:cubicBezTo>
                  <a:pt x="5010150" y="333375"/>
                  <a:pt x="5035783" y="327520"/>
                  <a:pt x="5057775" y="314325"/>
                </a:cubicBezTo>
                <a:cubicBezTo>
                  <a:pt x="5083924" y="298635"/>
                  <a:pt x="5105400" y="276225"/>
                  <a:pt x="5129213" y="257175"/>
                </a:cubicBezTo>
                <a:cubicBezTo>
                  <a:pt x="5146416" y="222770"/>
                  <a:pt x="5189076" y="131541"/>
                  <a:pt x="5214938" y="114300"/>
                </a:cubicBezTo>
                <a:cubicBezTo>
                  <a:pt x="5229225" y="104775"/>
                  <a:pt x="5241388" y="90775"/>
                  <a:pt x="5257800" y="85725"/>
                </a:cubicBezTo>
                <a:cubicBezTo>
                  <a:pt x="5361190" y="53913"/>
                  <a:pt x="5413463" y="59781"/>
                  <a:pt x="5514975" y="42862"/>
                </a:cubicBezTo>
                <a:cubicBezTo>
                  <a:pt x="5534344" y="39634"/>
                  <a:pt x="5552992" y="32990"/>
                  <a:pt x="5572125" y="28575"/>
                </a:cubicBezTo>
                <a:lnTo>
                  <a:pt x="5700713" y="0"/>
                </a:lnTo>
                <a:lnTo>
                  <a:pt x="6386513" y="14287"/>
                </a:lnTo>
                <a:cubicBezTo>
                  <a:pt x="6406135" y="15042"/>
                  <a:pt x="6424719" y="23408"/>
                  <a:pt x="6443663" y="28575"/>
                </a:cubicBezTo>
                <a:cubicBezTo>
                  <a:pt x="6609696" y="73858"/>
                  <a:pt x="6481343" y="33127"/>
                  <a:pt x="6643688" y="114300"/>
                </a:cubicBezTo>
                <a:cubicBezTo>
                  <a:pt x="6697492" y="141202"/>
                  <a:pt x="6717704" y="143520"/>
                  <a:pt x="6772275" y="157162"/>
                </a:cubicBezTo>
                <a:cubicBezTo>
                  <a:pt x="6829425" y="195262"/>
                  <a:pt x="6880593" y="244405"/>
                  <a:pt x="6943725" y="271462"/>
                </a:cubicBezTo>
                <a:cubicBezTo>
                  <a:pt x="6977063" y="285750"/>
                  <a:pt x="7010920" y="298881"/>
                  <a:pt x="7043738" y="314325"/>
                </a:cubicBezTo>
                <a:cubicBezTo>
                  <a:pt x="7091916" y="336997"/>
                  <a:pt x="7136099" y="368923"/>
                  <a:pt x="7186613" y="385762"/>
                </a:cubicBezTo>
                <a:cubicBezTo>
                  <a:pt x="7287145" y="419274"/>
                  <a:pt x="7163022" y="375653"/>
                  <a:pt x="7286625" y="428625"/>
                </a:cubicBezTo>
                <a:cubicBezTo>
                  <a:pt x="7300468" y="434558"/>
                  <a:pt x="7315726" y="436795"/>
                  <a:pt x="7329488" y="442912"/>
                </a:cubicBezTo>
                <a:cubicBezTo>
                  <a:pt x="7358682" y="455887"/>
                  <a:pt x="7387286" y="470260"/>
                  <a:pt x="7415213" y="485775"/>
                </a:cubicBezTo>
                <a:cubicBezTo>
                  <a:pt x="7430223" y="494114"/>
                  <a:pt x="7442717" y="506671"/>
                  <a:pt x="7458075" y="514350"/>
                </a:cubicBezTo>
                <a:cubicBezTo>
                  <a:pt x="7508756" y="539690"/>
                  <a:pt x="7594966" y="567510"/>
                  <a:pt x="7643813" y="600075"/>
                </a:cubicBezTo>
                <a:cubicBezTo>
                  <a:pt x="7660625" y="611283"/>
                  <a:pt x="7672388" y="628650"/>
                  <a:pt x="7686675" y="642937"/>
                </a:cubicBezTo>
                <a:lnTo>
                  <a:pt x="8143875" y="628650"/>
                </a:lnTo>
                <a:cubicBezTo>
                  <a:pt x="8182224" y="626733"/>
                  <a:pt x="8219784" y="613700"/>
                  <a:pt x="8258175" y="614362"/>
                </a:cubicBezTo>
                <a:cubicBezTo>
                  <a:pt x="8496455" y="618470"/>
                  <a:pt x="8734425" y="633412"/>
                  <a:pt x="8972550" y="642937"/>
                </a:cubicBezTo>
                <a:cubicBezTo>
                  <a:pt x="9020914" y="648983"/>
                  <a:pt x="9125594" y="654480"/>
                  <a:pt x="9172575" y="685800"/>
                </a:cubicBezTo>
                <a:cubicBezTo>
                  <a:pt x="9192388" y="699009"/>
                  <a:pt x="9198600" y="726112"/>
                  <a:pt x="9215438" y="742950"/>
                </a:cubicBezTo>
                <a:cubicBezTo>
                  <a:pt x="9227580" y="755092"/>
                  <a:pt x="9244013" y="762000"/>
                  <a:pt x="9258300" y="771525"/>
                </a:cubicBezTo>
                <a:cubicBezTo>
                  <a:pt x="9267825" y="790575"/>
                  <a:pt x="9274661" y="811227"/>
                  <a:pt x="9286875" y="828675"/>
                </a:cubicBezTo>
                <a:cubicBezTo>
                  <a:pt x="9343954" y="910216"/>
                  <a:pt x="9371237" y="911673"/>
                  <a:pt x="9415463" y="1000125"/>
                </a:cubicBezTo>
                <a:cubicBezTo>
                  <a:pt x="9424988" y="1019175"/>
                  <a:pt x="9435648" y="1037699"/>
                  <a:pt x="9444038" y="1057275"/>
                </a:cubicBezTo>
                <a:cubicBezTo>
                  <a:pt x="9468735" y="1114902"/>
                  <a:pt x="9460245" y="1159207"/>
                  <a:pt x="9515475" y="1214437"/>
                </a:cubicBezTo>
                <a:cubicBezTo>
                  <a:pt x="9561510" y="1260472"/>
                  <a:pt x="9592784" y="1287539"/>
                  <a:pt x="9629775" y="1343025"/>
                </a:cubicBezTo>
                <a:cubicBezTo>
                  <a:pt x="9641589" y="1360746"/>
                  <a:pt x="9644325" y="1384146"/>
                  <a:pt x="9658350" y="1400175"/>
                </a:cubicBezTo>
                <a:cubicBezTo>
                  <a:pt x="9678431" y="1423125"/>
                  <a:pt x="9705126" y="1439389"/>
                  <a:pt x="9729788" y="1457325"/>
                </a:cubicBezTo>
                <a:cubicBezTo>
                  <a:pt x="9778364" y="1492653"/>
                  <a:pt x="9818825" y="1519977"/>
                  <a:pt x="9872663" y="1543050"/>
                </a:cubicBezTo>
                <a:cubicBezTo>
                  <a:pt x="9953249" y="1577586"/>
                  <a:pt x="9876017" y="1535378"/>
                  <a:pt x="9972675" y="1571625"/>
                </a:cubicBezTo>
                <a:cubicBezTo>
                  <a:pt x="9992617" y="1579103"/>
                  <a:pt x="10011333" y="1589633"/>
                  <a:pt x="10029825" y="1600200"/>
                </a:cubicBezTo>
                <a:cubicBezTo>
                  <a:pt x="10044734" y="1608719"/>
                  <a:pt x="10056610" y="1622746"/>
                  <a:pt x="10072688" y="1628775"/>
                </a:cubicBezTo>
                <a:cubicBezTo>
                  <a:pt x="10095426" y="1637302"/>
                  <a:pt x="10120566" y="1637172"/>
                  <a:pt x="10144125" y="1643062"/>
                </a:cubicBezTo>
                <a:cubicBezTo>
                  <a:pt x="10158736" y="1646715"/>
                  <a:pt x="10172886" y="1652062"/>
                  <a:pt x="10186988" y="1657350"/>
                </a:cubicBezTo>
                <a:cubicBezTo>
                  <a:pt x="10211002" y="1666355"/>
                  <a:pt x="10233435" y="1680158"/>
                  <a:pt x="10258425" y="1685925"/>
                </a:cubicBezTo>
                <a:cubicBezTo>
                  <a:pt x="10295838" y="1694559"/>
                  <a:pt x="10334625" y="1695450"/>
                  <a:pt x="10372725" y="1700212"/>
                </a:cubicBezTo>
                <a:cubicBezTo>
                  <a:pt x="10460362" y="1735267"/>
                  <a:pt x="10432549" y="1719743"/>
                  <a:pt x="10515600" y="1771650"/>
                </a:cubicBezTo>
                <a:cubicBezTo>
                  <a:pt x="10530161" y="1780751"/>
                  <a:pt x="10545425" y="1789050"/>
                  <a:pt x="10558463" y="1800225"/>
                </a:cubicBezTo>
                <a:cubicBezTo>
                  <a:pt x="10610255" y="1844618"/>
                  <a:pt x="10619067" y="1861981"/>
                  <a:pt x="10658475" y="1914525"/>
                </a:cubicBezTo>
                <a:cubicBezTo>
                  <a:pt x="10691983" y="2048552"/>
                  <a:pt x="10645004" y="1884216"/>
                  <a:pt x="10715625" y="2043112"/>
                </a:cubicBezTo>
                <a:cubicBezTo>
                  <a:pt x="10723600" y="2061056"/>
                  <a:pt x="10723018" y="2081876"/>
                  <a:pt x="10729913" y="2100262"/>
                </a:cubicBezTo>
                <a:cubicBezTo>
                  <a:pt x="10804593" y="2299407"/>
                  <a:pt x="10708871" y="1994274"/>
                  <a:pt x="10787063" y="2228850"/>
                </a:cubicBezTo>
                <a:cubicBezTo>
                  <a:pt x="10834799" y="2372057"/>
                  <a:pt x="10800091" y="2280964"/>
                  <a:pt x="10829925" y="2400300"/>
                </a:cubicBezTo>
                <a:cubicBezTo>
                  <a:pt x="10833578" y="2414911"/>
                  <a:pt x="10840560" y="2428551"/>
                  <a:pt x="10844213" y="2443162"/>
                </a:cubicBezTo>
                <a:cubicBezTo>
                  <a:pt x="10850103" y="2466721"/>
                  <a:pt x="10851829" y="2491250"/>
                  <a:pt x="10858500" y="2514600"/>
                </a:cubicBezTo>
                <a:cubicBezTo>
                  <a:pt x="10870912" y="2558043"/>
                  <a:pt x="10887075" y="2600325"/>
                  <a:pt x="10901363" y="2643187"/>
                </a:cubicBezTo>
                <a:cubicBezTo>
                  <a:pt x="10910888" y="2671762"/>
                  <a:pt x="10924031" y="2699376"/>
                  <a:pt x="10929938" y="2728912"/>
                </a:cubicBezTo>
                <a:cubicBezTo>
                  <a:pt x="10934700" y="2752725"/>
                  <a:pt x="10932177" y="2779265"/>
                  <a:pt x="10944225" y="2800350"/>
                </a:cubicBezTo>
                <a:cubicBezTo>
                  <a:pt x="10952744" y="2815259"/>
                  <a:pt x="10973115" y="2818944"/>
                  <a:pt x="10987088" y="2828925"/>
                </a:cubicBezTo>
                <a:cubicBezTo>
                  <a:pt x="11006465" y="2842766"/>
                  <a:pt x="11024425" y="2858578"/>
                  <a:pt x="11044238" y="2871787"/>
                </a:cubicBezTo>
                <a:cubicBezTo>
                  <a:pt x="11085258" y="2899134"/>
                  <a:pt x="11193524" y="2959650"/>
                  <a:pt x="11229975" y="2971800"/>
                </a:cubicBezTo>
                <a:lnTo>
                  <a:pt x="11272838" y="2986087"/>
                </a:lnTo>
                <a:cubicBezTo>
                  <a:pt x="11311500" y="3011862"/>
                  <a:pt x="11327531" y="3025110"/>
                  <a:pt x="11372850" y="3043237"/>
                </a:cubicBezTo>
                <a:cubicBezTo>
                  <a:pt x="11400816" y="3054424"/>
                  <a:pt x="11431634" y="3058342"/>
                  <a:pt x="11458575" y="3071812"/>
                </a:cubicBezTo>
                <a:cubicBezTo>
                  <a:pt x="11489292" y="3087171"/>
                  <a:pt x="11515725" y="3109912"/>
                  <a:pt x="11544300" y="3128962"/>
                </a:cubicBezTo>
                <a:lnTo>
                  <a:pt x="11587163" y="3157537"/>
                </a:lnTo>
                <a:cubicBezTo>
                  <a:pt x="11601450" y="3167062"/>
                  <a:pt x="11613366" y="3181947"/>
                  <a:pt x="11630025" y="3186112"/>
                </a:cubicBezTo>
                <a:lnTo>
                  <a:pt x="11687175" y="3200400"/>
                </a:lnTo>
                <a:cubicBezTo>
                  <a:pt x="11721096" y="3223013"/>
                  <a:pt x="11756177" y="3245256"/>
                  <a:pt x="11787188" y="3271837"/>
                </a:cubicBezTo>
                <a:cubicBezTo>
                  <a:pt x="11802529" y="3284987"/>
                  <a:pt x="11813608" y="3302956"/>
                  <a:pt x="11830050" y="3314700"/>
                </a:cubicBezTo>
                <a:cubicBezTo>
                  <a:pt x="11847381" y="3327080"/>
                  <a:pt x="11868150" y="3333750"/>
                  <a:pt x="11887200" y="3343275"/>
                </a:cubicBezTo>
                <a:cubicBezTo>
                  <a:pt x="11915877" y="3429303"/>
                  <a:pt x="11885360" y="3355109"/>
                  <a:pt x="11972925" y="3471862"/>
                </a:cubicBezTo>
                <a:cubicBezTo>
                  <a:pt x="12007805" y="3518369"/>
                  <a:pt x="12035387" y="3570358"/>
                  <a:pt x="12072938" y="3614737"/>
                </a:cubicBezTo>
                <a:cubicBezTo>
                  <a:pt x="12110114" y="3658672"/>
                  <a:pt x="12169877" y="3671230"/>
                  <a:pt x="12215813" y="3700462"/>
                </a:cubicBezTo>
                <a:cubicBezTo>
                  <a:pt x="12241540" y="3716834"/>
                  <a:pt x="12259975" y="3743974"/>
                  <a:pt x="12287250" y="3757612"/>
                </a:cubicBezTo>
                <a:cubicBezTo>
                  <a:pt x="12318261" y="3773118"/>
                  <a:pt x="12354125" y="3775991"/>
                  <a:pt x="12387263" y="3786187"/>
                </a:cubicBezTo>
                <a:cubicBezTo>
                  <a:pt x="12416052" y="3795045"/>
                  <a:pt x="12444413" y="3805237"/>
                  <a:pt x="12472988" y="3814762"/>
                </a:cubicBezTo>
                <a:cubicBezTo>
                  <a:pt x="12487275" y="3824287"/>
                  <a:pt x="12500067" y="3836573"/>
                  <a:pt x="12515850" y="3843337"/>
                </a:cubicBezTo>
                <a:cubicBezTo>
                  <a:pt x="12533899" y="3851072"/>
                  <a:pt x="12554119" y="3852231"/>
                  <a:pt x="12573000" y="3857625"/>
                </a:cubicBezTo>
                <a:cubicBezTo>
                  <a:pt x="12587481" y="3861762"/>
                  <a:pt x="12601575" y="3867150"/>
                  <a:pt x="12615863" y="3871912"/>
                </a:cubicBezTo>
                <a:cubicBezTo>
                  <a:pt x="12722280" y="3942858"/>
                  <a:pt x="12591579" y="3851676"/>
                  <a:pt x="12701588" y="3943350"/>
                </a:cubicBezTo>
                <a:cubicBezTo>
                  <a:pt x="12714779" y="3954343"/>
                  <a:pt x="12730163" y="3962400"/>
                  <a:pt x="12744450" y="3971925"/>
                </a:cubicBezTo>
                <a:cubicBezTo>
                  <a:pt x="12773025" y="4014787"/>
                  <a:pt x="12793749" y="4064086"/>
                  <a:pt x="12830175" y="4100512"/>
                </a:cubicBezTo>
                <a:cubicBezTo>
                  <a:pt x="12849225" y="4119562"/>
                  <a:pt x="12870078" y="4136966"/>
                  <a:pt x="12887325" y="4157662"/>
                </a:cubicBezTo>
                <a:cubicBezTo>
                  <a:pt x="12917814" y="4194249"/>
                  <a:pt x="12939374" y="4238286"/>
                  <a:pt x="12973050" y="4271962"/>
                </a:cubicBezTo>
                <a:cubicBezTo>
                  <a:pt x="12987338" y="4286250"/>
                  <a:pt x="13002978" y="4299303"/>
                  <a:pt x="13015913" y="4314825"/>
                </a:cubicBezTo>
                <a:cubicBezTo>
                  <a:pt x="13075444" y="4386262"/>
                  <a:pt x="13008769" y="4333874"/>
                  <a:pt x="13087350" y="4386262"/>
                </a:cubicBezTo>
                <a:cubicBezTo>
                  <a:pt x="13231787" y="4602918"/>
                  <a:pt x="13075454" y="4380561"/>
                  <a:pt x="13187363" y="4514850"/>
                </a:cubicBezTo>
                <a:cubicBezTo>
                  <a:pt x="13198356" y="4528041"/>
                  <a:pt x="13204945" y="4544521"/>
                  <a:pt x="13215938" y="4557712"/>
                </a:cubicBezTo>
                <a:cubicBezTo>
                  <a:pt x="13228873" y="4573234"/>
                  <a:pt x="13247952" y="4583528"/>
                  <a:pt x="13258800" y="4600575"/>
                </a:cubicBezTo>
                <a:cubicBezTo>
                  <a:pt x="13281669" y="4636513"/>
                  <a:pt x="13296900" y="4676775"/>
                  <a:pt x="13315950" y="4714875"/>
                </a:cubicBezTo>
                <a:cubicBezTo>
                  <a:pt x="13330238" y="4743450"/>
                  <a:pt x="13348710" y="4770291"/>
                  <a:pt x="13358813" y="4800600"/>
                </a:cubicBezTo>
                <a:cubicBezTo>
                  <a:pt x="13363575" y="4814887"/>
                  <a:pt x="13366365" y="4829992"/>
                  <a:pt x="13373100" y="4843462"/>
                </a:cubicBezTo>
                <a:cubicBezTo>
                  <a:pt x="13385519" y="4868300"/>
                  <a:pt x="13404472" y="4889619"/>
                  <a:pt x="13415963" y="4914900"/>
                </a:cubicBezTo>
                <a:cubicBezTo>
                  <a:pt x="13445679" y="4980276"/>
                  <a:pt x="13440537" y="4996814"/>
                  <a:pt x="13458825" y="5057775"/>
                </a:cubicBezTo>
                <a:cubicBezTo>
                  <a:pt x="13467480" y="5086625"/>
                  <a:pt x="13473930" y="5116559"/>
                  <a:pt x="13487400" y="5143500"/>
                </a:cubicBezTo>
                <a:cubicBezTo>
                  <a:pt x="13496925" y="5162550"/>
                  <a:pt x="13508696" y="5180634"/>
                  <a:pt x="13515975" y="5200650"/>
                </a:cubicBezTo>
                <a:cubicBezTo>
                  <a:pt x="13527824" y="5233234"/>
                  <a:pt x="13534354" y="5267524"/>
                  <a:pt x="13544550" y="5300662"/>
                </a:cubicBezTo>
                <a:cubicBezTo>
                  <a:pt x="13553408" y="5329451"/>
                  <a:pt x="13564470" y="5357537"/>
                  <a:pt x="13573125" y="5386387"/>
                </a:cubicBezTo>
                <a:cubicBezTo>
                  <a:pt x="13592306" y="5450322"/>
                  <a:pt x="13584905" y="5459324"/>
                  <a:pt x="13615988" y="5529262"/>
                </a:cubicBezTo>
                <a:cubicBezTo>
                  <a:pt x="13622962" y="5544954"/>
                  <a:pt x="13635038" y="5557837"/>
                  <a:pt x="13644563" y="5572125"/>
                </a:cubicBezTo>
                <a:cubicBezTo>
                  <a:pt x="13718385" y="5867411"/>
                  <a:pt x="13680025" y="5666904"/>
                  <a:pt x="13644563" y="6257925"/>
                </a:cubicBezTo>
                <a:cubicBezTo>
                  <a:pt x="13641696" y="6305702"/>
                  <a:pt x="13637044" y="6353418"/>
                  <a:pt x="13630275" y="6400800"/>
                </a:cubicBezTo>
                <a:cubicBezTo>
                  <a:pt x="13627498" y="6420239"/>
                  <a:pt x="13621630" y="6439142"/>
                  <a:pt x="13615988" y="6457950"/>
                </a:cubicBezTo>
                <a:cubicBezTo>
                  <a:pt x="13589506" y="6546224"/>
                  <a:pt x="13594641" y="6529219"/>
                  <a:pt x="13558838" y="6600825"/>
                </a:cubicBezTo>
                <a:cubicBezTo>
                  <a:pt x="13554075" y="6657975"/>
                  <a:pt x="13551663" y="6715370"/>
                  <a:pt x="13544550" y="6772275"/>
                </a:cubicBezTo>
                <a:cubicBezTo>
                  <a:pt x="13542114" y="6791760"/>
                  <a:pt x="13534377" y="6810225"/>
                  <a:pt x="13530263" y="6829425"/>
                </a:cubicBezTo>
                <a:cubicBezTo>
                  <a:pt x="13520087" y="6876915"/>
                  <a:pt x="13511213" y="6924675"/>
                  <a:pt x="13501688" y="6972300"/>
                </a:cubicBezTo>
                <a:cubicBezTo>
                  <a:pt x="13496925" y="7034212"/>
                  <a:pt x="13495102" y="7096421"/>
                  <a:pt x="13487400" y="7158037"/>
                </a:cubicBezTo>
                <a:cubicBezTo>
                  <a:pt x="13485532" y="7172981"/>
                  <a:pt x="13475807" y="7186082"/>
                  <a:pt x="13473113" y="7200900"/>
                </a:cubicBezTo>
                <a:cubicBezTo>
                  <a:pt x="13466244" y="7238677"/>
                  <a:pt x="13463226" y="7277057"/>
                  <a:pt x="13458825" y="7315200"/>
                </a:cubicBezTo>
                <a:cubicBezTo>
                  <a:pt x="13448938" y="7400884"/>
                  <a:pt x="13439775" y="7486650"/>
                  <a:pt x="13430250" y="7572375"/>
                </a:cubicBezTo>
                <a:cubicBezTo>
                  <a:pt x="13439775" y="7681912"/>
                  <a:pt x="13456896" y="7791053"/>
                  <a:pt x="13458825" y="7900987"/>
                </a:cubicBezTo>
                <a:cubicBezTo>
                  <a:pt x="13461667" y="8062957"/>
                  <a:pt x="13452243" y="8224950"/>
                  <a:pt x="13444538" y="8386762"/>
                </a:cubicBezTo>
                <a:cubicBezTo>
                  <a:pt x="13442067" y="8438643"/>
                  <a:pt x="13415212" y="8603326"/>
                  <a:pt x="13401675" y="8643937"/>
                </a:cubicBezTo>
                <a:lnTo>
                  <a:pt x="13358813" y="8772525"/>
                </a:lnTo>
                <a:cubicBezTo>
                  <a:pt x="13354051" y="8786812"/>
                  <a:pt x="13355174" y="8804738"/>
                  <a:pt x="13344525" y="8815387"/>
                </a:cubicBezTo>
                <a:cubicBezTo>
                  <a:pt x="13330238" y="8829675"/>
                  <a:pt x="13314598" y="8842728"/>
                  <a:pt x="13301663" y="8858250"/>
                </a:cubicBezTo>
                <a:cubicBezTo>
                  <a:pt x="13290670" y="8871441"/>
                  <a:pt x="13286497" y="8890385"/>
                  <a:pt x="13273088" y="8901112"/>
                </a:cubicBezTo>
                <a:cubicBezTo>
                  <a:pt x="13261328" y="8910520"/>
                  <a:pt x="13244755" y="8911437"/>
                  <a:pt x="13230225" y="8915400"/>
                </a:cubicBezTo>
                <a:cubicBezTo>
                  <a:pt x="12823357" y="9026365"/>
                  <a:pt x="13382282" y="8867873"/>
                  <a:pt x="13015913" y="8972550"/>
                </a:cubicBezTo>
                <a:cubicBezTo>
                  <a:pt x="12892088" y="8963025"/>
                  <a:pt x="12767464" y="8960944"/>
                  <a:pt x="12644438" y="8943975"/>
                </a:cubicBezTo>
                <a:cubicBezTo>
                  <a:pt x="12627427" y="8941629"/>
                  <a:pt x="12615548" y="8925381"/>
                  <a:pt x="12601575" y="8915400"/>
                </a:cubicBezTo>
                <a:cubicBezTo>
                  <a:pt x="12582198" y="8901559"/>
                  <a:pt x="12564705" y="8885017"/>
                  <a:pt x="12544425" y="8872537"/>
                </a:cubicBezTo>
                <a:cubicBezTo>
                  <a:pt x="12234103" y="8681569"/>
                  <a:pt x="12594686" y="8931419"/>
                  <a:pt x="12301538" y="8701087"/>
                </a:cubicBezTo>
                <a:cubicBezTo>
                  <a:pt x="12274534" y="8679869"/>
                  <a:pt x="12242196" y="8665923"/>
                  <a:pt x="12215813" y="8643937"/>
                </a:cubicBezTo>
                <a:cubicBezTo>
                  <a:pt x="12184768" y="8618066"/>
                  <a:pt x="12160500" y="8584823"/>
                  <a:pt x="12130088" y="8558212"/>
                </a:cubicBezTo>
                <a:cubicBezTo>
                  <a:pt x="11975830" y="8423236"/>
                  <a:pt x="12034821" y="8476806"/>
                  <a:pt x="11915775" y="8401050"/>
                </a:cubicBezTo>
                <a:cubicBezTo>
                  <a:pt x="11886801" y="8382612"/>
                  <a:pt x="11860767" y="8359259"/>
                  <a:pt x="11830050" y="8343900"/>
                </a:cubicBezTo>
                <a:cubicBezTo>
                  <a:pt x="11791950" y="8324850"/>
                  <a:pt x="11754903" y="8303530"/>
                  <a:pt x="11715750" y="8286750"/>
                </a:cubicBezTo>
                <a:cubicBezTo>
                  <a:pt x="11688065" y="8274885"/>
                  <a:pt x="11658332" y="8268469"/>
                  <a:pt x="11630025" y="8258175"/>
                </a:cubicBezTo>
                <a:cubicBezTo>
                  <a:pt x="11605922" y="8249410"/>
                  <a:pt x="11582400" y="8239125"/>
                  <a:pt x="11558588" y="8229600"/>
                </a:cubicBezTo>
                <a:cubicBezTo>
                  <a:pt x="11397828" y="8249695"/>
                  <a:pt x="11353606" y="8196652"/>
                  <a:pt x="11301413" y="8301037"/>
                </a:cubicBezTo>
                <a:cubicBezTo>
                  <a:pt x="11294678" y="8314508"/>
                  <a:pt x="11291888" y="8329612"/>
                  <a:pt x="11287125" y="8343900"/>
                </a:cubicBezTo>
                <a:cubicBezTo>
                  <a:pt x="11291888" y="8415337"/>
                  <a:pt x="11287372" y="8488006"/>
                  <a:pt x="11301413" y="8558212"/>
                </a:cubicBezTo>
                <a:cubicBezTo>
                  <a:pt x="11303875" y="8570524"/>
                  <a:pt x="11359314" y="8652209"/>
                  <a:pt x="11372850" y="8672512"/>
                </a:cubicBezTo>
                <a:cubicBezTo>
                  <a:pt x="11377613" y="8696325"/>
                  <a:pt x="11380467" y="8720600"/>
                  <a:pt x="11387138" y="8743950"/>
                </a:cubicBezTo>
                <a:cubicBezTo>
                  <a:pt x="11399550" y="8787392"/>
                  <a:pt x="11430000" y="8872537"/>
                  <a:pt x="11430000" y="8872537"/>
                </a:cubicBezTo>
                <a:cubicBezTo>
                  <a:pt x="11434763" y="8943975"/>
                  <a:pt x="11436793" y="9015647"/>
                  <a:pt x="11444288" y="9086850"/>
                </a:cubicBezTo>
                <a:cubicBezTo>
                  <a:pt x="11449103" y="9132594"/>
                  <a:pt x="11471777" y="9173162"/>
                  <a:pt x="11487150" y="9215437"/>
                </a:cubicBezTo>
                <a:cubicBezTo>
                  <a:pt x="11497444" y="9243744"/>
                  <a:pt x="11503860" y="9273477"/>
                  <a:pt x="11515725" y="9301162"/>
                </a:cubicBezTo>
                <a:cubicBezTo>
                  <a:pt x="11532505" y="9340315"/>
                  <a:pt x="11559404" y="9375051"/>
                  <a:pt x="11572875" y="9415462"/>
                </a:cubicBezTo>
                <a:cubicBezTo>
                  <a:pt x="11593898" y="9478531"/>
                  <a:pt x="11580428" y="9444854"/>
                  <a:pt x="11615738" y="9515475"/>
                </a:cubicBezTo>
                <a:cubicBezTo>
                  <a:pt x="11555506" y="9666055"/>
                  <a:pt x="11628862" y="9518569"/>
                  <a:pt x="11530013" y="9629775"/>
                </a:cubicBezTo>
                <a:cubicBezTo>
                  <a:pt x="11389125" y="9788274"/>
                  <a:pt x="11516781" y="9656501"/>
                  <a:pt x="11458575" y="9758362"/>
                </a:cubicBezTo>
                <a:cubicBezTo>
                  <a:pt x="11446761" y="9779037"/>
                  <a:pt x="11430000" y="9796462"/>
                  <a:pt x="11415713" y="9815512"/>
                </a:cubicBezTo>
                <a:cubicBezTo>
                  <a:pt x="10989314" y="9751553"/>
                  <a:pt x="11259684" y="9822260"/>
                  <a:pt x="11015663" y="9715500"/>
                </a:cubicBezTo>
                <a:cubicBezTo>
                  <a:pt x="10978384" y="9699190"/>
                  <a:pt x="10939734" y="9686180"/>
                  <a:pt x="10901363" y="9672637"/>
                </a:cubicBezTo>
                <a:cubicBezTo>
                  <a:pt x="10858758" y="9657600"/>
                  <a:pt x="10772775" y="9629775"/>
                  <a:pt x="10772775" y="9629775"/>
                </a:cubicBezTo>
                <a:cubicBezTo>
                  <a:pt x="10753725" y="9610725"/>
                  <a:pt x="10738471" y="9586904"/>
                  <a:pt x="10715625" y="9572625"/>
                </a:cubicBezTo>
                <a:cubicBezTo>
                  <a:pt x="10698973" y="9562218"/>
                  <a:pt x="10671744" y="9572812"/>
                  <a:pt x="10658475" y="9558337"/>
                </a:cubicBezTo>
                <a:cubicBezTo>
                  <a:pt x="10616516" y="9512563"/>
                  <a:pt x="10578100" y="9460084"/>
                  <a:pt x="10558463" y="9401175"/>
                </a:cubicBezTo>
                <a:cubicBezTo>
                  <a:pt x="10534866" y="9330386"/>
                  <a:pt x="10504679" y="9233091"/>
                  <a:pt x="10458450" y="9186862"/>
                </a:cubicBezTo>
                <a:cubicBezTo>
                  <a:pt x="10439400" y="9167812"/>
                  <a:pt x="10418833" y="9150167"/>
                  <a:pt x="10401300" y="9129712"/>
                </a:cubicBezTo>
                <a:cubicBezTo>
                  <a:pt x="10370994" y="9094355"/>
                  <a:pt x="10326083" y="8995668"/>
                  <a:pt x="10315575" y="8972550"/>
                </a:cubicBezTo>
                <a:cubicBezTo>
                  <a:pt x="10290909" y="8918284"/>
                  <a:pt x="10310378" y="8934877"/>
                  <a:pt x="10287000" y="8872537"/>
                </a:cubicBezTo>
                <a:cubicBezTo>
                  <a:pt x="10279522" y="8852595"/>
                  <a:pt x="10267950" y="8834437"/>
                  <a:pt x="10258425" y="8815387"/>
                </a:cubicBezTo>
                <a:cubicBezTo>
                  <a:pt x="10224462" y="8628590"/>
                  <a:pt x="10246688" y="8708739"/>
                  <a:pt x="10201275" y="8572500"/>
                </a:cubicBezTo>
                <a:lnTo>
                  <a:pt x="10172700" y="8486775"/>
                </a:lnTo>
                <a:cubicBezTo>
                  <a:pt x="10167938" y="8472487"/>
                  <a:pt x="10166767" y="8456443"/>
                  <a:pt x="10158413" y="8443912"/>
                </a:cubicBezTo>
                <a:cubicBezTo>
                  <a:pt x="10148888" y="8429625"/>
                  <a:pt x="10139819" y="8415023"/>
                  <a:pt x="10129838" y="8401050"/>
                </a:cubicBezTo>
                <a:cubicBezTo>
                  <a:pt x="10115997" y="8381673"/>
                  <a:pt x="10099596" y="8364093"/>
                  <a:pt x="10086975" y="8343900"/>
                </a:cubicBezTo>
                <a:cubicBezTo>
                  <a:pt x="10075687" y="8325839"/>
                  <a:pt x="10070523" y="8304262"/>
                  <a:pt x="10058400" y="8286750"/>
                </a:cubicBezTo>
                <a:cubicBezTo>
                  <a:pt x="10027492" y="8242104"/>
                  <a:pt x="9988509" y="8203343"/>
                  <a:pt x="9958388" y="8158162"/>
                </a:cubicBezTo>
                <a:cubicBezTo>
                  <a:pt x="9948863" y="8143875"/>
                  <a:pt x="9941221" y="8128134"/>
                  <a:pt x="9929813" y="8115300"/>
                </a:cubicBezTo>
                <a:cubicBezTo>
                  <a:pt x="9814465" y="7985534"/>
                  <a:pt x="9882249" y="8068781"/>
                  <a:pt x="9758363" y="7972425"/>
                </a:cubicBezTo>
                <a:cubicBezTo>
                  <a:pt x="9711317" y="7935834"/>
                  <a:pt x="9719944" y="7930726"/>
                  <a:pt x="9686925" y="7886700"/>
                </a:cubicBezTo>
                <a:cubicBezTo>
                  <a:pt x="9585110" y="7750946"/>
                  <a:pt x="9665801" y="7869300"/>
                  <a:pt x="9601200" y="7772400"/>
                </a:cubicBezTo>
                <a:cubicBezTo>
                  <a:pt x="9591675" y="7743825"/>
                  <a:pt x="9585089" y="7714096"/>
                  <a:pt x="9572625" y="7686675"/>
                </a:cubicBezTo>
                <a:cubicBezTo>
                  <a:pt x="9557151" y="7652633"/>
                  <a:pt x="9512434" y="7587877"/>
                  <a:pt x="9486900" y="7558087"/>
                </a:cubicBezTo>
                <a:cubicBezTo>
                  <a:pt x="9473751" y="7542746"/>
                  <a:pt x="9459560" y="7528160"/>
                  <a:pt x="9444038" y="7515225"/>
                </a:cubicBezTo>
                <a:cubicBezTo>
                  <a:pt x="9396026" y="7475215"/>
                  <a:pt x="9237869" y="7404997"/>
                  <a:pt x="9229725" y="7400925"/>
                </a:cubicBezTo>
                <a:cubicBezTo>
                  <a:pt x="9137449" y="7354787"/>
                  <a:pt x="9193238" y="7377516"/>
                  <a:pt x="9058275" y="7343775"/>
                </a:cubicBezTo>
                <a:cubicBezTo>
                  <a:pt x="8943975" y="7358062"/>
                  <a:pt x="8829155" y="7368672"/>
                  <a:pt x="8715375" y="7386637"/>
                </a:cubicBezTo>
                <a:cubicBezTo>
                  <a:pt x="8648021" y="7397272"/>
                  <a:pt x="8582611" y="7418290"/>
                  <a:pt x="8515350" y="7429500"/>
                </a:cubicBezTo>
                <a:lnTo>
                  <a:pt x="8429625" y="7443787"/>
                </a:lnTo>
                <a:cubicBezTo>
                  <a:pt x="8377238" y="7462837"/>
                  <a:pt x="8324416" y="7480733"/>
                  <a:pt x="8272463" y="7500937"/>
                </a:cubicBezTo>
                <a:cubicBezTo>
                  <a:pt x="8238659" y="7514083"/>
                  <a:pt x="8206303" y="7530780"/>
                  <a:pt x="8172450" y="7543800"/>
                </a:cubicBezTo>
                <a:cubicBezTo>
                  <a:pt x="8144337" y="7554613"/>
                  <a:pt x="8111787" y="7555667"/>
                  <a:pt x="8086725" y="7572375"/>
                </a:cubicBezTo>
                <a:cubicBezTo>
                  <a:pt x="8058150" y="7591425"/>
                  <a:pt x="8029135" y="7609831"/>
                  <a:pt x="8001000" y="7629525"/>
                </a:cubicBezTo>
                <a:cubicBezTo>
                  <a:pt x="7981492" y="7643180"/>
                  <a:pt x="7964043" y="7659767"/>
                  <a:pt x="7943850" y="7672387"/>
                </a:cubicBezTo>
                <a:cubicBezTo>
                  <a:pt x="7925789" y="7683675"/>
                  <a:pt x="7905750" y="7691437"/>
                  <a:pt x="7886700" y="7700962"/>
                </a:cubicBezTo>
                <a:cubicBezTo>
                  <a:pt x="7852565" y="7735097"/>
                  <a:pt x="7827800" y="7750828"/>
                  <a:pt x="7815263" y="7800975"/>
                </a:cubicBezTo>
                <a:cubicBezTo>
                  <a:pt x="7791704" y="7895211"/>
                  <a:pt x="7758113" y="8086725"/>
                  <a:pt x="7758113" y="8086725"/>
                </a:cubicBezTo>
                <a:cubicBezTo>
                  <a:pt x="7748588" y="8220075"/>
                  <a:pt x="7746120" y="8354118"/>
                  <a:pt x="7729538" y="8486775"/>
                </a:cubicBezTo>
                <a:cubicBezTo>
                  <a:pt x="7726896" y="8507909"/>
                  <a:pt x="7708441" y="8523983"/>
                  <a:pt x="7700963" y="8543925"/>
                </a:cubicBezTo>
                <a:cubicBezTo>
                  <a:pt x="7694068" y="8562311"/>
                  <a:pt x="7695457" y="8583512"/>
                  <a:pt x="7686675" y="8601075"/>
                </a:cubicBezTo>
                <a:cubicBezTo>
                  <a:pt x="7671316" y="8631792"/>
                  <a:pt x="7644884" y="8656083"/>
                  <a:pt x="7629525" y="8686800"/>
                </a:cubicBezTo>
                <a:cubicBezTo>
                  <a:pt x="7620000" y="8705850"/>
                  <a:pt x="7617989" y="8731171"/>
                  <a:pt x="7600950" y="8743950"/>
                </a:cubicBezTo>
                <a:cubicBezTo>
                  <a:pt x="7576853" y="8762022"/>
                  <a:pt x="7542166" y="8759055"/>
                  <a:pt x="7515225" y="8772525"/>
                </a:cubicBezTo>
                <a:cubicBezTo>
                  <a:pt x="7470128" y="8795074"/>
                  <a:pt x="7406832" y="8823768"/>
                  <a:pt x="7372350" y="8858250"/>
                </a:cubicBezTo>
                <a:cubicBezTo>
                  <a:pt x="7265062" y="8965538"/>
                  <a:pt x="7311870" y="8912419"/>
                  <a:pt x="7229475" y="9015412"/>
                </a:cubicBezTo>
                <a:cubicBezTo>
                  <a:pt x="7227999" y="9019101"/>
                  <a:pt x="7189813" y="9110513"/>
                  <a:pt x="7186613" y="9129712"/>
                </a:cubicBezTo>
                <a:cubicBezTo>
                  <a:pt x="7174765" y="9200801"/>
                  <a:pt x="7172172" y="9273355"/>
                  <a:pt x="7158038" y="9344025"/>
                </a:cubicBezTo>
                <a:cubicBezTo>
                  <a:pt x="7146230" y="9403067"/>
                  <a:pt x="7104158" y="9453420"/>
                  <a:pt x="7072313" y="9501187"/>
                </a:cubicBezTo>
                <a:cubicBezTo>
                  <a:pt x="7039561" y="9550315"/>
                  <a:pt x="7031843" y="9564575"/>
                  <a:pt x="6986588" y="9615487"/>
                </a:cubicBezTo>
                <a:cubicBezTo>
                  <a:pt x="6968689" y="9635623"/>
                  <a:pt x="6948488" y="9653587"/>
                  <a:pt x="6929438" y="9672637"/>
                </a:cubicBezTo>
                <a:cubicBezTo>
                  <a:pt x="6924675" y="9686925"/>
                  <a:pt x="6930006" y="9713024"/>
                  <a:pt x="6915150" y="9715500"/>
                </a:cubicBezTo>
                <a:cubicBezTo>
                  <a:pt x="6784624" y="9737254"/>
                  <a:pt x="6795972" y="9707137"/>
                  <a:pt x="6715125" y="9686925"/>
                </a:cubicBezTo>
                <a:cubicBezTo>
                  <a:pt x="6672528" y="9676276"/>
                  <a:pt x="6630107" y="9663796"/>
                  <a:pt x="6586538" y="9658350"/>
                </a:cubicBezTo>
                <a:cubicBezTo>
                  <a:pt x="6515495" y="9649469"/>
                  <a:pt x="6443663" y="9648825"/>
                  <a:pt x="6372225" y="9644062"/>
                </a:cubicBezTo>
                <a:cubicBezTo>
                  <a:pt x="6343650" y="9639300"/>
                  <a:pt x="6315215" y="9633604"/>
                  <a:pt x="6286500" y="9629775"/>
                </a:cubicBezTo>
                <a:cubicBezTo>
                  <a:pt x="6175453" y="9614969"/>
                  <a:pt x="5902988" y="9592312"/>
                  <a:pt x="5843588" y="9586912"/>
                </a:cubicBezTo>
                <a:cubicBezTo>
                  <a:pt x="5676900" y="9596437"/>
                  <a:pt x="5509020" y="9593421"/>
                  <a:pt x="5343525" y="9615487"/>
                </a:cubicBezTo>
                <a:cubicBezTo>
                  <a:pt x="5292681" y="9622266"/>
                  <a:pt x="5249311" y="9656416"/>
                  <a:pt x="5200650" y="9672637"/>
                </a:cubicBezTo>
                <a:cubicBezTo>
                  <a:pt x="5186363" y="9677400"/>
                  <a:pt x="5171498" y="9680693"/>
                  <a:pt x="5157788" y="9686925"/>
                </a:cubicBezTo>
                <a:cubicBezTo>
                  <a:pt x="5119009" y="9704552"/>
                  <a:pt x="5083899" y="9730605"/>
                  <a:pt x="5043488" y="9744075"/>
                </a:cubicBezTo>
                <a:lnTo>
                  <a:pt x="5000625" y="9758362"/>
                </a:lnTo>
                <a:cubicBezTo>
                  <a:pt x="4896205" y="9827976"/>
                  <a:pt x="5027495" y="9743009"/>
                  <a:pt x="4900613" y="9815512"/>
                </a:cubicBezTo>
                <a:cubicBezTo>
                  <a:pt x="4885704" y="9824031"/>
                  <a:pt x="4874851" y="9842532"/>
                  <a:pt x="4857750" y="9844087"/>
                </a:cubicBezTo>
                <a:cubicBezTo>
                  <a:pt x="4715383" y="9857030"/>
                  <a:pt x="4572000" y="9853612"/>
                  <a:pt x="4429125" y="9858375"/>
                </a:cubicBezTo>
                <a:cubicBezTo>
                  <a:pt x="4237976" y="9906161"/>
                  <a:pt x="4451655" y="9856921"/>
                  <a:pt x="3986213" y="9886950"/>
                </a:cubicBezTo>
                <a:cubicBezTo>
                  <a:pt x="3966617" y="9888214"/>
                  <a:pt x="3948400" y="9897825"/>
                  <a:pt x="3929063" y="9901237"/>
                </a:cubicBezTo>
                <a:cubicBezTo>
                  <a:pt x="3867375" y="9912123"/>
                  <a:pt x="3805238" y="9920287"/>
                  <a:pt x="3743325" y="9929812"/>
                </a:cubicBezTo>
                <a:lnTo>
                  <a:pt x="2557463" y="9915525"/>
                </a:lnTo>
                <a:cubicBezTo>
                  <a:pt x="2514930" y="9913188"/>
                  <a:pt x="2481839" y="9876226"/>
                  <a:pt x="2443163" y="9858375"/>
                </a:cubicBezTo>
                <a:cubicBezTo>
                  <a:pt x="2419877" y="9847627"/>
                  <a:pt x="2394966" y="9840646"/>
                  <a:pt x="2371725" y="9829800"/>
                </a:cubicBezTo>
                <a:cubicBezTo>
                  <a:pt x="2323474" y="9807283"/>
                  <a:pt x="2228850" y="9758362"/>
                  <a:pt x="2228850" y="9758362"/>
                </a:cubicBezTo>
                <a:cubicBezTo>
                  <a:pt x="1986109" y="9777781"/>
                  <a:pt x="1845644" y="9811706"/>
                  <a:pt x="1614488" y="9758362"/>
                </a:cubicBezTo>
                <a:cubicBezTo>
                  <a:pt x="1572982" y="9748784"/>
                  <a:pt x="1537643" y="9721500"/>
                  <a:pt x="1500188" y="9701212"/>
                </a:cubicBezTo>
                <a:cubicBezTo>
                  <a:pt x="1162627" y="9518367"/>
                  <a:pt x="1367493" y="9650368"/>
                  <a:pt x="1185863" y="9486900"/>
                </a:cubicBezTo>
                <a:cubicBezTo>
                  <a:pt x="1168163" y="9470970"/>
                  <a:pt x="1146634" y="9459718"/>
                  <a:pt x="1128713" y="9444037"/>
                </a:cubicBezTo>
                <a:cubicBezTo>
                  <a:pt x="1023618" y="9352079"/>
                  <a:pt x="1122462" y="9418709"/>
                  <a:pt x="1000125" y="9329737"/>
                </a:cubicBezTo>
                <a:cubicBezTo>
                  <a:pt x="972351" y="9309538"/>
                  <a:pt x="938684" y="9296871"/>
                  <a:pt x="914400" y="9272587"/>
                </a:cubicBezTo>
                <a:cubicBezTo>
                  <a:pt x="900113" y="9258300"/>
                  <a:pt x="884473" y="9245247"/>
                  <a:pt x="871538" y="9229725"/>
                </a:cubicBezTo>
                <a:cubicBezTo>
                  <a:pt x="836775" y="9188010"/>
                  <a:pt x="809922" y="9139534"/>
                  <a:pt x="771525" y="9101137"/>
                </a:cubicBezTo>
                <a:cubicBezTo>
                  <a:pt x="733425" y="9063037"/>
                  <a:pt x="689554" y="9029942"/>
                  <a:pt x="657225" y="8986837"/>
                </a:cubicBezTo>
                <a:cubicBezTo>
                  <a:pt x="604060" y="8915950"/>
                  <a:pt x="627572" y="8949500"/>
                  <a:pt x="585788" y="8886825"/>
                </a:cubicBezTo>
                <a:cubicBezTo>
                  <a:pt x="581025" y="8801100"/>
                  <a:pt x="579640" y="8715120"/>
                  <a:pt x="571500" y="8629650"/>
                </a:cubicBezTo>
                <a:cubicBezTo>
                  <a:pt x="570072" y="8614657"/>
                  <a:pt x="567219" y="8598043"/>
                  <a:pt x="557213" y="8586787"/>
                </a:cubicBezTo>
                <a:cubicBezTo>
                  <a:pt x="431986" y="8445906"/>
                  <a:pt x="498496" y="8542618"/>
                  <a:pt x="414338" y="8472487"/>
                </a:cubicBezTo>
                <a:cubicBezTo>
                  <a:pt x="361154" y="8428168"/>
                  <a:pt x="375917" y="8427664"/>
                  <a:pt x="328613" y="8372475"/>
                </a:cubicBezTo>
                <a:cubicBezTo>
                  <a:pt x="315463" y="8357134"/>
                  <a:pt x="298685" y="8345134"/>
                  <a:pt x="285750" y="8329612"/>
                </a:cubicBezTo>
                <a:cubicBezTo>
                  <a:pt x="260506" y="8299319"/>
                  <a:pt x="246069" y="8264537"/>
                  <a:pt x="228600" y="8229600"/>
                </a:cubicBezTo>
                <a:cubicBezTo>
                  <a:pt x="202601" y="8125602"/>
                  <a:pt x="228778" y="8219373"/>
                  <a:pt x="185738" y="8101012"/>
                </a:cubicBezTo>
                <a:cubicBezTo>
                  <a:pt x="149966" y="8002639"/>
                  <a:pt x="161102" y="8020946"/>
                  <a:pt x="128587" y="7915275"/>
                </a:cubicBezTo>
                <a:cubicBezTo>
                  <a:pt x="119729" y="7886486"/>
                  <a:pt x="107317" y="7858771"/>
                  <a:pt x="100012" y="7829550"/>
                </a:cubicBezTo>
                <a:cubicBezTo>
                  <a:pt x="88232" y="7782432"/>
                  <a:pt x="82201" y="7734035"/>
                  <a:pt x="71437" y="7686675"/>
                </a:cubicBezTo>
                <a:cubicBezTo>
                  <a:pt x="58382" y="7629231"/>
                  <a:pt x="36906" y="7573542"/>
                  <a:pt x="28575" y="7515225"/>
                </a:cubicBezTo>
                <a:cubicBezTo>
                  <a:pt x="11510" y="7395773"/>
                  <a:pt x="22454" y="7447883"/>
                  <a:pt x="0" y="7358062"/>
                </a:cubicBezTo>
                <a:cubicBezTo>
                  <a:pt x="9525" y="7138987"/>
                  <a:pt x="1377" y="6918426"/>
                  <a:pt x="28575" y="6700837"/>
                </a:cubicBezTo>
                <a:cubicBezTo>
                  <a:pt x="35179" y="6648002"/>
                  <a:pt x="76200" y="6605587"/>
                  <a:pt x="100012" y="6557962"/>
                </a:cubicBezTo>
                <a:cubicBezTo>
                  <a:pt x="205589" y="6346807"/>
                  <a:pt x="41623" y="6666221"/>
                  <a:pt x="171450" y="6443662"/>
                </a:cubicBezTo>
                <a:cubicBezTo>
                  <a:pt x="192914" y="6406868"/>
                  <a:pt x="218269" y="6370687"/>
                  <a:pt x="228600" y="6329362"/>
                </a:cubicBezTo>
                <a:cubicBezTo>
                  <a:pt x="264480" y="6185841"/>
                  <a:pt x="244756" y="6252319"/>
                  <a:pt x="285750" y="6129337"/>
                </a:cubicBezTo>
                <a:cubicBezTo>
                  <a:pt x="287879" y="6101662"/>
                  <a:pt x="278398" y="5832167"/>
                  <a:pt x="328613" y="5715000"/>
                </a:cubicBezTo>
                <a:cubicBezTo>
                  <a:pt x="337003" y="5695424"/>
                  <a:pt x="347663" y="5676900"/>
                  <a:pt x="357188" y="5657850"/>
                </a:cubicBezTo>
                <a:cubicBezTo>
                  <a:pt x="385109" y="5546163"/>
                  <a:pt x="351305" y="5654150"/>
                  <a:pt x="428625" y="5514975"/>
                </a:cubicBezTo>
                <a:cubicBezTo>
                  <a:pt x="435939" y="5501810"/>
                  <a:pt x="435599" y="5485277"/>
                  <a:pt x="442913" y="5472112"/>
                </a:cubicBezTo>
                <a:cubicBezTo>
                  <a:pt x="459591" y="5442091"/>
                  <a:pt x="500063" y="5386387"/>
                  <a:pt x="500063" y="5386387"/>
                </a:cubicBezTo>
                <a:cubicBezTo>
                  <a:pt x="509588" y="5357812"/>
                  <a:pt x="511930" y="5325724"/>
                  <a:pt x="528638" y="5300662"/>
                </a:cubicBezTo>
                <a:cubicBezTo>
                  <a:pt x="571440" y="5236460"/>
                  <a:pt x="550836" y="5273743"/>
                  <a:pt x="585788" y="5186362"/>
                </a:cubicBezTo>
                <a:cubicBezTo>
                  <a:pt x="595313" y="5133975"/>
                  <a:pt x="614363" y="5082446"/>
                  <a:pt x="614363" y="5029200"/>
                </a:cubicBezTo>
                <a:cubicBezTo>
                  <a:pt x="614363" y="4933475"/>
                  <a:pt x="602190" y="4837759"/>
                  <a:pt x="585788" y="4743450"/>
                </a:cubicBezTo>
                <a:cubicBezTo>
                  <a:pt x="579175" y="4705425"/>
                  <a:pt x="501579" y="4657661"/>
                  <a:pt x="485775" y="4643437"/>
                </a:cubicBezTo>
                <a:cubicBezTo>
                  <a:pt x="460744" y="4620909"/>
                  <a:pt x="439682" y="4594176"/>
                  <a:pt x="414338" y="4572000"/>
                </a:cubicBezTo>
                <a:cubicBezTo>
                  <a:pt x="349431" y="4515207"/>
                  <a:pt x="388305" y="4574542"/>
                  <a:pt x="314325" y="4500562"/>
                </a:cubicBezTo>
                <a:cubicBezTo>
                  <a:pt x="302183" y="4488420"/>
                  <a:pt x="295275" y="4471987"/>
                  <a:pt x="285750" y="4457700"/>
                </a:cubicBezTo>
                <a:cubicBezTo>
                  <a:pt x="295275" y="4310062"/>
                  <a:pt x="300622" y="4162096"/>
                  <a:pt x="314325" y="4014787"/>
                </a:cubicBezTo>
                <a:cubicBezTo>
                  <a:pt x="319691" y="3957098"/>
                  <a:pt x="336259" y="3900893"/>
                  <a:pt x="342900" y="3843337"/>
                </a:cubicBezTo>
                <a:cubicBezTo>
                  <a:pt x="370509" y="3604061"/>
                  <a:pt x="312940" y="3702310"/>
                  <a:pt x="400050" y="3586162"/>
                </a:cubicBezTo>
                <a:cubicBezTo>
                  <a:pt x="390525" y="3495675"/>
                  <a:pt x="371475" y="3405687"/>
                  <a:pt x="371475" y="3314700"/>
                </a:cubicBezTo>
                <a:cubicBezTo>
                  <a:pt x="371475" y="3235943"/>
                  <a:pt x="425733" y="3057437"/>
                  <a:pt x="385763" y="2957512"/>
                </a:cubicBezTo>
                <a:cubicBezTo>
                  <a:pt x="379386" y="2941569"/>
                  <a:pt x="357188" y="2938462"/>
                  <a:pt x="342900" y="2928937"/>
                </a:cubicBezTo>
                <a:cubicBezTo>
                  <a:pt x="333375" y="2905125"/>
                  <a:pt x="325795" y="2880439"/>
                  <a:pt x="314325" y="2857500"/>
                </a:cubicBezTo>
                <a:cubicBezTo>
                  <a:pt x="280467" y="2789783"/>
                  <a:pt x="285750" y="2841199"/>
                  <a:pt x="285750" y="2786062"/>
                </a:cubicBezTo>
              </a:path>
            </a:pathLst>
          </a:custGeom>
          <a:noFill/>
          <a:ln w="38100" algn="ctr">
            <a:solidFill>
              <a:srgbClr val="00B050"/>
            </a:solidFill>
            <a:miter lim="800000"/>
            <a:headEnd/>
            <a:tailEnd/>
          </a:ln>
          <a:effectLst>
            <a:outerShdw dist="23000" dir="5400000" rotWithShape="0">
              <a:srgbClr val="000000">
                <a:alpha val="34998"/>
              </a:srgbClr>
            </a:outerShdw>
          </a:effectLst>
        </p:spPr>
        <p:txBody>
          <a:bodyPr lIns="91417" tIns="45709" rIns="91417" bIns="45709" anchor="ctr"/>
          <a:lstStyle/>
          <a:p>
            <a:pPr defTabSz="1277938">
              <a:defRPr/>
            </a:pPr>
            <a:endParaRPr lang="ru-RU" dirty="0">
              <a:latin typeface="Arial" pitchFamily="34" charset="0"/>
              <a:cs typeface="Arial" pitchFamily="34" charset="0"/>
            </a:endParaRPr>
          </a:p>
        </p:txBody>
      </p:sp>
      <p:sp>
        <p:nvSpPr>
          <p:cNvPr id="42030" name="Полилиния 137268"/>
          <p:cNvSpPr>
            <a:spLocks noChangeArrowheads="1"/>
          </p:cNvSpPr>
          <p:nvPr/>
        </p:nvSpPr>
        <p:spPr bwMode="auto">
          <a:xfrm>
            <a:off x="328613" y="728663"/>
            <a:ext cx="12472987" cy="8872537"/>
          </a:xfrm>
          <a:custGeom>
            <a:avLst/>
            <a:gdLst>
              <a:gd name="T0" fmla="*/ 164437 w 13130212"/>
              <a:gd name="T1" fmla="*/ 360703 h 9115722"/>
              <a:gd name="T2" fmla="*/ 145462 w 13130212"/>
              <a:gd name="T3" fmla="*/ 339484 h 9115722"/>
              <a:gd name="T4" fmla="*/ 115949 w 13130212"/>
              <a:gd name="T5" fmla="*/ 311740 h 9115722"/>
              <a:gd name="T6" fmla="*/ 90650 w 13130212"/>
              <a:gd name="T7" fmla="*/ 288890 h 9115722"/>
              <a:gd name="T8" fmla="*/ 72732 w 13130212"/>
              <a:gd name="T9" fmla="*/ 272567 h 9115722"/>
              <a:gd name="T10" fmla="*/ 40055 w 13130212"/>
              <a:gd name="T11" fmla="*/ 226866 h 9115722"/>
              <a:gd name="T12" fmla="*/ 18973 w 13130212"/>
              <a:gd name="T13" fmla="*/ 186065 h 9115722"/>
              <a:gd name="T14" fmla="*/ 2108 w 13130212"/>
              <a:gd name="T15" fmla="*/ 120780 h 9115722"/>
              <a:gd name="T16" fmla="*/ 56921 w 13130212"/>
              <a:gd name="T17" fmla="*/ 55492 h 9115722"/>
              <a:gd name="T18" fmla="*/ 203438 w 13130212"/>
              <a:gd name="T19" fmla="*/ 44066 h 9115722"/>
              <a:gd name="T20" fmla="*/ 315169 w 13130212"/>
              <a:gd name="T21" fmla="*/ 42436 h 9115722"/>
              <a:gd name="T22" fmla="*/ 334143 w 13130212"/>
              <a:gd name="T23" fmla="*/ 26114 h 9115722"/>
              <a:gd name="T24" fmla="*/ 377361 w 13130212"/>
              <a:gd name="T25" fmla="*/ 3266 h 9115722"/>
              <a:gd name="T26" fmla="*/ 437442 w 13130212"/>
              <a:gd name="T27" fmla="*/ 9796 h 9115722"/>
              <a:gd name="T28" fmla="*/ 495416 w 13130212"/>
              <a:gd name="T29" fmla="*/ 21217 h 9115722"/>
              <a:gd name="T30" fmla="*/ 568148 w 13130212"/>
              <a:gd name="T31" fmla="*/ 32643 h 9115722"/>
              <a:gd name="T32" fmla="*/ 640880 w 13130212"/>
              <a:gd name="T33" fmla="*/ 71815 h 9115722"/>
              <a:gd name="T34" fmla="*/ 672501 w 13130212"/>
              <a:gd name="T35" fmla="*/ 119146 h 9115722"/>
              <a:gd name="T36" fmla="*/ 707287 w 13130212"/>
              <a:gd name="T37" fmla="*/ 164848 h 9115722"/>
              <a:gd name="T38" fmla="*/ 736800 w 13130212"/>
              <a:gd name="T39" fmla="*/ 192592 h 9115722"/>
              <a:gd name="T40" fmla="*/ 768422 w 13130212"/>
              <a:gd name="T41" fmla="*/ 243189 h 9115722"/>
              <a:gd name="T42" fmla="*/ 785288 w 13130212"/>
              <a:gd name="T43" fmla="*/ 287255 h 9115722"/>
              <a:gd name="T44" fmla="*/ 808476 w 13130212"/>
              <a:gd name="T45" fmla="*/ 323163 h 9115722"/>
              <a:gd name="T46" fmla="*/ 880154 w 13130212"/>
              <a:gd name="T47" fmla="*/ 357439 h 9115722"/>
              <a:gd name="T48" fmla="*/ 917048 w 13130212"/>
              <a:gd name="T49" fmla="*/ 429253 h 9115722"/>
              <a:gd name="T50" fmla="*/ 936021 w 13130212"/>
              <a:gd name="T51" fmla="*/ 497805 h 9115722"/>
              <a:gd name="T52" fmla="*/ 965533 w 13130212"/>
              <a:gd name="T53" fmla="*/ 569617 h 9115722"/>
              <a:gd name="T54" fmla="*/ 960264 w 13130212"/>
              <a:gd name="T55" fmla="*/ 664280 h 9115722"/>
              <a:gd name="T56" fmla="*/ 957102 w 13130212"/>
              <a:gd name="T57" fmla="*/ 956432 h 9115722"/>
              <a:gd name="T58" fmla="*/ 948669 w 13130212"/>
              <a:gd name="T59" fmla="*/ 993973 h 9115722"/>
              <a:gd name="T60" fmla="*/ 928640 w 13130212"/>
              <a:gd name="T61" fmla="*/ 992343 h 9115722"/>
              <a:gd name="T62" fmla="*/ 858019 w 13130212"/>
              <a:gd name="T63" fmla="*/ 985811 h 9115722"/>
              <a:gd name="T64" fmla="*/ 820070 w 13130212"/>
              <a:gd name="T65" fmla="*/ 998867 h 9115722"/>
              <a:gd name="T66" fmla="*/ 747340 w 13130212"/>
              <a:gd name="T67" fmla="*/ 984181 h 9115722"/>
              <a:gd name="T68" fmla="*/ 664069 w 13130212"/>
              <a:gd name="T69" fmla="*/ 953170 h 9115722"/>
              <a:gd name="T70" fmla="*/ 640880 w 13130212"/>
              <a:gd name="T71" fmla="*/ 896044 h 9115722"/>
              <a:gd name="T72" fmla="*/ 627176 w 13130212"/>
              <a:gd name="T73" fmla="*/ 847080 h 9115722"/>
              <a:gd name="T74" fmla="*/ 612420 w 13130212"/>
              <a:gd name="T75" fmla="*/ 803011 h 9115722"/>
              <a:gd name="T76" fmla="*/ 595554 w 13130212"/>
              <a:gd name="T77" fmla="*/ 772001 h 9115722"/>
              <a:gd name="T78" fmla="*/ 542850 w 13130212"/>
              <a:gd name="T79" fmla="*/ 803011 h 9115722"/>
              <a:gd name="T80" fmla="*/ 442713 w 13130212"/>
              <a:gd name="T81" fmla="*/ 817701 h 9115722"/>
              <a:gd name="T82" fmla="*/ 385793 w 13130212"/>
              <a:gd name="T83" fmla="*/ 858506 h 9115722"/>
              <a:gd name="T84" fmla="*/ 379468 w 13130212"/>
              <a:gd name="T85" fmla="*/ 909102 h 9115722"/>
              <a:gd name="T86" fmla="*/ 355225 w 13130212"/>
              <a:gd name="T87" fmla="*/ 948273 h 9115722"/>
              <a:gd name="T88" fmla="*/ 303574 w 13130212"/>
              <a:gd name="T89" fmla="*/ 1023352 h 9115722"/>
              <a:gd name="T90" fmla="*/ 243491 w 13130212"/>
              <a:gd name="T91" fmla="*/ 1034777 h 9115722"/>
              <a:gd name="T92" fmla="*/ 185519 w 13130212"/>
              <a:gd name="T93" fmla="*/ 1038041 h 9115722"/>
              <a:gd name="T94" fmla="*/ 130706 w 13130212"/>
              <a:gd name="T95" fmla="*/ 1021718 h 9115722"/>
              <a:gd name="T96" fmla="*/ 64299 w 13130212"/>
              <a:gd name="T97" fmla="*/ 954800 h 9115722"/>
              <a:gd name="T98" fmla="*/ 43218 w 13130212"/>
              <a:gd name="T99" fmla="*/ 896044 h 9115722"/>
              <a:gd name="T100" fmla="*/ 36893 w 13130212"/>
              <a:gd name="T101" fmla="*/ 745885 h 9115722"/>
              <a:gd name="T102" fmla="*/ 30567 w 13130212"/>
              <a:gd name="T103" fmla="*/ 638167 h 9115722"/>
              <a:gd name="T104" fmla="*/ 20029 w 13130212"/>
              <a:gd name="T105" fmla="*/ 602259 h 9115722"/>
              <a:gd name="T106" fmla="*/ 27407 w 13130212"/>
              <a:gd name="T107" fmla="*/ 434149 h 9115722"/>
              <a:gd name="T108" fmla="*/ 48487 w 13130212"/>
              <a:gd name="T109" fmla="*/ 404772 h 9115722"/>
              <a:gd name="T110" fmla="*/ 203438 w 13130212"/>
              <a:gd name="T111" fmla="*/ 406404 h 911572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3130212"/>
              <a:gd name="T169" fmla="*/ 0 h 9115722"/>
              <a:gd name="T170" fmla="*/ 13130212 w 13130212"/>
              <a:gd name="T171" fmla="*/ 9115722 h 911572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3130212" h="9115722">
                <a:moveTo>
                  <a:pt x="2714625" y="3486150"/>
                </a:moveTo>
                <a:cubicBezTo>
                  <a:pt x="2659856" y="3459956"/>
                  <a:pt x="2559256" y="3405321"/>
                  <a:pt x="2486025" y="3357562"/>
                </a:cubicBezTo>
                <a:cubicBezTo>
                  <a:pt x="2449247" y="3333576"/>
                  <a:pt x="2420299" y="3299266"/>
                  <a:pt x="2386012" y="3271837"/>
                </a:cubicBezTo>
                <a:cubicBezTo>
                  <a:pt x="2337274" y="3232846"/>
                  <a:pt x="2263281" y="3209182"/>
                  <a:pt x="2228850" y="3157537"/>
                </a:cubicBezTo>
                <a:cubicBezTo>
                  <a:pt x="2219325" y="3143250"/>
                  <a:pt x="2214012" y="3124978"/>
                  <a:pt x="2200275" y="3114675"/>
                </a:cubicBezTo>
                <a:cubicBezTo>
                  <a:pt x="2174717" y="3095506"/>
                  <a:pt x="2142146" y="3087910"/>
                  <a:pt x="2114550" y="3071812"/>
                </a:cubicBezTo>
                <a:cubicBezTo>
                  <a:pt x="2084885" y="3054508"/>
                  <a:pt x="2056299" y="3035268"/>
                  <a:pt x="2028825" y="3014662"/>
                </a:cubicBezTo>
                <a:cubicBezTo>
                  <a:pt x="2009775" y="3000375"/>
                  <a:pt x="1990269" y="2986675"/>
                  <a:pt x="1971675" y="2971800"/>
                </a:cubicBezTo>
                <a:cubicBezTo>
                  <a:pt x="1942629" y="2948564"/>
                  <a:pt x="1916422" y="2921693"/>
                  <a:pt x="1885950" y="2900362"/>
                </a:cubicBezTo>
                <a:cubicBezTo>
                  <a:pt x="1811619" y="2848330"/>
                  <a:pt x="1851629" y="2890346"/>
                  <a:pt x="1785937" y="2857500"/>
                </a:cubicBezTo>
                <a:cubicBezTo>
                  <a:pt x="1751594" y="2840329"/>
                  <a:pt x="1718318" y="2820964"/>
                  <a:pt x="1685925" y="2800350"/>
                </a:cubicBezTo>
                <a:cubicBezTo>
                  <a:pt x="1593198" y="2741341"/>
                  <a:pt x="1666655" y="2771147"/>
                  <a:pt x="1571625" y="2728912"/>
                </a:cubicBezTo>
                <a:cubicBezTo>
                  <a:pt x="1548188" y="2718496"/>
                  <a:pt x="1524290" y="2709102"/>
                  <a:pt x="1500187" y="2700337"/>
                </a:cubicBezTo>
                <a:cubicBezTo>
                  <a:pt x="1471880" y="2690043"/>
                  <a:pt x="1414462" y="2671762"/>
                  <a:pt x="1414462" y="2671762"/>
                </a:cubicBezTo>
                <a:cubicBezTo>
                  <a:pt x="1347753" y="2605053"/>
                  <a:pt x="1398360" y="2650056"/>
                  <a:pt x="1328737" y="2600325"/>
                </a:cubicBezTo>
                <a:cubicBezTo>
                  <a:pt x="1313638" y="2589540"/>
                  <a:pt x="1251171" y="2540110"/>
                  <a:pt x="1228725" y="2528887"/>
                </a:cubicBezTo>
                <a:cubicBezTo>
                  <a:pt x="1215254" y="2522152"/>
                  <a:pt x="1200150" y="2519362"/>
                  <a:pt x="1185862" y="2514600"/>
                </a:cubicBezTo>
                <a:cubicBezTo>
                  <a:pt x="1157287" y="2495550"/>
                  <a:pt x="1128272" y="2477144"/>
                  <a:pt x="1100137" y="2457450"/>
                </a:cubicBezTo>
                <a:cubicBezTo>
                  <a:pt x="1080629" y="2443794"/>
                  <a:pt x="1063180" y="2427208"/>
                  <a:pt x="1042987" y="2414587"/>
                </a:cubicBezTo>
                <a:cubicBezTo>
                  <a:pt x="1024926" y="2403299"/>
                  <a:pt x="1004100" y="2396970"/>
                  <a:pt x="985837" y="2386012"/>
                </a:cubicBezTo>
                <a:cubicBezTo>
                  <a:pt x="833300" y="2294490"/>
                  <a:pt x="960174" y="2364142"/>
                  <a:pt x="842962" y="2286000"/>
                </a:cubicBezTo>
                <a:cubicBezTo>
                  <a:pt x="708729" y="2196511"/>
                  <a:pt x="829137" y="2300750"/>
                  <a:pt x="671512" y="2143125"/>
                </a:cubicBezTo>
                <a:cubicBezTo>
                  <a:pt x="657224" y="2128837"/>
                  <a:pt x="639858" y="2117074"/>
                  <a:pt x="628650" y="2100262"/>
                </a:cubicBezTo>
                <a:cubicBezTo>
                  <a:pt x="544933" y="1974689"/>
                  <a:pt x="678688" y="2172637"/>
                  <a:pt x="542925" y="1985962"/>
                </a:cubicBezTo>
                <a:cubicBezTo>
                  <a:pt x="522726" y="1958188"/>
                  <a:pt x="498530" y="1932124"/>
                  <a:pt x="485775" y="1900237"/>
                </a:cubicBezTo>
                <a:cubicBezTo>
                  <a:pt x="476250" y="1876425"/>
                  <a:pt x="473045" y="1848966"/>
                  <a:pt x="457200" y="1828800"/>
                </a:cubicBezTo>
                <a:cubicBezTo>
                  <a:pt x="379799" y="1730290"/>
                  <a:pt x="361109" y="1721877"/>
                  <a:pt x="285750" y="1671637"/>
                </a:cubicBezTo>
                <a:cubicBezTo>
                  <a:pt x="276225" y="1657350"/>
                  <a:pt x="268583" y="1641609"/>
                  <a:pt x="257175" y="1628775"/>
                </a:cubicBezTo>
                <a:cubicBezTo>
                  <a:pt x="228433" y="1596440"/>
                  <a:pt x="164493" y="1548828"/>
                  <a:pt x="142875" y="1500187"/>
                </a:cubicBezTo>
                <a:cubicBezTo>
                  <a:pt x="130642" y="1472662"/>
                  <a:pt x="124594" y="1442769"/>
                  <a:pt x="114300" y="1414462"/>
                </a:cubicBezTo>
                <a:cubicBezTo>
                  <a:pt x="34777" y="1195774"/>
                  <a:pt x="140533" y="1507449"/>
                  <a:pt x="57150" y="1257300"/>
                </a:cubicBezTo>
                <a:cubicBezTo>
                  <a:pt x="47625" y="1190625"/>
                  <a:pt x="34862" y="1124333"/>
                  <a:pt x="28575" y="1057275"/>
                </a:cubicBezTo>
                <a:cubicBezTo>
                  <a:pt x="-7294" y="674682"/>
                  <a:pt x="36847" y="912906"/>
                  <a:pt x="0" y="728662"/>
                </a:cubicBezTo>
                <a:cubicBezTo>
                  <a:pt x="22482" y="638730"/>
                  <a:pt x="3941" y="649096"/>
                  <a:pt x="142875" y="614362"/>
                </a:cubicBezTo>
                <a:cubicBezTo>
                  <a:pt x="250737" y="587397"/>
                  <a:pt x="362773" y="580508"/>
                  <a:pt x="471487" y="557212"/>
                </a:cubicBezTo>
                <a:cubicBezTo>
                  <a:pt x="705414" y="507085"/>
                  <a:pt x="605947" y="533083"/>
                  <a:pt x="771525" y="485775"/>
                </a:cubicBezTo>
                <a:cubicBezTo>
                  <a:pt x="827639" y="443689"/>
                  <a:pt x="852561" y="417962"/>
                  <a:pt x="928687" y="400050"/>
                </a:cubicBezTo>
                <a:cubicBezTo>
                  <a:pt x="975277" y="389088"/>
                  <a:pt x="1024119" y="392088"/>
                  <a:pt x="1071562" y="385762"/>
                </a:cubicBezTo>
                <a:cubicBezTo>
                  <a:pt x="1095633" y="382553"/>
                  <a:pt x="1119187" y="376237"/>
                  <a:pt x="1143000" y="371475"/>
                </a:cubicBezTo>
                <a:lnTo>
                  <a:pt x="2757487" y="385762"/>
                </a:lnTo>
                <a:cubicBezTo>
                  <a:pt x="2833827" y="386946"/>
                  <a:pt x="2909837" y="396173"/>
                  <a:pt x="2986087" y="400050"/>
                </a:cubicBezTo>
                <a:lnTo>
                  <a:pt x="3600450" y="428625"/>
                </a:lnTo>
                <a:cubicBezTo>
                  <a:pt x="3884249" y="460158"/>
                  <a:pt x="3866794" y="475572"/>
                  <a:pt x="4171950" y="428625"/>
                </a:cubicBezTo>
                <a:cubicBezTo>
                  <a:pt x="4201492" y="424080"/>
                  <a:pt x="4246019" y="386300"/>
                  <a:pt x="4271962" y="371475"/>
                </a:cubicBezTo>
                <a:cubicBezTo>
                  <a:pt x="4290454" y="360908"/>
                  <a:pt x="4310620" y="353467"/>
                  <a:pt x="4329112" y="342900"/>
                </a:cubicBezTo>
                <a:cubicBezTo>
                  <a:pt x="4344021" y="334381"/>
                  <a:pt x="4356616" y="322004"/>
                  <a:pt x="4371975" y="314325"/>
                </a:cubicBezTo>
                <a:cubicBezTo>
                  <a:pt x="4394914" y="302855"/>
                  <a:pt x="4420897" y="298031"/>
                  <a:pt x="4443412" y="285750"/>
                </a:cubicBezTo>
                <a:cubicBezTo>
                  <a:pt x="4473561" y="269305"/>
                  <a:pt x="4500562" y="247650"/>
                  <a:pt x="4529137" y="228600"/>
                </a:cubicBezTo>
                <a:cubicBezTo>
                  <a:pt x="4543425" y="219075"/>
                  <a:pt x="4555710" y="205455"/>
                  <a:pt x="4572000" y="200025"/>
                </a:cubicBezTo>
                <a:cubicBezTo>
                  <a:pt x="4719216" y="150952"/>
                  <a:pt x="4656755" y="168120"/>
                  <a:pt x="4757737" y="142875"/>
                </a:cubicBezTo>
                <a:cubicBezTo>
                  <a:pt x="4854358" y="94565"/>
                  <a:pt x="4780637" y="127037"/>
                  <a:pt x="4914900" y="85725"/>
                </a:cubicBezTo>
                <a:cubicBezTo>
                  <a:pt x="5039003" y="47539"/>
                  <a:pt x="4969942" y="60794"/>
                  <a:pt x="5114925" y="28575"/>
                </a:cubicBezTo>
                <a:cubicBezTo>
                  <a:pt x="5162337" y="18039"/>
                  <a:pt x="5257800" y="0"/>
                  <a:pt x="5257800" y="0"/>
                </a:cubicBezTo>
                <a:cubicBezTo>
                  <a:pt x="5410200" y="4762"/>
                  <a:pt x="5563024" y="1965"/>
                  <a:pt x="5715000" y="14287"/>
                </a:cubicBezTo>
                <a:cubicBezTo>
                  <a:pt x="5740563" y="16360"/>
                  <a:pt x="5762106" y="34752"/>
                  <a:pt x="5786437" y="42862"/>
                </a:cubicBezTo>
                <a:cubicBezTo>
                  <a:pt x="5833607" y="58586"/>
                  <a:pt x="5882142" y="70001"/>
                  <a:pt x="5929312" y="85725"/>
                </a:cubicBezTo>
                <a:cubicBezTo>
                  <a:pt x="5953643" y="93835"/>
                  <a:pt x="5975361" y="110673"/>
                  <a:pt x="6000750" y="114300"/>
                </a:cubicBezTo>
                <a:cubicBezTo>
                  <a:pt x="6109596" y="129849"/>
                  <a:pt x="6220015" y="131365"/>
                  <a:pt x="6329362" y="142875"/>
                </a:cubicBezTo>
                <a:cubicBezTo>
                  <a:pt x="6401036" y="150420"/>
                  <a:pt x="6472046" y="163491"/>
                  <a:pt x="6543675" y="171450"/>
                </a:cubicBezTo>
                <a:cubicBezTo>
                  <a:pt x="6600672" y="177783"/>
                  <a:pt x="6658220" y="178624"/>
                  <a:pt x="6715125" y="185737"/>
                </a:cubicBezTo>
                <a:cubicBezTo>
                  <a:pt x="6810697" y="197683"/>
                  <a:pt x="6904866" y="220919"/>
                  <a:pt x="7000875" y="228600"/>
                </a:cubicBezTo>
                <a:lnTo>
                  <a:pt x="7358062" y="257175"/>
                </a:lnTo>
                <a:lnTo>
                  <a:pt x="7558087" y="271462"/>
                </a:lnTo>
                <a:cubicBezTo>
                  <a:pt x="7605784" y="275437"/>
                  <a:pt x="7653279" y="281604"/>
                  <a:pt x="7700962" y="285750"/>
                </a:cubicBezTo>
                <a:cubicBezTo>
                  <a:pt x="7762824" y="291129"/>
                  <a:pt x="7824787" y="295275"/>
                  <a:pt x="7886700" y="300037"/>
                </a:cubicBezTo>
                <a:cubicBezTo>
                  <a:pt x="7963672" y="312866"/>
                  <a:pt x="8172036" y="347002"/>
                  <a:pt x="8201025" y="357187"/>
                </a:cubicBezTo>
                <a:cubicBezTo>
                  <a:pt x="8788565" y="563620"/>
                  <a:pt x="8334219" y="466692"/>
                  <a:pt x="8572500" y="514350"/>
                </a:cubicBezTo>
                <a:cubicBezTo>
                  <a:pt x="8659529" y="572370"/>
                  <a:pt x="8575736" y="510645"/>
                  <a:pt x="8686800" y="628650"/>
                </a:cubicBezTo>
                <a:cubicBezTo>
                  <a:pt x="8737577" y="682600"/>
                  <a:pt x="8782318" y="744716"/>
                  <a:pt x="8843962" y="785812"/>
                </a:cubicBezTo>
                <a:cubicBezTo>
                  <a:pt x="8858250" y="795337"/>
                  <a:pt x="8874119" y="802836"/>
                  <a:pt x="8886825" y="814387"/>
                </a:cubicBezTo>
                <a:cubicBezTo>
                  <a:pt x="8926694" y="850632"/>
                  <a:pt x="8963025" y="890587"/>
                  <a:pt x="9001125" y="928687"/>
                </a:cubicBezTo>
                <a:lnTo>
                  <a:pt x="9115425" y="1042987"/>
                </a:lnTo>
                <a:cubicBezTo>
                  <a:pt x="9134475" y="1052512"/>
                  <a:pt x="9155944" y="1058257"/>
                  <a:pt x="9172575" y="1071562"/>
                </a:cubicBezTo>
                <a:cubicBezTo>
                  <a:pt x="9340551" y="1205942"/>
                  <a:pt x="9186743" y="1121508"/>
                  <a:pt x="9315450" y="1185862"/>
                </a:cubicBezTo>
                <a:cubicBezTo>
                  <a:pt x="9370504" y="1259269"/>
                  <a:pt x="9373341" y="1268664"/>
                  <a:pt x="9458325" y="1343025"/>
                </a:cubicBezTo>
                <a:cubicBezTo>
                  <a:pt x="9499190" y="1378782"/>
                  <a:pt x="9548516" y="1404641"/>
                  <a:pt x="9586912" y="1443037"/>
                </a:cubicBezTo>
                <a:cubicBezTo>
                  <a:pt x="9601200" y="1457325"/>
                  <a:pt x="9612728" y="1475052"/>
                  <a:pt x="9629775" y="1485900"/>
                </a:cubicBezTo>
                <a:cubicBezTo>
                  <a:pt x="9665713" y="1508769"/>
                  <a:pt x="9706679" y="1522652"/>
                  <a:pt x="9744075" y="1543050"/>
                </a:cubicBezTo>
                <a:cubicBezTo>
                  <a:pt x="9759150" y="1551273"/>
                  <a:pt x="9772136" y="1562919"/>
                  <a:pt x="9786937" y="1571625"/>
                </a:cubicBezTo>
                <a:cubicBezTo>
                  <a:pt x="9853127" y="1610561"/>
                  <a:pt x="9918276" y="1651582"/>
                  <a:pt x="9986962" y="1685925"/>
                </a:cubicBezTo>
                <a:cubicBezTo>
                  <a:pt x="10015537" y="1700212"/>
                  <a:pt x="10045478" y="1712043"/>
                  <a:pt x="10072687" y="1728787"/>
                </a:cubicBezTo>
                <a:cubicBezTo>
                  <a:pt x="10224322" y="1822101"/>
                  <a:pt x="10119362" y="1782446"/>
                  <a:pt x="10215562" y="1814512"/>
                </a:cubicBezTo>
                <a:lnTo>
                  <a:pt x="10344150" y="2014537"/>
                </a:lnTo>
                <a:cubicBezTo>
                  <a:pt x="10368271" y="2052442"/>
                  <a:pt x="10386348" y="2094724"/>
                  <a:pt x="10415587" y="2128837"/>
                </a:cubicBezTo>
                <a:cubicBezTo>
                  <a:pt x="10444162" y="2162175"/>
                  <a:pt x="10476956" y="2192316"/>
                  <a:pt x="10501312" y="2228850"/>
                </a:cubicBezTo>
                <a:cubicBezTo>
                  <a:pt x="10524941" y="2264293"/>
                  <a:pt x="10539412" y="2305050"/>
                  <a:pt x="10558462" y="2343150"/>
                </a:cubicBezTo>
                <a:lnTo>
                  <a:pt x="10601325" y="2428875"/>
                </a:lnTo>
                <a:cubicBezTo>
                  <a:pt x="10615612" y="2457450"/>
                  <a:pt x="10625018" y="2489042"/>
                  <a:pt x="10644187" y="2514600"/>
                </a:cubicBezTo>
                <a:cubicBezTo>
                  <a:pt x="10658475" y="2533650"/>
                  <a:pt x="10675485" y="2550934"/>
                  <a:pt x="10687050" y="2571750"/>
                </a:cubicBezTo>
                <a:cubicBezTo>
                  <a:pt x="10699505" y="2594169"/>
                  <a:pt x="10701399" y="2621848"/>
                  <a:pt x="10715625" y="2643187"/>
                </a:cubicBezTo>
                <a:cubicBezTo>
                  <a:pt x="10743736" y="2685353"/>
                  <a:pt x="10820860" y="2772026"/>
                  <a:pt x="10872787" y="2800350"/>
                </a:cubicBezTo>
                <a:cubicBezTo>
                  <a:pt x="10899230" y="2814773"/>
                  <a:pt x="10930399" y="2818112"/>
                  <a:pt x="10958512" y="2828925"/>
                </a:cubicBezTo>
                <a:cubicBezTo>
                  <a:pt x="11110692" y="2887455"/>
                  <a:pt x="11002349" y="2862424"/>
                  <a:pt x="11144250" y="2886075"/>
                </a:cubicBezTo>
                <a:cubicBezTo>
                  <a:pt x="11275637" y="2951768"/>
                  <a:pt x="11270175" y="2955773"/>
                  <a:pt x="11430000" y="3000375"/>
                </a:cubicBezTo>
                <a:cubicBezTo>
                  <a:pt x="11576863" y="3041360"/>
                  <a:pt x="11725242" y="3076703"/>
                  <a:pt x="11872912" y="3114675"/>
                </a:cubicBezTo>
                <a:lnTo>
                  <a:pt x="11930062" y="3128962"/>
                </a:lnTo>
                <a:cubicBezTo>
                  <a:pt x="11958637" y="3148012"/>
                  <a:pt x="11988566" y="3165173"/>
                  <a:pt x="12015787" y="3186112"/>
                </a:cubicBezTo>
                <a:cubicBezTo>
                  <a:pt x="12132827" y="3276143"/>
                  <a:pt x="12259738" y="3411723"/>
                  <a:pt x="12330112" y="3529012"/>
                </a:cubicBezTo>
                <a:cubicBezTo>
                  <a:pt x="12344400" y="3552825"/>
                  <a:pt x="12361844" y="3575008"/>
                  <a:pt x="12372975" y="3600450"/>
                </a:cubicBezTo>
                <a:cubicBezTo>
                  <a:pt x="12395318" y="3651520"/>
                  <a:pt x="12407485" y="3706673"/>
                  <a:pt x="12430125" y="3757612"/>
                </a:cubicBezTo>
                <a:cubicBezTo>
                  <a:pt x="12445719" y="3792699"/>
                  <a:pt x="12471811" y="3822480"/>
                  <a:pt x="12487275" y="3857625"/>
                </a:cubicBezTo>
                <a:cubicBezTo>
                  <a:pt x="12524318" y="3941815"/>
                  <a:pt x="12558201" y="4027541"/>
                  <a:pt x="12587287" y="4114800"/>
                </a:cubicBezTo>
                <a:cubicBezTo>
                  <a:pt x="12619758" y="4212212"/>
                  <a:pt x="12613117" y="4200200"/>
                  <a:pt x="12658725" y="4300537"/>
                </a:cubicBezTo>
                <a:cubicBezTo>
                  <a:pt x="12667538" y="4319926"/>
                  <a:pt x="12679390" y="4337912"/>
                  <a:pt x="12687300" y="4357687"/>
                </a:cubicBezTo>
                <a:cubicBezTo>
                  <a:pt x="12768386" y="4560401"/>
                  <a:pt x="12702234" y="4462080"/>
                  <a:pt x="12801600" y="4586287"/>
                </a:cubicBezTo>
                <a:cubicBezTo>
                  <a:pt x="12819179" y="4639028"/>
                  <a:pt x="12818259" y="4646599"/>
                  <a:pt x="12858750" y="4700587"/>
                </a:cubicBezTo>
                <a:cubicBezTo>
                  <a:pt x="12885095" y="4735714"/>
                  <a:pt x="12918954" y="4764870"/>
                  <a:pt x="12944475" y="4800600"/>
                </a:cubicBezTo>
                <a:cubicBezTo>
                  <a:pt x="13089223" y="5003247"/>
                  <a:pt x="12903382" y="4802369"/>
                  <a:pt x="13087350" y="4986337"/>
                </a:cubicBezTo>
                <a:cubicBezTo>
                  <a:pt x="13092112" y="5000625"/>
                  <a:pt x="13095704" y="5015357"/>
                  <a:pt x="13101637" y="5029200"/>
                </a:cubicBezTo>
                <a:cubicBezTo>
                  <a:pt x="13110027" y="5048777"/>
                  <a:pt x="13130212" y="5065051"/>
                  <a:pt x="13130212" y="5086350"/>
                </a:cubicBezTo>
                <a:cubicBezTo>
                  <a:pt x="13130212" y="5105438"/>
                  <a:pt x="13113782" y="5414724"/>
                  <a:pt x="13087350" y="5529262"/>
                </a:cubicBezTo>
                <a:cubicBezTo>
                  <a:pt x="13065273" y="5624929"/>
                  <a:pt x="13015912" y="5815012"/>
                  <a:pt x="13015912" y="5815012"/>
                </a:cubicBezTo>
                <a:cubicBezTo>
                  <a:pt x="13006387" y="5938837"/>
                  <a:pt x="12989137" y="6062309"/>
                  <a:pt x="12987337" y="6186487"/>
                </a:cubicBezTo>
                <a:cubicBezTo>
                  <a:pt x="12979205" y="6747595"/>
                  <a:pt x="12938523" y="6611541"/>
                  <a:pt x="13015912" y="6843712"/>
                </a:cubicBezTo>
                <a:cubicBezTo>
                  <a:pt x="13006387" y="7319962"/>
                  <a:pt x="13000687" y="7796304"/>
                  <a:pt x="12987337" y="8272462"/>
                </a:cubicBezTo>
                <a:cubicBezTo>
                  <a:pt x="12986393" y="8306125"/>
                  <a:pt x="12979654" y="8339453"/>
                  <a:pt x="12973050" y="8372475"/>
                </a:cubicBezTo>
                <a:cubicBezTo>
                  <a:pt x="12970096" y="8387243"/>
                  <a:pt x="12963909" y="8401183"/>
                  <a:pt x="12958762" y="8415337"/>
                </a:cubicBezTo>
                <a:cubicBezTo>
                  <a:pt x="12944856" y="8453578"/>
                  <a:pt x="12929443" y="8491266"/>
                  <a:pt x="12915900" y="8529637"/>
                </a:cubicBezTo>
                <a:cubicBezTo>
                  <a:pt x="12900863" y="8572242"/>
                  <a:pt x="12887325" y="8615362"/>
                  <a:pt x="12873037" y="8658225"/>
                </a:cubicBezTo>
                <a:cubicBezTo>
                  <a:pt x="12868275" y="8672512"/>
                  <a:pt x="12867104" y="8688556"/>
                  <a:pt x="12858750" y="8701087"/>
                </a:cubicBezTo>
                <a:lnTo>
                  <a:pt x="12830175" y="8743950"/>
                </a:lnTo>
                <a:cubicBezTo>
                  <a:pt x="12777787" y="8739187"/>
                  <a:pt x="12724448" y="8740684"/>
                  <a:pt x="12673012" y="8729662"/>
                </a:cubicBezTo>
                <a:cubicBezTo>
                  <a:pt x="12656222" y="8726064"/>
                  <a:pt x="12645509" y="8708766"/>
                  <a:pt x="12630150" y="8701087"/>
                </a:cubicBezTo>
                <a:cubicBezTo>
                  <a:pt x="12616679" y="8694352"/>
                  <a:pt x="12601962" y="8690186"/>
                  <a:pt x="12587287" y="8686800"/>
                </a:cubicBezTo>
                <a:cubicBezTo>
                  <a:pt x="12539963" y="8675879"/>
                  <a:pt x="12491824" y="8668761"/>
                  <a:pt x="12444412" y="8658225"/>
                </a:cubicBezTo>
                <a:cubicBezTo>
                  <a:pt x="12406075" y="8649706"/>
                  <a:pt x="12368751" y="8636675"/>
                  <a:pt x="12330112" y="8629650"/>
                </a:cubicBezTo>
                <a:cubicBezTo>
                  <a:pt x="12263846" y="8617602"/>
                  <a:pt x="12196762" y="8610600"/>
                  <a:pt x="12130087" y="8601075"/>
                </a:cubicBezTo>
                <a:cubicBezTo>
                  <a:pt x="11963400" y="8610600"/>
                  <a:pt x="11796357" y="8615186"/>
                  <a:pt x="11630025" y="8629650"/>
                </a:cubicBezTo>
                <a:cubicBezTo>
                  <a:pt x="11576979" y="8634263"/>
                  <a:pt x="11525440" y="8649813"/>
                  <a:pt x="11472862" y="8658225"/>
                </a:cubicBezTo>
                <a:cubicBezTo>
                  <a:pt x="11406356" y="8668866"/>
                  <a:pt x="11339512" y="8677275"/>
                  <a:pt x="11272837" y="8686800"/>
                </a:cubicBezTo>
                <a:cubicBezTo>
                  <a:pt x="11249025" y="8696325"/>
                  <a:pt x="11225503" y="8706610"/>
                  <a:pt x="11201400" y="8715375"/>
                </a:cubicBezTo>
                <a:cubicBezTo>
                  <a:pt x="11173093" y="8725669"/>
                  <a:pt x="11143878" y="8733374"/>
                  <a:pt x="11115675" y="8743950"/>
                </a:cubicBezTo>
                <a:cubicBezTo>
                  <a:pt x="11067647" y="8761960"/>
                  <a:pt x="10972800" y="8801100"/>
                  <a:pt x="10972800" y="8801100"/>
                </a:cubicBezTo>
                <a:cubicBezTo>
                  <a:pt x="10796587" y="8791575"/>
                  <a:pt x="10619334" y="8793888"/>
                  <a:pt x="10444162" y="8772525"/>
                </a:cubicBezTo>
                <a:cubicBezTo>
                  <a:pt x="10420525" y="8769642"/>
                  <a:pt x="10407581" y="8741661"/>
                  <a:pt x="10387012" y="8729662"/>
                </a:cubicBezTo>
                <a:cubicBezTo>
                  <a:pt x="10205223" y="8623618"/>
                  <a:pt x="10338285" y="8719586"/>
                  <a:pt x="10129837" y="8615362"/>
                </a:cubicBezTo>
                <a:cubicBezTo>
                  <a:pt x="10110787" y="8605837"/>
                  <a:pt x="10093954" y="8587947"/>
                  <a:pt x="10072687" y="8586787"/>
                </a:cubicBezTo>
                <a:cubicBezTo>
                  <a:pt x="9830114" y="8573556"/>
                  <a:pt x="9586912" y="8577262"/>
                  <a:pt x="9344025" y="8572500"/>
                </a:cubicBezTo>
                <a:cubicBezTo>
                  <a:pt x="9146302" y="8498353"/>
                  <a:pt x="9301444" y="8574514"/>
                  <a:pt x="9158287" y="8458200"/>
                </a:cubicBezTo>
                <a:cubicBezTo>
                  <a:pt x="9108013" y="8417352"/>
                  <a:pt x="9050481" y="8385853"/>
                  <a:pt x="9001125" y="8343900"/>
                </a:cubicBezTo>
                <a:cubicBezTo>
                  <a:pt x="8914509" y="8270277"/>
                  <a:pt x="8868623" y="8220850"/>
                  <a:pt x="8815387" y="8129587"/>
                </a:cubicBezTo>
                <a:cubicBezTo>
                  <a:pt x="8774590" y="8059649"/>
                  <a:pt x="8757935" y="8007313"/>
                  <a:pt x="8729662" y="7929562"/>
                </a:cubicBezTo>
                <a:cubicBezTo>
                  <a:pt x="8724515" y="7915409"/>
                  <a:pt x="8722110" y="7900170"/>
                  <a:pt x="8715375" y="7886700"/>
                </a:cubicBezTo>
                <a:cubicBezTo>
                  <a:pt x="8707696" y="7871341"/>
                  <a:pt x="8696325" y="7858125"/>
                  <a:pt x="8686800" y="7843837"/>
                </a:cubicBezTo>
                <a:cubicBezTo>
                  <a:pt x="8671900" y="7754437"/>
                  <a:pt x="8674381" y="7749433"/>
                  <a:pt x="8643937" y="7658100"/>
                </a:cubicBezTo>
                <a:cubicBezTo>
                  <a:pt x="8635827" y="7633769"/>
                  <a:pt x="8628086" y="7608930"/>
                  <a:pt x="8615362" y="7586662"/>
                </a:cubicBezTo>
                <a:cubicBezTo>
                  <a:pt x="8589804" y="7541935"/>
                  <a:pt x="8558212" y="7500937"/>
                  <a:pt x="8529637" y="7458075"/>
                </a:cubicBezTo>
                <a:cubicBezTo>
                  <a:pt x="8520112" y="7443787"/>
                  <a:pt x="8508741" y="7430571"/>
                  <a:pt x="8501062" y="7415212"/>
                </a:cubicBezTo>
                <a:cubicBezTo>
                  <a:pt x="8482012" y="7377112"/>
                  <a:pt x="8464440" y="7338236"/>
                  <a:pt x="8443912" y="7300912"/>
                </a:cubicBezTo>
                <a:cubicBezTo>
                  <a:pt x="8412027" y="7242939"/>
                  <a:pt x="8373489" y="7188640"/>
                  <a:pt x="8343900" y="7129462"/>
                </a:cubicBezTo>
                <a:cubicBezTo>
                  <a:pt x="8334375" y="7110412"/>
                  <a:pt x="8323715" y="7091888"/>
                  <a:pt x="8315325" y="7072312"/>
                </a:cubicBezTo>
                <a:cubicBezTo>
                  <a:pt x="8309392" y="7058469"/>
                  <a:pt x="8308509" y="7042526"/>
                  <a:pt x="8301037" y="7029450"/>
                </a:cubicBezTo>
                <a:cubicBezTo>
                  <a:pt x="8289223" y="7008775"/>
                  <a:pt x="8270959" y="6992390"/>
                  <a:pt x="8258175" y="6972300"/>
                </a:cubicBezTo>
                <a:cubicBezTo>
                  <a:pt x="8237561" y="6939906"/>
                  <a:pt x="8225606" y="6901784"/>
                  <a:pt x="8201025" y="6872287"/>
                </a:cubicBezTo>
                <a:cubicBezTo>
                  <a:pt x="8177213" y="6843712"/>
                  <a:pt x="8143101" y="6825562"/>
                  <a:pt x="8115300" y="6800850"/>
                </a:cubicBezTo>
                <a:cubicBezTo>
                  <a:pt x="8100198" y="6787426"/>
                  <a:pt x="8086725" y="6772275"/>
                  <a:pt x="8072437" y="6757987"/>
                </a:cubicBezTo>
                <a:cubicBezTo>
                  <a:pt x="7847680" y="6772035"/>
                  <a:pt x="7877749" y="6746231"/>
                  <a:pt x="7700962" y="6829425"/>
                </a:cubicBezTo>
                <a:cubicBezTo>
                  <a:pt x="7666220" y="6845774"/>
                  <a:pt x="7632639" y="6864893"/>
                  <a:pt x="7600950" y="6886575"/>
                </a:cubicBezTo>
                <a:cubicBezTo>
                  <a:pt x="7541992" y="6926915"/>
                  <a:pt x="7499550" y="7001152"/>
                  <a:pt x="7429500" y="7015162"/>
                </a:cubicBezTo>
                <a:lnTo>
                  <a:pt x="7358062" y="7029450"/>
                </a:lnTo>
                <a:cubicBezTo>
                  <a:pt x="7261620" y="7093746"/>
                  <a:pt x="7381648" y="7020016"/>
                  <a:pt x="7215187" y="7086600"/>
                </a:cubicBezTo>
                <a:cubicBezTo>
                  <a:pt x="7175637" y="7102420"/>
                  <a:pt x="7142212" y="7133419"/>
                  <a:pt x="7100887" y="7143750"/>
                </a:cubicBezTo>
                <a:cubicBezTo>
                  <a:pt x="7011067" y="7166204"/>
                  <a:pt x="7063176" y="7155260"/>
                  <a:pt x="6943725" y="7172325"/>
                </a:cubicBezTo>
                <a:lnTo>
                  <a:pt x="6000750" y="7158037"/>
                </a:lnTo>
                <a:cubicBezTo>
                  <a:pt x="5985696" y="7157601"/>
                  <a:pt x="5972932" y="7143066"/>
                  <a:pt x="5957887" y="7143750"/>
                </a:cubicBezTo>
                <a:cubicBezTo>
                  <a:pt x="5808290" y="7150550"/>
                  <a:pt x="5649566" y="7177996"/>
                  <a:pt x="5500687" y="7200900"/>
                </a:cubicBezTo>
                <a:cubicBezTo>
                  <a:pt x="5342739" y="7323748"/>
                  <a:pt x="5406863" y="7259197"/>
                  <a:pt x="5300662" y="7386637"/>
                </a:cubicBezTo>
                <a:cubicBezTo>
                  <a:pt x="5275515" y="7462080"/>
                  <a:pt x="5294729" y="7416970"/>
                  <a:pt x="5229225" y="7515225"/>
                </a:cubicBezTo>
                <a:lnTo>
                  <a:pt x="5200650" y="7558087"/>
                </a:lnTo>
                <a:cubicBezTo>
                  <a:pt x="5191125" y="7624762"/>
                  <a:pt x="5180100" y="7691240"/>
                  <a:pt x="5172075" y="7758112"/>
                </a:cubicBezTo>
                <a:cubicBezTo>
                  <a:pt x="5165807" y="7810341"/>
                  <a:pt x="5165226" y="7863200"/>
                  <a:pt x="5157787" y="7915275"/>
                </a:cubicBezTo>
                <a:cubicBezTo>
                  <a:pt x="5155657" y="7930184"/>
                  <a:pt x="5152536" y="7946089"/>
                  <a:pt x="5143500" y="7958137"/>
                </a:cubicBezTo>
                <a:cubicBezTo>
                  <a:pt x="5123294" y="7985078"/>
                  <a:pt x="5092737" y="8002993"/>
                  <a:pt x="5072062" y="8029575"/>
                </a:cubicBezTo>
                <a:cubicBezTo>
                  <a:pt x="5058986" y="8046387"/>
                  <a:pt x="5056792" y="8070094"/>
                  <a:pt x="5043487" y="8086725"/>
                </a:cubicBezTo>
                <a:cubicBezTo>
                  <a:pt x="4987314" y="8156942"/>
                  <a:pt x="4937397" y="8185063"/>
                  <a:pt x="4872037" y="8243887"/>
                </a:cubicBezTo>
                <a:cubicBezTo>
                  <a:pt x="4852012" y="8261909"/>
                  <a:pt x="4836440" y="8284873"/>
                  <a:pt x="4814887" y="8301037"/>
                </a:cubicBezTo>
                <a:cubicBezTo>
                  <a:pt x="4797848" y="8313816"/>
                  <a:pt x="4774776" y="8316833"/>
                  <a:pt x="4757737" y="8329612"/>
                </a:cubicBezTo>
                <a:cubicBezTo>
                  <a:pt x="4736184" y="8345776"/>
                  <a:pt x="4723003" y="8371818"/>
                  <a:pt x="4700587" y="8386762"/>
                </a:cubicBezTo>
                <a:cubicBezTo>
                  <a:pt x="4622432" y="8438866"/>
                  <a:pt x="4457700" y="8529637"/>
                  <a:pt x="4457700" y="8529637"/>
                </a:cubicBezTo>
                <a:cubicBezTo>
                  <a:pt x="4343400" y="8672512"/>
                  <a:pt x="4267995" y="8858216"/>
                  <a:pt x="4114800" y="8958262"/>
                </a:cubicBezTo>
                <a:cubicBezTo>
                  <a:pt x="4014794" y="9023572"/>
                  <a:pt x="3876534" y="8975688"/>
                  <a:pt x="3757612" y="8986837"/>
                </a:cubicBezTo>
                <a:cubicBezTo>
                  <a:pt x="3724083" y="8989980"/>
                  <a:pt x="3691016" y="8996948"/>
                  <a:pt x="3657600" y="9001125"/>
                </a:cubicBezTo>
                <a:cubicBezTo>
                  <a:pt x="3614807" y="9006474"/>
                  <a:pt x="3571875" y="9010650"/>
                  <a:pt x="3529012" y="9015412"/>
                </a:cubicBezTo>
                <a:cubicBezTo>
                  <a:pt x="3432899" y="9039441"/>
                  <a:pt x="3440348" y="9039193"/>
                  <a:pt x="3300412" y="9058275"/>
                </a:cubicBezTo>
                <a:cubicBezTo>
                  <a:pt x="3252988" y="9064742"/>
                  <a:pt x="3205162" y="9067800"/>
                  <a:pt x="3157537" y="9072562"/>
                </a:cubicBezTo>
                <a:cubicBezTo>
                  <a:pt x="3040190" y="9101900"/>
                  <a:pt x="3016767" y="9110466"/>
                  <a:pt x="2843212" y="9115425"/>
                </a:cubicBezTo>
                <a:cubicBezTo>
                  <a:pt x="2762143" y="9117741"/>
                  <a:pt x="2681287" y="9105900"/>
                  <a:pt x="2600325" y="9101137"/>
                </a:cubicBezTo>
                <a:cubicBezTo>
                  <a:pt x="2571750" y="9096375"/>
                  <a:pt x="2542926" y="9092920"/>
                  <a:pt x="2514600" y="9086850"/>
                </a:cubicBezTo>
                <a:cubicBezTo>
                  <a:pt x="2476199" y="9078621"/>
                  <a:pt x="2439378" y="9062183"/>
                  <a:pt x="2400300" y="9058275"/>
                </a:cubicBezTo>
                <a:lnTo>
                  <a:pt x="2257425" y="9043987"/>
                </a:lnTo>
                <a:cubicBezTo>
                  <a:pt x="2053843" y="8985821"/>
                  <a:pt x="2271588" y="9043962"/>
                  <a:pt x="1985962" y="8986837"/>
                </a:cubicBezTo>
                <a:lnTo>
                  <a:pt x="1771650" y="8943975"/>
                </a:lnTo>
                <a:cubicBezTo>
                  <a:pt x="1738312" y="8934450"/>
                  <a:pt x="1703056" y="8930062"/>
                  <a:pt x="1671637" y="8915400"/>
                </a:cubicBezTo>
                <a:cubicBezTo>
                  <a:pt x="1570918" y="8868398"/>
                  <a:pt x="1536076" y="8818262"/>
                  <a:pt x="1443037" y="8758237"/>
                </a:cubicBezTo>
                <a:cubicBezTo>
                  <a:pt x="1377393" y="8715886"/>
                  <a:pt x="1164404" y="8603573"/>
                  <a:pt x="1057275" y="8515350"/>
                </a:cubicBezTo>
                <a:cubicBezTo>
                  <a:pt x="994669" y="8463792"/>
                  <a:pt x="924943" y="8419223"/>
                  <a:pt x="871537" y="8358187"/>
                </a:cubicBezTo>
                <a:cubicBezTo>
                  <a:pt x="870227" y="8356689"/>
                  <a:pt x="745358" y="8208867"/>
                  <a:pt x="714375" y="8186737"/>
                </a:cubicBezTo>
                <a:cubicBezTo>
                  <a:pt x="702120" y="8177983"/>
                  <a:pt x="685800" y="8177212"/>
                  <a:pt x="671512" y="8172450"/>
                </a:cubicBezTo>
                <a:cubicBezTo>
                  <a:pt x="647700" y="8081962"/>
                  <a:pt x="623694" y="7991525"/>
                  <a:pt x="600075" y="7900987"/>
                </a:cubicBezTo>
                <a:cubicBezTo>
                  <a:pt x="595118" y="7881987"/>
                  <a:pt x="585787" y="7843837"/>
                  <a:pt x="585787" y="7843837"/>
                </a:cubicBezTo>
                <a:cubicBezTo>
                  <a:pt x="581025" y="7753350"/>
                  <a:pt x="573683" y="7662961"/>
                  <a:pt x="571500" y="7572375"/>
                </a:cubicBezTo>
                <a:cubicBezTo>
                  <a:pt x="564157" y="7267626"/>
                  <a:pt x="570848" y="6962507"/>
                  <a:pt x="557212" y="6657975"/>
                </a:cubicBezTo>
                <a:cubicBezTo>
                  <a:pt x="556444" y="6640821"/>
                  <a:pt x="535611" y="6630804"/>
                  <a:pt x="528637" y="6615112"/>
                </a:cubicBezTo>
                <a:cubicBezTo>
                  <a:pt x="516404" y="6587587"/>
                  <a:pt x="509587" y="6557962"/>
                  <a:pt x="500062" y="6529387"/>
                </a:cubicBezTo>
                <a:cubicBezTo>
                  <a:pt x="495300" y="6291262"/>
                  <a:pt x="494756" y="6053015"/>
                  <a:pt x="485775" y="5815012"/>
                </a:cubicBezTo>
                <a:cubicBezTo>
                  <a:pt x="485207" y="5799962"/>
                  <a:pt x="475140" y="5786761"/>
                  <a:pt x="471487" y="5772150"/>
                </a:cubicBezTo>
                <a:cubicBezTo>
                  <a:pt x="460838" y="5729553"/>
                  <a:pt x="455825" y="5685529"/>
                  <a:pt x="442912" y="5643562"/>
                </a:cubicBezTo>
                <a:cubicBezTo>
                  <a:pt x="436648" y="5623205"/>
                  <a:pt x="422727" y="5605988"/>
                  <a:pt x="414337" y="5586412"/>
                </a:cubicBezTo>
                <a:cubicBezTo>
                  <a:pt x="408405" y="5572570"/>
                  <a:pt x="405982" y="5557392"/>
                  <a:pt x="400050" y="5543550"/>
                </a:cubicBezTo>
                <a:cubicBezTo>
                  <a:pt x="354625" y="5437557"/>
                  <a:pt x="393949" y="5530652"/>
                  <a:pt x="328612" y="5443537"/>
                </a:cubicBezTo>
                <a:cubicBezTo>
                  <a:pt x="311950" y="5421321"/>
                  <a:pt x="300037" y="5395912"/>
                  <a:pt x="285750" y="5372100"/>
                </a:cubicBezTo>
                <a:cubicBezTo>
                  <a:pt x="280987" y="5338762"/>
                  <a:pt x="276998" y="5305305"/>
                  <a:pt x="271462" y="5272087"/>
                </a:cubicBezTo>
                <a:cubicBezTo>
                  <a:pt x="267470" y="5248134"/>
                  <a:pt x="256917" y="5224933"/>
                  <a:pt x="257175" y="5200650"/>
                </a:cubicBezTo>
                <a:cubicBezTo>
                  <a:pt x="261685" y="4776704"/>
                  <a:pt x="259026" y="4352189"/>
                  <a:pt x="285750" y="3929062"/>
                </a:cubicBezTo>
                <a:cubicBezTo>
                  <a:pt x="287915" y="3894787"/>
                  <a:pt x="323850" y="3871912"/>
                  <a:pt x="342900" y="3843337"/>
                </a:cubicBezTo>
                <a:cubicBezTo>
                  <a:pt x="352425" y="3829050"/>
                  <a:pt x="357188" y="3810000"/>
                  <a:pt x="371475" y="3800475"/>
                </a:cubicBezTo>
                <a:cubicBezTo>
                  <a:pt x="466211" y="3737317"/>
                  <a:pt x="360938" y="3811547"/>
                  <a:pt x="457200" y="3729037"/>
                </a:cubicBezTo>
                <a:cubicBezTo>
                  <a:pt x="475280" y="3713540"/>
                  <a:pt x="495300" y="3700462"/>
                  <a:pt x="514350" y="3686175"/>
                </a:cubicBezTo>
                <a:cubicBezTo>
                  <a:pt x="533400" y="3657600"/>
                  <a:pt x="542925" y="3619500"/>
                  <a:pt x="571500" y="3600450"/>
                </a:cubicBezTo>
                <a:cubicBezTo>
                  <a:pt x="600075" y="3581400"/>
                  <a:pt x="623908" y="3551630"/>
                  <a:pt x="657225" y="3543300"/>
                </a:cubicBezTo>
                <a:cubicBezTo>
                  <a:pt x="728985" y="3525359"/>
                  <a:pt x="695746" y="3535221"/>
                  <a:pt x="757237" y="3514725"/>
                </a:cubicBezTo>
                <a:lnTo>
                  <a:pt x="1900237" y="3543300"/>
                </a:lnTo>
                <a:cubicBezTo>
                  <a:pt x="2014848" y="3547708"/>
                  <a:pt x="2128457" y="3569964"/>
                  <a:pt x="2243137" y="3571875"/>
                </a:cubicBezTo>
                <a:cubicBezTo>
                  <a:pt x="2414629" y="3574733"/>
                  <a:pt x="2586037" y="3562350"/>
                  <a:pt x="2757487" y="3557587"/>
                </a:cubicBezTo>
                <a:cubicBezTo>
                  <a:pt x="2776537" y="3543300"/>
                  <a:pt x="2826888" y="3535144"/>
                  <a:pt x="2814637" y="3514725"/>
                </a:cubicBezTo>
                <a:cubicBezTo>
                  <a:pt x="2796799" y="3484995"/>
                  <a:pt x="2769394" y="3512344"/>
                  <a:pt x="2714625" y="3486150"/>
                </a:cubicBezTo>
                <a:close/>
              </a:path>
            </a:pathLst>
          </a:custGeom>
          <a:noFill/>
          <a:ln w="38100" algn="ctr">
            <a:solidFill>
              <a:srgbClr val="FFFF00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endParaRPr lang="ru-RU"/>
          </a:p>
        </p:txBody>
      </p:sp>
      <p:graphicFrame>
        <p:nvGraphicFramePr>
          <p:cNvPr id="42009" name="Объект 137269"/>
          <p:cNvGraphicFramePr>
            <a:graphicFrameLocks noChangeAspect="1"/>
          </p:cNvGraphicFramePr>
          <p:nvPr/>
        </p:nvGraphicFramePr>
        <p:xfrm>
          <a:off x="9280525" y="9421813"/>
          <a:ext cx="358775" cy="358775"/>
        </p:xfrm>
        <a:graphic>
          <a:graphicData uri="http://schemas.openxmlformats.org/presentationml/2006/ole">
            <p:oleObj spid="_x0000_s42009" name="Visio" r:id="rId27" imgW="850743" imgH="851076" progId="Visio.Drawing.11">
              <p:embed/>
            </p:oleObj>
          </a:graphicData>
        </a:graphic>
      </p:graphicFrame>
      <p:graphicFrame>
        <p:nvGraphicFramePr>
          <p:cNvPr id="42010" name="Объект 137270"/>
          <p:cNvGraphicFramePr>
            <a:graphicFrameLocks noChangeAspect="1"/>
          </p:cNvGraphicFramePr>
          <p:nvPr/>
        </p:nvGraphicFramePr>
        <p:xfrm>
          <a:off x="8269288" y="8977313"/>
          <a:ext cx="358775" cy="358775"/>
        </p:xfrm>
        <a:graphic>
          <a:graphicData uri="http://schemas.openxmlformats.org/presentationml/2006/ole">
            <p:oleObj spid="_x0000_s42010" name="Visio" r:id="rId28" imgW="850743" imgH="851076" progId="Visio.Drawing.11">
              <p:embed/>
            </p:oleObj>
          </a:graphicData>
        </a:graphic>
      </p:graphicFrame>
      <p:sp>
        <p:nvSpPr>
          <p:cNvPr id="4203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630238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lIns="91378" tIns="45689" rIns="91378" bIns="45689">
            <a:spAutoFit/>
          </a:bodyPr>
          <a:lstStyle/>
          <a:p>
            <a:pPr algn="ctr" defTabSz="1276350"/>
            <a:r>
              <a:rPr lang="ru-RU" sz="1700">
                <a:solidFill>
                  <a:schemeClr val="tx1"/>
                </a:solidFill>
                <a:cs typeface="Times New Roman" pitchFamily="18" charset="0"/>
              </a:rPr>
              <a:t>ПАСПОРТ ТЕРРИТОРИИ</a:t>
            </a:r>
          </a:p>
          <a:p>
            <a:pPr algn="ctr" defTabSz="1276350"/>
            <a:r>
              <a:rPr lang="ru-RU">
                <a:solidFill>
                  <a:schemeClr val="tx1"/>
                </a:solidFill>
              </a:rPr>
              <a:t>Чеченской Республики</a:t>
            </a:r>
          </a:p>
        </p:txBody>
      </p:sp>
      <p:graphicFrame>
        <p:nvGraphicFramePr>
          <p:cNvPr id="42011" name="Объект 137271"/>
          <p:cNvGraphicFramePr>
            <a:graphicFrameLocks noChangeAspect="1"/>
          </p:cNvGraphicFramePr>
          <p:nvPr/>
        </p:nvGraphicFramePr>
        <p:xfrm>
          <a:off x="5537200" y="4584700"/>
          <a:ext cx="601663" cy="631825"/>
        </p:xfrm>
        <a:graphic>
          <a:graphicData uri="http://schemas.openxmlformats.org/presentationml/2006/ole">
            <p:oleObj spid="_x0000_s42011" name="Visio" r:id="rId29" imgW="869624" imgH="912678" progId="Visio.Drawing.11">
              <p:embed/>
            </p:oleObj>
          </a:graphicData>
        </a:graphic>
      </p:graphicFrame>
      <p:graphicFrame>
        <p:nvGraphicFramePr>
          <p:cNvPr id="42012" name="Объект 137272"/>
          <p:cNvGraphicFramePr>
            <a:graphicFrameLocks noChangeAspect="1"/>
          </p:cNvGraphicFramePr>
          <p:nvPr/>
        </p:nvGraphicFramePr>
        <p:xfrm>
          <a:off x="5321300" y="6096000"/>
          <a:ext cx="627063" cy="547688"/>
        </p:xfrm>
        <a:graphic>
          <a:graphicData uri="http://schemas.openxmlformats.org/presentationml/2006/ole">
            <p:oleObj spid="_x0000_s42012" name="Visio" r:id="rId30" imgW="1122635" imgH="981034" progId="Visio.Drawing.11">
              <p:embed/>
            </p:oleObj>
          </a:graphicData>
        </a:graphic>
      </p:graphicFrame>
      <p:graphicFrame>
        <p:nvGraphicFramePr>
          <p:cNvPr id="377890" name="Group 34"/>
          <p:cNvGraphicFramePr>
            <a:graphicFrameLocks noGrp="1"/>
          </p:cNvGraphicFramePr>
          <p:nvPr/>
        </p:nvGraphicFramePr>
        <p:xfrm>
          <a:off x="5013325" y="7254875"/>
          <a:ext cx="2809875" cy="2270127"/>
        </p:xfrm>
        <a:graphic>
          <a:graphicData uri="http://schemas.openxmlformats.org/drawingml/2006/table">
            <a:tbl>
              <a:tblPr/>
              <a:tblGrid>
                <a:gridCol w="1944688"/>
                <a:gridCol w="865187"/>
              </a:tblGrid>
              <a:tr h="558800"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ИНТЕРНЕТ</a:t>
                      </a:r>
                    </a:p>
                  </a:txBody>
                  <a:tcPr marL="25165" marR="25165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67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65" marR="25165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Наличие</a:t>
                      </a:r>
                    </a:p>
                  </a:txBody>
                  <a:tcPr marL="25165" marR="25165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Выделенная линия</a:t>
                      </a:r>
                    </a:p>
                  </a:txBody>
                  <a:tcPr marL="25165" marR="25165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5" marR="25165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22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Через оператора сотовой связи</a:t>
                      </a:r>
                    </a:p>
                  </a:txBody>
                  <a:tcPr marL="25165" marR="25165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5" marR="25165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68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Общественные пункты доступа в интернет</a:t>
                      </a:r>
                    </a:p>
                  </a:txBody>
                  <a:tcPr marL="25165" marR="25165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5" marR="25165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77909" name="Group 53"/>
          <p:cNvGraphicFramePr>
            <a:graphicFrameLocks noGrp="1"/>
          </p:cNvGraphicFramePr>
          <p:nvPr/>
        </p:nvGraphicFramePr>
        <p:xfrm>
          <a:off x="8532813" y="7467600"/>
          <a:ext cx="3600450" cy="1990727"/>
        </p:xfrm>
        <a:graphic>
          <a:graphicData uri="http://schemas.openxmlformats.org/drawingml/2006/table">
            <a:tbl>
              <a:tblPr/>
              <a:tblGrid>
                <a:gridCol w="1028700"/>
                <a:gridCol w="933450"/>
                <a:gridCol w="973137"/>
                <a:gridCol w="665163"/>
              </a:tblGrid>
              <a:tr h="455613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РАДИОВЕЩАНИЕ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19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радиостанции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Федеральное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Региональное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Местное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МАЯК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22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ЕвропаПЛЮС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Русское радио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1" marR="25161" marT="25154" marB="2515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2080" name="Rectangle 9"/>
          <p:cNvSpPr>
            <a:spLocks noChangeArrowheads="1"/>
          </p:cNvSpPr>
          <p:nvPr/>
        </p:nvSpPr>
        <p:spPr bwMode="auto">
          <a:xfrm>
            <a:off x="0" y="6816725"/>
            <a:ext cx="4529138" cy="2663825"/>
          </a:xfrm>
          <a:prstGeom prst="rect">
            <a:avLst/>
          </a:prstGeom>
          <a:solidFill>
            <a:srgbClr val="C0C0C0">
              <a:alpha val="7490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389" tIns="45695" rIns="91389" bIns="45695" anchor="ctr"/>
          <a:lstStyle/>
          <a:p>
            <a:pPr defTabSz="1276350"/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Операторами сотовой связи </a:t>
            </a:r>
          </a:p>
          <a:p>
            <a:pPr defTabSz="1276350"/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МЕГАФОН, БИЛАЙН, МТС </a:t>
            </a:r>
          </a:p>
          <a:p>
            <a:pPr defTabSz="1276350"/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г. Грозный покрывается 100%</a:t>
            </a:r>
          </a:p>
          <a:p>
            <a:pPr defTabSz="1276350"/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В услуги операторов сотовой связи входит</a:t>
            </a:r>
          </a:p>
          <a:p>
            <a:pPr defTabSz="1276350"/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Предоставление мобильного интернета</a:t>
            </a:r>
          </a:p>
          <a:p>
            <a:pPr defTabSz="1276350"/>
            <a:r>
              <a:rPr lang="en-US" sz="1300" b="1">
                <a:solidFill>
                  <a:schemeClr val="tx1"/>
                </a:solidFill>
                <a:cs typeface="Arial" pitchFamily="34" charset="0"/>
              </a:rPr>
              <a:t>GPRS – </a:t>
            </a:r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есть </a:t>
            </a:r>
            <a:r>
              <a:rPr lang="en-US" sz="1300" b="1">
                <a:solidFill>
                  <a:schemeClr val="tx1"/>
                </a:solidFill>
                <a:cs typeface="Arial" pitchFamily="34" charset="0"/>
              </a:rPr>
              <a:t>EDGE – </a:t>
            </a:r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есть </a:t>
            </a:r>
            <a:r>
              <a:rPr lang="en-US" sz="1300" b="1">
                <a:solidFill>
                  <a:schemeClr val="tx1"/>
                </a:solidFill>
                <a:cs typeface="Arial" pitchFamily="34" charset="0"/>
              </a:rPr>
              <a:t>3G – </a:t>
            </a:r>
            <a:r>
              <a:rPr lang="ru-RU" sz="1300" b="1">
                <a:solidFill>
                  <a:schemeClr val="tx1"/>
                </a:solidFill>
                <a:cs typeface="Arial" pitchFamily="34" charset="0"/>
              </a:rPr>
              <a:t>есть </a:t>
            </a:r>
          </a:p>
          <a:p>
            <a:pPr defTabSz="1276350"/>
            <a:endParaRPr lang="ru-RU" sz="1300" b="1">
              <a:solidFill>
                <a:schemeClr val="tx1"/>
              </a:solidFill>
              <a:cs typeface="Arial" pitchFamily="34" charset="0"/>
            </a:endParaRPr>
          </a:p>
          <a:p>
            <a:pPr defTabSz="1276350"/>
            <a:endParaRPr lang="ru-RU" sz="1300" b="1">
              <a:solidFill>
                <a:schemeClr val="tx1"/>
              </a:solidFill>
              <a:cs typeface="Arial" pitchFamily="34" charset="0"/>
            </a:endParaRPr>
          </a:p>
          <a:p>
            <a:pPr defTabSz="1276350"/>
            <a:endParaRPr lang="ru-RU" sz="1300" b="1">
              <a:solidFill>
                <a:schemeClr val="tx1"/>
              </a:solidFill>
              <a:cs typeface="Arial" pitchFamily="34" charset="0"/>
            </a:endParaRPr>
          </a:p>
          <a:p>
            <a:pPr defTabSz="1276350"/>
            <a:endParaRPr lang="ru-RU" sz="1300" b="1">
              <a:solidFill>
                <a:schemeClr val="tx1"/>
              </a:solidFill>
              <a:cs typeface="Arial" pitchFamily="34" charset="0"/>
            </a:endParaRPr>
          </a:p>
          <a:p>
            <a:pPr defTabSz="1276350">
              <a:buFontTx/>
              <a:buChar char="-"/>
            </a:pPr>
            <a:endParaRPr lang="ru-RU" sz="1300" b="1">
              <a:solidFill>
                <a:schemeClr val="tx1"/>
              </a:solidFill>
              <a:cs typeface="Arial" pitchFamily="34" charset="0"/>
            </a:endParaRPr>
          </a:p>
          <a:p>
            <a:pPr defTabSz="1276350">
              <a:buFontTx/>
              <a:buChar char="-"/>
            </a:pPr>
            <a:endParaRPr lang="ru-RU" sz="1300" b="1">
              <a:solidFill>
                <a:schemeClr val="tx1"/>
              </a:solidFill>
              <a:cs typeface="Arial" pitchFamily="34" charset="0"/>
            </a:endParaRPr>
          </a:p>
        </p:txBody>
      </p:sp>
      <p:sp>
        <p:nvSpPr>
          <p:cNvPr id="42081" name="Rectangle 9"/>
          <p:cNvSpPr>
            <a:spLocks noChangeArrowheads="1"/>
          </p:cNvSpPr>
          <p:nvPr/>
        </p:nvSpPr>
        <p:spPr bwMode="auto">
          <a:xfrm>
            <a:off x="5824538" y="923925"/>
            <a:ext cx="6977062" cy="1931988"/>
          </a:xfrm>
          <a:prstGeom prst="rect">
            <a:avLst/>
          </a:prstGeom>
          <a:solidFill>
            <a:srgbClr val="C0C0C0">
              <a:alpha val="74901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389" tIns="45695" rIns="91389" bIns="45695" anchor="ctr"/>
          <a:lstStyle/>
          <a:p>
            <a:pPr defTabSz="1276350"/>
            <a:r>
              <a:rPr lang="ru-RU" sz="1300" b="1" dirty="0">
                <a:solidFill>
                  <a:schemeClr val="tx1"/>
                </a:solidFill>
                <a:cs typeface="Arial" pitchFamily="34" charset="0"/>
              </a:rPr>
              <a:t>Интернет провайдеры г. Грозный</a:t>
            </a:r>
          </a:p>
          <a:p>
            <a:pPr defTabSz="1276350"/>
            <a:r>
              <a:rPr lang="ru-RU" sz="1300" b="1" dirty="0">
                <a:solidFill>
                  <a:schemeClr val="tx1"/>
                </a:solidFill>
                <a:cs typeface="Arial" pitchFamily="34" charset="0"/>
              </a:rPr>
              <a:t>Интернет, локальные сети </a:t>
            </a:r>
          </a:p>
          <a:p>
            <a:pPr defTabSz="1276350"/>
            <a:r>
              <a:rPr lang="ru-RU" sz="1300" b="1" dirty="0">
                <a:solidFill>
                  <a:schemeClr val="tx1"/>
                </a:solidFill>
                <a:cs typeface="Arial" pitchFamily="34" charset="0"/>
              </a:rPr>
              <a:t>Адрес. г.Грозный, ул. Исаева 17</a:t>
            </a:r>
          </a:p>
          <a:p>
            <a:pPr defTabSz="1276350"/>
            <a:endParaRPr lang="ru-RU" sz="1300" b="1" dirty="0">
              <a:solidFill>
                <a:schemeClr val="tx1"/>
              </a:solidFill>
              <a:cs typeface="Arial" pitchFamily="34" charset="0"/>
            </a:endParaRPr>
          </a:p>
          <a:p>
            <a:pPr defTabSz="1276350">
              <a:buFontTx/>
              <a:buChar char="-"/>
            </a:pPr>
            <a:r>
              <a:rPr lang="ru-RU" sz="1300" b="1" dirty="0">
                <a:solidFill>
                  <a:schemeClr val="tx1"/>
                </a:solidFill>
                <a:cs typeface="Arial" pitchFamily="34" charset="0"/>
              </a:rPr>
              <a:t>  радиотелевизионный передающий центр</a:t>
            </a:r>
          </a:p>
          <a:p>
            <a:pPr defTabSz="1276350">
              <a:buFontTx/>
              <a:buChar char="-"/>
            </a:pPr>
            <a:endParaRPr lang="ru-RU" sz="1300" b="1" dirty="0">
              <a:solidFill>
                <a:schemeClr val="tx1"/>
              </a:solidFill>
              <a:cs typeface="Arial" pitchFamily="34" charset="0"/>
            </a:endParaRPr>
          </a:p>
          <a:p>
            <a:pPr defTabSz="1276350">
              <a:buFontTx/>
              <a:buChar char="-"/>
            </a:pPr>
            <a:r>
              <a:rPr lang="ru-RU" sz="1300" b="1" dirty="0">
                <a:solidFill>
                  <a:schemeClr val="tx1"/>
                </a:solidFill>
                <a:cs typeface="Arial" pitchFamily="34" charset="0"/>
              </a:rPr>
              <a:t> районный узел связи (РУС)              - </a:t>
            </a:r>
            <a:r>
              <a:rPr lang="en-US" sz="1300" b="1" dirty="0">
                <a:solidFill>
                  <a:schemeClr val="tx1"/>
                </a:solidFill>
                <a:cs typeface="Arial" pitchFamily="34" charset="0"/>
              </a:rPr>
              <a:t>FM (AM)</a:t>
            </a:r>
            <a:r>
              <a:rPr lang="ru-RU" sz="1300" b="1" dirty="0">
                <a:solidFill>
                  <a:schemeClr val="tx1"/>
                </a:solidFill>
                <a:cs typeface="Arial" pitchFamily="34" charset="0"/>
              </a:rPr>
              <a:t> радиостанция</a:t>
            </a:r>
          </a:p>
          <a:p>
            <a:pPr defTabSz="1276350">
              <a:buFontTx/>
              <a:buChar char="-"/>
            </a:pPr>
            <a:endParaRPr lang="ru-RU" b="1" dirty="0">
              <a:solidFill>
                <a:schemeClr val="tx1"/>
              </a:solidFill>
              <a:cs typeface="Arial" pitchFamily="34" charset="0"/>
            </a:endParaRPr>
          </a:p>
        </p:txBody>
      </p:sp>
      <p:graphicFrame>
        <p:nvGraphicFramePr>
          <p:cNvPr id="42013" name="Объект 127"/>
          <p:cNvGraphicFramePr>
            <a:graphicFrameLocks noChangeAspect="1"/>
          </p:cNvGraphicFramePr>
          <p:nvPr/>
        </p:nvGraphicFramePr>
        <p:xfrm>
          <a:off x="11301413" y="965200"/>
          <a:ext cx="674687" cy="644525"/>
        </p:xfrm>
        <a:graphic>
          <a:graphicData uri="http://schemas.openxmlformats.org/presentationml/2006/ole">
            <p:oleObj spid="_x0000_s42013" name="Точечный рисунок" r:id="rId31" imgW="3238952" imgH="3095238" progId="PBrush">
              <p:embed/>
            </p:oleObj>
          </a:graphicData>
        </a:graphic>
      </p:graphicFrame>
      <p:graphicFrame>
        <p:nvGraphicFramePr>
          <p:cNvPr id="42014" name="Объект 128"/>
          <p:cNvGraphicFramePr>
            <a:graphicFrameLocks noChangeAspect="1"/>
          </p:cNvGraphicFramePr>
          <p:nvPr/>
        </p:nvGraphicFramePr>
        <p:xfrm>
          <a:off x="5989638" y="1682750"/>
          <a:ext cx="481012" cy="504825"/>
        </p:xfrm>
        <a:graphic>
          <a:graphicData uri="http://schemas.openxmlformats.org/presentationml/2006/ole">
            <p:oleObj spid="_x0000_s42014" name="Visio" r:id="rId32" imgW="869624" imgH="912678" progId="Visio.Drawing.11">
              <p:embed/>
            </p:oleObj>
          </a:graphicData>
        </a:graphic>
      </p:graphicFrame>
      <p:grpSp>
        <p:nvGrpSpPr>
          <p:cNvPr id="42082" name="AutoShape 820"/>
          <p:cNvGrpSpPr>
            <a:grpSpLocks/>
          </p:cNvGrpSpPr>
          <p:nvPr/>
        </p:nvGrpSpPr>
        <p:grpSpPr bwMode="auto">
          <a:xfrm>
            <a:off x="5972175" y="6657975"/>
            <a:ext cx="1781175" cy="646113"/>
            <a:chOff x="3786" y="4178"/>
            <a:chExt cx="1122" cy="407"/>
          </a:xfrm>
        </p:grpSpPr>
        <p:pic>
          <p:nvPicPr>
            <p:cNvPr id="42139" name="AutoShape 820"/>
            <p:cNvPicPr>
              <a:picLocks noChangeArrowheads="1"/>
            </p:cNvPicPr>
            <p:nvPr/>
          </p:nvPicPr>
          <p:blipFill>
            <a:blip r:embed="rId33" cstate="print"/>
            <a:srcRect/>
            <a:stretch>
              <a:fillRect/>
            </a:stretch>
          </p:blipFill>
          <p:spPr bwMode="auto">
            <a:xfrm>
              <a:off x="3786" y="4178"/>
              <a:ext cx="1122" cy="4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140" name="Text Box 110"/>
            <p:cNvSpPr txBox="1">
              <a:spLocks noChangeArrowheads="1"/>
            </p:cNvSpPr>
            <p:nvPr/>
          </p:nvSpPr>
          <p:spPr bwMode="auto">
            <a:xfrm>
              <a:off x="3854" y="4309"/>
              <a:ext cx="930" cy="2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31249" tIns="65624" rIns="131249" bIns="65624">
              <a:spAutoFit/>
            </a:bodyPr>
            <a:lstStyle/>
            <a:p>
              <a:pPr defTabSz="2089150"/>
              <a:r>
                <a:rPr lang="ru-RU" sz="1500">
                  <a:solidFill>
                    <a:schemeClr val="tx1"/>
                  </a:solidFill>
                  <a:cs typeface="Times New Roman" pitchFamily="18" charset="0"/>
                </a:rPr>
                <a:t>Интернет кафе</a:t>
              </a:r>
            </a:p>
          </p:txBody>
        </p:sp>
      </p:grpSp>
      <p:grpSp>
        <p:nvGrpSpPr>
          <p:cNvPr id="42083" name="AutoShape 820"/>
          <p:cNvGrpSpPr>
            <a:grpSpLocks/>
          </p:cNvGrpSpPr>
          <p:nvPr/>
        </p:nvGrpSpPr>
        <p:grpSpPr bwMode="auto">
          <a:xfrm>
            <a:off x="10001250" y="5305425"/>
            <a:ext cx="965200" cy="1651000"/>
            <a:chOff x="6205" y="3395"/>
            <a:chExt cx="607" cy="1040"/>
          </a:xfrm>
        </p:grpSpPr>
        <p:pic>
          <p:nvPicPr>
            <p:cNvPr id="42137" name="AutoShape 820"/>
            <p:cNvPicPr>
              <a:picLocks noChangeArrowheads="1"/>
            </p:cNvPicPr>
            <p:nvPr/>
          </p:nvPicPr>
          <p:blipFill>
            <a:blip r:embed="rId34" cstate="print"/>
            <a:srcRect/>
            <a:stretch>
              <a:fillRect/>
            </a:stretch>
          </p:blipFill>
          <p:spPr bwMode="auto">
            <a:xfrm>
              <a:off x="6205" y="3395"/>
              <a:ext cx="607" cy="10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138" name="Text Box 113"/>
            <p:cNvSpPr txBox="1">
              <a:spLocks noChangeArrowheads="1"/>
            </p:cNvSpPr>
            <p:nvPr/>
          </p:nvSpPr>
          <p:spPr bwMode="auto">
            <a:xfrm>
              <a:off x="6237" y="3399"/>
              <a:ext cx="480" cy="2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31249" tIns="65624" rIns="131249" bIns="65624">
              <a:spAutoFit/>
            </a:bodyPr>
            <a:lstStyle/>
            <a:p>
              <a:pPr algn="ctr" defTabSz="2089150"/>
              <a:r>
                <a:rPr lang="ru-RU" sz="1500">
                  <a:solidFill>
                    <a:schemeClr val="tx1"/>
                  </a:solidFill>
                  <a:cs typeface="Times New Roman" pitchFamily="18" charset="0"/>
                </a:rPr>
                <a:t>Почта</a:t>
              </a:r>
            </a:p>
          </p:txBody>
        </p:sp>
      </p:grpSp>
      <p:sp>
        <p:nvSpPr>
          <p:cNvPr id="42084" name="AutoShape 252"/>
          <p:cNvSpPr>
            <a:spLocks noChangeArrowheads="1"/>
          </p:cNvSpPr>
          <p:nvPr/>
        </p:nvSpPr>
        <p:spPr bwMode="auto">
          <a:xfrm>
            <a:off x="4835525" y="4024313"/>
            <a:ext cx="2500313" cy="533400"/>
          </a:xfrm>
          <a:prstGeom prst="wedgeRectCallout">
            <a:avLst>
              <a:gd name="adj1" fmla="val 50083"/>
              <a:gd name="adj2" fmla="val 2316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749" tIns="63875" rIns="127749" bIns="63875">
            <a:spAutoFit/>
          </a:bodyPr>
          <a:lstStyle/>
          <a:p>
            <a:pPr defTabSz="1789113"/>
            <a:r>
              <a:rPr lang="ru-RU" sz="1300">
                <a:solidFill>
                  <a:srgbClr val="000000"/>
                </a:solidFill>
                <a:cs typeface="Times New Roman" pitchFamily="18" charset="0"/>
              </a:rPr>
              <a:t>Общественные пункты выхода в интернет</a:t>
            </a:r>
            <a:endParaRPr lang="ru-RU" sz="1100">
              <a:solidFill>
                <a:srgbClr val="000000"/>
              </a:solidFill>
              <a:cs typeface="Times New Roman" pitchFamily="18" charset="0"/>
            </a:endParaRPr>
          </a:p>
        </p:txBody>
      </p:sp>
      <p:cxnSp>
        <p:nvCxnSpPr>
          <p:cNvPr id="42085" name="Прямая со стрелкой 282"/>
          <p:cNvCxnSpPr>
            <a:cxnSpLocks noChangeShapeType="1"/>
            <a:stCxn id="42084" idx="2"/>
          </p:cNvCxnSpPr>
          <p:nvPr/>
        </p:nvCxnSpPr>
        <p:spPr bwMode="auto">
          <a:xfrm>
            <a:off x="6086475" y="4557713"/>
            <a:ext cx="1751013" cy="115887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42086" name="Прямая со стрелкой 284"/>
          <p:cNvCxnSpPr>
            <a:cxnSpLocks noChangeShapeType="1"/>
          </p:cNvCxnSpPr>
          <p:nvPr/>
        </p:nvCxnSpPr>
        <p:spPr bwMode="auto">
          <a:xfrm rot="16200000" flipH="1">
            <a:off x="7787482" y="7147718"/>
            <a:ext cx="2667000" cy="1173163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/>
            <a:tailEnd type="triangle" w="med" len="med"/>
          </a:ln>
        </p:spPr>
      </p:cxnSp>
      <p:grpSp>
        <p:nvGrpSpPr>
          <p:cNvPr id="42087" name="AutoShape 820"/>
          <p:cNvGrpSpPr>
            <a:grpSpLocks/>
          </p:cNvGrpSpPr>
          <p:nvPr/>
        </p:nvGrpSpPr>
        <p:grpSpPr bwMode="auto">
          <a:xfrm>
            <a:off x="6686550" y="2514600"/>
            <a:ext cx="963613" cy="1136650"/>
            <a:chOff x="2400" y="1029"/>
            <a:chExt cx="607" cy="718"/>
          </a:xfrm>
        </p:grpSpPr>
        <p:pic>
          <p:nvPicPr>
            <p:cNvPr id="42135" name="AutoShape 820"/>
            <p:cNvPicPr>
              <a:picLocks noChangeArrowheads="1"/>
            </p:cNvPicPr>
            <p:nvPr/>
          </p:nvPicPr>
          <p:blipFill>
            <a:blip r:embed="rId35" cstate="print"/>
            <a:srcRect/>
            <a:stretch>
              <a:fillRect/>
            </a:stretch>
          </p:blipFill>
          <p:spPr bwMode="auto">
            <a:xfrm>
              <a:off x="2400" y="1029"/>
              <a:ext cx="607" cy="71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136" name="Text Box 119"/>
            <p:cNvSpPr txBox="1">
              <a:spLocks noChangeArrowheads="1"/>
            </p:cNvSpPr>
            <p:nvPr/>
          </p:nvSpPr>
          <p:spPr bwMode="auto">
            <a:xfrm>
              <a:off x="2432" y="1032"/>
              <a:ext cx="480" cy="23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31249" tIns="65624" rIns="131249" bIns="65624">
              <a:spAutoFit/>
            </a:bodyPr>
            <a:lstStyle/>
            <a:p>
              <a:pPr defTabSz="2089150"/>
              <a:r>
                <a:rPr lang="ru-RU" sz="1500">
                  <a:solidFill>
                    <a:schemeClr val="tx1"/>
                  </a:solidFill>
                  <a:cs typeface="Times New Roman" pitchFamily="18" charset="0"/>
                </a:rPr>
                <a:t>Почта</a:t>
              </a:r>
            </a:p>
          </p:txBody>
        </p:sp>
      </p:grpSp>
      <p:cxnSp>
        <p:nvCxnSpPr>
          <p:cNvPr id="42088" name="Прямая со стрелкой 282"/>
          <p:cNvCxnSpPr>
            <a:cxnSpLocks noChangeShapeType="1"/>
            <a:stCxn id="42084" idx="0"/>
          </p:cNvCxnSpPr>
          <p:nvPr/>
        </p:nvCxnSpPr>
        <p:spPr bwMode="auto">
          <a:xfrm flipH="1" flipV="1">
            <a:off x="4237038" y="985838"/>
            <a:ext cx="1849437" cy="3038475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/>
            <a:tailEnd type="triangle" w="med" len="med"/>
          </a:ln>
        </p:spPr>
      </p:cxnSp>
      <p:cxnSp>
        <p:nvCxnSpPr>
          <p:cNvPr id="42089" name="Прямая со стрелкой 282"/>
          <p:cNvCxnSpPr>
            <a:cxnSpLocks noChangeShapeType="1"/>
          </p:cNvCxnSpPr>
          <p:nvPr/>
        </p:nvCxnSpPr>
        <p:spPr bwMode="auto">
          <a:xfrm>
            <a:off x="8534400" y="6400800"/>
            <a:ext cx="3413125" cy="2027238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/>
            <a:tailEnd type="triangle" w="med" len="med"/>
          </a:ln>
        </p:spPr>
      </p:cxnSp>
      <p:grpSp>
        <p:nvGrpSpPr>
          <p:cNvPr id="42090" name="AutoShape 820"/>
          <p:cNvGrpSpPr>
            <a:grpSpLocks/>
          </p:cNvGrpSpPr>
          <p:nvPr/>
        </p:nvGrpSpPr>
        <p:grpSpPr bwMode="auto">
          <a:xfrm>
            <a:off x="5354638" y="5662613"/>
            <a:ext cx="2984500" cy="793750"/>
            <a:chOff x="3372" y="3567"/>
            <a:chExt cx="1881" cy="500"/>
          </a:xfrm>
        </p:grpSpPr>
        <p:pic>
          <p:nvPicPr>
            <p:cNvPr id="42133" name="AutoShape 820"/>
            <p:cNvPicPr>
              <a:picLocks noChangeArrowheads="1"/>
            </p:cNvPicPr>
            <p:nvPr/>
          </p:nvPicPr>
          <p:blipFill>
            <a:blip r:embed="rId36" cstate="print"/>
            <a:srcRect/>
            <a:stretch>
              <a:fillRect/>
            </a:stretch>
          </p:blipFill>
          <p:spPr bwMode="auto">
            <a:xfrm>
              <a:off x="3372" y="3567"/>
              <a:ext cx="1881" cy="5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134" name="Text Box 124"/>
            <p:cNvSpPr txBox="1">
              <a:spLocks noChangeArrowheads="1"/>
            </p:cNvSpPr>
            <p:nvPr/>
          </p:nvSpPr>
          <p:spPr bwMode="auto">
            <a:xfrm>
              <a:off x="3839" y="3572"/>
              <a:ext cx="1249" cy="2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31249" tIns="65624" rIns="131249" bIns="65624">
              <a:spAutoFit/>
            </a:bodyPr>
            <a:lstStyle/>
            <a:p>
              <a:pPr defTabSz="2089150"/>
              <a:r>
                <a:rPr lang="ru-RU" sz="1500">
                  <a:solidFill>
                    <a:schemeClr val="tx1"/>
                  </a:solidFill>
                  <a:cs typeface="Times New Roman" pitchFamily="18" charset="0"/>
                </a:rPr>
                <a:t>Районный узел связи</a:t>
              </a:r>
            </a:p>
          </p:txBody>
        </p:sp>
      </p:grpSp>
      <p:graphicFrame>
        <p:nvGraphicFramePr>
          <p:cNvPr id="42015" name="Объект 139"/>
          <p:cNvGraphicFramePr>
            <a:graphicFrameLocks noChangeAspect="1"/>
          </p:cNvGraphicFramePr>
          <p:nvPr/>
        </p:nvGraphicFramePr>
        <p:xfrm>
          <a:off x="6113463" y="2209800"/>
          <a:ext cx="365125" cy="319088"/>
        </p:xfrm>
        <a:graphic>
          <a:graphicData uri="http://schemas.openxmlformats.org/presentationml/2006/ole">
            <p:oleObj spid="_x0000_s42015" name="Visio" r:id="rId37" imgW="1122635" imgH="981034" progId="Visio.Drawing.11">
              <p:embed/>
            </p:oleObj>
          </a:graphicData>
        </a:graphic>
      </p:graphicFrame>
      <p:graphicFrame>
        <p:nvGraphicFramePr>
          <p:cNvPr id="42016" name="Объект 110"/>
          <p:cNvGraphicFramePr>
            <a:graphicFrameLocks noChangeAspect="1"/>
          </p:cNvGraphicFramePr>
          <p:nvPr/>
        </p:nvGraphicFramePr>
        <p:xfrm>
          <a:off x="5278438" y="5256213"/>
          <a:ext cx="546100" cy="755650"/>
        </p:xfrm>
        <a:graphic>
          <a:graphicData uri="http://schemas.openxmlformats.org/presentationml/2006/ole">
            <p:oleObj spid="_x0000_s42016" name="Visio" r:id="rId38" imgW="1122635" imgH="1550579" progId="Visio.Drawing.11">
              <p:embed/>
            </p:oleObj>
          </a:graphicData>
        </a:graphic>
      </p:graphicFrame>
      <p:grpSp>
        <p:nvGrpSpPr>
          <p:cNvPr id="42091" name="AutoShape 820"/>
          <p:cNvGrpSpPr>
            <a:grpSpLocks/>
          </p:cNvGrpSpPr>
          <p:nvPr/>
        </p:nvGrpSpPr>
        <p:grpSpPr bwMode="auto">
          <a:xfrm>
            <a:off x="2700338" y="5394325"/>
            <a:ext cx="2816225" cy="446088"/>
            <a:chOff x="1701" y="3398"/>
            <a:chExt cx="1774" cy="281"/>
          </a:xfrm>
        </p:grpSpPr>
        <p:pic>
          <p:nvPicPr>
            <p:cNvPr id="42131" name="AutoShape 820"/>
            <p:cNvPicPr>
              <a:picLocks noChangeArrowheads="1"/>
            </p:cNvPicPr>
            <p:nvPr/>
          </p:nvPicPr>
          <p:blipFill>
            <a:blip r:embed="rId39" cstate="print"/>
            <a:srcRect/>
            <a:stretch>
              <a:fillRect/>
            </a:stretch>
          </p:blipFill>
          <p:spPr bwMode="auto">
            <a:xfrm>
              <a:off x="1701" y="3398"/>
              <a:ext cx="1774" cy="28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132" name="Text Box 129"/>
            <p:cNvSpPr txBox="1">
              <a:spLocks noChangeArrowheads="1"/>
            </p:cNvSpPr>
            <p:nvPr/>
          </p:nvSpPr>
          <p:spPr bwMode="auto">
            <a:xfrm>
              <a:off x="1808" y="3403"/>
              <a:ext cx="1401" cy="2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31249" tIns="65624" rIns="131249" bIns="65624">
              <a:spAutoFit/>
            </a:bodyPr>
            <a:lstStyle/>
            <a:p>
              <a:pPr defTabSz="2089150"/>
              <a:r>
                <a:rPr lang="en-US" sz="1500">
                  <a:solidFill>
                    <a:schemeClr val="tx1"/>
                  </a:solidFill>
                  <a:cs typeface="Times New Roman" pitchFamily="18" charset="0"/>
                </a:rPr>
                <a:t>FM (AM) </a:t>
              </a:r>
              <a:r>
                <a:rPr lang="ru-RU" sz="1500">
                  <a:solidFill>
                    <a:schemeClr val="tx1"/>
                  </a:solidFill>
                  <a:cs typeface="Times New Roman" pitchFamily="18" charset="0"/>
                </a:rPr>
                <a:t>Радиостанция</a:t>
              </a:r>
            </a:p>
          </p:txBody>
        </p:sp>
      </p:grpSp>
      <p:graphicFrame>
        <p:nvGraphicFramePr>
          <p:cNvPr id="42017" name="Объект 167"/>
          <p:cNvGraphicFramePr>
            <a:graphicFrameLocks noChangeAspect="1"/>
          </p:cNvGraphicFramePr>
          <p:nvPr/>
        </p:nvGraphicFramePr>
        <p:xfrm>
          <a:off x="9117013" y="2051050"/>
          <a:ext cx="390525" cy="539750"/>
        </p:xfrm>
        <a:graphic>
          <a:graphicData uri="http://schemas.openxmlformats.org/presentationml/2006/ole">
            <p:oleObj spid="_x0000_s42017" name="Visio" r:id="rId40" imgW="1122635" imgH="1550579" progId="Visio.Drawing.11">
              <p:embed/>
            </p:oleObj>
          </a:graphicData>
        </a:graphic>
      </p:graphicFrame>
      <p:graphicFrame>
        <p:nvGraphicFramePr>
          <p:cNvPr id="377965" name="Group 109"/>
          <p:cNvGraphicFramePr>
            <a:graphicFrameLocks noGrp="1"/>
          </p:cNvGraphicFramePr>
          <p:nvPr/>
        </p:nvGraphicFramePr>
        <p:xfrm>
          <a:off x="542884" y="800072"/>
          <a:ext cx="1766888" cy="2371726"/>
        </p:xfrm>
        <a:graphic>
          <a:graphicData uri="http://schemas.openxmlformats.org/drawingml/2006/table">
            <a:tbl>
              <a:tblPr/>
              <a:tblGrid>
                <a:gridCol w="925513"/>
                <a:gridCol w="841375"/>
              </a:tblGrid>
              <a:tr h="838200"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СОТОВЫЕ ОПЕРАТОРЫ</a:t>
                      </a:r>
                    </a:p>
                  </a:txBody>
                  <a:tcPr marL="25171" marR="25171" marT="25161" marB="251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19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оператора</a:t>
                      </a:r>
                    </a:p>
                  </a:txBody>
                  <a:tcPr marL="25171" marR="25171" marT="25161" marB="251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Федеральный</a:t>
                      </a:r>
                    </a:p>
                  </a:txBody>
                  <a:tcPr marL="25171" marR="25171" marT="25161" marB="251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54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BEELINE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1" marR="25171" marT="25161" marB="251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1" marR="25171" marT="25161" marB="251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22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MEGAFON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1" marR="25171" marT="25161" marB="251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1" marR="25171" marT="25161" marB="251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385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MTC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1" marR="25171" marT="25161" marB="251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1" marR="25171" marT="25161" marB="251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cxnSp>
        <p:nvCxnSpPr>
          <p:cNvPr id="113" name="Прямая соединительная линия 112"/>
          <p:cNvCxnSpPr/>
          <p:nvPr/>
        </p:nvCxnSpPr>
        <p:spPr>
          <a:xfrm>
            <a:off x="17318038" y="12734925"/>
            <a:ext cx="301625" cy="0"/>
          </a:xfrm>
          <a:prstGeom prst="line">
            <a:avLst/>
          </a:prstGeom>
          <a:ln w="38100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2" name="Прямая соединительная линия 171"/>
          <p:cNvCxnSpPr/>
          <p:nvPr/>
        </p:nvCxnSpPr>
        <p:spPr>
          <a:xfrm>
            <a:off x="17318038" y="13068300"/>
            <a:ext cx="301625" cy="0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3" name="Прямая соединительная линия 172"/>
          <p:cNvCxnSpPr/>
          <p:nvPr/>
        </p:nvCxnSpPr>
        <p:spPr>
          <a:xfrm>
            <a:off x="17318038" y="13368338"/>
            <a:ext cx="301625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7" name="Группа 114"/>
          <p:cNvGrpSpPr/>
          <p:nvPr/>
        </p:nvGrpSpPr>
        <p:grpSpPr>
          <a:xfrm>
            <a:off x="4243336" y="4372871"/>
            <a:ext cx="891692" cy="639558"/>
            <a:chOff x="9296426" y="4464957"/>
            <a:chExt cx="891899" cy="637365"/>
          </a:xfrm>
          <a:solidFill>
            <a:srgbClr val="FF0000"/>
          </a:solidFill>
        </p:grpSpPr>
        <p:sp>
          <p:nvSpPr>
            <p:cNvPr id="177" name="Line 63"/>
            <p:cNvSpPr>
              <a:spLocks noChangeShapeType="1"/>
            </p:cNvSpPr>
            <p:nvPr/>
          </p:nvSpPr>
          <p:spPr bwMode="auto">
            <a:xfrm>
              <a:off x="9306836" y="4464957"/>
              <a:ext cx="0" cy="637365"/>
            </a:xfrm>
            <a:prstGeom prst="line">
              <a:avLst/>
            </a:prstGeom>
            <a:grpFill/>
            <a:ln w="28575">
              <a:solidFill>
                <a:srgbClr val="FF3300"/>
              </a:solidFill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defTabSz="1790905">
                <a:defRPr/>
              </a:pPr>
              <a:endParaRPr lang="ru-RU" sz="3500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8" name="Line 64"/>
            <p:cNvSpPr>
              <a:spLocks noChangeShapeType="1"/>
            </p:cNvSpPr>
            <p:nvPr/>
          </p:nvSpPr>
          <p:spPr bwMode="auto">
            <a:xfrm>
              <a:off x="9296426" y="4476863"/>
              <a:ext cx="776782" cy="81568"/>
            </a:xfrm>
            <a:prstGeom prst="line">
              <a:avLst/>
            </a:prstGeom>
            <a:grpFill/>
            <a:ln w="28575">
              <a:solidFill>
                <a:srgbClr val="FF3300"/>
              </a:solidFill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defTabSz="1790905">
                <a:defRPr/>
              </a:pPr>
              <a:endParaRPr lang="ru-RU" sz="3500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79" name="Line 65"/>
            <p:cNvSpPr>
              <a:spLocks noChangeShapeType="1"/>
            </p:cNvSpPr>
            <p:nvPr/>
          </p:nvSpPr>
          <p:spPr bwMode="auto">
            <a:xfrm flipV="1">
              <a:off x="9316409" y="4872608"/>
              <a:ext cx="753706" cy="0"/>
            </a:xfrm>
            <a:prstGeom prst="line">
              <a:avLst/>
            </a:prstGeom>
            <a:grpFill/>
            <a:ln w="28575">
              <a:solidFill>
                <a:srgbClr val="FF3300"/>
              </a:solidFill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defTabSz="1790905">
                <a:defRPr/>
              </a:pPr>
              <a:endParaRPr lang="ru-RU" sz="3500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80" name="Line 66"/>
            <p:cNvSpPr>
              <a:spLocks noChangeShapeType="1"/>
            </p:cNvSpPr>
            <p:nvPr/>
          </p:nvSpPr>
          <p:spPr bwMode="auto">
            <a:xfrm>
              <a:off x="10073208" y="4547472"/>
              <a:ext cx="0" cy="325136"/>
            </a:xfrm>
            <a:prstGeom prst="line">
              <a:avLst/>
            </a:prstGeom>
            <a:grpFill/>
            <a:ln w="28575">
              <a:solidFill>
                <a:srgbClr val="FF3300"/>
              </a:solidFill>
              <a:round/>
              <a:headEnd/>
              <a:tailEnd/>
            </a:ln>
            <a:extLst/>
          </p:spPr>
          <p:txBody>
            <a:bodyPr wrap="none" anchor="ctr"/>
            <a:lstStyle/>
            <a:p>
              <a:pPr defTabSz="1790905">
                <a:defRPr/>
              </a:pPr>
              <a:endParaRPr lang="ru-RU" sz="3500" dirty="0"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4" name="TextBox 113"/>
            <p:cNvSpPr txBox="1"/>
            <p:nvPr/>
          </p:nvSpPr>
          <p:spPr>
            <a:xfrm>
              <a:off x="9380086" y="4585375"/>
              <a:ext cx="808239" cy="292102"/>
            </a:xfrm>
            <a:prstGeom prst="rect">
              <a:avLst/>
            </a:prstGeom>
            <a:grpFill/>
          </p:spPr>
          <p:txBody>
            <a:bodyPr wrap="none">
              <a:spAutoFit/>
            </a:bodyPr>
            <a:lstStyle/>
            <a:p>
              <a:pPr defTabSz="1790905">
                <a:defRPr/>
              </a:pPr>
              <a:r>
                <a:rPr lang="ru-RU" sz="1300" b="1" dirty="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rPr>
                <a:t>ГУ МЧС</a:t>
              </a:r>
            </a:p>
          </p:txBody>
        </p:sp>
      </p:grpSp>
      <p:grpSp>
        <p:nvGrpSpPr>
          <p:cNvPr id="42115" name="Group 60"/>
          <p:cNvGrpSpPr>
            <a:grpSpLocks/>
          </p:cNvGrpSpPr>
          <p:nvPr/>
        </p:nvGrpSpPr>
        <p:grpSpPr bwMode="auto">
          <a:xfrm>
            <a:off x="4754563" y="3409950"/>
            <a:ext cx="788987" cy="381000"/>
            <a:chOff x="4900" y="4203"/>
            <a:chExt cx="250" cy="225"/>
          </a:xfrm>
        </p:grpSpPr>
        <p:grpSp>
          <p:nvGrpSpPr>
            <p:cNvPr id="42123" name="Group 61"/>
            <p:cNvGrpSpPr>
              <a:grpSpLocks/>
            </p:cNvGrpSpPr>
            <p:nvPr/>
          </p:nvGrpSpPr>
          <p:grpSpPr bwMode="auto">
            <a:xfrm>
              <a:off x="4900" y="4218"/>
              <a:ext cx="140" cy="210"/>
              <a:chOff x="1766" y="5636"/>
              <a:chExt cx="240" cy="318"/>
            </a:xfrm>
          </p:grpSpPr>
          <p:grpSp>
            <p:nvGrpSpPr>
              <p:cNvPr id="42125" name="Group 62"/>
              <p:cNvGrpSpPr>
                <a:grpSpLocks/>
              </p:cNvGrpSpPr>
              <p:nvPr/>
            </p:nvGrpSpPr>
            <p:grpSpPr bwMode="auto">
              <a:xfrm>
                <a:off x="1766" y="5636"/>
                <a:ext cx="240" cy="318"/>
                <a:chOff x="3168" y="192"/>
                <a:chExt cx="240" cy="672"/>
              </a:xfrm>
            </p:grpSpPr>
            <p:sp>
              <p:nvSpPr>
                <p:cNvPr id="42127" name="Line 63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2128" name="Line 64"/>
                <p:cNvSpPr>
                  <a:spLocks noChangeShapeType="1"/>
                </p:cNvSpPr>
                <p:nvPr/>
              </p:nvSpPr>
              <p:spPr bwMode="auto">
                <a:xfrm>
                  <a:off x="3175" y="192"/>
                  <a:ext cx="231" cy="8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2129" name="Line 65"/>
                <p:cNvSpPr>
                  <a:spLocks noChangeShapeType="1"/>
                </p:cNvSpPr>
                <p:nvPr/>
              </p:nvSpPr>
              <p:spPr bwMode="auto">
                <a:xfrm flipV="1">
                  <a:off x="3177" y="478"/>
                  <a:ext cx="231" cy="98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42130" name="Line 66"/>
                <p:cNvSpPr>
                  <a:spLocks noChangeShapeType="1"/>
                </p:cNvSpPr>
                <p:nvPr/>
              </p:nvSpPr>
              <p:spPr bwMode="auto">
                <a:xfrm>
                  <a:off x="3400" y="279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42126" name="Freeform 67"/>
              <p:cNvSpPr>
                <a:spLocks/>
              </p:cNvSpPr>
              <p:nvPr/>
            </p:nvSpPr>
            <p:spPr bwMode="auto">
              <a:xfrm>
                <a:off x="1780" y="5650"/>
                <a:ext cx="219" cy="159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59 h 159"/>
                  <a:gd name="T4" fmla="*/ 2 w 291"/>
                  <a:gd name="T5" fmla="*/ 114 h 159"/>
                  <a:gd name="T6" fmla="*/ 2 w 291"/>
                  <a:gd name="T7" fmla="*/ 39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66FF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65234" tIns="32617" rIns="65234" bIns="32617"/>
              <a:lstStyle/>
              <a:p>
                <a:endParaRPr lang="ru-RU"/>
              </a:p>
            </p:txBody>
          </p:sp>
        </p:grpSp>
        <p:sp>
          <p:nvSpPr>
            <p:cNvPr id="42124" name="Text Box 68"/>
            <p:cNvSpPr txBox="1">
              <a:spLocks noChangeArrowheads="1"/>
            </p:cNvSpPr>
            <p:nvPr/>
          </p:nvSpPr>
          <p:spPr bwMode="auto">
            <a:xfrm>
              <a:off x="4931" y="4203"/>
              <a:ext cx="219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0925" tIns="30464" rIns="60925" bIns="30464">
              <a:spAutoFit/>
            </a:bodyPr>
            <a:lstStyle/>
            <a:p>
              <a:pPr defTabSz="1190625" eaLnBrk="0" hangingPunct="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1ПЧ</a:t>
              </a:r>
            </a:p>
          </p:txBody>
        </p:sp>
      </p:grpSp>
      <p:graphicFrame>
        <p:nvGraphicFramePr>
          <p:cNvPr id="42018" name="Объект 99"/>
          <p:cNvGraphicFramePr>
            <a:graphicFrameLocks noChangeAspect="1"/>
          </p:cNvGraphicFramePr>
          <p:nvPr/>
        </p:nvGraphicFramePr>
        <p:xfrm>
          <a:off x="4845050" y="2682875"/>
          <a:ext cx="419100" cy="512763"/>
        </p:xfrm>
        <a:graphic>
          <a:graphicData uri="http://schemas.openxmlformats.org/presentationml/2006/ole">
            <p:oleObj spid="_x0000_s42018" name="Visio" r:id="rId41" imgW="831861" imgH="1018859" progId="Visio.Drawing.11">
              <p:embed/>
            </p:oleObj>
          </a:graphicData>
        </a:graphic>
      </p:graphicFrame>
      <p:graphicFrame>
        <p:nvGraphicFramePr>
          <p:cNvPr id="42019" name="Объект 100"/>
          <p:cNvGraphicFramePr>
            <a:graphicFrameLocks noChangeAspect="1"/>
          </p:cNvGraphicFramePr>
          <p:nvPr/>
        </p:nvGraphicFramePr>
        <p:xfrm>
          <a:off x="7443788" y="3116263"/>
          <a:ext cx="419100" cy="512762"/>
        </p:xfrm>
        <a:graphic>
          <a:graphicData uri="http://schemas.openxmlformats.org/presentationml/2006/ole">
            <p:oleObj spid="_x0000_s42019" name="Visio" r:id="rId42" imgW="831861" imgH="1018859" progId="Visio.Drawing.11">
              <p:embed/>
            </p:oleObj>
          </a:graphicData>
        </a:graphic>
      </p:graphicFrame>
      <p:graphicFrame>
        <p:nvGraphicFramePr>
          <p:cNvPr id="42020" name="Объект 102"/>
          <p:cNvGraphicFramePr>
            <a:graphicFrameLocks noChangeAspect="1"/>
          </p:cNvGraphicFramePr>
          <p:nvPr/>
        </p:nvGraphicFramePr>
        <p:xfrm>
          <a:off x="8237538" y="4268788"/>
          <a:ext cx="417512" cy="511175"/>
        </p:xfrm>
        <a:graphic>
          <a:graphicData uri="http://schemas.openxmlformats.org/presentationml/2006/ole">
            <p:oleObj spid="_x0000_s42020" name="Visio" r:id="rId43" imgW="831861" imgH="1018859" progId="Visio.Drawing.11">
              <p:embed/>
            </p:oleObj>
          </a:graphicData>
        </a:graphic>
      </p:graphicFrame>
      <p:grpSp>
        <p:nvGrpSpPr>
          <p:cNvPr id="42116" name="AutoShape 820"/>
          <p:cNvGrpSpPr>
            <a:grpSpLocks/>
          </p:cNvGrpSpPr>
          <p:nvPr/>
        </p:nvGrpSpPr>
        <p:grpSpPr bwMode="auto">
          <a:xfrm>
            <a:off x="7334250" y="3987800"/>
            <a:ext cx="1778000" cy="901700"/>
            <a:chOff x="4620" y="2511"/>
            <a:chExt cx="1121" cy="569"/>
          </a:xfrm>
        </p:grpSpPr>
        <p:pic>
          <p:nvPicPr>
            <p:cNvPr id="42121" name="AutoShape 820"/>
            <p:cNvPicPr>
              <a:picLocks noChangeArrowheads="1"/>
            </p:cNvPicPr>
            <p:nvPr/>
          </p:nvPicPr>
          <p:blipFill>
            <a:blip r:embed="rId44" cstate="print"/>
            <a:srcRect/>
            <a:stretch>
              <a:fillRect/>
            </a:stretch>
          </p:blipFill>
          <p:spPr bwMode="auto">
            <a:xfrm>
              <a:off x="4620" y="2511"/>
              <a:ext cx="1121" cy="5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2122" name="Text Box 163"/>
            <p:cNvSpPr txBox="1">
              <a:spLocks noChangeArrowheads="1"/>
            </p:cNvSpPr>
            <p:nvPr/>
          </p:nvSpPr>
          <p:spPr bwMode="auto">
            <a:xfrm>
              <a:off x="4686" y="2804"/>
              <a:ext cx="930" cy="2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31249" tIns="65624" rIns="131249" bIns="65624">
              <a:spAutoFit/>
            </a:bodyPr>
            <a:lstStyle/>
            <a:p>
              <a:pPr defTabSz="2089150"/>
              <a:r>
                <a:rPr lang="ru-RU" sz="1500">
                  <a:solidFill>
                    <a:schemeClr val="tx1"/>
                  </a:solidFill>
                  <a:cs typeface="Times New Roman" pitchFamily="18" charset="0"/>
                </a:rPr>
                <a:t>Интернет кафе</a:t>
              </a:r>
            </a:p>
          </p:txBody>
        </p:sp>
      </p:grpSp>
      <p:graphicFrame>
        <p:nvGraphicFramePr>
          <p:cNvPr id="42021" name="Объект 103"/>
          <p:cNvGraphicFramePr>
            <a:graphicFrameLocks noChangeAspect="1"/>
          </p:cNvGraphicFramePr>
          <p:nvPr/>
        </p:nvGraphicFramePr>
        <p:xfrm>
          <a:off x="7223125" y="6107113"/>
          <a:ext cx="419100" cy="514350"/>
        </p:xfrm>
        <a:graphic>
          <a:graphicData uri="http://schemas.openxmlformats.org/presentationml/2006/ole">
            <p:oleObj spid="_x0000_s42021" name="Visio" r:id="rId45" imgW="831861" imgH="1018859" progId="Visio.Drawing.11">
              <p:embed/>
            </p:oleObj>
          </a:graphicData>
        </a:graphic>
      </p:graphicFrame>
      <p:graphicFrame>
        <p:nvGraphicFramePr>
          <p:cNvPr id="42022" name="Объект 104"/>
          <p:cNvGraphicFramePr>
            <a:graphicFrameLocks noChangeAspect="1"/>
          </p:cNvGraphicFramePr>
          <p:nvPr/>
        </p:nvGraphicFramePr>
        <p:xfrm>
          <a:off x="1766888" y="5102225"/>
          <a:ext cx="420687" cy="515938"/>
        </p:xfrm>
        <a:graphic>
          <a:graphicData uri="http://schemas.openxmlformats.org/presentationml/2006/ole">
            <p:oleObj spid="_x0000_s42022" name="Visio" r:id="rId46" imgW="831861" imgH="1018859" progId="Visio.Drawing.11">
              <p:embed/>
            </p:oleObj>
          </a:graphicData>
        </a:graphic>
      </p:graphicFrame>
      <p:graphicFrame>
        <p:nvGraphicFramePr>
          <p:cNvPr id="42023" name="Объект 107"/>
          <p:cNvGraphicFramePr>
            <a:graphicFrameLocks noChangeAspect="1"/>
          </p:cNvGraphicFramePr>
          <p:nvPr/>
        </p:nvGraphicFramePr>
        <p:xfrm>
          <a:off x="3090863" y="5765800"/>
          <a:ext cx="476250" cy="584200"/>
        </p:xfrm>
        <a:graphic>
          <a:graphicData uri="http://schemas.openxmlformats.org/presentationml/2006/ole">
            <p:oleObj spid="_x0000_s42023" name="Visio" r:id="rId47" imgW="831861" imgH="1018859" progId="Visio.Drawing.11">
              <p:embed/>
            </p:oleObj>
          </a:graphicData>
        </a:graphic>
      </p:graphicFrame>
      <p:graphicFrame>
        <p:nvGraphicFramePr>
          <p:cNvPr id="42024" name="Объект 108"/>
          <p:cNvGraphicFramePr>
            <a:graphicFrameLocks noChangeAspect="1"/>
          </p:cNvGraphicFramePr>
          <p:nvPr/>
        </p:nvGraphicFramePr>
        <p:xfrm>
          <a:off x="8807450" y="3521075"/>
          <a:ext cx="477838" cy="585788"/>
        </p:xfrm>
        <a:graphic>
          <a:graphicData uri="http://schemas.openxmlformats.org/presentationml/2006/ole">
            <p:oleObj spid="_x0000_s42024" name="Visio" r:id="rId48" imgW="831861" imgH="1018859" progId="Visio.Drawing.11">
              <p:embed/>
            </p:oleObj>
          </a:graphicData>
        </a:graphic>
      </p:graphicFrame>
      <p:graphicFrame>
        <p:nvGraphicFramePr>
          <p:cNvPr id="42025" name="Объект 111"/>
          <p:cNvGraphicFramePr>
            <a:graphicFrameLocks noChangeAspect="1"/>
          </p:cNvGraphicFramePr>
          <p:nvPr/>
        </p:nvGraphicFramePr>
        <p:xfrm>
          <a:off x="4851400" y="6024563"/>
          <a:ext cx="503238" cy="533400"/>
        </p:xfrm>
        <a:graphic>
          <a:graphicData uri="http://schemas.openxmlformats.org/presentationml/2006/ole">
            <p:oleObj spid="_x0000_s42025" name="Visio" r:id="rId49" imgW="960255" imgH="1018859" progId="Visio.Drawing.11">
              <p:embed/>
            </p:oleObj>
          </a:graphicData>
        </a:graphic>
      </p:graphicFrame>
      <p:graphicFrame>
        <p:nvGraphicFramePr>
          <p:cNvPr id="42026" name="Объект 6"/>
          <p:cNvGraphicFramePr>
            <a:graphicFrameLocks noChangeAspect="1"/>
          </p:cNvGraphicFramePr>
          <p:nvPr/>
        </p:nvGraphicFramePr>
        <p:xfrm>
          <a:off x="201613" y="8185150"/>
          <a:ext cx="330200" cy="1150938"/>
        </p:xfrm>
        <a:graphic>
          <a:graphicData uri="http://schemas.openxmlformats.org/presentationml/2006/ole">
            <p:oleObj spid="_x0000_s42026" name="Visio" r:id="rId50" imgW="1098898" imgH="3822547" progId="Visio.Drawing.11">
              <p:embed/>
            </p:oleObj>
          </a:graphicData>
        </a:graphic>
      </p:graphicFrame>
      <p:sp>
        <p:nvSpPr>
          <p:cNvPr id="42117" name="TextBox 7"/>
          <p:cNvSpPr txBox="1">
            <a:spLocks noChangeArrowheads="1"/>
          </p:cNvSpPr>
          <p:nvPr/>
        </p:nvSpPr>
        <p:spPr bwMode="auto">
          <a:xfrm>
            <a:off x="423863" y="8224838"/>
            <a:ext cx="1497012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89" tIns="45695" rIns="91389" bIns="45695">
            <a:spAutoFit/>
          </a:bodyPr>
          <a:lstStyle/>
          <a:p>
            <a:pPr defTabSz="1276350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- базовая станция</a:t>
            </a:r>
          </a:p>
        </p:txBody>
      </p:sp>
      <p:sp>
        <p:nvSpPr>
          <p:cNvPr id="42118" name="TextBox 115"/>
          <p:cNvSpPr txBox="1">
            <a:spLocks noChangeArrowheads="1"/>
          </p:cNvSpPr>
          <p:nvPr/>
        </p:nvSpPr>
        <p:spPr bwMode="auto">
          <a:xfrm>
            <a:off x="423863" y="8483600"/>
            <a:ext cx="1497012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89" tIns="45695" rIns="91389" bIns="45695">
            <a:spAutoFit/>
          </a:bodyPr>
          <a:lstStyle/>
          <a:p>
            <a:pPr defTabSz="1276350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- контроллер</a:t>
            </a:r>
          </a:p>
        </p:txBody>
      </p:sp>
      <p:sp>
        <p:nvSpPr>
          <p:cNvPr id="42119" name="TextBox 116"/>
          <p:cNvSpPr txBox="1">
            <a:spLocks noChangeArrowheads="1"/>
          </p:cNvSpPr>
          <p:nvPr/>
        </p:nvSpPr>
        <p:spPr bwMode="auto">
          <a:xfrm>
            <a:off x="439738" y="8761413"/>
            <a:ext cx="1495425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89" tIns="45695" rIns="91389" bIns="45695">
            <a:spAutoFit/>
          </a:bodyPr>
          <a:lstStyle/>
          <a:p>
            <a:pPr defTabSz="1276350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- центр коммутаций</a:t>
            </a:r>
          </a:p>
        </p:txBody>
      </p:sp>
      <p:sp>
        <p:nvSpPr>
          <p:cNvPr id="42120" name="TextBox 117"/>
          <p:cNvSpPr txBox="1">
            <a:spLocks noChangeArrowheads="1"/>
          </p:cNvSpPr>
          <p:nvPr/>
        </p:nvSpPr>
        <p:spPr bwMode="auto">
          <a:xfrm>
            <a:off x="457200" y="9088438"/>
            <a:ext cx="2127250" cy="214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89" tIns="45695" rIns="91389" bIns="45695">
            <a:spAutoFit/>
          </a:bodyPr>
          <a:lstStyle/>
          <a:p>
            <a:pPr defTabSz="1276350"/>
            <a:r>
              <a:rPr lang="ru-RU" sz="800">
                <a:solidFill>
                  <a:schemeClr val="tx1"/>
                </a:solidFill>
                <a:cs typeface="Arial" pitchFamily="34" charset="0"/>
              </a:rPr>
              <a:t>- технологическая площадка</a:t>
            </a: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20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4302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644525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lIns="91417" tIns="45709" rIns="91417" bIns="45709">
            <a:spAutoFit/>
          </a:bodyPr>
          <a:lstStyle/>
          <a:p>
            <a:pPr algn="ctr" defTabSz="1277938"/>
            <a:r>
              <a:rPr lang="ru-RU">
                <a:solidFill>
                  <a:schemeClr val="tx1"/>
                </a:solidFill>
                <a:cs typeface="Times New Roman" pitchFamily="18" charset="0"/>
              </a:rPr>
              <a:t>ПАСПОРТ ТЕРРИТОРИИ ЧР</a:t>
            </a:r>
          </a:p>
          <a:p>
            <a:pPr algn="ctr" defTabSz="1277938"/>
            <a:r>
              <a:rPr lang="ru-RU">
                <a:solidFill>
                  <a:schemeClr val="tx1"/>
                </a:solidFill>
                <a:cs typeface="Times New Roman" pitchFamily="18" charset="0"/>
              </a:rPr>
              <a:t>Зоны распространения аналогового телерадиовещания</a:t>
            </a:r>
          </a:p>
        </p:txBody>
      </p:sp>
      <p:graphicFrame>
        <p:nvGraphicFramePr>
          <p:cNvPr id="43010" name="Объект 140"/>
          <p:cNvGraphicFramePr>
            <a:graphicFrameLocks noChangeAspect="1"/>
          </p:cNvGraphicFramePr>
          <p:nvPr/>
        </p:nvGraphicFramePr>
        <p:xfrm>
          <a:off x="6616700" y="6024563"/>
          <a:ext cx="600075" cy="630237"/>
        </p:xfrm>
        <a:graphic>
          <a:graphicData uri="http://schemas.openxmlformats.org/presentationml/2006/ole">
            <p:oleObj spid="_x0000_s43010" name="Visio" r:id="rId4" imgW="869624" imgH="912678" progId="Visio.Drawing.11">
              <p:embed/>
            </p:oleObj>
          </a:graphicData>
        </a:graphic>
      </p:graphicFrame>
      <p:graphicFrame>
        <p:nvGraphicFramePr>
          <p:cNvPr id="43011" name="Объект 143"/>
          <p:cNvGraphicFramePr>
            <a:graphicFrameLocks noChangeAspect="1"/>
          </p:cNvGraphicFramePr>
          <p:nvPr/>
        </p:nvGraphicFramePr>
        <p:xfrm>
          <a:off x="6257925" y="3865563"/>
          <a:ext cx="598488" cy="628650"/>
        </p:xfrm>
        <a:graphic>
          <a:graphicData uri="http://schemas.openxmlformats.org/presentationml/2006/ole">
            <p:oleObj spid="_x0000_s43011" name="Visio" r:id="rId5" imgW="869624" imgH="912678" progId="Visio.Drawing.11">
              <p:embed/>
            </p:oleObj>
          </a:graphicData>
        </a:graphic>
      </p:graphicFrame>
      <p:graphicFrame>
        <p:nvGraphicFramePr>
          <p:cNvPr id="43012" name="Объект 144"/>
          <p:cNvGraphicFramePr>
            <a:graphicFrameLocks noChangeAspect="1"/>
          </p:cNvGraphicFramePr>
          <p:nvPr/>
        </p:nvGraphicFramePr>
        <p:xfrm>
          <a:off x="8705850" y="1560513"/>
          <a:ext cx="600075" cy="630237"/>
        </p:xfrm>
        <a:graphic>
          <a:graphicData uri="http://schemas.openxmlformats.org/presentationml/2006/ole">
            <p:oleObj spid="_x0000_s43012" name="Visio" r:id="rId6" imgW="869624" imgH="912678" progId="Visio.Drawing.11">
              <p:embed/>
            </p:oleObj>
          </a:graphicData>
        </a:graphic>
      </p:graphicFrame>
      <p:graphicFrame>
        <p:nvGraphicFramePr>
          <p:cNvPr id="43013" name="Объект 145"/>
          <p:cNvGraphicFramePr>
            <a:graphicFrameLocks noChangeAspect="1"/>
          </p:cNvGraphicFramePr>
          <p:nvPr/>
        </p:nvGraphicFramePr>
        <p:xfrm>
          <a:off x="8129588" y="4656138"/>
          <a:ext cx="601662" cy="631825"/>
        </p:xfrm>
        <a:graphic>
          <a:graphicData uri="http://schemas.openxmlformats.org/presentationml/2006/ole">
            <p:oleObj spid="_x0000_s43013" name="Visio" r:id="rId7" imgW="869624" imgH="912678" progId="Visio.Drawing.11">
              <p:embed/>
            </p:oleObj>
          </a:graphicData>
        </a:graphic>
      </p:graphicFrame>
      <p:graphicFrame>
        <p:nvGraphicFramePr>
          <p:cNvPr id="43014" name="Объект 147"/>
          <p:cNvGraphicFramePr>
            <a:graphicFrameLocks noChangeAspect="1"/>
          </p:cNvGraphicFramePr>
          <p:nvPr/>
        </p:nvGraphicFramePr>
        <p:xfrm>
          <a:off x="8993188" y="3721100"/>
          <a:ext cx="598487" cy="628650"/>
        </p:xfrm>
        <a:graphic>
          <a:graphicData uri="http://schemas.openxmlformats.org/presentationml/2006/ole">
            <p:oleObj spid="_x0000_s43014" name="Visio" r:id="rId8" imgW="869624" imgH="912678" progId="Visio.Drawing.11">
              <p:embed/>
            </p:oleObj>
          </a:graphicData>
        </a:graphic>
      </p:graphicFrame>
      <p:graphicFrame>
        <p:nvGraphicFramePr>
          <p:cNvPr id="43015" name="Объект 148"/>
          <p:cNvGraphicFramePr>
            <a:graphicFrameLocks noChangeAspect="1"/>
          </p:cNvGraphicFramePr>
          <p:nvPr/>
        </p:nvGraphicFramePr>
        <p:xfrm>
          <a:off x="11009313" y="3505200"/>
          <a:ext cx="600075" cy="630238"/>
        </p:xfrm>
        <a:graphic>
          <a:graphicData uri="http://schemas.openxmlformats.org/presentationml/2006/ole">
            <p:oleObj spid="_x0000_s43015" name="Visio" r:id="rId9" imgW="869624" imgH="912678" progId="Visio.Drawing.11">
              <p:embed/>
            </p:oleObj>
          </a:graphicData>
        </a:graphic>
      </p:graphicFrame>
      <p:graphicFrame>
        <p:nvGraphicFramePr>
          <p:cNvPr id="43016" name="Объект 149"/>
          <p:cNvGraphicFramePr>
            <a:graphicFrameLocks noChangeAspect="1"/>
          </p:cNvGraphicFramePr>
          <p:nvPr/>
        </p:nvGraphicFramePr>
        <p:xfrm>
          <a:off x="6329363" y="2279650"/>
          <a:ext cx="600075" cy="630238"/>
        </p:xfrm>
        <a:graphic>
          <a:graphicData uri="http://schemas.openxmlformats.org/presentationml/2006/ole">
            <p:oleObj spid="_x0000_s43016" name="Visio" r:id="rId10" imgW="869624" imgH="912678" progId="Visio.Drawing.11">
              <p:embed/>
            </p:oleObj>
          </a:graphicData>
        </a:graphic>
      </p:graphicFrame>
      <p:graphicFrame>
        <p:nvGraphicFramePr>
          <p:cNvPr id="43017" name="Объект 150"/>
          <p:cNvGraphicFramePr>
            <a:graphicFrameLocks noChangeAspect="1"/>
          </p:cNvGraphicFramePr>
          <p:nvPr/>
        </p:nvGraphicFramePr>
        <p:xfrm>
          <a:off x="3952875" y="1704975"/>
          <a:ext cx="595313" cy="625475"/>
        </p:xfrm>
        <a:graphic>
          <a:graphicData uri="http://schemas.openxmlformats.org/presentationml/2006/ole">
            <p:oleObj spid="_x0000_s43017" name="Visio" r:id="rId11" imgW="869624" imgH="912678" progId="Visio.Drawing.11">
              <p:embed/>
            </p:oleObj>
          </a:graphicData>
        </a:graphic>
      </p:graphicFrame>
      <p:graphicFrame>
        <p:nvGraphicFramePr>
          <p:cNvPr id="43018" name="Объект 153"/>
          <p:cNvGraphicFramePr>
            <a:graphicFrameLocks noChangeAspect="1"/>
          </p:cNvGraphicFramePr>
          <p:nvPr/>
        </p:nvGraphicFramePr>
        <p:xfrm>
          <a:off x="1646238" y="2568575"/>
          <a:ext cx="600075" cy="630238"/>
        </p:xfrm>
        <a:graphic>
          <a:graphicData uri="http://schemas.openxmlformats.org/presentationml/2006/ole">
            <p:oleObj spid="_x0000_s43018" name="Visio" r:id="rId12" imgW="869624" imgH="912678" progId="Visio.Drawing.11">
              <p:embed/>
            </p:oleObj>
          </a:graphicData>
        </a:graphic>
      </p:graphicFrame>
      <p:graphicFrame>
        <p:nvGraphicFramePr>
          <p:cNvPr id="43019" name="Объект 154"/>
          <p:cNvGraphicFramePr>
            <a:graphicFrameLocks noChangeAspect="1"/>
          </p:cNvGraphicFramePr>
          <p:nvPr/>
        </p:nvGraphicFramePr>
        <p:xfrm>
          <a:off x="2655888" y="4513263"/>
          <a:ext cx="600075" cy="628650"/>
        </p:xfrm>
        <a:graphic>
          <a:graphicData uri="http://schemas.openxmlformats.org/presentationml/2006/ole">
            <p:oleObj spid="_x0000_s43019" name="Visio" r:id="rId13" imgW="869624" imgH="912678" progId="Visio.Drawing.11">
              <p:embed/>
            </p:oleObj>
          </a:graphicData>
        </a:graphic>
      </p:graphicFrame>
      <p:grpSp>
        <p:nvGrpSpPr>
          <p:cNvPr id="43022" name="Овал 5"/>
          <p:cNvGrpSpPr>
            <a:grpSpLocks/>
          </p:cNvGrpSpPr>
          <p:nvPr/>
        </p:nvGrpSpPr>
        <p:grpSpPr bwMode="auto">
          <a:xfrm>
            <a:off x="1073150" y="1993900"/>
            <a:ext cx="1798638" cy="1724025"/>
            <a:chOff x="676" y="1256"/>
            <a:chExt cx="1133" cy="1086"/>
          </a:xfrm>
        </p:grpSpPr>
        <p:pic>
          <p:nvPicPr>
            <p:cNvPr id="43079" name="Овал 5"/>
            <p:cNvPicPr>
              <a:picLocks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676" y="1256"/>
              <a:ext cx="1133" cy="10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80" name="Text Box 25"/>
            <p:cNvSpPr txBox="1">
              <a:spLocks noChangeArrowheads="1"/>
            </p:cNvSpPr>
            <p:nvPr/>
          </p:nvSpPr>
          <p:spPr bwMode="auto">
            <a:xfrm>
              <a:off x="841" y="1414"/>
              <a:ext cx="802" cy="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43023" name="Овал 161"/>
          <p:cNvGrpSpPr>
            <a:grpSpLocks/>
          </p:cNvGrpSpPr>
          <p:nvPr/>
        </p:nvGrpSpPr>
        <p:grpSpPr bwMode="auto">
          <a:xfrm>
            <a:off x="3305175" y="1200150"/>
            <a:ext cx="1800225" cy="1731963"/>
            <a:chOff x="2043" y="1390"/>
            <a:chExt cx="1133" cy="1091"/>
          </a:xfrm>
        </p:grpSpPr>
        <p:pic>
          <p:nvPicPr>
            <p:cNvPr id="43077" name="Овал 161"/>
            <p:cNvPicPr>
              <a:picLocks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2043" y="1390"/>
              <a:ext cx="1133" cy="10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78" name="Text Box 34"/>
            <p:cNvSpPr txBox="1">
              <a:spLocks noChangeArrowheads="1"/>
            </p:cNvSpPr>
            <p:nvPr/>
          </p:nvSpPr>
          <p:spPr bwMode="auto">
            <a:xfrm>
              <a:off x="2208" y="1550"/>
              <a:ext cx="802" cy="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43024" name="Овал 163"/>
          <p:cNvGrpSpPr>
            <a:grpSpLocks/>
          </p:cNvGrpSpPr>
          <p:nvPr/>
        </p:nvGrpSpPr>
        <p:grpSpPr bwMode="auto">
          <a:xfrm>
            <a:off x="5824538" y="1847850"/>
            <a:ext cx="1798637" cy="1724025"/>
            <a:chOff x="2807" y="1463"/>
            <a:chExt cx="1133" cy="1087"/>
          </a:xfrm>
        </p:grpSpPr>
        <p:pic>
          <p:nvPicPr>
            <p:cNvPr id="43075" name="Овал 163"/>
            <p:cNvPicPr>
              <a:picLocks noChangeArrowheads="1"/>
            </p:cNvPicPr>
            <p:nvPr/>
          </p:nvPicPr>
          <p:blipFill>
            <a:blip r:embed="rId14" cstate="print"/>
            <a:srcRect/>
            <a:stretch>
              <a:fillRect/>
            </a:stretch>
          </p:blipFill>
          <p:spPr bwMode="auto">
            <a:xfrm>
              <a:off x="2807" y="1463"/>
              <a:ext cx="1133" cy="10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76" name="Text Box 37"/>
            <p:cNvSpPr txBox="1">
              <a:spLocks noChangeArrowheads="1"/>
            </p:cNvSpPr>
            <p:nvPr/>
          </p:nvSpPr>
          <p:spPr bwMode="auto">
            <a:xfrm>
              <a:off x="2973" y="1621"/>
              <a:ext cx="802" cy="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43025" name="Овал 164"/>
          <p:cNvGrpSpPr>
            <a:grpSpLocks/>
          </p:cNvGrpSpPr>
          <p:nvPr/>
        </p:nvGrpSpPr>
        <p:grpSpPr bwMode="auto">
          <a:xfrm>
            <a:off x="5537200" y="2784475"/>
            <a:ext cx="3086100" cy="3192463"/>
            <a:chOff x="3222" y="1601"/>
            <a:chExt cx="1943" cy="2012"/>
          </a:xfrm>
        </p:grpSpPr>
        <p:pic>
          <p:nvPicPr>
            <p:cNvPr id="43073" name="Овал 164"/>
            <p:cNvPicPr>
              <a:picLocks noChangeArrowheads="1"/>
            </p:cNvPicPr>
            <p:nvPr/>
          </p:nvPicPr>
          <p:blipFill>
            <a:blip r:embed="rId16" cstate="print"/>
            <a:srcRect/>
            <a:stretch>
              <a:fillRect/>
            </a:stretch>
          </p:blipFill>
          <p:spPr bwMode="auto">
            <a:xfrm>
              <a:off x="3222" y="1601"/>
              <a:ext cx="1943" cy="20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74" name="Text Box 40"/>
            <p:cNvSpPr txBox="1">
              <a:spLocks noChangeArrowheads="1"/>
            </p:cNvSpPr>
            <p:nvPr/>
          </p:nvSpPr>
          <p:spPr bwMode="auto">
            <a:xfrm>
              <a:off x="3506" y="1897"/>
              <a:ext cx="1375" cy="14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43026" name="Овал 166"/>
          <p:cNvGrpSpPr>
            <a:grpSpLocks/>
          </p:cNvGrpSpPr>
          <p:nvPr/>
        </p:nvGrpSpPr>
        <p:grpSpPr bwMode="auto">
          <a:xfrm>
            <a:off x="8054975" y="1055688"/>
            <a:ext cx="1801813" cy="1727200"/>
            <a:chOff x="4954" y="2523"/>
            <a:chExt cx="1136" cy="1087"/>
          </a:xfrm>
        </p:grpSpPr>
        <p:pic>
          <p:nvPicPr>
            <p:cNvPr id="43071" name="Овал 166"/>
            <p:cNvPicPr>
              <a:picLocks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4954" y="2523"/>
              <a:ext cx="1136" cy="10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72" name="Text Box 43"/>
            <p:cNvSpPr txBox="1">
              <a:spLocks noChangeArrowheads="1"/>
            </p:cNvSpPr>
            <p:nvPr/>
          </p:nvSpPr>
          <p:spPr bwMode="auto">
            <a:xfrm>
              <a:off x="5121" y="2681"/>
              <a:ext cx="802" cy="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43027" name="Овал 169"/>
          <p:cNvGrpSpPr>
            <a:grpSpLocks/>
          </p:cNvGrpSpPr>
          <p:nvPr/>
        </p:nvGrpSpPr>
        <p:grpSpPr bwMode="auto">
          <a:xfrm>
            <a:off x="10361613" y="3071813"/>
            <a:ext cx="1804987" cy="1724025"/>
            <a:chOff x="6344" y="2481"/>
            <a:chExt cx="1136" cy="1086"/>
          </a:xfrm>
        </p:grpSpPr>
        <p:pic>
          <p:nvPicPr>
            <p:cNvPr id="43069" name="Овал 169"/>
            <p:cNvPicPr>
              <a:picLocks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6344" y="2481"/>
              <a:ext cx="1136" cy="108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70" name="Text Box 46"/>
            <p:cNvSpPr txBox="1">
              <a:spLocks noChangeArrowheads="1"/>
            </p:cNvSpPr>
            <p:nvPr/>
          </p:nvSpPr>
          <p:spPr bwMode="auto">
            <a:xfrm>
              <a:off x="6511" y="2639"/>
              <a:ext cx="802" cy="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43028" name="Овал 170"/>
          <p:cNvGrpSpPr>
            <a:grpSpLocks/>
          </p:cNvGrpSpPr>
          <p:nvPr/>
        </p:nvGrpSpPr>
        <p:grpSpPr bwMode="auto">
          <a:xfrm>
            <a:off x="8345488" y="3144838"/>
            <a:ext cx="1797050" cy="1730375"/>
            <a:chOff x="6935" y="2642"/>
            <a:chExt cx="1133" cy="1090"/>
          </a:xfrm>
        </p:grpSpPr>
        <p:pic>
          <p:nvPicPr>
            <p:cNvPr id="43067" name="Овал 170"/>
            <p:cNvPicPr>
              <a:picLocks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6935" y="2642"/>
              <a:ext cx="1133" cy="1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68" name="Text Box 49"/>
            <p:cNvSpPr txBox="1">
              <a:spLocks noChangeArrowheads="1"/>
            </p:cNvSpPr>
            <p:nvPr/>
          </p:nvSpPr>
          <p:spPr bwMode="auto">
            <a:xfrm>
              <a:off x="7101" y="2801"/>
              <a:ext cx="802" cy="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43029" name="Овал 173"/>
          <p:cNvGrpSpPr>
            <a:grpSpLocks/>
          </p:cNvGrpSpPr>
          <p:nvPr/>
        </p:nvGrpSpPr>
        <p:grpSpPr bwMode="auto">
          <a:xfrm>
            <a:off x="7553325" y="4224338"/>
            <a:ext cx="1798638" cy="1731962"/>
            <a:chOff x="4881" y="3168"/>
            <a:chExt cx="1132" cy="1091"/>
          </a:xfrm>
        </p:grpSpPr>
        <p:pic>
          <p:nvPicPr>
            <p:cNvPr id="43065" name="Овал 173"/>
            <p:cNvPicPr>
              <a:picLocks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4881" y="3168"/>
              <a:ext cx="1132" cy="10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66" name="Text Box 52"/>
            <p:cNvSpPr txBox="1">
              <a:spLocks noChangeArrowheads="1"/>
            </p:cNvSpPr>
            <p:nvPr/>
          </p:nvSpPr>
          <p:spPr bwMode="auto">
            <a:xfrm>
              <a:off x="5047" y="3328"/>
              <a:ext cx="802" cy="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43030" name="Овал 182"/>
          <p:cNvGrpSpPr>
            <a:grpSpLocks/>
          </p:cNvGrpSpPr>
          <p:nvPr/>
        </p:nvGrpSpPr>
        <p:grpSpPr bwMode="auto">
          <a:xfrm>
            <a:off x="6113463" y="5592763"/>
            <a:ext cx="1797050" cy="1728787"/>
            <a:chOff x="2577" y="4562"/>
            <a:chExt cx="1132" cy="1090"/>
          </a:xfrm>
        </p:grpSpPr>
        <p:pic>
          <p:nvPicPr>
            <p:cNvPr id="43063" name="Овал 182"/>
            <p:cNvPicPr>
              <a:picLocks noChangeArrowheads="1"/>
            </p:cNvPicPr>
            <p:nvPr/>
          </p:nvPicPr>
          <p:blipFill>
            <a:blip r:embed="rId15" cstate="print"/>
            <a:srcRect/>
            <a:stretch>
              <a:fillRect/>
            </a:stretch>
          </p:blipFill>
          <p:spPr bwMode="auto">
            <a:xfrm>
              <a:off x="2577" y="4562"/>
              <a:ext cx="1132" cy="10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64" name="Text Box 67"/>
            <p:cNvSpPr txBox="1">
              <a:spLocks noChangeArrowheads="1"/>
            </p:cNvSpPr>
            <p:nvPr/>
          </p:nvSpPr>
          <p:spPr bwMode="auto">
            <a:xfrm>
              <a:off x="2741" y="4723"/>
              <a:ext cx="802" cy="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43031" name="Овал 195"/>
          <p:cNvGrpSpPr>
            <a:grpSpLocks/>
          </p:cNvGrpSpPr>
          <p:nvPr/>
        </p:nvGrpSpPr>
        <p:grpSpPr bwMode="auto">
          <a:xfrm>
            <a:off x="2152650" y="4152900"/>
            <a:ext cx="1804988" cy="1727200"/>
            <a:chOff x="108" y="3068"/>
            <a:chExt cx="1136" cy="1087"/>
          </a:xfrm>
        </p:grpSpPr>
        <p:pic>
          <p:nvPicPr>
            <p:cNvPr id="43061" name="Овал 195"/>
            <p:cNvPicPr>
              <a:picLocks noChangeArrowheads="1"/>
            </p:cNvPicPr>
            <p:nvPr/>
          </p:nvPicPr>
          <p:blipFill>
            <a:blip r:embed="rId17" cstate="print"/>
            <a:srcRect/>
            <a:stretch>
              <a:fillRect/>
            </a:stretch>
          </p:blipFill>
          <p:spPr bwMode="auto">
            <a:xfrm>
              <a:off x="108" y="3068"/>
              <a:ext cx="1136" cy="10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3062" name="Text Box 73"/>
            <p:cNvSpPr txBox="1">
              <a:spLocks noChangeArrowheads="1"/>
            </p:cNvSpPr>
            <p:nvPr/>
          </p:nvSpPr>
          <p:spPr bwMode="auto">
            <a:xfrm>
              <a:off x="274" y="3226"/>
              <a:ext cx="802" cy="7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28" tIns="45714" rIns="91428" bIns="45714" anchor="ctr"/>
            <a:lstStyle/>
            <a:p>
              <a:pPr defTabSz="1277938"/>
              <a:endParaRPr lang="ru-RU" sz="2500">
                <a:latin typeface="Calibri" pitchFamily="34" charset="0"/>
                <a:cs typeface="Arial" pitchFamily="34" charset="0"/>
              </a:endParaRPr>
            </a:p>
          </p:txBody>
        </p:sp>
      </p:grpSp>
      <p:graphicFrame>
        <p:nvGraphicFramePr>
          <p:cNvPr id="378924" name="Group 44"/>
          <p:cNvGraphicFramePr>
            <a:graphicFrameLocks noGrp="1"/>
          </p:cNvGraphicFramePr>
          <p:nvPr/>
        </p:nvGraphicFramePr>
        <p:xfrm>
          <a:off x="9034463" y="7248525"/>
          <a:ext cx="3630612" cy="1617214"/>
        </p:xfrm>
        <a:graphic>
          <a:graphicData uri="http://schemas.openxmlformats.org/drawingml/2006/table">
            <a:tbl>
              <a:tblPr/>
              <a:tblGrid>
                <a:gridCol w="1081087"/>
                <a:gridCol w="977900"/>
                <a:gridCol w="922338"/>
                <a:gridCol w="649287"/>
              </a:tblGrid>
              <a:tr h="401638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ТЕЛЕВИДЕНИЕ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528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телеканала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Федеральный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Региональный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Местный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336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ОРТ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17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177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5" marB="25175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5" name="Picture 2" descr="Чеченска Республика_12_2_нп_кружочками_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solidFill>
              <a:srgbClr val="FF3528"/>
            </a:solidFill>
            <a:miter lim="800000"/>
            <a:headEnd/>
            <a:tailEnd/>
          </a:ln>
        </p:spPr>
      </p:pic>
      <p:sp>
        <p:nvSpPr>
          <p:cNvPr id="44036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646113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 defTabSz="1277938"/>
            <a:r>
              <a:rPr lang="ru-RU">
                <a:solidFill>
                  <a:schemeClr val="tx1"/>
                </a:solidFill>
                <a:cs typeface="Times New Roman" pitchFamily="18" charset="0"/>
              </a:rPr>
              <a:t>ПАСПОРТ ТЕРРИТОРИИ АЧХОЙ-МАРТАНОВСКОГО МУНИЦИПАЛЬНОГО РАЙОНА</a:t>
            </a:r>
          </a:p>
          <a:p>
            <a:pPr algn="ctr" defTabSz="1277938"/>
            <a:r>
              <a:rPr lang="ru-RU">
                <a:solidFill>
                  <a:schemeClr val="tx1"/>
                </a:solidFill>
                <a:cs typeface="Times New Roman" pitchFamily="18" charset="0"/>
              </a:rPr>
              <a:t>Зоны распространения аналогового телерадиовещания</a:t>
            </a:r>
          </a:p>
        </p:txBody>
      </p:sp>
      <p:graphicFrame>
        <p:nvGraphicFramePr>
          <p:cNvPr id="44034" name="Объект 140"/>
          <p:cNvGraphicFramePr>
            <a:graphicFrameLocks noChangeAspect="1"/>
          </p:cNvGraphicFramePr>
          <p:nvPr/>
        </p:nvGraphicFramePr>
        <p:xfrm>
          <a:off x="4056063" y="5334000"/>
          <a:ext cx="600075" cy="628650"/>
        </p:xfrm>
        <a:graphic>
          <a:graphicData uri="http://schemas.openxmlformats.org/presentationml/2006/ole">
            <p:oleObj spid="_x0000_s44034" name="Visio" r:id="rId4" imgW="869624" imgH="912678" progId="Visio.Drawing.11">
              <p:embed/>
            </p:oleObj>
          </a:graphicData>
        </a:graphic>
      </p:graphicFrame>
      <p:grpSp>
        <p:nvGrpSpPr>
          <p:cNvPr id="44037" name="Овал 163"/>
          <p:cNvGrpSpPr>
            <a:grpSpLocks/>
          </p:cNvGrpSpPr>
          <p:nvPr/>
        </p:nvGrpSpPr>
        <p:grpSpPr bwMode="auto">
          <a:xfrm>
            <a:off x="3521075" y="4373563"/>
            <a:ext cx="1797050" cy="1725612"/>
            <a:chOff x="2807" y="1463"/>
            <a:chExt cx="1133" cy="1087"/>
          </a:xfrm>
        </p:grpSpPr>
        <p:pic>
          <p:nvPicPr>
            <p:cNvPr id="44067" name="Овал 163"/>
            <p:cNvPicPr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807" y="1463"/>
              <a:ext cx="1133" cy="10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44068" name="Text Box 37"/>
            <p:cNvSpPr txBox="1">
              <a:spLocks noChangeArrowheads="1"/>
            </p:cNvSpPr>
            <p:nvPr/>
          </p:nvSpPr>
          <p:spPr bwMode="auto">
            <a:xfrm>
              <a:off x="2973" y="1621"/>
              <a:ext cx="802" cy="7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5290" tIns="32645" rIns="65290" bIns="32645" anchor="ctr"/>
            <a:lstStyle/>
            <a:p>
              <a:pPr algn="ctr" defTabSz="1277938"/>
              <a:endParaRPr lang="ru-RU">
                <a:latin typeface="Calibri" pitchFamily="34" charset="0"/>
                <a:cs typeface="Arial" pitchFamily="34" charset="0"/>
              </a:endParaRPr>
            </a:p>
          </p:txBody>
        </p:sp>
      </p:grpSp>
      <p:graphicFrame>
        <p:nvGraphicFramePr>
          <p:cNvPr id="30796" name="Group 76"/>
          <p:cNvGraphicFramePr>
            <a:graphicFrameLocks noGrp="1"/>
          </p:cNvGraphicFramePr>
          <p:nvPr/>
        </p:nvGraphicFramePr>
        <p:xfrm>
          <a:off x="8758238" y="6805613"/>
          <a:ext cx="3629342" cy="1624187"/>
        </p:xfrm>
        <a:graphic>
          <a:graphicData uri="http://schemas.openxmlformats.org/drawingml/2006/table">
            <a:tbl>
              <a:tblPr/>
              <a:tblGrid>
                <a:gridCol w="1080135"/>
                <a:gridCol w="977900"/>
                <a:gridCol w="922337"/>
                <a:gridCol w="648970"/>
              </a:tblGrid>
              <a:tr h="402273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ТЕЛЕВИДЕНИЕ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0005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телеканала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Федеральный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Региональный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Местный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336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ОРТ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33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337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69" marR="25169" marT="25169" marB="251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6" name="Группа 2"/>
          <p:cNvGrpSpPr>
            <a:grpSpLocks/>
          </p:cNvGrpSpPr>
          <p:nvPr/>
        </p:nvGrpSpPr>
        <p:grpSpPr bwMode="auto">
          <a:xfrm>
            <a:off x="0" y="1979613"/>
            <a:ext cx="12801600" cy="7564437"/>
            <a:chOff x="1" y="1514476"/>
            <a:chExt cx="12420599" cy="8028954"/>
          </a:xfrm>
        </p:grpSpPr>
        <p:sp>
          <p:nvSpPr>
            <p:cNvPr id="57349" name="Rectangle 17"/>
            <p:cNvSpPr>
              <a:spLocks noChangeArrowheads="1"/>
            </p:cNvSpPr>
            <p:nvPr/>
          </p:nvSpPr>
          <p:spPr bwMode="auto">
            <a:xfrm>
              <a:off x="4719640" y="2647951"/>
              <a:ext cx="3324224" cy="730250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algn="ctr" defTabSz="911225"/>
              <a:r>
                <a:rPr lang="ru-RU" sz="2000">
                  <a:cs typeface="Times New Roman" pitchFamily="18" charset="0"/>
                </a:rPr>
                <a:t>СКРЦ</a:t>
              </a:r>
            </a:p>
            <a:p>
              <a:pPr algn="ctr" defTabSz="911225"/>
              <a:r>
                <a:rPr lang="ru-RU" sz="2000">
                  <a:cs typeface="Times New Roman" pitchFamily="18" charset="0"/>
                </a:rPr>
                <a:t>88793-405-360</a:t>
              </a:r>
            </a:p>
          </p:txBody>
        </p:sp>
        <p:sp>
          <p:nvSpPr>
            <p:cNvPr id="57350" name="Rectangle 16"/>
            <p:cNvSpPr>
              <a:spLocks noChangeArrowheads="1"/>
            </p:cNvSpPr>
            <p:nvPr/>
          </p:nvSpPr>
          <p:spPr bwMode="auto">
            <a:xfrm>
              <a:off x="4719640" y="3835401"/>
              <a:ext cx="3413124" cy="804863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algn="ctr" defTabSz="911225"/>
              <a:endParaRPr lang="ru-RU" sz="1400" dirty="0">
                <a:cs typeface="Times New Roman" pitchFamily="18" charset="0"/>
              </a:endParaRPr>
            </a:p>
            <a:p>
              <a:pPr algn="ctr" defTabSz="911225"/>
              <a:r>
                <a:rPr lang="ru-RU" sz="2000" dirty="0">
                  <a:cs typeface="Times New Roman" pitchFamily="18" charset="0"/>
                </a:rPr>
                <a:t>ГУ МЧС РОССИИ </a:t>
              </a:r>
            </a:p>
            <a:p>
              <a:pPr algn="ctr" defTabSz="911225"/>
              <a:r>
                <a:rPr lang="ru-RU" sz="1500" dirty="0">
                  <a:cs typeface="Times New Roman" pitchFamily="18" charset="0"/>
                </a:rPr>
                <a:t> </a:t>
              </a:r>
              <a:r>
                <a:rPr lang="ru-RU" sz="2000" dirty="0">
                  <a:cs typeface="Times New Roman" pitchFamily="18" charset="0"/>
                </a:rPr>
                <a:t>по ЧР 8 (</a:t>
              </a:r>
              <a:r>
                <a:rPr lang="ru-RU" sz="2000" dirty="0" smtClean="0">
                  <a:cs typeface="Times New Roman" pitchFamily="18" charset="0"/>
                </a:rPr>
                <a:t>8712)-33-22-85</a:t>
              </a:r>
              <a:endParaRPr lang="ru-RU" sz="2000" dirty="0">
                <a:cs typeface="Times New Roman" pitchFamily="18" charset="0"/>
              </a:endParaRPr>
            </a:p>
          </p:txBody>
        </p:sp>
        <p:sp>
          <p:nvSpPr>
            <p:cNvPr id="57351" name="Rectangle 21"/>
            <p:cNvSpPr>
              <a:spLocks noChangeArrowheads="1"/>
            </p:cNvSpPr>
            <p:nvPr/>
          </p:nvSpPr>
          <p:spPr bwMode="auto">
            <a:xfrm>
              <a:off x="4641850" y="5157787"/>
              <a:ext cx="3549650" cy="1416050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algn="ctr" defTabSz="911225"/>
              <a:r>
                <a:rPr lang="ru-RU" sz="2000" dirty="0">
                  <a:cs typeface="Times New Roman" pitchFamily="18" charset="0"/>
                </a:rPr>
                <a:t>ОД  ЦУКС ГУ</a:t>
              </a:r>
            </a:p>
            <a:p>
              <a:pPr algn="ctr" defTabSz="911225"/>
              <a:r>
                <a:rPr lang="ru-RU" sz="2000" dirty="0">
                  <a:cs typeface="Times New Roman" pitchFamily="18" charset="0"/>
                </a:rPr>
                <a:t>8 (</a:t>
              </a:r>
              <a:r>
                <a:rPr lang="ru-RU" sz="2000" dirty="0" smtClean="0">
                  <a:cs typeface="Times New Roman" pitchFamily="18" charset="0"/>
                </a:rPr>
                <a:t>8712)-33-22-85</a:t>
              </a:r>
              <a:endParaRPr lang="ru-RU" sz="2000" dirty="0">
                <a:cs typeface="Times New Roman" pitchFamily="18" charset="0"/>
              </a:endParaRPr>
            </a:p>
          </p:txBody>
        </p:sp>
        <p:sp>
          <p:nvSpPr>
            <p:cNvPr id="57352" name="Rectangle 23"/>
            <p:cNvSpPr>
              <a:spLocks noChangeArrowheads="1"/>
            </p:cNvSpPr>
            <p:nvPr/>
          </p:nvSpPr>
          <p:spPr bwMode="auto">
            <a:xfrm>
              <a:off x="4616128" y="8509074"/>
              <a:ext cx="3695700" cy="1028079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algn="ctr" defTabSz="911225"/>
              <a:endParaRPr lang="ru-RU" sz="1500" dirty="0">
                <a:cs typeface="Times New Roman" pitchFamily="18" charset="0"/>
              </a:endParaRPr>
            </a:p>
            <a:p>
              <a:pPr algn="ctr" defTabSz="911225"/>
              <a:r>
                <a:rPr lang="ru-RU" sz="1700" dirty="0">
                  <a:cs typeface="Times New Roman" pitchFamily="18" charset="0"/>
                </a:rPr>
                <a:t>КЧС и ПБ</a:t>
              </a:r>
            </a:p>
            <a:p>
              <a:pPr algn="ctr" defTabSz="911225"/>
              <a:r>
                <a:rPr lang="ru-RU" sz="1700" dirty="0">
                  <a:cs typeface="Times New Roman" pitchFamily="18" charset="0"/>
                </a:rPr>
                <a:t>Ачхой – </a:t>
              </a:r>
              <a:r>
                <a:rPr lang="ru-RU" sz="1700" dirty="0" err="1">
                  <a:cs typeface="Times New Roman" pitchFamily="18" charset="0"/>
                </a:rPr>
                <a:t>Мартановского</a:t>
              </a:r>
              <a:r>
                <a:rPr lang="ru-RU" sz="1700" dirty="0">
                  <a:cs typeface="Times New Roman" pitchFamily="18" charset="0"/>
                </a:rPr>
                <a:t> </a:t>
              </a:r>
            </a:p>
            <a:p>
              <a:pPr algn="ctr" defTabSz="911225"/>
              <a:r>
                <a:rPr lang="ru-RU" sz="1700" dirty="0">
                  <a:cs typeface="Times New Roman" pitchFamily="18" charset="0"/>
                </a:rPr>
                <a:t>муниципального района </a:t>
              </a:r>
            </a:p>
            <a:p>
              <a:pPr algn="ctr"/>
              <a:r>
                <a:rPr lang="ru-RU" sz="1600" dirty="0" smtClean="0">
                  <a:solidFill>
                    <a:schemeClr val="bg1"/>
                  </a:solidFill>
                  <a:cs typeface="Times New Roman" pitchFamily="18" charset="0"/>
                </a:rPr>
                <a:t>8928-001-48-67</a:t>
              </a:r>
            </a:p>
            <a:p>
              <a:pPr algn="ctr" defTabSz="911225"/>
              <a:endParaRPr lang="ru-RU" sz="1500" dirty="0">
                <a:cs typeface="Times New Roman" pitchFamily="18" charset="0"/>
              </a:endParaRPr>
            </a:p>
          </p:txBody>
        </p:sp>
        <p:sp>
          <p:nvSpPr>
            <p:cNvPr id="57353" name="Rectangle 18"/>
            <p:cNvSpPr>
              <a:spLocks noChangeArrowheads="1"/>
            </p:cNvSpPr>
            <p:nvPr/>
          </p:nvSpPr>
          <p:spPr bwMode="auto">
            <a:xfrm>
              <a:off x="8637589" y="6967538"/>
              <a:ext cx="3783011" cy="1012824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algn="ctr" defTabSz="869950"/>
              <a:r>
                <a:rPr lang="ru-RU" sz="2000" dirty="0">
                  <a:cs typeface="Times New Roman" pitchFamily="18" charset="0"/>
                </a:rPr>
                <a:t> Гарнизон ПО</a:t>
              </a:r>
            </a:p>
            <a:p>
              <a:pPr algn="ctr" defTabSz="869950"/>
              <a:r>
                <a:rPr lang="ru-RU" sz="2000" dirty="0">
                  <a:cs typeface="Times New Roman" pitchFamily="18" charset="0"/>
                </a:rPr>
                <a:t>«</a:t>
              </a:r>
              <a:r>
                <a:rPr lang="ru-RU" sz="2000" dirty="0" err="1">
                  <a:cs typeface="Times New Roman" pitchFamily="18" charset="0"/>
                </a:rPr>
                <a:t>Ачхой-Мартаноский</a:t>
              </a:r>
              <a:r>
                <a:rPr lang="ru-RU" sz="2000" dirty="0">
                  <a:cs typeface="Times New Roman" pitchFamily="18" charset="0"/>
                </a:rPr>
                <a:t>»</a:t>
              </a:r>
            </a:p>
            <a:p>
              <a:pPr algn="ctr" defTabSz="869950"/>
              <a:r>
                <a:rPr lang="ru-RU" sz="2000" dirty="0" smtClean="0">
                  <a:cs typeface="Times New Roman" pitchFamily="18" charset="0"/>
                </a:rPr>
                <a:t>8-8714-22-23-88</a:t>
              </a:r>
              <a:endParaRPr lang="ru-RU" sz="2000" dirty="0">
                <a:cs typeface="Times New Roman" pitchFamily="18" charset="0"/>
              </a:endParaRPr>
            </a:p>
          </p:txBody>
        </p:sp>
        <p:sp>
          <p:nvSpPr>
            <p:cNvPr id="57354" name="Rectangle 20"/>
            <p:cNvSpPr>
              <a:spLocks noChangeArrowheads="1"/>
            </p:cNvSpPr>
            <p:nvPr/>
          </p:nvSpPr>
          <p:spPr bwMode="auto">
            <a:xfrm>
              <a:off x="404814" y="6929439"/>
              <a:ext cx="3783011" cy="1014412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algn="ctr" defTabSz="911225"/>
              <a:endParaRPr lang="ru-RU" sz="2000">
                <a:cs typeface="Times New Roman" pitchFamily="18" charset="0"/>
              </a:endParaRPr>
            </a:p>
            <a:p>
              <a:pPr algn="ctr" defTabSz="911225"/>
              <a:endParaRPr lang="ru-RU" sz="2000">
                <a:cs typeface="Times New Roman" pitchFamily="18" charset="0"/>
              </a:endParaRPr>
            </a:p>
            <a:p>
              <a:pPr algn="ctr" defTabSz="911225"/>
              <a:r>
                <a:rPr lang="ru-RU" sz="2000">
                  <a:cs typeface="Times New Roman" pitchFamily="18" charset="0"/>
                </a:rPr>
                <a:t>Оперативная </a:t>
              </a:r>
            </a:p>
            <a:p>
              <a:pPr algn="ctr" defTabSz="911225"/>
              <a:r>
                <a:rPr lang="ru-RU" sz="2000">
                  <a:cs typeface="Times New Roman" pitchFamily="18" charset="0"/>
                </a:rPr>
                <a:t>Группа 8928-942-02-34</a:t>
              </a:r>
            </a:p>
            <a:p>
              <a:pPr algn="ctr" defTabSz="911225"/>
              <a:endParaRPr lang="ru-RU" sz="2000">
                <a:cs typeface="Times New Roman" pitchFamily="18" charset="0"/>
              </a:endParaRPr>
            </a:p>
            <a:p>
              <a:pPr algn="ctr" defTabSz="911225"/>
              <a:endParaRPr lang="ru-RU" sz="1400">
                <a:cs typeface="Times New Roman" pitchFamily="18" charset="0"/>
              </a:endParaRPr>
            </a:p>
          </p:txBody>
        </p:sp>
        <p:sp>
          <p:nvSpPr>
            <p:cNvPr id="57355" name="Line 69"/>
            <p:cNvSpPr>
              <a:spLocks noChangeShapeType="1"/>
            </p:cNvSpPr>
            <p:nvPr/>
          </p:nvSpPr>
          <p:spPr bwMode="auto">
            <a:xfrm>
              <a:off x="6334125" y="6586538"/>
              <a:ext cx="0" cy="395287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</p:spPr>
          <p:txBody>
            <a:bodyPr lIns="128001" tIns="64001" rIns="128001" bIns="64001"/>
            <a:lstStyle/>
            <a:p>
              <a:endParaRPr lang="ru-RU"/>
            </a:p>
          </p:txBody>
        </p:sp>
        <p:sp>
          <p:nvSpPr>
            <p:cNvPr id="57356" name="Line 72"/>
            <p:cNvSpPr>
              <a:spLocks noChangeShapeType="1"/>
            </p:cNvSpPr>
            <p:nvPr/>
          </p:nvSpPr>
          <p:spPr bwMode="auto">
            <a:xfrm>
              <a:off x="6357938" y="2216150"/>
              <a:ext cx="0" cy="431801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 lIns="128001" tIns="64001" rIns="128001" bIns="64001"/>
            <a:lstStyle/>
            <a:p>
              <a:endParaRPr lang="ru-RU"/>
            </a:p>
          </p:txBody>
        </p:sp>
        <p:sp>
          <p:nvSpPr>
            <p:cNvPr id="57357" name="Line 74"/>
            <p:cNvSpPr>
              <a:spLocks noChangeShapeType="1"/>
            </p:cNvSpPr>
            <p:nvPr/>
          </p:nvSpPr>
          <p:spPr bwMode="auto">
            <a:xfrm>
              <a:off x="6334125" y="3378201"/>
              <a:ext cx="0" cy="430213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 lIns="128001" tIns="64001" rIns="128001" bIns="64001"/>
            <a:lstStyle/>
            <a:p>
              <a:endParaRPr lang="ru-RU"/>
            </a:p>
          </p:txBody>
        </p:sp>
        <p:sp>
          <p:nvSpPr>
            <p:cNvPr id="57358" name="Line 75"/>
            <p:cNvSpPr>
              <a:spLocks noChangeShapeType="1"/>
            </p:cNvSpPr>
            <p:nvPr/>
          </p:nvSpPr>
          <p:spPr bwMode="auto">
            <a:xfrm>
              <a:off x="6350000" y="4641852"/>
              <a:ext cx="0" cy="504825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 type="triangle" w="med" len="med"/>
            </a:ln>
          </p:spPr>
          <p:txBody>
            <a:bodyPr lIns="128001" tIns="64001" rIns="128001" bIns="64001"/>
            <a:lstStyle/>
            <a:p>
              <a:endParaRPr lang="ru-RU"/>
            </a:p>
          </p:txBody>
        </p:sp>
        <p:sp>
          <p:nvSpPr>
            <p:cNvPr id="57359" name="Line 76"/>
            <p:cNvSpPr>
              <a:spLocks noChangeShapeType="1"/>
            </p:cNvSpPr>
            <p:nvPr/>
          </p:nvSpPr>
          <p:spPr bwMode="auto">
            <a:xfrm>
              <a:off x="6373814" y="7210425"/>
              <a:ext cx="0" cy="809626"/>
            </a:xfrm>
            <a:prstGeom prst="line">
              <a:avLst/>
            </a:prstGeom>
            <a:noFill/>
            <a:ln w="508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</p:spPr>
          <p:txBody>
            <a:bodyPr lIns="128001" tIns="64001" rIns="128001" bIns="64001"/>
            <a:lstStyle/>
            <a:p>
              <a:endParaRPr lang="ru-RU"/>
            </a:p>
          </p:txBody>
        </p:sp>
        <p:sp>
          <p:nvSpPr>
            <p:cNvPr id="57360" name="Rectangle 15"/>
            <p:cNvSpPr>
              <a:spLocks noChangeArrowheads="1"/>
            </p:cNvSpPr>
            <p:nvPr/>
          </p:nvSpPr>
          <p:spPr bwMode="auto">
            <a:xfrm>
              <a:off x="4762501" y="1514476"/>
              <a:ext cx="3240089" cy="928689"/>
            </a:xfrm>
            <a:prstGeom prst="rect">
              <a:avLst/>
            </a:prstGeom>
            <a:solidFill>
              <a:srgbClr val="FF0000"/>
            </a:solidFill>
            <a:ln w="19050">
              <a:solidFill>
                <a:srgbClr val="0000FF"/>
              </a:solidFill>
              <a:miter lim="800000"/>
              <a:headEnd/>
              <a:tailEnd/>
            </a:ln>
          </p:spPr>
          <p:txBody>
            <a:bodyPr wrap="none" lIns="91395" tIns="45697" rIns="91395" bIns="45697" anchor="ctr"/>
            <a:lstStyle/>
            <a:p>
              <a:pPr algn="ctr" defTabSz="911225"/>
              <a:r>
                <a:rPr lang="ru-RU" sz="2000" dirty="0">
                  <a:cs typeface="Times New Roman" pitchFamily="18" charset="0"/>
                </a:rPr>
                <a:t>МЧС </a:t>
              </a:r>
            </a:p>
            <a:p>
              <a:pPr algn="ctr" defTabSz="911225"/>
              <a:r>
                <a:rPr lang="ru-RU" sz="2000" dirty="0">
                  <a:cs typeface="Times New Roman" pitchFamily="18" charset="0"/>
                </a:rPr>
                <a:t>России</a:t>
              </a:r>
            </a:p>
            <a:p>
              <a:pPr algn="ctr" defTabSz="911225"/>
              <a:r>
                <a:rPr lang="ru-RU" sz="2000" dirty="0">
                  <a:cs typeface="Times New Roman" pitchFamily="18" charset="0"/>
                </a:rPr>
                <a:t>8 (</a:t>
              </a:r>
              <a:r>
                <a:rPr lang="ru-RU" sz="2000" dirty="0" smtClean="0">
                  <a:cs typeface="Times New Roman" pitchFamily="18" charset="0"/>
                </a:rPr>
                <a:t>495)-378-65-79 </a:t>
              </a:r>
              <a:endParaRPr lang="ru-RU" sz="2000" dirty="0">
                <a:cs typeface="Times New Roman" pitchFamily="18" charset="0"/>
              </a:endParaRPr>
            </a:p>
          </p:txBody>
        </p:sp>
        <p:grpSp>
          <p:nvGrpSpPr>
            <p:cNvPr id="57361" name="Rectangle 19"/>
            <p:cNvGrpSpPr>
              <a:grpSpLocks/>
            </p:cNvGrpSpPr>
            <p:nvPr/>
          </p:nvGrpSpPr>
          <p:grpSpPr bwMode="auto">
            <a:xfrm>
              <a:off x="4498976" y="6940550"/>
              <a:ext cx="3821112" cy="1074738"/>
              <a:chOff x="3767" y="3187"/>
              <a:chExt cx="1720" cy="484"/>
            </a:xfrm>
          </p:grpSpPr>
          <p:pic>
            <p:nvPicPr>
              <p:cNvPr id="57382" name="Rectangle 19"/>
              <p:cNvPicPr>
                <a:picLocks noChangeArrowheads="1"/>
              </p:cNvPicPr>
              <p:nvPr/>
            </p:nvPicPr>
            <p:blipFill>
              <a:blip r:embed="rId2" cstate="print"/>
              <a:srcRect/>
              <a:stretch>
                <a:fillRect/>
              </a:stretch>
            </p:blipFill>
            <p:spPr bwMode="auto">
              <a:xfrm>
                <a:off x="3767" y="3187"/>
                <a:ext cx="1720" cy="484"/>
              </a:xfrm>
              <a:prstGeom prst="rect">
                <a:avLst/>
              </a:prstGeom>
              <a:noFill/>
              <a:ln w="9525">
                <a:solidFill>
                  <a:srgbClr val="0000FF"/>
                </a:solidFill>
                <a:miter lim="800000"/>
                <a:headEnd/>
                <a:tailEnd/>
              </a:ln>
            </p:spPr>
          </p:pic>
          <p:sp>
            <p:nvSpPr>
              <p:cNvPr id="57383" name="Text Box 28"/>
              <p:cNvSpPr txBox="1">
                <a:spLocks noChangeArrowheads="1"/>
              </p:cNvSpPr>
              <p:nvPr/>
            </p:nvSpPr>
            <p:spPr bwMode="auto">
              <a:xfrm>
                <a:off x="3785" y="3216"/>
                <a:ext cx="1687" cy="454"/>
              </a:xfrm>
              <a:prstGeom prst="rect">
                <a:avLst/>
              </a:prstGeom>
              <a:noFill/>
              <a:ln w="9525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wrap="none" lIns="65234" tIns="32617" rIns="65234" bIns="32617" anchor="ctr"/>
              <a:lstStyle/>
              <a:p>
                <a:pPr algn="ctr" defTabSz="871538"/>
                <a:r>
                  <a:rPr lang="ru-RU" sz="2000" dirty="0">
                    <a:solidFill>
                      <a:schemeClr val="bg1"/>
                    </a:solidFill>
                    <a:cs typeface="Times New Roman" pitchFamily="18" charset="0"/>
                  </a:rPr>
                  <a:t> Оперативный штаб</a:t>
                </a:r>
              </a:p>
              <a:p>
                <a:pPr algn="ctr" defTabSz="871538"/>
                <a:r>
                  <a:rPr lang="ru-RU" sz="2000" dirty="0">
                    <a:solidFill>
                      <a:schemeClr val="bg1"/>
                    </a:solidFill>
                    <a:cs typeface="Times New Roman" pitchFamily="18" charset="0"/>
                  </a:rPr>
                  <a:t>ликвидации ЧС </a:t>
                </a:r>
                <a:r>
                  <a:rPr lang="ru-RU" sz="2000" dirty="0" smtClean="0">
                    <a:solidFill>
                      <a:schemeClr val="bg1"/>
                    </a:solidFill>
                    <a:cs typeface="Times New Roman" pitchFamily="18" charset="0"/>
                  </a:rPr>
                  <a:t>8-8712-33-22-41</a:t>
                </a:r>
                <a:endParaRPr lang="ru-RU" sz="2000" dirty="0">
                  <a:solidFill>
                    <a:schemeClr val="bg1"/>
                  </a:solidFill>
                  <a:cs typeface="Times New Roman" pitchFamily="18" charset="0"/>
                </a:endParaRPr>
              </a:p>
            </p:txBody>
          </p:sp>
        </p:grpSp>
        <p:cxnSp>
          <p:nvCxnSpPr>
            <p:cNvPr id="57362" name="Прямая со стрелкой 30"/>
            <p:cNvCxnSpPr>
              <a:cxnSpLocks noChangeShapeType="1"/>
            </p:cNvCxnSpPr>
            <p:nvPr/>
          </p:nvCxnSpPr>
          <p:spPr bwMode="auto">
            <a:xfrm rot="5400000">
              <a:off x="9802020" y="6382544"/>
              <a:ext cx="1042987" cy="0"/>
            </a:xfrm>
            <a:prstGeom prst="straightConnector1">
              <a:avLst/>
            </a:prstGeom>
            <a:noFill/>
            <a:ln w="38100" algn="ctr">
              <a:solidFill>
                <a:srgbClr val="0000FF"/>
              </a:solidFill>
              <a:round/>
              <a:headEnd/>
              <a:tailEnd type="arrow" w="med" len="med"/>
            </a:ln>
          </p:spPr>
        </p:cxnSp>
        <p:cxnSp>
          <p:nvCxnSpPr>
            <p:cNvPr id="57363" name="Прямая со стрелкой 33"/>
            <p:cNvCxnSpPr>
              <a:cxnSpLocks noChangeShapeType="1"/>
            </p:cNvCxnSpPr>
            <p:nvPr/>
          </p:nvCxnSpPr>
          <p:spPr bwMode="auto">
            <a:xfrm rot="10800000">
              <a:off x="8235951" y="5872163"/>
              <a:ext cx="2098676" cy="1588"/>
            </a:xfrm>
            <a:prstGeom prst="straightConnector1">
              <a:avLst/>
            </a:prstGeom>
            <a:noFill/>
            <a:ln w="38100" algn="ctr">
              <a:solidFill>
                <a:srgbClr val="0000FF"/>
              </a:solidFill>
              <a:round/>
              <a:headEnd/>
              <a:tailEnd type="arrow" w="med" len="med"/>
            </a:ln>
          </p:spPr>
        </p:cxnSp>
        <p:cxnSp>
          <p:nvCxnSpPr>
            <p:cNvPr id="57364" name="Прямая со стрелкой 36"/>
            <p:cNvCxnSpPr>
              <a:cxnSpLocks noChangeShapeType="1"/>
              <a:endCxn id="57351" idx="1"/>
            </p:cNvCxnSpPr>
            <p:nvPr/>
          </p:nvCxnSpPr>
          <p:spPr bwMode="auto">
            <a:xfrm flipV="1">
              <a:off x="2405065" y="5865813"/>
              <a:ext cx="2236787" cy="6350"/>
            </a:xfrm>
            <a:prstGeom prst="straightConnector1">
              <a:avLst/>
            </a:prstGeom>
            <a:noFill/>
            <a:ln w="38100" algn="ctr">
              <a:solidFill>
                <a:srgbClr val="0000FF"/>
              </a:solidFill>
              <a:round/>
              <a:headEnd/>
              <a:tailEnd type="arrow" w="med" len="med"/>
            </a:ln>
          </p:spPr>
        </p:cxnSp>
        <p:cxnSp>
          <p:nvCxnSpPr>
            <p:cNvPr id="57365" name="Прямая со стрелкой 40"/>
            <p:cNvCxnSpPr>
              <a:cxnSpLocks noChangeShapeType="1"/>
            </p:cNvCxnSpPr>
            <p:nvPr/>
          </p:nvCxnSpPr>
          <p:spPr bwMode="auto">
            <a:xfrm rot="5400000">
              <a:off x="1893889" y="6370638"/>
              <a:ext cx="1044575" cy="0"/>
            </a:xfrm>
            <a:prstGeom prst="straightConnector1">
              <a:avLst/>
            </a:prstGeom>
            <a:noFill/>
            <a:ln w="38100" algn="ctr">
              <a:solidFill>
                <a:srgbClr val="0000FF"/>
              </a:solidFill>
              <a:round/>
              <a:headEnd/>
              <a:tailEnd type="arrow" w="med" len="med"/>
            </a:ln>
          </p:spPr>
        </p:cxnSp>
        <p:sp>
          <p:nvSpPr>
            <p:cNvPr id="57366" name="Line 69"/>
            <p:cNvSpPr>
              <a:spLocks noChangeShapeType="1"/>
            </p:cNvSpPr>
            <p:nvPr/>
          </p:nvSpPr>
          <p:spPr bwMode="auto">
            <a:xfrm>
              <a:off x="6357938" y="8023227"/>
              <a:ext cx="0" cy="468313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</p:spPr>
          <p:txBody>
            <a:bodyPr lIns="128001" tIns="64001" rIns="128001" bIns="64001"/>
            <a:lstStyle/>
            <a:p>
              <a:endParaRPr lang="ru-RU"/>
            </a:p>
          </p:txBody>
        </p:sp>
        <p:sp>
          <p:nvSpPr>
            <p:cNvPr id="57367" name="Line 69"/>
            <p:cNvSpPr>
              <a:spLocks noChangeShapeType="1"/>
            </p:cNvSpPr>
            <p:nvPr/>
          </p:nvSpPr>
          <p:spPr bwMode="auto">
            <a:xfrm flipH="1">
              <a:off x="4191001" y="7586663"/>
              <a:ext cx="285750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</p:spPr>
          <p:txBody>
            <a:bodyPr lIns="128001" tIns="64001" rIns="128001" bIns="64001"/>
            <a:lstStyle/>
            <a:p>
              <a:endParaRPr lang="ru-RU"/>
            </a:p>
          </p:txBody>
        </p:sp>
        <p:sp>
          <p:nvSpPr>
            <p:cNvPr id="57368" name="Line 69"/>
            <p:cNvSpPr>
              <a:spLocks noChangeShapeType="1"/>
            </p:cNvSpPr>
            <p:nvPr/>
          </p:nvSpPr>
          <p:spPr bwMode="auto">
            <a:xfrm flipH="1">
              <a:off x="8334376" y="7515225"/>
              <a:ext cx="285750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round/>
              <a:headEnd type="triangle" w="med" len="med"/>
              <a:tailEnd type="triangle" w="med" len="med"/>
            </a:ln>
          </p:spPr>
          <p:txBody>
            <a:bodyPr lIns="128001" tIns="64001" rIns="128001" bIns="64001"/>
            <a:lstStyle/>
            <a:p>
              <a:endParaRPr lang="ru-RU"/>
            </a:p>
          </p:txBody>
        </p:sp>
        <p:grpSp>
          <p:nvGrpSpPr>
            <p:cNvPr id="57369" name="Группа 1"/>
            <p:cNvGrpSpPr>
              <a:grpSpLocks/>
            </p:cNvGrpSpPr>
            <p:nvPr/>
          </p:nvGrpSpPr>
          <p:grpSpPr bwMode="auto">
            <a:xfrm>
              <a:off x="1" y="8328993"/>
              <a:ext cx="3929062" cy="1214437"/>
              <a:chOff x="185738" y="8158163"/>
              <a:chExt cx="3929062" cy="1214437"/>
            </a:xfrm>
          </p:grpSpPr>
          <p:sp>
            <p:nvSpPr>
              <p:cNvPr id="57379" name="Rectangle 20"/>
              <p:cNvSpPr>
                <a:spLocks noChangeArrowheads="1"/>
              </p:cNvSpPr>
              <p:nvPr/>
            </p:nvSpPr>
            <p:spPr bwMode="auto">
              <a:xfrm>
                <a:off x="185738" y="8158163"/>
                <a:ext cx="3929062" cy="1214437"/>
              </a:xfrm>
              <a:prstGeom prst="rect">
                <a:avLst/>
              </a:prstGeom>
              <a:solidFill>
                <a:schemeClr val="bg1"/>
              </a:solidFill>
              <a:ln w="19050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wrap="none" lIns="91406" tIns="45703" rIns="91406" bIns="45703" anchor="ctr"/>
              <a:lstStyle/>
              <a:p>
                <a:pPr algn="ctr" defTabSz="911225"/>
                <a:endParaRPr lang="ru-RU" sz="2000">
                  <a:solidFill>
                    <a:schemeClr val="tx1"/>
                  </a:solidFill>
                  <a:cs typeface="Times New Roman" pitchFamily="18" charset="0"/>
                </a:endParaRPr>
              </a:p>
              <a:p>
                <a:pPr algn="ctr" defTabSz="911225"/>
                <a:endParaRPr lang="ru-RU" sz="2000">
                  <a:solidFill>
                    <a:schemeClr val="tx1"/>
                  </a:solidFill>
                  <a:cs typeface="Times New Roman" pitchFamily="18" charset="0"/>
                </a:endParaRPr>
              </a:p>
              <a:p>
                <a:pPr algn="ctr" defTabSz="911225"/>
                <a:r>
                  <a:rPr lang="ru-RU" sz="2000">
                    <a:solidFill>
                      <a:schemeClr val="tx1"/>
                    </a:solidFill>
                    <a:cs typeface="Times New Roman" pitchFamily="18" charset="0"/>
                  </a:rPr>
                  <a:t>Условные обозначения:</a:t>
                </a:r>
              </a:p>
              <a:p>
                <a:pPr algn="ctr" defTabSz="911225"/>
                <a:r>
                  <a:rPr lang="ru-RU" sz="2000">
                    <a:solidFill>
                      <a:schemeClr val="tx1"/>
                    </a:solidFill>
                    <a:cs typeface="Times New Roman" pitchFamily="18" charset="0"/>
                  </a:rPr>
                  <a:t>               - организация управления</a:t>
                </a:r>
              </a:p>
              <a:p>
                <a:pPr algn="ctr" defTabSz="911225"/>
                <a:r>
                  <a:rPr lang="ru-RU" sz="2000">
                    <a:solidFill>
                      <a:schemeClr val="tx1"/>
                    </a:solidFill>
                    <a:cs typeface="Times New Roman" pitchFamily="18" charset="0"/>
                  </a:rPr>
                  <a:t>               - организация связи</a:t>
                </a:r>
              </a:p>
              <a:p>
                <a:pPr algn="ctr" defTabSz="911225"/>
                <a:endParaRPr lang="ru-RU" sz="2000">
                  <a:solidFill>
                    <a:schemeClr val="tx1"/>
                  </a:solidFill>
                  <a:cs typeface="Times New Roman" pitchFamily="18" charset="0"/>
                </a:endParaRPr>
              </a:p>
              <a:p>
                <a:pPr algn="ctr" defTabSz="911225"/>
                <a:endParaRPr lang="ru-RU" sz="14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cxnSp>
            <p:nvCxnSpPr>
              <p:cNvPr id="57380" name="Прямая со стрелкой 27"/>
              <p:cNvCxnSpPr>
                <a:cxnSpLocks noChangeShapeType="1"/>
              </p:cNvCxnSpPr>
              <p:nvPr/>
            </p:nvCxnSpPr>
            <p:spPr bwMode="auto">
              <a:xfrm>
                <a:off x="328613" y="8801100"/>
                <a:ext cx="714375" cy="1588"/>
              </a:xfrm>
              <a:prstGeom prst="straightConnector1">
                <a:avLst/>
              </a:prstGeom>
              <a:noFill/>
              <a:ln w="31750" algn="ctr">
                <a:solidFill>
                  <a:srgbClr val="0070C0"/>
                </a:solidFill>
                <a:round/>
                <a:headEnd/>
                <a:tailEnd type="arrow" w="med" len="med"/>
              </a:ln>
            </p:spPr>
          </p:cxnSp>
          <p:cxnSp>
            <p:nvCxnSpPr>
              <p:cNvPr id="57381" name="Прямая со стрелкой 30"/>
              <p:cNvCxnSpPr>
                <a:cxnSpLocks noChangeShapeType="1"/>
              </p:cNvCxnSpPr>
              <p:nvPr/>
            </p:nvCxnSpPr>
            <p:spPr bwMode="auto">
              <a:xfrm>
                <a:off x="328613" y="9158288"/>
                <a:ext cx="714375" cy="1587"/>
              </a:xfrm>
              <a:prstGeom prst="straightConnector1">
                <a:avLst/>
              </a:prstGeom>
              <a:noFill/>
              <a:ln w="38100" algn="ctr">
                <a:solidFill>
                  <a:srgbClr val="FF0000"/>
                </a:solidFill>
                <a:prstDash val="sysDot"/>
                <a:round/>
                <a:headEnd/>
                <a:tailEnd type="arrow" w="med" len="med"/>
              </a:ln>
            </p:spPr>
          </p:cxnSp>
        </p:grpSp>
        <p:cxnSp>
          <p:nvCxnSpPr>
            <p:cNvPr id="57370" name="Прямая со стрелкой 34"/>
            <p:cNvCxnSpPr>
              <a:cxnSpLocks noChangeShapeType="1"/>
            </p:cNvCxnSpPr>
            <p:nvPr/>
          </p:nvCxnSpPr>
          <p:spPr bwMode="auto">
            <a:xfrm rot="5400000">
              <a:off x="6508751" y="2549524"/>
              <a:ext cx="214312" cy="1588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prstDash val="sysDot"/>
              <a:round/>
              <a:headEnd/>
              <a:tailEnd type="triangle" w="med" len="med"/>
            </a:ln>
          </p:spPr>
        </p:cxnSp>
        <p:cxnSp>
          <p:nvCxnSpPr>
            <p:cNvPr id="57371" name="Прямая со стрелкой 36"/>
            <p:cNvCxnSpPr>
              <a:cxnSpLocks noChangeShapeType="1"/>
            </p:cNvCxnSpPr>
            <p:nvPr/>
          </p:nvCxnSpPr>
          <p:spPr bwMode="auto">
            <a:xfrm rot="5400000">
              <a:off x="6401595" y="3585369"/>
              <a:ext cx="428625" cy="1588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prstDash val="sysDot"/>
              <a:round/>
              <a:headEnd/>
              <a:tailEnd type="triangle" w="med" len="med"/>
            </a:ln>
          </p:spPr>
        </p:cxnSp>
        <p:cxnSp>
          <p:nvCxnSpPr>
            <p:cNvPr id="57372" name="Прямая со стрелкой 41"/>
            <p:cNvCxnSpPr>
              <a:cxnSpLocks noChangeShapeType="1"/>
            </p:cNvCxnSpPr>
            <p:nvPr/>
          </p:nvCxnSpPr>
          <p:spPr bwMode="auto">
            <a:xfrm rot="5400000">
              <a:off x="6365876" y="4906963"/>
              <a:ext cx="500063" cy="1588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prstDash val="sysDot"/>
              <a:round/>
              <a:headEnd/>
              <a:tailEnd type="triangle" w="med" len="med"/>
            </a:ln>
          </p:spPr>
        </p:cxnSp>
        <p:cxnSp>
          <p:nvCxnSpPr>
            <p:cNvPr id="57373" name="Прямая со стрелкой 43"/>
            <p:cNvCxnSpPr>
              <a:cxnSpLocks noChangeShapeType="1"/>
            </p:cNvCxnSpPr>
            <p:nvPr/>
          </p:nvCxnSpPr>
          <p:spPr bwMode="auto">
            <a:xfrm rot="5400000">
              <a:off x="6437313" y="6765925"/>
              <a:ext cx="357188" cy="1588"/>
            </a:xfrm>
            <a:prstGeom prst="straightConnector1">
              <a:avLst/>
            </a:prstGeom>
            <a:noFill/>
            <a:ln w="25400" algn="ctr">
              <a:solidFill>
                <a:srgbClr val="FF0000"/>
              </a:solidFill>
              <a:prstDash val="sysDot"/>
              <a:round/>
              <a:headEnd type="triangle" w="med" len="med"/>
              <a:tailEnd type="triangle" w="med" len="med"/>
            </a:ln>
          </p:spPr>
        </p:cxnSp>
        <p:sp>
          <p:nvSpPr>
            <p:cNvPr id="57374" name="Полилиния 45"/>
            <p:cNvSpPr>
              <a:spLocks/>
            </p:cNvSpPr>
            <p:nvPr/>
          </p:nvSpPr>
          <p:spPr bwMode="auto">
            <a:xfrm>
              <a:off x="8262939" y="6035675"/>
              <a:ext cx="1878012" cy="914400"/>
            </a:xfrm>
            <a:custGeom>
              <a:avLst/>
              <a:gdLst>
                <a:gd name="T0" fmla="*/ 1804472 w 1878676"/>
                <a:gd name="T1" fmla="*/ 914400 h 914400"/>
                <a:gd name="T2" fmla="*/ 1788507 w 1878676"/>
                <a:gd name="T3" fmla="*/ 0 h 914400"/>
                <a:gd name="T4" fmla="*/ 0 w 1878676"/>
                <a:gd name="T5" fmla="*/ 16625 h 914400"/>
                <a:gd name="T6" fmla="*/ 0 60000 65536"/>
                <a:gd name="T7" fmla="*/ 0 60000 65536"/>
                <a:gd name="T8" fmla="*/ 0 60000 65536"/>
                <a:gd name="T9" fmla="*/ 0 w 1878676"/>
                <a:gd name="T10" fmla="*/ 0 h 914400"/>
                <a:gd name="T11" fmla="*/ 1878676 w 1878676"/>
                <a:gd name="T12" fmla="*/ 914400 h 9144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78676" h="914400">
                  <a:moveTo>
                    <a:pt x="1878676" y="914400"/>
                  </a:moveTo>
                  <a:lnTo>
                    <a:pt x="1862051" y="0"/>
                  </a:lnTo>
                  <a:lnTo>
                    <a:pt x="0" y="16625"/>
                  </a:lnTo>
                </a:path>
              </a:pathLst>
            </a:custGeom>
            <a:noFill/>
            <a:ln w="25400" algn="ctr">
              <a:solidFill>
                <a:srgbClr val="FF0000"/>
              </a:solidFill>
              <a:prstDash val="sysDot"/>
              <a:round/>
              <a:headEnd type="triangle" w="med" len="med"/>
              <a:tailEnd type="triangle" w="med" len="med"/>
            </a:ln>
          </p:spPr>
          <p:txBody>
            <a:bodyPr lIns="91428" tIns="45714" rIns="91428" bIns="45714"/>
            <a:lstStyle/>
            <a:p>
              <a:endParaRPr lang="ru-RU"/>
            </a:p>
          </p:txBody>
        </p:sp>
        <p:sp>
          <p:nvSpPr>
            <p:cNvPr id="57375" name="Полилиния 46"/>
            <p:cNvSpPr>
              <a:spLocks/>
            </p:cNvSpPr>
            <p:nvPr/>
          </p:nvSpPr>
          <p:spPr bwMode="auto">
            <a:xfrm>
              <a:off x="2627315" y="6084887"/>
              <a:ext cx="1978025" cy="798512"/>
            </a:xfrm>
            <a:custGeom>
              <a:avLst/>
              <a:gdLst>
                <a:gd name="T0" fmla="*/ 1932900 w 1978429"/>
                <a:gd name="T1" fmla="*/ 0 h 798022"/>
                <a:gd name="T2" fmla="*/ 0 w 1978429"/>
                <a:gd name="T3" fmla="*/ 0 h 798022"/>
                <a:gd name="T4" fmla="*/ 0 w 1978429"/>
                <a:gd name="T5" fmla="*/ 855866 h 798022"/>
                <a:gd name="T6" fmla="*/ 0 60000 65536"/>
                <a:gd name="T7" fmla="*/ 0 60000 65536"/>
                <a:gd name="T8" fmla="*/ 0 60000 65536"/>
                <a:gd name="T9" fmla="*/ 0 w 1978429"/>
                <a:gd name="T10" fmla="*/ 0 h 798022"/>
                <a:gd name="T11" fmla="*/ 1978429 w 1978429"/>
                <a:gd name="T12" fmla="*/ 798022 h 79802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78429" h="798022">
                  <a:moveTo>
                    <a:pt x="1978429" y="0"/>
                  </a:moveTo>
                  <a:lnTo>
                    <a:pt x="0" y="0"/>
                  </a:lnTo>
                  <a:lnTo>
                    <a:pt x="0" y="798022"/>
                  </a:lnTo>
                </a:path>
              </a:pathLst>
            </a:custGeom>
            <a:noFill/>
            <a:ln w="25400" algn="ctr">
              <a:solidFill>
                <a:srgbClr val="FF0000"/>
              </a:solidFill>
              <a:prstDash val="sysDot"/>
              <a:round/>
              <a:headEnd type="triangle" w="med" len="med"/>
              <a:tailEnd type="triangle" w="med" len="med"/>
            </a:ln>
          </p:spPr>
          <p:txBody>
            <a:bodyPr lIns="91428" tIns="45714" rIns="91428" bIns="45714"/>
            <a:lstStyle/>
            <a:p>
              <a:endParaRPr lang="ru-RU"/>
            </a:p>
          </p:txBody>
        </p:sp>
        <p:sp>
          <p:nvSpPr>
            <p:cNvPr id="57376" name="Полилиния 47"/>
            <p:cNvSpPr>
              <a:spLocks/>
            </p:cNvSpPr>
            <p:nvPr/>
          </p:nvSpPr>
          <p:spPr bwMode="auto">
            <a:xfrm>
              <a:off x="8329613" y="7631113"/>
              <a:ext cx="298451" cy="0"/>
            </a:xfrm>
            <a:custGeom>
              <a:avLst/>
              <a:gdLst>
                <a:gd name="T0" fmla="*/ 219894 w 299258"/>
                <a:gd name="T1" fmla="*/ 0 w 299258"/>
                <a:gd name="T2" fmla="*/ 0 60000 65536"/>
                <a:gd name="T3" fmla="*/ 0 60000 65536"/>
                <a:gd name="T4" fmla="*/ 0 w 299258"/>
                <a:gd name="T5" fmla="*/ 299258 w 299258"/>
              </a:gdLst>
              <a:ahLst/>
              <a:cxnLst>
                <a:cxn ang="T2">
                  <a:pos x="T0" y="0"/>
                </a:cxn>
                <a:cxn ang="T3">
                  <a:pos x="T1" y="0"/>
                </a:cxn>
              </a:cxnLst>
              <a:rect l="T4" t="0" r="T5" b="0"/>
              <a:pathLst>
                <a:path w="299258">
                  <a:moveTo>
                    <a:pt x="299258" y="0"/>
                  </a:move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25400" algn="ctr">
              <a:solidFill>
                <a:srgbClr val="FF0000"/>
              </a:solidFill>
              <a:prstDash val="sysDot"/>
              <a:round/>
              <a:headEnd type="triangle" w="med" len="med"/>
              <a:tailEnd type="triangle" w="med" len="med"/>
            </a:ln>
          </p:spPr>
          <p:txBody>
            <a:bodyPr lIns="91428" tIns="45714" rIns="91428" bIns="45714"/>
            <a:lstStyle/>
            <a:p>
              <a:endParaRPr lang="ru-RU"/>
            </a:p>
          </p:txBody>
        </p:sp>
        <p:sp>
          <p:nvSpPr>
            <p:cNvPr id="57377" name="Полилиния 48"/>
            <p:cNvSpPr>
              <a:spLocks/>
            </p:cNvSpPr>
            <p:nvPr/>
          </p:nvSpPr>
          <p:spPr bwMode="auto">
            <a:xfrm>
              <a:off x="6567488" y="8047040"/>
              <a:ext cx="0" cy="449261"/>
            </a:xfrm>
            <a:custGeom>
              <a:avLst/>
              <a:gdLst>
                <a:gd name="T0" fmla="*/ 0 h 448887"/>
                <a:gd name="T1" fmla="*/ 493701 h 448887"/>
                <a:gd name="T2" fmla="*/ 0 60000 65536"/>
                <a:gd name="T3" fmla="*/ 0 60000 65536"/>
                <a:gd name="T4" fmla="*/ 0 h 448887"/>
                <a:gd name="T5" fmla="*/ 448887 h 448887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T4" r="0" b="T5"/>
              <a:pathLst>
                <a:path h="448887">
                  <a:moveTo>
                    <a:pt x="0" y="0"/>
                  </a:moveTo>
                  <a:lnTo>
                    <a:pt x="0" y="448887"/>
                  </a:lnTo>
                </a:path>
              </a:pathLst>
            </a:custGeom>
            <a:solidFill>
              <a:schemeClr val="accent1"/>
            </a:solidFill>
            <a:ln w="25400" algn="ctr">
              <a:solidFill>
                <a:srgbClr val="FF0000"/>
              </a:solidFill>
              <a:prstDash val="sysDot"/>
              <a:round/>
              <a:headEnd type="triangle" w="med" len="med"/>
              <a:tailEnd type="triangle" w="med" len="med"/>
            </a:ln>
          </p:spPr>
          <p:txBody>
            <a:bodyPr lIns="91428" tIns="45714" rIns="91428" bIns="45714"/>
            <a:lstStyle/>
            <a:p>
              <a:endParaRPr lang="ru-RU"/>
            </a:p>
          </p:txBody>
        </p:sp>
        <p:sp>
          <p:nvSpPr>
            <p:cNvPr id="57378" name="Полилиния 49"/>
            <p:cNvSpPr>
              <a:spLocks/>
            </p:cNvSpPr>
            <p:nvPr/>
          </p:nvSpPr>
          <p:spPr bwMode="auto">
            <a:xfrm>
              <a:off x="4189413" y="7431088"/>
              <a:ext cx="266700" cy="0"/>
            </a:xfrm>
            <a:custGeom>
              <a:avLst/>
              <a:gdLst>
                <a:gd name="T0" fmla="*/ 357851 w 266007"/>
                <a:gd name="T1" fmla="*/ 0 w 266007"/>
                <a:gd name="T2" fmla="*/ 0 60000 65536"/>
                <a:gd name="T3" fmla="*/ 0 60000 65536"/>
                <a:gd name="T4" fmla="*/ 0 w 266007"/>
                <a:gd name="T5" fmla="*/ 266007 w 266007"/>
              </a:gdLst>
              <a:ahLst/>
              <a:cxnLst>
                <a:cxn ang="T2">
                  <a:pos x="T0" y="0"/>
                </a:cxn>
                <a:cxn ang="T3">
                  <a:pos x="T1" y="0"/>
                </a:cxn>
              </a:cxnLst>
              <a:rect l="T4" t="0" r="T5" b="0"/>
              <a:pathLst>
                <a:path w="266007">
                  <a:moveTo>
                    <a:pt x="266007" y="0"/>
                  </a:move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 w="25400" algn="ctr">
              <a:solidFill>
                <a:srgbClr val="FF0000"/>
              </a:solidFill>
              <a:prstDash val="sysDot"/>
              <a:round/>
              <a:headEnd type="triangle" w="med" len="med"/>
              <a:tailEnd type="triangle" w="med" len="med"/>
            </a:ln>
          </p:spPr>
          <p:txBody>
            <a:bodyPr lIns="91428" tIns="45714" rIns="91428" bIns="45714"/>
            <a:lstStyle/>
            <a:p>
              <a:endParaRPr lang="ru-RU"/>
            </a:p>
          </p:txBody>
        </p:sp>
      </p:grpSp>
      <p:sp>
        <p:nvSpPr>
          <p:cNvPr id="40" name="Rectangle 56"/>
          <p:cNvSpPr txBox="1">
            <a:spLocks noChangeArrowheads="1"/>
          </p:cNvSpPr>
          <p:nvPr/>
        </p:nvSpPr>
        <p:spPr>
          <a:xfrm>
            <a:off x="0" y="942975"/>
            <a:ext cx="12801600" cy="500063"/>
          </a:xfrm>
          <a:prstGeom prst="rect">
            <a:avLst/>
          </a:prstGeom>
          <a:solidFill>
            <a:srgbClr val="DDDDDD"/>
          </a:solidFill>
          <a:ln>
            <a:noFill/>
          </a:ln>
        </p:spPr>
        <p:txBody>
          <a:bodyPr/>
          <a:lstStyle/>
          <a:p>
            <a:pPr algn="ctr" defTabSz="1279525">
              <a:defRPr/>
            </a:pPr>
            <a:r>
              <a:rPr lang="ru-RU" sz="3100" kern="0" dirty="0">
                <a:solidFill>
                  <a:schemeClr val="tx1"/>
                </a:solidFill>
                <a:ea typeface="+mj-ea"/>
                <a:cs typeface="Times New Roman" pitchFamily="18" charset="0"/>
              </a:rPr>
              <a:t>Схема организации связи и управления</a:t>
            </a:r>
          </a:p>
        </p:txBody>
      </p:sp>
      <p:sp>
        <p:nvSpPr>
          <p:cNvPr id="57348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414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1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ransition spd="slow"/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15044" name="Object 4"/>
          <p:cNvGraphicFramePr>
            <a:graphicFrameLocks noChangeAspect="1"/>
          </p:cNvGraphicFramePr>
          <p:nvPr/>
        </p:nvGraphicFramePr>
        <p:xfrm>
          <a:off x="0" y="0"/>
          <a:ext cx="12801600" cy="9601200"/>
        </p:xfrm>
        <a:graphic>
          <a:graphicData uri="http://schemas.openxmlformats.org/presentationml/2006/ole">
            <p:oleObj spid="_x0000_s561154" name="Документ" r:id="rId3" imgW="9899745" imgH="6431663" progId="Word.Document.12">
              <p:embed/>
            </p:oleObj>
          </a:graphicData>
        </a:graphic>
      </p:graphicFrame>
    </p:spTree>
    <p:extLst>
      <p:ext uri="{BB962C8B-B14F-4D97-AF65-F5344CB8AC3E}">
        <p14:creationId xmlns:p14="http://schemas.microsoft.com/office/powerpoint/2010/main" xmlns="" val="1040512123"/>
      </p:ext>
    </p:extLst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169987" name="Picture 3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5412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dirty="0" smtClean="0">
                <a:solidFill>
                  <a:srgbClr val="FFFF00"/>
                </a:solidFill>
                <a:cs typeface="Times New Roman" pitchFamily="18" charset="0"/>
              </a:rPr>
              <a:t>ВЕДОМОСТЬ УЧЕТА</a:t>
            </a:r>
            <a:br>
              <a:rPr lang="ru-RU" sz="4300" b="1" dirty="0" smtClean="0">
                <a:solidFill>
                  <a:srgbClr val="FFFF00"/>
                </a:solidFill>
                <a:cs typeface="Times New Roman" pitchFamily="18" charset="0"/>
              </a:rPr>
            </a:br>
            <a:r>
              <a:rPr lang="ru-RU" sz="4300" b="1" dirty="0" smtClean="0">
                <a:solidFill>
                  <a:srgbClr val="FFFF00"/>
                </a:solidFill>
                <a:cs typeface="Times New Roman" pitchFamily="18" charset="0"/>
              </a:rPr>
              <a:t>УЧЕНИЙ И ТРЕНИРОВОК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1219" name="Group 83"/>
          <p:cNvGraphicFramePr>
            <a:graphicFrameLocks noGrp="1"/>
          </p:cNvGraphicFramePr>
          <p:nvPr/>
        </p:nvGraphicFramePr>
        <p:xfrm>
          <a:off x="114300" y="1657350"/>
          <a:ext cx="12685713" cy="7984213"/>
        </p:xfrm>
        <a:graphic>
          <a:graphicData uri="http://schemas.openxmlformats.org/drawingml/2006/table">
            <a:tbl>
              <a:tblPr/>
              <a:tblGrid>
                <a:gridCol w="646113"/>
                <a:gridCol w="1487487"/>
                <a:gridCol w="3306763"/>
                <a:gridCol w="1493837"/>
                <a:gridCol w="2346325"/>
                <a:gridCol w="2027238"/>
                <a:gridCol w="1377950"/>
              </a:tblGrid>
              <a:tr h="77607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Планируемое мероприятие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Дата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Руководитель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недостатки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503432">
                <a:tc gridSpan="7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2011г.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61828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КШУ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Тема: «Перевод РТЗ РСЧС в различные режимы функционирования. Организация АСДНР, управление силами и средствами при угрозе и возникновении ЧС природного и техногенного характера. Управление мероприятиями»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16 Марта 2011 года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Магомедович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1417511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КШУ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Тема: «Действия руководителей органов местного самоуправления, КЧС и ПБ при возникновении паводков на территории района. с. Ачхой-Мартан».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 Мая  2011г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Магомедович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1754759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КШУ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Тушение ландшафтных пожаров госхоз «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с.Закан-Юрт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 Июля 2011 года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района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Сельмурзаев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Магомед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Шарипович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1873798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/>
                        <a:t>4</a:t>
                      </a:r>
                      <a:endParaRPr lang="ru-RU" sz="1200" dirty="0"/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КШУ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Командно-штабная тренировка по теме: </a:t>
                      </a:r>
                    </a:p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Организация управления действиями районного звена ТП РС ЧС по обеспечению зашиты персонала и больных при возникновении землетрясения в СУБ. с.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(участковая больница).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 октября      2011 года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района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Сельмурзаев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Магомед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Шарипович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</a:tbl>
          </a:graphicData>
        </a:graphic>
      </p:graphicFrame>
      <p:sp>
        <p:nvSpPr>
          <p:cNvPr id="171068" name="Rectangle 2"/>
          <p:cNvSpPr>
            <a:spLocks noChangeArrowheads="1"/>
          </p:cNvSpPr>
          <p:nvPr/>
        </p:nvSpPr>
        <p:spPr bwMode="auto">
          <a:xfrm>
            <a:off x="19050" y="1228725"/>
            <a:ext cx="12782550" cy="43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8016" tIns="64008" rIns="128016" bIns="64008" anchor="ctr">
            <a:spAutoFit/>
          </a:bodyPr>
          <a:lstStyle/>
          <a:p>
            <a:pPr defTabSz="1279525"/>
            <a:r>
              <a:rPr lang="ru-RU" sz="2000" b="1">
                <a:solidFill>
                  <a:schemeClr val="tx1"/>
                </a:solidFill>
                <a:cs typeface="Times New Roman" pitchFamily="18" charset="0"/>
              </a:rPr>
              <a:t>План проведенных тренировок и учений в Ачхой-Мартановском районе Чеченской Республике на 2011 год</a:t>
            </a:r>
            <a:endParaRPr lang="ru-RU" sz="25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71069" name="Rectangle 7"/>
          <p:cNvSpPr>
            <a:spLocks noChangeArrowheads="1"/>
          </p:cNvSpPr>
          <p:nvPr/>
        </p:nvSpPr>
        <p:spPr bwMode="auto">
          <a:xfrm>
            <a:off x="0" y="0"/>
            <a:ext cx="12801600" cy="101441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78805" tIns="89419" rIns="178805" bIns="89419" anchor="ctr"/>
          <a:lstStyle/>
          <a:p>
            <a:pPr algn="ctr" defTabSz="1790700"/>
            <a:r>
              <a:rPr lang="ru-RU" sz="3100">
                <a:solidFill>
                  <a:schemeClr val="tx1"/>
                </a:solidFill>
              </a:rPr>
              <a:t>ВЕДОМОСТЬ УЧЕТА ПРОВЕДЕННЫХ УЧЕНИЙ И ТРЕНИРОВОК </a:t>
            </a:r>
          </a:p>
          <a:p>
            <a:pPr algn="ctr" defTabSz="1790700"/>
            <a:r>
              <a:rPr lang="ru-RU" sz="3100">
                <a:solidFill>
                  <a:schemeClr val="tx1"/>
                </a:solidFill>
              </a:rPr>
              <a:t>В МО «АЧХОЙ-МАРТАНОВСКИЙ МУНИЦИПАЛЬНЫЙ РАЙОН»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1219" name="Group 83"/>
          <p:cNvGraphicFramePr>
            <a:graphicFrameLocks noGrp="1"/>
          </p:cNvGraphicFramePr>
          <p:nvPr/>
        </p:nvGraphicFramePr>
        <p:xfrm>
          <a:off x="0" y="1528763"/>
          <a:ext cx="12685713" cy="8065008"/>
        </p:xfrm>
        <a:graphic>
          <a:graphicData uri="http://schemas.openxmlformats.org/drawingml/2006/table">
            <a:tbl>
              <a:tblPr/>
              <a:tblGrid>
                <a:gridCol w="646113"/>
                <a:gridCol w="1487487"/>
                <a:gridCol w="3306763"/>
                <a:gridCol w="1493837"/>
                <a:gridCol w="2346325"/>
                <a:gridCol w="2027238"/>
                <a:gridCol w="1377950"/>
              </a:tblGrid>
              <a:tr h="73614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Планируемое мероприятие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Дата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Проведения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Руководитель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недостатки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7176">
                <a:tc gridSpan="7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2011г.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186014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КШТ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Командно-штабное учение по теме: </a:t>
                      </a:r>
                    </a:p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Действия руководителей органов местного самоуправления, КЧС и ПБ при возникновении паводков на территории района. с. Ачхой-Мартан.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 июля  2011г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Магомедович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45117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КШТ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Тушение лесного пожара в с.п. Бамут.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 Августа 2011 года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района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Сельмурзаев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Магомед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Шарипович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99469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КШТ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Командно-штабная тренировка по теме: </a:t>
                      </a:r>
                    </a:p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Организация управления действиями районного звена ТП РС ЧС по обеспечению зашиты персонала и больных при возникновении землетрясения в ЦРБ. с.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(участковая больница).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 октября      2011 года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района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Сельмурзаев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Магомед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Шарипович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390499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КШТ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Командно-штабная тренировка по теме: «Действия районного звена ТП РС ЧС при возникновении ЧС, связанных с ДТП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с.Шаами-Юрт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 Февраль 2011 года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Магомедович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145117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Тренировка с организациями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«Ликвидация пожаров на потенциально-опасных объектах» ул. А Кадырова, АЗС "</a:t>
                      </a: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Велькоме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"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12.11.2011г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Албаков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Т.Ж., тел.8873472-14-72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2100" name="Rectangle 2"/>
          <p:cNvSpPr>
            <a:spLocks noChangeArrowheads="1"/>
          </p:cNvSpPr>
          <p:nvPr/>
        </p:nvSpPr>
        <p:spPr bwMode="auto">
          <a:xfrm>
            <a:off x="19050" y="1047724"/>
            <a:ext cx="12782550" cy="43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8016" tIns="64008" rIns="128016" bIns="64008" anchor="ctr">
            <a:spAutoFit/>
          </a:bodyPr>
          <a:lstStyle/>
          <a:p>
            <a:pPr defTabSz="1279525"/>
            <a:r>
              <a:rPr lang="ru-RU" sz="2000" b="1" dirty="0">
                <a:solidFill>
                  <a:schemeClr val="tx1"/>
                </a:solidFill>
                <a:cs typeface="Times New Roman" pitchFamily="18" charset="0"/>
              </a:rPr>
              <a:t>План проведенных тренировок и учений в </a:t>
            </a:r>
            <a:r>
              <a:rPr lang="ru-RU" sz="2000" b="1" dirty="0" err="1">
                <a:solidFill>
                  <a:schemeClr val="tx1"/>
                </a:solidFill>
                <a:cs typeface="Times New Roman" pitchFamily="18" charset="0"/>
              </a:rPr>
              <a:t>Ачхой-Мартановском</a:t>
            </a:r>
            <a:r>
              <a:rPr lang="ru-RU" sz="2000" b="1" dirty="0">
                <a:solidFill>
                  <a:schemeClr val="tx1"/>
                </a:solidFill>
                <a:cs typeface="Times New Roman" pitchFamily="18" charset="0"/>
              </a:rPr>
              <a:t> районе Чеченской Республике на 2011 год</a:t>
            </a:r>
            <a:endParaRPr lang="ru-RU" sz="25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72101" name="Rectangle 7"/>
          <p:cNvSpPr>
            <a:spLocks noChangeArrowheads="1"/>
          </p:cNvSpPr>
          <p:nvPr/>
        </p:nvSpPr>
        <p:spPr bwMode="auto">
          <a:xfrm>
            <a:off x="0" y="0"/>
            <a:ext cx="12801600" cy="1014413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78805" tIns="89419" rIns="178805" bIns="89419" anchor="ctr"/>
          <a:lstStyle/>
          <a:p>
            <a:pPr algn="ctr" defTabSz="1790700"/>
            <a:r>
              <a:rPr lang="ru-RU" sz="3100">
                <a:solidFill>
                  <a:schemeClr val="tx1"/>
                </a:solidFill>
              </a:rPr>
              <a:t>ВЕДОМОСТЬ УЧЕТА ПРОВЕДЕННЫХ УЧЕНИЙ И ТРЕНИРОВОК </a:t>
            </a:r>
          </a:p>
          <a:p>
            <a:pPr algn="ctr" defTabSz="1790700"/>
            <a:r>
              <a:rPr lang="ru-RU" sz="3100">
                <a:solidFill>
                  <a:schemeClr val="tx1"/>
                </a:solidFill>
              </a:rPr>
              <a:t>В МО «АЧХОЙ-МАРТАНОВСКИЙ МУНИЦИПАЛЬНЫЙ РАЙОН»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2285" name="Group 125"/>
          <p:cNvGraphicFramePr>
            <a:graphicFrameLocks noGrp="1"/>
          </p:cNvGraphicFramePr>
          <p:nvPr/>
        </p:nvGraphicFramePr>
        <p:xfrm>
          <a:off x="0" y="1585913"/>
          <a:ext cx="12685713" cy="8015288"/>
        </p:xfrm>
        <a:graphic>
          <a:graphicData uri="http://schemas.openxmlformats.org/drawingml/2006/table">
            <a:tbl>
              <a:tblPr/>
              <a:tblGrid>
                <a:gridCol w="646113"/>
                <a:gridCol w="1487487"/>
                <a:gridCol w="3306763"/>
                <a:gridCol w="1493837"/>
                <a:gridCol w="2346325"/>
                <a:gridCol w="2027238"/>
                <a:gridCol w="1377950"/>
              </a:tblGrid>
              <a:tr h="87972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Планируемое мероприятие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Дата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Руководитель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недостатки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90989">
                <a:tc gridSpan="7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2012г.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57197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КШУ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Командно-штабная тренировка по теме: «Организация управления действиями звена РС ЧС по обеспечению защиты персонала и больных при возникновении землетрясения в  центральной районной больнице с.Ачхой-Мартан»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18.01.2012г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района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Махаев </a:t>
                      </a:r>
                      <a:r>
                        <a:rPr lang="ru-RU" sz="1400" b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Саламу</a:t>
                      </a:r>
                      <a:r>
                        <a:rPr lang="ru-RU" sz="14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400" b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Байсарович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61703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КШУ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Командно-штабная тренировка по теме: «Действия районного звена ТП РС ЧС при возникновении ЧС, связанных с ДТП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с.Шами-юрт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29.02.2012г.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Магомедович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Шарипович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284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КШУ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Тема: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«Перевод территориальной подсистемы РСЧС в различные режимы функционирования. Организация и управление мероприятиями предупреждения и ликвидации угрозы затопления населенных пунктов при высоком весеннем паводке»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15" marB="6401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21.03.2012г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15" marB="6401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Магомедович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15" marB="6401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12829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КШУ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Командно-штабная тренировка  по теме: «Действия руководителей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Органов местного самоуправления КЧС и ПБ при возникновении паводков на территории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района 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с.Катыр-юрт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11.04.2012г.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Магомедович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3116" name="Rectangle 2"/>
          <p:cNvSpPr>
            <a:spLocks noChangeArrowheads="1"/>
          </p:cNvSpPr>
          <p:nvPr/>
        </p:nvSpPr>
        <p:spPr bwMode="auto">
          <a:xfrm>
            <a:off x="0" y="1014413"/>
            <a:ext cx="12801600" cy="43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8016" tIns="64008" rIns="128016" bIns="64008" anchor="ctr">
            <a:spAutoFit/>
          </a:bodyPr>
          <a:lstStyle/>
          <a:p>
            <a:pPr defTabSz="1279525"/>
            <a:r>
              <a:rPr lang="ru-RU" sz="2000" b="1">
                <a:solidFill>
                  <a:schemeClr val="tx1"/>
                </a:solidFill>
                <a:cs typeface="Times New Roman" pitchFamily="18" charset="0"/>
              </a:rPr>
              <a:t>План проведения тренировок и учений в Ачхой-Мартановском районе Чеченской Республике на 2012 год</a:t>
            </a:r>
            <a:endParaRPr lang="ru-RU" sz="25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73117" name="Rectangle 7"/>
          <p:cNvSpPr>
            <a:spLocks noChangeArrowheads="1"/>
          </p:cNvSpPr>
          <p:nvPr/>
        </p:nvSpPr>
        <p:spPr bwMode="auto">
          <a:xfrm>
            <a:off x="0" y="0"/>
            <a:ext cx="12801600" cy="10858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78805" tIns="89419" rIns="178805" bIns="89419" anchor="ctr"/>
          <a:lstStyle/>
          <a:p>
            <a:pPr algn="ctr" defTabSz="1790700"/>
            <a:r>
              <a:rPr lang="ru-RU" sz="3100">
                <a:solidFill>
                  <a:schemeClr val="tx1"/>
                </a:solidFill>
              </a:rPr>
              <a:t>ВЕДОМОСТЬ УЧЕТА ПЛАНИРУЕМЫХ УЧЕНИЙ И ТРЕНИРОВОК </a:t>
            </a:r>
          </a:p>
          <a:p>
            <a:pPr algn="ctr" defTabSz="1790700"/>
            <a:r>
              <a:rPr lang="ru-RU" sz="3100">
                <a:solidFill>
                  <a:schemeClr val="tx1"/>
                </a:solidFill>
              </a:rPr>
              <a:t>В МО «АЧХОЙ-МАРТАНОВСКИЙ МУНИЦИПАЛЬНЫЙ РАЙОН»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5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ChangeArrowheads="1"/>
          </p:cNvSpPr>
          <p:nvPr/>
        </p:nvSpPr>
        <p:spPr bwMode="auto">
          <a:xfrm>
            <a:off x="339725" y="1014413"/>
            <a:ext cx="12122150" cy="744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8016" tIns="64008" rIns="128016" bIns="64008" anchor="ctr">
            <a:spAutoFit/>
          </a:bodyPr>
          <a:lstStyle/>
          <a:p>
            <a:pPr algn="ctr" defTabSz="1279525"/>
            <a:r>
              <a:rPr lang="ru-RU" sz="2000" b="1">
                <a:solidFill>
                  <a:schemeClr val="tx1"/>
                </a:solidFill>
                <a:cs typeface="Times New Roman" pitchFamily="18" charset="0"/>
              </a:rPr>
              <a:t>П Л А Н</a:t>
            </a:r>
            <a:endParaRPr lang="ru-RU" sz="15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1279525" eaLnBrk="0" hangingPunct="0"/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Проведения тренировок и учений в муниципальных образований Ачхой-Мартановского района  на 2012 год</a:t>
            </a:r>
            <a:endParaRPr lang="ru-RU" sz="250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84995" name="Group 3"/>
          <p:cNvGraphicFramePr>
            <a:graphicFrameLocks noGrp="1"/>
          </p:cNvGraphicFramePr>
          <p:nvPr/>
        </p:nvGraphicFramePr>
        <p:xfrm>
          <a:off x="0" y="1943101"/>
          <a:ext cx="12685713" cy="7702240"/>
        </p:xfrm>
        <a:graphic>
          <a:graphicData uri="http://schemas.openxmlformats.org/drawingml/2006/table">
            <a:tbl>
              <a:tblPr/>
              <a:tblGrid>
                <a:gridCol w="646113"/>
                <a:gridCol w="1487487"/>
                <a:gridCol w="3306763"/>
                <a:gridCol w="1493837"/>
                <a:gridCol w="2346325"/>
                <a:gridCol w="2027238"/>
                <a:gridCol w="1377950"/>
              </a:tblGrid>
              <a:tr h="918571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Планируемое мероприятие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Дата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проведения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Руководитель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недостатки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253">
                <a:tc gridSpan="7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2012г.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81981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КШУ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Командно-штабная тренировка по теме:  «Действия аварийных отрядов на предприятиях на период наивысшего паводка и организация мероприятий по безаварийному пропуску весеннего половодья с.Ачхой-Мартан »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10.06.2012г.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района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Махаев </a:t>
                      </a:r>
                      <a:r>
                        <a:rPr lang="ru-RU" sz="1400" b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Саламу</a:t>
                      </a:r>
                      <a:r>
                        <a:rPr lang="ru-RU" sz="14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400" b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Байсарович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60751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КШУ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Тушение ландшафтных пожаров госхоз «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Самалшки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с.Самашки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 .07.2012 г.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района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Махаев </a:t>
                      </a:r>
                      <a:r>
                        <a:rPr lang="ru-RU" sz="1400" b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Саламу</a:t>
                      </a:r>
                      <a:r>
                        <a:rPr lang="ru-RU" sz="14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400" b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Байсарович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406709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КШТ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Тушение лесного пожара в с.п. Старый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15" marB="6401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13.08.2012г.</a:t>
                      </a:r>
                    </a:p>
                  </a:txBody>
                  <a:tcPr marL="128016" marR="128016" marT="64015" marB="6401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Магомедович</a:t>
                      </a:r>
                    </a:p>
                  </a:txBody>
                  <a:tcPr marL="128016" marR="128016" marT="64015" marB="6401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Слабое взаимодействие органов самоуправления с ТЗ РСЧС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удовлетворительно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735077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КШУ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2392363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«Ликвидация пожаров на потенциально-опасных объектах» </a:t>
                      </a: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ул.Мамакаева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, АЗС "</a:t>
                      </a: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Велькоме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"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02.11.2012г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администрации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Дадаев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Магомедович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8016" marR="128016" marT="64015" marB="6401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15" marB="6401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74141" name="Rectangle 61"/>
          <p:cNvSpPr>
            <a:spLocks noChangeArrowheads="1"/>
          </p:cNvSpPr>
          <p:nvPr/>
        </p:nvSpPr>
        <p:spPr bwMode="auto">
          <a:xfrm>
            <a:off x="0" y="14184313"/>
            <a:ext cx="12801600" cy="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8016" tIns="64008" rIns="128016" bIns="64008" anchor="ctr">
            <a:spAutoFit/>
          </a:bodyPr>
          <a:lstStyle/>
          <a:p>
            <a:pPr defTabSz="1279525"/>
            <a:endParaRPr lang="ru-RU" sz="2500">
              <a:solidFill>
                <a:schemeClr val="tx1"/>
              </a:solidFill>
              <a:latin typeface="Arial" pitchFamily="34" charset="0"/>
            </a:endParaRPr>
          </a:p>
        </p:txBody>
      </p:sp>
      <p:sp>
        <p:nvSpPr>
          <p:cNvPr id="174142" name="Rectangle 7"/>
          <p:cNvSpPr>
            <a:spLocks noChangeArrowheads="1"/>
          </p:cNvSpPr>
          <p:nvPr/>
        </p:nvSpPr>
        <p:spPr bwMode="auto">
          <a:xfrm>
            <a:off x="0" y="0"/>
            <a:ext cx="12801600" cy="1085850"/>
          </a:xfrm>
          <a:prstGeom prst="rect">
            <a:avLst/>
          </a:prstGeom>
          <a:solidFill>
            <a:srgbClr val="C0C0C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78805" tIns="89419" rIns="178805" bIns="89419" anchor="ctr"/>
          <a:lstStyle/>
          <a:p>
            <a:pPr algn="ctr" defTabSz="1790700"/>
            <a:r>
              <a:rPr lang="ru-RU" sz="3100">
                <a:solidFill>
                  <a:schemeClr val="tx1"/>
                </a:solidFill>
              </a:rPr>
              <a:t>ВЕДОМОСТЬ УЧЕТА ПЛАНИРУЕМЫХ УЧЕНИЙ И ТРЕНИРОВОК </a:t>
            </a:r>
          </a:p>
          <a:p>
            <a:pPr algn="ctr" defTabSz="1790700"/>
            <a:r>
              <a:rPr lang="ru-RU" sz="3100">
                <a:solidFill>
                  <a:schemeClr val="tx1"/>
                </a:solidFill>
              </a:rPr>
              <a:t>В МО «АЧХОЙ-МАРТАНОВСКИЙ МУНИЦИПАЛЬНЫЙ РАЙОН»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175107" name="Picture 3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5412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>
              <a:defRPr/>
            </a:pPr>
            <a:r>
              <a:rPr lang="ru-RU" sz="4400" b="1" dirty="0" smtClean="0">
                <a:solidFill>
                  <a:srgbClr val="FFFF00"/>
                </a:solidFill>
              </a:rPr>
              <a:t>СВЕДЕНИЯ О ЗАКРЕПЛЕНИИ НАПРАВЛЕНИЙ ДЕЯТЕЛЬНОСТИ ПО АНТИКРИЗИСНОМУ УПРАВЛЕНИЮ ЗА ДОЛЖНОСТНЫМИ ЛИЦАМИ ГЛАВНОГО УПРАВЛЕНИЯ МЧС РОССИИ ПО ЧЕЧЕНСКОЙ РЕСПУБЛИКЕ</a:t>
            </a:r>
            <a:endParaRPr lang="ru-RU" sz="4400" dirty="0">
              <a:solidFill>
                <a:srgbClr val="FFFF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0" y="712788"/>
          <a:ext cx="12801600" cy="883585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00246"/>
                <a:gridCol w="2920394"/>
                <a:gridCol w="2560320"/>
                <a:gridCol w="2560320"/>
                <a:gridCol w="2560320"/>
              </a:tblGrid>
              <a:tr h="597408">
                <a:tc>
                  <a:txBody>
                    <a:bodyPr/>
                    <a:lstStyle/>
                    <a:p>
                      <a:pPr algn="ctr"/>
                      <a:r>
                        <a:rPr lang="ru-RU" sz="15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Направление деятельности </a:t>
                      </a:r>
                      <a:endParaRPr lang="ru-RU" sz="15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Должность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Воинское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(специальное) звание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Фамилия, имя, отчество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Контактные телефоны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</a:tr>
              <a:tr h="1066800"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Общее  руководство развитием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системы антикризисного управления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ВрИО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начальника Главного управления МЧС России по ЧР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вн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. службы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Эльмурзаев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Магомед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Жамалович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kern="120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8-928- 739-92-02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396000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</a:tr>
              <a:tr h="597408"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Система боевого управления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</a:tr>
              <a:tr h="832104"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Совершенствование оперативного дежурства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Начальник ЦУКС МЧС России по ЧР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Подполковник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вн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службы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Кадыров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Хож-Баудин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Хожахмедович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8-928-896-38-88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288000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</a:tr>
              <a:tr h="1066800"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Формирование и совершенствование паспортов территорий,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баз данных по рискам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Зам начальника Главного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управления МЧС России по ЧР (по защите)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Орцуев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Мухтар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Магамсултанович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8-928-737-76-00</a:t>
                      </a:r>
                    </a:p>
                  </a:txBody>
                  <a:tcPr marL="128016" marR="128016" marT="432000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</a:tr>
              <a:tr h="1066800"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Совершенствование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и развитие системы оперативного управления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Начальник ЦУКС МЧС России по ЧР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Подполковник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вн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службы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Кадыров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Хож-Баудин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Хожахмедович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23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8-928-896-38-88</a:t>
                      </a:r>
                    </a:p>
                  </a:txBody>
                  <a:tcPr marL="128016" marR="128016" marT="432000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</a:tr>
              <a:tr h="854813"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Трехмерное моделирование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Начальник отдела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геоинформационных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систем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ЦУКС МЧС России по ЧР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Старштй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Лейтенант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вн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. службы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Межидов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Иса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Ширванович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8-928-736-21-22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324000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</a:tr>
              <a:tr h="832104"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Развитие подвижных пунктов управления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Начальник управления МТО Главного управления МЧС России по ЧР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Подполковник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вн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. службы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Исраилов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Рамзан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Таусович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8-928-085-01-57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324000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</a:tr>
              <a:tr h="854813"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Развитие связи и видеоконференцсвязи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Начальник отдела связи, оповещения и АСУ Главного управления МЧС России по ЧР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Пахомов Сергей Владимирович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b="0" kern="120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8-928-131-68-55</a:t>
                      </a:r>
                    </a:p>
                  </a:txBody>
                  <a:tcPr marL="128016" marR="128016" marT="324000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CC00"/>
                    </a:solidFill>
                  </a:tcPr>
                </a:tc>
              </a:tr>
              <a:tr h="1066800"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Создание и совершенствование  ЕДДС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Зам начальника Главного управления МЧС</a:t>
                      </a:r>
                      <a:r>
                        <a:rPr lang="ru-RU" sz="15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России по ЧР (по антикризисному управлению)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Абазов Руслан </a:t>
                      </a:r>
                      <a:r>
                        <a:rPr lang="ru-RU" sz="15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Сайцелович</a:t>
                      </a:r>
                      <a:r>
                        <a:rPr lang="ru-RU" sz="15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500" kern="120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8-928- 726-56-75</a:t>
                      </a:r>
                      <a:endParaRPr lang="ru-RU" sz="15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432000" marB="64008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rgbClr val="00CC00"/>
                    </a:solidFill>
                  </a:tcPr>
                </a:tc>
              </a:tr>
            </a:tbl>
          </a:graphicData>
        </a:graphic>
      </p:graphicFrame>
      <p:sp>
        <p:nvSpPr>
          <p:cNvPr id="5" name="Прямоугольник 4"/>
          <p:cNvSpPr/>
          <p:nvPr/>
        </p:nvSpPr>
        <p:spPr>
          <a:xfrm>
            <a:off x="0" y="0"/>
            <a:ext cx="12801600" cy="8001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Сведения о закреплении направлений деятельности по антикризисному управлению за должностными лицами Главного управления МЧС России по Чеченской Республике </a:t>
            </a:r>
          </a:p>
        </p:txBody>
      </p:sp>
    </p:spTree>
  </p:cSld>
  <p:clrMapOvr>
    <a:masterClrMapping/>
  </p:clrMapOvr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0" y="0"/>
          <a:ext cx="12801600" cy="9601201"/>
        </p:xfrm>
        <a:graphic>
          <a:graphicData uri="http://schemas.openxmlformats.org/drawingml/2006/table">
            <a:tbl>
              <a:tblPr/>
              <a:tblGrid>
                <a:gridCol w="2200275"/>
                <a:gridCol w="2921000"/>
                <a:gridCol w="2559050"/>
                <a:gridCol w="2560638"/>
                <a:gridCol w="2560637"/>
              </a:tblGrid>
              <a:tr h="87803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Направление деятельности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Воинское (специальное) звание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Фамилия, имя, отчество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Контактные телефоны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56870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Создание и совершенствование Системы – 112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отдела связи, оповещения и АСУ Главного управления МЧС России по ЧР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Пахомов Сергей Владимирович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500" b="0" kern="120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8-928-131-68-55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84000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56870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Создание и совершенствование системы оповещения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отдела связи, оповещения и АСУ Главного управления МЧС России по ЧР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Пахомов Сергей Владимирович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500" b="0" kern="120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8-928-131-68-55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720000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22416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Совершенствование  оснащенности оперативных групп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отдела оперативного планирования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Майор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Джайрханов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Муслим </a:t>
                      </a:r>
                      <a:r>
                        <a:rPr lang="ru-RU" sz="1400" kern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Ахмедович</a:t>
                      </a: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6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8929-888-00-87 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504000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22416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Совершенствование организации реагирования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Зам начальника (по антикризисному управлению)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Абазов Руслан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Сайцелович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500" kern="1200" dirty="0" smtClean="0">
                        <a:solidFill>
                          <a:schemeClr val="dk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500" kern="1200" dirty="0" smtClean="0">
                          <a:solidFill>
                            <a:schemeClr val="dk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8-928- 726-56-75</a:t>
                      </a:r>
                      <a:endParaRPr lang="ru-RU" sz="1500" dirty="0" smtClean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56870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Совершенствование организации информационного обмена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управления ОПТ и АСР Главного управления МЧС России по ЧР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службы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Темирбулатов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Хамзатович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8-928-743-52-71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56870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Совершенствование организации взаимодействия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управления ОПТ и АСР Главного управления МЧС России по ЧР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Полковник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службы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Темирбулатов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Хамзатович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8-928-74352-71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0" y="0"/>
          <a:ext cx="12804775" cy="9229756"/>
        </p:xfrm>
        <a:graphic>
          <a:graphicData uri="http://schemas.openxmlformats.org/drawingml/2006/table">
            <a:tbl>
              <a:tblPr/>
              <a:tblGrid>
                <a:gridCol w="2200275"/>
                <a:gridCol w="2924175"/>
                <a:gridCol w="2560638"/>
                <a:gridCol w="2559050"/>
                <a:gridCol w="2560637"/>
              </a:tblGrid>
              <a:tr h="66822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Направление деятельности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Воинское (специальное) звание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Фамилия, имя, отчество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Контактные телефоны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668227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 функциональных подсистем РС ЧС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(за каждую из функциональных подсистем)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01555">
                <a:tc rowSpan="8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Общее руководство развитием системы антикризисного управления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Главное управление МВД России по Чеченской Республике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Алханов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Руслан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Шахаевич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22-24-80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3348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Федеральная служба по надзору в сфере здравоохранения и социального развития по Чеченской Республике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Термулаева Рита Магомедовна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33-28-51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93488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 Медицины катастроф в Чеченской Республике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Сайханов Ахмад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Сосмикович 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8-8712-33-20-64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19677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Чеченский республиканский центр по гидрометеорологии и мониторингу окружающей среды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Махаев Ахмад Сергеевич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</a:t>
                      </a: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33-21-37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</a:t>
                      </a: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33-21-64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801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Территориальный отдел водных ресурсов ЗКБВУ по Чеченской Республике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Ибрагимов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Нурады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Адамович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22-35-03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801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Управление по недропользованию по Чеченской Республике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Ямалханов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Илес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Амантуевич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8-8715-22-23-52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95710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Средне-Кавказское управление Ростехнадзора по Чеченской Республике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Хазуев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Шейхи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Газимагомедович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22-26-41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22-26-78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065006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Структурное подразделение «Грозненское отделение» филиала «Северо-Кавказская железная дорога» ОАО «РЖД»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Гамбулатов Хамзат Сардалович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22-24-69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22-20-53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4"/>
          <p:cNvSpPr>
            <a:spLocks noChangeArrowheads="1"/>
          </p:cNvSpPr>
          <p:nvPr/>
        </p:nvSpPr>
        <p:spPr bwMode="auto">
          <a:xfrm>
            <a:off x="0" y="1014413"/>
            <a:ext cx="12801600" cy="4000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1944" tIns="60982" rIns="121944" bIns="60982" anchor="ctr"/>
          <a:lstStyle/>
          <a:p>
            <a:pPr algn="ctr" defTabSz="1219200"/>
            <a:r>
              <a:rPr lang="ru-RU" sz="3100">
                <a:solidFill>
                  <a:schemeClr val="tx2"/>
                </a:solidFill>
              </a:rPr>
              <a:t>Таблица рисков ЧС</a:t>
            </a:r>
          </a:p>
        </p:txBody>
      </p:sp>
      <p:sp>
        <p:nvSpPr>
          <p:cNvPr id="58371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414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graphicFrame>
        <p:nvGraphicFramePr>
          <p:cNvPr id="59621" name="Group 229"/>
          <p:cNvGraphicFramePr>
            <a:graphicFrameLocks noGrp="1"/>
          </p:cNvGraphicFramePr>
          <p:nvPr/>
        </p:nvGraphicFramePr>
        <p:xfrm>
          <a:off x="-17463" y="1443038"/>
          <a:ext cx="12819063" cy="8158158"/>
        </p:xfrm>
        <a:graphic>
          <a:graphicData uri="http://schemas.openxmlformats.org/drawingml/2006/table">
            <a:tbl>
              <a:tblPr/>
              <a:tblGrid>
                <a:gridCol w="1346201"/>
                <a:gridCol w="1955800"/>
                <a:gridCol w="754062"/>
                <a:gridCol w="1076325"/>
                <a:gridCol w="571500"/>
                <a:gridCol w="735013"/>
                <a:gridCol w="866775"/>
                <a:gridCol w="852487"/>
                <a:gridCol w="688975"/>
                <a:gridCol w="714375"/>
                <a:gridCol w="744538"/>
                <a:gridCol w="220662"/>
                <a:gridCol w="571500"/>
                <a:gridCol w="220663"/>
                <a:gridCol w="571500"/>
                <a:gridCol w="220662"/>
                <a:gridCol w="708025"/>
              </a:tblGrid>
              <a:tr h="54762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населенный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пункт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Циклические ЧС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Январь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февраль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март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апрель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май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июнь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июль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август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сентябрь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октябрь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ноябрь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декабрь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91718">
                <a:tc rowSpan="1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Ачхой-Мартановский муниципальный район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Бытовые(техногенные) пожары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368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Лесные пожары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207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на электросетях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917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Сан- эпидем. обстановка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Вирусные инфекции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Распространение сельхоз. вредителей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Вирусные инфекции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00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059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Аварии на водопроводах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70C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917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Аварии на газопроводах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368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Террористический акт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1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000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368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Сильные ветра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E3F1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AE3F1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</a:tr>
              <a:tr h="48531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Дождевой ливень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2CE6D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</a:tr>
              <a:tr h="4917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подтоплений и (затоплений)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</a:tr>
              <a:tr h="4917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на автотрассах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575D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059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на объектах воздушного транспорта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1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ЧС на воздушном транспорте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1C43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059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Риски возникновения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землетрясений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15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2"/>
                          </a:solidFill>
                          <a:effectLst/>
                          <a:latin typeface="Times New Roman" pitchFamily="18" charset="0"/>
                        </a:rPr>
                        <a:t>Землетрясение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9171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Засуха</a:t>
                      </a: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1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10321" marR="110321" marT="55168" marB="5516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blipFill dpi="0" rotWithShape="0">
                      <a:blip r:embed="rId3"/>
                      <a:srcRect/>
                      <a:tile tx="0" ty="0" sx="100000" sy="100000" flip="none" algn="tl"/>
                    </a:blip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0" y="12700"/>
          <a:ext cx="12804775" cy="9588499"/>
        </p:xfrm>
        <a:graphic>
          <a:graphicData uri="http://schemas.openxmlformats.org/drawingml/2006/table">
            <a:tbl>
              <a:tblPr/>
              <a:tblGrid>
                <a:gridCol w="2200275"/>
                <a:gridCol w="2924175"/>
                <a:gridCol w="2560638"/>
                <a:gridCol w="2559050"/>
                <a:gridCol w="2560637"/>
              </a:tblGrid>
              <a:tr h="69532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Направление деятельности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Воинское (специальное) звание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Фамилия, имя, отчество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Контактные телефоны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695324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 функциональных подсистем РС ЧС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(за каждую из функциональных подсистем)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73138">
                <a:tc rowSpan="6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Общее руководство развитием системы антикризисного управления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Управление федеральной почтовой связи Филиал ФГУП «Почта России»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Хасуева Зинаида Шефовна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8-8712-22-41-71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8-8712-22-32-46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8334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Центр специальной связи и информации ФСО России в ЧР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Гришин Александр Николаевич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8-928 -896-62-79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1112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ОАО «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Нурэнерго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 (территориальное подразделение ОАО «МРСК Северного Кавказа»)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Муртазалиев Сайд-Хасан Салманович</a:t>
                      </a: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8-8712-22-30-32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66687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Территориальное управление федеральной службы по надзору в сфере защиты прав потребителей и благополучия человека РФ по Чеченской Республике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Мирзоева Таисия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Абуевна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8-8712-22-28-93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8334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ВК ППЗ и СР 18 ОМСБР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ВК ППЗ и СР 17 ОМСБР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ВК ППЗ и СР 8 ОМСБР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Подполковник 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Гусев Владимир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8-928-785-62-07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11112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ДДС муниципальных образований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ДДС служб ЖКХ муниципальных образований 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Главы администраций муниципальных образований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  <a:tr h="417513">
                <a:tc gridSpan="5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 территориальной подсистемы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5095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Общее руководство развитием системы антикризисного управления </a:t>
                      </a: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Председатель КЧС и ПБ Чеченской республики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6012" marR="96012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Даудов 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 </a:t>
                      </a: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Хожахмедович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8-8712 -22-20-00</a:t>
                      </a:r>
                      <a:endParaRPr kumimoji="0" lang="ru-RU" sz="15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16" marR="128016" marT="64008" marB="6400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CC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7" name="Rectangle 2"/>
          <p:cNvSpPr>
            <a:spLocks noGrp="1" noChangeArrowheads="1"/>
          </p:cNvSpPr>
          <p:nvPr>
            <p:ph type="subTitle" idx="1"/>
          </p:nvPr>
        </p:nvSpPr>
        <p:spPr/>
        <p:txBody>
          <a:bodyPr/>
          <a:lstStyle/>
          <a:p>
            <a:r>
              <a:rPr lang="ru-RU" smtClean="0">
                <a:solidFill>
                  <a:srgbClr val="898989"/>
                </a:solidFill>
              </a:rPr>
              <a:t>Титульный лист</a:t>
            </a:r>
          </a:p>
        </p:txBody>
      </p:sp>
      <p:pic>
        <p:nvPicPr>
          <p:cNvPr id="62468" name="Picture 3" descr="заставка-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52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1943081"/>
            <a:ext cx="12801600" cy="45444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defTabSz="1277784">
              <a:defRPr/>
            </a:pPr>
            <a:r>
              <a:rPr sz="4300" b="1" dirty="0" smtClean="0">
                <a:solidFill>
                  <a:srgbClr val="FFFF00"/>
                </a:solidFill>
                <a:cs typeface="Times New Roman" pitchFamily="18" charset="0"/>
              </a:rPr>
              <a:t>ОБЕСПЕЧЕННОСТЬ </a:t>
            </a:r>
            <a:r>
              <a:rPr sz="4300" b="1" smtClean="0">
                <a:solidFill>
                  <a:srgbClr val="FFFF00"/>
                </a:solidFill>
                <a:cs typeface="Times New Roman" pitchFamily="18" charset="0"/>
              </a:rPr>
              <a:t>ТЕРРИТОРИИ </a:t>
            </a:r>
            <a:r>
              <a:rPr lang="ru-RU" sz="4400" b="1" dirty="0" smtClean="0">
                <a:solidFill>
                  <a:srgbClr val="FFFF00"/>
                </a:solidFill>
              </a:rPr>
              <a:t>АЧХОЙ-МАРТАНОВСКОГО МУНИЦИПАЛЬНОГО РАЙОНА </a:t>
            </a:r>
            <a:r>
              <a:rPr lang="ru-RU" sz="4300" b="1" dirty="0" smtClean="0">
                <a:solidFill>
                  <a:srgbClr val="FFFF00"/>
                </a:solidFill>
                <a:cs typeface="Times New Roman" pitchFamily="18" charset="0"/>
              </a:rPr>
              <a:t/>
            </a:r>
            <a:br>
              <a:rPr lang="ru-RU" sz="4300" b="1" dirty="0" smtClean="0">
                <a:solidFill>
                  <a:srgbClr val="FFFF00"/>
                </a:solidFill>
                <a:cs typeface="Times New Roman" pitchFamily="18" charset="0"/>
              </a:rPr>
            </a:br>
            <a:r>
              <a:rPr lang="ru-RU" sz="4300" b="1" dirty="0" smtClean="0">
                <a:solidFill>
                  <a:srgbClr val="FFFF00"/>
                </a:solidFill>
                <a:cs typeface="Times New Roman" pitchFamily="18" charset="0"/>
              </a:rPr>
              <a:t>ЧЕЧЕНСКОЙ РЕСПУБЛИКИ </a:t>
            </a:r>
            <a:br>
              <a:rPr lang="ru-RU" sz="4300" b="1" dirty="0" smtClean="0">
                <a:solidFill>
                  <a:srgbClr val="FFFF00"/>
                </a:solidFill>
                <a:cs typeface="Times New Roman" pitchFamily="18" charset="0"/>
              </a:rPr>
            </a:br>
            <a:r>
              <a:rPr sz="4300" b="1" smtClean="0">
                <a:solidFill>
                  <a:srgbClr val="FFFF00"/>
                </a:solidFill>
                <a:cs typeface="Times New Roman" pitchFamily="18" charset="0"/>
              </a:rPr>
              <a:t>СПЕЦИАЛЬНЫМ </a:t>
            </a:r>
            <a:r>
              <a:rPr sz="4300" b="1" dirty="0" smtClean="0">
                <a:solidFill>
                  <a:srgbClr val="FFFF00"/>
                </a:solidFill>
                <a:cs typeface="Times New Roman" pitchFamily="18" charset="0"/>
              </a:rPr>
              <a:t>ВООРУЖЕНИЕМ И ТЕХНИКОЙ</a:t>
            </a:r>
          </a:p>
        </p:txBody>
      </p:sp>
      <p:sp>
        <p:nvSpPr>
          <p:cNvPr id="62470" name="Rectangle 24"/>
          <p:cNvSpPr>
            <a:spLocks noChangeArrowheads="1"/>
          </p:cNvSpPr>
          <p:nvPr/>
        </p:nvSpPr>
        <p:spPr bwMode="auto">
          <a:xfrm rot="10800000">
            <a:off x="12711333" y="0"/>
            <a:ext cx="90268" cy="9230043"/>
          </a:xfrm>
          <a:prstGeom prst="rect">
            <a:avLst/>
          </a:pr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FF66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1275715"/>
            <a:endParaRPr lang="ru-RU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471" name="Rectangle 25"/>
          <p:cNvSpPr>
            <a:spLocks noChangeArrowheads="1"/>
          </p:cNvSpPr>
          <p:nvPr/>
        </p:nvSpPr>
        <p:spPr bwMode="auto">
          <a:xfrm rot="10800000">
            <a:off x="12623118" y="0"/>
            <a:ext cx="88215" cy="9230043"/>
          </a:xfrm>
          <a:prstGeom prst="rect">
            <a:avLst/>
          </a:pr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3366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1275715"/>
            <a:endParaRPr lang="ru-RU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2472" name="Rectangle 26"/>
          <p:cNvSpPr>
            <a:spLocks noChangeArrowheads="1"/>
          </p:cNvSpPr>
          <p:nvPr/>
        </p:nvSpPr>
        <p:spPr bwMode="auto">
          <a:xfrm rot="10800000">
            <a:off x="12532850" y="0"/>
            <a:ext cx="90268" cy="9230043"/>
          </a:xfrm>
          <a:prstGeom prst="rect">
            <a:avLst/>
          </a:pr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FF66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1275715"/>
            <a:endParaRPr lang="ru-RU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8" name="Object 2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2251789" y="2"/>
          <a:ext cx="549812" cy="857885"/>
        </p:xfrm>
        <a:graphic>
          <a:graphicData uri="http://schemas.openxmlformats.org/presentationml/2006/ole">
            <p:oleObj spid="_x0000_s121858" name="CorelDRAW" r:id="rId4" imgW="810768" imgH="950976" progId="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2"/>
            <a:ext cx="12801600" cy="1657326"/>
          </a:xfrm>
          <a:prstGeom prst="rect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15653" tIns="57826" rIns="115653" bIns="57826" anchor="ctr" anchorCtr="1"/>
          <a:lstStyle/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24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АЧХОЙ-МАРТАНОВСКОГО МУНИЦИПАЛЬНОГО РАЙОНА </a:t>
            </a: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ЧЕЧЕНСКОЙ  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РЕСПУБЛИКИ</a:t>
            </a:r>
          </a:p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ВОЗДУШНЫЕ СУДА Ф и ТП РСЧС, СПОСОБНЫЕ ВЫПОЛНЯТЬ</a:t>
            </a:r>
          </a:p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 ЗАДАЧИ ПО ТУШЕНИЮ ПОЖАРОВ С ИСПОЛЬЗОВАНИЕМ ВСУ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14887" y="1657327"/>
          <a:ext cx="12595222" cy="7943876"/>
        </p:xfrm>
        <a:graphic>
          <a:graphicData uri="http://schemas.openxmlformats.org/drawingml/2006/table">
            <a:tbl>
              <a:tblPr/>
              <a:tblGrid>
                <a:gridCol w="723356"/>
                <a:gridCol w="1526645"/>
                <a:gridCol w="723356"/>
                <a:gridCol w="1027198"/>
                <a:gridCol w="896812"/>
                <a:gridCol w="960544"/>
                <a:gridCol w="928700"/>
                <a:gridCol w="759284"/>
                <a:gridCol w="960886"/>
                <a:gridCol w="960886"/>
                <a:gridCol w="1033746"/>
                <a:gridCol w="1132923"/>
                <a:gridCol w="960886"/>
              </a:tblGrid>
              <a:tr h="1182399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3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3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Наименование собственника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ВСУ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Тип ВСУ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 err="1">
                          <a:latin typeface="Times New Roman"/>
                          <a:ea typeface="Calibri"/>
                          <a:cs typeface="Times New Roman"/>
                        </a:rPr>
                        <a:t>Принад-лежность</a:t>
                      </a: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 к Ф и ТП РСЧС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Тип воздушного судна/ количество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Готовность экипажей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Аэродром базирования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Время готовности к применению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>
                          <a:latin typeface="Times New Roman"/>
                          <a:ea typeface="Calibri"/>
                          <a:cs typeface="Times New Roman"/>
                        </a:rPr>
                        <a:t>Примечание </a:t>
                      </a:r>
                      <a:endParaRPr lang="ru-RU" sz="13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93184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В наличии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Срок поставки по плану </a:t>
                      </a: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2012 </a:t>
                      </a: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г.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Кол-во готовых экипажей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Сроки обучения экипажей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Практический опыт работы часы/сливы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659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1.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ТП РСЧС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659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2.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МЧС </a:t>
                      </a: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России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659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3.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МВД России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6592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4.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ФСБ России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8296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5.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МО России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82964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Итого за субъект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40" marR="4424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2"/>
            <a:ext cx="12801600" cy="1585888"/>
          </a:xfrm>
          <a:prstGeom prst="rect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15653" tIns="57826" rIns="115653" bIns="57826" anchor="ctr" anchorCtr="1"/>
          <a:lstStyle/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2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АЧХОЙ-МАРТАНОВСКОГО МУНИЦИПАЛЬНОГО РАЙОНА </a:t>
            </a: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ЧЕЧЕНСКОЙ   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РЕСПУБЛИКИ</a:t>
            </a:r>
          </a:p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БЕСПИЛОТНЫЕ ЛЕТАТЕЛЬНЫЕ АППАРАТЫ Ф и ТП РСЧС, СПОСОБНЫЕ ВЫПОЛНЯТЬ</a:t>
            </a:r>
          </a:p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 ЗАДАЧИ ПО МОНИТОРИНГУ РАЙОНА ЧС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14887" y="1942467"/>
          <a:ext cx="12550773" cy="6611939"/>
        </p:xfrm>
        <a:graphic>
          <a:graphicData uri="http://schemas.openxmlformats.org/drawingml/2006/table">
            <a:tbl>
              <a:tblPr/>
              <a:tblGrid>
                <a:gridCol w="808130"/>
                <a:gridCol w="1705563"/>
                <a:gridCol w="820478"/>
                <a:gridCol w="1135235"/>
                <a:gridCol w="1001916"/>
                <a:gridCol w="1073115"/>
                <a:gridCol w="1037540"/>
                <a:gridCol w="1154895"/>
                <a:gridCol w="1474704"/>
                <a:gridCol w="1265699"/>
                <a:gridCol w="1073498"/>
              </a:tblGrid>
              <a:tr h="984148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3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3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Наименование собственника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</a:t>
                      </a: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БПЛА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Тип </a:t>
                      </a: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БПЛА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>
                          <a:latin typeface="Times New Roman"/>
                          <a:ea typeface="Calibri"/>
                          <a:cs typeface="Times New Roman"/>
                        </a:rPr>
                        <a:t>Принад-лежность к Ф и ТП РСЧС</a:t>
                      </a:r>
                      <a:endParaRPr lang="ru-RU" sz="13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>
                          <a:latin typeface="Times New Roman"/>
                          <a:ea typeface="Calibri"/>
                          <a:cs typeface="Times New Roman"/>
                        </a:rPr>
                        <a:t>Тип воздушного судна/ количество</a:t>
                      </a:r>
                      <a:endParaRPr lang="ru-RU" sz="13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Аэродром базирования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algn="ctr" defTabSz="1279897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Возможности мониторинга (дневной режим, круглосуточный, инфракрасный диапазон и пр.)</a:t>
                      </a:r>
                      <a:endParaRPr lang="ru-RU" sz="1300" b="1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Время готовности к применению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Примечание 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60793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В наличии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Срок поставки по плану </a:t>
                      </a: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2012 </a:t>
                      </a: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г.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0397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1.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«</a:t>
                      </a:r>
                      <a:r>
                        <a:rPr lang="ru-RU" sz="1300" dirty="0" err="1" smtClean="0">
                          <a:latin typeface="Times New Roman"/>
                          <a:ea typeface="Calibri"/>
                          <a:cs typeface="Times New Roman"/>
                        </a:rPr>
                        <a:t>ВайнахАвиа</a:t>
                      </a: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»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ТП РСЧС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0397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2.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МЧС </a:t>
                      </a: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России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0397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3.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МВД России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80397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4.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ФСБ России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0198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5.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МО России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01986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Итого за субъект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 smtClean="0">
                          <a:latin typeface="Calibri"/>
                          <a:ea typeface="Calibri"/>
                          <a:cs typeface="Times New Roman"/>
                        </a:rPr>
                        <a:t>0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673" name="Rectangle 169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wrap="none" lIns="95781" tIns="47891" rIns="95781" bIns="47891" anchor="ctr"/>
          <a:lstStyle/>
          <a:p>
            <a:pPr>
              <a:defRPr/>
            </a:pPr>
            <a:endParaRPr lang="ru-RU"/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2"/>
            <a:ext cx="12801600" cy="130013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15636" tIns="57820" rIns="115636" bIns="57820" anchor="ctr" anchorCtr="1"/>
          <a:lstStyle/>
          <a:p>
            <a:pPr algn="ctr" defTabSz="1617977">
              <a:defRPr/>
            </a:pPr>
            <a:r>
              <a:rPr lang="ru-RU" sz="2200" dirty="0">
                <a:solidFill>
                  <a:srgbClr val="000000"/>
                </a:solidFill>
                <a:cs typeface="Times New Roman" pitchFamily="18" charset="0"/>
              </a:rPr>
              <a:t>ПАСПОРТ ТЕРРИТОРИИ </a:t>
            </a:r>
            <a:r>
              <a:rPr lang="ru-RU" sz="2200" dirty="0" smtClean="0">
                <a:solidFill>
                  <a:schemeClr val="tx1"/>
                </a:solidFill>
                <a:cs typeface="Times New Roman" pitchFamily="18" charset="0"/>
              </a:rPr>
              <a:t>АЧХОЙ-МАРТАНОВСКОГО МУНИЦИПАЛЬНОГО РАЙОНА </a:t>
            </a:r>
            <a:r>
              <a:rPr lang="ru-RU" sz="2200" dirty="0" smtClean="0">
                <a:solidFill>
                  <a:srgbClr val="000000"/>
                </a:solidFill>
                <a:cs typeface="Times New Roman" pitchFamily="18" charset="0"/>
              </a:rPr>
              <a:t>ЧЕЧЕНСКОЙ  </a:t>
            </a:r>
            <a:r>
              <a:rPr lang="ru-RU" sz="2200" dirty="0">
                <a:solidFill>
                  <a:srgbClr val="000000"/>
                </a:solidFill>
                <a:cs typeface="Times New Roman" pitchFamily="18" charset="0"/>
              </a:rPr>
              <a:t>РЕСПУБЛИКИ</a:t>
            </a:r>
          </a:p>
          <a:p>
            <a:pPr algn="ctr" defTabSz="1617977">
              <a:defRPr/>
            </a:pPr>
            <a:r>
              <a:rPr lang="ru-RU" sz="2200" dirty="0">
                <a:solidFill>
                  <a:srgbClr val="000000"/>
                </a:solidFill>
                <a:cs typeface="Times New Roman" pitchFamily="18" charset="0"/>
              </a:rPr>
              <a:t>СВОДНЫЕ ДАННЫЕ ПО НАЛИЧИЮ ПЕНООБРАЗОВАТЕЛЕЙ </a:t>
            </a:r>
          </a:p>
        </p:txBody>
      </p:sp>
      <p:graphicFrame>
        <p:nvGraphicFramePr>
          <p:cNvPr id="147629" name="Group 173"/>
          <p:cNvGraphicFramePr>
            <a:graphicFrameLocks noGrp="1"/>
          </p:cNvGraphicFramePr>
          <p:nvPr/>
        </p:nvGraphicFramePr>
        <p:xfrm>
          <a:off x="0" y="1300138"/>
          <a:ext cx="12801601" cy="8301065"/>
        </p:xfrm>
        <a:graphic>
          <a:graphicData uri="http://schemas.openxmlformats.org/drawingml/2006/table">
            <a:tbl>
              <a:tblPr/>
              <a:tblGrid>
                <a:gridCol w="2132690"/>
                <a:gridCol w="2181780"/>
                <a:gridCol w="2087238"/>
                <a:gridCol w="2132691"/>
                <a:gridCol w="2172691"/>
                <a:gridCol w="2094511"/>
              </a:tblGrid>
              <a:tr h="1229020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9CDE5"/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Субъект РФ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9CDE5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565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Место хранения пенообразователя адрес, телефон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Наименование и количество пенообразователя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ФИО ответственного за хранение и выдачу пенообразователя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Расстояние от места хранения до аэродрома административного центра субъекта РФ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9CD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Необходимый транспорт для доставки от места хранения до аэродрома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9CDE5"/>
                    </a:solidFill>
                  </a:tcPr>
                </a:tc>
              </a:tr>
              <a:tr h="1222558"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 Республика  </a:t>
                      </a: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Ачхой-Мартановский</a:t>
                      </a: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6615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6675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 с.Ачхой-Мартан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ул.Мамакаева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№14</a:t>
                      </a: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 6 -ПО В резерве 250 л.</a:t>
                      </a: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Ибрагимов Магомед Саид-Магомедович  </a:t>
                      </a: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 км</a:t>
                      </a: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КАМАЗ</a:t>
                      </a:r>
                      <a:r>
                        <a:rPr lang="ru-RU" sz="14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АЦ-5.0-40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ЗИЛ </a:t>
                      </a: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АЦ-2.0-40 (4333)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878" marR="66878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9EDF4"/>
                    </a:solidFill>
                  </a:tcPr>
                </a:tc>
              </a:tr>
              <a:tr h="162682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Итого за район</a:t>
                      </a:r>
                    </a:p>
                  </a:txBody>
                  <a:tcPr marL="89170" marR="89170" marT="47226" marB="4722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Пожарных частей</a:t>
                      </a:r>
                    </a:p>
                  </a:txBody>
                  <a:tcPr marL="89170" marR="89170" marT="47226" marB="472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постоянной готовности 650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резерве 250</a:t>
                      </a:r>
                    </a:p>
                  </a:txBody>
                  <a:tcPr marL="89170" marR="89170" marT="47226" marB="4722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1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89170" marR="89170" marT="47226" marB="4722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</a:t>
                      </a:r>
                    </a:p>
                  </a:txBody>
                  <a:tcPr marL="89170" marR="89170" marT="47226" marB="472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ед.</a:t>
                      </a:r>
                    </a:p>
                  </a:txBody>
                  <a:tcPr marL="89170" marR="89170" marT="47226" marB="47226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2"/>
            <a:ext cx="12801600" cy="1080135"/>
          </a:xfrm>
          <a:prstGeom prst="rect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15653" tIns="57826" rIns="115653" bIns="57826" anchor="ctr" anchorCtr="1"/>
          <a:lstStyle/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2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АЧХОЙ-МАРТАНОВСКОГО МУНИЦИПАЛЬНОГО РАЙОНА </a:t>
            </a: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ЧЕЧЕНСКОЙ 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РЕСПУБЛИКЕ</a:t>
            </a:r>
          </a:p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СВОДНЫЕ  ДАННЫЕ ПО НАЛИЧИЮ ПХС И ВИДЕОКАМЕР  Ф и ТП РСЧС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-2" y="1100113"/>
          <a:ext cx="12688234" cy="8501084"/>
        </p:xfrm>
        <a:graphic>
          <a:graphicData uri="http://schemas.openxmlformats.org/drawingml/2006/table">
            <a:tbl>
              <a:tblPr>
                <a:tableStyleId>{073A0DAA-6AF3-43AB-8588-CEC1D06C72B9}</a:tableStyleId>
              </a:tblPr>
              <a:tblGrid>
                <a:gridCol w="436783"/>
                <a:gridCol w="1053416"/>
                <a:gridCol w="620917"/>
                <a:gridCol w="455563"/>
                <a:gridCol w="490799"/>
                <a:gridCol w="509579"/>
                <a:gridCol w="727971"/>
                <a:gridCol w="451627"/>
                <a:gridCol w="421939"/>
                <a:gridCol w="419700"/>
                <a:gridCol w="3504518"/>
                <a:gridCol w="496703"/>
                <a:gridCol w="394066"/>
                <a:gridCol w="469353"/>
                <a:gridCol w="745100"/>
                <a:gridCol w="745100"/>
                <a:gridCol w="745100"/>
              </a:tblGrid>
              <a:tr h="486126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№ п/п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Наименование лесничества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gridSpan="12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Пожарно-химические станции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gridSpan="3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Видеокамеры для наблюдения за пожарной обстановкой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331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Количество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8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Укомплектованность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8379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По штату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Из них: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л/</a:t>
                      </a:r>
                      <a:r>
                        <a:rPr lang="en-US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c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Техникой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Планируется установить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01944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ПХС - 1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ПХС - 2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ПХС - 3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По штату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ПХС - 1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ПХС - 2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ПХС - 3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По штату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ПХС - 1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ПХС - 2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ПХС - 3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Установлено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 2011 году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В 2012 году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486126">
                <a:tc gridSpan="17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Наименование федерального округа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6126">
                <a:tc gridSpan="17">
                  <a:txBody>
                    <a:bodyPr/>
                    <a:lstStyle/>
                    <a:p>
                      <a:pPr algn="ctr" fontAlgn="ctr"/>
                      <a:r>
                        <a:rPr lang="ru-RU" sz="1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Наименование субъекта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20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РГУ </a:t>
                      </a:r>
                      <a:r>
                        <a:rPr lang="ru-RU" sz="1500" b="0" i="0" u="none" strike="noStrike" dirty="0" err="1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Ачхой-Мартановское</a:t>
                      </a:r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лесничество.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-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-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-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-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-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-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l" fontAlgn="t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7 </a:t>
                      </a: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единица техники</a:t>
                      </a:r>
                      <a:b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</a:b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АЦ пожарная </a:t>
                      </a:r>
                      <a:b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</a:br>
                      <a:r>
                        <a:rPr lang="ru-RU" sz="15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Лесопатрульный</a:t>
                      </a: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автомобиль </a:t>
                      </a:r>
                      <a:b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</a:b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Автомобиль бортовой повышенной </a:t>
                      </a:r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проходимости</a:t>
                      </a: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/>
                      </a:r>
                      <a:b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</a:b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Мотопомпа </a:t>
                      </a:r>
                      <a:b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</a:b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Съемная цистерна или резервуар для воды </a:t>
                      </a:r>
                      <a:b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</a:b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Бульдозер </a:t>
                      </a:r>
                      <a:b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</a:b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Колесный или </a:t>
                      </a:r>
                      <a:r>
                        <a:rPr lang="ru-RU" sz="15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гусенечный</a:t>
                      </a: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 трактор </a:t>
                      </a:r>
                      <a:b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</a:b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Ранцевый лесной огнетушитель </a:t>
                      </a:r>
                    </a:p>
                  </a:txBody>
                  <a:tcPr marL="9526" marR="9526" marT="952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/>
                      </a:r>
                      <a:b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</a:b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endParaRPr lang="ru-RU" sz="1500" b="0" i="0" u="none" strike="noStrike" dirty="0" smtClean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  <a:p>
                      <a:pPr algn="ctr" fontAlgn="t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9526" marR="9526" marT="952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t"/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9526" marR="9526" marT="9526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8612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За субъект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-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24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1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-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20 </a:t>
                      </a:r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единиц техники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5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500" b="0" i="0" u="none" strike="noStrike" dirty="0" smtClean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0</a:t>
                      </a:r>
                      <a:endParaRPr lang="ru-RU" sz="1500" b="0" i="0" u="none" strike="noStrike" dirty="0">
                        <a:solidFill>
                          <a:srgbClr val="000000"/>
                        </a:solidFill>
                        <a:effectLst/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05259" name="Text Box 97"/>
          <p:cNvSpPr txBox="1">
            <a:spLocks noChangeArrowheads="1"/>
          </p:cNvSpPr>
          <p:nvPr/>
        </p:nvSpPr>
        <p:spPr bwMode="auto">
          <a:xfrm>
            <a:off x="11872255" y="0"/>
            <a:ext cx="929347" cy="311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5773" tIns="47887" rIns="95773" bIns="47887">
            <a:spAutoFit/>
          </a:bodyPr>
          <a:lstStyle/>
          <a:p>
            <a:pPr algn="r" defTabSz="1340168">
              <a:spcBef>
                <a:spcPct val="50000"/>
              </a:spcBef>
            </a:pPr>
            <a:endParaRPr lang="ru-RU" sz="1400" b="1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8" name="Rectangle 6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solidFill>
            <a:schemeClr val="accent1">
              <a:lumMod val="75000"/>
            </a:schemeClr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wrap="none" lIns="95781" tIns="47891" rIns="95781" bIns="47891" anchor="ctr"/>
          <a:lstStyle/>
          <a:p>
            <a:pPr>
              <a:defRPr/>
            </a:pPr>
            <a:endParaRPr lang="ru-RU"/>
          </a:p>
        </p:txBody>
      </p:sp>
      <p:sp>
        <p:nvSpPr>
          <p:cNvPr id="4" name="Прямоугольник 3"/>
          <p:cNvSpPr>
            <a:spLocks noChangeArrowheads="1"/>
          </p:cNvSpPr>
          <p:nvPr/>
        </p:nvSpPr>
        <p:spPr bwMode="auto">
          <a:xfrm>
            <a:off x="0" y="0"/>
            <a:ext cx="12801600" cy="10779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15636" tIns="57820" rIns="115636" bIns="57820" anchor="ctr" anchorCtr="1"/>
          <a:lstStyle/>
          <a:p>
            <a:pPr algn="ctr" defTabSz="1617977">
              <a:defRPr/>
            </a:pPr>
            <a:r>
              <a:rPr lang="ru-RU" sz="2200" dirty="0">
                <a:solidFill>
                  <a:srgbClr val="000000"/>
                </a:solidFill>
                <a:cs typeface="Times New Roman" pitchFamily="18" charset="0"/>
              </a:rPr>
              <a:t>ПАСПОРТ ТЕРРИТОРИИ </a:t>
            </a:r>
            <a:r>
              <a:rPr lang="ru-RU" sz="2200" dirty="0" smtClean="0">
                <a:solidFill>
                  <a:schemeClr val="tx1"/>
                </a:solidFill>
                <a:cs typeface="Times New Roman" pitchFamily="18" charset="0"/>
              </a:rPr>
              <a:t>АЧХОЙ-МАРТАНОВСКОГО МУНИЦИПАЛЬНОГО РАЙОНА </a:t>
            </a:r>
            <a:r>
              <a:rPr lang="ru-RU" sz="2200" dirty="0" smtClean="0">
                <a:solidFill>
                  <a:srgbClr val="000000"/>
                </a:solidFill>
                <a:cs typeface="Times New Roman" pitchFamily="18" charset="0"/>
              </a:rPr>
              <a:t>ЧЕЧЕНСКОЙ РЕСПУБЛИКИ</a:t>
            </a:r>
            <a:endParaRPr lang="ru-RU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617977">
              <a:defRPr/>
            </a:pPr>
            <a:r>
              <a:rPr lang="ru-RU" sz="2200" dirty="0">
                <a:solidFill>
                  <a:srgbClr val="000000"/>
                </a:solidFill>
                <a:cs typeface="Times New Roman" pitchFamily="18" charset="0"/>
              </a:rPr>
              <a:t>СВОДНЫЕ ДАННЫЕ ПО НАЛИЧИЮ БОНОВЫХ ЗАГРАЖДЕНИЙ </a:t>
            </a:r>
          </a:p>
        </p:txBody>
      </p:sp>
      <p:graphicFrame>
        <p:nvGraphicFramePr>
          <p:cNvPr id="6" name="Таблица 5"/>
          <p:cNvGraphicFramePr>
            <a:graphicFrameLocks noGrp="1"/>
          </p:cNvGraphicFramePr>
          <p:nvPr/>
        </p:nvGraphicFramePr>
        <p:xfrm>
          <a:off x="-11" y="1100112"/>
          <a:ext cx="12801596" cy="2814933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20717"/>
                <a:gridCol w="579375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55223"/>
                <a:gridCol w="441435"/>
                <a:gridCol w="294290"/>
                <a:gridCol w="441435"/>
                <a:gridCol w="367871"/>
              </a:tblGrid>
              <a:tr h="918901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№п/п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Наименова-ние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00" b="1" i="0" u="none" strike="noStrike" dirty="0" err="1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мун</a:t>
                      </a:r>
                      <a:r>
                        <a:rPr lang="ru-RU" sz="1000" b="1" i="0" u="none" strike="noStrike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образования</a:t>
                      </a:r>
                      <a:endParaRPr lang="ru-RU" sz="1000" b="1" i="0" u="none" strike="noStrike" dirty="0"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(марка) сорбирующего вещества (твердые/ПАВ)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 (т)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FEA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хранения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 доставки.                                                                                                        Время доставки в район погрузки                                                                                                (с учетом загрузки на автотранспорт) 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(марка) боновых заграждений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боновых заграждений (м)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хранения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 доставки.                                                                                                        Время доставки в район погрузки                                                                                                (с учетом загрузки на автотранспорт) 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Наличие глубинных насосов (марка, метраж и производительность)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насосов (шт.)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FEA0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хранения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 доставки.                                                                                                        Время доставки в район погрузки                                                                                                (с учетом загрузки на автотранспорт) 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8719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Организация (объект экономики, склад, другое)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Почтовый адрес, номера телефонов директора, заместителей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Воздушным транспортом 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(ч)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Автомобильным транспортом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(ч)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Ж/дорожным транспортом 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(ч)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Организация (объект экономики, склад, другое)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Почтовый адрес, номера телефонов директора, заместителей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Воздушным транспортом 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(ч)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Автомобильным транспортом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(ч)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Ж/дорожным транспортом 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(ч)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Организация (объект экономики, склад, другое)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Почтовый адрес, номера телефонов директора, заместителей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Воздушным транспортом 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(ч)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Автомобильным транспортом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(ч)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Ж/дорожным транспортом 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000" b="1" i="0" u="none" strike="noStrike" dirty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(ч)</a:t>
                      </a:r>
                    </a:p>
                  </a:txBody>
                  <a:tcPr marL="9526" marR="9526" marT="9526" marB="0" vert="vert27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</a:tr>
              <a:tr h="308839">
                <a:tc gridSpan="3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Чеченская  Республика</a:t>
                      </a:r>
                      <a:endParaRPr lang="ru-RU" sz="1000" b="1" i="0" u="none" strike="noStrike" dirty="0"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30773" y="3952625"/>
          <a:ext cx="12770867" cy="406268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89988"/>
                <a:gridCol w="579375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00050"/>
                <a:gridCol w="455223"/>
                <a:gridCol w="441435"/>
                <a:gridCol w="294290"/>
                <a:gridCol w="441435"/>
                <a:gridCol w="367871"/>
              </a:tblGrid>
              <a:tr h="310024">
                <a:tc gridSpan="32"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Ачхой-Мартановский</a:t>
                      </a:r>
                      <a:r>
                        <a:rPr lang="ru-RU" sz="1100" b="1" i="0" u="none" strike="noStrike" baseline="0" dirty="0" smtClean="0"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</a:t>
                      </a:r>
                      <a:endParaRPr lang="ru-RU" sz="1100" b="1" i="0" u="none" strike="noStrike" dirty="0"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64895">
                <a:tc>
                  <a:txBody>
                    <a:bodyPr/>
                    <a:lstStyle/>
                    <a:p>
                      <a:r>
                        <a:rPr lang="ru-RU" sz="1400" dirty="0" smtClean="0"/>
                        <a:t>7</a:t>
                      </a:r>
                      <a:endParaRPr lang="ru-RU" sz="1400" dirty="0"/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err="1" smtClean="0">
                          <a:effectLst/>
                          <a:latin typeface="Arial"/>
                        </a:rPr>
                        <a:t>с.п.Ачхой</a:t>
                      </a:r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 -Мартан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Сорбент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FEA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FEA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 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128016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effectLst/>
                          <a:latin typeface="+mn-lt"/>
                        </a:rPr>
                        <a:t>0</a:t>
                      </a:r>
                    </a:p>
                    <a:p>
                      <a:pPr algn="ctr" fontAlgn="b"/>
                      <a:r>
                        <a:rPr lang="ru-RU" sz="1100" b="0" i="0" u="none" strike="noStrike" dirty="0">
                          <a:effectLst/>
                          <a:latin typeface="Arial"/>
                        </a:rPr>
                        <a:t> </a:t>
                      </a:r>
                    </a:p>
                  </a:txBody>
                  <a:tcPr marL="9526" marR="9526" marT="9526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387766"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 smtClean="0">
                          <a:effectLst/>
                          <a:latin typeface="Arial"/>
                        </a:rPr>
                        <a:t>Итого за МО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>
                          <a:effectLst/>
                          <a:latin typeface="Arial"/>
                        </a:rPr>
                        <a:t>Сорбент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effectLst/>
                          <a:latin typeface="Arial"/>
                        </a:rPr>
                        <a:t>0</a:t>
                      </a:r>
                      <a:endParaRPr lang="ru-RU" sz="1100" b="0" i="0" u="none" strike="noStrike" dirty="0">
                        <a:effectLst/>
                        <a:latin typeface="Arial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FEA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0</a:t>
                      </a:r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0</a:t>
                      </a:r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0</a:t>
                      </a:r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CFEA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0</a:t>
                      </a:r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0</a:t>
                      </a:r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100" dirty="0" smtClean="0"/>
                        <a:t>0</a:t>
                      </a:r>
                      <a:endParaRPr lang="ru-RU" sz="11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2"/>
            <a:ext cx="12801600" cy="1514450"/>
          </a:xfrm>
          <a:prstGeom prst="rect">
            <a:avLst/>
          </a:prstGeom>
          <a:ln>
            <a:noFill/>
          </a:ln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lIns="115653" tIns="57826" rIns="115653" bIns="57826" anchor="ctr" anchorCtr="1"/>
          <a:lstStyle/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22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АЧХОЙ-МАРТАНОВСКОГО МУНИЦИПАЛЬНОГО РАЙОНА </a:t>
            </a:r>
            <a:r>
              <a:rPr lang="ru-RU" sz="2200" dirty="0" smtClean="0">
                <a:latin typeface="Times New Roman" pitchFamily="18" charset="0"/>
                <a:cs typeface="Times New Roman" pitchFamily="18" charset="0"/>
              </a:rPr>
              <a:t>ЧЕЧЕНСКОЙ </a:t>
            </a: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РЕСПУБЛИКИ</a:t>
            </a:r>
          </a:p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СВЕДЕНИЯ ПО НАЛИЧИЮ ПЛАВАЮЩИХ ТРАНСПОРТНЫХ СРЕДСТВ</a:t>
            </a:r>
          </a:p>
          <a:p>
            <a:pPr algn="ctr" defTabSz="161915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2200" dirty="0">
                <a:latin typeface="Times New Roman" pitchFamily="18" charset="0"/>
                <a:cs typeface="Times New Roman" pitchFamily="18" charset="0"/>
              </a:rPr>
              <a:t>В Ф И ТП РСЧС</a:t>
            </a: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/>
        </p:nvGraphicFramePr>
        <p:xfrm>
          <a:off x="114885" y="1514452"/>
          <a:ext cx="12550779" cy="8086747"/>
        </p:xfrm>
        <a:graphic>
          <a:graphicData uri="http://schemas.openxmlformats.org/drawingml/2006/table">
            <a:tbl>
              <a:tblPr/>
              <a:tblGrid>
                <a:gridCol w="778183"/>
                <a:gridCol w="1642357"/>
                <a:gridCol w="778183"/>
                <a:gridCol w="1105054"/>
                <a:gridCol w="964785"/>
                <a:gridCol w="1033347"/>
                <a:gridCol w="816834"/>
                <a:gridCol w="1033715"/>
                <a:gridCol w="1033715"/>
                <a:gridCol w="1112097"/>
                <a:gridCol w="1218794"/>
                <a:gridCol w="1033715"/>
              </a:tblGrid>
              <a:tr h="1203665"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№ </a:t>
                      </a:r>
                      <a:r>
                        <a:rPr lang="ru-RU" sz="13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/</a:t>
                      </a:r>
                      <a:r>
                        <a:rPr lang="ru-RU" sz="1300" b="1" dirty="0" err="1">
                          <a:latin typeface="Times New Roman"/>
                          <a:ea typeface="Calibri"/>
                          <a:cs typeface="Times New Roman"/>
                        </a:rPr>
                        <a:t>п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Наименование собственника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Количество </a:t>
                      </a: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ПТС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в</a:t>
                      </a: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 </a:t>
                      </a: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наличии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9515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1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Calibri"/>
                          <a:cs typeface="Times New Roman"/>
                        </a:rPr>
                        <a:t>Район возможного применения</a:t>
                      </a: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Тип </a:t>
                      </a: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ПТС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 err="1">
                          <a:latin typeface="Times New Roman"/>
                          <a:ea typeface="Calibri"/>
                          <a:cs typeface="Times New Roman"/>
                        </a:rPr>
                        <a:t>Принад-лежность</a:t>
                      </a: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 к Ф и ТП РСЧС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Готовность экипажей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Место </a:t>
                      </a: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базирования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Время готовности к применению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>
                          <a:latin typeface="Times New Roman"/>
                          <a:ea typeface="Calibri"/>
                          <a:cs typeface="Times New Roman"/>
                        </a:rPr>
                        <a:t>Примечание </a:t>
                      </a:r>
                      <a:endParaRPr lang="ru-RU" sz="1300" b="1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96659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8" marR="4423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2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8" marR="44238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Кол-во готовых экипажей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Сроки обучения экипажей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Практический опыт работы </a:t>
                      </a: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(часы)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8329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1.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1279897" rtl="0" eaLnBrk="1" latinLnBrk="0" hangingPunct="1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kern="1200" dirty="0" smtClean="0">
                          <a:solidFill>
                            <a:schemeClr val="tx1"/>
                          </a:solidFill>
                          <a:latin typeface="Times New Roman"/>
                          <a:ea typeface="Calibri"/>
                          <a:cs typeface="Times New Roman"/>
                        </a:rPr>
                        <a:t>Рослесхоз</a:t>
                      </a:r>
                      <a:endParaRPr lang="ru-RU" sz="1300" kern="1200" dirty="0">
                        <a:solidFill>
                          <a:schemeClr val="tx1"/>
                        </a:solidFill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ТП РСЧС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8329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2.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МЧС </a:t>
                      </a: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России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Calibri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8329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3.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МВД России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98329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4.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ФСБ России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9165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5.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МО России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ФП РСЧС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dirty="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>
                          <a:latin typeface="Times New Roman"/>
                          <a:ea typeface="Calibri"/>
                          <a:cs typeface="Times New Roman"/>
                        </a:rPr>
                        <a:t>-</a:t>
                      </a:r>
                      <a:endParaRPr lang="ru-RU" sz="130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91650">
                <a:tc gridSpan="2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>
                          <a:latin typeface="Times New Roman"/>
                          <a:ea typeface="Calibri"/>
                          <a:cs typeface="Times New Roman"/>
                        </a:rPr>
                        <a:t>Итого за субъект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ru-RU" sz="1300" b="1" dirty="0" smtClean="0">
                          <a:latin typeface="Times New Roman"/>
                          <a:ea typeface="Calibri"/>
                          <a:cs typeface="Times New Roman"/>
                        </a:rPr>
                        <a:t>0</a:t>
                      </a: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ru-RU" sz="1300" b="1" dirty="0">
                        <a:latin typeface="Times New Roman"/>
                        <a:ea typeface="Calibri"/>
                        <a:cs typeface="Times New Roman"/>
                      </a:endParaRPr>
                    </a:p>
                  </a:txBody>
                  <a:tcPr marL="44239" marR="44239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738" name="Rectangle 138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chemeClr val="bg1">
                <a:gamma/>
                <a:shade val="60000"/>
                <a:invGamma/>
              </a:schemeClr>
            </a:prstShdw>
          </a:effectLst>
        </p:spPr>
        <p:txBody>
          <a:bodyPr wrap="none" lIns="91428" tIns="45714" rIns="91428" bIns="45714" anchor="ctr"/>
          <a:lstStyle/>
          <a:p>
            <a:pPr>
              <a:defRPr/>
            </a:pPr>
            <a:endParaRPr lang="ru-RU"/>
          </a:p>
        </p:txBody>
      </p:sp>
      <p:sp>
        <p:nvSpPr>
          <p:cNvPr id="7" name="Прямоугольник 6"/>
          <p:cNvSpPr>
            <a:spLocks noChangeArrowheads="1"/>
          </p:cNvSpPr>
          <p:nvPr/>
        </p:nvSpPr>
        <p:spPr bwMode="auto">
          <a:xfrm>
            <a:off x="-4103" y="0"/>
            <a:ext cx="12801600" cy="1077913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10380" tIns="55192" rIns="110380" bIns="55192" anchor="ctr" anchorCtr="1"/>
          <a:lstStyle/>
          <a:p>
            <a:pPr algn="ctr" defTabSz="1544452">
              <a:defRPr/>
            </a:pP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dirty="0" smtClean="0">
                <a:solidFill>
                  <a:schemeClr val="tx1"/>
                </a:solidFill>
                <a:cs typeface="Times New Roman" pitchFamily="18" charset="0"/>
              </a:rPr>
              <a:t>АЧХОЙ-МАРТАНОВСКОГО МУНИЦИПАЛЬНОГО РАЙОНА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ЧЕЧЕНСКОЙ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РЕСПУБЛИКИ</a:t>
            </a:r>
          </a:p>
          <a:p>
            <a:pPr algn="ctr" defTabSz="1544452">
              <a:defRPr/>
            </a:pP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СВЕДЕНИЯ ПО НАЛИЧИЮ ИНЖЕНЕРНОЙ ТЕХНИКИ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1" y="1100138"/>
          <a:ext cx="12801601" cy="859519"/>
        </p:xfrm>
        <a:graphic>
          <a:graphicData uri="http://schemas.openxmlformats.org/drawingml/2006/table">
            <a:tbl>
              <a:tblPr/>
              <a:tblGrid>
                <a:gridCol w="583548"/>
                <a:gridCol w="2249094"/>
                <a:gridCol w="2504397"/>
                <a:gridCol w="5920589"/>
                <a:gridCol w="802379"/>
                <a:gridCol w="741594"/>
              </a:tblGrid>
              <a:tr h="85951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№ </a:t>
                      </a:r>
                      <a:r>
                        <a:rPr lang="ru-RU" sz="1400" b="1" i="0" u="none" strike="noStrike" dirty="0" err="1">
                          <a:solidFill>
                            <a:srgbClr val="000000"/>
                          </a:solidFill>
                          <a:latin typeface="Arial"/>
                        </a:rPr>
                        <a:t>п</a:t>
                      </a:r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/</a:t>
                      </a:r>
                      <a:r>
                        <a:rPr lang="ru-RU" sz="1400" b="1" i="0" u="none" strike="noStrike" dirty="0" err="1">
                          <a:solidFill>
                            <a:srgbClr val="000000"/>
                          </a:solidFill>
                          <a:latin typeface="Arial"/>
                        </a:rPr>
                        <a:t>п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 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079" marR="6079" marT="6079" marB="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Наименование инженерной техники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 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079" marR="6079" marT="6079" marB="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400" b="1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Место базирования</a:t>
                      </a:r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 </a:t>
                      </a:r>
                      <a:endParaRPr lang="ru-RU" sz="1400" b="1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079" marR="6079" marT="6079" marB="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Собственник техники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 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079" marR="6079" marT="6079" marB="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400" b="1" i="0" u="none" strike="noStrike">
                          <a:solidFill>
                            <a:srgbClr val="000000"/>
                          </a:solidFill>
                          <a:latin typeface="Arial"/>
                        </a:rPr>
                        <a:t>Принадлежность к Ф И ТП РСЧС</a:t>
                      </a:r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 </a:t>
                      </a:r>
                      <a:endParaRPr lang="ru-RU" sz="1400" b="1" i="0" u="none" strike="noStrike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079" marR="6079" marT="6079" marB="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400" b="1" i="0" u="none" strike="noStrike" dirty="0">
                          <a:solidFill>
                            <a:srgbClr val="000000"/>
                          </a:solidFill>
                          <a:latin typeface="Arial"/>
                        </a:rPr>
                        <a:t>Время готовности</a:t>
                      </a: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 </a:t>
                      </a:r>
                      <a:endParaRPr lang="ru-RU" sz="1400" b="1" i="0" u="none" strike="noStrike" dirty="0">
                        <a:solidFill>
                          <a:srgbClr val="000000"/>
                        </a:solidFill>
                        <a:latin typeface="Arial"/>
                      </a:endParaRPr>
                    </a:p>
                  </a:txBody>
                  <a:tcPr marL="6079" marR="6079" marT="6079" marB="0" anchor="ctr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dbl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6" name="Таблица 5"/>
          <p:cNvGraphicFramePr>
            <a:graphicFrameLocks noGrp="1"/>
          </p:cNvGraphicFramePr>
          <p:nvPr/>
        </p:nvGraphicFramePr>
        <p:xfrm>
          <a:off x="0" y="2000250"/>
          <a:ext cx="12801600" cy="474732"/>
        </p:xfrm>
        <a:graphic>
          <a:graphicData uri="http://schemas.openxmlformats.org/drawingml/2006/table">
            <a:tbl>
              <a:tblPr/>
              <a:tblGrid>
                <a:gridCol w="861608"/>
                <a:gridCol w="1971035"/>
                <a:gridCol w="2504397"/>
                <a:gridCol w="5920587"/>
                <a:gridCol w="802379"/>
                <a:gridCol w="741594"/>
              </a:tblGrid>
              <a:tr h="474732">
                <a:tc>
                  <a:txBody>
                    <a:bodyPr/>
                    <a:lstStyle/>
                    <a:p>
                      <a:pPr algn="r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21</a:t>
                      </a:r>
                    </a:p>
                  </a:txBody>
                  <a:tcPr marL="6079" marR="6079" marT="6079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Экскаватор А-702 (погрузчик)</a:t>
                      </a:r>
                    </a:p>
                  </a:txBody>
                  <a:tcPr marL="6079" marR="6079" marT="6079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с. Ачхой-Мартан, </a:t>
                      </a:r>
                      <a:b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</a:br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ул. Школьная, 5</a:t>
                      </a:r>
                    </a:p>
                  </a:txBody>
                  <a:tcPr marL="6079" marR="6079" marT="6079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Ачхой-Мартановское ГУДЭП</a:t>
                      </a:r>
                    </a:p>
                  </a:txBody>
                  <a:tcPr marL="6079" marR="6079" marT="6079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>
                          <a:solidFill>
                            <a:srgbClr val="000000"/>
                          </a:solidFill>
                          <a:latin typeface="Calibri"/>
                        </a:rPr>
                        <a:t>ТП РСЧС</a:t>
                      </a:r>
                    </a:p>
                  </a:txBody>
                  <a:tcPr marL="6079" marR="6079" marT="6079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1400" b="0" i="0" u="none" strike="noStrike" dirty="0">
                          <a:solidFill>
                            <a:srgbClr val="000000"/>
                          </a:solidFill>
                          <a:latin typeface="Calibri"/>
                        </a:rPr>
                        <a:t>10 мин.</a:t>
                      </a:r>
                    </a:p>
                  </a:txBody>
                  <a:tcPr marL="6079" marR="6079" marT="6079" marB="0" anchor="b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1" y="1157265"/>
          <a:ext cx="12801603" cy="3874070"/>
        </p:xfrm>
        <a:graphic>
          <a:graphicData uri="http://schemas.openxmlformats.org/drawingml/2006/table">
            <a:tbl>
              <a:tblPr/>
              <a:tblGrid>
                <a:gridCol w="566224"/>
                <a:gridCol w="1532500"/>
                <a:gridCol w="1150912"/>
                <a:gridCol w="463648"/>
                <a:gridCol w="463648"/>
                <a:gridCol w="463648"/>
                <a:gridCol w="463648"/>
                <a:gridCol w="463648"/>
                <a:gridCol w="927296"/>
                <a:gridCol w="463648"/>
                <a:gridCol w="2152065"/>
                <a:gridCol w="463648"/>
                <a:gridCol w="1477108"/>
                <a:gridCol w="1749962"/>
              </a:tblGrid>
              <a:tr h="48220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</a:t>
                      </a:r>
                      <a:r>
                        <a:rPr kumimoji="0" lang="ru-RU" sz="16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 техники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части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Гос. номер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марка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Год выпуска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 двигателя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шасси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кузова</a:t>
                      </a: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82206">
                <a:tc gridSpan="1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ФГКУ «1 Отряд ФПС по ЧР»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2206">
                <a:tc gridSpan="1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82206">
                <a:tc>
                  <a:txBody>
                    <a:bodyPr/>
                    <a:lstStyle/>
                    <a:p>
                      <a:pPr marL="342900" marR="0" lvl="0" indent="-34290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Calibri" pitchFamily="34" charset="0"/>
                        <a:buAutoNum type="arabicPeriod"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АЦ-2-40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</a:t>
                      </a: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М377ММ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ЗИЛ-4333</a:t>
                      </a: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2002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20249632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23452126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82206">
                <a:tc>
                  <a:txBody>
                    <a:bodyPr/>
                    <a:lstStyle/>
                    <a:p>
                      <a:pPr marL="342900" marR="0" lvl="0" indent="-34290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Calibri" pitchFamily="34" charset="0"/>
                        <a:buAutoNum type="arabicPeriod"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АЦ-5-40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</a:t>
                      </a: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М734ММ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КамаЗ-43114-</a:t>
                      </a: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2002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141600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12127046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1771197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82206">
                <a:tc>
                  <a:txBody>
                    <a:bodyPr/>
                    <a:lstStyle/>
                    <a:p>
                      <a:pPr marL="342900" marR="0" lvl="0" indent="-34290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Calibri" pitchFamily="34" charset="0"/>
                        <a:buAutoNum type="arabicPeriod"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Легковой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</a:t>
                      </a: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В305ВМ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ВАЗ-21104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2005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1216871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--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0815983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82206">
                <a:tc>
                  <a:txBody>
                    <a:bodyPr/>
                    <a:lstStyle/>
                    <a:p>
                      <a:pPr marL="342900" marR="0" lvl="0" indent="-34290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Calibri" pitchFamily="34" charset="0"/>
                        <a:buAutoNum type="arabicPeriod"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Фургон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</a:t>
                      </a: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А497АР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ГАЗ-2705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2004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43100663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600325" algn="l"/>
                        </a:tabLst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--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27050040119671</a:t>
                      </a:r>
                    </a:p>
                  </a:txBody>
                  <a:tcPr marL="9405" marR="9405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82206">
                <a:tc gridSpan="1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05" marR="9405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50209" name="Rectangle 1"/>
          <p:cNvSpPr>
            <a:spLocks noChangeArrowheads="1"/>
          </p:cNvSpPr>
          <p:nvPr/>
        </p:nvSpPr>
        <p:spPr bwMode="auto">
          <a:xfrm>
            <a:off x="-28620" y="-3124"/>
            <a:ext cx="12830220" cy="1144929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 lIns="128016" tIns="64008" rIns="128016" bIns="64008" anchor="ctr">
            <a:spAutoFit/>
          </a:bodyPr>
          <a:lstStyle/>
          <a:p>
            <a:pPr algn="ctr">
              <a:tabLst>
                <a:tab pos="3640455" algn="l"/>
              </a:tabLst>
              <a:defRPr/>
            </a:pPr>
            <a:r>
              <a:rPr lang="ru-RU" sz="2200" dirty="0" smtClean="0">
                <a:solidFill>
                  <a:schemeClr val="tx1"/>
                </a:solidFill>
                <a:cs typeface="Times New Roman" pitchFamily="18" charset="0"/>
              </a:rPr>
              <a:t>ИНФОРМАЦИЯ ПО ОБЕСПЕЧЕННОСТИ ТЕРРИТОРИИ СПЕЦИАЛЬНЫМ ВООРУЖЕНИЕМ И ТЕХНИКОЙ ПОДРАЗДЕЛЕНИЙ ФПС (ЧР)</a:t>
            </a:r>
            <a:endParaRPr lang="ru-RU" sz="2200" dirty="0" smtClean="0">
              <a:solidFill>
                <a:schemeClr val="tx1"/>
              </a:solidFill>
            </a:endParaRPr>
          </a:p>
          <a:p>
            <a:pPr algn="ctr" eaLnBrk="0" hangingPunct="0">
              <a:tabLst>
                <a:tab pos="3640455" algn="l"/>
              </a:tabLst>
              <a:defRPr/>
            </a:pPr>
            <a:r>
              <a:rPr lang="ru-RU" sz="2200" dirty="0" smtClean="0">
                <a:solidFill>
                  <a:schemeClr val="tx1"/>
                </a:solidFill>
                <a:cs typeface="Times New Roman" pitchFamily="18" charset="0"/>
              </a:rPr>
              <a:t>ОПИСЬ </a:t>
            </a:r>
            <a:endParaRPr lang="ru-RU" sz="22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Rectangle 122"/>
          <p:cNvSpPr>
            <a:spLocks noChangeArrowheads="1"/>
          </p:cNvSpPr>
          <p:nvPr/>
        </p:nvSpPr>
        <p:spPr bwMode="auto">
          <a:xfrm>
            <a:off x="5513388" y="46038"/>
            <a:ext cx="1530350" cy="400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115" tIns="45557" rIns="91115" bIns="45557">
            <a:spAutoFit/>
          </a:bodyPr>
          <a:lstStyle/>
          <a:p>
            <a:pPr algn="ctr" defTabSz="1279525"/>
            <a:r>
              <a:rPr lang="ru-RU" sz="2000">
                <a:cs typeface="Times New Roman" pitchFamily="18" charset="0"/>
              </a:rPr>
              <a:t>Содержание</a:t>
            </a:r>
          </a:p>
        </p:txBody>
      </p:sp>
      <p:graphicFrame>
        <p:nvGraphicFramePr>
          <p:cNvPr id="4" name="Group 148"/>
          <p:cNvGraphicFramePr>
            <a:graphicFrameLocks/>
          </p:cNvGraphicFramePr>
          <p:nvPr/>
        </p:nvGraphicFramePr>
        <p:xfrm>
          <a:off x="0" y="400049"/>
          <a:ext cx="12801600" cy="9201150"/>
        </p:xfrm>
        <a:graphic>
          <a:graphicData uri="http://schemas.openxmlformats.org/drawingml/2006/table">
            <a:tbl>
              <a:tblPr/>
              <a:tblGrid>
                <a:gridCol w="12115840"/>
                <a:gridCol w="685760"/>
              </a:tblGrid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1. Общая информация (характеристика)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3-20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2. Риски возникновения ЧС на транспорте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2913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2.1. Риски возникновения ЧС на объектах автомобильного транспорта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22-24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42913" algn="l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2.1. Риски возникновения ЧС на объектах железнодорожного транспорта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2.2. Риски возникновения ЧС на объектах воздушного транспорта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26-28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2.3. Риски возникновения ЧС на объектах морского транспорта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2.4. Риски возникновения ЧС на объектах речного транспорта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3. Риски возникновения ЧС на потенциально опасных объектах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3.1 Риски возникновения аварий на ХОО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3.2. Риски возникновения аварий на РОО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3.3. Риски возникновения аварий на БОО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3.4. Риски возникновения аварии на системах ЖКХ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35-44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3.5. Риски возникновения аварий не электросетях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45-48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3.6. Риски возникновения гидродинамических аварий</a:t>
                      </a:r>
                      <a:endParaRPr kumimoji="0" lang="en-US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3.7. Риски обрушения зданий, сооружений, пород.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Риски возникновения аварий на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-,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нефте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-, продуктопроводах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4. Риски возникновения пожаров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4.1 Риски возникновения техногенных пожаров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53-57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4.2. Риски возникновения природных пожаров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58-66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4.3. Расписание выездов подразделений пожарного гарнизона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67-69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4.4. План привлечения сил и средств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5. Риски  возникновения   ЧС природного характера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5.1. Риски возникновения связанные с обвалом горных пород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5.2. Риски возникновения землетрясений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73-78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5.3. Риски возникновения геологических опасных явлений 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5.4.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Риски связанные с лавинно- селевыми потоками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 Риски  подтоплений (затоплений) 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</a:t>
                      </a: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6.1. Риск весеннего половодья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algn="l" defTabSz="1279525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6.2. Риск наводнений, формируемых интенсивными дождями и таянием снега в горах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83-97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6.3. </a:t>
                      </a: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</a:rPr>
                        <a:t>Риск вызванный комплексом неблагоприятных метеорологических явлений</a:t>
                      </a:r>
                      <a:endParaRPr lang="ru-RU" sz="1200" kern="0" dirty="0" smtClean="0">
                        <a:solidFill>
                          <a:schemeClr val="tx2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98-102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kern="0" dirty="0" smtClean="0">
                          <a:solidFill>
                            <a:schemeClr val="tx2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 6.4. Риски возникновения ЧС, связанных с дефицитом </a:t>
                      </a:r>
                      <a:r>
                        <a:rPr lang="ru-RU" sz="1200" kern="0" dirty="0" err="1" smtClean="0">
                          <a:solidFill>
                            <a:schemeClr val="tx2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водообеспечения</a:t>
                      </a:r>
                      <a:endParaRPr lang="ru-RU" sz="1200" kern="0" dirty="0" smtClean="0">
                        <a:solidFill>
                          <a:schemeClr val="tx2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7. Риски возникновения ЧС биолого-социального характера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7.1. Риски возникновения инфекционной заболеваемости людей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105-108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7.2. Риски заболеваемости с \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животных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109-111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8. Информационно-справочные материалы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8.1. Информационно-справочные материалы по туристическим группам 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8.2. Информационно-справочные материалы по поисково-спасательным, аварийно-спасательным и нештатным аварийно-спасательным формированиям 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8.3  Информационно-справочные материалы по силам и средствам пожарной  охраны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8.4. Информационно-справочные материалы по резервам финансовых и материальных средств 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8.5. Информационно-справочные материалы по организации  оповещения населения 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117-140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2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8.6. телекоммуникационное обеспечение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142-179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9.   Ведомость учета учений и тренировок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9.1. Учета проведенных учений и тренировок 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182-185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9.2.  </a:t>
                      </a:r>
                      <a:r>
                        <a:rPr lang="ru-RU" sz="12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Сведения о закреплении направлений деятельности по антикризисному управлению за должностными лицами Главного управления МЧС России по Чеченской Республике 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186-190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447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  9.3. </a:t>
                      </a:r>
                      <a:r>
                        <a:rPr lang="ru-RU" sz="12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обеспеченность территории специальным вооружением и техникой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191-199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Rectangle 4"/>
          <p:cNvSpPr>
            <a:spLocks noChangeArrowheads="1"/>
          </p:cNvSpPr>
          <p:nvPr/>
        </p:nvSpPr>
        <p:spPr bwMode="auto">
          <a:xfrm>
            <a:off x="0" y="1014413"/>
            <a:ext cx="12801600" cy="5000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1944" tIns="60982" rIns="121944" bIns="60982" anchor="ctr"/>
          <a:lstStyle/>
          <a:p>
            <a:pPr algn="ctr" defTabSz="1219200"/>
            <a:r>
              <a:rPr lang="ru-RU" sz="2800">
                <a:solidFill>
                  <a:schemeClr val="tx2"/>
                </a:solidFill>
              </a:rPr>
              <a:t>Источники рисков ЧС</a:t>
            </a:r>
          </a:p>
        </p:txBody>
      </p:sp>
      <p:graphicFrame>
        <p:nvGraphicFramePr>
          <p:cNvPr id="2050" name="Object 360"/>
          <p:cNvGraphicFramePr>
            <a:graphicFrameLocks noChangeAspect="1"/>
          </p:cNvGraphicFramePr>
          <p:nvPr/>
        </p:nvGraphicFramePr>
        <p:xfrm>
          <a:off x="1" y="2292350"/>
          <a:ext cx="12801600" cy="5222894"/>
        </p:xfrm>
        <a:graphic>
          <a:graphicData uri="http://schemas.openxmlformats.org/presentationml/2006/ole">
            <p:oleObj spid="_x0000_s2050" name="Worksheet" r:id="rId4" imgW="8124825" imgH="2324100" progId="Excel.Sheet.8">
              <p:embed/>
            </p:oleObj>
          </a:graphicData>
        </a:graphic>
      </p:graphicFrame>
      <p:sp>
        <p:nvSpPr>
          <p:cNvPr id="2053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414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59395" name="Picture 3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0292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dirty="0" smtClean="0">
                <a:solidFill>
                  <a:srgbClr val="FFFF00"/>
                </a:solidFill>
              </a:rPr>
              <a:t>РИСКИ ВОЗНИКНОВЕНИЯЧС НА ТРАНСПОРТЕ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9" name="Полилиния 225"/>
          <p:cNvSpPr>
            <a:spLocks noChangeArrowheads="1"/>
          </p:cNvSpPr>
          <p:nvPr/>
        </p:nvSpPr>
        <p:spPr bwMode="auto">
          <a:xfrm>
            <a:off x="4283075" y="2987675"/>
            <a:ext cx="7324725" cy="1400175"/>
          </a:xfrm>
          <a:custGeom>
            <a:avLst/>
            <a:gdLst>
              <a:gd name="T0" fmla="*/ 2147483647 w 6088812"/>
              <a:gd name="T1" fmla="*/ 322730139 h 1239328"/>
              <a:gd name="T2" fmla="*/ 2147483647 w 6088812"/>
              <a:gd name="T3" fmla="*/ 2147483647 h 1239328"/>
              <a:gd name="T4" fmla="*/ 2147483647 w 6088812"/>
              <a:gd name="T5" fmla="*/ 2147483647 h 1239328"/>
              <a:gd name="T6" fmla="*/ 2147483647 w 6088812"/>
              <a:gd name="T7" fmla="*/ 2147483647 h 1239328"/>
              <a:gd name="T8" fmla="*/ 2147483647 w 6088812"/>
              <a:gd name="T9" fmla="*/ 2147483647 h 1239328"/>
              <a:gd name="T10" fmla="*/ 2147483647 w 6088812"/>
              <a:gd name="T11" fmla="*/ 2147483647 h 1239328"/>
              <a:gd name="T12" fmla="*/ 2147483647 w 6088812"/>
              <a:gd name="T13" fmla="*/ 2147483647 h 1239328"/>
              <a:gd name="T14" fmla="*/ 2147483647 w 6088812"/>
              <a:gd name="T15" fmla="*/ 2147483647 h 1239328"/>
              <a:gd name="T16" fmla="*/ 2147483647 w 6088812"/>
              <a:gd name="T17" fmla="*/ 2147483647 h 1239328"/>
              <a:gd name="T18" fmla="*/ 2147483647 w 6088812"/>
              <a:gd name="T19" fmla="*/ 2147483647 h 1239328"/>
              <a:gd name="T20" fmla="*/ 2147483647 w 6088812"/>
              <a:gd name="T21" fmla="*/ 2147483647 h 1239328"/>
              <a:gd name="T22" fmla="*/ 2147483647 w 6088812"/>
              <a:gd name="T23" fmla="*/ 2147483647 h 1239328"/>
              <a:gd name="T24" fmla="*/ 2147483647 w 6088812"/>
              <a:gd name="T25" fmla="*/ 2147483647 h 1239328"/>
              <a:gd name="T26" fmla="*/ 2147483647 w 6088812"/>
              <a:gd name="T27" fmla="*/ 2147483647 h 1239328"/>
              <a:gd name="T28" fmla="*/ 2147483647 w 6088812"/>
              <a:gd name="T29" fmla="*/ 2147483647 h 1239328"/>
              <a:gd name="T30" fmla="*/ 2147483647 w 6088812"/>
              <a:gd name="T31" fmla="*/ 2147483647 h 1239328"/>
              <a:gd name="T32" fmla="*/ 2147483647 w 6088812"/>
              <a:gd name="T33" fmla="*/ 2147483647 h 1239328"/>
              <a:gd name="T34" fmla="*/ 2147483647 w 6088812"/>
              <a:gd name="T35" fmla="*/ 2147483647 h 1239328"/>
              <a:gd name="T36" fmla="*/ 2147483647 w 6088812"/>
              <a:gd name="T37" fmla="*/ 2147483647 h 1239328"/>
              <a:gd name="T38" fmla="*/ 2147483647 w 6088812"/>
              <a:gd name="T39" fmla="*/ 2147483647 h 1239328"/>
              <a:gd name="T40" fmla="*/ 2147483647 w 6088812"/>
              <a:gd name="T41" fmla="*/ 2147483647 h 1239328"/>
              <a:gd name="T42" fmla="*/ 2147483647 w 6088812"/>
              <a:gd name="T43" fmla="*/ 2147483647 h 1239328"/>
              <a:gd name="T44" fmla="*/ 2147483647 w 6088812"/>
              <a:gd name="T45" fmla="*/ 322730139 h 1239328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6088812"/>
              <a:gd name="T70" fmla="*/ 0 h 1239328"/>
              <a:gd name="T71" fmla="*/ 6088812 w 6088812"/>
              <a:gd name="T72" fmla="*/ 1239328 h 1239328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6088812" h="1239328">
                <a:moveTo>
                  <a:pt x="240102" y="4313"/>
                </a:moveTo>
                <a:cubicBezTo>
                  <a:pt x="346494" y="0"/>
                  <a:pt x="529087" y="69011"/>
                  <a:pt x="766313" y="107830"/>
                </a:cubicBezTo>
                <a:cubicBezTo>
                  <a:pt x="1003540" y="146649"/>
                  <a:pt x="1393167" y="204158"/>
                  <a:pt x="1663461" y="237226"/>
                </a:cubicBezTo>
                <a:cubicBezTo>
                  <a:pt x="1933756" y="270294"/>
                  <a:pt x="2146541" y="274607"/>
                  <a:pt x="2388080" y="306237"/>
                </a:cubicBezTo>
                <a:cubicBezTo>
                  <a:pt x="2629620" y="337867"/>
                  <a:pt x="2842404" y="378124"/>
                  <a:pt x="3112698" y="427007"/>
                </a:cubicBezTo>
                <a:cubicBezTo>
                  <a:pt x="3382992" y="475890"/>
                  <a:pt x="3716548" y="550652"/>
                  <a:pt x="4009846" y="599535"/>
                </a:cubicBezTo>
                <a:cubicBezTo>
                  <a:pt x="4303144" y="648418"/>
                  <a:pt x="4639574" y="691550"/>
                  <a:pt x="4872487" y="720305"/>
                </a:cubicBezTo>
                <a:cubicBezTo>
                  <a:pt x="5105400" y="749060"/>
                  <a:pt x="5240548" y="751936"/>
                  <a:pt x="5407325" y="772064"/>
                </a:cubicBezTo>
                <a:cubicBezTo>
                  <a:pt x="5574102" y="792192"/>
                  <a:pt x="5771072" y="805132"/>
                  <a:pt x="5873151" y="841075"/>
                </a:cubicBezTo>
                <a:cubicBezTo>
                  <a:pt x="5975230" y="877018"/>
                  <a:pt x="5999672" y="930215"/>
                  <a:pt x="6019800" y="987724"/>
                </a:cubicBezTo>
                <a:cubicBezTo>
                  <a:pt x="6039928" y="1045233"/>
                  <a:pt x="6088812" y="1144438"/>
                  <a:pt x="5993921" y="1186132"/>
                </a:cubicBezTo>
                <a:cubicBezTo>
                  <a:pt x="5899031" y="1227826"/>
                  <a:pt x="5650302" y="1239328"/>
                  <a:pt x="5450457" y="1237890"/>
                </a:cubicBezTo>
                <a:cubicBezTo>
                  <a:pt x="5250612" y="1236452"/>
                  <a:pt x="5017698" y="1189007"/>
                  <a:pt x="4794849" y="1177505"/>
                </a:cubicBezTo>
                <a:cubicBezTo>
                  <a:pt x="4572000" y="1166003"/>
                  <a:pt x="4359216" y="1187569"/>
                  <a:pt x="4113363" y="1168879"/>
                </a:cubicBezTo>
                <a:cubicBezTo>
                  <a:pt x="3867510" y="1150189"/>
                  <a:pt x="3319732" y="1065362"/>
                  <a:pt x="3319732" y="1065362"/>
                </a:cubicBezTo>
                <a:cubicBezTo>
                  <a:pt x="3071004" y="1030856"/>
                  <a:pt x="2848155" y="983411"/>
                  <a:pt x="2620993" y="961845"/>
                </a:cubicBezTo>
                <a:cubicBezTo>
                  <a:pt x="2393831" y="940279"/>
                  <a:pt x="2218427" y="970472"/>
                  <a:pt x="1956759" y="935966"/>
                </a:cubicBezTo>
                <a:cubicBezTo>
                  <a:pt x="1695091" y="901460"/>
                  <a:pt x="1308340" y="803694"/>
                  <a:pt x="1050985" y="754811"/>
                </a:cubicBezTo>
                <a:cubicBezTo>
                  <a:pt x="793630" y="705928"/>
                  <a:pt x="577970" y="691550"/>
                  <a:pt x="412630" y="642667"/>
                </a:cubicBezTo>
                <a:cubicBezTo>
                  <a:pt x="247290" y="593784"/>
                  <a:pt x="117894" y="524773"/>
                  <a:pt x="58947" y="461513"/>
                </a:cubicBezTo>
                <a:cubicBezTo>
                  <a:pt x="0" y="398253"/>
                  <a:pt x="47445" y="317739"/>
                  <a:pt x="58947" y="263105"/>
                </a:cubicBezTo>
                <a:cubicBezTo>
                  <a:pt x="70449" y="208471"/>
                  <a:pt x="96329" y="175403"/>
                  <a:pt x="127959" y="133709"/>
                </a:cubicBezTo>
                <a:cubicBezTo>
                  <a:pt x="159589" y="92015"/>
                  <a:pt x="133710" y="8626"/>
                  <a:pt x="240102" y="4313"/>
                </a:cubicBezTo>
                <a:close/>
              </a:path>
            </a:pathLst>
          </a:custGeom>
          <a:solidFill>
            <a:schemeClr val="accent1">
              <a:alpha val="0"/>
            </a:schemeClr>
          </a:solidFill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endParaRPr lang="ru-RU"/>
          </a:p>
        </p:txBody>
      </p:sp>
      <p:pic>
        <p:nvPicPr>
          <p:cNvPr id="3080" name="Picture 2" descr="C:\Documents and Settings\Admin\Рабочий стол\ачхоймартановский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00113"/>
            <a:ext cx="12801600" cy="8701087"/>
          </a:xfrm>
          <a:prstGeom prst="rect">
            <a:avLst/>
          </a:prstGeom>
          <a:gradFill rotWithShape="0">
            <a:gsLst>
              <a:gs pos="0">
                <a:srgbClr val="007676"/>
              </a:gs>
              <a:gs pos="50000">
                <a:srgbClr val="00FFFF"/>
              </a:gs>
              <a:gs pos="100000">
                <a:srgbClr val="007676"/>
              </a:gs>
            </a:gsLst>
            <a:lin ang="5400000" scaled="1"/>
          </a:gradFill>
          <a:ln w="0">
            <a:solidFill>
              <a:schemeClr val="tx1"/>
            </a:solidFill>
            <a:miter lim="800000"/>
            <a:headEnd/>
            <a:tailEnd/>
          </a:ln>
        </p:spPr>
      </p:pic>
      <p:sp>
        <p:nvSpPr>
          <p:cNvPr id="3081" name="Oval 589"/>
          <p:cNvSpPr>
            <a:spLocks noChangeArrowheads="1"/>
          </p:cNvSpPr>
          <p:nvPr/>
        </p:nvSpPr>
        <p:spPr bwMode="auto">
          <a:xfrm rot="455912">
            <a:off x="3008313" y="2822575"/>
            <a:ext cx="9018587" cy="604838"/>
          </a:xfrm>
          <a:prstGeom prst="ellipse">
            <a:avLst/>
          </a:prstGeom>
          <a:noFill/>
          <a:ln w="28575" algn="ctr">
            <a:solidFill>
              <a:srgbClr val="0000FF"/>
            </a:solidFill>
            <a:prstDash val="dash"/>
            <a:round/>
            <a:headEnd/>
            <a:tailEnd/>
          </a:ln>
        </p:spPr>
        <p:txBody>
          <a:bodyPr wrap="none" lIns="122147" tIns="61076" rIns="122147" bIns="61076" anchor="ctr"/>
          <a:lstStyle/>
          <a:p>
            <a:pPr algn="ctr"/>
            <a:endParaRPr lang="ru-RU"/>
          </a:p>
        </p:txBody>
      </p:sp>
      <p:sp>
        <p:nvSpPr>
          <p:cNvPr id="140" name="Rectangle 124"/>
          <p:cNvSpPr>
            <a:spLocks noChangeArrowheads="1"/>
          </p:cNvSpPr>
          <p:nvPr/>
        </p:nvSpPr>
        <p:spPr bwMode="auto">
          <a:xfrm>
            <a:off x="0" y="1457325"/>
            <a:ext cx="4900613" cy="1128713"/>
          </a:xfrm>
          <a:prstGeom prst="rect">
            <a:avLst/>
          </a:prstGeom>
          <a:gradFill rotWithShape="1">
            <a:gsLst>
              <a:gs pos="0">
                <a:srgbClr val="767676"/>
              </a:gs>
              <a:gs pos="50000">
                <a:schemeClr val="bg1"/>
              </a:gs>
              <a:gs pos="100000">
                <a:srgbClr val="767676"/>
              </a:gs>
            </a:gsLst>
            <a:lin ang="5400000" scaled="1"/>
          </a:gra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72091" tIns="24032" rIns="24032" bIns="81703"/>
          <a:lstStyle/>
          <a:p>
            <a:pPr>
              <a:spcBef>
                <a:spcPct val="20000"/>
              </a:spcBef>
              <a:defRPr/>
            </a:pPr>
            <a:r>
              <a:rPr lang="ru-RU" sz="1100" dirty="0">
                <a:solidFill>
                  <a:schemeClr val="tx1"/>
                </a:solidFill>
              </a:rPr>
              <a:t> </a:t>
            </a:r>
            <a:r>
              <a:rPr lang="ru-RU" sz="1300" b="1" dirty="0">
                <a:solidFill>
                  <a:schemeClr val="tx1"/>
                </a:solidFill>
              </a:rPr>
              <a:t>Характеристика автотранспортной сети района:</a:t>
            </a:r>
          </a:p>
          <a:p>
            <a:pPr>
              <a:spcBef>
                <a:spcPct val="20000"/>
              </a:spcBef>
              <a:defRPr/>
            </a:pPr>
            <a:r>
              <a:rPr lang="ru-RU" sz="1100" dirty="0">
                <a:solidFill>
                  <a:schemeClr val="tx1"/>
                </a:solidFill>
              </a:rPr>
              <a:t>Протяженность автодорог- Федерального значения-20 км., республиканского значения- 145,4 км, в том числе  с асфальтным-130,1 км, гравийным покрытием 15,3 км дороги местного значения-589,49 км, в том числе дороги с асфальтным покрытием 43,05 км, с гравийным покрытием 288,62 км, с грунтовым покрытием 257,82 км. </a:t>
            </a:r>
          </a:p>
        </p:txBody>
      </p:sp>
      <p:sp>
        <p:nvSpPr>
          <p:cNvPr id="3083" name="Овал 206"/>
          <p:cNvSpPr>
            <a:spLocks noChangeArrowheads="1"/>
          </p:cNvSpPr>
          <p:nvPr/>
        </p:nvSpPr>
        <p:spPr bwMode="auto">
          <a:xfrm>
            <a:off x="5156200" y="4800600"/>
            <a:ext cx="301625" cy="200025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2074" tIns="61042" rIns="122074" bIns="61042" anchor="ctr"/>
          <a:lstStyle/>
          <a:p>
            <a:pPr algn="ctr"/>
            <a:endParaRPr lang="ru-RU"/>
          </a:p>
        </p:txBody>
      </p:sp>
      <p:grpSp>
        <p:nvGrpSpPr>
          <p:cNvPr id="3084" name="Group 298"/>
          <p:cNvGrpSpPr>
            <a:grpSpLocks/>
          </p:cNvGrpSpPr>
          <p:nvPr/>
        </p:nvGrpSpPr>
        <p:grpSpPr bwMode="auto">
          <a:xfrm>
            <a:off x="5543550" y="1443038"/>
            <a:ext cx="800100" cy="500062"/>
            <a:chOff x="2290" y="4020"/>
            <a:chExt cx="681" cy="295"/>
          </a:xfrm>
        </p:grpSpPr>
        <p:sp>
          <p:nvSpPr>
            <p:cNvPr id="326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326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327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327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327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7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27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327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27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27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3085" name="Group 298"/>
          <p:cNvGrpSpPr>
            <a:grpSpLocks/>
          </p:cNvGrpSpPr>
          <p:nvPr/>
        </p:nvGrpSpPr>
        <p:grpSpPr bwMode="auto">
          <a:xfrm>
            <a:off x="5573713" y="4729163"/>
            <a:ext cx="612775" cy="287337"/>
            <a:chOff x="2290" y="4020"/>
            <a:chExt cx="817" cy="252"/>
          </a:xfrm>
        </p:grpSpPr>
        <p:sp>
          <p:nvSpPr>
            <p:cNvPr id="325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07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10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10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325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326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326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326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6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26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326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26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26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22" name="Rectangle 2"/>
          <p:cNvSpPr txBox="1">
            <a:spLocks noChangeArrowheads="1"/>
          </p:cNvSpPr>
          <p:nvPr/>
        </p:nvSpPr>
        <p:spPr bwMode="auto">
          <a:xfrm>
            <a:off x="0" y="939800"/>
            <a:ext cx="12801600" cy="46831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/>
          <a:lstStyle/>
          <a:p>
            <a:pPr marL="458217" indent="-458217" algn="ctr">
              <a:spcBef>
                <a:spcPct val="20000"/>
              </a:spcBef>
              <a:defRPr/>
            </a:pPr>
            <a:r>
              <a:rPr lang="ru-RU" sz="3100" kern="0" dirty="0">
                <a:solidFill>
                  <a:schemeClr val="tx1"/>
                </a:solidFill>
                <a:cs typeface="Times New Roman" pitchFamily="18" charset="0"/>
              </a:rPr>
              <a:t>Риски возникновения ЧС на объектах автомобильного транспорта</a:t>
            </a:r>
          </a:p>
        </p:txBody>
      </p:sp>
      <p:sp>
        <p:nvSpPr>
          <p:cNvPr id="3087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pic>
        <p:nvPicPr>
          <p:cNvPr id="4164" name="Picture 50" descr="менты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829296" y="3300402"/>
            <a:ext cx="396000" cy="3196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</p:pic>
      <p:sp>
        <p:nvSpPr>
          <p:cNvPr id="3089" name="TextBox 218"/>
          <p:cNvSpPr txBox="1">
            <a:spLocks noChangeArrowheads="1"/>
          </p:cNvSpPr>
          <p:nvPr/>
        </p:nvSpPr>
        <p:spPr bwMode="auto">
          <a:xfrm rot="482647">
            <a:off x="9278938" y="3451225"/>
            <a:ext cx="703262" cy="300038"/>
          </a:xfrm>
          <a:prstGeom prst="rect">
            <a:avLst/>
          </a:prstGeom>
          <a:solidFill>
            <a:srgbClr val="00B050"/>
          </a:solidFill>
          <a:ln w="9525">
            <a:noFill/>
            <a:miter lim="800000"/>
            <a:headEnd/>
            <a:tailEnd/>
          </a:ln>
        </p:spPr>
        <p:txBody>
          <a:bodyPr lIns="121571" tIns="60814" rIns="121571" bIns="60814">
            <a:spAutoFit/>
          </a:bodyPr>
          <a:lstStyle/>
          <a:p>
            <a:pPr algn="ctr"/>
            <a:r>
              <a:rPr lang="ru-RU" sz="1100" b="1">
                <a:solidFill>
                  <a:schemeClr val="tx1"/>
                </a:solidFill>
                <a:latin typeface="Garamond" pitchFamily="18" charset="0"/>
                <a:cs typeface="Times New Roman" pitchFamily="18" charset="0"/>
              </a:rPr>
              <a:t>М 29</a:t>
            </a:r>
          </a:p>
        </p:txBody>
      </p:sp>
      <p:grpSp>
        <p:nvGrpSpPr>
          <p:cNvPr id="3090" name="Group 290"/>
          <p:cNvGrpSpPr>
            <a:grpSpLocks/>
          </p:cNvGrpSpPr>
          <p:nvPr/>
        </p:nvGrpSpPr>
        <p:grpSpPr bwMode="auto">
          <a:xfrm>
            <a:off x="6678613" y="5754688"/>
            <a:ext cx="369887" cy="331787"/>
            <a:chOff x="1174" y="4383"/>
            <a:chExt cx="136" cy="137"/>
          </a:xfrm>
        </p:grpSpPr>
        <p:sp>
          <p:nvSpPr>
            <p:cNvPr id="3256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3257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 defTabSz="1709738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sp>
        <p:nvSpPr>
          <p:cNvPr id="3091" name="Oval 206"/>
          <p:cNvSpPr>
            <a:spLocks noChangeArrowheads="1"/>
          </p:cNvSpPr>
          <p:nvPr/>
        </p:nvSpPr>
        <p:spPr bwMode="auto">
          <a:xfrm rot="356812">
            <a:off x="5913438" y="2898775"/>
            <a:ext cx="2109787" cy="508000"/>
          </a:xfrm>
          <a:prstGeom prst="ellipse">
            <a:avLst/>
          </a:prstGeom>
          <a:solidFill>
            <a:srgbClr val="FF0000">
              <a:alpha val="59999"/>
            </a:srgbClr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lIns="122074" tIns="61042" rIns="122074" bIns="61042" anchor="ctr"/>
          <a:lstStyle/>
          <a:p>
            <a:endParaRPr lang="ru-RU">
              <a:solidFill>
                <a:schemeClr val="tx1"/>
              </a:solidFill>
            </a:endParaRPr>
          </a:p>
        </p:txBody>
      </p:sp>
      <p:grpSp>
        <p:nvGrpSpPr>
          <p:cNvPr id="3092" name="Group 290"/>
          <p:cNvGrpSpPr>
            <a:grpSpLocks/>
          </p:cNvGrpSpPr>
          <p:nvPr/>
        </p:nvGrpSpPr>
        <p:grpSpPr bwMode="auto">
          <a:xfrm>
            <a:off x="4752975" y="3800475"/>
            <a:ext cx="382588" cy="333375"/>
            <a:chOff x="1174" y="4383"/>
            <a:chExt cx="136" cy="137"/>
          </a:xfrm>
        </p:grpSpPr>
        <p:sp>
          <p:nvSpPr>
            <p:cNvPr id="3254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3255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 defTabSz="1709738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sp>
        <p:nvSpPr>
          <p:cNvPr id="3093" name="Text Box 147"/>
          <p:cNvSpPr txBox="1">
            <a:spLocks noChangeArrowheads="1"/>
          </p:cNvSpPr>
          <p:nvPr/>
        </p:nvSpPr>
        <p:spPr bwMode="auto">
          <a:xfrm>
            <a:off x="10472738" y="3406775"/>
            <a:ext cx="2305050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3099" name="AutoShape 594"/>
          <p:cNvSpPr>
            <a:spLocks noChangeArrowheads="1"/>
          </p:cNvSpPr>
          <p:nvPr/>
        </p:nvSpPr>
        <p:spPr bwMode="auto">
          <a:xfrm>
            <a:off x="7043738" y="2355850"/>
            <a:ext cx="2166937" cy="642938"/>
          </a:xfrm>
          <a:prstGeom prst="wedgeRectCallout">
            <a:avLst>
              <a:gd name="adj1" fmla="val -82826"/>
              <a:gd name="adj2" fmla="val 157638"/>
            </a:avLst>
          </a:prstGeom>
          <a:solidFill>
            <a:srgbClr val="FFFF00"/>
          </a:solidFill>
          <a:ln w="38100" algn="ctr">
            <a:solidFill>
              <a:srgbClr val="00B050"/>
            </a:solidFill>
            <a:miter lim="800000"/>
            <a:headEnd/>
            <a:tailEnd/>
          </a:ln>
        </p:spPr>
        <p:txBody>
          <a:bodyPr lIns="122147" tIns="61076" rIns="122147" bIns="61076" anchor="ctr"/>
          <a:lstStyle/>
          <a:p>
            <a:pPr>
              <a:defRPr/>
            </a:pPr>
            <a:endParaRPr lang="ru-RU" sz="1050" dirty="0">
              <a:solidFill>
                <a:schemeClr val="tx1"/>
              </a:solidFill>
            </a:endParaRP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</a:rPr>
              <a:t>Характеристика маршрута эвакуации пострадавших: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</a:rPr>
              <a:t>расстояние 13 км, ширина 8м, асфальтированное покрытие</a:t>
            </a:r>
          </a:p>
          <a:p>
            <a:pPr algn="ctr">
              <a:defRPr/>
            </a:pPr>
            <a:endParaRPr lang="ru-RU" sz="1050" dirty="0"/>
          </a:p>
        </p:txBody>
      </p:sp>
      <p:sp>
        <p:nvSpPr>
          <p:cNvPr id="3095" name="AutoShape 594"/>
          <p:cNvSpPr>
            <a:spLocks noChangeArrowheads="1"/>
          </p:cNvSpPr>
          <p:nvPr/>
        </p:nvSpPr>
        <p:spPr bwMode="auto">
          <a:xfrm>
            <a:off x="6257924" y="4014788"/>
            <a:ext cx="2643189" cy="1714500"/>
          </a:xfrm>
          <a:prstGeom prst="wedgeRectCallout">
            <a:avLst>
              <a:gd name="adj1" fmla="val -10537"/>
              <a:gd name="adj2" fmla="val -88926"/>
            </a:avLst>
          </a:prstGeom>
          <a:solidFill>
            <a:srgbClr val="FF0000">
              <a:alpha val="59999"/>
            </a:srgbClr>
          </a:solidFill>
          <a:ln w="28575" algn="ctr">
            <a:solidFill>
              <a:schemeClr val="tx1"/>
            </a:solidFill>
            <a:miter lim="800000"/>
            <a:headEnd/>
            <a:tailEnd/>
          </a:ln>
        </p:spPr>
        <p:txBody>
          <a:bodyPr lIns="122147" tIns="61076" rIns="122147" bIns="61076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</a:rPr>
              <a:t>Опасный участок  №1 </a:t>
            </a:r>
            <a:endParaRPr lang="ru-RU" sz="1100" dirty="0" smtClean="0">
              <a:solidFill>
                <a:schemeClr val="tx1"/>
              </a:solidFill>
            </a:endParaRPr>
          </a:p>
          <a:p>
            <a:pPr algn="ctr"/>
            <a:r>
              <a:rPr lang="ru-RU" sz="1100" dirty="0" smtClean="0">
                <a:solidFill>
                  <a:schemeClr val="tx1"/>
                </a:solidFill>
              </a:rPr>
              <a:t>Автодорога М-29 </a:t>
            </a:r>
            <a:r>
              <a:rPr lang="ru-RU" sz="1100" dirty="0">
                <a:solidFill>
                  <a:schemeClr val="tx1"/>
                </a:solidFill>
              </a:rPr>
              <a:t>«Кавказ</a:t>
            </a:r>
            <a:r>
              <a:rPr lang="ru-RU" sz="1100" dirty="0" smtClean="0">
                <a:solidFill>
                  <a:schemeClr val="tx1"/>
                </a:solidFill>
              </a:rPr>
              <a:t>»,611-612 км</a:t>
            </a:r>
            <a:r>
              <a:rPr lang="ru-RU" sz="1100" dirty="0">
                <a:solidFill>
                  <a:schemeClr val="tx1"/>
                </a:solidFill>
              </a:rPr>
              <a:t>.  </a:t>
            </a:r>
            <a:r>
              <a:rPr lang="ru-RU" sz="1100" b="1" u="sng" dirty="0">
                <a:solidFill>
                  <a:schemeClr val="tx1"/>
                </a:solidFill>
              </a:rPr>
              <a:t>Характеристика опасного участка </a:t>
            </a:r>
            <a:r>
              <a:rPr lang="ru-RU" sz="1100" dirty="0" smtClean="0">
                <a:solidFill>
                  <a:schemeClr val="tx1"/>
                </a:solidFill>
              </a:rPr>
              <a:t>Опасный поворот, </a:t>
            </a:r>
            <a:r>
              <a:rPr lang="ru-RU" sz="1100" dirty="0">
                <a:solidFill>
                  <a:schemeClr val="tx1"/>
                </a:solidFill>
              </a:rPr>
              <a:t>д</a:t>
            </a:r>
            <a:r>
              <a:rPr lang="ru-RU" sz="1100" dirty="0" smtClean="0">
                <a:solidFill>
                  <a:schemeClr val="tx1"/>
                </a:solidFill>
              </a:rPr>
              <a:t>вижение </a:t>
            </a:r>
            <a:r>
              <a:rPr lang="ru-RU" sz="1100" dirty="0">
                <a:solidFill>
                  <a:schemeClr val="tx1"/>
                </a:solidFill>
              </a:rPr>
              <a:t>2-х стороннее. 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ДТП </a:t>
            </a:r>
            <a:r>
              <a:rPr lang="ru-RU" sz="1100" dirty="0" smtClean="0">
                <a:solidFill>
                  <a:schemeClr val="tx1"/>
                </a:solidFill>
              </a:rPr>
              <a:t>могут происходить </a:t>
            </a:r>
            <a:r>
              <a:rPr lang="ru-RU" sz="1100" dirty="0">
                <a:solidFill>
                  <a:schemeClr val="tx1"/>
                </a:solidFill>
              </a:rPr>
              <a:t>из-за превышения скоростного режима.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 Прогнозируемая ситуация: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количество погибщих-2 чел.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количество пострадавщих-2 чел.</a:t>
            </a:r>
          </a:p>
        </p:txBody>
      </p:sp>
      <p:sp>
        <p:nvSpPr>
          <p:cNvPr id="3096" name="Text Box 150"/>
          <p:cNvSpPr txBox="1">
            <a:spLocks noChangeArrowheads="1"/>
          </p:cNvSpPr>
          <p:nvPr/>
        </p:nvSpPr>
        <p:spPr bwMode="auto">
          <a:xfrm>
            <a:off x="7043738" y="1585913"/>
            <a:ext cx="2459037" cy="75247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В период 2008-2012 гг. на 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территории района крупных 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ДТП не </a:t>
            </a:r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произошло.</a:t>
            </a:r>
            <a:endParaRPr lang="ru-RU" sz="1100" b="1" dirty="0">
              <a:solidFill>
                <a:schemeClr val="tx1"/>
              </a:solidFill>
            </a:endParaRPr>
          </a:p>
        </p:txBody>
      </p:sp>
      <p:sp>
        <p:nvSpPr>
          <p:cNvPr id="4152" name="Rectangle 435"/>
          <p:cNvSpPr>
            <a:spLocks noChangeArrowheads="1"/>
          </p:cNvSpPr>
          <p:nvPr/>
        </p:nvSpPr>
        <p:spPr bwMode="auto">
          <a:xfrm>
            <a:off x="42863" y="3871913"/>
            <a:ext cx="4643437" cy="1500187"/>
          </a:xfrm>
          <a:prstGeom prst="rect">
            <a:avLst/>
          </a:prstGeom>
          <a:solidFill>
            <a:srgbClr val="0070C0"/>
          </a:solidFill>
          <a:ln w="25400">
            <a:solidFill>
              <a:srgbClr val="FFFF00"/>
            </a:solidFill>
            <a:miter lim="800000"/>
            <a:headEnd/>
            <a:tailEnd/>
          </a:ln>
        </p:spPr>
        <p:txBody>
          <a:bodyPr lIns="72160" tIns="24053" rIns="24053" bIns="81782"/>
          <a:lstStyle/>
          <a:p>
            <a:pPr algn="just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    Риски возникновения ЧС связанных с ДТП обусловлены:</a:t>
            </a:r>
          </a:p>
          <a:p>
            <a:pPr algn="just">
              <a:buFontTx/>
              <a:buChar char="-"/>
              <a:defRPr/>
            </a:pPr>
            <a:r>
              <a:rPr lang="en-US" sz="1050" dirty="0">
                <a:solidFill>
                  <a:schemeClr val="tx1"/>
                </a:solidFill>
                <a:cs typeface="Times New Roman" pitchFamily="18" charset="0"/>
              </a:rPr>
              <a:t>   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наличием нерегулируемых перекрестков на обозначенных участках;</a:t>
            </a:r>
          </a:p>
          <a:p>
            <a:pPr algn="just">
              <a:buFontTx/>
              <a:buChar char="-"/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en-US" sz="1050" dirty="0">
                <a:solidFill>
                  <a:schemeClr val="tx1"/>
                </a:solidFill>
                <a:cs typeface="Times New Roman" pitchFamily="18" charset="0"/>
              </a:rPr>
              <a:t>  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нарушением скоростного режима, изменениями рельефа дорог и высокой интенсивностью движения;</a:t>
            </a:r>
          </a:p>
          <a:p>
            <a:pPr algn="just">
              <a:buFontTx/>
              <a:buChar char="-"/>
              <a:defRPr/>
            </a:pPr>
            <a:r>
              <a:rPr lang="en-US" sz="1050" dirty="0">
                <a:solidFill>
                  <a:schemeClr val="tx1"/>
                </a:solidFill>
                <a:cs typeface="Times New Roman" pitchFamily="18" charset="0"/>
              </a:rPr>
              <a:t>   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с неблагоприятными погодными условиями (выпадение осадков);</a:t>
            </a:r>
          </a:p>
          <a:p>
            <a:pPr algn="just">
              <a:buFontTx/>
              <a:buChar char="-"/>
              <a:defRPr/>
            </a:pPr>
            <a:r>
              <a:rPr lang="en-US" sz="1050" dirty="0">
                <a:solidFill>
                  <a:schemeClr val="tx1"/>
                </a:solidFill>
                <a:cs typeface="Times New Roman" pitchFamily="18" charset="0"/>
              </a:rPr>
              <a:t>   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с</a:t>
            </a:r>
            <a:r>
              <a:rPr lang="en-US" sz="1050" dirty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проводимыми дорожными ремонтными работами по всей трассе «Кавказ» проходящей по территории района.</a:t>
            </a:r>
          </a:p>
          <a:p>
            <a:pPr algn="just">
              <a:buFontTx/>
              <a:buChar char="-"/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  перевозкой нефтепродуктов;</a:t>
            </a:r>
          </a:p>
          <a:p>
            <a:pPr algn="just">
              <a:buFontTx/>
              <a:buChar char="-"/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  теракт.</a:t>
            </a:r>
          </a:p>
          <a:p>
            <a:pPr algn="just">
              <a:defRPr/>
            </a:pPr>
            <a:endParaRPr lang="ru-RU" sz="1050" dirty="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3074" name="Object 31"/>
          <p:cNvGraphicFramePr>
            <a:graphicFrameLocks noChangeAspect="1"/>
          </p:cNvGraphicFramePr>
          <p:nvPr/>
        </p:nvGraphicFramePr>
        <p:xfrm>
          <a:off x="11228388" y="2371725"/>
          <a:ext cx="1573212" cy="969963"/>
        </p:xfrm>
        <a:graphic>
          <a:graphicData uri="http://schemas.openxmlformats.org/presentationml/2006/ole">
            <p:oleObj spid="_x0000_s3074" name="Лист" r:id="rId5" imgW="2990850" imgH="1895475" progId="Excel.Sheet.8">
              <p:embed/>
            </p:oleObj>
          </a:graphicData>
        </a:graphic>
      </p:graphicFrame>
      <p:graphicFrame>
        <p:nvGraphicFramePr>
          <p:cNvPr id="4350" name="Group 254"/>
          <p:cNvGraphicFramePr>
            <a:graphicFrameLocks noGrp="1"/>
          </p:cNvGraphicFramePr>
          <p:nvPr/>
        </p:nvGraphicFramePr>
        <p:xfrm>
          <a:off x="23813" y="8301038"/>
          <a:ext cx="7988559" cy="1252785"/>
        </p:xfrm>
        <a:graphic>
          <a:graphicData uri="http://schemas.openxmlformats.org/drawingml/2006/table">
            <a:tbl>
              <a:tblPr/>
              <a:tblGrid>
                <a:gridCol w="980206"/>
                <a:gridCol w="838369"/>
                <a:gridCol w="929549"/>
                <a:gridCol w="932083"/>
                <a:gridCol w="4308352"/>
              </a:tblGrid>
              <a:tr h="286897">
                <a:tc gridSpan="4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 ДТП/ЧС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6940" marR="126940" marT="63469" marB="634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6940" marR="126940" marT="63469" marB="634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41089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6940" marR="126940" marT="63469" marB="634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2009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6940" marR="126940" marT="63469" marB="634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2010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6940" marR="126940" marT="63469" marB="634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2012</a:t>
                      </a:r>
                    </a:p>
                  </a:txBody>
                  <a:tcPr marL="126940" marR="126940" marT="63469" marB="634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24799">
                <a:tc>
                  <a:txBody>
                    <a:bodyPr/>
                    <a:lstStyle/>
                    <a:p>
                      <a:pPr marL="0" marR="0" lvl="0" indent="0" algn="just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16\0</a:t>
                      </a:r>
                    </a:p>
                  </a:txBody>
                  <a:tcPr marL="126940" marR="126940" marT="63469" marB="6346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13\0</a:t>
                      </a:r>
                    </a:p>
                  </a:txBody>
                  <a:tcPr marL="126940" marR="126940" marT="63469" marB="6346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8\0</a:t>
                      </a:r>
                    </a:p>
                  </a:txBody>
                  <a:tcPr marL="126940" marR="126940" marT="63469" marB="6346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11\0</a:t>
                      </a:r>
                    </a:p>
                  </a:txBody>
                  <a:tcPr marL="126940" marR="126940" marT="63469" marB="6346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частоты возникновения ДТП, следует, что в Ачхой-Мартановском районе сохраняется вероятность возникновения ЧС на участке автотрассы М29 г.п. Ачхой-Мартан до с.п. Шаами-Юрт.</a:t>
                      </a:r>
                    </a:p>
                  </a:txBody>
                  <a:tcPr marL="126940" marR="126940" marT="63469" marB="6346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075" name="Object 430"/>
          <p:cNvGraphicFramePr>
            <a:graphicFrameLocks noChangeAspect="1"/>
          </p:cNvGraphicFramePr>
          <p:nvPr/>
        </p:nvGraphicFramePr>
        <p:xfrm>
          <a:off x="12015788" y="1585913"/>
          <a:ext cx="785812" cy="765175"/>
        </p:xfrm>
        <a:graphic>
          <a:graphicData uri="http://schemas.openxmlformats.org/presentationml/2006/ole">
            <p:oleObj spid="_x0000_s3075" name="CorelDRAW" r:id="rId6" imgW="2557800" imgH="2940480" progId="">
              <p:embed/>
            </p:oleObj>
          </a:graphicData>
        </a:graphic>
      </p:graphicFrame>
      <p:sp>
        <p:nvSpPr>
          <p:cNvPr id="3120" name="Oval 291"/>
          <p:cNvSpPr>
            <a:spLocks noChangeArrowheads="1"/>
          </p:cNvSpPr>
          <p:nvPr/>
        </p:nvSpPr>
        <p:spPr bwMode="auto">
          <a:xfrm>
            <a:off x="6411913" y="2913063"/>
            <a:ext cx="369887" cy="327025"/>
          </a:xfrm>
          <a:prstGeom prst="ellipse">
            <a:avLst/>
          </a:prstGeom>
          <a:solidFill>
            <a:schemeClr val="bg1">
              <a:alpha val="0"/>
            </a:schemeClr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91374" tIns="45690" rIns="91374" bIns="45690" anchor="ctr"/>
          <a:lstStyle/>
          <a:p>
            <a:r>
              <a:rPr lang="ru-RU" b="1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3121" name="Oval 292"/>
          <p:cNvSpPr>
            <a:spLocks noChangeArrowheads="1"/>
          </p:cNvSpPr>
          <p:nvPr/>
        </p:nvSpPr>
        <p:spPr bwMode="auto">
          <a:xfrm>
            <a:off x="6459538" y="2940050"/>
            <a:ext cx="298450" cy="288925"/>
          </a:xfrm>
          <a:prstGeom prst="ellipse">
            <a:avLst/>
          </a:pr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 wrap="none" lIns="127680" tIns="63849" rIns="127680" bIns="63849" anchor="ctr"/>
          <a:lstStyle/>
          <a:p>
            <a:pPr algn="ctr" defTabSz="1709738"/>
            <a:endParaRPr lang="ru-RU" sz="3300">
              <a:solidFill>
                <a:schemeClr val="tx1"/>
              </a:solidFill>
              <a:latin typeface="Arial" pitchFamily="34" charset="0"/>
            </a:endParaRPr>
          </a:p>
        </p:txBody>
      </p:sp>
      <p:grpSp>
        <p:nvGrpSpPr>
          <p:cNvPr id="3122" name="Group 298"/>
          <p:cNvGrpSpPr>
            <a:grpSpLocks/>
          </p:cNvGrpSpPr>
          <p:nvPr/>
        </p:nvGrpSpPr>
        <p:grpSpPr bwMode="auto">
          <a:xfrm>
            <a:off x="9744075" y="2085975"/>
            <a:ext cx="800100" cy="500063"/>
            <a:chOff x="2290" y="4020"/>
            <a:chExt cx="681" cy="295"/>
          </a:xfrm>
        </p:grpSpPr>
        <p:sp>
          <p:nvSpPr>
            <p:cNvPr id="324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324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324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324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324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5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25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325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25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24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123" name="AutoShape 107"/>
          <p:cNvSpPr>
            <a:spLocks noChangeArrowheads="1"/>
          </p:cNvSpPr>
          <p:nvPr/>
        </p:nvSpPr>
        <p:spPr bwMode="auto">
          <a:xfrm>
            <a:off x="5084763" y="6157913"/>
            <a:ext cx="3244850" cy="5080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3124" name="AutoShape 136"/>
          <p:cNvSpPr>
            <a:spLocks noChangeArrowheads="1"/>
          </p:cNvSpPr>
          <p:nvPr/>
        </p:nvSpPr>
        <p:spPr bwMode="auto">
          <a:xfrm>
            <a:off x="5472113" y="2014538"/>
            <a:ext cx="1276350" cy="571500"/>
          </a:xfrm>
          <a:prstGeom prst="wedgeRectCallout">
            <a:avLst>
              <a:gd name="adj1" fmla="val -27222"/>
              <a:gd name="adj2" fmla="val -90111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3125" name="AutoShape 136"/>
          <p:cNvSpPr>
            <a:spLocks noChangeArrowheads="1"/>
          </p:cNvSpPr>
          <p:nvPr/>
        </p:nvSpPr>
        <p:spPr bwMode="auto">
          <a:xfrm>
            <a:off x="10482263" y="1514475"/>
            <a:ext cx="1276350" cy="571500"/>
          </a:xfrm>
          <a:prstGeom prst="wedgeRectCallout">
            <a:avLst>
              <a:gd name="adj1" fmla="val -45134"/>
              <a:gd name="adj2" fmla="val 78310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3126" name="Группа 179"/>
          <p:cNvGrpSpPr>
            <a:grpSpLocks/>
          </p:cNvGrpSpPr>
          <p:nvPr/>
        </p:nvGrpSpPr>
        <p:grpSpPr bwMode="auto">
          <a:xfrm>
            <a:off x="5046663" y="3324225"/>
            <a:ext cx="925512" cy="1547813"/>
            <a:chOff x="-992693" y="4324091"/>
            <a:chExt cx="926218" cy="1548079"/>
          </a:xfrm>
        </p:grpSpPr>
        <p:grpSp>
          <p:nvGrpSpPr>
            <p:cNvPr id="3221" name="Group 97"/>
            <p:cNvGrpSpPr>
              <a:grpSpLocks/>
            </p:cNvGrpSpPr>
            <p:nvPr/>
          </p:nvGrpSpPr>
          <p:grpSpPr bwMode="auto">
            <a:xfrm>
              <a:off x="-957314" y="5337841"/>
              <a:ext cx="866775" cy="534329"/>
              <a:chOff x="-1121" y="1421"/>
              <a:chExt cx="441" cy="289"/>
            </a:xfrm>
          </p:grpSpPr>
          <p:grpSp>
            <p:nvGrpSpPr>
              <p:cNvPr id="3240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3242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43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7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3222" name="Группа 276"/>
            <p:cNvGrpSpPr>
              <a:grpSpLocks/>
            </p:cNvGrpSpPr>
            <p:nvPr/>
          </p:nvGrpSpPr>
          <p:grpSpPr bwMode="auto">
            <a:xfrm>
              <a:off x="-755908" y="4324091"/>
              <a:ext cx="368335" cy="512605"/>
              <a:chOff x="-1078431" y="2643839"/>
              <a:chExt cx="502244" cy="716126"/>
            </a:xfrm>
          </p:grpSpPr>
          <p:graphicFrame>
            <p:nvGraphicFramePr>
              <p:cNvPr id="3078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3078" name="Clip" r:id="rId7" imgW="590231" imgH="703385" progId="">
                  <p:embed/>
                </p:oleObj>
              </a:graphicData>
            </a:graphic>
          </p:graphicFrame>
          <p:sp>
            <p:nvSpPr>
              <p:cNvPr id="174" name="Пятиугольник 173"/>
              <p:cNvSpPr/>
              <p:nvPr/>
            </p:nvSpPr>
            <p:spPr>
              <a:xfrm>
                <a:off x="-1041696" y="2788021"/>
                <a:ext cx="431091" cy="215162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3239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  <p:grpSp>
          <p:nvGrpSpPr>
            <p:cNvPr id="3223" name="Group 97"/>
            <p:cNvGrpSpPr>
              <a:grpSpLocks/>
            </p:cNvGrpSpPr>
            <p:nvPr/>
          </p:nvGrpSpPr>
          <p:grpSpPr bwMode="auto">
            <a:xfrm>
              <a:off x="-992693" y="5099463"/>
              <a:ext cx="866775" cy="534329"/>
              <a:chOff x="-1139" y="1421"/>
              <a:chExt cx="441" cy="289"/>
            </a:xfrm>
          </p:grpSpPr>
          <p:grpSp>
            <p:nvGrpSpPr>
              <p:cNvPr id="3234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3236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37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0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СМП</a:t>
                </a:r>
              </a:p>
            </p:txBody>
          </p:sp>
        </p:grpSp>
        <p:grpSp>
          <p:nvGrpSpPr>
            <p:cNvPr id="3224" name="Group 97"/>
            <p:cNvGrpSpPr>
              <a:grpSpLocks/>
            </p:cNvGrpSpPr>
            <p:nvPr/>
          </p:nvGrpSpPr>
          <p:grpSpPr bwMode="auto">
            <a:xfrm>
              <a:off x="-957314" y="4861839"/>
              <a:ext cx="866775" cy="534329"/>
              <a:chOff x="-1121" y="1421"/>
              <a:chExt cx="441" cy="289"/>
            </a:xfrm>
          </p:grpSpPr>
          <p:grpSp>
            <p:nvGrpSpPr>
              <p:cNvPr id="3230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3232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33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5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ОМВД</a:t>
                </a:r>
              </a:p>
            </p:txBody>
          </p:sp>
        </p:grpSp>
        <p:grpSp>
          <p:nvGrpSpPr>
            <p:cNvPr id="3225" name="Group 97"/>
            <p:cNvGrpSpPr>
              <a:grpSpLocks/>
            </p:cNvGrpSpPr>
            <p:nvPr/>
          </p:nvGrpSpPr>
          <p:grpSpPr bwMode="auto">
            <a:xfrm>
              <a:off x="-933250" y="4635493"/>
              <a:ext cx="866775" cy="534329"/>
              <a:chOff x="-1109" y="1421"/>
              <a:chExt cx="441" cy="289"/>
            </a:xfrm>
          </p:grpSpPr>
          <p:grpSp>
            <p:nvGrpSpPr>
              <p:cNvPr id="3226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3228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29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1" name="Text Box 101"/>
              <p:cNvSpPr txBox="1">
                <a:spLocks noChangeArrowheads="1"/>
              </p:cNvSpPr>
              <p:nvPr/>
            </p:nvSpPr>
            <p:spPr bwMode="auto">
              <a:xfrm>
                <a:off x="-110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ГИБДД</a:t>
                </a:r>
              </a:p>
            </p:txBody>
          </p:sp>
        </p:grpSp>
      </p:grpSp>
      <p:grpSp>
        <p:nvGrpSpPr>
          <p:cNvPr id="3127" name="Группа 141"/>
          <p:cNvGrpSpPr>
            <a:grpSpLocks/>
          </p:cNvGrpSpPr>
          <p:nvPr/>
        </p:nvGrpSpPr>
        <p:grpSpPr bwMode="auto">
          <a:xfrm>
            <a:off x="8901113" y="4014788"/>
            <a:ext cx="4054475" cy="5586412"/>
            <a:chOff x="8901113" y="4014788"/>
            <a:chExt cx="4054475" cy="5586412"/>
          </a:xfrm>
        </p:grpSpPr>
        <p:sp>
          <p:nvSpPr>
            <p:cNvPr id="2" name="Rectangle 43"/>
            <p:cNvSpPr>
              <a:spLocks noChangeArrowheads="1"/>
            </p:cNvSpPr>
            <p:nvPr/>
          </p:nvSpPr>
          <p:spPr bwMode="auto">
            <a:xfrm>
              <a:off x="8964613" y="4014788"/>
              <a:ext cx="3836987" cy="55864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2056" tIns="61034" rIns="122056" bIns="61034" anchor="ctr"/>
            <a:lstStyle/>
            <a:p>
              <a:pPr algn="ctr">
                <a:defRPr/>
              </a:pPr>
              <a:endParaRPr lang="ru-RU">
                <a:solidFill>
                  <a:schemeClr val="tx1"/>
                </a:solidFill>
                <a:latin typeface="Garamond" pitchFamily="18" charset="0"/>
              </a:endParaRPr>
            </a:p>
          </p:txBody>
        </p:sp>
        <p:grpSp>
          <p:nvGrpSpPr>
            <p:cNvPr id="3177" name="Group 44"/>
            <p:cNvGrpSpPr>
              <a:grpSpLocks/>
            </p:cNvGrpSpPr>
            <p:nvPr/>
          </p:nvGrpSpPr>
          <p:grpSpPr bwMode="auto">
            <a:xfrm>
              <a:off x="9028097" y="8129592"/>
              <a:ext cx="800103" cy="400050"/>
              <a:chOff x="2290" y="4020"/>
              <a:chExt cx="817" cy="315"/>
            </a:xfrm>
          </p:grpSpPr>
          <p:sp>
            <p:nvSpPr>
              <p:cNvPr id="3211" name="Rectangle 45"/>
              <p:cNvSpPr>
                <a:spLocks noChangeArrowheads="1"/>
              </p:cNvSpPr>
              <p:nvPr/>
            </p:nvSpPr>
            <p:spPr bwMode="auto">
              <a:xfrm>
                <a:off x="2702" y="4065"/>
                <a:ext cx="405" cy="270"/>
              </a:xfrm>
              <a:prstGeom prst="rect">
                <a:avLst/>
              </a:prstGeom>
              <a:solidFill>
                <a:schemeClr val="bg1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2598" tIns="12598" rIns="12598" bIns="12598"/>
              <a:lstStyle/>
              <a:p>
                <a:pPr algn="ctr"/>
                <a:r>
                  <a:rPr lang="ru-RU" sz="1100" b="1">
                    <a:solidFill>
                      <a:schemeClr val="tx1"/>
                    </a:solidFill>
                    <a:latin typeface="Garamond" pitchFamily="18" charset="0"/>
                    <a:cs typeface="Times New Roman" pitchFamily="18" charset="0"/>
                  </a:rPr>
                  <a:t>№2</a:t>
                </a:r>
                <a:endParaRPr lang="ru-RU" sz="1100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endParaRPr>
              </a:p>
              <a:p>
                <a:pPr algn="ctr"/>
                <a:r>
                  <a:rPr lang="ru-RU" sz="1100">
                    <a:solidFill>
                      <a:schemeClr val="tx1"/>
                    </a:solidFill>
                    <a:latin typeface="Garamond" pitchFamily="18" charset="0"/>
                    <a:cs typeface="Times New Roman" pitchFamily="18" charset="0"/>
                  </a:rPr>
                  <a:t> </a:t>
                </a:r>
                <a:r>
                  <a:rPr lang="ru-RU" sz="1100" b="1">
                    <a:solidFill>
                      <a:schemeClr val="tx1"/>
                    </a:solidFill>
                    <a:latin typeface="Garamond" pitchFamily="18" charset="0"/>
                    <a:cs typeface="Times New Roman" pitchFamily="18" charset="0"/>
                  </a:rPr>
                  <a:t>306</a:t>
                </a:r>
                <a:endParaRPr lang="ru-RU" sz="1100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3212" name="Group 46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3213" name="Group 47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3215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91339" tIns="45674" rIns="91339" bIns="45674"/>
                  <a:lstStyle/>
                  <a:p>
                    <a:pPr algn="ctr"/>
                    <a:endParaRPr lang="ru-RU">
                      <a:solidFill>
                        <a:schemeClr val="tx1"/>
                      </a:solidFill>
                      <a:latin typeface="Garamond" pitchFamily="18" charset="0"/>
                    </a:endParaRPr>
                  </a:p>
                </p:txBody>
              </p:sp>
              <p:sp>
                <p:nvSpPr>
                  <p:cNvPr id="3216" name="Line 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217" name="Line 50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3218" name="Group 51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3219" name="Line 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3220" name="Line 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3214" name="Line 54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3178" name="Text Box 55"/>
            <p:cNvSpPr txBox="1">
              <a:spLocks noChangeArrowheads="1"/>
            </p:cNvSpPr>
            <p:nvPr/>
          </p:nvSpPr>
          <p:spPr bwMode="auto">
            <a:xfrm>
              <a:off x="9828200" y="8128004"/>
              <a:ext cx="2700348" cy="460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293" tIns="60681" rIns="121293" bIns="60681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rPr>
                <a:t>-</a:t>
              </a:r>
              <a:r>
                <a:rPr lang="ru-RU" sz="1100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rPr>
                <a:t>районная (городская  больница) с ук. номера и кол. коек</a:t>
              </a:r>
            </a:p>
          </p:txBody>
        </p:sp>
        <p:sp>
          <p:nvSpPr>
            <p:cNvPr id="3179" name="Text Box 56"/>
            <p:cNvSpPr txBox="1">
              <a:spLocks noChangeArrowheads="1"/>
            </p:cNvSpPr>
            <p:nvPr/>
          </p:nvSpPr>
          <p:spPr bwMode="auto">
            <a:xfrm>
              <a:off x="9953612" y="8507415"/>
              <a:ext cx="2792425" cy="431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2100" tIns="41047" rIns="82100" bIns="41047">
              <a:spAutoFit/>
            </a:bodyPr>
            <a:lstStyle/>
            <a:p>
              <a:pPr algn="ctr" defTabSz="823913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-участок дороги с наиболее вероятным риском возникновения ДТП.</a:t>
              </a:r>
            </a:p>
          </p:txBody>
        </p:sp>
        <p:pic>
          <p:nvPicPr>
            <p:cNvPr id="4200" name="Picture 50" descr="менты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9092256" y="7658124"/>
              <a:ext cx="508954" cy="369555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</p:pic>
        <p:sp>
          <p:nvSpPr>
            <p:cNvPr id="3181" name="Text Box 61"/>
            <p:cNvSpPr txBox="1">
              <a:spLocks noChangeArrowheads="1"/>
            </p:cNvSpPr>
            <p:nvPr/>
          </p:nvSpPr>
          <p:spPr bwMode="auto">
            <a:xfrm>
              <a:off x="9728186" y="7727954"/>
              <a:ext cx="2422535" cy="2918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308" tIns="60688" rIns="121308" bIns="60688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rPr>
                <a:t>-стационарный пост ДПС</a:t>
              </a:r>
            </a:p>
          </p:txBody>
        </p:sp>
        <p:sp>
          <p:nvSpPr>
            <p:cNvPr id="3182" name="Text Box 4"/>
            <p:cNvSpPr txBox="1">
              <a:spLocks noChangeArrowheads="1"/>
            </p:cNvSpPr>
            <p:nvPr/>
          </p:nvSpPr>
          <p:spPr bwMode="auto">
            <a:xfrm>
              <a:off x="9524986" y="4086232"/>
              <a:ext cx="2779725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825" tIns="60925" rIns="121825" bIns="60925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6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3183" name="Freeform 69"/>
            <p:cNvSpPr>
              <a:spLocks/>
            </p:cNvSpPr>
            <p:nvPr/>
          </p:nvSpPr>
          <p:spPr bwMode="auto">
            <a:xfrm rot="-1719212">
              <a:off x="9020158" y="8610602"/>
              <a:ext cx="609603" cy="222250"/>
            </a:xfrm>
            <a:custGeom>
              <a:avLst/>
              <a:gdLst>
                <a:gd name="T0" fmla="*/ 2147483647 w 1104"/>
                <a:gd name="T1" fmla="*/ 2147483647 h 586"/>
                <a:gd name="T2" fmla="*/ 2147483647 w 1104"/>
                <a:gd name="T3" fmla="*/ 2147483647 h 586"/>
                <a:gd name="T4" fmla="*/ 2147483647 w 1104"/>
                <a:gd name="T5" fmla="*/ 2147483647 h 586"/>
                <a:gd name="T6" fmla="*/ 0 w 1104"/>
                <a:gd name="T7" fmla="*/ 2147483647 h 586"/>
                <a:gd name="T8" fmla="*/ 0 w 1104"/>
                <a:gd name="T9" fmla="*/ 2147483647 h 586"/>
                <a:gd name="T10" fmla="*/ 2147483647 w 1104"/>
                <a:gd name="T11" fmla="*/ 2147483647 h 586"/>
                <a:gd name="T12" fmla="*/ 2147483647 w 1104"/>
                <a:gd name="T13" fmla="*/ 2147483647 h 586"/>
                <a:gd name="T14" fmla="*/ 2147483647 w 1104"/>
                <a:gd name="T15" fmla="*/ 0 h 586"/>
                <a:gd name="T16" fmla="*/ 2147483647 w 1104"/>
                <a:gd name="T17" fmla="*/ 0 h 586"/>
                <a:gd name="T18" fmla="*/ 2147483647 w 1104"/>
                <a:gd name="T19" fmla="*/ 0 h 586"/>
                <a:gd name="T20" fmla="*/ 2147483647 w 1104"/>
                <a:gd name="T21" fmla="*/ 2147483647 h 586"/>
                <a:gd name="T22" fmla="*/ 2147483647 w 1104"/>
                <a:gd name="T23" fmla="*/ 2147483647 h 586"/>
                <a:gd name="T24" fmla="*/ 2147483647 w 1104"/>
                <a:gd name="T25" fmla="*/ 2147483647 h 586"/>
                <a:gd name="T26" fmla="*/ 2147483647 w 1104"/>
                <a:gd name="T27" fmla="*/ 2147483647 h 586"/>
                <a:gd name="T28" fmla="*/ 2147483647 w 1104"/>
                <a:gd name="T29" fmla="*/ 2147483647 h 586"/>
                <a:gd name="T30" fmla="*/ 2147483647 w 1104"/>
                <a:gd name="T31" fmla="*/ 2147483647 h 586"/>
                <a:gd name="T32" fmla="*/ 2147483647 w 1104"/>
                <a:gd name="T33" fmla="*/ 2147483647 h 586"/>
                <a:gd name="T34" fmla="*/ 2147483647 w 1104"/>
                <a:gd name="T35" fmla="*/ 2147483647 h 586"/>
                <a:gd name="T36" fmla="*/ 2147483647 w 1104"/>
                <a:gd name="T37" fmla="*/ 2147483647 h 586"/>
                <a:gd name="T38" fmla="*/ 2147483647 w 1104"/>
                <a:gd name="T39" fmla="*/ 2147483647 h 586"/>
                <a:gd name="T40" fmla="*/ 2147483647 w 1104"/>
                <a:gd name="T41" fmla="*/ 2147483647 h 586"/>
                <a:gd name="T42" fmla="*/ 2147483647 w 1104"/>
                <a:gd name="T43" fmla="*/ 2147483647 h 586"/>
                <a:gd name="T44" fmla="*/ 2147483647 w 1104"/>
                <a:gd name="T45" fmla="*/ 2147483647 h 586"/>
                <a:gd name="T46" fmla="*/ 2147483647 w 1104"/>
                <a:gd name="T47" fmla="*/ 2147483647 h 586"/>
                <a:gd name="T48" fmla="*/ 2147483647 w 1104"/>
                <a:gd name="T49" fmla="*/ 2147483647 h 586"/>
                <a:gd name="T50" fmla="*/ 2147483647 w 1104"/>
                <a:gd name="T51" fmla="*/ 2147483647 h 586"/>
                <a:gd name="T52" fmla="*/ 2147483647 w 1104"/>
                <a:gd name="T53" fmla="*/ 2147483647 h 586"/>
                <a:gd name="T54" fmla="*/ 2147483647 w 1104"/>
                <a:gd name="T55" fmla="*/ 2147483647 h 586"/>
                <a:gd name="T56" fmla="*/ 2147483647 w 1104"/>
                <a:gd name="T57" fmla="*/ 2147483647 h 586"/>
                <a:gd name="T58" fmla="*/ 2147483647 w 1104"/>
                <a:gd name="T59" fmla="*/ 2147483647 h 586"/>
                <a:gd name="T60" fmla="*/ 2147483647 w 1104"/>
                <a:gd name="T61" fmla="*/ 2147483647 h 586"/>
                <a:gd name="T62" fmla="*/ 2147483647 w 1104"/>
                <a:gd name="T63" fmla="*/ 2147483647 h 586"/>
                <a:gd name="T64" fmla="*/ 2147483647 w 1104"/>
                <a:gd name="T65" fmla="*/ 2147483647 h 586"/>
                <a:gd name="T66" fmla="*/ 2147483647 w 1104"/>
                <a:gd name="T67" fmla="*/ 2147483647 h 586"/>
                <a:gd name="T68" fmla="*/ 2147483647 w 1104"/>
                <a:gd name="T69" fmla="*/ 2147483647 h 586"/>
                <a:gd name="T70" fmla="*/ 2147483647 w 1104"/>
                <a:gd name="T71" fmla="*/ 2147483647 h 586"/>
                <a:gd name="T72" fmla="*/ 2147483647 w 1104"/>
                <a:gd name="T73" fmla="*/ 2147483647 h 586"/>
                <a:gd name="T74" fmla="*/ 2147483647 w 1104"/>
                <a:gd name="T75" fmla="*/ 2147483647 h 5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04"/>
                <a:gd name="T115" fmla="*/ 0 h 586"/>
                <a:gd name="T116" fmla="*/ 1104 w 1104"/>
                <a:gd name="T117" fmla="*/ 586 h 5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04" h="586">
                  <a:moveTo>
                    <a:pt x="134" y="285"/>
                  </a:moveTo>
                  <a:lnTo>
                    <a:pt x="29" y="231"/>
                  </a:lnTo>
                  <a:lnTo>
                    <a:pt x="5" y="202"/>
                  </a:lnTo>
                  <a:lnTo>
                    <a:pt x="0" y="140"/>
                  </a:lnTo>
                  <a:lnTo>
                    <a:pt x="0" y="96"/>
                  </a:lnTo>
                  <a:lnTo>
                    <a:pt x="29" y="53"/>
                  </a:lnTo>
                  <a:lnTo>
                    <a:pt x="62" y="29"/>
                  </a:lnTo>
                  <a:lnTo>
                    <a:pt x="120" y="0"/>
                  </a:lnTo>
                  <a:lnTo>
                    <a:pt x="158" y="0"/>
                  </a:lnTo>
                  <a:lnTo>
                    <a:pt x="235" y="0"/>
                  </a:lnTo>
                  <a:lnTo>
                    <a:pt x="331" y="24"/>
                  </a:lnTo>
                  <a:lnTo>
                    <a:pt x="360" y="24"/>
                  </a:lnTo>
                  <a:lnTo>
                    <a:pt x="422" y="53"/>
                  </a:lnTo>
                  <a:lnTo>
                    <a:pt x="571" y="125"/>
                  </a:lnTo>
                  <a:lnTo>
                    <a:pt x="609" y="140"/>
                  </a:lnTo>
                  <a:lnTo>
                    <a:pt x="734" y="173"/>
                  </a:lnTo>
                  <a:lnTo>
                    <a:pt x="801" y="207"/>
                  </a:lnTo>
                  <a:lnTo>
                    <a:pt x="907" y="250"/>
                  </a:lnTo>
                  <a:lnTo>
                    <a:pt x="1027" y="298"/>
                  </a:lnTo>
                  <a:lnTo>
                    <a:pt x="1085" y="365"/>
                  </a:lnTo>
                  <a:lnTo>
                    <a:pt x="1104" y="442"/>
                  </a:lnTo>
                  <a:lnTo>
                    <a:pt x="1104" y="485"/>
                  </a:lnTo>
                  <a:lnTo>
                    <a:pt x="1104" y="533"/>
                  </a:lnTo>
                  <a:lnTo>
                    <a:pt x="1070" y="562"/>
                  </a:lnTo>
                  <a:lnTo>
                    <a:pt x="993" y="567"/>
                  </a:lnTo>
                  <a:lnTo>
                    <a:pt x="931" y="586"/>
                  </a:lnTo>
                  <a:lnTo>
                    <a:pt x="859" y="581"/>
                  </a:lnTo>
                  <a:cubicBezTo>
                    <a:pt x="835" y="565"/>
                    <a:pt x="777" y="548"/>
                    <a:pt x="749" y="548"/>
                  </a:cubicBezTo>
                  <a:lnTo>
                    <a:pt x="677" y="533"/>
                  </a:lnTo>
                  <a:lnTo>
                    <a:pt x="566" y="495"/>
                  </a:lnTo>
                  <a:lnTo>
                    <a:pt x="485" y="466"/>
                  </a:lnTo>
                  <a:lnTo>
                    <a:pt x="446" y="442"/>
                  </a:lnTo>
                  <a:lnTo>
                    <a:pt x="350" y="404"/>
                  </a:lnTo>
                  <a:lnTo>
                    <a:pt x="326" y="389"/>
                  </a:lnTo>
                  <a:lnTo>
                    <a:pt x="269" y="356"/>
                  </a:lnTo>
                  <a:cubicBezTo>
                    <a:pt x="256" y="348"/>
                    <a:pt x="243" y="340"/>
                    <a:pt x="230" y="332"/>
                  </a:cubicBezTo>
                  <a:cubicBezTo>
                    <a:pt x="221" y="326"/>
                    <a:pt x="201" y="317"/>
                    <a:pt x="201" y="317"/>
                  </a:cubicBezTo>
                  <a:lnTo>
                    <a:pt x="134" y="285"/>
                  </a:lnTo>
                  <a:close/>
                </a:path>
              </a:pathLst>
            </a:custGeom>
            <a:solidFill>
              <a:srgbClr val="FF0000">
                <a:alpha val="50980"/>
              </a:srgbClr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lIns="122056" tIns="61034" rIns="122056" bIns="61034"/>
            <a:lstStyle/>
            <a:p>
              <a:endParaRPr lang="ru-RU"/>
            </a:p>
          </p:txBody>
        </p:sp>
        <p:sp>
          <p:nvSpPr>
            <p:cNvPr id="3184" name="Oval 135"/>
            <p:cNvSpPr>
              <a:spLocks noChangeArrowheads="1"/>
            </p:cNvSpPr>
            <p:nvPr/>
          </p:nvSpPr>
          <p:spPr bwMode="auto">
            <a:xfrm>
              <a:off x="9194784" y="9034465"/>
              <a:ext cx="706441" cy="100012"/>
            </a:xfrm>
            <a:prstGeom prst="ellipse">
              <a:avLst/>
            </a:prstGeom>
            <a:solidFill>
              <a:schemeClr val="accent1">
                <a:alpha val="30196"/>
              </a:schemeClr>
            </a:solidFill>
            <a:ln w="19050" algn="ctr">
              <a:solidFill>
                <a:srgbClr val="0000FF"/>
              </a:solidFill>
              <a:prstDash val="dash"/>
              <a:round/>
              <a:headEnd/>
              <a:tailEnd/>
            </a:ln>
          </p:spPr>
          <p:txBody>
            <a:bodyPr wrap="none" lIns="122074" tIns="61042" rIns="122074" bIns="61042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3185" name="Line 136"/>
            <p:cNvSpPr>
              <a:spLocks noChangeShapeType="1"/>
            </p:cNvSpPr>
            <p:nvPr/>
          </p:nvSpPr>
          <p:spPr bwMode="auto">
            <a:xfrm flipH="1">
              <a:off x="9201134" y="9401175"/>
              <a:ext cx="900117" cy="65088"/>
            </a:xfrm>
            <a:prstGeom prst="line">
              <a:avLst/>
            </a:prstGeom>
            <a:noFill/>
            <a:ln w="28575">
              <a:solidFill>
                <a:srgbClr val="993300"/>
              </a:solidFill>
              <a:round/>
              <a:headEnd/>
              <a:tailEnd/>
            </a:ln>
          </p:spPr>
          <p:txBody>
            <a:bodyPr wrap="none" lIns="122191" tIns="61096" rIns="122191" bIns="61096" anchor="ctr"/>
            <a:lstStyle/>
            <a:p>
              <a:endParaRPr lang="ru-RU"/>
            </a:p>
          </p:txBody>
        </p:sp>
        <p:sp>
          <p:nvSpPr>
            <p:cNvPr id="3186" name="TextBox 218"/>
            <p:cNvSpPr txBox="1">
              <a:spLocks noChangeArrowheads="1"/>
            </p:cNvSpPr>
            <p:nvPr/>
          </p:nvSpPr>
          <p:spPr bwMode="auto">
            <a:xfrm rot="163659">
              <a:off x="9424973" y="9286875"/>
              <a:ext cx="500064" cy="246063"/>
            </a:xfrm>
            <a:prstGeom prst="rect">
              <a:avLst/>
            </a:prstGeom>
            <a:solidFill>
              <a:srgbClr val="00B050"/>
            </a:solidFill>
            <a:ln w="9525">
              <a:noFill/>
              <a:miter lim="800000"/>
              <a:headEnd/>
              <a:tailEnd/>
            </a:ln>
          </p:spPr>
          <p:txBody>
            <a:bodyPr lIns="121571" tIns="60814" rIns="121571" bIns="60814">
              <a:spAutoFit/>
            </a:bodyPr>
            <a:lstStyle/>
            <a:p>
              <a:pPr algn="ctr"/>
              <a:r>
                <a:rPr lang="ru-RU" sz="800" b="1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rPr>
                <a:t>М 29</a:t>
              </a:r>
            </a:p>
          </p:txBody>
        </p:sp>
        <p:sp>
          <p:nvSpPr>
            <p:cNvPr id="3187" name="Text Box 257"/>
            <p:cNvSpPr txBox="1">
              <a:spLocks noChangeArrowheads="1"/>
            </p:cNvSpPr>
            <p:nvPr/>
          </p:nvSpPr>
          <p:spPr bwMode="auto">
            <a:xfrm>
              <a:off x="10048863" y="8901115"/>
              <a:ext cx="2675152" cy="292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2103" tIns="61056" rIns="122103" bIns="61056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-Зоны ответственности батальонов ДПС</a:t>
              </a:r>
            </a:p>
          </p:txBody>
        </p:sp>
        <p:sp>
          <p:nvSpPr>
            <p:cNvPr id="3188" name="Text Box 258"/>
            <p:cNvSpPr txBox="1">
              <a:spLocks noChangeArrowheads="1"/>
            </p:cNvSpPr>
            <p:nvPr/>
          </p:nvSpPr>
          <p:spPr bwMode="auto">
            <a:xfrm>
              <a:off x="10204438" y="9301163"/>
              <a:ext cx="2425082" cy="292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2103" tIns="61056" rIns="122103" bIns="61056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-Федеральная трасса «Кавказ» М-29</a:t>
              </a:r>
            </a:p>
          </p:txBody>
        </p:sp>
        <p:grpSp>
          <p:nvGrpSpPr>
            <p:cNvPr id="3189" name="Group 260"/>
            <p:cNvGrpSpPr>
              <a:grpSpLocks/>
            </p:cNvGrpSpPr>
            <p:nvPr/>
          </p:nvGrpSpPr>
          <p:grpSpPr bwMode="auto">
            <a:xfrm>
              <a:off x="9101122" y="7478484"/>
              <a:ext cx="500064" cy="12700"/>
              <a:chOff x="4455" y="3099"/>
              <a:chExt cx="225" cy="6"/>
            </a:xfrm>
          </p:grpSpPr>
          <p:cxnSp>
            <p:nvCxnSpPr>
              <p:cNvPr id="33" name="Прямая соединительная линия 32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Прямая соединительная линия 165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190" name="Text Box 352"/>
            <p:cNvSpPr txBox="1">
              <a:spLocks noChangeArrowheads="1"/>
            </p:cNvSpPr>
            <p:nvPr/>
          </p:nvSpPr>
          <p:spPr bwMode="auto">
            <a:xfrm>
              <a:off x="10063151" y="7334274"/>
              <a:ext cx="1982795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pPr defTabSz="13922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-границы гарнизона</a:t>
              </a:r>
            </a:p>
          </p:txBody>
        </p:sp>
        <p:sp>
          <p:nvSpPr>
            <p:cNvPr id="3191" name="Text Box 63"/>
            <p:cNvSpPr txBox="1">
              <a:spLocks noChangeArrowheads="1"/>
            </p:cNvSpPr>
            <p:nvPr/>
          </p:nvSpPr>
          <p:spPr bwMode="auto">
            <a:xfrm>
              <a:off x="9828200" y="6918331"/>
              <a:ext cx="3127388" cy="25198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1917" tIns="40954" rIns="81917" bIns="40954">
              <a:spAutoFit/>
            </a:bodyPr>
            <a:lstStyle/>
            <a:p>
              <a:pPr defTabSz="827088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Участок местности способный принять вертолет</a:t>
              </a:r>
            </a:p>
          </p:txBody>
        </p:sp>
        <p:grpSp>
          <p:nvGrpSpPr>
            <p:cNvPr id="3192" name="Group 290"/>
            <p:cNvGrpSpPr>
              <a:grpSpLocks/>
            </p:cNvGrpSpPr>
            <p:nvPr/>
          </p:nvGrpSpPr>
          <p:grpSpPr bwMode="auto">
            <a:xfrm>
              <a:off x="9123347" y="7002469"/>
              <a:ext cx="401639" cy="219075"/>
              <a:chOff x="1174" y="4383"/>
              <a:chExt cx="136" cy="137"/>
            </a:xfrm>
          </p:grpSpPr>
          <p:sp>
            <p:nvSpPr>
              <p:cNvPr id="3207" name="Oval 291"/>
              <p:cNvSpPr>
                <a:spLocks noChangeArrowheads="1"/>
              </p:cNvSpPr>
              <p:nvPr/>
            </p:nvSpPr>
            <p:spPr bwMode="auto">
              <a:xfrm>
                <a:off x="1174" y="438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74" tIns="45690" rIns="91374" bIns="45690" anchor="ctr"/>
              <a:lstStyle/>
              <a:p>
                <a:endParaRPr lang="ru-RU" sz="3300">
                  <a:solidFill>
                    <a:schemeClr val="tx1"/>
                  </a:solidFill>
                  <a:latin typeface="Arial" pitchFamily="34" charset="0"/>
                </a:endParaRPr>
              </a:p>
            </p:txBody>
          </p:sp>
          <p:sp>
            <p:nvSpPr>
              <p:cNvPr id="3208" name="Oval 292"/>
              <p:cNvSpPr>
                <a:spLocks noChangeArrowheads="1"/>
              </p:cNvSpPr>
              <p:nvPr/>
            </p:nvSpPr>
            <p:spPr bwMode="auto">
              <a:xfrm>
                <a:off x="1174" y="4385"/>
                <a:ext cx="136" cy="135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80" tIns="63849" rIns="127680" bIns="63849" anchor="ctr"/>
              <a:lstStyle/>
              <a:p>
                <a:pPr algn="ctr" defTabSz="1709738"/>
                <a:r>
                  <a:rPr lang="ru-RU" sz="1700" b="1">
                    <a:solidFill>
                      <a:schemeClr val="tx1"/>
                    </a:solidFill>
                    <a:latin typeface="Arial" pitchFamily="34" charset="0"/>
                  </a:rPr>
                  <a:t>Т</a:t>
                </a:r>
                <a:endParaRPr lang="ru-RU" sz="3300">
                  <a:solidFill>
                    <a:schemeClr val="tx1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3193" name="Line 560"/>
            <p:cNvSpPr>
              <a:spLocks noChangeShapeType="1"/>
            </p:cNvSpPr>
            <p:nvPr/>
          </p:nvSpPr>
          <p:spPr bwMode="auto">
            <a:xfrm>
              <a:off x="9123347" y="6816731"/>
              <a:ext cx="403227" cy="0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round/>
              <a:headEnd/>
              <a:tailEnd type="triangle" w="med" len="med"/>
            </a:ln>
          </p:spPr>
          <p:txBody>
            <a:bodyPr lIns="122191" tIns="61096" rIns="122191" bIns="61096"/>
            <a:lstStyle/>
            <a:p>
              <a:endParaRPr lang="ru-RU"/>
            </a:p>
          </p:txBody>
        </p:sp>
        <p:sp>
          <p:nvSpPr>
            <p:cNvPr id="3194" name="Text Box 562"/>
            <p:cNvSpPr txBox="1">
              <a:spLocks noChangeArrowheads="1"/>
            </p:cNvSpPr>
            <p:nvPr/>
          </p:nvSpPr>
          <p:spPr bwMode="auto">
            <a:xfrm>
              <a:off x="10029813" y="6599244"/>
              <a:ext cx="1469713" cy="2925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22118" tIns="61062" rIns="122118" bIns="61062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Маршрут эвакуации</a:t>
              </a:r>
            </a:p>
          </p:txBody>
        </p:sp>
        <p:graphicFrame>
          <p:nvGraphicFramePr>
            <p:cNvPr id="3076" name="Object 181"/>
            <p:cNvGraphicFramePr>
              <a:graphicFrameLocks noChangeAspect="1"/>
            </p:cNvGraphicFramePr>
            <p:nvPr/>
          </p:nvGraphicFramePr>
          <p:xfrm>
            <a:off x="9088422" y="6194433"/>
            <a:ext cx="600078" cy="500061"/>
          </p:xfrm>
          <a:graphic>
            <a:graphicData uri="http://schemas.openxmlformats.org/presentationml/2006/ole">
              <p:oleObj spid="_x0000_s3076" name="Clip" r:id="rId8" imgW="568824" imgH="706443" progId="">
                <p:embed/>
              </p:oleObj>
            </a:graphicData>
          </a:graphic>
        </p:graphicFrame>
        <p:sp>
          <p:nvSpPr>
            <p:cNvPr id="3195" name="Прямоугольник 100"/>
            <p:cNvSpPr>
              <a:spLocks noChangeArrowheads="1"/>
            </p:cNvSpPr>
            <p:nvPr/>
          </p:nvSpPr>
          <p:spPr bwMode="auto">
            <a:xfrm>
              <a:off x="9829787" y="6157921"/>
              <a:ext cx="2643199" cy="46472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17" tIns="45709" rIns="91417" bIns="45709">
              <a:spAutoFit/>
            </a:bodyPr>
            <a:lstStyle/>
            <a:p>
              <a:pPr algn="ctr" defTabSz="912813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-Силы и средства,  привлекаемые</a:t>
              </a:r>
            </a:p>
            <a:p>
              <a:pPr algn="ctr" defTabSz="912813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3196" name="Text Box 438"/>
            <p:cNvSpPr txBox="1">
              <a:spLocks noChangeArrowheads="1"/>
            </p:cNvSpPr>
            <p:nvPr/>
          </p:nvSpPr>
          <p:spPr bwMode="auto">
            <a:xfrm>
              <a:off x="9901225" y="5657858"/>
              <a:ext cx="2301885" cy="4618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-начальник гарнизона пожарной охраны</a:t>
              </a:r>
            </a:p>
          </p:txBody>
        </p:sp>
        <p:grpSp>
          <p:nvGrpSpPr>
            <p:cNvPr id="3197" name="Group 439"/>
            <p:cNvGrpSpPr>
              <a:grpSpLocks/>
            </p:cNvGrpSpPr>
            <p:nvPr/>
          </p:nvGrpSpPr>
          <p:grpSpPr bwMode="auto">
            <a:xfrm>
              <a:off x="9115409" y="5675321"/>
              <a:ext cx="473077" cy="468310"/>
              <a:chOff x="62" y="3847"/>
              <a:chExt cx="284" cy="272"/>
            </a:xfrm>
          </p:grpSpPr>
          <p:graphicFrame>
            <p:nvGraphicFramePr>
              <p:cNvPr id="3077" name="Object 17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3077" name="Clip" r:id="rId9" imgW="590231" imgH="703385" progId="">
                  <p:embed/>
                </p:oleObj>
              </a:graphicData>
            </a:graphic>
          </p:graphicFrame>
          <p:sp>
            <p:nvSpPr>
              <p:cNvPr id="3206" name="Text Box 441"/>
              <p:cNvSpPr txBox="1">
                <a:spLocks noChangeArrowheads="1"/>
              </p:cNvSpPr>
              <p:nvPr/>
            </p:nvSpPr>
            <p:spPr bwMode="auto">
              <a:xfrm>
                <a:off x="62" y="3847"/>
                <a:ext cx="284" cy="1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defTabSz="1039813">
                  <a:spcBef>
                    <a:spcPct val="50000"/>
                  </a:spcBef>
                </a:pPr>
                <a:r>
                  <a:rPr lang="ru-RU" sz="1000">
                    <a:solidFill>
                      <a:schemeClr val="tx1"/>
                    </a:solidFill>
                  </a:rPr>
                  <a:t>нг</a:t>
                </a:r>
              </a:p>
            </p:txBody>
          </p:sp>
        </p:grpSp>
        <p:sp>
          <p:nvSpPr>
            <p:cNvPr id="3198" name="Text Box 384"/>
            <p:cNvSpPr txBox="1">
              <a:spLocks noChangeArrowheads="1"/>
            </p:cNvSpPr>
            <p:nvPr/>
          </p:nvSpPr>
          <p:spPr bwMode="auto">
            <a:xfrm>
              <a:off x="9901225" y="5229235"/>
              <a:ext cx="2400310" cy="3941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МЧС России</a:t>
              </a:r>
            </a:p>
          </p:txBody>
        </p:sp>
        <p:grpSp>
          <p:nvGrpSpPr>
            <p:cNvPr id="3199" name="Group 97"/>
            <p:cNvGrpSpPr>
              <a:grpSpLocks/>
            </p:cNvGrpSpPr>
            <p:nvPr/>
          </p:nvGrpSpPr>
          <p:grpSpPr bwMode="auto">
            <a:xfrm>
              <a:off x="8901113" y="5157800"/>
              <a:ext cx="866779" cy="534327"/>
              <a:chOff x="-1121" y="1421"/>
              <a:chExt cx="441" cy="289"/>
            </a:xfrm>
          </p:grpSpPr>
          <p:grpSp>
            <p:nvGrpSpPr>
              <p:cNvPr id="320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320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20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8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sp>
          <p:nvSpPr>
            <p:cNvPr id="3200" name="Oval 291"/>
            <p:cNvSpPr>
              <a:spLocks noChangeArrowheads="1"/>
            </p:cNvSpPr>
            <p:nvPr/>
          </p:nvSpPr>
          <p:spPr bwMode="auto">
            <a:xfrm>
              <a:off x="9102730" y="4616461"/>
              <a:ext cx="369890" cy="327025"/>
            </a:xfrm>
            <a:prstGeom prst="ellipse">
              <a:avLst/>
            </a:prstGeom>
            <a:solidFill>
              <a:schemeClr val="bg1">
                <a:alpha val="0"/>
              </a:scheme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r>
                <a:rPr lang="ru-RU" b="1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3201" name="Text Box 384"/>
            <p:cNvSpPr txBox="1">
              <a:spLocks noChangeArrowheads="1"/>
            </p:cNvSpPr>
            <p:nvPr/>
          </p:nvSpPr>
          <p:spPr bwMode="auto">
            <a:xfrm>
              <a:off x="9686934" y="4697053"/>
              <a:ext cx="2400310" cy="2587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-Нумерация опасного участка.</a:t>
              </a:r>
            </a:p>
          </p:txBody>
        </p:sp>
      </p:grpSp>
      <p:graphicFrame>
        <p:nvGraphicFramePr>
          <p:cNvPr id="150" name="Group 244"/>
          <p:cNvGraphicFramePr>
            <a:graphicFrameLocks noGrp="1"/>
          </p:cNvGraphicFramePr>
          <p:nvPr/>
        </p:nvGraphicFramePr>
        <p:xfrm>
          <a:off x="1900238" y="7191375"/>
          <a:ext cx="7017707" cy="1069527"/>
        </p:xfrm>
        <a:graphic>
          <a:graphicData uri="http://schemas.openxmlformats.org/drawingml/2006/table">
            <a:tbl>
              <a:tblPr/>
              <a:tblGrid>
                <a:gridCol w="1160164"/>
                <a:gridCol w="1753138"/>
                <a:gridCol w="1642279"/>
                <a:gridCol w="1412822"/>
                <a:gridCol w="525942"/>
                <a:gridCol w="523362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0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Ахмед Яхьяевич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167" name="AutoShape 136"/>
          <p:cNvSpPr>
            <a:spLocks noChangeArrowheads="1"/>
          </p:cNvSpPr>
          <p:nvPr/>
        </p:nvSpPr>
        <p:spPr bwMode="auto">
          <a:xfrm>
            <a:off x="4829175" y="5300663"/>
            <a:ext cx="1419225" cy="500062"/>
          </a:xfrm>
          <a:prstGeom prst="wedgeRectCallout">
            <a:avLst>
              <a:gd name="adj1" fmla="val 15796"/>
              <a:gd name="adj2" fmla="val -113875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1" name="Rectangle 435"/>
          <p:cNvSpPr>
            <a:spLocks noChangeArrowheads="1"/>
          </p:cNvSpPr>
          <p:nvPr/>
        </p:nvSpPr>
        <p:spPr bwMode="auto">
          <a:xfrm>
            <a:off x="42863" y="5443538"/>
            <a:ext cx="4643437" cy="1714500"/>
          </a:xfrm>
          <a:prstGeom prst="rect">
            <a:avLst/>
          </a:prstGeom>
          <a:solidFill>
            <a:srgbClr val="0070C0"/>
          </a:solidFill>
          <a:ln w="25400">
            <a:solidFill>
              <a:srgbClr val="FFFF00"/>
            </a:solidFill>
            <a:miter lim="800000"/>
            <a:headEnd/>
            <a:tailEnd/>
          </a:ln>
        </p:spPr>
        <p:txBody>
          <a:bodyPr lIns="72160" tIns="24053" rIns="24053" bIns="81782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В Ачхой-Мартановском районе проходит трасса федерального значения М29 «Кавказ». Ширина проезжей части 8-10 м. 2 полосы.  Протяженность по Ачхой-Мартановскому району составляет </a:t>
            </a:r>
            <a:r>
              <a:rPr lang="en-US" sz="1050" dirty="0">
                <a:solidFill>
                  <a:schemeClr val="tx1"/>
                </a:solidFill>
              </a:rPr>
              <a:t>20</a:t>
            </a:r>
            <a:r>
              <a:rPr lang="ru-RU" sz="1050" dirty="0">
                <a:solidFill>
                  <a:schemeClr val="tx1"/>
                </a:solidFill>
              </a:rPr>
              <a:t> км. 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Имеется 1 аварийно-опасный участок.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Опасный участок  №1 автодорога М-29 «Кавказ» 611-612 км.  Характеристика опасного участка опасный поворот. Дорожные карманы отсутствуют. Кафе и другие объекты питания  вдоль автодороги не расположены.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Ответственные за обслуживание дороги: Ачхой-Мартановский ГУДЭП техника: 6 </a:t>
            </a:r>
            <a:r>
              <a:rPr lang="ru-RU" sz="1050" dirty="0" err="1">
                <a:solidFill>
                  <a:schemeClr val="tx1"/>
                </a:solidFill>
              </a:rPr>
              <a:t>ед</a:t>
            </a:r>
            <a:r>
              <a:rPr lang="ru-RU" sz="1050" dirty="0">
                <a:solidFill>
                  <a:schemeClr val="tx1"/>
                </a:solidFill>
              </a:rPr>
              <a:t> Л/С 19 чел. тел. 8-928-736-37-44</a:t>
            </a:r>
          </a:p>
          <a:p>
            <a:pPr algn="just">
              <a:defRPr/>
            </a:pPr>
            <a:endParaRPr lang="ru-RU" sz="1050" dirty="0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153" name="Прямая со стрелкой 152"/>
          <p:cNvCxnSpPr>
            <a:endCxn id="3264" idx="1"/>
          </p:cNvCxnSpPr>
          <p:nvPr/>
        </p:nvCxnSpPr>
        <p:spPr>
          <a:xfrm rot="5400000">
            <a:off x="5326856" y="3744119"/>
            <a:ext cx="1589088" cy="558800"/>
          </a:xfrm>
          <a:prstGeom prst="straightConnector1">
            <a:avLst/>
          </a:prstGeom>
          <a:ln w="508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9" name="AutoShape 594"/>
          <p:cNvSpPr>
            <a:spLocks noChangeArrowheads="1"/>
          </p:cNvSpPr>
          <p:nvPr/>
        </p:nvSpPr>
        <p:spPr bwMode="auto">
          <a:xfrm>
            <a:off x="2662238" y="2728913"/>
            <a:ext cx="2166937" cy="642937"/>
          </a:xfrm>
          <a:prstGeom prst="wedgeRectCallout">
            <a:avLst>
              <a:gd name="adj1" fmla="val 96881"/>
              <a:gd name="adj2" fmla="val 48105"/>
            </a:avLst>
          </a:prstGeom>
          <a:solidFill>
            <a:srgbClr val="00B0F0"/>
          </a:solidFill>
          <a:ln w="38100" algn="ctr">
            <a:solidFill>
              <a:srgbClr val="00B050"/>
            </a:solidFill>
            <a:miter lim="800000"/>
            <a:headEnd/>
            <a:tailEnd/>
          </a:ln>
        </p:spPr>
        <p:txBody>
          <a:bodyPr lIns="122147" tIns="61076" rIns="122147" bIns="61076" anchor="ctr"/>
          <a:lstStyle/>
          <a:p>
            <a:pPr>
              <a:defRPr/>
            </a:pPr>
            <a:endParaRPr lang="ru-RU" sz="1050" dirty="0">
              <a:solidFill>
                <a:schemeClr val="tx1"/>
              </a:solidFill>
            </a:endParaRP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Пост ДПС «Ачхой-Мартан»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кол-во л/с – 4 чел.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кол-во техники – 1 ед.</a:t>
            </a:r>
          </a:p>
          <a:p>
            <a:pPr algn="ctr">
              <a:defRPr/>
            </a:pPr>
            <a:endParaRPr lang="ru-RU" sz="1050" dirty="0"/>
          </a:p>
        </p:txBody>
      </p:sp>
      <p:grpSp>
        <p:nvGrpSpPr>
          <p:cNvPr id="3171" name="Group 97"/>
          <p:cNvGrpSpPr>
            <a:grpSpLocks/>
          </p:cNvGrpSpPr>
          <p:nvPr/>
        </p:nvGrpSpPr>
        <p:grpSpPr bwMode="auto">
          <a:xfrm>
            <a:off x="8758238" y="2994025"/>
            <a:ext cx="866775" cy="520700"/>
            <a:chOff x="-1137" y="1428"/>
            <a:chExt cx="441" cy="282"/>
          </a:xfrm>
        </p:grpSpPr>
        <p:grpSp>
          <p:nvGrpSpPr>
            <p:cNvPr id="3172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3174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175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173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автомобильного транспорта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71538"/>
          <a:ext cx="12801600" cy="8729669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979860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паспортом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62354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5631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5631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31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45391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31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5631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631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2354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 </a:t>
                      </a:r>
                      <a:r>
                        <a:rPr kumimoji="0" lang="ru-RU" sz="1100" b="0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ОМВД   </a:t>
                      </a:r>
                      <a:r>
                        <a:rPr lang="ru-RU" sz="1100" u="sng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Бацилов</a:t>
                      </a:r>
                      <a:r>
                        <a:rPr lang="ru-RU" sz="1100" u="sng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В.С. 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МВД №174 от 26.02.02</a:t>
                      </a:r>
                      <a:endParaRPr kumimoji="0" lang="ru-RU" sz="28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9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</a:t>
                      </a: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8-8712-22-34-73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МВД №174 от 26.02.02.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72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71538"/>
          <a:ext cx="12801600" cy="8729688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3224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24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24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05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915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05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2426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19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автомобильного транспорта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0" y="1014413"/>
            <a:ext cx="12801600" cy="4746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/>
          <a:lstStyle/>
          <a:p>
            <a:pPr marL="458217" indent="-458217" algn="ctr">
              <a:spcBef>
                <a:spcPct val="20000"/>
              </a:spcBef>
              <a:defRPr/>
            </a:pPr>
            <a:r>
              <a:rPr lang="ru-RU" sz="3100" kern="0" dirty="0">
                <a:solidFill>
                  <a:schemeClr val="tx1"/>
                </a:solidFill>
              </a:rPr>
              <a:t>Риски возникновения ЧС на объектах железнодорожного транспорта</a:t>
            </a:r>
          </a:p>
        </p:txBody>
      </p:sp>
      <p:sp>
        <p:nvSpPr>
          <p:cNvPr id="62468" name="AutoShape 43"/>
          <p:cNvSpPr>
            <a:spLocks noChangeArrowheads="1"/>
          </p:cNvSpPr>
          <p:nvPr/>
        </p:nvSpPr>
        <p:spPr bwMode="auto">
          <a:xfrm>
            <a:off x="0" y="4400550"/>
            <a:ext cx="12801600" cy="1649413"/>
          </a:xfrm>
          <a:prstGeom prst="wedgeRoundRectCallout">
            <a:avLst>
              <a:gd name="adj1" fmla="val 16083"/>
              <a:gd name="adj2" fmla="val -51264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91231" tIns="45616" rIns="91231" bIns="45616">
            <a:flatTx/>
          </a:bodyPr>
          <a:lstStyle/>
          <a:p>
            <a:pPr algn="ctr">
              <a:spcBef>
                <a:spcPct val="50000"/>
              </a:spcBef>
            </a:pP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На территории Ачхой-Мартановского района объектов железнодорожного транспорта нет</a:t>
            </a:r>
          </a:p>
        </p:txBody>
      </p:sp>
      <p:sp>
        <p:nvSpPr>
          <p:cNvPr id="62469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3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0" name="Овал 9"/>
          <p:cNvSpPr/>
          <p:nvPr/>
        </p:nvSpPr>
        <p:spPr>
          <a:xfrm>
            <a:off x="1757363" y="1300163"/>
            <a:ext cx="6215062" cy="4500562"/>
          </a:xfrm>
          <a:prstGeom prst="ellipse">
            <a:avLst/>
          </a:prstGeom>
          <a:solidFill>
            <a:srgbClr val="FF0000">
              <a:alpha val="3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cxnSp>
        <p:nvCxnSpPr>
          <p:cNvPr id="191" name="Прямая со стрелкой 190"/>
          <p:cNvCxnSpPr/>
          <p:nvPr/>
        </p:nvCxnSpPr>
        <p:spPr>
          <a:xfrm flipV="1">
            <a:off x="2185988" y="3943350"/>
            <a:ext cx="1500187" cy="357188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4" name="Прямая со стрелкой 193"/>
          <p:cNvCxnSpPr/>
          <p:nvPr/>
        </p:nvCxnSpPr>
        <p:spPr>
          <a:xfrm rot="16200000" flipV="1">
            <a:off x="3548063" y="4305300"/>
            <a:ext cx="785812" cy="204788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Прямая со стрелкой 195"/>
          <p:cNvCxnSpPr/>
          <p:nvPr/>
        </p:nvCxnSpPr>
        <p:spPr>
          <a:xfrm rot="10800000">
            <a:off x="4052888" y="4800600"/>
            <a:ext cx="633412" cy="214313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8" name="Прямая со стрелкой 197"/>
          <p:cNvCxnSpPr/>
          <p:nvPr/>
        </p:nvCxnSpPr>
        <p:spPr>
          <a:xfrm rot="10800000">
            <a:off x="4043363" y="3943350"/>
            <a:ext cx="1571625" cy="428625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0" name="Прямая со стрелкой 199"/>
          <p:cNvCxnSpPr/>
          <p:nvPr/>
        </p:nvCxnSpPr>
        <p:spPr>
          <a:xfrm rot="10800000" flipV="1">
            <a:off x="5614988" y="4086225"/>
            <a:ext cx="714375" cy="285750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2" name="Прямая со стрелкой 201"/>
          <p:cNvCxnSpPr/>
          <p:nvPr/>
        </p:nvCxnSpPr>
        <p:spPr>
          <a:xfrm flipV="1">
            <a:off x="6043613" y="2800350"/>
            <a:ext cx="571500" cy="571500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4" name="Прямая со стрелкой 203"/>
          <p:cNvCxnSpPr/>
          <p:nvPr/>
        </p:nvCxnSpPr>
        <p:spPr>
          <a:xfrm rot="10800000">
            <a:off x="6686550" y="2871788"/>
            <a:ext cx="642938" cy="500062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7" name="Прямая со стрелкой 206"/>
          <p:cNvCxnSpPr/>
          <p:nvPr/>
        </p:nvCxnSpPr>
        <p:spPr>
          <a:xfrm flipV="1">
            <a:off x="3257550" y="2514600"/>
            <a:ext cx="857250" cy="214313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9" name="Прямая со стрелкой 208"/>
          <p:cNvCxnSpPr/>
          <p:nvPr/>
        </p:nvCxnSpPr>
        <p:spPr>
          <a:xfrm flipV="1">
            <a:off x="3614738" y="2586038"/>
            <a:ext cx="571500" cy="428625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115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0" y="985838"/>
            <a:ext cx="12801600" cy="60007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ЧС на объектах воздушного транспорта</a:t>
            </a:r>
          </a:p>
        </p:txBody>
      </p:sp>
      <p:grpSp>
        <p:nvGrpSpPr>
          <p:cNvPr id="4117" name="Group 298"/>
          <p:cNvGrpSpPr>
            <a:grpSpLocks/>
          </p:cNvGrpSpPr>
          <p:nvPr/>
        </p:nvGrpSpPr>
        <p:grpSpPr bwMode="auto">
          <a:xfrm>
            <a:off x="3686175" y="4014788"/>
            <a:ext cx="703263" cy="431800"/>
            <a:chOff x="2290" y="4020"/>
            <a:chExt cx="817" cy="315"/>
          </a:xfrm>
        </p:grpSpPr>
        <p:sp>
          <p:nvSpPr>
            <p:cNvPr id="4326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4327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4328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4330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4331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332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4333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4334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35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4329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4118" name="Group 298"/>
          <p:cNvGrpSpPr>
            <a:grpSpLocks/>
          </p:cNvGrpSpPr>
          <p:nvPr/>
        </p:nvGrpSpPr>
        <p:grpSpPr bwMode="auto">
          <a:xfrm>
            <a:off x="4195763" y="2300288"/>
            <a:ext cx="704850" cy="401637"/>
            <a:chOff x="2290" y="4020"/>
            <a:chExt cx="817" cy="315"/>
          </a:xfrm>
        </p:grpSpPr>
        <p:sp>
          <p:nvSpPr>
            <p:cNvPr id="4316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52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4317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4318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4320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4321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322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4323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4324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25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4319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4119" name="Group 298"/>
          <p:cNvGrpSpPr>
            <a:grpSpLocks/>
          </p:cNvGrpSpPr>
          <p:nvPr/>
        </p:nvGrpSpPr>
        <p:grpSpPr bwMode="auto">
          <a:xfrm>
            <a:off x="6400800" y="2644775"/>
            <a:ext cx="800100" cy="500063"/>
            <a:chOff x="2290" y="4020"/>
            <a:chExt cx="681" cy="295"/>
          </a:xfrm>
        </p:grpSpPr>
        <p:sp>
          <p:nvSpPr>
            <p:cNvPr id="4306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4307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4308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4310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4311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312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4313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4314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315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4309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120" name="AutoShape 136"/>
          <p:cNvSpPr>
            <a:spLocks noChangeArrowheads="1"/>
          </p:cNvSpPr>
          <p:nvPr/>
        </p:nvSpPr>
        <p:spPr bwMode="auto">
          <a:xfrm>
            <a:off x="3829050" y="1657350"/>
            <a:ext cx="1276350" cy="571500"/>
          </a:xfrm>
          <a:prstGeom prst="wedgeRectCallout">
            <a:avLst>
              <a:gd name="adj1" fmla="val 7657"/>
              <a:gd name="adj2" fmla="val 76208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4121" name="AutoShape 136"/>
          <p:cNvSpPr>
            <a:spLocks noChangeArrowheads="1"/>
          </p:cNvSpPr>
          <p:nvPr/>
        </p:nvSpPr>
        <p:spPr bwMode="auto">
          <a:xfrm>
            <a:off x="5614988" y="1871663"/>
            <a:ext cx="1276350" cy="571500"/>
          </a:xfrm>
          <a:prstGeom prst="wedgeRectCallout">
            <a:avLst>
              <a:gd name="adj1" fmla="val 25565"/>
              <a:gd name="adj2" fmla="val 88833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4122" name="Group 290"/>
          <p:cNvGrpSpPr>
            <a:grpSpLocks/>
          </p:cNvGrpSpPr>
          <p:nvPr/>
        </p:nvGrpSpPr>
        <p:grpSpPr bwMode="auto">
          <a:xfrm>
            <a:off x="4686300" y="4300538"/>
            <a:ext cx="371475" cy="331787"/>
            <a:chOff x="1174" y="4383"/>
            <a:chExt cx="136" cy="137"/>
          </a:xfrm>
        </p:grpSpPr>
        <p:sp>
          <p:nvSpPr>
            <p:cNvPr id="4304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4305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 defTabSz="1709738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4123" name="Group 290"/>
          <p:cNvGrpSpPr>
            <a:grpSpLocks/>
          </p:cNvGrpSpPr>
          <p:nvPr/>
        </p:nvGrpSpPr>
        <p:grpSpPr bwMode="auto">
          <a:xfrm>
            <a:off x="6972300" y="2157413"/>
            <a:ext cx="371475" cy="331787"/>
            <a:chOff x="1174" y="4383"/>
            <a:chExt cx="136" cy="137"/>
          </a:xfrm>
        </p:grpSpPr>
        <p:sp>
          <p:nvSpPr>
            <p:cNvPr id="4302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4303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 defTabSz="1709738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4124" name="Group 290"/>
          <p:cNvGrpSpPr>
            <a:grpSpLocks/>
          </p:cNvGrpSpPr>
          <p:nvPr/>
        </p:nvGrpSpPr>
        <p:grpSpPr bwMode="auto">
          <a:xfrm>
            <a:off x="3400425" y="2228850"/>
            <a:ext cx="371475" cy="331788"/>
            <a:chOff x="1174" y="4383"/>
            <a:chExt cx="136" cy="137"/>
          </a:xfrm>
        </p:grpSpPr>
        <p:sp>
          <p:nvSpPr>
            <p:cNvPr id="4300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4301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 defTabSz="1709738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pSp>
        <p:nvGrpSpPr>
          <p:cNvPr id="4125" name="Group 290"/>
          <p:cNvGrpSpPr>
            <a:grpSpLocks/>
          </p:cNvGrpSpPr>
          <p:nvPr/>
        </p:nvGrpSpPr>
        <p:grpSpPr bwMode="auto">
          <a:xfrm>
            <a:off x="7115175" y="3514725"/>
            <a:ext cx="371475" cy="331788"/>
            <a:chOff x="1174" y="4383"/>
            <a:chExt cx="136" cy="137"/>
          </a:xfrm>
        </p:grpSpPr>
        <p:sp>
          <p:nvSpPr>
            <p:cNvPr id="4298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  <p:sp>
          <p:nvSpPr>
            <p:cNvPr id="4299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 defTabSz="1709738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 sz="3300">
                <a:solidFill>
                  <a:schemeClr val="tx1"/>
                </a:solidFill>
                <a:latin typeface="Arial" pitchFamily="34" charset="0"/>
              </a:endParaRPr>
            </a:p>
          </p:txBody>
        </p:sp>
      </p:grpSp>
      <p:graphicFrame>
        <p:nvGraphicFramePr>
          <p:cNvPr id="4098" name="Object 430"/>
          <p:cNvGraphicFramePr>
            <a:graphicFrameLocks noChangeAspect="1"/>
          </p:cNvGraphicFramePr>
          <p:nvPr/>
        </p:nvGraphicFramePr>
        <p:xfrm>
          <a:off x="0" y="1585890"/>
          <a:ext cx="1200150" cy="1136650"/>
        </p:xfrm>
        <a:graphic>
          <a:graphicData uri="http://schemas.openxmlformats.org/presentationml/2006/ole">
            <p:oleObj spid="_x0000_s4098" name="CorelDRAW" r:id="rId4" imgW="2557800" imgH="2940480" progId="">
              <p:embed/>
            </p:oleObj>
          </a:graphicData>
        </a:graphic>
      </p:graphicFrame>
      <p:graphicFrame>
        <p:nvGraphicFramePr>
          <p:cNvPr id="4099" name="Object 31"/>
          <p:cNvGraphicFramePr>
            <a:graphicFrameLocks noChangeAspect="1"/>
          </p:cNvGraphicFramePr>
          <p:nvPr/>
        </p:nvGraphicFramePr>
        <p:xfrm>
          <a:off x="0" y="2800336"/>
          <a:ext cx="1471578" cy="836605"/>
        </p:xfrm>
        <a:graphic>
          <a:graphicData uri="http://schemas.openxmlformats.org/presentationml/2006/ole">
            <p:oleObj spid="_x0000_s4099" name="Worksheet" r:id="rId5" imgW="2990938" imgH="1895413" progId="Excel.Sheet.8">
              <p:embed/>
            </p:oleObj>
          </a:graphicData>
        </a:graphic>
      </p:graphicFrame>
      <p:sp>
        <p:nvSpPr>
          <p:cNvPr id="4126" name="Прямоугольник 87"/>
          <p:cNvSpPr>
            <a:spLocks noChangeArrowheads="1"/>
          </p:cNvSpPr>
          <p:nvPr/>
        </p:nvSpPr>
        <p:spPr bwMode="auto">
          <a:xfrm>
            <a:off x="9686925" y="1619757"/>
            <a:ext cx="2363788" cy="428645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89A4A7"/>
            </a:solidFill>
            <a:miter lim="800000"/>
            <a:headEnd/>
            <a:tailEnd/>
          </a:ln>
        </p:spPr>
        <p:txBody>
          <a:bodyPr lIns="122177" tIns="61089" rIns="122177" bIns="61089" anchor="ctr"/>
          <a:lstStyle/>
          <a:p>
            <a:pPr algn="ctr"/>
            <a:r>
              <a:rPr lang="ru-RU" sz="1100" b="1" dirty="0">
                <a:solidFill>
                  <a:schemeClr val="tx1"/>
                </a:solidFill>
              </a:rPr>
              <a:t>Место дислокации </a:t>
            </a:r>
            <a:r>
              <a:rPr lang="ru-RU" sz="1100" b="1" dirty="0" smtClean="0">
                <a:solidFill>
                  <a:schemeClr val="tx1"/>
                </a:solidFill>
              </a:rPr>
              <a:t>ЧПСО:</a:t>
            </a:r>
            <a:endParaRPr lang="ru-RU" sz="1100" b="1" dirty="0">
              <a:solidFill>
                <a:schemeClr val="tx1"/>
              </a:solidFill>
            </a:endParaRPr>
          </a:p>
          <a:p>
            <a:pPr algn="ctr"/>
            <a:r>
              <a:rPr lang="ru-RU" sz="1100" b="1" dirty="0">
                <a:solidFill>
                  <a:schemeClr val="tx1"/>
                </a:solidFill>
              </a:rPr>
              <a:t>г. Грозный, расстояние 54 км.</a:t>
            </a:r>
          </a:p>
        </p:txBody>
      </p:sp>
      <p:grpSp>
        <p:nvGrpSpPr>
          <p:cNvPr id="4127" name="Group 214"/>
          <p:cNvGrpSpPr>
            <a:grpSpLocks/>
          </p:cNvGrpSpPr>
          <p:nvPr/>
        </p:nvGrpSpPr>
        <p:grpSpPr bwMode="auto">
          <a:xfrm>
            <a:off x="12109450" y="1628775"/>
            <a:ext cx="577850" cy="600075"/>
            <a:chOff x="6527" y="1391"/>
            <a:chExt cx="364" cy="378"/>
          </a:xfrm>
        </p:grpSpPr>
        <p:graphicFrame>
          <p:nvGraphicFramePr>
            <p:cNvPr id="4103" name="Object 166"/>
            <p:cNvGraphicFramePr>
              <a:graphicFrameLocks noChangeAspect="1"/>
            </p:cNvGraphicFramePr>
            <p:nvPr/>
          </p:nvGraphicFramePr>
          <p:xfrm>
            <a:off x="6527" y="1391"/>
            <a:ext cx="364" cy="378"/>
          </p:xfrm>
          <a:graphic>
            <a:graphicData uri="http://schemas.openxmlformats.org/presentationml/2006/ole">
              <p:oleObj spid="_x0000_s4103" name="Clip" r:id="rId6" imgW="568824" imgH="706443" progId="">
                <p:embed/>
              </p:oleObj>
            </a:graphicData>
          </a:graphic>
        </p:graphicFrame>
        <p:sp>
          <p:nvSpPr>
            <p:cNvPr id="4297" name="TextBox 109"/>
            <p:cNvSpPr txBox="1">
              <a:spLocks noChangeArrowheads="1"/>
            </p:cNvSpPr>
            <p:nvPr/>
          </p:nvSpPr>
          <p:spPr bwMode="auto">
            <a:xfrm>
              <a:off x="6527" y="1429"/>
              <a:ext cx="315" cy="14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ru-RU" sz="900">
                  <a:solidFill>
                    <a:schemeClr val="tx1"/>
                  </a:solidFill>
                </a:rPr>
                <a:t>ЧПСО</a:t>
              </a:r>
            </a:p>
          </p:txBody>
        </p:sp>
      </p:grpSp>
      <p:grpSp>
        <p:nvGrpSpPr>
          <p:cNvPr id="4128" name="Group 2"/>
          <p:cNvGrpSpPr>
            <a:grpSpLocks/>
          </p:cNvGrpSpPr>
          <p:nvPr/>
        </p:nvGrpSpPr>
        <p:grpSpPr bwMode="auto">
          <a:xfrm rot="244979">
            <a:off x="4632325" y="2840038"/>
            <a:ext cx="1130300" cy="542925"/>
            <a:chOff x="1182" y="3900"/>
            <a:chExt cx="625" cy="239"/>
          </a:xfrm>
        </p:grpSpPr>
        <p:sp>
          <p:nvSpPr>
            <p:cNvPr id="4271" name="Freeform 3"/>
            <p:cNvSpPr>
              <a:spLocks/>
            </p:cNvSpPr>
            <p:nvPr/>
          </p:nvSpPr>
          <p:spPr bwMode="auto">
            <a:xfrm>
              <a:off x="1182" y="4048"/>
              <a:ext cx="93" cy="17"/>
            </a:xfrm>
            <a:custGeom>
              <a:avLst/>
              <a:gdLst>
                <a:gd name="T0" fmla="*/ 89 w 93"/>
                <a:gd name="T1" fmla="*/ 1 h 17"/>
                <a:gd name="T2" fmla="*/ 0 w 93"/>
                <a:gd name="T3" fmla="*/ 0 h 17"/>
                <a:gd name="T4" fmla="*/ 0 w 93"/>
                <a:gd name="T5" fmla="*/ 2 h 17"/>
                <a:gd name="T6" fmla="*/ 92 w 93"/>
                <a:gd name="T7" fmla="*/ 16 h 17"/>
                <a:gd name="T8" fmla="*/ 89 w 93"/>
                <a:gd name="T9" fmla="*/ 1 h 1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3"/>
                <a:gd name="T16" fmla="*/ 0 h 17"/>
                <a:gd name="T17" fmla="*/ 93 w 93"/>
                <a:gd name="T18" fmla="*/ 17 h 1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3" h="17">
                  <a:moveTo>
                    <a:pt x="89" y="1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92" y="16"/>
                  </a:lnTo>
                  <a:lnTo>
                    <a:pt x="89" y="1"/>
                  </a:lnTo>
                </a:path>
              </a:pathLst>
            </a:custGeom>
            <a:solidFill>
              <a:srgbClr val="808080"/>
            </a:solidFill>
            <a:ln w="9525" cap="rnd">
              <a:noFill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4272" name="Group 4"/>
            <p:cNvGrpSpPr>
              <a:grpSpLocks/>
            </p:cNvGrpSpPr>
            <p:nvPr/>
          </p:nvGrpSpPr>
          <p:grpSpPr bwMode="auto">
            <a:xfrm>
              <a:off x="1237" y="4064"/>
              <a:ext cx="68" cy="46"/>
              <a:chOff x="1237" y="4064"/>
              <a:chExt cx="68" cy="46"/>
            </a:xfrm>
          </p:grpSpPr>
          <p:sp>
            <p:nvSpPr>
              <p:cNvPr id="4295" name="Freeform 5"/>
              <p:cNvSpPr>
                <a:spLocks/>
              </p:cNvSpPr>
              <p:nvPr/>
            </p:nvSpPr>
            <p:spPr bwMode="auto">
              <a:xfrm>
                <a:off x="1237" y="4064"/>
                <a:ext cx="68" cy="46"/>
              </a:xfrm>
              <a:custGeom>
                <a:avLst/>
                <a:gdLst>
                  <a:gd name="T0" fmla="*/ 18 w 68"/>
                  <a:gd name="T1" fmla="*/ 4 h 46"/>
                  <a:gd name="T2" fmla="*/ 14 w 68"/>
                  <a:gd name="T3" fmla="*/ 5 h 46"/>
                  <a:gd name="T4" fmla="*/ 11 w 68"/>
                  <a:gd name="T5" fmla="*/ 6 h 46"/>
                  <a:gd name="T6" fmla="*/ 8 w 68"/>
                  <a:gd name="T7" fmla="*/ 7 h 46"/>
                  <a:gd name="T8" fmla="*/ 6 w 68"/>
                  <a:gd name="T9" fmla="*/ 9 h 46"/>
                  <a:gd name="T10" fmla="*/ 4 w 68"/>
                  <a:gd name="T11" fmla="*/ 11 h 46"/>
                  <a:gd name="T12" fmla="*/ 2 w 68"/>
                  <a:gd name="T13" fmla="*/ 13 h 46"/>
                  <a:gd name="T14" fmla="*/ 1 w 68"/>
                  <a:gd name="T15" fmla="*/ 16 h 46"/>
                  <a:gd name="T16" fmla="*/ 0 w 68"/>
                  <a:gd name="T17" fmla="*/ 19 h 46"/>
                  <a:gd name="T18" fmla="*/ 0 w 68"/>
                  <a:gd name="T19" fmla="*/ 22 h 46"/>
                  <a:gd name="T20" fmla="*/ 0 w 68"/>
                  <a:gd name="T21" fmla="*/ 26 h 46"/>
                  <a:gd name="T22" fmla="*/ 0 w 68"/>
                  <a:gd name="T23" fmla="*/ 30 h 46"/>
                  <a:gd name="T24" fmla="*/ 1 w 68"/>
                  <a:gd name="T25" fmla="*/ 32 h 46"/>
                  <a:gd name="T26" fmla="*/ 3 w 68"/>
                  <a:gd name="T27" fmla="*/ 34 h 46"/>
                  <a:gd name="T28" fmla="*/ 4 w 68"/>
                  <a:gd name="T29" fmla="*/ 37 h 46"/>
                  <a:gd name="T30" fmla="*/ 6 w 68"/>
                  <a:gd name="T31" fmla="*/ 38 h 46"/>
                  <a:gd name="T32" fmla="*/ 9 w 68"/>
                  <a:gd name="T33" fmla="*/ 41 h 46"/>
                  <a:gd name="T34" fmla="*/ 13 w 68"/>
                  <a:gd name="T35" fmla="*/ 42 h 46"/>
                  <a:gd name="T36" fmla="*/ 16 w 68"/>
                  <a:gd name="T37" fmla="*/ 43 h 46"/>
                  <a:gd name="T38" fmla="*/ 21 w 68"/>
                  <a:gd name="T39" fmla="*/ 44 h 46"/>
                  <a:gd name="T40" fmla="*/ 27 w 68"/>
                  <a:gd name="T41" fmla="*/ 45 h 46"/>
                  <a:gd name="T42" fmla="*/ 33 w 68"/>
                  <a:gd name="T43" fmla="*/ 45 h 46"/>
                  <a:gd name="T44" fmla="*/ 38 w 68"/>
                  <a:gd name="T45" fmla="*/ 45 h 46"/>
                  <a:gd name="T46" fmla="*/ 43 w 68"/>
                  <a:gd name="T47" fmla="*/ 44 h 46"/>
                  <a:gd name="T48" fmla="*/ 48 w 68"/>
                  <a:gd name="T49" fmla="*/ 42 h 46"/>
                  <a:gd name="T50" fmla="*/ 52 w 68"/>
                  <a:gd name="T51" fmla="*/ 41 h 46"/>
                  <a:gd name="T52" fmla="*/ 56 w 68"/>
                  <a:gd name="T53" fmla="*/ 39 h 46"/>
                  <a:gd name="T54" fmla="*/ 59 w 68"/>
                  <a:gd name="T55" fmla="*/ 36 h 46"/>
                  <a:gd name="T56" fmla="*/ 62 w 68"/>
                  <a:gd name="T57" fmla="*/ 34 h 46"/>
                  <a:gd name="T58" fmla="*/ 64 w 68"/>
                  <a:gd name="T59" fmla="*/ 32 h 46"/>
                  <a:gd name="T60" fmla="*/ 65 w 68"/>
                  <a:gd name="T61" fmla="*/ 29 h 46"/>
                  <a:gd name="T62" fmla="*/ 67 w 68"/>
                  <a:gd name="T63" fmla="*/ 20 h 46"/>
                  <a:gd name="T64" fmla="*/ 64 w 68"/>
                  <a:gd name="T65" fmla="*/ 9 h 46"/>
                  <a:gd name="T66" fmla="*/ 53 w 68"/>
                  <a:gd name="T67" fmla="*/ 2 h 46"/>
                  <a:gd name="T68" fmla="*/ 38 w 68"/>
                  <a:gd name="T69" fmla="*/ 0 h 46"/>
                  <a:gd name="T70" fmla="*/ 26 w 68"/>
                  <a:gd name="T71" fmla="*/ 2 h 4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68"/>
                  <a:gd name="T109" fmla="*/ 0 h 46"/>
                  <a:gd name="T110" fmla="*/ 68 w 68"/>
                  <a:gd name="T111" fmla="*/ 46 h 4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68" h="46">
                    <a:moveTo>
                      <a:pt x="26" y="2"/>
                    </a:moveTo>
                    <a:lnTo>
                      <a:pt x="18" y="4"/>
                    </a:lnTo>
                    <a:lnTo>
                      <a:pt x="15" y="5"/>
                    </a:lnTo>
                    <a:lnTo>
                      <a:pt x="14" y="5"/>
                    </a:lnTo>
                    <a:lnTo>
                      <a:pt x="12" y="5"/>
                    </a:lnTo>
                    <a:lnTo>
                      <a:pt x="11" y="6"/>
                    </a:lnTo>
                    <a:lnTo>
                      <a:pt x="10" y="6"/>
                    </a:lnTo>
                    <a:lnTo>
                      <a:pt x="8" y="7"/>
                    </a:lnTo>
                    <a:lnTo>
                      <a:pt x="7" y="8"/>
                    </a:lnTo>
                    <a:lnTo>
                      <a:pt x="6" y="9"/>
                    </a:lnTo>
                    <a:lnTo>
                      <a:pt x="5" y="10"/>
                    </a:lnTo>
                    <a:lnTo>
                      <a:pt x="4" y="11"/>
                    </a:lnTo>
                    <a:lnTo>
                      <a:pt x="3" y="12"/>
                    </a:lnTo>
                    <a:lnTo>
                      <a:pt x="2" y="13"/>
                    </a:lnTo>
                    <a:lnTo>
                      <a:pt x="2" y="15"/>
                    </a:lnTo>
                    <a:lnTo>
                      <a:pt x="1" y="16"/>
                    </a:lnTo>
                    <a:lnTo>
                      <a:pt x="0" y="17"/>
                    </a:lnTo>
                    <a:lnTo>
                      <a:pt x="0" y="19"/>
                    </a:lnTo>
                    <a:lnTo>
                      <a:pt x="0" y="21"/>
                    </a:lnTo>
                    <a:lnTo>
                      <a:pt x="0" y="22"/>
                    </a:lnTo>
                    <a:lnTo>
                      <a:pt x="0" y="24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30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2" y="34"/>
                    </a:lnTo>
                    <a:lnTo>
                      <a:pt x="3" y="34"/>
                    </a:lnTo>
                    <a:lnTo>
                      <a:pt x="3" y="36"/>
                    </a:lnTo>
                    <a:lnTo>
                      <a:pt x="4" y="37"/>
                    </a:lnTo>
                    <a:lnTo>
                      <a:pt x="5" y="38"/>
                    </a:lnTo>
                    <a:lnTo>
                      <a:pt x="6" y="38"/>
                    </a:lnTo>
                    <a:lnTo>
                      <a:pt x="8" y="40"/>
                    </a:lnTo>
                    <a:lnTo>
                      <a:pt x="9" y="41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4" y="43"/>
                    </a:lnTo>
                    <a:lnTo>
                      <a:pt x="16" y="43"/>
                    </a:lnTo>
                    <a:lnTo>
                      <a:pt x="19" y="43"/>
                    </a:lnTo>
                    <a:lnTo>
                      <a:pt x="21" y="44"/>
                    </a:lnTo>
                    <a:lnTo>
                      <a:pt x="24" y="44"/>
                    </a:lnTo>
                    <a:lnTo>
                      <a:pt x="27" y="45"/>
                    </a:lnTo>
                    <a:lnTo>
                      <a:pt x="30" y="45"/>
                    </a:lnTo>
                    <a:lnTo>
                      <a:pt x="33" y="45"/>
                    </a:lnTo>
                    <a:lnTo>
                      <a:pt x="35" y="45"/>
                    </a:lnTo>
                    <a:lnTo>
                      <a:pt x="38" y="45"/>
                    </a:lnTo>
                    <a:lnTo>
                      <a:pt x="40" y="44"/>
                    </a:lnTo>
                    <a:lnTo>
                      <a:pt x="43" y="44"/>
                    </a:lnTo>
                    <a:lnTo>
                      <a:pt x="46" y="43"/>
                    </a:lnTo>
                    <a:lnTo>
                      <a:pt x="48" y="42"/>
                    </a:lnTo>
                    <a:lnTo>
                      <a:pt x="50" y="42"/>
                    </a:lnTo>
                    <a:lnTo>
                      <a:pt x="52" y="41"/>
                    </a:lnTo>
                    <a:lnTo>
                      <a:pt x="54" y="40"/>
                    </a:lnTo>
                    <a:lnTo>
                      <a:pt x="56" y="39"/>
                    </a:lnTo>
                    <a:lnTo>
                      <a:pt x="57" y="38"/>
                    </a:lnTo>
                    <a:lnTo>
                      <a:pt x="59" y="36"/>
                    </a:lnTo>
                    <a:lnTo>
                      <a:pt x="61" y="35"/>
                    </a:lnTo>
                    <a:lnTo>
                      <a:pt x="62" y="34"/>
                    </a:lnTo>
                    <a:lnTo>
                      <a:pt x="63" y="33"/>
                    </a:lnTo>
                    <a:lnTo>
                      <a:pt x="64" y="32"/>
                    </a:lnTo>
                    <a:lnTo>
                      <a:pt x="65" y="30"/>
                    </a:lnTo>
                    <a:lnTo>
                      <a:pt x="65" y="29"/>
                    </a:lnTo>
                    <a:lnTo>
                      <a:pt x="66" y="27"/>
                    </a:lnTo>
                    <a:lnTo>
                      <a:pt x="67" y="20"/>
                    </a:lnTo>
                    <a:lnTo>
                      <a:pt x="66" y="13"/>
                    </a:lnTo>
                    <a:lnTo>
                      <a:pt x="64" y="9"/>
                    </a:lnTo>
                    <a:lnTo>
                      <a:pt x="58" y="5"/>
                    </a:lnTo>
                    <a:lnTo>
                      <a:pt x="53" y="2"/>
                    </a:lnTo>
                    <a:lnTo>
                      <a:pt x="46" y="1"/>
                    </a:lnTo>
                    <a:lnTo>
                      <a:pt x="38" y="0"/>
                    </a:lnTo>
                    <a:lnTo>
                      <a:pt x="29" y="1"/>
                    </a:lnTo>
                    <a:lnTo>
                      <a:pt x="26" y="2"/>
                    </a:lnTo>
                  </a:path>
                </a:pathLst>
              </a:custGeom>
              <a:solidFill>
                <a:srgbClr val="808080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6" name="Oval 6"/>
              <p:cNvSpPr>
                <a:spLocks noChangeArrowheads="1"/>
              </p:cNvSpPr>
              <p:nvPr/>
            </p:nvSpPr>
            <p:spPr bwMode="auto">
              <a:xfrm>
                <a:off x="1239" y="4071"/>
                <a:ext cx="28" cy="34"/>
              </a:xfrm>
              <a:prstGeom prst="ellipse">
                <a:avLst/>
              </a:prstGeom>
              <a:solidFill>
                <a:srgbClr val="20202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417" tIns="45709" rIns="91417" bIns="45709" anchor="ctr"/>
              <a:lstStyle/>
              <a:p>
                <a:pPr algn="ctr" defTabSz="1219200"/>
                <a:endParaRPr lang="ru-RU"/>
              </a:p>
            </p:txBody>
          </p:sp>
        </p:grpSp>
        <p:grpSp>
          <p:nvGrpSpPr>
            <p:cNvPr id="4273" name="Group 7"/>
            <p:cNvGrpSpPr>
              <a:grpSpLocks/>
            </p:cNvGrpSpPr>
            <p:nvPr/>
          </p:nvGrpSpPr>
          <p:grpSpPr bwMode="auto">
            <a:xfrm>
              <a:off x="1309" y="4094"/>
              <a:ext cx="80" cy="39"/>
              <a:chOff x="1309" y="4094"/>
              <a:chExt cx="80" cy="39"/>
            </a:xfrm>
          </p:grpSpPr>
          <p:sp>
            <p:nvSpPr>
              <p:cNvPr id="4293" name="Freeform 8"/>
              <p:cNvSpPr>
                <a:spLocks/>
              </p:cNvSpPr>
              <p:nvPr/>
            </p:nvSpPr>
            <p:spPr bwMode="auto">
              <a:xfrm>
                <a:off x="1372" y="4096"/>
                <a:ext cx="17" cy="25"/>
              </a:xfrm>
              <a:custGeom>
                <a:avLst/>
                <a:gdLst>
                  <a:gd name="T0" fmla="*/ 16 w 17"/>
                  <a:gd name="T1" fmla="*/ 0 h 25"/>
                  <a:gd name="T2" fmla="*/ 0 w 17"/>
                  <a:gd name="T3" fmla="*/ 0 h 25"/>
                  <a:gd name="T4" fmla="*/ 0 w 17"/>
                  <a:gd name="T5" fmla="*/ 24 h 25"/>
                  <a:gd name="T6" fmla="*/ 16 w 17"/>
                  <a:gd name="T7" fmla="*/ 24 h 25"/>
                  <a:gd name="T8" fmla="*/ 13 w 17"/>
                  <a:gd name="T9" fmla="*/ 7 h 25"/>
                  <a:gd name="T10" fmla="*/ 16 w 17"/>
                  <a:gd name="T11" fmla="*/ 7 h 25"/>
                  <a:gd name="T12" fmla="*/ 16 w 17"/>
                  <a:gd name="T13" fmla="*/ 0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7"/>
                  <a:gd name="T22" fmla="*/ 0 h 25"/>
                  <a:gd name="T23" fmla="*/ 17 w 17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7" h="25">
                    <a:moveTo>
                      <a:pt x="16" y="0"/>
                    </a:moveTo>
                    <a:lnTo>
                      <a:pt x="0" y="0"/>
                    </a:lnTo>
                    <a:lnTo>
                      <a:pt x="0" y="24"/>
                    </a:lnTo>
                    <a:lnTo>
                      <a:pt x="16" y="24"/>
                    </a:lnTo>
                    <a:lnTo>
                      <a:pt x="13" y="7"/>
                    </a:lnTo>
                    <a:lnTo>
                      <a:pt x="16" y="7"/>
                    </a:lnTo>
                    <a:lnTo>
                      <a:pt x="16" y="0"/>
                    </a:lnTo>
                  </a:path>
                </a:pathLst>
              </a:custGeom>
              <a:solidFill>
                <a:srgbClr val="404040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94" name="Freeform 9"/>
              <p:cNvSpPr>
                <a:spLocks/>
              </p:cNvSpPr>
              <p:nvPr/>
            </p:nvSpPr>
            <p:spPr bwMode="auto">
              <a:xfrm>
                <a:off x="1309" y="4094"/>
                <a:ext cx="32" cy="39"/>
              </a:xfrm>
              <a:custGeom>
                <a:avLst/>
                <a:gdLst>
                  <a:gd name="T0" fmla="*/ 31 w 32"/>
                  <a:gd name="T1" fmla="*/ 0 h 39"/>
                  <a:gd name="T2" fmla="*/ 0 w 32"/>
                  <a:gd name="T3" fmla="*/ 0 h 39"/>
                  <a:gd name="T4" fmla="*/ 0 w 32"/>
                  <a:gd name="T5" fmla="*/ 11 h 39"/>
                  <a:gd name="T6" fmla="*/ 4 w 32"/>
                  <a:gd name="T7" fmla="*/ 11 h 39"/>
                  <a:gd name="T8" fmla="*/ 15 w 32"/>
                  <a:gd name="T9" fmla="*/ 13 h 39"/>
                  <a:gd name="T10" fmla="*/ 15 w 32"/>
                  <a:gd name="T11" fmla="*/ 28 h 39"/>
                  <a:gd name="T12" fmla="*/ 13 w 32"/>
                  <a:gd name="T13" fmla="*/ 30 h 39"/>
                  <a:gd name="T14" fmla="*/ 13 w 32"/>
                  <a:gd name="T15" fmla="*/ 38 h 39"/>
                  <a:gd name="T16" fmla="*/ 24 w 32"/>
                  <a:gd name="T17" fmla="*/ 38 h 39"/>
                  <a:gd name="T18" fmla="*/ 24 w 32"/>
                  <a:gd name="T19" fmla="*/ 14 h 39"/>
                  <a:gd name="T20" fmla="*/ 31 w 32"/>
                  <a:gd name="T21" fmla="*/ 14 h 39"/>
                  <a:gd name="T22" fmla="*/ 31 w 32"/>
                  <a:gd name="T23" fmla="*/ 0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2"/>
                  <a:gd name="T37" fmla="*/ 0 h 39"/>
                  <a:gd name="T38" fmla="*/ 32 w 32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2" h="39">
                    <a:moveTo>
                      <a:pt x="31" y="0"/>
                    </a:moveTo>
                    <a:lnTo>
                      <a:pt x="0" y="0"/>
                    </a:lnTo>
                    <a:lnTo>
                      <a:pt x="0" y="11"/>
                    </a:lnTo>
                    <a:lnTo>
                      <a:pt x="4" y="11"/>
                    </a:lnTo>
                    <a:lnTo>
                      <a:pt x="15" y="13"/>
                    </a:lnTo>
                    <a:lnTo>
                      <a:pt x="15" y="28"/>
                    </a:lnTo>
                    <a:lnTo>
                      <a:pt x="13" y="30"/>
                    </a:lnTo>
                    <a:lnTo>
                      <a:pt x="13" y="38"/>
                    </a:lnTo>
                    <a:lnTo>
                      <a:pt x="24" y="38"/>
                    </a:lnTo>
                    <a:lnTo>
                      <a:pt x="24" y="14"/>
                    </a:lnTo>
                    <a:lnTo>
                      <a:pt x="31" y="14"/>
                    </a:lnTo>
                    <a:lnTo>
                      <a:pt x="31" y="0"/>
                    </a:lnTo>
                  </a:path>
                </a:pathLst>
              </a:custGeom>
              <a:solidFill>
                <a:srgbClr val="404040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274" name="Group 10"/>
            <p:cNvGrpSpPr>
              <a:grpSpLocks/>
            </p:cNvGrpSpPr>
            <p:nvPr/>
          </p:nvGrpSpPr>
          <p:grpSpPr bwMode="auto">
            <a:xfrm>
              <a:off x="1235" y="3900"/>
              <a:ext cx="370" cy="201"/>
              <a:chOff x="1235" y="3900"/>
              <a:chExt cx="370" cy="201"/>
            </a:xfrm>
          </p:grpSpPr>
          <p:sp>
            <p:nvSpPr>
              <p:cNvPr id="4283" name="Freeform 11"/>
              <p:cNvSpPr>
                <a:spLocks/>
              </p:cNvSpPr>
              <p:nvPr/>
            </p:nvSpPr>
            <p:spPr bwMode="auto">
              <a:xfrm>
                <a:off x="1235" y="3900"/>
                <a:ext cx="370" cy="201"/>
              </a:xfrm>
              <a:custGeom>
                <a:avLst/>
                <a:gdLst>
                  <a:gd name="T0" fmla="*/ 362 w 370"/>
                  <a:gd name="T1" fmla="*/ 93 h 201"/>
                  <a:gd name="T2" fmla="*/ 365 w 370"/>
                  <a:gd name="T3" fmla="*/ 95 h 201"/>
                  <a:gd name="T4" fmla="*/ 367 w 370"/>
                  <a:gd name="T5" fmla="*/ 98 h 201"/>
                  <a:gd name="T6" fmla="*/ 368 w 370"/>
                  <a:gd name="T7" fmla="*/ 101 h 201"/>
                  <a:gd name="T8" fmla="*/ 369 w 370"/>
                  <a:gd name="T9" fmla="*/ 104 h 201"/>
                  <a:gd name="T10" fmla="*/ 369 w 370"/>
                  <a:gd name="T11" fmla="*/ 107 h 201"/>
                  <a:gd name="T12" fmla="*/ 369 w 370"/>
                  <a:gd name="T13" fmla="*/ 111 h 201"/>
                  <a:gd name="T14" fmla="*/ 368 w 370"/>
                  <a:gd name="T15" fmla="*/ 114 h 201"/>
                  <a:gd name="T16" fmla="*/ 366 w 370"/>
                  <a:gd name="T17" fmla="*/ 117 h 201"/>
                  <a:gd name="T18" fmla="*/ 363 w 370"/>
                  <a:gd name="T19" fmla="*/ 119 h 201"/>
                  <a:gd name="T20" fmla="*/ 360 w 370"/>
                  <a:gd name="T21" fmla="*/ 121 h 201"/>
                  <a:gd name="T22" fmla="*/ 355 w 370"/>
                  <a:gd name="T23" fmla="*/ 121 h 201"/>
                  <a:gd name="T24" fmla="*/ 332 w 370"/>
                  <a:gd name="T25" fmla="*/ 115 h 201"/>
                  <a:gd name="T26" fmla="*/ 346 w 370"/>
                  <a:gd name="T27" fmla="*/ 151 h 201"/>
                  <a:gd name="T28" fmla="*/ 327 w 370"/>
                  <a:gd name="T29" fmla="*/ 180 h 201"/>
                  <a:gd name="T30" fmla="*/ 286 w 370"/>
                  <a:gd name="T31" fmla="*/ 199 h 201"/>
                  <a:gd name="T32" fmla="*/ 86 w 370"/>
                  <a:gd name="T33" fmla="*/ 198 h 201"/>
                  <a:gd name="T34" fmla="*/ 66 w 370"/>
                  <a:gd name="T35" fmla="*/ 193 h 201"/>
                  <a:gd name="T36" fmla="*/ 47 w 370"/>
                  <a:gd name="T37" fmla="*/ 185 h 201"/>
                  <a:gd name="T38" fmla="*/ 33 w 370"/>
                  <a:gd name="T39" fmla="*/ 175 h 201"/>
                  <a:gd name="T40" fmla="*/ 21 w 370"/>
                  <a:gd name="T41" fmla="*/ 161 h 201"/>
                  <a:gd name="T42" fmla="*/ 10 w 370"/>
                  <a:gd name="T43" fmla="*/ 148 h 201"/>
                  <a:gd name="T44" fmla="*/ 2 w 370"/>
                  <a:gd name="T45" fmla="*/ 135 h 201"/>
                  <a:gd name="T46" fmla="*/ 0 w 370"/>
                  <a:gd name="T47" fmla="*/ 123 h 201"/>
                  <a:gd name="T48" fmla="*/ 2 w 370"/>
                  <a:gd name="T49" fmla="*/ 115 h 201"/>
                  <a:gd name="T50" fmla="*/ 5 w 370"/>
                  <a:gd name="T51" fmla="*/ 108 h 201"/>
                  <a:gd name="T52" fmla="*/ 28 w 370"/>
                  <a:gd name="T53" fmla="*/ 84 h 201"/>
                  <a:gd name="T54" fmla="*/ 37 w 370"/>
                  <a:gd name="T55" fmla="*/ 75 h 201"/>
                  <a:gd name="T56" fmla="*/ 47 w 370"/>
                  <a:gd name="T57" fmla="*/ 68 h 201"/>
                  <a:gd name="T58" fmla="*/ 57 w 370"/>
                  <a:gd name="T59" fmla="*/ 62 h 201"/>
                  <a:gd name="T60" fmla="*/ 69 w 370"/>
                  <a:gd name="T61" fmla="*/ 58 h 201"/>
                  <a:gd name="T62" fmla="*/ 82 w 370"/>
                  <a:gd name="T63" fmla="*/ 56 h 201"/>
                  <a:gd name="T64" fmla="*/ 94 w 370"/>
                  <a:gd name="T65" fmla="*/ 56 h 201"/>
                  <a:gd name="T66" fmla="*/ 104 w 370"/>
                  <a:gd name="T67" fmla="*/ 57 h 201"/>
                  <a:gd name="T68" fmla="*/ 278 w 370"/>
                  <a:gd name="T69" fmla="*/ 103 h 201"/>
                  <a:gd name="T70" fmla="*/ 275 w 370"/>
                  <a:gd name="T71" fmla="*/ 96 h 201"/>
                  <a:gd name="T72" fmla="*/ 270 w 370"/>
                  <a:gd name="T73" fmla="*/ 89 h 201"/>
                  <a:gd name="T74" fmla="*/ 268 w 370"/>
                  <a:gd name="T75" fmla="*/ 83 h 201"/>
                  <a:gd name="T76" fmla="*/ 268 w 370"/>
                  <a:gd name="T77" fmla="*/ 78 h 201"/>
                  <a:gd name="T78" fmla="*/ 270 w 370"/>
                  <a:gd name="T79" fmla="*/ 72 h 201"/>
                  <a:gd name="T80" fmla="*/ 274 w 370"/>
                  <a:gd name="T81" fmla="*/ 67 h 201"/>
                  <a:gd name="T82" fmla="*/ 279 w 370"/>
                  <a:gd name="T83" fmla="*/ 64 h 201"/>
                  <a:gd name="T84" fmla="*/ 284 w 370"/>
                  <a:gd name="T85" fmla="*/ 62 h 201"/>
                  <a:gd name="T86" fmla="*/ 291 w 370"/>
                  <a:gd name="T87" fmla="*/ 62 h 201"/>
                  <a:gd name="T88" fmla="*/ 297 w 370"/>
                  <a:gd name="T89" fmla="*/ 64 h 201"/>
                  <a:gd name="T90" fmla="*/ 306 w 370"/>
                  <a:gd name="T91" fmla="*/ 61 h 201"/>
                  <a:gd name="T92" fmla="*/ 328 w 370"/>
                  <a:gd name="T93" fmla="*/ 0 h 201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370"/>
                  <a:gd name="T142" fmla="*/ 0 h 201"/>
                  <a:gd name="T143" fmla="*/ 370 w 370"/>
                  <a:gd name="T144" fmla="*/ 201 h 201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370" h="201">
                    <a:moveTo>
                      <a:pt x="335" y="77"/>
                    </a:moveTo>
                    <a:lnTo>
                      <a:pt x="360" y="92"/>
                    </a:lnTo>
                    <a:lnTo>
                      <a:pt x="362" y="93"/>
                    </a:lnTo>
                    <a:lnTo>
                      <a:pt x="363" y="94"/>
                    </a:lnTo>
                    <a:lnTo>
                      <a:pt x="364" y="95"/>
                    </a:lnTo>
                    <a:lnTo>
                      <a:pt x="365" y="95"/>
                    </a:lnTo>
                    <a:lnTo>
                      <a:pt x="366" y="96"/>
                    </a:lnTo>
                    <a:lnTo>
                      <a:pt x="366" y="97"/>
                    </a:lnTo>
                    <a:lnTo>
                      <a:pt x="367" y="98"/>
                    </a:lnTo>
                    <a:lnTo>
                      <a:pt x="367" y="99"/>
                    </a:lnTo>
                    <a:lnTo>
                      <a:pt x="368" y="100"/>
                    </a:lnTo>
                    <a:lnTo>
                      <a:pt x="368" y="101"/>
                    </a:lnTo>
                    <a:lnTo>
                      <a:pt x="368" y="102"/>
                    </a:lnTo>
                    <a:lnTo>
                      <a:pt x="369" y="103"/>
                    </a:lnTo>
                    <a:lnTo>
                      <a:pt x="369" y="104"/>
                    </a:lnTo>
                    <a:lnTo>
                      <a:pt x="369" y="105"/>
                    </a:lnTo>
                    <a:lnTo>
                      <a:pt x="369" y="106"/>
                    </a:lnTo>
                    <a:lnTo>
                      <a:pt x="369" y="107"/>
                    </a:lnTo>
                    <a:lnTo>
                      <a:pt x="369" y="108"/>
                    </a:lnTo>
                    <a:lnTo>
                      <a:pt x="369" y="110"/>
                    </a:lnTo>
                    <a:lnTo>
                      <a:pt x="369" y="111"/>
                    </a:lnTo>
                    <a:lnTo>
                      <a:pt x="368" y="112"/>
                    </a:lnTo>
                    <a:lnTo>
                      <a:pt x="368" y="113"/>
                    </a:lnTo>
                    <a:lnTo>
                      <a:pt x="368" y="114"/>
                    </a:lnTo>
                    <a:lnTo>
                      <a:pt x="367" y="115"/>
                    </a:lnTo>
                    <a:lnTo>
                      <a:pt x="367" y="116"/>
                    </a:lnTo>
                    <a:lnTo>
                      <a:pt x="366" y="117"/>
                    </a:lnTo>
                    <a:lnTo>
                      <a:pt x="365" y="118"/>
                    </a:lnTo>
                    <a:lnTo>
                      <a:pt x="364" y="118"/>
                    </a:lnTo>
                    <a:lnTo>
                      <a:pt x="363" y="119"/>
                    </a:lnTo>
                    <a:lnTo>
                      <a:pt x="362" y="120"/>
                    </a:lnTo>
                    <a:lnTo>
                      <a:pt x="361" y="121"/>
                    </a:lnTo>
                    <a:lnTo>
                      <a:pt x="360" y="121"/>
                    </a:lnTo>
                    <a:lnTo>
                      <a:pt x="358" y="121"/>
                    </a:lnTo>
                    <a:lnTo>
                      <a:pt x="357" y="121"/>
                    </a:lnTo>
                    <a:lnTo>
                      <a:pt x="355" y="121"/>
                    </a:lnTo>
                    <a:lnTo>
                      <a:pt x="354" y="121"/>
                    </a:lnTo>
                    <a:lnTo>
                      <a:pt x="353" y="121"/>
                    </a:lnTo>
                    <a:lnTo>
                      <a:pt x="332" y="115"/>
                    </a:lnTo>
                    <a:lnTo>
                      <a:pt x="331" y="121"/>
                    </a:lnTo>
                    <a:lnTo>
                      <a:pt x="346" y="144"/>
                    </a:lnTo>
                    <a:lnTo>
                      <a:pt x="346" y="151"/>
                    </a:lnTo>
                    <a:lnTo>
                      <a:pt x="344" y="155"/>
                    </a:lnTo>
                    <a:lnTo>
                      <a:pt x="332" y="173"/>
                    </a:lnTo>
                    <a:lnTo>
                      <a:pt x="327" y="180"/>
                    </a:lnTo>
                    <a:lnTo>
                      <a:pt x="325" y="183"/>
                    </a:lnTo>
                    <a:lnTo>
                      <a:pt x="320" y="185"/>
                    </a:lnTo>
                    <a:lnTo>
                      <a:pt x="286" y="199"/>
                    </a:lnTo>
                    <a:lnTo>
                      <a:pt x="281" y="200"/>
                    </a:lnTo>
                    <a:lnTo>
                      <a:pt x="93" y="198"/>
                    </a:lnTo>
                    <a:lnTo>
                      <a:pt x="86" y="198"/>
                    </a:lnTo>
                    <a:lnTo>
                      <a:pt x="78" y="197"/>
                    </a:lnTo>
                    <a:lnTo>
                      <a:pt x="73" y="196"/>
                    </a:lnTo>
                    <a:lnTo>
                      <a:pt x="66" y="193"/>
                    </a:lnTo>
                    <a:lnTo>
                      <a:pt x="59" y="191"/>
                    </a:lnTo>
                    <a:lnTo>
                      <a:pt x="52" y="188"/>
                    </a:lnTo>
                    <a:lnTo>
                      <a:pt x="47" y="185"/>
                    </a:lnTo>
                    <a:lnTo>
                      <a:pt x="42" y="182"/>
                    </a:lnTo>
                    <a:lnTo>
                      <a:pt x="37" y="179"/>
                    </a:lnTo>
                    <a:lnTo>
                      <a:pt x="33" y="175"/>
                    </a:lnTo>
                    <a:lnTo>
                      <a:pt x="29" y="170"/>
                    </a:lnTo>
                    <a:lnTo>
                      <a:pt x="25" y="165"/>
                    </a:lnTo>
                    <a:lnTo>
                      <a:pt x="21" y="161"/>
                    </a:lnTo>
                    <a:lnTo>
                      <a:pt x="17" y="156"/>
                    </a:lnTo>
                    <a:lnTo>
                      <a:pt x="15" y="152"/>
                    </a:lnTo>
                    <a:lnTo>
                      <a:pt x="10" y="148"/>
                    </a:lnTo>
                    <a:lnTo>
                      <a:pt x="6" y="142"/>
                    </a:lnTo>
                    <a:lnTo>
                      <a:pt x="4" y="138"/>
                    </a:lnTo>
                    <a:lnTo>
                      <a:pt x="2" y="135"/>
                    </a:lnTo>
                    <a:lnTo>
                      <a:pt x="1" y="131"/>
                    </a:lnTo>
                    <a:lnTo>
                      <a:pt x="0" y="127"/>
                    </a:lnTo>
                    <a:lnTo>
                      <a:pt x="0" y="123"/>
                    </a:lnTo>
                    <a:lnTo>
                      <a:pt x="1" y="120"/>
                    </a:lnTo>
                    <a:lnTo>
                      <a:pt x="1" y="118"/>
                    </a:lnTo>
                    <a:lnTo>
                      <a:pt x="2" y="115"/>
                    </a:lnTo>
                    <a:lnTo>
                      <a:pt x="3" y="113"/>
                    </a:lnTo>
                    <a:lnTo>
                      <a:pt x="4" y="110"/>
                    </a:lnTo>
                    <a:lnTo>
                      <a:pt x="5" y="108"/>
                    </a:lnTo>
                    <a:lnTo>
                      <a:pt x="7" y="106"/>
                    </a:lnTo>
                    <a:lnTo>
                      <a:pt x="9" y="105"/>
                    </a:lnTo>
                    <a:lnTo>
                      <a:pt x="28" y="84"/>
                    </a:lnTo>
                    <a:lnTo>
                      <a:pt x="31" y="81"/>
                    </a:lnTo>
                    <a:lnTo>
                      <a:pt x="34" y="78"/>
                    </a:lnTo>
                    <a:lnTo>
                      <a:pt x="37" y="75"/>
                    </a:lnTo>
                    <a:lnTo>
                      <a:pt x="40" y="72"/>
                    </a:lnTo>
                    <a:lnTo>
                      <a:pt x="43" y="70"/>
                    </a:lnTo>
                    <a:lnTo>
                      <a:pt x="47" y="68"/>
                    </a:lnTo>
                    <a:lnTo>
                      <a:pt x="50" y="66"/>
                    </a:lnTo>
                    <a:lnTo>
                      <a:pt x="54" y="64"/>
                    </a:lnTo>
                    <a:lnTo>
                      <a:pt x="57" y="62"/>
                    </a:lnTo>
                    <a:lnTo>
                      <a:pt x="61" y="61"/>
                    </a:lnTo>
                    <a:lnTo>
                      <a:pt x="65" y="60"/>
                    </a:lnTo>
                    <a:lnTo>
                      <a:pt x="69" y="58"/>
                    </a:lnTo>
                    <a:lnTo>
                      <a:pt x="73" y="57"/>
                    </a:lnTo>
                    <a:lnTo>
                      <a:pt x="78" y="57"/>
                    </a:lnTo>
                    <a:lnTo>
                      <a:pt x="82" y="56"/>
                    </a:lnTo>
                    <a:lnTo>
                      <a:pt x="86" y="56"/>
                    </a:lnTo>
                    <a:lnTo>
                      <a:pt x="90" y="56"/>
                    </a:lnTo>
                    <a:lnTo>
                      <a:pt x="94" y="56"/>
                    </a:lnTo>
                    <a:lnTo>
                      <a:pt x="98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7" y="58"/>
                    </a:lnTo>
                    <a:lnTo>
                      <a:pt x="248" y="96"/>
                    </a:lnTo>
                    <a:lnTo>
                      <a:pt x="278" y="103"/>
                    </a:lnTo>
                    <a:lnTo>
                      <a:pt x="278" y="98"/>
                    </a:lnTo>
                    <a:lnTo>
                      <a:pt x="276" y="97"/>
                    </a:lnTo>
                    <a:lnTo>
                      <a:pt x="275" y="96"/>
                    </a:lnTo>
                    <a:lnTo>
                      <a:pt x="273" y="94"/>
                    </a:lnTo>
                    <a:lnTo>
                      <a:pt x="271" y="92"/>
                    </a:lnTo>
                    <a:lnTo>
                      <a:pt x="270" y="89"/>
                    </a:lnTo>
                    <a:lnTo>
                      <a:pt x="269" y="87"/>
                    </a:lnTo>
                    <a:lnTo>
                      <a:pt x="268" y="85"/>
                    </a:lnTo>
                    <a:lnTo>
                      <a:pt x="268" y="83"/>
                    </a:lnTo>
                    <a:lnTo>
                      <a:pt x="268" y="81"/>
                    </a:lnTo>
                    <a:lnTo>
                      <a:pt x="268" y="79"/>
                    </a:lnTo>
                    <a:lnTo>
                      <a:pt x="268" y="78"/>
                    </a:lnTo>
                    <a:lnTo>
                      <a:pt x="268" y="76"/>
                    </a:lnTo>
                    <a:lnTo>
                      <a:pt x="269" y="74"/>
                    </a:lnTo>
                    <a:lnTo>
                      <a:pt x="270" y="72"/>
                    </a:lnTo>
                    <a:lnTo>
                      <a:pt x="271" y="70"/>
                    </a:lnTo>
                    <a:lnTo>
                      <a:pt x="273" y="68"/>
                    </a:lnTo>
                    <a:lnTo>
                      <a:pt x="274" y="67"/>
                    </a:lnTo>
                    <a:lnTo>
                      <a:pt x="275" y="66"/>
                    </a:lnTo>
                    <a:lnTo>
                      <a:pt x="277" y="64"/>
                    </a:lnTo>
                    <a:lnTo>
                      <a:pt x="279" y="64"/>
                    </a:lnTo>
                    <a:lnTo>
                      <a:pt x="281" y="63"/>
                    </a:lnTo>
                    <a:lnTo>
                      <a:pt x="282" y="62"/>
                    </a:lnTo>
                    <a:lnTo>
                      <a:pt x="284" y="62"/>
                    </a:lnTo>
                    <a:lnTo>
                      <a:pt x="286" y="62"/>
                    </a:lnTo>
                    <a:lnTo>
                      <a:pt x="289" y="62"/>
                    </a:lnTo>
                    <a:lnTo>
                      <a:pt x="291" y="62"/>
                    </a:lnTo>
                    <a:lnTo>
                      <a:pt x="293" y="62"/>
                    </a:lnTo>
                    <a:lnTo>
                      <a:pt x="295" y="63"/>
                    </a:lnTo>
                    <a:lnTo>
                      <a:pt x="297" y="64"/>
                    </a:lnTo>
                    <a:lnTo>
                      <a:pt x="299" y="64"/>
                    </a:lnTo>
                    <a:lnTo>
                      <a:pt x="303" y="64"/>
                    </a:lnTo>
                    <a:lnTo>
                      <a:pt x="306" y="61"/>
                    </a:lnTo>
                    <a:lnTo>
                      <a:pt x="313" y="61"/>
                    </a:lnTo>
                    <a:lnTo>
                      <a:pt x="314" y="60"/>
                    </a:lnTo>
                    <a:lnTo>
                      <a:pt x="328" y="0"/>
                    </a:lnTo>
                    <a:lnTo>
                      <a:pt x="337" y="1"/>
                    </a:lnTo>
                    <a:lnTo>
                      <a:pt x="335" y="77"/>
                    </a:lnTo>
                  </a:path>
                </a:pathLst>
              </a:custGeom>
              <a:solidFill>
                <a:srgbClr val="A0A0A0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84" name="Oval 12"/>
              <p:cNvSpPr>
                <a:spLocks noChangeArrowheads="1"/>
              </p:cNvSpPr>
              <p:nvPr/>
            </p:nvSpPr>
            <p:spPr bwMode="auto">
              <a:xfrm>
                <a:off x="1506" y="3966"/>
                <a:ext cx="27" cy="31"/>
              </a:xfrm>
              <a:prstGeom prst="ellipse">
                <a:avLst/>
              </a:prstGeom>
              <a:solidFill>
                <a:srgbClr val="40404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417" tIns="45709" rIns="91417" bIns="45709" anchor="ctr"/>
              <a:lstStyle/>
              <a:p>
                <a:pPr algn="ctr" defTabSz="1219200"/>
                <a:endParaRPr lang="ru-RU"/>
              </a:p>
            </p:txBody>
          </p:sp>
          <p:sp>
            <p:nvSpPr>
              <p:cNvPr id="4285" name="Oval 13"/>
              <p:cNvSpPr>
                <a:spLocks noChangeArrowheads="1"/>
              </p:cNvSpPr>
              <p:nvPr/>
            </p:nvSpPr>
            <p:spPr bwMode="auto">
              <a:xfrm>
                <a:off x="1235" y="4003"/>
                <a:ext cx="31" cy="41"/>
              </a:xfrm>
              <a:prstGeom prst="ellipse">
                <a:avLst/>
              </a:prstGeom>
              <a:solidFill>
                <a:srgbClr val="80808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417" tIns="45709" rIns="91417" bIns="45709" anchor="ctr"/>
              <a:lstStyle/>
              <a:p>
                <a:pPr algn="ctr" defTabSz="1219200"/>
                <a:endParaRPr lang="ru-RU"/>
              </a:p>
            </p:txBody>
          </p:sp>
          <p:grpSp>
            <p:nvGrpSpPr>
              <p:cNvPr id="4286" name="Group 14"/>
              <p:cNvGrpSpPr>
                <a:grpSpLocks/>
              </p:cNvGrpSpPr>
              <p:nvPr/>
            </p:nvGrpSpPr>
            <p:grpSpPr bwMode="auto">
              <a:xfrm>
                <a:off x="1250" y="3988"/>
                <a:ext cx="312" cy="56"/>
                <a:chOff x="1250" y="3988"/>
                <a:chExt cx="312" cy="56"/>
              </a:xfrm>
            </p:grpSpPr>
            <p:sp>
              <p:nvSpPr>
                <p:cNvPr id="4287" name="Freeform 15"/>
                <p:cNvSpPr>
                  <a:spLocks/>
                </p:cNvSpPr>
                <p:nvPr/>
              </p:nvSpPr>
              <p:spPr bwMode="auto">
                <a:xfrm>
                  <a:off x="1250" y="3988"/>
                  <a:ext cx="24" cy="17"/>
                </a:xfrm>
                <a:custGeom>
                  <a:avLst/>
                  <a:gdLst>
                    <a:gd name="T0" fmla="*/ 10 w 24"/>
                    <a:gd name="T1" fmla="*/ 0 h 17"/>
                    <a:gd name="T2" fmla="*/ 0 w 24"/>
                    <a:gd name="T3" fmla="*/ 16 h 17"/>
                    <a:gd name="T4" fmla="*/ 17 w 24"/>
                    <a:gd name="T5" fmla="*/ 16 h 17"/>
                    <a:gd name="T6" fmla="*/ 23 w 24"/>
                    <a:gd name="T7" fmla="*/ 0 h 17"/>
                    <a:gd name="T8" fmla="*/ 10 w 24"/>
                    <a:gd name="T9" fmla="*/ 0 h 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4"/>
                    <a:gd name="T16" fmla="*/ 0 h 17"/>
                    <a:gd name="T17" fmla="*/ 24 w 24"/>
                    <a:gd name="T18" fmla="*/ 17 h 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4" h="17">
                      <a:moveTo>
                        <a:pt x="10" y="0"/>
                      </a:moveTo>
                      <a:lnTo>
                        <a:pt x="0" y="16"/>
                      </a:lnTo>
                      <a:lnTo>
                        <a:pt x="17" y="16"/>
                      </a:lnTo>
                      <a:lnTo>
                        <a:pt x="23" y="0"/>
                      </a:lnTo>
                      <a:lnTo>
                        <a:pt x="10" y="0"/>
                      </a:lnTo>
                    </a:path>
                  </a:pathLst>
                </a:custGeom>
                <a:solidFill>
                  <a:srgbClr val="00A0A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88" name="Freeform 16"/>
                <p:cNvSpPr>
                  <a:spLocks/>
                </p:cNvSpPr>
                <p:nvPr/>
              </p:nvSpPr>
              <p:spPr bwMode="auto">
                <a:xfrm>
                  <a:off x="1270" y="3989"/>
                  <a:ext cx="29" cy="17"/>
                </a:xfrm>
                <a:custGeom>
                  <a:avLst/>
                  <a:gdLst>
                    <a:gd name="T0" fmla="*/ 27 w 29"/>
                    <a:gd name="T1" fmla="*/ 0 h 17"/>
                    <a:gd name="T2" fmla="*/ 6 w 29"/>
                    <a:gd name="T3" fmla="*/ 0 h 17"/>
                    <a:gd name="T4" fmla="*/ 0 w 29"/>
                    <a:gd name="T5" fmla="*/ 16 h 17"/>
                    <a:gd name="T6" fmla="*/ 28 w 29"/>
                    <a:gd name="T7" fmla="*/ 16 h 17"/>
                    <a:gd name="T8" fmla="*/ 27 w 29"/>
                    <a:gd name="T9" fmla="*/ 0 h 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"/>
                    <a:gd name="T16" fmla="*/ 0 h 17"/>
                    <a:gd name="T17" fmla="*/ 29 w 29"/>
                    <a:gd name="T18" fmla="*/ 17 h 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" h="17">
                      <a:moveTo>
                        <a:pt x="27" y="0"/>
                      </a:moveTo>
                      <a:lnTo>
                        <a:pt x="6" y="0"/>
                      </a:lnTo>
                      <a:lnTo>
                        <a:pt x="0" y="16"/>
                      </a:lnTo>
                      <a:lnTo>
                        <a:pt x="28" y="16"/>
                      </a:lnTo>
                      <a:lnTo>
                        <a:pt x="27" y="0"/>
                      </a:lnTo>
                    </a:path>
                  </a:pathLst>
                </a:custGeom>
                <a:solidFill>
                  <a:srgbClr val="00A0A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89" name="Freeform 17"/>
                <p:cNvSpPr>
                  <a:spLocks/>
                </p:cNvSpPr>
                <p:nvPr/>
              </p:nvSpPr>
              <p:spPr bwMode="auto">
                <a:xfrm>
                  <a:off x="1294" y="3989"/>
                  <a:ext cx="17" cy="17"/>
                </a:xfrm>
                <a:custGeom>
                  <a:avLst/>
                  <a:gdLst>
                    <a:gd name="T0" fmla="*/ 15 w 17"/>
                    <a:gd name="T1" fmla="*/ 0 h 17"/>
                    <a:gd name="T2" fmla="*/ 0 w 17"/>
                    <a:gd name="T3" fmla="*/ 0 h 17"/>
                    <a:gd name="T4" fmla="*/ 2 w 17"/>
                    <a:gd name="T5" fmla="*/ 16 h 17"/>
                    <a:gd name="T6" fmla="*/ 16 w 17"/>
                    <a:gd name="T7" fmla="*/ 16 h 17"/>
                    <a:gd name="T8" fmla="*/ 15 w 17"/>
                    <a:gd name="T9" fmla="*/ 0 h 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7"/>
                    <a:gd name="T17" fmla="*/ 17 w 17"/>
                    <a:gd name="T18" fmla="*/ 17 h 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7">
                      <a:moveTo>
                        <a:pt x="15" y="0"/>
                      </a:moveTo>
                      <a:lnTo>
                        <a:pt x="0" y="0"/>
                      </a:lnTo>
                      <a:lnTo>
                        <a:pt x="2" y="16"/>
                      </a:lnTo>
                      <a:lnTo>
                        <a:pt x="16" y="16"/>
                      </a:lnTo>
                      <a:lnTo>
                        <a:pt x="15" y="0"/>
                      </a:lnTo>
                    </a:path>
                  </a:pathLst>
                </a:custGeom>
                <a:solidFill>
                  <a:srgbClr val="00A0A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90" name="Freeform 18"/>
                <p:cNvSpPr>
                  <a:spLocks/>
                </p:cNvSpPr>
                <p:nvPr/>
              </p:nvSpPr>
              <p:spPr bwMode="auto">
                <a:xfrm>
                  <a:off x="1306" y="3989"/>
                  <a:ext cx="17" cy="17"/>
                </a:xfrm>
                <a:custGeom>
                  <a:avLst/>
                  <a:gdLst>
                    <a:gd name="T0" fmla="*/ 14 w 17"/>
                    <a:gd name="T1" fmla="*/ 0 h 17"/>
                    <a:gd name="T2" fmla="*/ 0 w 17"/>
                    <a:gd name="T3" fmla="*/ 0 h 17"/>
                    <a:gd name="T4" fmla="*/ 3 w 17"/>
                    <a:gd name="T5" fmla="*/ 16 h 17"/>
                    <a:gd name="T6" fmla="*/ 16 w 17"/>
                    <a:gd name="T7" fmla="*/ 16 h 17"/>
                    <a:gd name="T8" fmla="*/ 14 w 17"/>
                    <a:gd name="T9" fmla="*/ 0 h 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7"/>
                    <a:gd name="T16" fmla="*/ 0 h 17"/>
                    <a:gd name="T17" fmla="*/ 17 w 17"/>
                    <a:gd name="T18" fmla="*/ 17 h 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7" h="17">
                      <a:moveTo>
                        <a:pt x="14" y="0"/>
                      </a:moveTo>
                      <a:lnTo>
                        <a:pt x="0" y="0"/>
                      </a:lnTo>
                      <a:lnTo>
                        <a:pt x="3" y="16"/>
                      </a:lnTo>
                      <a:lnTo>
                        <a:pt x="16" y="16"/>
                      </a:lnTo>
                      <a:lnTo>
                        <a:pt x="14" y="0"/>
                      </a:lnTo>
                    </a:path>
                  </a:pathLst>
                </a:custGeom>
                <a:solidFill>
                  <a:srgbClr val="00A0A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91" name="Freeform 19"/>
                <p:cNvSpPr>
                  <a:spLocks/>
                </p:cNvSpPr>
                <p:nvPr/>
              </p:nvSpPr>
              <p:spPr bwMode="auto">
                <a:xfrm>
                  <a:off x="1323" y="3989"/>
                  <a:ext cx="43" cy="17"/>
                </a:xfrm>
                <a:custGeom>
                  <a:avLst/>
                  <a:gdLst>
                    <a:gd name="T0" fmla="*/ 0 w 43"/>
                    <a:gd name="T1" fmla="*/ 0 h 17"/>
                    <a:gd name="T2" fmla="*/ 2 w 43"/>
                    <a:gd name="T3" fmla="*/ 13 h 17"/>
                    <a:gd name="T4" fmla="*/ 13 w 43"/>
                    <a:gd name="T5" fmla="*/ 14 h 17"/>
                    <a:gd name="T6" fmla="*/ 22 w 43"/>
                    <a:gd name="T7" fmla="*/ 14 h 17"/>
                    <a:gd name="T8" fmla="*/ 30 w 43"/>
                    <a:gd name="T9" fmla="*/ 14 h 17"/>
                    <a:gd name="T10" fmla="*/ 42 w 43"/>
                    <a:gd name="T11" fmla="*/ 16 h 17"/>
                    <a:gd name="T12" fmla="*/ 42 w 43"/>
                    <a:gd name="T13" fmla="*/ 6 h 17"/>
                    <a:gd name="T14" fmla="*/ 30 w 43"/>
                    <a:gd name="T15" fmla="*/ 3 h 17"/>
                    <a:gd name="T16" fmla="*/ 23 w 43"/>
                    <a:gd name="T17" fmla="*/ 2 h 17"/>
                    <a:gd name="T18" fmla="*/ 11 w 43"/>
                    <a:gd name="T19" fmla="*/ 1 h 17"/>
                    <a:gd name="T20" fmla="*/ 0 w 43"/>
                    <a:gd name="T21" fmla="*/ 0 h 17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43"/>
                    <a:gd name="T34" fmla="*/ 0 h 17"/>
                    <a:gd name="T35" fmla="*/ 43 w 43"/>
                    <a:gd name="T36" fmla="*/ 17 h 17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43" h="17">
                      <a:moveTo>
                        <a:pt x="0" y="0"/>
                      </a:moveTo>
                      <a:lnTo>
                        <a:pt x="2" y="13"/>
                      </a:lnTo>
                      <a:lnTo>
                        <a:pt x="13" y="14"/>
                      </a:lnTo>
                      <a:lnTo>
                        <a:pt x="22" y="14"/>
                      </a:lnTo>
                      <a:lnTo>
                        <a:pt x="30" y="14"/>
                      </a:lnTo>
                      <a:lnTo>
                        <a:pt x="42" y="16"/>
                      </a:lnTo>
                      <a:lnTo>
                        <a:pt x="42" y="6"/>
                      </a:lnTo>
                      <a:lnTo>
                        <a:pt x="30" y="3"/>
                      </a:lnTo>
                      <a:lnTo>
                        <a:pt x="23" y="2"/>
                      </a:lnTo>
                      <a:lnTo>
                        <a:pt x="11" y="1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00A0A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92" name="Freeform 20"/>
                <p:cNvSpPr>
                  <a:spLocks/>
                </p:cNvSpPr>
                <p:nvPr/>
              </p:nvSpPr>
              <p:spPr bwMode="auto">
                <a:xfrm>
                  <a:off x="1367" y="3994"/>
                  <a:ext cx="195" cy="50"/>
                </a:xfrm>
                <a:custGeom>
                  <a:avLst/>
                  <a:gdLst>
                    <a:gd name="T0" fmla="*/ 194 w 195"/>
                    <a:gd name="T1" fmla="*/ 45 h 50"/>
                    <a:gd name="T2" fmla="*/ 194 w 195"/>
                    <a:gd name="T3" fmla="*/ 49 h 50"/>
                    <a:gd name="T4" fmla="*/ 1 w 195"/>
                    <a:gd name="T5" fmla="*/ 8 h 50"/>
                    <a:gd name="T6" fmla="*/ 0 w 195"/>
                    <a:gd name="T7" fmla="*/ 0 h 50"/>
                    <a:gd name="T8" fmla="*/ 194 w 195"/>
                    <a:gd name="T9" fmla="*/ 45 h 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5"/>
                    <a:gd name="T16" fmla="*/ 0 h 50"/>
                    <a:gd name="T17" fmla="*/ 195 w 195"/>
                    <a:gd name="T18" fmla="*/ 50 h 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5" h="50">
                      <a:moveTo>
                        <a:pt x="194" y="45"/>
                      </a:moveTo>
                      <a:lnTo>
                        <a:pt x="194" y="49"/>
                      </a:lnTo>
                      <a:lnTo>
                        <a:pt x="1" y="8"/>
                      </a:lnTo>
                      <a:lnTo>
                        <a:pt x="0" y="0"/>
                      </a:lnTo>
                      <a:lnTo>
                        <a:pt x="194" y="45"/>
                      </a:lnTo>
                    </a:path>
                  </a:pathLst>
                </a:custGeom>
                <a:solidFill>
                  <a:srgbClr val="00A0A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4275" name="Group 21"/>
            <p:cNvGrpSpPr>
              <a:grpSpLocks/>
            </p:cNvGrpSpPr>
            <p:nvPr/>
          </p:nvGrpSpPr>
          <p:grpSpPr bwMode="auto">
            <a:xfrm>
              <a:off x="1481" y="4054"/>
              <a:ext cx="326" cy="85"/>
              <a:chOff x="1481" y="4054"/>
              <a:chExt cx="326" cy="85"/>
            </a:xfrm>
          </p:grpSpPr>
          <p:grpSp>
            <p:nvGrpSpPr>
              <p:cNvPr id="4276" name="Group 22"/>
              <p:cNvGrpSpPr>
                <a:grpSpLocks/>
              </p:cNvGrpSpPr>
              <p:nvPr/>
            </p:nvGrpSpPr>
            <p:grpSpPr bwMode="auto">
              <a:xfrm>
                <a:off x="1481" y="4054"/>
                <a:ext cx="326" cy="31"/>
                <a:chOff x="1481" y="4054"/>
                <a:chExt cx="326" cy="31"/>
              </a:xfrm>
            </p:grpSpPr>
            <p:sp>
              <p:nvSpPr>
                <p:cNvPr id="4281" name="Freeform 23"/>
                <p:cNvSpPr>
                  <a:spLocks/>
                </p:cNvSpPr>
                <p:nvPr/>
              </p:nvSpPr>
              <p:spPr bwMode="auto">
                <a:xfrm>
                  <a:off x="1481" y="4054"/>
                  <a:ext cx="326" cy="17"/>
                </a:xfrm>
                <a:custGeom>
                  <a:avLst/>
                  <a:gdLst>
                    <a:gd name="T0" fmla="*/ 297 w 326"/>
                    <a:gd name="T1" fmla="*/ 0 h 17"/>
                    <a:gd name="T2" fmla="*/ 6 w 326"/>
                    <a:gd name="T3" fmla="*/ 0 h 17"/>
                    <a:gd name="T4" fmla="*/ 0 w 326"/>
                    <a:gd name="T5" fmla="*/ 16 h 17"/>
                    <a:gd name="T6" fmla="*/ 325 w 326"/>
                    <a:gd name="T7" fmla="*/ 16 h 17"/>
                    <a:gd name="T8" fmla="*/ 297 w 326"/>
                    <a:gd name="T9" fmla="*/ 0 h 1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6"/>
                    <a:gd name="T16" fmla="*/ 0 h 17"/>
                    <a:gd name="T17" fmla="*/ 326 w 326"/>
                    <a:gd name="T18" fmla="*/ 17 h 1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6" h="17">
                      <a:moveTo>
                        <a:pt x="297" y="0"/>
                      </a:moveTo>
                      <a:lnTo>
                        <a:pt x="6" y="0"/>
                      </a:lnTo>
                      <a:lnTo>
                        <a:pt x="0" y="16"/>
                      </a:lnTo>
                      <a:lnTo>
                        <a:pt x="325" y="16"/>
                      </a:lnTo>
                      <a:lnTo>
                        <a:pt x="297" y="0"/>
                      </a:lnTo>
                    </a:path>
                  </a:pathLst>
                </a:custGeom>
                <a:solidFill>
                  <a:srgbClr val="C0C0C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82" name="Freeform 24"/>
                <p:cNvSpPr>
                  <a:spLocks/>
                </p:cNvSpPr>
                <p:nvPr/>
              </p:nvSpPr>
              <p:spPr bwMode="auto">
                <a:xfrm>
                  <a:off x="1481" y="4062"/>
                  <a:ext cx="226" cy="23"/>
                </a:xfrm>
                <a:custGeom>
                  <a:avLst/>
                  <a:gdLst>
                    <a:gd name="T0" fmla="*/ 0 w 226"/>
                    <a:gd name="T1" fmla="*/ 0 h 23"/>
                    <a:gd name="T2" fmla="*/ 15 w 226"/>
                    <a:gd name="T3" fmla="*/ 22 h 23"/>
                    <a:gd name="T4" fmla="*/ 85 w 226"/>
                    <a:gd name="T5" fmla="*/ 15 h 23"/>
                    <a:gd name="T6" fmla="*/ 126 w 226"/>
                    <a:gd name="T7" fmla="*/ 11 h 23"/>
                    <a:gd name="T8" fmla="*/ 178 w 226"/>
                    <a:gd name="T9" fmla="*/ 11 h 23"/>
                    <a:gd name="T10" fmla="*/ 220 w 226"/>
                    <a:gd name="T11" fmla="*/ 11 h 23"/>
                    <a:gd name="T12" fmla="*/ 220 w 226"/>
                    <a:gd name="T13" fmla="*/ 7 h 23"/>
                    <a:gd name="T14" fmla="*/ 225 w 226"/>
                    <a:gd name="T15" fmla="*/ 7 h 23"/>
                    <a:gd name="T16" fmla="*/ 222 w 226"/>
                    <a:gd name="T17" fmla="*/ 0 h 23"/>
                    <a:gd name="T18" fmla="*/ 0 w 226"/>
                    <a:gd name="T19" fmla="*/ 0 h 23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w 226"/>
                    <a:gd name="T31" fmla="*/ 0 h 23"/>
                    <a:gd name="T32" fmla="*/ 226 w 226"/>
                    <a:gd name="T33" fmla="*/ 23 h 23"/>
                  </a:gdLst>
                  <a:ahLst/>
                  <a:cxnLst>
                    <a:cxn ang="T20">
                      <a:pos x="T0" y="T1"/>
                    </a:cxn>
                    <a:cxn ang="T21">
                      <a:pos x="T2" y="T3"/>
                    </a:cxn>
                    <a:cxn ang="T22">
                      <a:pos x="T4" y="T5"/>
                    </a:cxn>
                    <a:cxn ang="T23">
                      <a:pos x="T6" y="T7"/>
                    </a:cxn>
                    <a:cxn ang="T24">
                      <a:pos x="T8" y="T9"/>
                    </a:cxn>
                    <a:cxn ang="T25">
                      <a:pos x="T10" y="T11"/>
                    </a:cxn>
                    <a:cxn ang="T26">
                      <a:pos x="T12" y="T13"/>
                    </a:cxn>
                    <a:cxn ang="T27">
                      <a:pos x="T14" y="T15"/>
                    </a:cxn>
                    <a:cxn ang="T28">
                      <a:pos x="T16" y="T17"/>
                    </a:cxn>
                    <a:cxn ang="T29">
                      <a:pos x="T18" y="T19"/>
                    </a:cxn>
                  </a:cxnLst>
                  <a:rect l="T30" t="T31" r="T32" b="T33"/>
                  <a:pathLst>
                    <a:path w="226" h="23">
                      <a:moveTo>
                        <a:pt x="0" y="0"/>
                      </a:moveTo>
                      <a:lnTo>
                        <a:pt x="15" y="22"/>
                      </a:lnTo>
                      <a:lnTo>
                        <a:pt x="85" y="15"/>
                      </a:lnTo>
                      <a:lnTo>
                        <a:pt x="126" y="11"/>
                      </a:lnTo>
                      <a:lnTo>
                        <a:pt x="178" y="11"/>
                      </a:lnTo>
                      <a:lnTo>
                        <a:pt x="220" y="11"/>
                      </a:lnTo>
                      <a:lnTo>
                        <a:pt x="220" y="7"/>
                      </a:lnTo>
                      <a:lnTo>
                        <a:pt x="225" y="7"/>
                      </a:lnTo>
                      <a:lnTo>
                        <a:pt x="222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80808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4277" name="Freeform 25"/>
              <p:cNvSpPr>
                <a:spLocks/>
              </p:cNvSpPr>
              <p:nvPr/>
            </p:nvSpPr>
            <p:spPr bwMode="auto">
              <a:xfrm>
                <a:off x="1542" y="4075"/>
                <a:ext cx="35" cy="64"/>
              </a:xfrm>
              <a:custGeom>
                <a:avLst/>
                <a:gdLst>
                  <a:gd name="T0" fmla="*/ 28 w 35"/>
                  <a:gd name="T1" fmla="*/ 0 h 64"/>
                  <a:gd name="T2" fmla="*/ 21 w 35"/>
                  <a:gd name="T3" fmla="*/ 0 h 64"/>
                  <a:gd name="T4" fmla="*/ 21 w 35"/>
                  <a:gd name="T5" fmla="*/ 24 h 64"/>
                  <a:gd name="T6" fmla="*/ 5 w 35"/>
                  <a:gd name="T7" fmla="*/ 8 h 64"/>
                  <a:gd name="T8" fmla="*/ 0 w 35"/>
                  <a:gd name="T9" fmla="*/ 8 h 64"/>
                  <a:gd name="T10" fmla="*/ 22 w 35"/>
                  <a:gd name="T11" fmla="*/ 31 h 64"/>
                  <a:gd name="T12" fmla="*/ 22 w 35"/>
                  <a:gd name="T13" fmla="*/ 49 h 64"/>
                  <a:gd name="T14" fmla="*/ 18 w 35"/>
                  <a:gd name="T15" fmla="*/ 49 h 64"/>
                  <a:gd name="T16" fmla="*/ 18 w 35"/>
                  <a:gd name="T17" fmla="*/ 63 h 64"/>
                  <a:gd name="T18" fmla="*/ 28 w 35"/>
                  <a:gd name="T19" fmla="*/ 63 h 64"/>
                  <a:gd name="T20" fmla="*/ 28 w 35"/>
                  <a:gd name="T21" fmla="*/ 19 h 64"/>
                  <a:gd name="T22" fmla="*/ 34 w 35"/>
                  <a:gd name="T23" fmla="*/ 19 h 64"/>
                  <a:gd name="T24" fmla="*/ 31 w 35"/>
                  <a:gd name="T25" fmla="*/ 11 h 64"/>
                  <a:gd name="T26" fmla="*/ 28 w 35"/>
                  <a:gd name="T27" fmla="*/ 11 h 64"/>
                  <a:gd name="T28" fmla="*/ 28 w 35"/>
                  <a:gd name="T29" fmla="*/ 0 h 64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35"/>
                  <a:gd name="T46" fmla="*/ 0 h 64"/>
                  <a:gd name="T47" fmla="*/ 35 w 35"/>
                  <a:gd name="T48" fmla="*/ 64 h 64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35" h="64">
                    <a:moveTo>
                      <a:pt x="28" y="0"/>
                    </a:moveTo>
                    <a:lnTo>
                      <a:pt x="21" y="0"/>
                    </a:lnTo>
                    <a:lnTo>
                      <a:pt x="21" y="24"/>
                    </a:lnTo>
                    <a:lnTo>
                      <a:pt x="5" y="8"/>
                    </a:lnTo>
                    <a:lnTo>
                      <a:pt x="0" y="8"/>
                    </a:lnTo>
                    <a:lnTo>
                      <a:pt x="22" y="31"/>
                    </a:lnTo>
                    <a:lnTo>
                      <a:pt x="22" y="49"/>
                    </a:lnTo>
                    <a:lnTo>
                      <a:pt x="18" y="49"/>
                    </a:lnTo>
                    <a:lnTo>
                      <a:pt x="18" y="63"/>
                    </a:lnTo>
                    <a:lnTo>
                      <a:pt x="28" y="63"/>
                    </a:lnTo>
                    <a:lnTo>
                      <a:pt x="28" y="19"/>
                    </a:lnTo>
                    <a:lnTo>
                      <a:pt x="34" y="19"/>
                    </a:lnTo>
                    <a:lnTo>
                      <a:pt x="31" y="11"/>
                    </a:lnTo>
                    <a:lnTo>
                      <a:pt x="28" y="11"/>
                    </a:lnTo>
                    <a:lnTo>
                      <a:pt x="28" y="0"/>
                    </a:lnTo>
                  </a:path>
                </a:pathLst>
              </a:custGeom>
              <a:solidFill>
                <a:srgbClr val="404040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278" name="Group 26"/>
              <p:cNvGrpSpPr>
                <a:grpSpLocks/>
              </p:cNvGrpSpPr>
              <p:nvPr/>
            </p:nvGrpSpPr>
            <p:grpSpPr bwMode="auto">
              <a:xfrm>
                <a:off x="1590" y="4067"/>
                <a:ext cx="56" cy="56"/>
                <a:chOff x="1590" y="4067"/>
                <a:chExt cx="56" cy="56"/>
              </a:xfrm>
            </p:grpSpPr>
            <p:sp>
              <p:nvSpPr>
                <p:cNvPr id="4279" name="Oval 27"/>
                <p:cNvSpPr>
                  <a:spLocks noChangeArrowheads="1"/>
                </p:cNvSpPr>
                <p:nvPr/>
              </p:nvSpPr>
              <p:spPr bwMode="auto">
                <a:xfrm>
                  <a:off x="1590" y="4067"/>
                  <a:ext cx="56" cy="56"/>
                </a:xfrm>
                <a:prstGeom prst="ellipse">
                  <a:avLst/>
                </a:prstGeom>
                <a:solidFill>
                  <a:srgbClr val="8080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lIns="91417" tIns="45709" rIns="91417" bIns="45709" anchor="ctr"/>
                <a:lstStyle/>
                <a:p>
                  <a:pPr algn="ctr" defTabSz="1219200"/>
                  <a:endParaRPr lang="ru-RU"/>
                </a:p>
              </p:txBody>
            </p:sp>
            <p:sp>
              <p:nvSpPr>
                <p:cNvPr id="4280" name="Oval 28"/>
                <p:cNvSpPr>
                  <a:spLocks noChangeArrowheads="1"/>
                </p:cNvSpPr>
                <p:nvPr/>
              </p:nvSpPr>
              <p:spPr bwMode="auto">
                <a:xfrm>
                  <a:off x="1598" y="4077"/>
                  <a:ext cx="35" cy="35"/>
                </a:xfrm>
                <a:prstGeom prst="ellipse">
                  <a:avLst/>
                </a:pr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lIns="91417" tIns="45709" rIns="91417" bIns="45709" anchor="ctr"/>
                <a:lstStyle/>
                <a:p>
                  <a:pPr algn="ctr" defTabSz="1219200"/>
                  <a:endParaRPr lang="ru-RU"/>
                </a:p>
              </p:txBody>
            </p:sp>
          </p:grpSp>
        </p:grpSp>
      </p:grpSp>
      <p:sp>
        <p:nvSpPr>
          <p:cNvPr id="4129" name="AutoShape 107"/>
          <p:cNvSpPr>
            <a:spLocks noChangeArrowheads="1"/>
          </p:cNvSpPr>
          <p:nvPr/>
        </p:nvSpPr>
        <p:spPr bwMode="auto">
          <a:xfrm>
            <a:off x="6043610" y="6015046"/>
            <a:ext cx="3244850" cy="5080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 dirty="0" err="1">
                <a:solidFill>
                  <a:srgbClr val="0000FF"/>
                </a:solidFill>
              </a:rPr>
              <a:t>Ачхой-Мартановский</a:t>
            </a:r>
            <a:r>
              <a:rPr lang="ru-RU" sz="1600" b="1" i="1" dirty="0">
                <a:solidFill>
                  <a:srgbClr val="0000FF"/>
                </a:solidFill>
              </a:rPr>
              <a:t> </a:t>
            </a:r>
            <a:r>
              <a:rPr lang="ru-RU" sz="1600" b="1" i="1" dirty="0" smtClean="0">
                <a:solidFill>
                  <a:srgbClr val="0000FF"/>
                </a:solidFill>
              </a:rPr>
              <a:t>муниципальный </a:t>
            </a:r>
            <a:r>
              <a:rPr lang="ru-RU" sz="1600" b="1" i="1" dirty="0">
                <a:solidFill>
                  <a:srgbClr val="0000FF"/>
                </a:solidFill>
              </a:rPr>
              <a:t>район.</a:t>
            </a:r>
          </a:p>
        </p:txBody>
      </p:sp>
      <p:graphicFrame>
        <p:nvGraphicFramePr>
          <p:cNvPr id="96" name="Group 188"/>
          <p:cNvGraphicFramePr>
            <a:graphicFrameLocks noGrp="1"/>
          </p:cNvGraphicFramePr>
          <p:nvPr/>
        </p:nvGraphicFramePr>
        <p:xfrm>
          <a:off x="7938" y="8121650"/>
          <a:ext cx="5284787" cy="1394336"/>
        </p:xfrm>
        <a:graphic>
          <a:graphicData uri="http://schemas.openxmlformats.org/drawingml/2006/table">
            <a:tbl>
              <a:tblPr/>
              <a:tblGrid>
                <a:gridCol w="1130300"/>
                <a:gridCol w="4154487"/>
              </a:tblGrid>
              <a:tr h="276225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6940" marR="126940" marT="63469" marB="634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6940" marR="126940" marT="63469" marB="634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17500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2012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6940" marR="126940" marT="63469" marB="6346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39763">
                <a:tc>
                  <a:txBody>
                    <a:bodyPr/>
                    <a:lstStyle/>
                    <a:p>
                      <a:pPr marL="0" marR="0" lvl="0" indent="0" algn="just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126940" marR="126940" marT="63469" marB="6346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 территории гарнизона «Ачхой-Мартановский» ,есть вероятность возникновения ЧС, связанная с крушением воздушного судна.</a:t>
                      </a:r>
                    </a:p>
                    <a:p>
                      <a:pPr marL="0" marR="0" lvl="0" indent="0" algn="just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6940" marR="126940" marT="63469" marB="63469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4143" name="Text Box 147"/>
          <p:cNvSpPr txBox="1">
            <a:spLocks noChangeArrowheads="1"/>
          </p:cNvSpPr>
          <p:nvPr/>
        </p:nvSpPr>
        <p:spPr bwMode="auto">
          <a:xfrm>
            <a:off x="6615113" y="5229225"/>
            <a:ext cx="23066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4144" name="Rectangle 435"/>
          <p:cNvSpPr>
            <a:spLocks noChangeArrowheads="1"/>
          </p:cNvSpPr>
          <p:nvPr/>
        </p:nvSpPr>
        <p:spPr bwMode="auto">
          <a:xfrm>
            <a:off x="28575" y="7158038"/>
            <a:ext cx="3900488" cy="857250"/>
          </a:xfrm>
          <a:prstGeom prst="rect">
            <a:avLst/>
          </a:prstGeom>
          <a:solidFill>
            <a:srgbClr val="00B0F0"/>
          </a:solidFill>
          <a:ln w="25400">
            <a:solidFill>
              <a:srgbClr val="FFFF00"/>
            </a:solidFill>
            <a:miter lim="800000"/>
            <a:headEnd/>
            <a:tailEnd/>
          </a:ln>
        </p:spPr>
        <p:txBody>
          <a:bodyPr lIns="40396" tIns="13466" rIns="13466" bIns="45782"/>
          <a:lstStyle/>
          <a:p>
            <a:pPr algn="ctr"/>
            <a:r>
              <a:rPr lang="ru-RU" sz="1600" b="1" dirty="0">
                <a:solidFill>
                  <a:srgbClr val="FF0000"/>
                </a:solidFill>
                <a:cs typeface="Times New Roman" pitchFamily="18" charset="0"/>
              </a:rPr>
              <a:t>Аэродромов и аэроклубов на территории </a:t>
            </a:r>
            <a:r>
              <a:rPr lang="ru-RU" sz="1600" b="1" dirty="0" err="1">
                <a:solidFill>
                  <a:srgbClr val="FF0000"/>
                </a:solidFill>
                <a:cs typeface="Times New Roman" pitchFamily="18" charset="0"/>
              </a:rPr>
              <a:t>Ачхой-Мартановского</a:t>
            </a:r>
            <a:r>
              <a:rPr lang="ru-RU" sz="1600" b="1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Times New Roman" pitchFamily="18" charset="0"/>
              </a:rPr>
              <a:t>муниципального </a:t>
            </a:r>
            <a:r>
              <a:rPr lang="ru-RU" sz="1600" b="1" dirty="0">
                <a:solidFill>
                  <a:srgbClr val="FF0000"/>
                </a:solidFill>
                <a:cs typeface="Times New Roman" pitchFamily="18" charset="0"/>
              </a:rPr>
              <a:t>района нет.</a:t>
            </a:r>
          </a:p>
        </p:txBody>
      </p:sp>
      <p:sp>
        <p:nvSpPr>
          <p:cNvPr id="4145" name="Rectangle 435"/>
          <p:cNvSpPr>
            <a:spLocks noChangeArrowheads="1"/>
          </p:cNvSpPr>
          <p:nvPr/>
        </p:nvSpPr>
        <p:spPr bwMode="auto">
          <a:xfrm>
            <a:off x="0" y="6229350"/>
            <a:ext cx="3919538" cy="857250"/>
          </a:xfrm>
          <a:prstGeom prst="rect">
            <a:avLst/>
          </a:prstGeom>
          <a:solidFill>
            <a:srgbClr val="00B0F0"/>
          </a:solidFill>
          <a:ln w="25400">
            <a:solidFill>
              <a:srgbClr val="FFFF00"/>
            </a:solidFill>
            <a:miter lim="800000"/>
            <a:headEnd/>
            <a:tailEnd/>
          </a:ln>
        </p:spPr>
        <p:txBody>
          <a:bodyPr lIns="40396" tIns="13466" rIns="13466" bIns="45782"/>
          <a:lstStyle/>
          <a:p>
            <a:pPr algn="ctr"/>
            <a:r>
              <a:rPr lang="ru-RU" sz="1600" b="1" dirty="0">
                <a:solidFill>
                  <a:srgbClr val="FF0000"/>
                </a:solidFill>
                <a:cs typeface="Times New Roman" pitchFamily="18" charset="0"/>
              </a:rPr>
              <a:t> На территории </a:t>
            </a:r>
            <a:r>
              <a:rPr lang="ru-RU" sz="1600" b="1" dirty="0" err="1">
                <a:solidFill>
                  <a:srgbClr val="FF0000"/>
                </a:solidFill>
                <a:cs typeface="Times New Roman" pitchFamily="18" charset="0"/>
              </a:rPr>
              <a:t>Ачхой-Мартановского</a:t>
            </a:r>
            <a:r>
              <a:rPr lang="ru-RU" sz="1600" b="1" dirty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600" b="1" dirty="0" smtClean="0">
                <a:solidFill>
                  <a:srgbClr val="FF0000"/>
                </a:solidFill>
                <a:cs typeface="Times New Roman" pitchFamily="18" charset="0"/>
              </a:rPr>
              <a:t>муниципального </a:t>
            </a:r>
            <a:r>
              <a:rPr lang="ru-RU" sz="1600" b="1" dirty="0">
                <a:solidFill>
                  <a:srgbClr val="FF0000"/>
                </a:solidFill>
                <a:cs typeface="Times New Roman" pitchFamily="18" charset="0"/>
              </a:rPr>
              <a:t>района воздушного транспорта нет.</a:t>
            </a:r>
          </a:p>
        </p:txBody>
      </p:sp>
      <p:grpSp>
        <p:nvGrpSpPr>
          <p:cNvPr id="4146" name="Группа 137"/>
          <p:cNvGrpSpPr>
            <a:grpSpLocks/>
          </p:cNvGrpSpPr>
          <p:nvPr/>
        </p:nvGrpSpPr>
        <p:grpSpPr bwMode="auto">
          <a:xfrm>
            <a:off x="3592513" y="2408238"/>
            <a:ext cx="927100" cy="1547812"/>
            <a:chOff x="-1028752" y="3323959"/>
            <a:chExt cx="926218" cy="1548079"/>
          </a:xfrm>
        </p:grpSpPr>
        <p:grpSp>
          <p:nvGrpSpPr>
            <p:cNvPr id="4248" name="Group 97"/>
            <p:cNvGrpSpPr>
              <a:grpSpLocks/>
            </p:cNvGrpSpPr>
            <p:nvPr/>
          </p:nvGrpSpPr>
          <p:grpSpPr bwMode="auto">
            <a:xfrm>
              <a:off x="-993373" y="4337709"/>
              <a:ext cx="866775" cy="534329"/>
              <a:chOff x="-1121" y="1421"/>
              <a:chExt cx="441" cy="289"/>
            </a:xfrm>
          </p:grpSpPr>
          <p:grpSp>
            <p:nvGrpSpPr>
              <p:cNvPr id="4267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4269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70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0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4249" name="Группа 276"/>
            <p:cNvGrpSpPr>
              <a:grpSpLocks/>
            </p:cNvGrpSpPr>
            <p:nvPr/>
          </p:nvGrpSpPr>
          <p:grpSpPr bwMode="auto">
            <a:xfrm>
              <a:off x="-791967" y="3323959"/>
              <a:ext cx="368335" cy="512605"/>
              <a:chOff x="-1078431" y="2643839"/>
              <a:chExt cx="502244" cy="716126"/>
            </a:xfrm>
          </p:grpSpPr>
          <p:graphicFrame>
            <p:nvGraphicFramePr>
              <p:cNvPr id="4102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4102" name="Clip" r:id="rId7" imgW="590231" imgH="703385" progId="">
                  <p:embed/>
                </p:oleObj>
              </a:graphicData>
            </a:graphic>
          </p:graphicFrame>
          <p:sp>
            <p:nvSpPr>
              <p:cNvPr id="157" name="Пятиугольник 156"/>
              <p:cNvSpPr/>
              <p:nvPr/>
            </p:nvSpPr>
            <p:spPr>
              <a:xfrm>
                <a:off x="-1042311" y="2788019"/>
                <a:ext cx="432516" cy="215163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4266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  <p:grpSp>
          <p:nvGrpSpPr>
            <p:cNvPr id="4250" name="Group 97"/>
            <p:cNvGrpSpPr>
              <a:grpSpLocks/>
            </p:cNvGrpSpPr>
            <p:nvPr/>
          </p:nvGrpSpPr>
          <p:grpSpPr bwMode="auto">
            <a:xfrm>
              <a:off x="-1028752" y="4099331"/>
              <a:ext cx="866775" cy="534329"/>
              <a:chOff x="-1139" y="1421"/>
              <a:chExt cx="441" cy="289"/>
            </a:xfrm>
          </p:grpSpPr>
          <p:grpSp>
            <p:nvGrpSpPr>
              <p:cNvPr id="4261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4263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64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3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СМП</a:t>
                </a:r>
              </a:p>
            </p:txBody>
          </p:sp>
        </p:grpSp>
        <p:grpSp>
          <p:nvGrpSpPr>
            <p:cNvPr id="4251" name="Group 97"/>
            <p:cNvGrpSpPr>
              <a:grpSpLocks/>
            </p:cNvGrpSpPr>
            <p:nvPr/>
          </p:nvGrpSpPr>
          <p:grpSpPr bwMode="auto">
            <a:xfrm>
              <a:off x="-993373" y="3861707"/>
              <a:ext cx="866775" cy="534329"/>
              <a:chOff x="-1121" y="1421"/>
              <a:chExt cx="441" cy="289"/>
            </a:xfrm>
          </p:grpSpPr>
          <p:grpSp>
            <p:nvGrpSpPr>
              <p:cNvPr id="4257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4259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60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9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ОМВД</a:t>
                </a:r>
              </a:p>
            </p:txBody>
          </p:sp>
        </p:grpSp>
        <p:grpSp>
          <p:nvGrpSpPr>
            <p:cNvPr id="4252" name="Group 97"/>
            <p:cNvGrpSpPr>
              <a:grpSpLocks/>
            </p:cNvGrpSpPr>
            <p:nvPr/>
          </p:nvGrpSpPr>
          <p:grpSpPr bwMode="auto">
            <a:xfrm>
              <a:off x="-969309" y="3635361"/>
              <a:ext cx="866775" cy="534329"/>
              <a:chOff x="-1109" y="1421"/>
              <a:chExt cx="441" cy="289"/>
            </a:xfrm>
          </p:grpSpPr>
          <p:grpSp>
            <p:nvGrpSpPr>
              <p:cNvPr id="4253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4255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56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5" name="Text Box 101"/>
              <p:cNvSpPr txBox="1">
                <a:spLocks noChangeArrowheads="1"/>
              </p:cNvSpPr>
              <p:nvPr/>
            </p:nvSpPr>
            <p:spPr bwMode="auto">
              <a:xfrm>
                <a:off x="-110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ГИБДД</a:t>
                </a:r>
              </a:p>
            </p:txBody>
          </p:sp>
        </p:grpSp>
      </p:grpSp>
      <p:sp>
        <p:nvSpPr>
          <p:cNvPr id="4147" name="Rectangle 435"/>
          <p:cNvSpPr>
            <a:spLocks noChangeArrowheads="1"/>
          </p:cNvSpPr>
          <p:nvPr/>
        </p:nvSpPr>
        <p:spPr bwMode="auto">
          <a:xfrm>
            <a:off x="5715000" y="8086725"/>
            <a:ext cx="3400425" cy="1428750"/>
          </a:xfrm>
          <a:prstGeom prst="rect">
            <a:avLst/>
          </a:prstGeom>
          <a:solidFill>
            <a:srgbClr val="00B0F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lIns="72160" tIns="24053" rIns="24053" bIns="81782"/>
          <a:lstStyle/>
          <a:p>
            <a:pPr algn="ctr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   </a:t>
            </a:r>
            <a:r>
              <a:rPr lang="ru-RU" sz="1300" b="1">
                <a:solidFill>
                  <a:schemeClr val="tx1"/>
                </a:solidFill>
                <a:cs typeface="Times New Roman" pitchFamily="18" charset="0"/>
              </a:rPr>
              <a:t>Риски возникновения ЧС связанных </a:t>
            </a:r>
          </a:p>
          <a:p>
            <a:pPr algn="ctr"/>
            <a:r>
              <a:rPr lang="ru-RU" sz="1300" b="1">
                <a:solidFill>
                  <a:schemeClr val="tx1"/>
                </a:solidFill>
                <a:cs typeface="Times New Roman" pitchFamily="18" charset="0"/>
              </a:rPr>
              <a:t>с крушением воздушного судна обусловлены:</a:t>
            </a:r>
          </a:p>
          <a:p>
            <a:pPr algn="ctr">
              <a:buFontTx/>
              <a:buChar char="-"/>
            </a:pPr>
            <a:r>
              <a:rPr lang="en-US" sz="1200">
                <a:solidFill>
                  <a:schemeClr val="tx1"/>
                </a:solidFill>
                <a:latin typeface="Adobe Caslon Pro"/>
                <a:cs typeface="Times New Roman" pitchFamily="18" charset="0"/>
              </a:rPr>
              <a:t>   </a:t>
            </a: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отказ двигателя (техническая неполадка);</a:t>
            </a:r>
          </a:p>
          <a:p>
            <a:pPr algn="ctr">
              <a:buFontTx/>
              <a:buChar char="-"/>
            </a:pP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en-US" sz="1200">
                <a:solidFill>
                  <a:schemeClr val="tx1"/>
                </a:solidFill>
                <a:latin typeface="Adobe Caslon Pro"/>
                <a:cs typeface="Times New Roman" pitchFamily="18" charset="0"/>
              </a:rPr>
              <a:t>  </a:t>
            </a: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ошибка пилота (человеческий фактор);</a:t>
            </a:r>
          </a:p>
          <a:p>
            <a:pPr algn="ctr">
              <a:buFontTx/>
              <a:buChar char="-"/>
            </a:pPr>
            <a:r>
              <a:rPr lang="en-US" sz="1200">
                <a:solidFill>
                  <a:schemeClr val="tx1"/>
                </a:solidFill>
                <a:latin typeface="Adobe Caslon Pro"/>
                <a:cs typeface="Times New Roman" pitchFamily="18" charset="0"/>
              </a:rPr>
              <a:t>   </a:t>
            </a: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с неблагоприятными метеоусловиями;</a:t>
            </a:r>
          </a:p>
          <a:p>
            <a:pPr algn="ctr">
              <a:buFontTx/>
              <a:buChar char="-"/>
            </a:pPr>
            <a:r>
              <a:rPr lang="en-US" sz="1200">
                <a:solidFill>
                  <a:schemeClr val="tx1"/>
                </a:solidFill>
                <a:latin typeface="Adobe Caslon Pro"/>
                <a:cs typeface="Times New Roman" pitchFamily="18" charset="0"/>
              </a:rPr>
              <a:t>   </a:t>
            </a: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теракт (воздействие третьих лиц).</a:t>
            </a:r>
          </a:p>
          <a:p>
            <a:pPr algn="ctr"/>
            <a:endParaRPr lang="ru-RU" sz="12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4148" name="Скругленная прямоугольная выноска 126">
            <a:hlinkClick r:id="rId8"/>
          </p:cNvPr>
          <p:cNvSpPr>
            <a:spLocks noChangeArrowheads="1"/>
          </p:cNvSpPr>
          <p:nvPr/>
        </p:nvSpPr>
        <p:spPr bwMode="auto">
          <a:xfrm>
            <a:off x="900113" y="3729038"/>
            <a:ext cx="987425" cy="219075"/>
          </a:xfrm>
          <a:prstGeom prst="wedgeRoundRectCallout">
            <a:avLst>
              <a:gd name="adj1" fmla="val 65949"/>
              <a:gd name="adj2" fmla="val 169644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Бамут.</a:t>
            </a:r>
          </a:p>
        </p:txBody>
      </p:sp>
      <p:sp>
        <p:nvSpPr>
          <p:cNvPr id="4149" name="Скругленная прямоугольная выноска 126">
            <a:hlinkClick r:id="rId8"/>
          </p:cNvPr>
          <p:cNvSpPr>
            <a:spLocks noChangeArrowheads="1"/>
          </p:cNvSpPr>
          <p:nvPr/>
        </p:nvSpPr>
        <p:spPr bwMode="auto">
          <a:xfrm>
            <a:off x="4841875" y="5157788"/>
            <a:ext cx="987425" cy="219075"/>
          </a:xfrm>
          <a:prstGeom prst="wedgeRoundRectCallout">
            <a:avLst>
              <a:gd name="adj1" fmla="val -54681"/>
              <a:gd name="adj2" fmla="val -115940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Янди.</a:t>
            </a:r>
          </a:p>
        </p:txBody>
      </p:sp>
      <p:sp>
        <p:nvSpPr>
          <p:cNvPr id="4150" name="Скругленная прямоугольная выноска 126">
            <a:hlinkClick r:id="rId8"/>
          </p:cNvPr>
          <p:cNvSpPr>
            <a:spLocks noChangeArrowheads="1"/>
          </p:cNvSpPr>
          <p:nvPr/>
        </p:nvSpPr>
        <p:spPr bwMode="auto">
          <a:xfrm>
            <a:off x="2043113" y="5157788"/>
            <a:ext cx="1630362" cy="214312"/>
          </a:xfrm>
          <a:prstGeom prst="wedgeRoundRectCallout">
            <a:avLst>
              <a:gd name="adj1" fmla="val 61611"/>
              <a:gd name="adj2" fmla="val -170495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Стар.Ачхой.</a:t>
            </a:r>
          </a:p>
        </p:txBody>
      </p:sp>
      <p:sp>
        <p:nvSpPr>
          <p:cNvPr id="4151" name="Скругленная прямоугольная выноска 126">
            <a:hlinkClick r:id="rId8"/>
          </p:cNvPr>
          <p:cNvSpPr>
            <a:spLocks noChangeArrowheads="1"/>
          </p:cNvSpPr>
          <p:nvPr/>
        </p:nvSpPr>
        <p:spPr bwMode="auto">
          <a:xfrm>
            <a:off x="5757863" y="4586288"/>
            <a:ext cx="1273175" cy="214312"/>
          </a:xfrm>
          <a:prstGeom prst="wedgeRoundRectCallout">
            <a:avLst>
              <a:gd name="adj1" fmla="val -54681"/>
              <a:gd name="adj2" fmla="val -115940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Катыр-Юрт.</a:t>
            </a:r>
          </a:p>
        </p:txBody>
      </p:sp>
      <p:sp>
        <p:nvSpPr>
          <p:cNvPr id="4152" name="Скругленная прямоугольная выноска 126">
            <a:hlinkClick r:id="rId8"/>
          </p:cNvPr>
          <p:cNvSpPr>
            <a:spLocks noChangeArrowheads="1"/>
          </p:cNvSpPr>
          <p:nvPr/>
        </p:nvSpPr>
        <p:spPr bwMode="auto">
          <a:xfrm>
            <a:off x="6829425" y="4014788"/>
            <a:ext cx="1273175" cy="214312"/>
          </a:xfrm>
          <a:prstGeom prst="wedgeRoundRectCallout">
            <a:avLst>
              <a:gd name="adj1" fmla="val -72634"/>
              <a:gd name="adj2" fmla="val -26116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Валерик.</a:t>
            </a:r>
          </a:p>
        </p:txBody>
      </p:sp>
      <p:sp>
        <p:nvSpPr>
          <p:cNvPr id="4153" name="Скругленная прямоугольная выноска 126">
            <a:hlinkClick r:id="rId8"/>
          </p:cNvPr>
          <p:cNvSpPr>
            <a:spLocks noChangeArrowheads="1"/>
          </p:cNvSpPr>
          <p:nvPr/>
        </p:nvSpPr>
        <p:spPr bwMode="auto">
          <a:xfrm>
            <a:off x="7758113" y="3300413"/>
            <a:ext cx="1273175" cy="214312"/>
          </a:xfrm>
          <a:prstGeom prst="wedgeRoundRectCallout">
            <a:avLst>
              <a:gd name="adj1" fmla="val -72634"/>
              <a:gd name="adj2" fmla="val -26116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Хамби-Ирзи.</a:t>
            </a:r>
          </a:p>
        </p:txBody>
      </p:sp>
      <p:sp>
        <p:nvSpPr>
          <p:cNvPr id="4154" name="Скругленная прямоугольная выноска 126">
            <a:hlinkClick r:id="rId8"/>
          </p:cNvPr>
          <p:cNvSpPr>
            <a:spLocks noChangeArrowheads="1"/>
          </p:cNvSpPr>
          <p:nvPr/>
        </p:nvSpPr>
        <p:spPr bwMode="auto">
          <a:xfrm>
            <a:off x="5627688" y="3657600"/>
            <a:ext cx="1273175" cy="214313"/>
          </a:xfrm>
          <a:prstGeom prst="wedgeRoundRectCallout">
            <a:avLst>
              <a:gd name="adj1" fmla="val -14991"/>
              <a:gd name="adj2" fmla="val -177694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Шаами-Юрт.</a:t>
            </a:r>
          </a:p>
        </p:txBody>
      </p:sp>
      <p:sp>
        <p:nvSpPr>
          <p:cNvPr id="4155" name="Скругленная прямоугольная выноска 126">
            <a:hlinkClick r:id="rId8"/>
          </p:cNvPr>
          <p:cNvSpPr>
            <a:spLocks noChangeArrowheads="1"/>
          </p:cNvSpPr>
          <p:nvPr/>
        </p:nvSpPr>
        <p:spPr bwMode="auto">
          <a:xfrm>
            <a:off x="1971675" y="3014663"/>
            <a:ext cx="1273175" cy="214312"/>
          </a:xfrm>
          <a:prstGeom prst="wedgeRoundRectCallout">
            <a:avLst>
              <a:gd name="adj1" fmla="val 47380"/>
              <a:gd name="adj2" fmla="val -166468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Даваденко.</a:t>
            </a:r>
          </a:p>
        </p:txBody>
      </p:sp>
      <p:sp>
        <p:nvSpPr>
          <p:cNvPr id="4156" name="Скругленная прямоугольная выноска 126">
            <a:hlinkClick r:id="rId8"/>
          </p:cNvPr>
          <p:cNvSpPr>
            <a:spLocks noChangeArrowheads="1"/>
          </p:cNvSpPr>
          <p:nvPr/>
        </p:nvSpPr>
        <p:spPr bwMode="auto">
          <a:xfrm>
            <a:off x="2413000" y="3443288"/>
            <a:ext cx="1273175" cy="214312"/>
          </a:xfrm>
          <a:prstGeom prst="wedgeRoundRectCallout">
            <a:avLst>
              <a:gd name="adj1" fmla="val 41708"/>
              <a:gd name="adj2" fmla="val -239449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Нов.Шарой.</a:t>
            </a:r>
          </a:p>
        </p:txBody>
      </p:sp>
      <p:sp>
        <p:nvSpPr>
          <p:cNvPr id="221" name="Прямоугольник 220"/>
          <p:cNvSpPr/>
          <p:nvPr/>
        </p:nvSpPr>
        <p:spPr>
          <a:xfrm>
            <a:off x="9818864" y="3999789"/>
            <a:ext cx="2665413" cy="857256"/>
          </a:xfrm>
          <a:prstGeom prst="rect">
            <a:avLst/>
          </a:prstGeom>
          <a:solidFill>
            <a:srgbClr val="FFC00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400" b="1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период 2008-2012 гг. на территории района  ЧС на воздушном  транспорте не произошло</a:t>
            </a:r>
            <a:endParaRPr lang="ru-RU" sz="14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158" name="AutoShape 178"/>
          <p:cNvSpPr>
            <a:spLocks noChangeArrowheads="1"/>
          </p:cNvSpPr>
          <p:nvPr/>
        </p:nvSpPr>
        <p:spPr bwMode="auto">
          <a:xfrm>
            <a:off x="98425" y="4514850"/>
            <a:ext cx="1944688" cy="857250"/>
          </a:xfrm>
          <a:prstGeom prst="wedgeRectCallout">
            <a:avLst>
              <a:gd name="adj1" fmla="val 65259"/>
              <a:gd name="adj2" fmla="val -78532"/>
            </a:avLst>
          </a:prstGeom>
          <a:solidFill>
            <a:schemeClr val="accent1"/>
          </a:solidFill>
          <a:ln w="9525">
            <a:solidFill>
              <a:srgbClr val="00B050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74" tIns="45689" rIns="91374" bIns="45689"/>
          <a:lstStyle/>
          <a:p>
            <a:pPr algn="ctr" defTabSz="912813"/>
            <a:r>
              <a:rPr lang="ru-RU" sz="1000">
                <a:solidFill>
                  <a:schemeClr val="tx1"/>
                </a:solidFill>
              </a:rPr>
              <a:t>с.п. Бамут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Расстояние до ЦРБ-8-км. Покрытие- асфальт, 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Время доставки пострадавших до ЦРБ 10-15-мин.</a:t>
            </a:r>
          </a:p>
        </p:txBody>
      </p:sp>
      <p:sp>
        <p:nvSpPr>
          <p:cNvPr id="4159" name="AutoShape 178"/>
          <p:cNvSpPr>
            <a:spLocks noChangeArrowheads="1"/>
          </p:cNvSpPr>
          <p:nvPr/>
        </p:nvSpPr>
        <p:spPr bwMode="auto">
          <a:xfrm>
            <a:off x="7186613" y="4300538"/>
            <a:ext cx="1944687" cy="785812"/>
          </a:xfrm>
          <a:prstGeom prst="wedgeRectCallout">
            <a:avLst>
              <a:gd name="adj1" fmla="val -104458"/>
              <a:gd name="adj2" fmla="val -71194"/>
            </a:avLst>
          </a:prstGeom>
          <a:solidFill>
            <a:schemeClr val="accent1"/>
          </a:solidFill>
          <a:ln w="9525">
            <a:solidFill>
              <a:srgbClr val="00B050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74" tIns="45689" rIns="91374" bIns="45689"/>
          <a:lstStyle/>
          <a:p>
            <a:pPr algn="ctr" defTabSz="912813"/>
            <a:r>
              <a:rPr lang="ru-RU" sz="1000">
                <a:solidFill>
                  <a:schemeClr val="tx1"/>
                </a:solidFill>
              </a:rPr>
              <a:t>с.п. Валерик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Расстояние до ЦРБ-12-км. Покрытие -асфальт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Время доставки пострадавших до ЦРБ 20-25-мин.</a:t>
            </a:r>
          </a:p>
        </p:txBody>
      </p:sp>
      <p:sp>
        <p:nvSpPr>
          <p:cNvPr id="4160" name="AutoShape 178"/>
          <p:cNvSpPr>
            <a:spLocks noChangeArrowheads="1"/>
          </p:cNvSpPr>
          <p:nvPr/>
        </p:nvSpPr>
        <p:spPr bwMode="auto">
          <a:xfrm>
            <a:off x="4000192" y="5514975"/>
            <a:ext cx="1944687" cy="857250"/>
          </a:xfrm>
          <a:prstGeom prst="wedgeRectCallout">
            <a:avLst>
              <a:gd name="adj1" fmla="val -35657"/>
              <a:gd name="adj2" fmla="val -118949"/>
            </a:avLst>
          </a:prstGeom>
          <a:solidFill>
            <a:schemeClr val="accent1"/>
          </a:solidFill>
          <a:ln w="9525">
            <a:solidFill>
              <a:srgbClr val="00B050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74" tIns="45689" rIns="91374" bIns="45689"/>
          <a:lstStyle/>
          <a:p>
            <a:pPr algn="ctr" defTabSz="912813"/>
            <a:r>
              <a:rPr lang="ru-RU" sz="1000">
                <a:solidFill>
                  <a:schemeClr val="tx1"/>
                </a:solidFill>
              </a:rPr>
              <a:t>с.п. Янди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Расстояние до ЦРБ-8-км. Покрытие-асфальт,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Время доставки пострадавших до ЦРБ 10-15-мин.</a:t>
            </a:r>
          </a:p>
        </p:txBody>
      </p:sp>
      <p:sp>
        <p:nvSpPr>
          <p:cNvPr id="4161" name="AutoShape 178"/>
          <p:cNvSpPr>
            <a:spLocks noChangeArrowheads="1"/>
          </p:cNvSpPr>
          <p:nvPr/>
        </p:nvSpPr>
        <p:spPr bwMode="auto">
          <a:xfrm>
            <a:off x="1169988" y="1871662"/>
            <a:ext cx="1944687" cy="857235"/>
          </a:xfrm>
          <a:prstGeom prst="wedgeRectCallout">
            <a:avLst>
              <a:gd name="adj1" fmla="val 66176"/>
              <a:gd name="adj2" fmla="val 50398"/>
            </a:avLst>
          </a:prstGeom>
          <a:solidFill>
            <a:schemeClr val="accent1"/>
          </a:solidFill>
          <a:ln w="9525">
            <a:solidFill>
              <a:srgbClr val="00B050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74" tIns="45689" rIns="91374" bIns="45689"/>
          <a:lstStyle/>
          <a:p>
            <a:pPr algn="ctr" defTabSz="912813"/>
            <a:r>
              <a:rPr lang="ru-RU" sz="1000" dirty="0">
                <a:solidFill>
                  <a:schemeClr val="tx1"/>
                </a:solidFill>
              </a:rPr>
              <a:t>с.п. </a:t>
            </a:r>
            <a:r>
              <a:rPr lang="ru-RU" sz="1000" dirty="0" err="1">
                <a:solidFill>
                  <a:schemeClr val="tx1"/>
                </a:solidFill>
              </a:rPr>
              <a:t>Давыденко</a:t>
            </a:r>
            <a:endParaRPr lang="ru-RU" sz="1000" dirty="0">
              <a:solidFill>
                <a:schemeClr val="tx1"/>
              </a:solidFill>
            </a:endParaRPr>
          </a:p>
          <a:p>
            <a:pPr algn="ctr" defTabSz="912813"/>
            <a:r>
              <a:rPr lang="ru-RU" sz="1000" dirty="0">
                <a:solidFill>
                  <a:schemeClr val="tx1"/>
                </a:solidFill>
              </a:rPr>
              <a:t>Расстояние до УБ-8-км. Покрытие – асфальт,</a:t>
            </a:r>
          </a:p>
          <a:p>
            <a:pPr algn="ctr" defTabSz="912813"/>
            <a:r>
              <a:rPr lang="ru-RU" sz="1000" dirty="0">
                <a:solidFill>
                  <a:schemeClr val="tx1"/>
                </a:solidFill>
              </a:rPr>
              <a:t>Время доставки пострадавших до УБ 10-15-мин.</a:t>
            </a:r>
          </a:p>
        </p:txBody>
      </p:sp>
      <p:sp>
        <p:nvSpPr>
          <p:cNvPr id="4162" name="AutoShape 178"/>
          <p:cNvSpPr>
            <a:spLocks noChangeArrowheads="1"/>
          </p:cNvSpPr>
          <p:nvPr/>
        </p:nvSpPr>
        <p:spPr bwMode="auto">
          <a:xfrm>
            <a:off x="7527925" y="2014538"/>
            <a:ext cx="1944688" cy="857250"/>
          </a:xfrm>
          <a:prstGeom prst="wedgeRectCallout">
            <a:avLst>
              <a:gd name="adj1" fmla="val -66060"/>
              <a:gd name="adj2" fmla="val 98417"/>
            </a:avLst>
          </a:prstGeom>
          <a:solidFill>
            <a:schemeClr val="accent1"/>
          </a:solidFill>
          <a:ln w="9525">
            <a:solidFill>
              <a:srgbClr val="00B050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74" tIns="45689" rIns="91374" bIns="45689"/>
          <a:lstStyle/>
          <a:p>
            <a:pPr algn="ctr" defTabSz="912813"/>
            <a:r>
              <a:rPr lang="ru-RU" sz="1000">
                <a:solidFill>
                  <a:schemeClr val="tx1"/>
                </a:solidFill>
              </a:rPr>
              <a:t>с.п. Хамби-Ирзи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Расстояние до ПБ-8-км. Покрытие-асфальт,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Время доставки пострадавших до ПБ 10-15-мин.</a:t>
            </a:r>
          </a:p>
        </p:txBody>
      </p:sp>
      <p:sp>
        <p:nvSpPr>
          <p:cNvPr id="4164" name="Text Box 147"/>
          <p:cNvSpPr txBox="1">
            <a:spLocks noChangeArrowheads="1"/>
          </p:cNvSpPr>
          <p:nvPr/>
        </p:nvSpPr>
        <p:spPr bwMode="auto">
          <a:xfrm>
            <a:off x="42863" y="5514975"/>
            <a:ext cx="3419475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</a:rPr>
              <a:t>В </a:t>
            </a:r>
            <a:r>
              <a:rPr lang="ru-RU" sz="1100" dirty="0" smtClean="0">
                <a:solidFill>
                  <a:schemeClr val="tx1"/>
                </a:solidFill>
              </a:rPr>
              <a:t>случае </a:t>
            </a:r>
            <a:r>
              <a:rPr lang="ru-RU" sz="1100" dirty="0">
                <a:solidFill>
                  <a:schemeClr val="tx1"/>
                </a:solidFill>
              </a:rPr>
              <a:t>возникновения ЧС пострадавшие будут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доставлены в ближайшие лечебные</a:t>
            </a:r>
          </a:p>
          <a:p>
            <a:pPr algn="ctr"/>
            <a:r>
              <a:rPr lang="ru-RU" sz="1100" dirty="0" smtClean="0">
                <a:solidFill>
                  <a:schemeClr val="tx1"/>
                </a:solidFill>
              </a:rPr>
              <a:t>учреждения</a:t>
            </a:r>
            <a:r>
              <a:rPr lang="ru-RU" sz="1100" dirty="0">
                <a:solidFill>
                  <a:schemeClr val="tx1"/>
                </a:solidFill>
              </a:rPr>
              <a:t>.</a:t>
            </a:r>
          </a:p>
        </p:txBody>
      </p:sp>
      <p:graphicFrame>
        <p:nvGraphicFramePr>
          <p:cNvPr id="185" name="Group 244"/>
          <p:cNvGraphicFramePr>
            <a:graphicFrameLocks noGrp="1"/>
          </p:cNvGraphicFramePr>
          <p:nvPr/>
        </p:nvGraphicFramePr>
        <p:xfrm>
          <a:off x="4008438" y="6800850"/>
          <a:ext cx="5398424" cy="1208318"/>
        </p:xfrm>
        <a:graphic>
          <a:graphicData uri="http://schemas.openxmlformats.org/drawingml/2006/table">
            <a:tbl>
              <a:tblPr/>
              <a:tblGrid>
                <a:gridCol w="892465"/>
                <a:gridCol w="1348615"/>
                <a:gridCol w="1263335"/>
                <a:gridCol w="1086824"/>
                <a:gridCol w="404584"/>
                <a:gridCol w="402601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Ахмед Яхьяевич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4204" name="AutoShape 136"/>
          <p:cNvSpPr>
            <a:spLocks noChangeArrowheads="1"/>
          </p:cNvSpPr>
          <p:nvPr/>
        </p:nvSpPr>
        <p:spPr bwMode="auto">
          <a:xfrm>
            <a:off x="2257425" y="4395788"/>
            <a:ext cx="1419225" cy="500062"/>
          </a:xfrm>
          <a:prstGeom prst="wedgeRectCallout">
            <a:avLst>
              <a:gd name="adj1" fmla="val 52250"/>
              <a:gd name="adj2" fmla="val -65755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4205" name="Group 97"/>
          <p:cNvGrpSpPr>
            <a:grpSpLocks/>
          </p:cNvGrpSpPr>
          <p:nvPr/>
        </p:nvGrpSpPr>
        <p:grpSpPr bwMode="auto">
          <a:xfrm>
            <a:off x="5757863" y="2800350"/>
            <a:ext cx="866775" cy="520700"/>
            <a:chOff x="-1137" y="1428"/>
            <a:chExt cx="441" cy="282"/>
          </a:xfrm>
        </p:grpSpPr>
        <p:grpSp>
          <p:nvGrpSpPr>
            <p:cNvPr id="4206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4208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209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207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  <p:grpSp>
        <p:nvGrpSpPr>
          <p:cNvPr id="228" name="Группа 227"/>
          <p:cNvGrpSpPr/>
          <p:nvPr/>
        </p:nvGrpSpPr>
        <p:grpSpPr>
          <a:xfrm>
            <a:off x="9472613" y="4872038"/>
            <a:ext cx="3429000" cy="4729162"/>
            <a:chOff x="9472613" y="4872038"/>
            <a:chExt cx="3429000" cy="4729162"/>
          </a:xfrm>
        </p:grpSpPr>
        <p:sp>
          <p:nvSpPr>
            <p:cNvPr id="100" name="Прямоугольник 99"/>
            <p:cNvSpPr>
              <a:spLocks noChangeArrowheads="1"/>
            </p:cNvSpPr>
            <p:nvPr/>
          </p:nvSpPr>
          <p:spPr bwMode="auto">
            <a:xfrm>
              <a:off x="9472613" y="4872038"/>
              <a:ext cx="3328987" cy="472916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 algn="ctr">
              <a:solidFill>
                <a:srgbClr val="FF0000"/>
              </a:solidFill>
              <a:miter lim="800000"/>
              <a:headEnd/>
              <a:tailEnd/>
            </a:ln>
            <a:effectLst>
              <a:outerShdw dist="20000" dir="5400000" rotWithShape="0">
                <a:srgbClr val="000000">
                  <a:alpha val="37999"/>
                </a:srgbClr>
              </a:outerShdw>
            </a:effectLst>
          </p:spPr>
          <p:txBody>
            <a:bodyPr lIns="122042" tIns="61025" rIns="122042" bIns="61025" anchor="ctr"/>
            <a:lstStyle/>
            <a:p>
              <a:pPr algn="ctr">
                <a:defRPr/>
              </a:pPr>
              <a:endParaRPr lang="ru-RU" sz="1100" b="1" dirty="0">
                <a:solidFill>
                  <a:srgbClr val="000000"/>
                </a:solidFill>
                <a:latin typeface="Garamond" pitchFamily="18" charset="0"/>
              </a:endParaRPr>
            </a:p>
            <a:p>
              <a:pPr>
                <a:defRPr/>
              </a:pPr>
              <a:r>
                <a:rPr lang="ru-RU" sz="1100" b="1" dirty="0">
                  <a:solidFill>
                    <a:srgbClr val="000000"/>
                  </a:solidFill>
                  <a:latin typeface="Garamond" pitchFamily="18" charset="0"/>
                </a:rPr>
                <a:t>                         </a:t>
              </a:r>
            </a:p>
            <a:p>
              <a:pPr algn="ctr">
                <a:defRPr/>
              </a:pPr>
              <a:endParaRPr lang="ru-RU" sz="1100" dirty="0">
                <a:solidFill>
                  <a:srgbClr val="000000"/>
                </a:solidFill>
                <a:latin typeface="Garamond" pitchFamily="18" charset="0"/>
              </a:endParaRPr>
            </a:p>
            <a:p>
              <a:pPr algn="ctr">
                <a:defRPr/>
              </a:pPr>
              <a:endParaRPr lang="ru-RU" sz="1100" b="1" dirty="0">
                <a:solidFill>
                  <a:srgbClr val="000000"/>
                </a:solidFill>
                <a:latin typeface="Garamond" pitchFamily="18" charset="0"/>
              </a:endParaRPr>
            </a:p>
            <a:p>
              <a:pPr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</a:t>
              </a:r>
              <a:endParaRPr lang="ru-RU" sz="1100" dirty="0">
                <a:solidFill>
                  <a:srgbClr val="000000"/>
                </a:solidFill>
              </a:endParaRPr>
            </a:p>
            <a:p>
              <a:pPr>
                <a:defRPr/>
              </a:pPr>
              <a:r>
                <a:rPr lang="ru-RU" sz="1100" dirty="0">
                  <a:solidFill>
                    <a:srgbClr val="000000"/>
                  </a:solidFill>
                </a:rPr>
                <a:t>                         </a:t>
              </a:r>
              <a:r>
                <a:rPr lang="ru-RU" sz="1100" b="1" dirty="0">
                  <a:solidFill>
                    <a:srgbClr val="000000"/>
                  </a:solidFill>
                  <a:latin typeface="Garamond" pitchFamily="18" charset="0"/>
                </a:rPr>
                <a:t>   </a:t>
              </a:r>
              <a:r>
                <a:rPr lang="ru-RU" sz="1100" b="1" dirty="0">
                  <a:solidFill>
                    <a:srgbClr val="000000"/>
                  </a:solidFill>
                </a:rPr>
                <a:t> </a:t>
              </a:r>
              <a:r>
                <a:rPr lang="ru-RU" sz="1100" dirty="0">
                  <a:solidFill>
                    <a:srgbClr val="000000"/>
                  </a:solidFill>
                </a:rPr>
                <a:t>                                                     </a:t>
              </a:r>
            </a:p>
            <a:p>
              <a:pPr>
                <a:defRPr/>
              </a:pPr>
              <a:endParaRPr lang="ru-RU" sz="1300" b="1" dirty="0">
                <a:solidFill>
                  <a:srgbClr val="000000"/>
                </a:solidFill>
              </a:endParaRPr>
            </a:p>
            <a:p>
              <a:pPr>
                <a:defRPr/>
              </a:pPr>
              <a:endParaRPr lang="ru-RU" sz="1300" b="1" dirty="0">
                <a:solidFill>
                  <a:srgbClr val="000000"/>
                </a:solidFill>
              </a:endParaRPr>
            </a:p>
            <a:p>
              <a:pPr>
                <a:defRPr/>
              </a:pPr>
              <a:endParaRPr lang="ru-RU" sz="1300" b="1" dirty="0">
                <a:solidFill>
                  <a:srgbClr val="000000"/>
                </a:solidFill>
              </a:endParaRPr>
            </a:p>
            <a:p>
              <a:pPr>
                <a:defRPr/>
              </a:pPr>
              <a:endParaRPr lang="ru-RU" sz="1300" b="1" dirty="0">
                <a:solidFill>
                  <a:srgbClr val="000000"/>
                </a:solidFill>
              </a:endParaRPr>
            </a:p>
          </p:txBody>
        </p:sp>
        <p:sp>
          <p:nvSpPr>
            <p:cNvPr id="4211" name="Freeform 69"/>
            <p:cNvSpPr>
              <a:spLocks/>
            </p:cNvSpPr>
            <p:nvPr/>
          </p:nvSpPr>
          <p:spPr bwMode="auto">
            <a:xfrm rot="19880788">
              <a:off x="9817100" y="8634413"/>
              <a:ext cx="609600" cy="222250"/>
            </a:xfrm>
            <a:custGeom>
              <a:avLst/>
              <a:gdLst>
                <a:gd name="T0" fmla="*/ 2147483647 w 1104"/>
                <a:gd name="T1" fmla="*/ 2147483647 h 586"/>
                <a:gd name="T2" fmla="*/ 2147483647 w 1104"/>
                <a:gd name="T3" fmla="*/ 2147483647 h 586"/>
                <a:gd name="T4" fmla="*/ 2147483647 w 1104"/>
                <a:gd name="T5" fmla="*/ 2147483647 h 586"/>
                <a:gd name="T6" fmla="*/ 0 w 1104"/>
                <a:gd name="T7" fmla="*/ 2147483647 h 586"/>
                <a:gd name="T8" fmla="*/ 0 w 1104"/>
                <a:gd name="T9" fmla="*/ 2147483647 h 586"/>
                <a:gd name="T10" fmla="*/ 2147483647 w 1104"/>
                <a:gd name="T11" fmla="*/ 2147483647 h 586"/>
                <a:gd name="T12" fmla="*/ 2147483647 w 1104"/>
                <a:gd name="T13" fmla="*/ 2147483647 h 586"/>
                <a:gd name="T14" fmla="*/ 2147483647 w 1104"/>
                <a:gd name="T15" fmla="*/ 0 h 586"/>
                <a:gd name="T16" fmla="*/ 2147483647 w 1104"/>
                <a:gd name="T17" fmla="*/ 0 h 586"/>
                <a:gd name="T18" fmla="*/ 2147483647 w 1104"/>
                <a:gd name="T19" fmla="*/ 0 h 586"/>
                <a:gd name="T20" fmla="*/ 2147483647 w 1104"/>
                <a:gd name="T21" fmla="*/ 2147483647 h 586"/>
                <a:gd name="T22" fmla="*/ 2147483647 w 1104"/>
                <a:gd name="T23" fmla="*/ 2147483647 h 586"/>
                <a:gd name="T24" fmla="*/ 2147483647 w 1104"/>
                <a:gd name="T25" fmla="*/ 2147483647 h 586"/>
                <a:gd name="T26" fmla="*/ 2147483647 w 1104"/>
                <a:gd name="T27" fmla="*/ 2147483647 h 586"/>
                <a:gd name="T28" fmla="*/ 2147483647 w 1104"/>
                <a:gd name="T29" fmla="*/ 2147483647 h 586"/>
                <a:gd name="T30" fmla="*/ 2147483647 w 1104"/>
                <a:gd name="T31" fmla="*/ 2147483647 h 586"/>
                <a:gd name="T32" fmla="*/ 2147483647 w 1104"/>
                <a:gd name="T33" fmla="*/ 2147483647 h 586"/>
                <a:gd name="T34" fmla="*/ 2147483647 w 1104"/>
                <a:gd name="T35" fmla="*/ 2147483647 h 586"/>
                <a:gd name="T36" fmla="*/ 2147483647 w 1104"/>
                <a:gd name="T37" fmla="*/ 2147483647 h 586"/>
                <a:gd name="T38" fmla="*/ 2147483647 w 1104"/>
                <a:gd name="T39" fmla="*/ 2147483647 h 586"/>
                <a:gd name="T40" fmla="*/ 2147483647 w 1104"/>
                <a:gd name="T41" fmla="*/ 2147483647 h 586"/>
                <a:gd name="T42" fmla="*/ 2147483647 w 1104"/>
                <a:gd name="T43" fmla="*/ 2147483647 h 586"/>
                <a:gd name="T44" fmla="*/ 2147483647 w 1104"/>
                <a:gd name="T45" fmla="*/ 2147483647 h 586"/>
                <a:gd name="T46" fmla="*/ 2147483647 w 1104"/>
                <a:gd name="T47" fmla="*/ 2147483647 h 586"/>
                <a:gd name="T48" fmla="*/ 2147483647 w 1104"/>
                <a:gd name="T49" fmla="*/ 2147483647 h 586"/>
                <a:gd name="T50" fmla="*/ 2147483647 w 1104"/>
                <a:gd name="T51" fmla="*/ 2147483647 h 586"/>
                <a:gd name="T52" fmla="*/ 2147483647 w 1104"/>
                <a:gd name="T53" fmla="*/ 2147483647 h 586"/>
                <a:gd name="T54" fmla="*/ 2147483647 w 1104"/>
                <a:gd name="T55" fmla="*/ 2147483647 h 586"/>
                <a:gd name="T56" fmla="*/ 2147483647 w 1104"/>
                <a:gd name="T57" fmla="*/ 2147483647 h 586"/>
                <a:gd name="T58" fmla="*/ 2147483647 w 1104"/>
                <a:gd name="T59" fmla="*/ 2147483647 h 586"/>
                <a:gd name="T60" fmla="*/ 2147483647 w 1104"/>
                <a:gd name="T61" fmla="*/ 2147483647 h 586"/>
                <a:gd name="T62" fmla="*/ 2147483647 w 1104"/>
                <a:gd name="T63" fmla="*/ 2147483647 h 586"/>
                <a:gd name="T64" fmla="*/ 2147483647 w 1104"/>
                <a:gd name="T65" fmla="*/ 2147483647 h 586"/>
                <a:gd name="T66" fmla="*/ 2147483647 w 1104"/>
                <a:gd name="T67" fmla="*/ 2147483647 h 586"/>
                <a:gd name="T68" fmla="*/ 2147483647 w 1104"/>
                <a:gd name="T69" fmla="*/ 2147483647 h 586"/>
                <a:gd name="T70" fmla="*/ 2147483647 w 1104"/>
                <a:gd name="T71" fmla="*/ 2147483647 h 586"/>
                <a:gd name="T72" fmla="*/ 2147483647 w 1104"/>
                <a:gd name="T73" fmla="*/ 2147483647 h 586"/>
                <a:gd name="T74" fmla="*/ 2147483647 w 1104"/>
                <a:gd name="T75" fmla="*/ 2147483647 h 58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04"/>
                <a:gd name="T115" fmla="*/ 0 h 586"/>
                <a:gd name="T116" fmla="*/ 1104 w 1104"/>
                <a:gd name="T117" fmla="*/ 586 h 58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04" h="586">
                  <a:moveTo>
                    <a:pt x="134" y="285"/>
                  </a:moveTo>
                  <a:lnTo>
                    <a:pt x="29" y="231"/>
                  </a:lnTo>
                  <a:lnTo>
                    <a:pt x="5" y="202"/>
                  </a:lnTo>
                  <a:lnTo>
                    <a:pt x="0" y="140"/>
                  </a:lnTo>
                  <a:lnTo>
                    <a:pt x="0" y="96"/>
                  </a:lnTo>
                  <a:lnTo>
                    <a:pt x="29" y="53"/>
                  </a:lnTo>
                  <a:lnTo>
                    <a:pt x="62" y="29"/>
                  </a:lnTo>
                  <a:lnTo>
                    <a:pt x="120" y="0"/>
                  </a:lnTo>
                  <a:lnTo>
                    <a:pt x="158" y="0"/>
                  </a:lnTo>
                  <a:lnTo>
                    <a:pt x="235" y="0"/>
                  </a:lnTo>
                  <a:lnTo>
                    <a:pt x="331" y="24"/>
                  </a:lnTo>
                  <a:lnTo>
                    <a:pt x="360" y="24"/>
                  </a:lnTo>
                  <a:lnTo>
                    <a:pt x="422" y="53"/>
                  </a:lnTo>
                  <a:lnTo>
                    <a:pt x="571" y="125"/>
                  </a:lnTo>
                  <a:lnTo>
                    <a:pt x="609" y="140"/>
                  </a:lnTo>
                  <a:lnTo>
                    <a:pt x="734" y="173"/>
                  </a:lnTo>
                  <a:lnTo>
                    <a:pt x="801" y="207"/>
                  </a:lnTo>
                  <a:lnTo>
                    <a:pt x="907" y="250"/>
                  </a:lnTo>
                  <a:lnTo>
                    <a:pt x="1027" y="298"/>
                  </a:lnTo>
                  <a:lnTo>
                    <a:pt x="1085" y="365"/>
                  </a:lnTo>
                  <a:lnTo>
                    <a:pt x="1104" y="442"/>
                  </a:lnTo>
                  <a:lnTo>
                    <a:pt x="1104" y="485"/>
                  </a:lnTo>
                  <a:lnTo>
                    <a:pt x="1104" y="533"/>
                  </a:lnTo>
                  <a:lnTo>
                    <a:pt x="1070" y="562"/>
                  </a:lnTo>
                  <a:lnTo>
                    <a:pt x="993" y="567"/>
                  </a:lnTo>
                  <a:lnTo>
                    <a:pt x="931" y="586"/>
                  </a:lnTo>
                  <a:lnTo>
                    <a:pt x="859" y="581"/>
                  </a:lnTo>
                  <a:cubicBezTo>
                    <a:pt x="835" y="565"/>
                    <a:pt x="777" y="548"/>
                    <a:pt x="749" y="548"/>
                  </a:cubicBezTo>
                  <a:lnTo>
                    <a:pt x="677" y="533"/>
                  </a:lnTo>
                  <a:lnTo>
                    <a:pt x="566" y="495"/>
                  </a:lnTo>
                  <a:lnTo>
                    <a:pt x="485" y="466"/>
                  </a:lnTo>
                  <a:lnTo>
                    <a:pt x="446" y="442"/>
                  </a:lnTo>
                  <a:lnTo>
                    <a:pt x="350" y="404"/>
                  </a:lnTo>
                  <a:lnTo>
                    <a:pt x="326" y="389"/>
                  </a:lnTo>
                  <a:lnTo>
                    <a:pt x="269" y="356"/>
                  </a:lnTo>
                  <a:cubicBezTo>
                    <a:pt x="256" y="348"/>
                    <a:pt x="243" y="340"/>
                    <a:pt x="230" y="332"/>
                  </a:cubicBezTo>
                  <a:cubicBezTo>
                    <a:pt x="221" y="326"/>
                    <a:pt x="201" y="317"/>
                    <a:pt x="201" y="317"/>
                  </a:cubicBezTo>
                  <a:lnTo>
                    <a:pt x="134" y="285"/>
                  </a:lnTo>
                  <a:close/>
                </a:path>
              </a:pathLst>
            </a:custGeom>
            <a:solidFill>
              <a:srgbClr val="FF0000">
                <a:alpha val="50980"/>
              </a:srgbClr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 lIns="122056" tIns="61034" rIns="122056" bIns="61034"/>
            <a:lstStyle/>
            <a:p>
              <a:endParaRPr lang="ru-RU"/>
            </a:p>
          </p:txBody>
        </p:sp>
        <p:sp>
          <p:nvSpPr>
            <p:cNvPr id="4212" name="TextBox 68"/>
            <p:cNvSpPr txBox="1">
              <a:spLocks noChangeArrowheads="1"/>
            </p:cNvSpPr>
            <p:nvPr/>
          </p:nvSpPr>
          <p:spPr bwMode="auto">
            <a:xfrm>
              <a:off x="10602913" y="8501063"/>
              <a:ext cx="1798637" cy="2926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91" tIns="61096" rIns="122191" bIns="61096">
              <a:spAutoFit/>
            </a:bodyPr>
            <a:lstStyle/>
            <a:p>
              <a:pPr algn="ctr"/>
              <a:r>
                <a:rPr lang="ru-RU" sz="1100">
                  <a:solidFill>
                    <a:schemeClr val="tx1"/>
                  </a:solidFill>
                </a:rPr>
                <a:t>Опасный участок</a:t>
              </a:r>
            </a:p>
          </p:txBody>
        </p:sp>
        <p:sp>
          <p:nvSpPr>
            <p:cNvPr id="4213" name="TextBox 70"/>
            <p:cNvSpPr txBox="1">
              <a:spLocks noChangeArrowheads="1"/>
            </p:cNvSpPr>
            <p:nvPr/>
          </p:nvSpPr>
          <p:spPr bwMode="auto">
            <a:xfrm>
              <a:off x="10001250" y="4930775"/>
              <a:ext cx="2500313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91" tIns="61096" rIns="122191" bIns="61096">
              <a:spAutoFit/>
            </a:bodyPr>
            <a:lstStyle/>
            <a:p>
              <a:pPr algn="ctr"/>
              <a:r>
                <a:rPr lang="ru-RU" sz="1600" b="1">
                  <a:solidFill>
                    <a:schemeClr val="tx1"/>
                  </a:solidFill>
                </a:rPr>
                <a:t>Условные обозначения</a:t>
              </a:r>
            </a:p>
          </p:txBody>
        </p:sp>
        <p:grpSp>
          <p:nvGrpSpPr>
            <p:cNvPr id="4214" name="Group 290"/>
            <p:cNvGrpSpPr>
              <a:grpSpLocks/>
            </p:cNvGrpSpPr>
            <p:nvPr/>
          </p:nvGrpSpPr>
          <p:grpSpPr bwMode="auto">
            <a:xfrm>
              <a:off x="9901238" y="8001000"/>
              <a:ext cx="371475" cy="331788"/>
              <a:chOff x="1174" y="4383"/>
              <a:chExt cx="136" cy="137"/>
            </a:xfrm>
          </p:grpSpPr>
          <p:sp>
            <p:nvSpPr>
              <p:cNvPr id="4246" name="Oval 291"/>
              <p:cNvSpPr>
                <a:spLocks noChangeArrowheads="1"/>
              </p:cNvSpPr>
              <p:nvPr/>
            </p:nvSpPr>
            <p:spPr bwMode="auto">
              <a:xfrm>
                <a:off x="1174" y="438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74" tIns="45690" rIns="91374" bIns="45690" anchor="ctr"/>
              <a:lstStyle/>
              <a:p>
                <a:endParaRPr lang="ru-RU" sz="3300">
                  <a:solidFill>
                    <a:schemeClr val="tx1"/>
                  </a:solidFill>
                  <a:latin typeface="Arial" pitchFamily="34" charset="0"/>
                </a:endParaRPr>
              </a:p>
            </p:txBody>
          </p:sp>
          <p:sp>
            <p:nvSpPr>
              <p:cNvPr id="4247" name="Oval 292"/>
              <p:cNvSpPr>
                <a:spLocks noChangeArrowheads="1"/>
              </p:cNvSpPr>
              <p:nvPr/>
            </p:nvSpPr>
            <p:spPr bwMode="auto">
              <a:xfrm>
                <a:off x="1174" y="4385"/>
                <a:ext cx="136" cy="135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80" tIns="63849" rIns="127680" bIns="63849" anchor="ctr"/>
              <a:lstStyle/>
              <a:p>
                <a:pPr algn="ctr" defTabSz="1709738"/>
                <a:r>
                  <a:rPr lang="ru-RU" sz="1700" b="1">
                    <a:solidFill>
                      <a:schemeClr val="tx1"/>
                    </a:solidFill>
                    <a:latin typeface="Arial" pitchFamily="34" charset="0"/>
                  </a:rPr>
                  <a:t>Т</a:t>
                </a:r>
                <a:endParaRPr lang="ru-RU" sz="3300">
                  <a:solidFill>
                    <a:schemeClr val="tx1"/>
                  </a:solidFill>
                  <a:latin typeface="Arial" pitchFamily="34" charset="0"/>
                </a:endParaRPr>
              </a:p>
            </p:txBody>
          </p:sp>
        </p:grpSp>
        <p:sp>
          <p:nvSpPr>
            <p:cNvPr id="4215" name="TextBox 76"/>
            <p:cNvSpPr txBox="1">
              <a:spLocks noChangeArrowheads="1"/>
            </p:cNvSpPr>
            <p:nvPr/>
          </p:nvSpPr>
          <p:spPr bwMode="auto">
            <a:xfrm>
              <a:off x="10301288" y="7883525"/>
              <a:ext cx="2500312" cy="6318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91" tIns="61096" rIns="122191" bIns="61096">
              <a:spAutoFit/>
            </a:bodyPr>
            <a:lstStyle/>
            <a:p>
              <a:pPr algn="ctr"/>
              <a:r>
                <a:rPr lang="ru-RU" sz="1100">
                  <a:solidFill>
                    <a:schemeClr val="tx1"/>
                  </a:solidFill>
                </a:rPr>
                <a:t>Местность способная принять вертолет без предварительной подготовки</a:t>
              </a:r>
            </a:p>
          </p:txBody>
        </p:sp>
        <p:graphicFrame>
          <p:nvGraphicFramePr>
            <p:cNvPr id="4100" name="Object 181"/>
            <p:cNvGraphicFramePr>
              <a:graphicFrameLocks noChangeAspect="1"/>
            </p:cNvGraphicFramePr>
            <p:nvPr/>
          </p:nvGraphicFramePr>
          <p:xfrm>
            <a:off x="9758363" y="6700838"/>
            <a:ext cx="500062" cy="500062"/>
          </p:xfrm>
          <a:graphic>
            <a:graphicData uri="http://schemas.openxmlformats.org/presentationml/2006/ole">
              <p:oleObj spid="_x0000_s4100" name="Clip" r:id="rId9" imgW="568824" imgH="706443" progId="">
                <p:embed/>
              </p:oleObj>
            </a:graphicData>
          </a:graphic>
        </p:graphicFrame>
        <p:sp>
          <p:nvSpPr>
            <p:cNvPr id="4216" name="Прямоугольник 107"/>
            <p:cNvSpPr>
              <a:spLocks noChangeArrowheads="1"/>
            </p:cNvSpPr>
            <p:nvPr/>
          </p:nvSpPr>
          <p:spPr bwMode="auto">
            <a:xfrm>
              <a:off x="10015538" y="6657975"/>
              <a:ext cx="2786062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grpSp>
          <p:nvGrpSpPr>
            <p:cNvPr id="4217" name="Group 260"/>
            <p:cNvGrpSpPr>
              <a:grpSpLocks/>
            </p:cNvGrpSpPr>
            <p:nvPr/>
          </p:nvGrpSpPr>
          <p:grpSpPr bwMode="auto">
            <a:xfrm>
              <a:off x="9829800" y="9444038"/>
              <a:ext cx="500063" cy="12700"/>
              <a:chOff x="4455" y="3099"/>
              <a:chExt cx="225" cy="6"/>
            </a:xfrm>
          </p:grpSpPr>
          <p:cxnSp>
            <p:nvCxnSpPr>
              <p:cNvPr id="135" name="Прямая соединительная линия 134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Прямая соединительная линия 135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18" name="Text Box 352"/>
            <p:cNvSpPr txBox="1">
              <a:spLocks noChangeArrowheads="1"/>
            </p:cNvSpPr>
            <p:nvPr/>
          </p:nvSpPr>
          <p:spPr bwMode="auto">
            <a:xfrm>
              <a:off x="10917238" y="9301163"/>
              <a:ext cx="1984375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pPr defTabSz="13922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границы гарнизона</a:t>
              </a:r>
            </a:p>
          </p:txBody>
        </p:sp>
        <p:grpSp>
          <p:nvGrpSpPr>
            <p:cNvPr id="4219" name="Group 44"/>
            <p:cNvGrpSpPr>
              <a:grpSpLocks/>
            </p:cNvGrpSpPr>
            <p:nvPr/>
          </p:nvGrpSpPr>
          <p:grpSpPr bwMode="auto">
            <a:xfrm>
              <a:off x="9744075" y="9015413"/>
              <a:ext cx="800100" cy="400050"/>
              <a:chOff x="2290" y="4020"/>
              <a:chExt cx="817" cy="315"/>
            </a:xfrm>
          </p:grpSpPr>
          <p:sp>
            <p:nvSpPr>
              <p:cNvPr id="4234" name="Rectangle 45"/>
              <p:cNvSpPr>
                <a:spLocks noChangeArrowheads="1"/>
              </p:cNvSpPr>
              <p:nvPr/>
            </p:nvSpPr>
            <p:spPr bwMode="auto">
              <a:xfrm>
                <a:off x="2702" y="4065"/>
                <a:ext cx="405" cy="270"/>
              </a:xfrm>
              <a:prstGeom prst="rect">
                <a:avLst/>
              </a:prstGeom>
              <a:solidFill>
                <a:schemeClr val="bg1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2598" tIns="12598" rIns="12598" bIns="12598"/>
              <a:lstStyle/>
              <a:p>
                <a:pPr algn="ctr"/>
                <a:r>
                  <a:rPr lang="ru-RU" sz="1100">
                    <a:solidFill>
                      <a:schemeClr val="tx1"/>
                    </a:solidFill>
                    <a:latin typeface="Garamond" pitchFamily="18" charset="0"/>
                    <a:cs typeface="Times New Roman" pitchFamily="18" charset="0"/>
                  </a:rPr>
                  <a:t>   306</a:t>
                </a:r>
              </a:p>
            </p:txBody>
          </p:sp>
          <p:grpSp>
            <p:nvGrpSpPr>
              <p:cNvPr id="4235" name="Group 46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4236" name="Group 47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4238" name="Rectangle 48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91339" tIns="45674" rIns="91339" bIns="45674"/>
                  <a:lstStyle/>
                  <a:p>
                    <a:pPr algn="ctr"/>
                    <a:endParaRPr lang="ru-RU">
                      <a:solidFill>
                        <a:schemeClr val="tx1"/>
                      </a:solidFill>
                      <a:latin typeface="Garamond" pitchFamily="18" charset="0"/>
                    </a:endParaRPr>
                  </a:p>
                </p:txBody>
              </p:sp>
              <p:sp>
                <p:nvSpPr>
                  <p:cNvPr id="4239" name="Line 49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240" name="Line 50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4241" name="Group 51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4242" name="Line 52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4243" name="Line 53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4237" name="Line 54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4220" name="Text Box 55"/>
            <p:cNvSpPr txBox="1">
              <a:spLocks noChangeArrowheads="1"/>
            </p:cNvSpPr>
            <p:nvPr/>
          </p:nvSpPr>
          <p:spPr bwMode="auto">
            <a:xfrm>
              <a:off x="10272713" y="8872538"/>
              <a:ext cx="2528887" cy="460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293" tIns="60681" rIns="121293" bIns="60681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rPr>
                <a:t>-</a:t>
              </a:r>
              <a:r>
                <a:rPr lang="ru-RU" sz="1100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rPr>
                <a:t>районная (городская  больница) с ук. номера и кол. коек</a:t>
              </a:r>
            </a:p>
          </p:txBody>
        </p:sp>
        <p:sp>
          <p:nvSpPr>
            <p:cNvPr id="4221" name="Text Box 438"/>
            <p:cNvSpPr txBox="1">
              <a:spLocks noChangeArrowheads="1"/>
            </p:cNvSpPr>
            <p:nvPr/>
          </p:nvSpPr>
          <p:spPr bwMode="auto">
            <a:xfrm>
              <a:off x="10472738" y="6172200"/>
              <a:ext cx="2301875" cy="4618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-начальник гарнизона пожарной охраны</a:t>
              </a:r>
            </a:p>
          </p:txBody>
        </p:sp>
        <p:grpSp>
          <p:nvGrpSpPr>
            <p:cNvPr id="4222" name="Group 439"/>
            <p:cNvGrpSpPr>
              <a:grpSpLocks/>
            </p:cNvGrpSpPr>
            <p:nvPr/>
          </p:nvGrpSpPr>
          <p:grpSpPr bwMode="auto">
            <a:xfrm>
              <a:off x="9686925" y="6189663"/>
              <a:ext cx="473075" cy="468312"/>
              <a:chOff x="62" y="3847"/>
              <a:chExt cx="284" cy="272"/>
            </a:xfrm>
          </p:grpSpPr>
          <p:graphicFrame>
            <p:nvGraphicFramePr>
              <p:cNvPr id="4101" name="Object 17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4101" name="Clip" r:id="rId10" imgW="590231" imgH="703385" progId="">
                  <p:embed/>
                </p:oleObj>
              </a:graphicData>
            </a:graphic>
          </p:graphicFrame>
          <p:sp>
            <p:nvSpPr>
              <p:cNvPr id="4233" name="Text Box 441"/>
              <p:cNvSpPr txBox="1">
                <a:spLocks noChangeArrowheads="1"/>
              </p:cNvSpPr>
              <p:nvPr/>
            </p:nvSpPr>
            <p:spPr bwMode="auto">
              <a:xfrm>
                <a:off x="62" y="3847"/>
                <a:ext cx="284" cy="1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defTabSz="1039813">
                  <a:spcBef>
                    <a:spcPct val="50000"/>
                  </a:spcBef>
                </a:pPr>
                <a:r>
                  <a:rPr lang="ru-RU" sz="1000">
                    <a:solidFill>
                      <a:schemeClr val="tx1"/>
                    </a:solidFill>
                  </a:rPr>
                  <a:t>нг</a:t>
                </a:r>
              </a:p>
            </p:txBody>
          </p:sp>
        </p:grpSp>
        <p:sp>
          <p:nvSpPr>
            <p:cNvPr id="4223" name="Text Box 384"/>
            <p:cNvSpPr txBox="1">
              <a:spLocks noChangeArrowheads="1"/>
            </p:cNvSpPr>
            <p:nvPr/>
          </p:nvSpPr>
          <p:spPr bwMode="auto">
            <a:xfrm>
              <a:off x="10329863" y="7372350"/>
              <a:ext cx="2400300" cy="39416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-федеральная противопожарная служба МЧС России</a:t>
              </a:r>
            </a:p>
          </p:txBody>
        </p:sp>
        <p:grpSp>
          <p:nvGrpSpPr>
            <p:cNvPr id="4224" name="Group 97"/>
            <p:cNvGrpSpPr>
              <a:grpSpLocks/>
            </p:cNvGrpSpPr>
            <p:nvPr/>
          </p:nvGrpSpPr>
          <p:grpSpPr bwMode="auto">
            <a:xfrm>
              <a:off x="9572625" y="7372350"/>
              <a:ext cx="866775" cy="534988"/>
              <a:chOff x="-1121" y="1421"/>
              <a:chExt cx="441" cy="289"/>
            </a:xfrm>
          </p:grpSpPr>
          <p:grpSp>
            <p:nvGrpSpPr>
              <p:cNvPr id="4229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4231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4232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4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sp>
          <p:nvSpPr>
            <p:cNvPr id="4225" name="Line 60"/>
            <p:cNvSpPr>
              <a:spLocks noChangeShapeType="1"/>
            </p:cNvSpPr>
            <p:nvPr/>
          </p:nvSpPr>
          <p:spPr bwMode="auto">
            <a:xfrm>
              <a:off x="9758363" y="6086484"/>
              <a:ext cx="373062" cy="0"/>
            </a:xfrm>
            <a:prstGeom prst="line">
              <a:avLst/>
            </a:prstGeom>
            <a:noFill/>
            <a:ln w="38100">
              <a:solidFill>
                <a:srgbClr val="00B050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4226" name="TextBox 76"/>
            <p:cNvSpPr txBox="1">
              <a:spLocks noChangeArrowheads="1"/>
            </p:cNvSpPr>
            <p:nvPr/>
          </p:nvSpPr>
          <p:spPr bwMode="auto">
            <a:xfrm>
              <a:off x="10820441" y="5789395"/>
              <a:ext cx="1438275" cy="435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5782" tIns="47891" rIns="95782" bIns="47891">
              <a:spAutoFit/>
            </a:bodyPr>
            <a:lstStyle/>
            <a:p>
              <a:pPr algn="ctr" defTabSz="684213"/>
              <a:r>
                <a:rPr lang="ru-RU" sz="1100" dirty="0">
                  <a:solidFill>
                    <a:schemeClr val="tx1"/>
                  </a:solidFill>
                </a:rPr>
                <a:t>маршрут эвакуации пострадавших</a:t>
              </a:r>
            </a:p>
          </p:txBody>
        </p:sp>
        <p:sp>
          <p:nvSpPr>
            <p:cNvPr id="4227" name="Скругленная прямоугольная выноска 228"/>
            <p:cNvSpPr>
              <a:spLocks noChangeArrowheads="1"/>
            </p:cNvSpPr>
            <p:nvPr/>
          </p:nvSpPr>
          <p:spPr bwMode="auto">
            <a:xfrm>
              <a:off x="9758363" y="5691195"/>
              <a:ext cx="358775" cy="180975"/>
            </a:xfrm>
            <a:prstGeom prst="wedgeRoundRectCallout">
              <a:avLst>
                <a:gd name="adj1" fmla="val 62833"/>
                <a:gd name="adj2" fmla="val 7019"/>
                <a:gd name="adj3" fmla="val 16667"/>
              </a:avLst>
            </a:prstGeom>
            <a:solidFill>
              <a:srgbClr val="FFFF00"/>
            </a:solidFill>
            <a:ln w="254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/>
              <a:endParaRPr lang="ru-RU" sz="1000"/>
            </a:p>
          </p:txBody>
        </p:sp>
        <p:sp>
          <p:nvSpPr>
            <p:cNvPr id="4228" name="Text Box 63"/>
            <p:cNvSpPr txBox="1">
              <a:spLocks noChangeArrowheads="1"/>
            </p:cNvSpPr>
            <p:nvPr/>
          </p:nvSpPr>
          <p:spPr bwMode="auto">
            <a:xfrm>
              <a:off x="10803910" y="5595597"/>
              <a:ext cx="1335088" cy="2135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43808" tIns="21902" rIns="43808" bIns="21902">
              <a:spAutoFit/>
            </a:bodyPr>
            <a:lstStyle/>
            <a:p>
              <a:pPr algn="ctr" defTabSz="442913" eaLnBrk="0" hangingPunct="0"/>
              <a:r>
                <a:rPr lang="ru-RU" sz="1100" dirty="0">
                  <a:solidFill>
                    <a:schemeClr val="tx1"/>
                  </a:solidFill>
                </a:rPr>
                <a:t>Сельское  поселение</a:t>
              </a:r>
            </a:p>
          </p:txBody>
        </p:sp>
        <p:grpSp>
          <p:nvGrpSpPr>
            <p:cNvPr id="190" name="Group 2"/>
            <p:cNvGrpSpPr>
              <a:grpSpLocks/>
            </p:cNvGrpSpPr>
            <p:nvPr/>
          </p:nvGrpSpPr>
          <p:grpSpPr bwMode="auto">
            <a:xfrm rot="244979">
              <a:off x="9625521" y="5275558"/>
              <a:ext cx="694355" cy="306011"/>
              <a:chOff x="1182" y="3900"/>
              <a:chExt cx="625" cy="239"/>
            </a:xfrm>
          </p:grpSpPr>
          <p:sp>
            <p:nvSpPr>
              <p:cNvPr id="192" name="Freeform 3"/>
              <p:cNvSpPr>
                <a:spLocks/>
              </p:cNvSpPr>
              <p:nvPr/>
            </p:nvSpPr>
            <p:spPr bwMode="auto">
              <a:xfrm>
                <a:off x="1182" y="4048"/>
                <a:ext cx="93" cy="17"/>
              </a:xfrm>
              <a:custGeom>
                <a:avLst/>
                <a:gdLst>
                  <a:gd name="T0" fmla="*/ 89 w 93"/>
                  <a:gd name="T1" fmla="*/ 1 h 17"/>
                  <a:gd name="T2" fmla="*/ 0 w 93"/>
                  <a:gd name="T3" fmla="*/ 0 h 17"/>
                  <a:gd name="T4" fmla="*/ 0 w 93"/>
                  <a:gd name="T5" fmla="*/ 2 h 17"/>
                  <a:gd name="T6" fmla="*/ 92 w 93"/>
                  <a:gd name="T7" fmla="*/ 16 h 17"/>
                  <a:gd name="T8" fmla="*/ 89 w 93"/>
                  <a:gd name="T9" fmla="*/ 1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3"/>
                  <a:gd name="T16" fmla="*/ 0 h 17"/>
                  <a:gd name="T17" fmla="*/ 93 w 93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3" h="17">
                    <a:moveTo>
                      <a:pt x="89" y="1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92" y="16"/>
                    </a:lnTo>
                    <a:lnTo>
                      <a:pt x="89" y="1"/>
                    </a:lnTo>
                  </a:path>
                </a:pathLst>
              </a:custGeom>
              <a:solidFill>
                <a:srgbClr val="808080"/>
              </a:solidFill>
              <a:ln w="9525" cap="rnd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93" name="Group 4"/>
              <p:cNvGrpSpPr>
                <a:grpSpLocks/>
              </p:cNvGrpSpPr>
              <p:nvPr/>
            </p:nvGrpSpPr>
            <p:grpSpPr bwMode="auto">
              <a:xfrm>
                <a:off x="1237" y="4064"/>
                <a:ext cx="68" cy="46"/>
                <a:chOff x="1237" y="4064"/>
                <a:chExt cx="68" cy="46"/>
              </a:xfrm>
            </p:grpSpPr>
            <p:sp>
              <p:nvSpPr>
                <p:cNvPr id="225" name="Freeform 5"/>
                <p:cNvSpPr>
                  <a:spLocks/>
                </p:cNvSpPr>
                <p:nvPr/>
              </p:nvSpPr>
              <p:spPr bwMode="auto">
                <a:xfrm>
                  <a:off x="1237" y="4064"/>
                  <a:ext cx="68" cy="46"/>
                </a:xfrm>
                <a:custGeom>
                  <a:avLst/>
                  <a:gdLst>
                    <a:gd name="T0" fmla="*/ 18 w 68"/>
                    <a:gd name="T1" fmla="*/ 4 h 46"/>
                    <a:gd name="T2" fmla="*/ 14 w 68"/>
                    <a:gd name="T3" fmla="*/ 5 h 46"/>
                    <a:gd name="T4" fmla="*/ 11 w 68"/>
                    <a:gd name="T5" fmla="*/ 6 h 46"/>
                    <a:gd name="T6" fmla="*/ 8 w 68"/>
                    <a:gd name="T7" fmla="*/ 7 h 46"/>
                    <a:gd name="T8" fmla="*/ 6 w 68"/>
                    <a:gd name="T9" fmla="*/ 9 h 46"/>
                    <a:gd name="T10" fmla="*/ 4 w 68"/>
                    <a:gd name="T11" fmla="*/ 11 h 46"/>
                    <a:gd name="T12" fmla="*/ 2 w 68"/>
                    <a:gd name="T13" fmla="*/ 13 h 46"/>
                    <a:gd name="T14" fmla="*/ 1 w 68"/>
                    <a:gd name="T15" fmla="*/ 16 h 46"/>
                    <a:gd name="T16" fmla="*/ 0 w 68"/>
                    <a:gd name="T17" fmla="*/ 19 h 46"/>
                    <a:gd name="T18" fmla="*/ 0 w 68"/>
                    <a:gd name="T19" fmla="*/ 22 h 46"/>
                    <a:gd name="T20" fmla="*/ 0 w 68"/>
                    <a:gd name="T21" fmla="*/ 26 h 46"/>
                    <a:gd name="T22" fmla="*/ 0 w 68"/>
                    <a:gd name="T23" fmla="*/ 30 h 46"/>
                    <a:gd name="T24" fmla="*/ 1 w 68"/>
                    <a:gd name="T25" fmla="*/ 32 h 46"/>
                    <a:gd name="T26" fmla="*/ 3 w 68"/>
                    <a:gd name="T27" fmla="*/ 34 h 46"/>
                    <a:gd name="T28" fmla="*/ 4 w 68"/>
                    <a:gd name="T29" fmla="*/ 37 h 46"/>
                    <a:gd name="T30" fmla="*/ 6 w 68"/>
                    <a:gd name="T31" fmla="*/ 38 h 46"/>
                    <a:gd name="T32" fmla="*/ 9 w 68"/>
                    <a:gd name="T33" fmla="*/ 41 h 46"/>
                    <a:gd name="T34" fmla="*/ 13 w 68"/>
                    <a:gd name="T35" fmla="*/ 42 h 46"/>
                    <a:gd name="T36" fmla="*/ 16 w 68"/>
                    <a:gd name="T37" fmla="*/ 43 h 46"/>
                    <a:gd name="T38" fmla="*/ 21 w 68"/>
                    <a:gd name="T39" fmla="*/ 44 h 46"/>
                    <a:gd name="T40" fmla="*/ 27 w 68"/>
                    <a:gd name="T41" fmla="*/ 45 h 46"/>
                    <a:gd name="T42" fmla="*/ 33 w 68"/>
                    <a:gd name="T43" fmla="*/ 45 h 46"/>
                    <a:gd name="T44" fmla="*/ 38 w 68"/>
                    <a:gd name="T45" fmla="*/ 45 h 46"/>
                    <a:gd name="T46" fmla="*/ 43 w 68"/>
                    <a:gd name="T47" fmla="*/ 44 h 46"/>
                    <a:gd name="T48" fmla="*/ 48 w 68"/>
                    <a:gd name="T49" fmla="*/ 42 h 46"/>
                    <a:gd name="T50" fmla="*/ 52 w 68"/>
                    <a:gd name="T51" fmla="*/ 41 h 46"/>
                    <a:gd name="T52" fmla="*/ 56 w 68"/>
                    <a:gd name="T53" fmla="*/ 39 h 46"/>
                    <a:gd name="T54" fmla="*/ 59 w 68"/>
                    <a:gd name="T55" fmla="*/ 36 h 46"/>
                    <a:gd name="T56" fmla="*/ 62 w 68"/>
                    <a:gd name="T57" fmla="*/ 34 h 46"/>
                    <a:gd name="T58" fmla="*/ 64 w 68"/>
                    <a:gd name="T59" fmla="*/ 32 h 46"/>
                    <a:gd name="T60" fmla="*/ 65 w 68"/>
                    <a:gd name="T61" fmla="*/ 29 h 46"/>
                    <a:gd name="T62" fmla="*/ 67 w 68"/>
                    <a:gd name="T63" fmla="*/ 20 h 46"/>
                    <a:gd name="T64" fmla="*/ 64 w 68"/>
                    <a:gd name="T65" fmla="*/ 9 h 46"/>
                    <a:gd name="T66" fmla="*/ 53 w 68"/>
                    <a:gd name="T67" fmla="*/ 2 h 46"/>
                    <a:gd name="T68" fmla="*/ 38 w 68"/>
                    <a:gd name="T69" fmla="*/ 0 h 46"/>
                    <a:gd name="T70" fmla="*/ 26 w 68"/>
                    <a:gd name="T71" fmla="*/ 2 h 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68"/>
                    <a:gd name="T109" fmla="*/ 0 h 46"/>
                    <a:gd name="T110" fmla="*/ 68 w 68"/>
                    <a:gd name="T111" fmla="*/ 46 h 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68" h="46">
                      <a:moveTo>
                        <a:pt x="26" y="2"/>
                      </a:moveTo>
                      <a:lnTo>
                        <a:pt x="18" y="4"/>
                      </a:lnTo>
                      <a:lnTo>
                        <a:pt x="15" y="5"/>
                      </a:lnTo>
                      <a:lnTo>
                        <a:pt x="14" y="5"/>
                      </a:lnTo>
                      <a:lnTo>
                        <a:pt x="12" y="5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8" y="7"/>
                      </a:lnTo>
                      <a:lnTo>
                        <a:pt x="7" y="8"/>
                      </a:lnTo>
                      <a:lnTo>
                        <a:pt x="6" y="9"/>
                      </a:lnTo>
                      <a:lnTo>
                        <a:pt x="5" y="10"/>
                      </a:lnTo>
                      <a:lnTo>
                        <a:pt x="4" y="11"/>
                      </a:lnTo>
                      <a:lnTo>
                        <a:pt x="3" y="12"/>
                      </a:lnTo>
                      <a:lnTo>
                        <a:pt x="2" y="13"/>
                      </a:lnTo>
                      <a:lnTo>
                        <a:pt x="2" y="15"/>
                      </a:lnTo>
                      <a:lnTo>
                        <a:pt x="1" y="16"/>
                      </a:lnTo>
                      <a:lnTo>
                        <a:pt x="0" y="17"/>
                      </a:lnTo>
                      <a:lnTo>
                        <a:pt x="0" y="19"/>
                      </a:lnTo>
                      <a:lnTo>
                        <a:pt x="0" y="21"/>
                      </a:lnTo>
                      <a:lnTo>
                        <a:pt x="0" y="22"/>
                      </a:lnTo>
                      <a:lnTo>
                        <a:pt x="0" y="24"/>
                      </a:lnTo>
                      <a:lnTo>
                        <a:pt x="0" y="26"/>
                      </a:lnTo>
                      <a:lnTo>
                        <a:pt x="0" y="28"/>
                      </a:lnTo>
                      <a:lnTo>
                        <a:pt x="0" y="30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2" y="34"/>
                      </a:lnTo>
                      <a:lnTo>
                        <a:pt x="3" y="34"/>
                      </a:lnTo>
                      <a:lnTo>
                        <a:pt x="3" y="36"/>
                      </a:lnTo>
                      <a:lnTo>
                        <a:pt x="4" y="37"/>
                      </a:lnTo>
                      <a:lnTo>
                        <a:pt x="5" y="38"/>
                      </a:lnTo>
                      <a:lnTo>
                        <a:pt x="6" y="38"/>
                      </a:lnTo>
                      <a:lnTo>
                        <a:pt x="8" y="40"/>
                      </a:lnTo>
                      <a:lnTo>
                        <a:pt x="9" y="41"/>
                      </a:lnTo>
                      <a:lnTo>
                        <a:pt x="11" y="42"/>
                      </a:lnTo>
                      <a:lnTo>
                        <a:pt x="13" y="42"/>
                      </a:lnTo>
                      <a:lnTo>
                        <a:pt x="14" y="43"/>
                      </a:lnTo>
                      <a:lnTo>
                        <a:pt x="16" y="43"/>
                      </a:lnTo>
                      <a:lnTo>
                        <a:pt x="19" y="43"/>
                      </a:lnTo>
                      <a:lnTo>
                        <a:pt x="21" y="44"/>
                      </a:lnTo>
                      <a:lnTo>
                        <a:pt x="24" y="44"/>
                      </a:lnTo>
                      <a:lnTo>
                        <a:pt x="27" y="45"/>
                      </a:lnTo>
                      <a:lnTo>
                        <a:pt x="30" y="45"/>
                      </a:lnTo>
                      <a:lnTo>
                        <a:pt x="33" y="45"/>
                      </a:lnTo>
                      <a:lnTo>
                        <a:pt x="35" y="45"/>
                      </a:lnTo>
                      <a:lnTo>
                        <a:pt x="38" y="45"/>
                      </a:lnTo>
                      <a:lnTo>
                        <a:pt x="40" y="44"/>
                      </a:lnTo>
                      <a:lnTo>
                        <a:pt x="43" y="44"/>
                      </a:lnTo>
                      <a:lnTo>
                        <a:pt x="46" y="43"/>
                      </a:lnTo>
                      <a:lnTo>
                        <a:pt x="48" y="42"/>
                      </a:lnTo>
                      <a:lnTo>
                        <a:pt x="50" y="42"/>
                      </a:lnTo>
                      <a:lnTo>
                        <a:pt x="52" y="41"/>
                      </a:lnTo>
                      <a:lnTo>
                        <a:pt x="54" y="40"/>
                      </a:lnTo>
                      <a:lnTo>
                        <a:pt x="56" y="39"/>
                      </a:lnTo>
                      <a:lnTo>
                        <a:pt x="57" y="38"/>
                      </a:lnTo>
                      <a:lnTo>
                        <a:pt x="59" y="36"/>
                      </a:lnTo>
                      <a:lnTo>
                        <a:pt x="61" y="35"/>
                      </a:lnTo>
                      <a:lnTo>
                        <a:pt x="62" y="34"/>
                      </a:lnTo>
                      <a:lnTo>
                        <a:pt x="63" y="33"/>
                      </a:lnTo>
                      <a:lnTo>
                        <a:pt x="64" y="32"/>
                      </a:lnTo>
                      <a:lnTo>
                        <a:pt x="65" y="30"/>
                      </a:lnTo>
                      <a:lnTo>
                        <a:pt x="65" y="29"/>
                      </a:lnTo>
                      <a:lnTo>
                        <a:pt x="66" y="27"/>
                      </a:lnTo>
                      <a:lnTo>
                        <a:pt x="67" y="20"/>
                      </a:lnTo>
                      <a:lnTo>
                        <a:pt x="66" y="13"/>
                      </a:lnTo>
                      <a:lnTo>
                        <a:pt x="64" y="9"/>
                      </a:lnTo>
                      <a:lnTo>
                        <a:pt x="58" y="5"/>
                      </a:lnTo>
                      <a:lnTo>
                        <a:pt x="53" y="2"/>
                      </a:lnTo>
                      <a:lnTo>
                        <a:pt x="46" y="1"/>
                      </a:lnTo>
                      <a:lnTo>
                        <a:pt x="38" y="0"/>
                      </a:lnTo>
                      <a:lnTo>
                        <a:pt x="29" y="1"/>
                      </a:lnTo>
                      <a:lnTo>
                        <a:pt x="26" y="2"/>
                      </a:lnTo>
                    </a:path>
                  </a:pathLst>
                </a:custGeom>
                <a:solidFill>
                  <a:srgbClr val="80808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6" name="Oval 6"/>
                <p:cNvSpPr>
                  <a:spLocks noChangeArrowheads="1"/>
                </p:cNvSpPr>
                <p:nvPr/>
              </p:nvSpPr>
              <p:spPr bwMode="auto">
                <a:xfrm>
                  <a:off x="1239" y="4071"/>
                  <a:ext cx="28" cy="34"/>
                </a:xfrm>
                <a:prstGeom prst="ellipse">
                  <a:avLst/>
                </a:prstGeom>
                <a:solidFill>
                  <a:srgbClr val="20202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lIns="91417" tIns="45709" rIns="91417" bIns="45709" anchor="ctr"/>
                <a:lstStyle/>
                <a:p>
                  <a:pPr algn="ctr" defTabSz="1219200"/>
                  <a:endParaRPr lang="ru-RU"/>
                </a:p>
              </p:txBody>
            </p:sp>
          </p:grpSp>
          <p:grpSp>
            <p:nvGrpSpPr>
              <p:cNvPr id="195" name="Group 7"/>
              <p:cNvGrpSpPr>
                <a:grpSpLocks/>
              </p:cNvGrpSpPr>
              <p:nvPr/>
            </p:nvGrpSpPr>
            <p:grpSpPr bwMode="auto">
              <a:xfrm>
                <a:off x="1309" y="4094"/>
                <a:ext cx="80" cy="39"/>
                <a:chOff x="1309" y="4094"/>
                <a:chExt cx="80" cy="39"/>
              </a:xfrm>
            </p:grpSpPr>
            <p:sp>
              <p:nvSpPr>
                <p:cNvPr id="223" name="Freeform 8"/>
                <p:cNvSpPr>
                  <a:spLocks/>
                </p:cNvSpPr>
                <p:nvPr/>
              </p:nvSpPr>
              <p:spPr bwMode="auto">
                <a:xfrm>
                  <a:off x="1372" y="4096"/>
                  <a:ext cx="17" cy="25"/>
                </a:xfrm>
                <a:custGeom>
                  <a:avLst/>
                  <a:gdLst>
                    <a:gd name="T0" fmla="*/ 16 w 17"/>
                    <a:gd name="T1" fmla="*/ 0 h 25"/>
                    <a:gd name="T2" fmla="*/ 0 w 17"/>
                    <a:gd name="T3" fmla="*/ 0 h 25"/>
                    <a:gd name="T4" fmla="*/ 0 w 17"/>
                    <a:gd name="T5" fmla="*/ 24 h 25"/>
                    <a:gd name="T6" fmla="*/ 16 w 17"/>
                    <a:gd name="T7" fmla="*/ 24 h 25"/>
                    <a:gd name="T8" fmla="*/ 13 w 17"/>
                    <a:gd name="T9" fmla="*/ 7 h 25"/>
                    <a:gd name="T10" fmla="*/ 16 w 17"/>
                    <a:gd name="T11" fmla="*/ 7 h 25"/>
                    <a:gd name="T12" fmla="*/ 16 w 17"/>
                    <a:gd name="T13" fmla="*/ 0 h 2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7"/>
                    <a:gd name="T22" fmla="*/ 0 h 25"/>
                    <a:gd name="T23" fmla="*/ 17 w 17"/>
                    <a:gd name="T24" fmla="*/ 25 h 2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7" h="25">
                      <a:moveTo>
                        <a:pt x="16" y="0"/>
                      </a:moveTo>
                      <a:lnTo>
                        <a:pt x="0" y="0"/>
                      </a:lnTo>
                      <a:lnTo>
                        <a:pt x="0" y="24"/>
                      </a:lnTo>
                      <a:lnTo>
                        <a:pt x="16" y="24"/>
                      </a:lnTo>
                      <a:lnTo>
                        <a:pt x="13" y="7"/>
                      </a:lnTo>
                      <a:lnTo>
                        <a:pt x="16" y="7"/>
                      </a:lnTo>
                      <a:lnTo>
                        <a:pt x="16" y="0"/>
                      </a:lnTo>
                    </a:path>
                  </a:pathLst>
                </a:custGeom>
                <a:solidFill>
                  <a:srgbClr val="40404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4" name="Freeform 9"/>
                <p:cNvSpPr>
                  <a:spLocks/>
                </p:cNvSpPr>
                <p:nvPr/>
              </p:nvSpPr>
              <p:spPr bwMode="auto">
                <a:xfrm>
                  <a:off x="1309" y="4094"/>
                  <a:ext cx="32" cy="39"/>
                </a:xfrm>
                <a:custGeom>
                  <a:avLst/>
                  <a:gdLst>
                    <a:gd name="T0" fmla="*/ 31 w 32"/>
                    <a:gd name="T1" fmla="*/ 0 h 39"/>
                    <a:gd name="T2" fmla="*/ 0 w 32"/>
                    <a:gd name="T3" fmla="*/ 0 h 39"/>
                    <a:gd name="T4" fmla="*/ 0 w 32"/>
                    <a:gd name="T5" fmla="*/ 11 h 39"/>
                    <a:gd name="T6" fmla="*/ 4 w 32"/>
                    <a:gd name="T7" fmla="*/ 11 h 39"/>
                    <a:gd name="T8" fmla="*/ 15 w 32"/>
                    <a:gd name="T9" fmla="*/ 13 h 39"/>
                    <a:gd name="T10" fmla="*/ 15 w 32"/>
                    <a:gd name="T11" fmla="*/ 28 h 39"/>
                    <a:gd name="T12" fmla="*/ 13 w 32"/>
                    <a:gd name="T13" fmla="*/ 30 h 39"/>
                    <a:gd name="T14" fmla="*/ 13 w 32"/>
                    <a:gd name="T15" fmla="*/ 38 h 39"/>
                    <a:gd name="T16" fmla="*/ 24 w 32"/>
                    <a:gd name="T17" fmla="*/ 38 h 39"/>
                    <a:gd name="T18" fmla="*/ 24 w 32"/>
                    <a:gd name="T19" fmla="*/ 14 h 39"/>
                    <a:gd name="T20" fmla="*/ 31 w 32"/>
                    <a:gd name="T21" fmla="*/ 14 h 39"/>
                    <a:gd name="T22" fmla="*/ 31 w 32"/>
                    <a:gd name="T23" fmla="*/ 0 h 39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32"/>
                    <a:gd name="T37" fmla="*/ 0 h 39"/>
                    <a:gd name="T38" fmla="*/ 32 w 32"/>
                    <a:gd name="T39" fmla="*/ 39 h 39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32" h="39">
                      <a:moveTo>
                        <a:pt x="31" y="0"/>
                      </a:moveTo>
                      <a:lnTo>
                        <a:pt x="0" y="0"/>
                      </a:lnTo>
                      <a:lnTo>
                        <a:pt x="0" y="11"/>
                      </a:lnTo>
                      <a:lnTo>
                        <a:pt x="4" y="11"/>
                      </a:lnTo>
                      <a:lnTo>
                        <a:pt x="15" y="13"/>
                      </a:lnTo>
                      <a:lnTo>
                        <a:pt x="15" y="28"/>
                      </a:lnTo>
                      <a:lnTo>
                        <a:pt x="13" y="30"/>
                      </a:lnTo>
                      <a:lnTo>
                        <a:pt x="13" y="38"/>
                      </a:lnTo>
                      <a:lnTo>
                        <a:pt x="24" y="38"/>
                      </a:lnTo>
                      <a:lnTo>
                        <a:pt x="24" y="14"/>
                      </a:lnTo>
                      <a:lnTo>
                        <a:pt x="31" y="14"/>
                      </a:lnTo>
                      <a:lnTo>
                        <a:pt x="31" y="0"/>
                      </a:lnTo>
                    </a:path>
                  </a:pathLst>
                </a:custGeom>
                <a:solidFill>
                  <a:srgbClr val="40404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197" name="Group 10"/>
              <p:cNvGrpSpPr>
                <a:grpSpLocks/>
              </p:cNvGrpSpPr>
              <p:nvPr/>
            </p:nvGrpSpPr>
            <p:grpSpPr bwMode="auto">
              <a:xfrm>
                <a:off x="1235" y="3900"/>
                <a:ext cx="370" cy="201"/>
                <a:chOff x="1235" y="3900"/>
                <a:chExt cx="370" cy="201"/>
              </a:xfrm>
            </p:grpSpPr>
            <p:sp>
              <p:nvSpPr>
                <p:cNvPr id="212" name="Freeform 11"/>
                <p:cNvSpPr>
                  <a:spLocks/>
                </p:cNvSpPr>
                <p:nvPr/>
              </p:nvSpPr>
              <p:spPr bwMode="auto">
                <a:xfrm>
                  <a:off x="1235" y="3900"/>
                  <a:ext cx="370" cy="201"/>
                </a:xfrm>
                <a:custGeom>
                  <a:avLst/>
                  <a:gdLst>
                    <a:gd name="T0" fmla="*/ 362 w 370"/>
                    <a:gd name="T1" fmla="*/ 93 h 201"/>
                    <a:gd name="T2" fmla="*/ 365 w 370"/>
                    <a:gd name="T3" fmla="*/ 95 h 201"/>
                    <a:gd name="T4" fmla="*/ 367 w 370"/>
                    <a:gd name="T5" fmla="*/ 98 h 201"/>
                    <a:gd name="T6" fmla="*/ 368 w 370"/>
                    <a:gd name="T7" fmla="*/ 101 h 201"/>
                    <a:gd name="T8" fmla="*/ 369 w 370"/>
                    <a:gd name="T9" fmla="*/ 104 h 201"/>
                    <a:gd name="T10" fmla="*/ 369 w 370"/>
                    <a:gd name="T11" fmla="*/ 107 h 201"/>
                    <a:gd name="T12" fmla="*/ 369 w 370"/>
                    <a:gd name="T13" fmla="*/ 111 h 201"/>
                    <a:gd name="T14" fmla="*/ 368 w 370"/>
                    <a:gd name="T15" fmla="*/ 114 h 201"/>
                    <a:gd name="T16" fmla="*/ 366 w 370"/>
                    <a:gd name="T17" fmla="*/ 117 h 201"/>
                    <a:gd name="T18" fmla="*/ 363 w 370"/>
                    <a:gd name="T19" fmla="*/ 119 h 201"/>
                    <a:gd name="T20" fmla="*/ 360 w 370"/>
                    <a:gd name="T21" fmla="*/ 121 h 201"/>
                    <a:gd name="T22" fmla="*/ 355 w 370"/>
                    <a:gd name="T23" fmla="*/ 121 h 201"/>
                    <a:gd name="T24" fmla="*/ 332 w 370"/>
                    <a:gd name="T25" fmla="*/ 115 h 201"/>
                    <a:gd name="T26" fmla="*/ 346 w 370"/>
                    <a:gd name="T27" fmla="*/ 151 h 201"/>
                    <a:gd name="T28" fmla="*/ 327 w 370"/>
                    <a:gd name="T29" fmla="*/ 180 h 201"/>
                    <a:gd name="T30" fmla="*/ 286 w 370"/>
                    <a:gd name="T31" fmla="*/ 199 h 201"/>
                    <a:gd name="T32" fmla="*/ 86 w 370"/>
                    <a:gd name="T33" fmla="*/ 198 h 201"/>
                    <a:gd name="T34" fmla="*/ 66 w 370"/>
                    <a:gd name="T35" fmla="*/ 193 h 201"/>
                    <a:gd name="T36" fmla="*/ 47 w 370"/>
                    <a:gd name="T37" fmla="*/ 185 h 201"/>
                    <a:gd name="T38" fmla="*/ 33 w 370"/>
                    <a:gd name="T39" fmla="*/ 175 h 201"/>
                    <a:gd name="T40" fmla="*/ 21 w 370"/>
                    <a:gd name="T41" fmla="*/ 161 h 201"/>
                    <a:gd name="T42" fmla="*/ 10 w 370"/>
                    <a:gd name="T43" fmla="*/ 148 h 201"/>
                    <a:gd name="T44" fmla="*/ 2 w 370"/>
                    <a:gd name="T45" fmla="*/ 135 h 201"/>
                    <a:gd name="T46" fmla="*/ 0 w 370"/>
                    <a:gd name="T47" fmla="*/ 123 h 201"/>
                    <a:gd name="T48" fmla="*/ 2 w 370"/>
                    <a:gd name="T49" fmla="*/ 115 h 201"/>
                    <a:gd name="T50" fmla="*/ 5 w 370"/>
                    <a:gd name="T51" fmla="*/ 108 h 201"/>
                    <a:gd name="T52" fmla="*/ 28 w 370"/>
                    <a:gd name="T53" fmla="*/ 84 h 201"/>
                    <a:gd name="T54" fmla="*/ 37 w 370"/>
                    <a:gd name="T55" fmla="*/ 75 h 201"/>
                    <a:gd name="T56" fmla="*/ 47 w 370"/>
                    <a:gd name="T57" fmla="*/ 68 h 201"/>
                    <a:gd name="T58" fmla="*/ 57 w 370"/>
                    <a:gd name="T59" fmla="*/ 62 h 201"/>
                    <a:gd name="T60" fmla="*/ 69 w 370"/>
                    <a:gd name="T61" fmla="*/ 58 h 201"/>
                    <a:gd name="T62" fmla="*/ 82 w 370"/>
                    <a:gd name="T63" fmla="*/ 56 h 201"/>
                    <a:gd name="T64" fmla="*/ 94 w 370"/>
                    <a:gd name="T65" fmla="*/ 56 h 201"/>
                    <a:gd name="T66" fmla="*/ 104 w 370"/>
                    <a:gd name="T67" fmla="*/ 57 h 201"/>
                    <a:gd name="T68" fmla="*/ 278 w 370"/>
                    <a:gd name="T69" fmla="*/ 103 h 201"/>
                    <a:gd name="T70" fmla="*/ 275 w 370"/>
                    <a:gd name="T71" fmla="*/ 96 h 201"/>
                    <a:gd name="T72" fmla="*/ 270 w 370"/>
                    <a:gd name="T73" fmla="*/ 89 h 201"/>
                    <a:gd name="T74" fmla="*/ 268 w 370"/>
                    <a:gd name="T75" fmla="*/ 83 h 201"/>
                    <a:gd name="T76" fmla="*/ 268 w 370"/>
                    <a:gd name="T77" fmla="*/ 78 h 201"/>
                    <a:gd name="T78" fmla="*/ 270 w 370"/>
                    <a:gd name="T79" fmla="*/ 72 h 201"/>
                    <a:gd name="T80" fmla="*/ 274 w 370"/>
                    <a:gd name="T81" fmla="*/ 67 h 201"/>
                    <a:gd name="T82" fmla="*/ 279 w 370"/>
                    <a:gd name="T83" fmla="*/ 64 h 201"/>
                    <a:gd name="T84" fmla="*/ 284 w 370"/>
                    <a:gd name="T85" fmla="*/ 62 h 201"/>
                    <a:gd name="T86" fmla="*/ 291 w 370"/>
                    <a:gd name="T87" fmla="*/ 62 h 201"/>
                    <a:gd name="T88" fmla="*/ 297 w 370"/>
                    <a:gd name="T89" fmla="*/ 64 h 201"/>
                    <a:gd name="T90" fmla="*/ 306 w 370"/>
                    <a:gd name="T91" fmla="*/ 61 h 201"/>
                    <a:gd name="T92" fmla="*/ 328 w 370"/>
                    <a:gd name="T93" fmla="*/ 0 h 201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370"/>
                    <a:gd name="T142" fmla="*/ 0 h 201"/>
                    <a:gd name="T143" fmla="*/ 370 w 370"/>
                    <a:gd name="T144" fmla="*/ 201 h 201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370" h="201">
                      <a:moveTo>
                        <a:pt x="335" y="77"/>
                      </a:moveTo>
                      <a:lnTo>
                        <a:pt x="360" y="92"/>
                      </a:lnTo>
                      <a:lnTo>
                        <a:pt x="362" y="93"/>
                      </a:lnTo>
                      <a:lnTo>
                        <a:pt x="363" y="94"/>
                      </a:lnTo>
                      <a:lnTo>
                        <a:pt x="364" y="95"/>
                      </a:lnTo>
                      <a:lnTo>
                        <a:pt x="365" y="95"/>
                      </a:lnTo>
                      <a:lnTo>
                        <a:pt x="366" y="96"/>
                      </a:lnTo>
                      <a:lnTo>
                        <a:pt x="366" y="97"/>
                      </a:lnTo>
                      <a:lnTo>
                        <a:pt x="367" y="98"/>
                      </a:lnTo>
                      <a:lnTo>
                        <a:pt x="367" y="99"/>
                      </a:lnTo>
                      <a:lnTo>
                        <a:pt x="368" y="100"/>
                      </a:lnTo>
                      <a:lnTo>
                        <a:pt x="368" y="101"/>
                      </a:lnTo>
                      <a:lnTo>
                        <a:pt x="368" y="102"/>
                      </a:lnTo>
                      <a:lnTo>
                        <a:pt x="369" y="103"/>
                      </a:lnTo>
                      <a:lnTo>
                        <a:pt x="369" y="104"/>
                      </a:lnTo>
                      <a:lnTo>
                        <a:pt x="369" y="105"/>
                      </a:lnTo>
                      <a:lnTo>
                        <a:pt x="369" y="106"/>
                      </a:lnTo>
                      <a:lnTo>
                        <a:pt x="369" y="107"/>
                      </a:lnTo>
                      <a:lnTo>
                        <a:pt x="369" y="108"/>
                      </a:lnTo>
                      <a:lnTo>
                        <a:pt x="369" y="110"/>
                      </a:lnTo>
                      <a:lnTo>
                        <a:pt x="369" y="111"/>
                      </a:lnTo>
                      <a:lnTo>
                        <a:pt x="368" y="112"/>
                      </a:lnTo>
                      <a:lnTo>
                        <a:pt x="368" y="113"/>
                      </a:lnTo>
                      <a:lnTo>
                        <a:pt x="368" y="114"/>
                      </a:lnTo>
                      <a:lnTo>
                        <a:pt x="367" y="115"/>
                      </a:lnTo>
                      <a:lnTo>
                        <a:pt x="367" y="116"/>
                      </a:lnTo>
                      <a:lnTo>
                        <a:pt x="366" y="117"/>
                      </a:lnTo>
                      <a:lnTo>
                        <a:pt x="365" y="118"/>
                      </a:lnTo>
                      <a:lnTo>
                        <a:pt x="364" y="118"/>
                      </a:lnTo>
                      <a:lnTo>
                        <a:pt x="363" y="119"/>
                      </a:lnTo>
                      <a:lnTo>
                        <a:pt x="362" y="120"/>
                      </a:lnTo>
                      <a:lnTo>
                        <a:pt x="361" y="121"/>
                      </a:lnTo>
                      <a:lnTo>
                        <a:pt x="360" y="121"/>
                      </a:lnTo>
                      <a:lnTo>
                        <a:pt x="358" y="121"/>
                      </a:lnTo>
                      <a:lnTo>
                        <a:pt x="357" y="121"/>
                      </a:lnTo>
                      <a:lnTo>
                        <a:pt x="355" y="121"/>
                      </a:lnTo>
                      <a:lnTo>
                        <a:pt x="354" y="121"/>
                      </a:lnTo>
                      <a:lnTo>
                        <a:pt x="353" y="121"/>
                      </a:lnTo>
                      <a:lnTo>
                        <a:pt x="332" y="115"/>
                      </a:lnTo>
                      <a:lnTo>
                        <a:pt x="331" y="121"/>
                      </a:lnTo>
                      <a:lnTo>
                        <a:pt x="346" y="144"/>
                      </a:lnTo>
                      <a:lnTo>
                        <a:pt x="346" y="151"/>
                      </a:lnTo>
                      <a:lnTo>
                        <a:pt x="344" y="155"/>
                      </a:lnTo>
                      <a:lnTo>
                        <a:pt x="332" y="173"/>
                      </a:lnTo>
                      <a:lnTo>
                        <a:pt x="327" y="180"/>
                      </a:lnTo>
                      <a:lnTo>
                        <a:pt x="325" y="183"/>
                      </a:lnTo>
                      <a:lnTo>
                        <a:pt x="320" y="185"/>
                      </a:lnTo>
                      <a:lnTo>
                        <a:pt x="286" y="199"/>
                      </a:lnTo>
                      <a:lnTo>
                        <a:pt x="281" y="200"/>
                      </a:lnTo>
                      <a:lnTo>
                        <a:pt x="93" y="198"/>
                      </a:lnTo>
                      <a:lnTo>
                        <a:pt x="86" y="198"/>
                      </a:lnTo>
                      <a:lnTo>
                        <a:pt x="78" y="197"/>
                      </a:lnTo>
                      <a:lnTo>
                        <a:pt x="73" y="196"/>
                      </a:lnTo>
                      <a:lnTo>
                        <a:pt x="66" y="193"/>
                      </a:lnTo>
                      <a:lnTo>
                        <a:pt x="59" y="191"/>
                      </a:lnTo>
                      <a:lnTo>
                        <a:pt x="52" y="188"/>
                      </a:lnTo>
                      <a:lnTo>
                        <a:pt x="47" y="185"/>
                      </a:lnTo>
                      <a:lnTo>
                        <a:pt x="42" y="182"/>
                      </a:lnTo>
                      <a:lnTo>
                        <a:pt x="37" y="179"/>
                      </a:lnTo>
                      <a:lnTo>
                        <a:pt x="33" y="175"/>
                      </a:lnTo>
                      <a:lnTo>
                        <a:pt x="29" y="170"/>
                      </a:lnTo>
                      <a:lnTo>
                        <a:pt x="25" y="165"/>
                      </a:lnTo>
                      <a:lnTo>
                        <a:pt x="21" y="161"/>
                      </a:lnTo>
                      <a:lnTo>
                        <a:pt x="17" y="156"/>
                      </a:lnTo>
                      <a:lnTo>
                        <a:pt x="15" y="152"/>
                      </a:lnTo>
                      <a:lnTo>
                        <a:pt x="10" y="148"/>
                      </a:lnTo>
                      <a:lnTo>
                        <a:pt x="6" y="142"/>
                      </a:lnTo>
                      <a:lnTo>
                        <a:pt x="4" y="138"/>
                      </a:lnTo>
                      <a:lnTo>
                        <a:pt x="2" y="135"/>
                      </a:lnTo>
                      <a:lnTo>
                        <a:pt x="1" y="131"/>
                      </a:lnTo>
                      <a:lnTo>
                        <a:pt x="0" y="127"/>
                      </a:lnTo>
                      <a:lnTo>
                        <a:pt x="0" y="123"/>
                      </a:lnTo>
                      <a:lnTo>
                        <a:pt x="1" y="120"/>
                      </a:lnTo>
                      <a:lnTo>
                        <a:pt x="1" y="118"/>
                      </a:lnTo>
                      <a:lnTo>
                        <a:pt x="2" y="115"/>
                      </a:lnTo>
                      <a:lnTo>
                        <a:pt x="3" y="113"/>
                      </a:lnTo>
                      <a:lnTo>
                        <a:pt x="4" y="110"/>
                      </a:lnTo>
                      <a:lnTo>
                        <a:pt x="5" y="108"/>
                      </a:lnTo>
                      <a:lnTo>
                        <a:pt x="7" y="106"/>
                      </a:lnTo>
                      <a:lnTo>
                        <a:pt x="9" y="105"/>
                      </a:lnTo>
                      <a:lnTo>
                        <a:pt x="28" y="84"/>
                      </a:lnTo>
                      <a:lnTo>
                        <a:pt x="31" y="81"/>
                      </a:lnTo>
                      <a:lnTo>
                        <a:pt x="34" y="78"/>
                      </a:lnTo>
                      <a:lnTo>
                        <a:pt x="37" y="75"/>
                      </a:lnTo>
                      <a:lnTo>
                        <a:pt x="40" y="72"/>
                      </a:lnTo>
                      <a:lnTo>
                        <a:pt x="43" y="70"/>
                      </a:lnTo>
                      <a:lnTo>
                        <a:pt x="47" y="68"/>
                      </a:lnTo>
                      <a:lnTo>
                        <a:pt x="50" y="66"/>
                      </a:lnTo>
                      <a:lnTo>
                        <a:pt x="54" y="64"/>
                      </a:lnTo>
                      <a:lnTo>
                        <a:pt x="57" y="62"/>
                      </a:lnTo>
                      <a:lnTo>
                        <a:pt x="61" y="61"/>
                      </a:lnTo>
                      <a:lnTo>
                        <a:pt x="65" y="60"/>
                      </a:lnTo>
                      <a:lnTo>
                        <a:pt x="69" y="58"/>
                      </a:lnTo>
                      <a:lnTo>
                        <a:pt x="73" y="57"/>
                      </a:lnTo>
                      <a:lnTo>
                        <a:pt x="78" y="57"/>
                      </a:lnTo>
                      <a:lnTo>
                        <a:pt x="82" y="56"/>
                      </a:lnTo>
                      <a:lnTo>
                        <a:pt x="86" y="56"/>
                      </a:lnTo>
                      <a:lnTo>
                        <a:pt x="90" y="56"/>
                      </a:lnTo>
                      <a:lnTo>
                        <a:pt x="94" y="56"/>
                      </a:lnTo>
                      <a:lnTo>
                        <a:pt x="98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7" y="58"/>
                      </a:lnTo>
                      <a:lnTo>
                        <a:pt x="248" y="96"/>
                      </a:lnTo>
                      <a:lnTo>
                        <a:pt x="278" y="103"/>
                      </a:lnTo>
                      <a:lnTo>
                        <a:pt x="278" y="98"/>
                      </a:lnTo>
                      <a:lnTo>
                        <a:pt x="276" y="97"/>
                      </a:lnTo>
                      <a:lnTo>
                        <a:pt x="275" y="96"/>
                      </a:lnTo>
                      <a:lnTo>
                        <a:pt x="273" y="94"/>
                      </a:lnTo>
                      <a:lnTo>
                        <a:pt x="271" y="92"/>
                      </a:lnTo>
                      <a:lnTo>
                        <a:pt x="270" y="89"/>
                      </a:lnTo>
                      <a:lnTo>
                        <a:pt x="269" y="87"/>
                      </a:lnTo>
                      <a:lnTo>
                        <a:pt x="268" y="85"/>
                      </a:lnTo>
                      <a:lnTo>
                        <a:pt x="268" y="83"/>
                      </a:lnTo>
                      <a:lnTo>
                        <a:pt x="268" y="81"/>
                      </a:lnTo>
                      <a:lnTo>
                        <a:pt x="268" y="79"/>
                      </a:lnTo>
                      <a:lnTo>
                        <a:pt x="268" y="78"/>
                      </a:lnTo>
                      <a:lnTo>
                        <a:pt x="268" y="76"/>
                      </a:lnTo>
                      <a:lnTo>
                        <a:pt x="269" y="74"/>
                      </a:lnTo>
                      <a:lnTo>
                        <a:pt x="270" y="72"/>
                      </a:lnTo>
                      <a:lnTo>
                        <a:pt x="271" y="70"/>
                      </a:lnTo>
                      <a:lnTo>
                        <a:pt x="273" y="68"/>
                      </a:lnTo>
                      <a:lnTo>
                        <a:pt x="274" y="67"/>
                      </a:lnTo>
                      <a:lnTo>
                        <a:pt x="275" y="66"/>
                      </a:lnTo>
                      <a:lnTo>
                        <a:pt x="277" y="64"/>
                      </a:lnTo>
                      <a:lnTo>
                        <a:pt x="279" y="64"/>
                      </a:lnTo>
                      <a:lnTo>
                        <a:pt x="281" y="63"/>
                      </a:lnTo>
                      <a:lnTo>
                        <a:pt x="282" y="62"/>
                      </a:lnTo>
                      <a:lnTo>
                        <a:pt x="284" y="62"/>
                      </a:lnTo>
                      <a:lnTo>
                        <a:pt x="286" y="62"/>
                      </a:lnTo>
                      <a:lnTo>
                        <a:pt x="289" y="62"/>
                      </a:lnTo>
                      <a:lnTo>
                        <a:pt x="291" y="62"/>
                      </a:lnTo>
                      <a:lnTo>
                        <a:pt x="293" y="62"/>
                      </a:lnTo>
                      <a:lnTo>
                        <a:pt x="295" y="63"/>
                      </a:lnTo>
                      <a:lnTo>
                        <a:pt x="297" y="64"/>
                      </a:lnTo>
                      <a:lnTo>
                        <a:pt x="299" y="64"/>
                      </a:lnTo>
                      <a:lnTo>
                        <a:pt x="303" y="64"/>
                      </a:lnTo>
                      <a:lnTo>
                        <a:pt x="306" y="61"/>
                      </a:lnTo>
                      <a:lnTo>
                        <a:pt x="313" y="61"/>
                      </a:lnTo>
                      <a:lnTo>
                        <a:pt x="314" y="60"/>
                      </a:lnTo>
                      <a:lnTo>
                        <a:pt x="328" y="0"/>
                      </a:lnTo>
                      <a:lnTo>
                        <a:pt x="337" y="1"/>
                      </a:lnTo>
                      <a:lnTo>
                        <a:pt x="335" y="77"/>
                      </a:lnTo>
                    </a:path>
                  </a:pathLst>
                </a:custGeom>
                <a:solidFill>
                  <a:srgbClr val="A0A0A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3" name="Oval 12"/>
                <p:cNvSpPr>
                  <a:spLocks noChangeArrowheads="1"/>
                </p:cNvSpPr>
                <p:nvPr/>
              </p:nvSpPr>
              <p:spPr bwMode="auto">
                <a:xfrm>
                  <a:off x="1506" y="3966"/>
                  <a:ext cx="27" cy="31"/>
                </a:xfrm>
                <a:prstGeom prst="ellipse">
                  <a:avLst/>
                </a:prstGeom>
                <a:solidFill>
                  <a:srgbClr val="40404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lIns="91417" tIns="45709" rIns="91417" bIns="45709" anchor="ctr"/>
                <a:lstStyle/>
                <a:p>
                  <a:pPr algn="ctr" defTabSz="1219200"/>
                  <a:endParaRPr lang="ru-RU"/>
                </a:p>
              </p:txBody>
            </p:sp>
            <p:sp>
              <p:nvSpPr>
                <p:cNvPr id="214" name="Oval 13"/>
                <p:cNvSpPr>
                  <a:spLocks noChangeArrowheads="1"/>
                </p:cNvSpPr>
                <p:nvPr/>
              </p:nvSpPr>
              <p:spPr bwMode="auto">
                <a:xfrm>
                  <a:off x="1235" y="4003"/>
                  <a:ext cx="31" cy="41"/>
                </a:xfrm>
                <a:prstGeom prst="ellipse">
                  <a:avLst/>
                </a:prstGeom>
                <a:solidFill>
                  <a:srgbClr val="80808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 wrap="none" lIns="91417" tIns="45709" rIns="91417" bIns="45709" anchor="ctr"/>
                <a:lstStyle/>
                <a:p>
                  <a:pPr algn="ctr" defTabSz="1219200"/>
                  <a:endParaRPr lang="ru-RU"/>
                </a:p>
              </p:txBody>
            </p:sp>
            <p:grpSp>
              <p:nvGrpSpPr>
                <p:cNvPr id="215" name="Group 14"/>
                <p:cNvGrpSpPr>
                  <a:grpSpLocks/>
                </p:cNvGrpSpPr>
                <p:nvPr/>
              </p:nvGrpSpPr>
              <p:grpSpPr bwMode="auto">
                <a:xfrm>
                  <a:off x="1250" y="3988"/>
                  <a:ext cx="312" cy="56"/>
                  <a:chOff x="1250" y="3988"/>
                  <a:chExt cx="312" cy="56"/>
                </a:xfrm>
              </p:grpSpPr>
              <p:sp>
                <p:nvSpPr>
                  <p:cNvPr id="216" name="Freeform 15"/>
                  <p:cNvSpPr>
                    <a:spLocks/>
                  </p:cNvSpPr>
                  <p:nvPr/>
                </p:nvSpPr>
                <p:spPr bwMode="auto">
                  <a:xfrm>
                    <a:off x="1250" y="3988"/>
                    <a:ext cx="24" cy="17"/>
                  </a:xfrm>
                  <a:custGeom>
                    <a:avLst/>
                    <a:gdLst>
                      <a:gd name="T0" fmla="*/ 10 w 24"/>
                      <a:gd name="T1" fmla="*/ 0 h 17"/>
                      <a:gd name="T2" fmla="*/ 0 w 24"/>
                      <a:gd name="T3" fmla="*/ 16 h 17"/>
                      <a:gd name="T4" fmla="*/ 17 w 24"/>
                      <a:gd name="T5" fmla="*/ 16 h 17"/>
                      <a:gd name="T6" fmla="*/ 23 w 24"/>
                      <a:gd name="T7" fmla="*/ 0 h 17"/>
                      <a:gd name="T8" fmla="*/ 10 w 24"/>
                      <a:gd name="T9" fmla="*/ 0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4"/>
                      <a:gd name="T16" fmla="*/ 0 h 17"/>
                      <a:gd name="T17" fmla="*/ 24 w 24"/>
                      <a:gd name="T18" fmla="*/ 17 h 1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4" h="17">
                        <a:moveTo>
                          <a:pt x="10" y="0"/>
                        </a:moveTo>
                        <a:lnTo>
                          <a:pt x="0" y="16"/>
                        </a:lnTo>
                        <a:lnTo>
                          <a:pt x="17" y="16"/>
                        </a:lnTo>
                        <a:lnTo>
                          <a:pt x="23" y="0"/>
                        </a:lnTo>
                        <a:lnTo>
                          <a:pt x="10" y="0"/>
                        </a:lnTo>
                      </a:path>
                    </a:pathLst>
                  </a:custGeom>
                  <a:solidFill>
                    <a:srgbClr val="00A0A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7" name="Freeform 16"/>
                  <p:cNvSpPr>
                    <a:spLocks/>
                  </p:cNvSpPr>
                  <p:nvPr/>
                </p:nvSpPr>
                <p:spPr bwMode="auto">
                  <a:xfrm>
                    <a:off x="1270" y="3989"/>
                    <a:ext cx="29" cy="17"/>
                  </a:xfrm>
                  <a:custGeom>
                    <a:avLst/>
                    <a:gdLst>
                      <a:gd name="T0" fmla="*/ 27 w 29"/>
                      <a:gd name="T1" fmla="*/ 0 h 17"/>
                      <a:gd name="T2" fmla="*/ 6 w 29"/>
                      <a:gd name="T3" fmla="*/ 0 h 17"/>
                      <a:gd name="T4" fmla="*/ 0 w 29"/>
                      <a:gd name="T5" fmla="*/ 16 h 17"/>
                      <a:gd name="T6" fmla="*/ 28 w 29"/>
                      <a:gd name="T7" fmla="*/ 16 h 17"/>
                      <a:gd name="T8" fmla="*/ 27 w 29"/>
                      <a:gd name="T9" fmla="*/ 0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"/>
                      <a:gd name="T16" fmla="*/ 0 h 17"/>
                      <a:gd name="T17" fmla="*/ 29 w 29"/>
                      <a:gd name="T18" fmla="*/ 17 h 1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" h="17">
                        <a:moveTo>
                          <a:pt x="27" y="0"/>
                        </a:moveTo>
                        <a:lnTo>
                          <a:pt x="6" y="0"/>
                        </a:lnTo>
                        <a:lnTo>
                          <a:pt x="0" y="16"/>
                        </a:lnTo>
                        <a:lnTo>
                          <a:pt x="28" y="16"/>
                        </a:lnTo>
                        <a:lnTo>
                          <a:pt x="27" y="0"/>
                        </a:lnTo>
                      </a:path>
                    </a:pathLst>
                  </a:custGeom>
                  <a:solidFill>
                    <a:srgbClr val="00A0A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8" name="Freeform 17"/>
                  <p:cNvSpPr>
                    <a:spLocks/>
                  </p:cNvSpPr>
                  <p:nvPr/>
                </p:nvSpPr>
                <p:spPr bwMode="auto">
                  <a:xfrm>
                    <a:off x="1294" y="3989"/>
                    <a:ext cx="17" cy="17"/>
                  </a:xfrm>
                  <a:custGeom>
                    <a:avLst/>
                    <a:gdLst>
                      <a:gd name="T0" fmla="*/ 15 w 17"/>
                      <a:gd name="T1" fmla="*/ 0 h 17"/>
                      <a:gd name="T2" fmla="*/ 0 w 17"/>
                      <a:gd name="T3" fmla="*/ 0 h 17"/>
                      <a:gd name="T4" fmla="*/ 2 w 17"/>
                      <a:gd name="T5" fmla="*/ 16 h 17"/>
                      <a:gd name="T6" fmla="*/ 16 w 17"/>
                      <a:gd name="T7" fmla="*/ 16 h 17"/>
                      <a:gd name="T8" fmla="*/ 15 w 17"/>
                      <a:gd name="T9" fmla="*/ 0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7"/>
                      <a:gd name="T16" fmla="*/ 0 h 17"/>
                      <a:gd name="T17" fmla="*/ 17 w 17"/>
                      <a:gd name="T18" fmla="*/ 17 h 1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7" h="17">
                        <a:moveTo>
                          <a:pt x="15" y="0"/>
                        </a:moveTo>
                        <a:lnTo>
                          <a:pt x="0" y="0"/>
                        </a:lnTo>
                        <a:lnTo>
                          <a:pt x="2" y="16"/>
                        </a:lnTo>
                        <a:lnTo>
                          <a:pt x="16" y="16"/>
                        </a:lnTo>
                        <a:lnTo>
                          <a:pt x="15" y="0"/>
                        </a:lnTo>
                      </a:path>
                    </a:pathLst>
                  </a:custGeom>
                  <a:solidFill>
                    <a:srgbClr val="00A0A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9" name="Freeform 18"/>
                  <p:cNvSpPr>
                    <a:spLocks/>
                  </p:cNvSpPr>
                  <p:nvPr/>
                </p:nvSpPr>
                <p:spPr bwMode="auto">
                  <a:xfrm>
                    <a:off x="1306" y="3989"/>
                    <a:ext cx="17" cy="17"/>
                  </a:xfrm>
                  <a:custGeom>
                    <a:avLst/>
                    <a:gdLst>
                      <a:gd name="T0" fmla="*/ 14 w 17"/>
                      <a:gd name="T1" fmla="*/ 0 h 17"/>
                      <a:gd name="T2" fmla="*/ 0 w 17"/>
                      <a:gd name="T3" fmla="*/ 0 h 17"/>
                      <a:gd name="T4" fmla="*/ 3 w 17"/>
                      <a:gd name="T5" fmla="*/ 16 h 17"/>
                      <a:gd name="T6" fmla="*/ 16 w 17"/>
                      <a:gd name="T7" fmla="*/ 16 h 17"/>
                      <a:gd name="T8" fmla="*/ 14 w 17"/>
                      <a:gd name="T9" fmla="*/ 0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7"/>
                      <a:gd name="T16" fmla="*/ 0 h 17"/>
                      <a:gd name="T17" fmla="*/ 17 w 17"/>
                      <a:gd name="T18" fmla="*/ 17 h 1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7" h="17">
                        <a:moveTo>
                          <a:pt x="14" y="0"/>
                        </a:moveTo>
                        <a:lnTo>
                          <a:pt x="0" y="0"/>
                        </a:lnTo>
                        <a:lnTo>
                          <a:pt x="3" y="16"/>
                        </a:lnTo>
                        <a:lnTo>
                          <a:pt x="16" y="16"/>
                        </a:lnTo>
                        <a:lnTo>
                          <a:pt x="14" y="0"/>
                        </a:lnTo>
                      </a:path>
                    </a:pathLst>
                  </a:custGeom>
                  <a:solidFill>
                    <a:srgbClr val="00A0A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0" name="Freeform 19"/>
                  <p:cNvSpPr>
                    <a:spLocks/>
                  </p:cNvSpPr>
                  <p:nvPr/>
                </p:nvSpPr>
                <p:spPr bwMode="auto">
                  <a:xfrm>
                    <a:off x="1323" y="3989"/>
                    <a:ext cx="43" cy="17"/>
                  </a:xfrm>
                  <a:custGeom>
                    <a:avLst/>
                    <a:gdLst>
                      <a:gd name="T0" fmla="*/ 0 w 43"/>
                      <a:gd name="T1" fmla="*/ 0 h 17"/>
                      <a:gd name="T2" fmla="*/ 2 w 43"/>
                      <a:gd name="T3" fmla="*/ 13 h 17"/>
                      <a:gd name="T4" fmla="*/ 13 w 43"/>
                      <a:gd name="T5" fmla="*/ 14 h 17"/>
                      <a:gd name="T6" fmla="*/ 22 w 43"/>
                      <a:gd name="T7" fmla="*/ 14 h 17"/>
                      <a:gd name="T8" fmla="*/ 30 w 43"/>
                      <a:gd name="T9" fmla="*/ 14 h 17"/>
                      <a:gd name="T10" fmla="*/ 42 w 43"/>
                      <a:gd name="T11" fmla="*/ 16 h 17"/>
                      <a:gd name="T12" fmla="*/ 42 w 43"/>
                      <a:gd name="T13" fmla="*/ 6 h 17"/>
                      <a:gd name="T14" fmla="*/ 30 w 43"/>
                      <a:gd name="T15" fmla="*/ 3 h 17"/>
                      <a:gd name="T16" fmla="*/ 23 w 43"/>
                      <a:gd name="T17" fmla="*/ 2 h 17"/>
                      <a:gd name="T18" fmla="*/ 11 w 43"/>
                      <a:gd name="T19" fmla="*/ 1 h 17"/>
                      <a:gd name="T20" fmla="*/ 0 w 43"/>
                      <a:gd name="T21" fmla="*/ 0 h 17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43"/>
                      <a:gd name="T34" fmla="*/ 0 h 17"/>
                      <a:gd name="T35" fmla="*/ 43 w 43"/>
                      <a:gd name="T36" fmla="*/ 17 h 17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43" h="17">
                        <a:moveTo>
                          <a:pt x="0" y="0"/>
                        </a:moveTo>
                        <a:lnTo>
                          <a:pt x="2" y="13"/>
                        </a:lnTo>
                        <a:lnTo>
                          <a:pt x="13" y="14"/>
                        </a:lnTo>
                        <a:lnTo>
                          <a:pt x="22" y="14"/>
                        </a:lnTo>
                        <a:lnTo>
                          <a:pt x="30" y="14"/>
                        </a:lnTo>
                        <a:lnTo>
                          <a:pt x="42" y="16"/>
                        </a:lnTo>
                        <a:lnTo>
                          <a:pt x="42" y="6"/>
                        </a:lnTo>
                        <a:lnTo>
                          <a:pt x="30" y="3"/>
                        </a:lnTo>
                        <a:lnTo>
                          <a:pt x="23" y="2"/>
                        </a:lnTo>
                        <a:lnTo>
                          <a:pt x="11" y="1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00A0A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22" name="Freeform 20"/>
                  <p:cNvSpPr>
                    <a:spLocks/>
                  </p:cNvSpPr>
                  <p:nvPr/>
                </p:nvSpPr>
                <p:spPr bwMode="auto">
                  <a:xfrm>
                    <a:off x="1367" y="3994"/>
                    <a:ext cx="195" cy="50"/>
                  </a:xfrm>
                  <a:custGeom>
                    <a:avLst/>
                    <a:gdLst>
                      <a:gd name="T0" fmla="*/ 194 w 195"/>
                      <a:gd name="T1" fmla="*/ 45 h 50"/>
                      <a:gd name="T2" fmla="*/ 194 w 195"/>
                      <a:gd name="T3" fmla="*/ 49 h 50"/>
                      <a:gd name="T4" fmla="*/ 1 w 195"/>
                      <a:gd name="T5" fmla="*/ 8 h 50"/>
                      <a:gd name="T6" fmla="*/ 0 w 195"/>
                      <a:gd name="T7" fmla="*/ 0 h 50"/>
                      <a:gd name="T8" fmla="*/ 194 w 195"/>
                      <a:gd name="T9" fmla="*/ 45 h 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5"/>
                      <a:gd name="T16" fmla="*/ 0 h 50"/>
                      <a:gd name="T17" fmla="*/ 195 w 195"/>
                      <a:gd name="T18" fmla="*/ 50 h 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5" h="50">
                        <a:moveTo>
                          <a:pt x="194" y="45"/>
                        </a:moveTo>
                        <a:lnTo>
                          <a:pt x="194" y="49"/>
                        </a:lnTo>
                        <a:lnTo>
                          <a:pt x="1" y="8"/>
                        </a:lnTo>
                        <a:lnTo>
                          <a:pt x="0" y="0"/>
                        </a:lnTo>
                        <a:lnTo>
                          <a:pt x="194" y="45"/>
                        </a:lnTo>
                      </a:path>
                    </a:pathLst>
                  </a:custGeom>
                  <a:solidFill>
                    <a:srgbClr val="00A0A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199" name="Group 21"/>
              <p:cNvGrpSpPr>
                <a:grpSpLocks/>
              </p:cNvGrpSpPr>
              <p:nvPr/>
            </p:nvGrpSpPr>
            <p:grpSpPr bwMode="auto">
              <a:xfrm>
                <a:off x="1481" y="4054"/>
                <a:ext cx="326" cy="85"/>
                <a:chOff x="1481" y="4054"/>
                <a:chExt cx="326" cy="85"/>
              </a:xfrm>
            </p:grpSpPr>
            <p:grpSp>
              <p:nvGrpSpPr>
                <p:cNvPr id="201" name="Group 22"/>
                <p:cNvGrpSpPr>
                  <a:grpSpLocks/>
                </p:cNvGrpSpPr>
                <p:nvPr/>
              </p:nvGrpSpPr>
              <p:grpSpPr bwMode="auto">
                <a:xfrm>
                  <a:off x="1481" y="4054"/>
                  <a:ext cx="326" cy="31"/>
                  <a:chOff x="1481" y="4054"/>
                  <a:chExt cx="326" cy="31"/>
                </a:xfrm>
              </p:grpSpPr>
              <p:sp>
                <p:nvSpPr>
                  <p:cNvPr id="210" name="Freeform 23"/>
                  <p:cNvSpPr>
                    <a:spLocks/>
                  </p:cNvSpPr>
                  <p:nvPr/>
                </p:nvSpPr>
                <p:spPr bwMode="auto">
                  <a:xfrm>
                    <a:off x="1481" y="4054"/>
                    <a:ext cx="326" cy="17"/>
                  </a:xfrm>
                  <a:custGeom>
                    <a:avLst/>
                    <a:gdLst>
                      <a:gd name="T0" fmla="*/ 297 w 326"/>
                      <a:gd name="T1" fmla="*/ 0 h 17"/>
                      <a:gd name="T2" fmla="*/ 6 w 326"/>
                      <a:gd name="T3" fmla="*/ 0 h 17"/>
                      <a:gd name="T4" fmla="*/ 0 w 326"/>
                      <a:gd name="T5" fmla="*/ 16 h 17"/>
                      <a:gd name="T6" fmla="*/ 325 w 326"/>
                      <a:gd name="T7" fmla="*/ 16 h 17"/>
                      <a:gd name="T8" fmla="*/ 297 w 326"/>
                      <a:gd name="T9" fmla="*/ 0 h 1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26"/>
                      <a:gd name="T16" fmla="*/ 0 h 17"/>
                      <a:gd name="T17" fmla="*/ 326 w 326"/>
                      <a:gd name="T18" fmla="*/ 17 h 1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26" h="17">
                        <a:moveTo>
                          <a:pt x="297" y="0"/>
                        </a:moveTo>
                        <a:lnTo>
                          <a:pt x="6" y="0"/>
                        </a:lnTo>
                        <a:lnTo>
                          <a:pt x="0" y="16"/>
                        </a:lnTo>
                        <a:lnTo>
                          <a:pt x="325" y="16"/>
                        </a:lnTo>
                        <a:lnTo>
                          <a:pt x="297" y="0"/>
                        </a:lnTo>
                      </a:path>
                    </a:pathLst>
                  </a:custGeom>
                  <a:solidFill>
                    <a:srgbClr val="C0C0C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1" name="Freeform 24"/>
                  <p:cNvSpPr>
                    <a:spLocks/>
                  </p:cNvSpPr>
                  <p:nvPr/>
                </p:nvSpPr>
                <p:spPr bwMode="auto">
                  <a:xfrm>
                    <a:off x="1481" y="4062"/>
                    <a:ext cx="226" cy="23"/>
                  </a:xfrm>
                  <a:custGeom>
                    <a:avLst/>
                    <a:gdLst>
                      <a:gd name="T0" fmla="*/ 0 w 226"/>
                      <a:gd name="T1" fmla="*/ 0 h 23"/>
                      <a:gd name="T2" fmla="*/ 15 w 226"/>
                      <a:gd name="T3" fmla="*/ 22 h 23"/>
                      <a:gd name="T4" fmla="*/ 85 w 226"/>
                      <a:gd name="T5" fmla="*/ 15 h 23"/>
                      <a:gd name="T6" fmla="*/ 126 w 226"/>
                      <a:gd name="T7" fmla="*/ 11 h 23"/>
                      <a:gd name="T8" fmla="*/ 178 w 226"/>
                      <a:gd name="T9" fmla="*/ 11 h 23"/>
                      <a:gd name="T10" fmla="*/ 220 w 226"/>
                      <a:gd name="T11" fmla="*/ 11 h 23"/>
                      <a:gd name="T12" fmla="*/ 220 w 226"/>
                      <a:gd name="T13" fmla="*/ 7 h 23"/>
                      <a:gd name="T14" fmla="*/ 225 w 226"/>
                      <a:gd name="T15" fmla="*/ 7 h 23"/>
                      <a:gd name="T16" fmla="*/ 222 w 226"/>
                      <a:gd name="T17" fmla="*/ 0 h 23"/>
                      <a:gd name="T18" fmla="*/ 0 w 226"/>
                      <a:gd name="T19" fmla="*/ 0 h 23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226"/>
                      <a:gd name="T31" fmla="*/ 0 h 23"/>
                      <a:gd name="T32" fmla="*/ 226 w 226"/>
                      <a:gd name="T33" fmla="*/ 23 h 23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226" h="23">
                        <a:moveTo>
                          <a:pt x="0" y="0"/>
                        </a:moveTo>
                        <a:lnTo>
                          <a:pt x="15" y="22"/>
                        </a:lnTo>
                        <a:lnTo>
                          <a:pt x="85" y="15"/>
                        </a:lnTo>
                        <a:lnTo>
                          <a:pt x="126" y="11"/>
                        </a:lnTo>
                        <a:lnTo>
                          <a:pt x="178" y="11"/>
                        </a:lnTo>
                        <a:lnTo>
                          <a:pt x="220" y="11"/>
                        </a:lnTo>
                        <a:lnTo>
                          <a:pt x="220" y="7"/>
                        </a:lnTo>
                        <a:lnTo>
                          <a:pt x="225" y="7"/>
                        </a:lnTo>
                        <a:lnTo>
                          <a:pt x="222" y="0"/>
                        </a:lnTo>
                        <a:lnTo>
                          <a:pt x="0" y="0"/>
                        </a:lnTo>
                      </a:path>
                    </a:pathLst>
                  </a:custGeom>
                  <a:solidFill>
                    <a:srgbClr val="808080"/>
                  </a:solidFill>
                  <a:ln w="9525" cap="rnd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03" name="Freeform 25"/>
                <p:cNvSpPr>
                  <a:spLocks/>
                </p:cNvSpPr>
                <p:nvPr/>
              </p:nvSpPr>
              <p:spPr bwMode="auto">
                <a:xfrm>
                  <a:off x="1542" y="4075"/>
                  <a:ext cx="35" cy="64"/>
                </a:xfrm>
                <a:custGeom>
                  <a:avLst/>
                  <a:gdLst>
                    <a:gd name="T0" fmla="*/ 28 w 35"/>
                    <a:gd name="T1" fmla="*/ 0 h 64"/>
                    <a:gd name="T2" fmla="*/ 21 w 35"/>
                    <a:gd name="T3" fmla="*/ 0 h 64"/>
                    <a:gd name="T4" fmla="*/ 21 w 35"/>
                    <a:gd name="T5" fmla="*/ 24 h 64"/>
                    <a:gd name="T6" fmla="*/ 5 w 35"/>
                    <a:gd name="T7" fmla="*/ 8 h 64"/>
                    <a:gd name="T8" fmla="*/ 0 w 35"/>
                    <a:gd name="T9" fmla="*/ 8 h 64"/>
                    <a:gd name="T10" fmla="*/ 22 w 35"/>
                    <a:gd name="T11" fmla="*/ 31 h 64"/>
                    <a:gd name="T12" fmla="*/ 22 w 35"/>
                    <a:gd name="T13" fmla="*/ 49 h 64"/>
                    <a:gd name="T14" fmla="*/ 18 w 35"/>
                    <a:gd name="T15" fmla="*/ 49 h 64"/>
                    <a:gd name="T16" fmla="*/ 18 w 35"/>
                    <a:gd name="T17" fmla="*/ 63 h 64"/>
                    <a:gd name="T18" fmla="*/ 28 w 35"/>
                    <a:gd name="T19" fmla="*/ 63 h 64"/>
                    <a:gd name="T20" fmla="*/ 28 w 35"/>
                    <a:gd name="T21" fmla="*/ 19 h 64"/>
                    <a:gd name="T22" fmla="*/ 34 w 35"/>
                    <a:gd name="T23" fmla="*/ 19 h 64"/>
                    <a:gd name="T24" fmla="*/ 31 w 35"/>
                    <a:gd name="T25" fmla="*/ 11 h 64"/>
                    <a:gd name="T26" fmla="*/ 28 w 35"/>
                    <a:gd name="T27" fmla="*/ 11 h 64"/>
                    <a:gd name="T28" fmla="*/ 28 w 35"/>
                    <a:gd name="T29" fmla="*/ 0 h 64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35"/>
                    <a:gd name="T46" fmla="*/ 0 h 64"/>
                    <a:gd name="T47" fmla="*/ 35 w 35"/>
                    <a:gd name="T48" fmla="*/ 64 h 64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35" h="64">
                      <a:moveTo>
                        <a:pt x="28" y="0"/>
                      </a:moveTo>
                      <a:lnTo>
                        <a:pt x="21" y="0"/>
                      </a:lnTo>
                      <a:lnTo>
                        <a:pt x="21" y="24"/>
                      </a:lnTo>
                      <a:lnTo>
                        <a:pt x="5" y="8"/>
                      </a:lnTo>
                      <a:lnTo>
                        <a:pt x="0" y="8"/>
                      </a:lnTo>
                      <a:lnTo>
                        <a:pt x="22" y="31"/>
                      </a:lnTo>
                      <a:lnTo>
                        <a:pt x="22" y="49"/>
                      </a:lnTo>
                      <a:lnTo>
                        <a:pt x="18" y="49"/>
                      </a:lnTo>
                      <a:lnTo>
                        <a:pt x="18" y="63"/>
                      </a:lnTo>
                      <a:lnTo>
                        <a:pt x="28" y="63"/>
                      </a:lnTo>
                      <a:lnTo>
                        <a:pt x="28" y="19"/>
                      </a:lnTo>
                      <a:lnTo>
                        <a:pt x="34" y="19"/>
                      </a:lnTo>
                      <a:lnTo>
                        <a:pt x="31" y="11"/>
                      </a:lnTo>
                      <a:lnTo>
                        <a:pt x="28" y="11"/>
                      </a:lnTo>
                      <a:lnTo>
                        <a:pt x="28" y="0"/>
                      </a:lnTo>
                    </a:path>
                  </a:pathLst>
                </a:custGeom>
                <a:solidFill>
                  <a:srgbClr val="404040"/>
                </a:solidFill>
                <a:ln w="9525" cap="rnd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05" name="Group 26"/>
                <p:cNvGrpSpPr>
                  <a:grpSpLocks/>
                </p:cNvGrpSpPr>
                <p:nvPr/>
              </p:nvGrpSpPr>
              <p:grpSpPr bwMode="auto">
                <a:xfrm>
                  <a:off x="1590" y="4067"/>
                  <a:ext cx="56" cy="56"/>
                  <a:chOff x="1590" y="4067"/>
                  <a:chExt cx="56" cy="56"/>
                </a:xfrm>
              </p:grpSpPr>
              <p:sp>
                <p:nvSpPr>
                  <p:cNvPr id="206" name="Oval 27"/>
                  <p:cNvSpPr>
                    <a:spLocks noChangeArrowheads="1"/>
                  </p:cNvSpPr>
                  <p:nvPr/>
                </p:nvSpPr>
                <p:spPr bwMode="auto">
                  <a:xfrm>
                    <a:off x="1590" y="4067"/>
                    <a:ext cx="56" cy="56"/>
                  </a:xfrm>
                  <a:prstGeom prst="ellipse">
                    <a:avLst/>
                  </a:prstGeom>
                  <a:solidFill>
                    <a:srgbClr val="80808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91417" tIns="45709" rIns="91417" bIns="45709" anchor="ctr"/>
                  <a:lstStyle/>
                  <a:p>
                    <a:pPr algn="ctr" defTabSz="1219200"/>
                    <a:endParaRPr lang="ru-RU"/>
                  </a:p>
                </p:txBody>
              </p:sp>
              <p:sp>
                <p:nvSpPr>
                  <p:cNvPr id="208" name="Oval 28"/>
                  <p:cNvSpPr>
                    <a:spLocks noChangeArrowheads="1"/>
                  </p:cNvSpPr>
                  <p:nvPr/>
                </p:nvSpPr>
                <p:spPr bwMode="auto">
                  <a:xfrm>
                    <a:off x="1598" y="4077"/>
                    <a:ext cx="35" cy="35"/>
                  </a:xfrm>
                  <a:prstGeom prst="ellipse">
                    <a:avLst/>
                  </a:prstGeom>
                  <a:solidFill>
                    <a:srgbClr val="40404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 wrap="none" lIns="91417" tIns="45709" rIns="91417" bIns="45709" anchor="ctr"/>
                  <a:lstStyle/>
                  <a:p>
                    <a:pPr algn="ctr" defTabSz="1219200"/>
                    <a:endParaRPr lang="ru-RU"/>
                  </a:p>
                </p:txBody>
              </p:sp>
            </p:grpSp>
          </p:grpSp>
        </p:grpSp>
        <p:sp>
          <p:nvSpPr>
            <p:cNvPr id="227" name="Text Box 63"/>
            <p:cNvSpPr txBox="1">
              <a:spLocks noChangeArrowheads="1"/>
            </p:cNvSpPr>
            <p:nvPr/>
          </p:nvSpPr>
          <p:spPr bwMode="auto">
            <a:xfrm>
              <a:off x="10758518" y="5301471"/>
              <a:ext cx="1335088" cy="21350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43808" tIns="21902" rIns="43808" bIns="21902">
              <a:spAutoFit/>
            </a:bodyPr>
            <a:lstStyle/>
            <a:p>
              <a:pPr algn="ctr" defTabSz="442913" eaLnBrk="0" hangingPunct="0"/>
              <a:r>
                <a:rPr lang="ru-RU" sz="1100" dirty="0" smtClean="0">
                  <a:solidFill>
                    <a:schemeClr val="tx1"/>
                  </a:solidFill>
                </a:rPr>
                <a:t>Воздушное судно</a:t>
              </a:r>
              <a:endParaRPr lang="ru-RU" sz="1100" dirty="0">
                <a:solidFill>
                  <a:schemeClr val="tx1"/>
                </a:solidFill>
              </a:endParaRPr>
            </a:p>
          </p:txBody>
        </p:sp>
      </p:grpSp>
      <p:sp>
        <p:nvSpPr>
          <p:cNvPr id="229" name="Rectangle 435"/>
          <p:cNvSpPr>
            <a:spLocks noChangeArrowheads="1"/>
          </p:cNvSpPr>
          <p:nvPr/>
        </p:nvSpPr>
        <p:spPr bwMode="auto">
          <a:xfrm>
            <a:off x="9611806" y="2262722"/>
            <a:ext cx="3027363" cy="1714489"/>
          </a:xfrm>
          <a:prstGeom prst="rect">
            <a:avLst/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53953" tIns="17984" rIns="17984" bIns="61149"/>
          <a:lstStyle/>
          <a:p>
            <a:pPr algn="ctr" defTabSz="911225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Аэропорт </a:t>
            </a:r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«</a:t>
            </a:r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Северный</a:t>
            </a:r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 </a:t>
            </a:r>
            <a:r>
              <a:rPr lang="ru-RU" sz="1100" dirty="0" err="1" smtClean="0">
                <a:solidFill>
                  <a:schemeClr val="tx1"/>
                </a:solidFill>
                <a:cs typeface="Times New Roman" pitchFamily="18" charset="0"/>
              </a:rPr>
              <a:t>рассположен</a:t>
            </a:r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в г. Грозном 65 км. от </a:t>
            </a:r>
            <a:r>
              <a:rPr lang="ru-RU" sz="110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Ачхой-Мартановского</a:t>
            </a:r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района. 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911225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Количество искусственных взлетно-посадочных полос на аэродроме – 1; Длина – 2500 м</a:t>
            </a:r>
          </a:p>
          <a:p>
            <a:pPr defTabSz="911225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Воздушные суда – ТУ-134; ЯК-42. (2 </a:t>
            </a:r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шт</a:t>
            </a: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)</a:t>
            </a:r>
          </a:p>
          <a:p>
            <a:pPr defTabSz="911225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Собственник- Министерство транспорта </a:t>
            </a:r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ЧР.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911225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Руководитель – </a:t>
            </a:r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Гамбулатов</a:t>
            </a: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С. М. 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defTabSz="911225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тел. 8 (928) 890- 10- 07</a:t>
            </a:r>
          </a:p>
          <a:p>
            <a:pPr defTabSz="911225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8(495) 514- 70- 50</a:t>
            </a:r>
          </a:p>
          <a:p>
            <a:pPr defTabSz="911225">
              <a:defRPr/>
            </a:pPr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22- 41- 90,  22- 47- 66</a:t>
            </a:r>
            <a:endParaRPr lang="ru-RU" sz="11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воздушного транспорта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778240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762000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5921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 </a:t>
                      </a:r>
                      <a:r>
                        <a:rPr kumimoji="0" lang="ru-RU" sz="1200" b="0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ОМВД    </a:t>
                      </a:r>
                      <a:r>
                        <a:rPr lang="ru-RU" sz="1200" u="sng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Бацилов</a:t>
                      </a:r>
                      <a:r>
                        <a:rPr lang="ru-RU" sz="1200" u="sng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В.С.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МВД №174 от 26.02.02</a:t>
                      </a:r>
                      <a:endParaRPr kumimoji="0" 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8-8712-22-34-73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МВД №174 от 26.02.02.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71538"/>
          <a:ext cx="12801600" cy="8729700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3224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224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24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0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915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0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2426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792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794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воздушного транспорта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8" name="Rectangle 2"/>
          <p:cNvSpPr txBox="1">
            <a:spLocks noChangeArrowheads="1"/>
          </p:cNvSpPr>
          <p:nvPr/>
        </p:nvSpPr>
        <p:spPr bwMode="auto">
          <a:xfrm>
            <a:off x="0" y="990600"/>
            <a:ext cx="12801600" cy="60007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3100" kern="0" dirty="0">
                <a:solidFill>
                  <a:srgbClr val="000000"/>
                </a:solidFill>
                <a:ea typeface="+mj-ea"/>
                <a:cs typeface="Times New Roman" pitchFamily="18" charset="0"/>
              </a:rPr>
              <a:t>Риски возникновения ЧС на объектах морского транспорта</a:t>
            </a: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 </a:t>
            </a:r>
          </a:p>
        </p:txBody>
      </p:sp>
      <p:sp>
        <p:nvSpPr>
          <p:cNvPr id="65540" name="AutoShape 43"/>
          <p:cNvSpPr>
            <a:spLocks noChangeArrowheads="1"/>
          </p:cNvSpPr>
          <p:nvPr/>
        </p:nvSpPr>
        <p:spPr bwMode="auto">
          <a:xfrm>
            <a:off x="0" y="4300538"/>
            <a:ext cx="12801600" cy="1700212"/>
          </a:xfrm>
          <a:prstGeom prst="wedgeRoundRectCallout">
            <a:avLst>
              <a:gd name="adj1" fmla="val 16083"/>
              <a:gd name="adj2" fmla="val -51264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91231" tIns="45616" rIns="91231" bIns="45616">
            <a:flatTx/>
          </a:bodyPr>
          <a:lstStyle/>
          <a:p>
            <a:pPr algn="ctr" defTabSz="1706563"/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На территории Ачхой-Мартановского района объектов морского транспорта нет.</a:t>
            </a:r>
          </a:p>
        </p:txBody>
      </p:sp>
      <p:sp>
        <p:nvSpPr>
          <p:cNvPr id="65541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414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8" name="Rectangle 4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0"/>
            <a:ext cx="12801600" cy="1200150"/>
          </a:xfrm>
        </p:spPr>
        <p:txBody>
          <a:bodyPr/>
          <a:lstStyle/>
          <a:p>
            <a:r>
              <a:rPr lang="ru-RU" sz="2400" smtClean="0">
                <a:solidFill>
                  <a:srgbClr val="000000"/>
                </a:solidFill>
              </a:rPr>
              <a:t/>
            </a:r>
            <a:br>
              <a:rPr lang="ru-RU" sz="2400" smtClean="0">
                <a:solidFill>
                  <a:srgbClr val="000000"/>
                </a:solidFill>
              </a:rPr>
            </a:br>
            <a:endParaRPr lang="ru-RU" sz="2400" b="1" smtClean="0">
              <a:solidFill>
                <a:srgbClr val="0000FF"/>
              </a:solidFill>
            </a:endParaRPr>
          </a:p>
        </p:txBody>
      </p:sp>
      <p:pic>
        <p:nvPicPr>
          <p:cNvPr id="5" name="Рисунок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440360" y="1060078"/>
            <a:ext cx="6927837" cy="8328992"/>
          </a:xfrm>
          <a:prstGeom prst="rect">
            <a:avLst/>
          </a:prstGeom>
        </p:spPr>
      </p:pic>
      <p:sp>
        <p:nvSpPr>
          <p:cNvPr id="11" name="Прямоугольник 5"/>
          <p:cNvSpPr>
            <a:spLocks noChangeArrowheads="1"/>
          </p:cNvSpPr>
          <p:nvPr/>
        </p:nvSpPr>
        <p:spPr bwMode="auto">
          <a:xfrm>
            <a:off x="0" y="14254"/>
            <a:ext cx="12801600" cy="121444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3" tIns="45712" rIns="91423" bIns="45712" anchor="ctr"/>
          <a:lstStyle/>
          <a:p>
            <a:pPr algn="ctr" defTabSz="1219200"/>
            <a:r>
              <a:rPr lang="ru-RU" sz="3100" dirty="0">
                <a:solidFill>
                  <a:srgbClr val="000000"/>
                </a:solidFill>
              </a:rPr>
              <a:t>ПАСПОРТ ТЕРРИТОРИИ </a:t>
            </a:r>
            <a:r>
              <a:rPr lang="ru-RU" sz="3100" dirty="0" smtClean="0">
                <a:solidFill>
                  <a:srgbClr val="000000"/>
                </a:solidFill>
              </a:rPr>
              <a:t>АЧХОЙ-МАРТАНОВСКОГО МУНИЦИПАЛЬНОГО РАЙОНА</a:t>
            </a:r>
            <a:endParaRPr lang="ru-RU" sz="3100" dirty="0">
              <a:solidFill>
                <a:srgbClr val="000000"/>
              </a:solidFill>
            </a:endParaRPr>
          </a:p>
          <a:p>
            <a:pPr algn="ctr" defTabSz="1219200">
              <a:lnSpc>
                <a:spcPct val="80000"/>
              </a:lnSpc>
            </a:pP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(Утвержден </a:t>
            </a:r>
            <a:r>
              <a:rPr lang="ru-RU" sz="2000" b="1" dirty="0" smtClean="0">
                <a:solidFill>
                  <a:srgbClr val="0000FF"/>
                </a:solidFill>
                <a:latin typeface="Arial" pitchFamily="34" charset="0"/>
              </a:rPr>
              <a:t>КЧС и </a:t>
            </a:r>
            <a:r>
              <a:rPr lang="ru-RU" sz="2000" b="1" dirty="0">
                <a:solidFill>
                  <a:srgbClr val="0000FF"/>
                </a:solidFill>
                <a:latin typeface="Arial" pitchFamily="34" charset="0"/>
              </a:rPr>
              <a:t>ПБ</a:t>
            </a:r>
            <a:r>
              <a:rPr lang="ru-RU" sz="14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ru-RU" sz="2100" b="1" dirty="0" smtClean="0">
                <a:solidFill>
                  <a:srgbClr val="0000FF"/>
                </a:solidFill>
                <a:cs typeface="Times New Roman" pitchFamily="18" charset="0"/>
              </a:rPr>
              <a:t>Ачхой-Мартановского </a:t>
            </a: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района   </a:t>
            </a:r>
            <a:r>
              <a:rPr lang="ru-RU" sz="2100" b="1" dirty="0" smtClean="0">
                <a:solidFill>
                  <a:srgbClr val="0000FF"/>
                </a:solidFill>
                <a:cs typeface="Times New Roman" pitchFamily="18" charset="0"/>
              </a:rPr>
              <a:t>01.03.2012г</a:t>
            </a: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xmlns="" val="315447091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0" y="990600"/>
            <a:ext cx="12801600" cy="8731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ЧС на объектах речного транспорта</a:t>
            </a:r>
          </a:p>
        </p:txBody>
      </p:sp>
      <p:sp>
        <p:nvSpPr>
          <p:cNvPr id="66564" name="AutoShape 43"/>
          <p:cNvSpPr>
            <a:spLocks noChangeArrowheads="1"/>
          </p:cNvSpPr>
          <p:nvPr/>
        </p:nvSpPr>
        <p:spPr bwMode="auto">
          <a:xfrm>
            <a:off x="0" y="4300538"/>
            <a:ext cx="12801600" cy="1700212"/>
          </a:xfrm>
          <a:prstGeom prst="wedgeRoundRectCallout">
            <a:avLst>
              <a:gd name="adj1" fmla="val 16083"/>
              <a:gd name="adj2" fmla="val -51264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91231" tIns="45616" rIns="91231" bIns="45616">
            <a:flatTx/>
          </a:bodyPr>
          <a:lstStyle/>
          <a:p>
            <a:pPr algn="ctr" defTabSz="1706563"/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На территории Ачхой-Мартановского</a:t>
            </a:r>
            <a:r>
              <a:rPr lang="ru-RU" sz="430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района объектов речного транспорта нет.</a:t>
            </a:r>
          </a:p>
        </p:txBody>
      </p:sp>
      <p:sp>
        <p:nvSpPr>
          <p:cNvPr id="66565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67587" name="Picture 3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1316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dirty="0" smtClean="0">
                <a:solidFill>
                  <a:srgbClr val="FFFF00"/>
                </a:solidFill>
              </a:rPr>
              <a:t>РИСКИ ВОЗНИКНОВЕНИЯ ЧС НА ПОТЕНЦИАЛЬНО ОПАСНЫХ ОБЪЕКТАХ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990600"/>
            <a:ext cx="12801600" cy="57943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аварий на ХОО</a:t>
            </a:r>
          </a:p>
        </p:txBody>
      </p:sp>
      <p:sp>
        <p:nvSpPr>
          <p:cNvPr id="68612" name="AutoShape 43"/>
          <p:cNvSpPr>
            <a:spLocks noChangeArrowheads="1"/>
          </p:cNvSpPr>
          <p:nvPr/>
        </p:nvSpPr>
        <p:spPr bwMode="auto">
          <a:xfrm>
            <a:off x="0" y="4500563"/>
            <a:ext cx="12801600" cy="1700212"/>
          </a:xfrm>
          <a:prstGeom prst="wedgeRoundRectCallout">
            <a:avLst>
              <a:gd name="adj1" fmla="val 16083"/>
              <a:gd name="adj2" fmla="val -51264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91231" tIns="45616" rIns="91231" bIns="45616">
            <a:flatTx/>
          </a:bodyPr>
          <a:lstStyle/>
          <a:p>
            <a:pPr algn="ctr">
              <a:spcBef>
                <a:spcPct val="50000"/>
              </a:spcBef>
            </a:pP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4300" b="1">
                <a:solidFill>
                  <a:schemeClr val="tx1"/>
                </a:solidFill>
              </a:rPr>
              <a:t>Ачхой-Мартановского</a:t>
            </a:r>
            <a:r>
              <a:rPr lang="ru-RU" sz="4300"/>
              <a:t> </a:t>
            </a: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района объектов ХОО нет. </a:t>
            </a:r>
          </a:p>
        </p:txBody>
      </p:sp>
      <p:sp>
        <p:nvSpPr>
          <p:cNvPr id="68613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1014413"/>
            <a:ext cx="12801600" cy="7794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аварий на РОО</a:t>
            </a:r>
          </a:p>
        </p:txBody>
      </p:sp>
      <p:sp>
        <p:nvSpPr>
          <p:cNvPr id="69636" name="AutoShape 43"/>
          <p:cNvSpPr>
            <a:spLocks noChangeArrowheads="1"/>
          </p:cNvSpPr>
          <p:nvPr/>
        </p:nvSpPr>
        <p:spPr bwMode="auto">
          <a:xfrm>
            <a:off x="100013" y="4300538"/>
            <a:ext cx="12601575" cy="1700212"/>
          </a:xfrm>
          <a:prstGeom prst="wedgeRoundRectCallout">
            <a:avLst>
              <a:gd name="adj1" fmla="val 16083"/>
              <a:gd name="adj2" fmla="val -51264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91231" tIns="45616" rIns="91231" bIns="45616">
            <a:flatTx/>
          </a:bodyPr>
          <a:lstStyle/>
          <a:p>
            <a:pPr algn="ctr">
              <a:spcBef>
                <a:spcPct val="50000"/>
              </a:spcBef>
            </a:pP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4300" b="1">
                <a:solidFill>
                  <a:schemeClr val="tx1"/>
                </a:solidFill>
              </a:rPr>
              <a:t>Ачхой-Мартановского</a:t>
            </a: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 района объектов  РОО нет.  </a:t>
            </a:r>
          </a:p>
        </p:txBody>
      </p:sp>
      <p:sp>
        <p:nvSpPr>
          <p:cNvPr id="69637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990600"/>
            <a:ext cx="12801600" cy="5270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аварий на БОО</a:t>
            </a:r>
          </a:p>
        </p:txBody>
      </p:sp>
      <p:sp>
        <p:nvSpPr>
          <p:cNvPr id="70660" name="AutoShape 43"/>
          <p:cNvSpPr>
            <a:spLocks noChangeArrowheads="1"/>
          </p:cNvSpPr>
          <p:nvPr/>
        </p:nvSpPr>
        <p:spPr bwMode="auto">
          <a:xfrm>
            <a:off x="100013" y="4400550"/>
            <a:ext cx="12601575" cy="1700213"/>
          </a:xfrm>
          <a:prstGeom prst="wedgeRoundRectCallout">
            <a:avLst>
              <a:gd name="adj1" fmla="val 16083"/>
              <a:gd name="adj2" fmla="val -51264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91231" tIns="45616" rIns="91231" bIns="45616">
            <a:flatTx/>
          </a:bodyPr>
          <a:lstStyle/>
          <a:p>
            <a:pPr algn="ctr">
              <a:spcBef>
                <a:spcPct val="50000"/>
              </a:spcBef>
            </a:pP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4300" b="1">
                <a:solidFill>
                  <a:schemeClr val="tx1"/>
                </a:solidFill>
              </a:rPr>
              <a:t>Ачхой-Мартановского</a:t>
            </a: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 района объектов БОО нет</a:t>
            </a:r>
          </a:p>
        </p:txBody>
      </p:sp>
      <p:sp>
        <p:nvSpPr>
          <p:cNvPr id="70661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3" cstate="print"/>
          <a:srcRect l="32370" t="22409" r="31876" b="39034"/>
          <a:stretch>
            <a:fillRect/>
          </a:stretch>
        </p:blipFill>
        <p:spPr bwMode="auto">
          <a:xfrm>
            <a:off x="0" y="1585913"/>
            <a:ext cx="12801600" cy="80152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5128" name="Oval 274"/>
          <p:cNvSpPr>
            <a:spLocks noChangeArrowheads="1"/>
          </p:cNvSpPr>
          <p:nvPr/>
        </p:nvSpPr>
        <p:spPr bwMode="auto">
          <a:xfrm>
            <a:off x="4114800" y="3086100"/>
            <a:ext cx="500063" cy="500063"/>
          </a:xfrm>
          <a:prstGeom prst="ellipse">
            <a:avLst/>
          </a:prstGeom>
          <a:solidFill>
            <a:srgbClr val="FF0000">
              <a:alpha val="65097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2103" tIns="61056" rIns="122103" bIns="61056" anchor="ctr"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5129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9" name="Rectangle 2"/>
          <p:cNvSpPr txBox="1">
            <a:spLocks noChangeArrowheads="1"/>
          </p:cNvSpPr>
          <p:nvPr/>
        </p:nvSpPr>
        <p:spPr bwMode="auto">
          <a:xfrm>
            <a:off x="0" y="990600"/>
            <a:ext cx="12801600" cy="62706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103" tIns="61056" rIns="122103" bIns="61056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аварии на системах ЖКХ (на газопроводе)</a:t>
            </a:r>
          </a:p>
        </p:txBody>
      </p:sp>
      <p:sp>
        <p:nvSpPr>
          <p:cNvPr id="5131" name="AutoShape 263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-4763" y="1620838"/>
            <a:ext cx="2928938" cy="1285875"/>
          </a:xfrm>
          <a:prstGeom prst="wedgeRectCallout">
            <a:avLst>
              <a:gd name="adj1" fmla="val 103005"/>
              <a:gd name="adj2" fmla="val -26130"/>
            </a:avLst>
          </a:prstGeom>
          <a:solidFill>
            <a:srgbClr val="FFFF00"/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lIns="122147" tIns="61076" rIns="122147" bIns="61076" anchor="ctr"/>
          <a:lstStyle/>
          <a:p>
            <a:r>
              <a:rPr lang="ru-RU" sz="1100">
                <a:solidFill>
                  <a:schemeClr val="tx1"/>
                </a:solidFill>
              </a:rPr>
              <a:t>ГРС</a:t>
            </a:r>
          </a:p>
          <a:p>
            <a:r>
              <a:rPr lang="ru-RU" sz="1100">
                <a:solidFill>
                  <a:schemeClr val="tx1"/>
                </a:solidFill>
              </a:rPr>
              <a:t>Место нахождения- с.п. Самашки.</a:t>
            </a:r>
          </a:p>
          <a:p>
            <a:r>
              <a:rPr lang="ru-RU" sz="1100">
                <a:solidFill>
                  <a:schemeClr val="tx1"/>
                </a:solidFill>
              </a:rPr>
              <a:t>Площадь м.кв.-2475 м.кв.</a:t>
            </a:r>
          </a:p>
          <a:p>
            <a:r>
              <a:rPr lang="ru-RU" sz="1100">
                <a:solidFill>
                  <a:schemeClr val="tx1"/>
                </a:solidFill>
              </a:rPr>
              <a:t>Количество опасного вещества т(м3)-2234 куб.м.</a:t>
            </a:r>
          </a:p>
          <a:p>
            <a:r>
              <a:rPr lang="ru-RU" sz="1100">
                <a:solidFill>
                  <a:schemeClr val="tx1"/>
                </a:solidFill>
              </a:rPr>
              <a:t>Собственник- ОАО «Чеченгазпром»</a:t>
            </a:r>
          </a:p>
          <a:p>
            <a:r>
              <a:rPr lang="ru-RU" sz="1100">
                <a:solidFill>
                  <a:schemeClr val="tx1"/>
                </a:solidFill>
              </a:rPr>
              <a:t>Износ производственного фонда-30%.</a:t>
            </a:r>
          </a:p>
        </p:txBody>
      </p:sp>
      <p:sp>
        <p:nvSpPr>
          <p:cNvPr id="5132" name="Равнобедренный треугольник 114"/>
          <p:cNvSpPr>
            <a:spLocks noChangeArrowheads="1"/>
          </p:cNvSpPr>
          <p:nvPr/>
        </p:nvSpPr>
        <p:spPr bwMode="auto">
          <a:xfrm>
            <a:off x="4392613" y="1728788"/>
            <a:ext cx="365125" cy="357187"/>
          </a:xfrm>
          <a:prstGeom prst="triangle">
            <a:avLst>
              <a:gd name="adj" fmla="val 50000"/>
            </a:avLst>
          </a:prstGeom>
          <a:solidFill>
            <a:srgbClr val="FFC000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68373" tIns="34187" rIns="68373" bIns="34187" anchor="ctr"/>
          <a:lstStyle/>
          <a:p>
            <a:pPr algn="ctr" defTabSz="677863"/>
            <a:endParaRPr lang="ru-RU">
              <a:cs typeface="Times New Roman" pitchFamily="18" charset="0"/>
            </a:endParaRPr>
          </a:p>
        </p:txBody>
      </p:sp>
      <p:sp>
        <p:nvSpPr>
          <p:cNvPr id="21" name="Полилиния 20"/>
          <p:cNvSpPr/>
          <p:nvPr/>
        </p:nvSpPr>
        <p:spPr>
          <a:xfrm>
            <a:off x="1263650" y="2105025"/>
            <a:ext cx="3308350" cy="3694113"/>
          </a:xfrm>
          <a:custGeom>
            <a:avLst/>
            <a:gdLst>
              <a:gd name="connsiteX0" fmla="*/ 3308684 w 3308684"/>
              <a:gd name="connsiteY0" fmla="*/ 0 h 3693695"/>
              <a:gd name="connsiteX1" fmla="*/ 2863516 w 3308684"/>
              <a:gd name="connsiteY1" fmla="*/ 2947737 h 3693695"/>
              <a:gd name="connsiteX2" fmla="*/ 0 w 3308684"/>
              <a:gd name="connsiteY2" fmla="*/ 3693695 h 3693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308684" h="3693695">
                <a:moveTo>
                  <a:pt x="3308684" y="0"/>
                </a:moveTo>
                <a:lnTo>
                  <a:pt x="2863516" y="2947737"/>
                </a:lnTo>
                <a:lnTo>
                  <a:pt x="0" y="3693695"/>
                </a:lnTo>
              </a:path>
            </a:pathLst>
          </a:custGeom>
          <a:ln w="476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cxnSp>
        <p:nvCxnSpPr>
          <p:cNvPr id="23" name="Прямая соединительная линия 22"/>
          <p:cNvCxnSpPr>
            <a:endCxn id="5132" idx="2"/>
          </p:cNvCxnSpPr>
          <p:nvPr/>
        </p:nvCxnSpPr>
        <p:spPr>
          <a:xfrm flipV="1">
            <a:off x="3114675" y="2085975"/>
            <a:ext cx="1277938" cy="357188"/>
          </a:xfrm>
          <a:prstGeom prst="line">
            <a:avLst/>
          </a:prstGeom>
          <a:ln w="476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единительная линия 25"/>
          <p:cNvCxnSpPr>
            <a:endCxn id="5132" idx="3"/>
          </p:cNvCxnSpPr>
          <p:nvPr/>
        </p:nvCxnSpPr>
        <p:spPr>
          <a:xfrm rot="5400000" flipH="1" flipV="1">
            <a:off x="3666331" y="2105819"/>
            <a:ext cx="928688" cy="889000"/>
          </a:xfrm>
          <a:prstGeom prst="line">
            <a:avLst/>
          </a:prstGeom>
          <a:ln w="476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Полилиния 28"/>
          <p:cNvSpPr/>
          <p:nvPr/>
        </p:nvSpPr>
        <p:spPr>
          <a:xfrm>
            <a:off x="4330700" y="2044700"/>
            <a:ext cx="5354638" cy="5186363"/>
          </a:xfrm>
          <a:custGeom>
            <a:avLst/>
            <a:gdLst>
              <a:gd name="connsiteX0" fmla="*/ 445169 w 5354053"/>
              <a:gd name="connsiteY0" fmla="*/ 0 h 5185611"/>
              <a:gd name="connsiteX1" fmla="*/ 3320716 w 5354053"/>
              <a:gd name="connsiteY1" fmla="*/ 1696453 h 5185611"/>
              <a:gd name="connsiteX2" fmla="*/ 4211053 w 5354053"/>
              <a:gd name="connsiteY2" fmla="*/ 637674 h 5185611"/>
              <a:gd name="connsiteX3" fmla="*/ 5354053 w 5354053"/>
              <a:gd name="connsiteY3" fmla="*/ 1756611 h 5185611"/>
              <a:gd name="connsiteX4" fmla="*/ 3838074 w 5354053"/>
              <a:gd name="connsiteY4" fmla="*/ 3272590 h 5185611"/>
              <a:gd name="connsiteX5" fmla="*/ 2526632 w 5354053"/>
              <a:gd name="connsiteY5" fmla="*/ 3862137 h 5185611"/>
              <a:gd name="connsiteX6" fmla="*/ 1034716 w 5354053"/>
              <a:gd name="connsiteY6" fmla="*/ 5185611 h 5185611"/>
              <a:gd name="connsiteX7" fmla="*/ 0 w 5354053"/>
              <a:gd name="connsiteY7" fmla="*/ 4824664 h 51856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54053" h="5185611">
                <a:moveTo>
                  <a:pt x="445169" y="0"/>
                </a:moveTo>
                <a:lnTo>
                  <a:pt x="3320716" y="1696453"/>
                </a:lnTo>
                <a:lnTo>
                  <a:pt x="4211053" y="637674"/>
                </a:lnTo>
                <a:lnTo>
                  <a:pt x="5354053" y="1756611"/>
                </a:lnTo>
                <a:lnTo>
                  <a:pt x="3838074" y="3272590"/>
                </a:lnTo>
                <a:lnTo>
                  <a:pt x="2526632" y="3862137"/>
                </a:lnTo>
                <a:lnTo>
                  <a:pt x="1034716" y="5185611"/>
                </a:lnTo>
                <a:lnTo>
                  <a:pt x="0" y="4824664"/>
                </a:lnTo>
              </a:path>
            </a:pathLst>
          </a:custGeom>
          <a:ln w="476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0" name="Text Box 519"/>
          <p:cNvSpPr txBox="1">
            <a:spLocks noChangeArrowheads="1"/>
          </p:cNvSpPr>
          <p:nvPr/>
        </p:nvSpPr>
        <p:spPr bwMode="auto">
          <a:xfrm>
            <a:off x="6400800" y="1728766"/>
            <a:ext cx="2864911" cy="585050"/>
          </a:xfrm>
          <a:prstGeom prst="rect">
            <a:avLst/>
          </a:prstGeom>
          <a:solidFill>
            <a:srgbClr val="00B0F0"/>
          </a:solidFill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prst="slope"/>
          </a:sp3d>
        </p:spPr>
        <p:txBody>
          <a:bodyPr lIns="122191" tIns="61096" rIns="122191" bIns="61096">
            <a:spAutoFit/>
          </a:bodyPr>
          <a:lstStyle/>
          <a:p>
            <a:pPr algn="ctr" defTabSz="1709829">
              <a:defRPr/>
            </a:pPr>
            <a:r>
              <a:rPr lang="ru-RU" sz="1500" dirty="0">
                <a:solidFill>
                  <a:schemeClr val="tx1"/>
                </a:solidFill>
                <a:cs typeface="Times New Roman" pitchFamily="18" charset="0"/>
              </a:rPr>
              <a:t>На территории района </a:t>
            </a:r>
          </a:p>
          <a:p>
            <a:pPr algn="ctr" defTabSz="1709829">
              <a:defRPr/>
            </a:pPr>
            <a:r>
              <a:rPr lang="ru-RU" sz="1500" dirty="0">
                <a:solidFill>
                  <a:schemeClr val="tx1"/>
                </a:solidFill>
                <a:cs typeface="Times New Roman" pitchFamily="18" charset="0"/>
              </a:rPr>
              <a:t>тепловые станции отсутствуют</a:t>
            </a:r>
          </a:p>
        </p:txBody>
      </p:sp>
      <p:sp>
        <p:nvSpPr>
          <p:cNvPr id="5140" name="AutoShape 260"/>
          <p:cNvSpPr>
            <a:spLocks noChangeArrowheads="1"/>
          </p:cNvSpPr>
          <p:nvPr/>
        </p:nvSpPr>
        <p:spPr bwMode="auto">
          <a:xfrm>
            <a:off x="-7938" y="5811838"/>
            <a:ext cx="3232151" cy="500062"/>
          </a:xfrm>
          <a:prstGeom prst="wedgeRectCallout">
            <a:avLst>
              <a:gd name="adj1" fmla="val 22903"/>
              <a:gd name="adj2" fmla="val -102532"/>
            </a:avLst>
          </a:prstGeom>
          <a:solidFill>
            <a:srgbClr val="0070C0"/>
          </a:solidFill>
          <a:ln w="3175" algn="ctr">
            <a:solidFill>
              <a:schemeClr val="tx1"/>
            </a:solidFill>
            <a:miter lim="800000"/>
            <a:headEnd/>
            <a:tailEnd/>
          </a:ln>
        </p:spPr>
        <p:txBody>
          <a:bodyPr lIns="122147" tIns="61076" rIns="122147" bIns="61076" anchor="ctr"/>
          <a:lstStyle/>
          <a:p>
            <a:pPr algn="ctr"/>
            <a:r>
              <a:rPr lang="ru-RU" sz="900">
                <a:solidFill>
                  <a:schemeClr val="tx1"/>
                </a:solidFill>
              </a:rPr>
              <a:t>Межпоселковый  газопровод среднего давления г от ГРС «Самашки»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Длина-21 км;диаметр-219мм; 2,5 МПа;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Температура 6-11С</a:t>
            </a:r>
          </a:p>
        </p:txBody>
      </p:sp>
      <p:sp>
        <p:nvSpPr>
          <p:cNvPr id="5141" name="AutoShape 260"/>
          <p:cNvSpPr>
            <a:spLocks noChangeArrowheads="1"/>
          </p:cNvSpPr>
          <p:nvPr/>
        </p:nvSpPr>
        <p:spPr bwMode="auto">
          <a:xfrm>
            <a:off x="6329363" y="3871913"/>
            <a:ext cx="2589212" cy="714375"/>
          </a:xfrm>
          <a:prstGeom prst="wedgeRectCallout">
            <a:avLst>
              <a:gd name="adj1" fmla="val 34537"/>
              <a:gd name="adj2" fmla="val 103102"/>
            </a:avLst>
          </a:prstGeom>
          <a:solidFill>
            <a:srgbClr val="0070C0"/>
          </a:solidFill>
          <a:ln w="3175" algn="ctr">
            <a:solidFill>
              <a:schemeClr val="tx1"/>
            </a:solidFill>
            <a:miter lim="800000"/>
            <a:headEnd/>
            <a:tailEnd/>
          </a:ln>
        </p:spPr>
        <p:txBody>
          <a:bodyPr lIns="122147" tIns="61076" rIns="122147" bIns="61076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Межпоселковый  газопровод среднего давления от ГРС «Самашки»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Длина-26 км;диаметр-219мм; 2,5 МПа;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Температура 6-11С</a:t>
            </a:r>
          </a:p>
        </p:txBody>
      </p:sp>
      <p:sp>
        <p:nvSpPr>
          <p:cNvPr id="5142" name="AutoShape 107"/>
          <p:cNvSpPr>
            <a:spLocks noChangeArrowheads="1"/>
          </p:cNvSpPr>
          <p:nvPr/>
        </p:nvSpPr>
        <p:spPr bwMode="auto">
          <a:xfrm>
            <a:off x="5972175" y="4729163"/>
            <a:ext cx="1785938" cy="5080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 b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grpSp>
        <p:nvGrpSpPr>
          <p:cNvPr id="5143" name="Группа 36"/>
          <p:cNvGrpSpPr>
            <a:grpSpLocks/>
          </p:cNvGrpSpPr>
          <p:nvPr/>
        </p:nvGrpSpPr>
        <p:grpSpPr bwMode="auto">
          <a:xfrm>
            <a:off x="4127500" y="3200400"/>
            <a:ext cx="504825" cy="266700"/>
            <a:chOff x="4614850" y="2949575"/>
            <a:chExt cx="504825" cy="266700"/>
          </a:xfrm>
        </p:grpSpPr>
        <p:sp>
          <p:nvSpPr>
            <p:cNvPr id="5386" name="Oval 427"/>
            <p:cNvSpPr>
              <a:spLocks noChangeArrowheads="1"/>
            </p:cNvSpPr>
            <p:nvPr/>
          </p:nvSpPr>
          <p:spPr bwMode="auto">
            <a:xfrm>
              <a:off x="4716450" y="2949575"/>
              <a:ext cx="287337" cy="266700"/>
            </a:xfrm>
            <a:prstGeom prst="ellips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ffectLst>
              <a:prstShdw prst="shdw17" dist="17961" dir="2700000">
                <a:srgbClr val="999900"/>
              </a:prstShdw>
            </a:effectLst>
          </p:spPr>
          <p:txBody>
            <a:bodyPr wrap="none" lIns="91407" tIns="45705" rIns="91407" bIns="45705" anchor="ctr"/>
            <a:lstStyle/>
            <a:p>
              <a:pPr algn="ctr"/>
              <a:endParaRPr lang="ru-RU"/>
            </a:p>
          </p:txBody>
        </p:sp>
        <p:sp>
          <p:nvSpPr>
            <p:cNvPr id="5387" name="Line 428"/>
            <p:cNvSpPr>
              <a:spLocks noChangeShapeType="1"/>
            </p:cNvSpPr>
            <p:nvPr/>
          </p:nvSpPr>
          <p:spPr bwMode="auto">
            <a:xfrm>
              <a:off x="4614850" y="3071813"/>
              <a:ext cx="504825" cy="0"/>
            </a:xfrm>
            <a:prstGeom prst="line">
              <a:avLst/>
            </a:prstGeom>
            <a:noFill/>
            <a:ln w="34925">
              <a:solidFill>
                <a:srgbClr val="996633"/>
              </a:solidFill>
              <a:round/>
              <a:headEnd/>
              <a:tailEnd/>
            </a:ln>
            <a:effectLst>
              <a:prstShdw prst="shdw17" dist="17961" dir="2700000">
                <a:srgbClr val="5C3D1F"/>
              </a:prstShdw>
            </a:effectLst>
          </p:spPr>
          <p:txBody>
            <a:bodyPr lIns="91407" tIns="45705" rIns="91407" bIns="45705" anchor="ctr"/>
            <a:lstStyle/>
            <a:p>
              <a:endParaRPr lang="ru-RU"/>
            </a:p>
          </p:txBody>
        </p:sp>
      </p:grpSp>
      <p:sp>
        <p:nvSpPr>
          <p:cNvPr id="5144" name="AutoShape 248"/>
          <p:cNvSpPr>
            <a:spLocks noChangeArrowheads="1"/>
          </p:cNvSpPr>
          <p:nvPr/>
        </p:nvSpPr>
        <p:spPr bwMode="auto">
          <a:xfrm>
            <a:off x="42863" y="3252788"/>
            <a:ext cx="3786187" cy="1584325"/>
          </a:xfrm>
          <a:prstGeom prst="wedgeRectCallout">
            <a:avLst>
              <a:gd name="adj1" fmla="val 60167"/>
              <a:gd name="adj2" fmla="val -37019"/>
            </a:avLst>
          </a:prstGeom>
          <a:solidFill>
            <a:srgbClr val="FF0000">
              <a:alpha val="59999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>
            <a:prstShdw prst="shdw17" dist="17961" dir="2700000">
              <a:srgbClr val="999900"/>
            </a:prstShdw>
          </a:effectLst>
        </p:spPr>
        <p:txBody>
          <a:bodyPr lIns="122132" tIns="61069" rIns="122132" bIns="61069" anchor="ctr"/>
          <a:lstStyle/>
          <a:p>
            <a:pPr defTabSz="746125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Участок подверженный наибольшей вероятности возникновения аварии на газопроводе при переходе через </a:t>
            </a:r>
          </a:p>
          <a:p>
            <a:pPr defTabSz="746125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р. Асса. Существует вероятность террористического акта. </a:t>
            </a:r>
          </a:p>
          <a:p>
            <a:pPr defTabSz="746125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При аварии на этом участке  газопровода без газа останутся 2 населенных пункта общей численностью 20033 чел,5982 домов.</a:t>
            </a:r>
          </a:p>
          <a:p>
            <a:pPr defTabSz="746125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Максимальное время ликвидации аварии до 20 часов, будет проводиться силами  Ачхой –Мартановского филила  ОАО «Чеченгаз»</a:t>
            </a:r>
          </a:p>
        </p:txBody>
      </p:sp>
      <p:grpSp>
        <p:nvGrpSpPr>
          <p:cNvPr id="5145" name="Группа 38"/>
          <p:cNvGrpSpPr>
            <a:grpSpLocks/>
          </p:cNvGrpSpPr>
          <p:nvPr/>
        </p:nvGrpSpPr>
        <p:grpSpPr bwMode="auto">
          <a:xfrm rot="350866">
            <a:off x="9312275" y="3800475"/>
            <a:ext cx="504825" cy="266700"/>
            <a:chOff x="4614850" y="2949575"/>
            <a:chExt cx="504825" cy="266700"/>
          </a:xfrm>
        </p:grpSpPr>
        <p:sp>
          <p:nvSpPr>
            <p:cNvPr id="5384" name="Oval 427"/>
            <p:cNvSpPr>
              <a:spLocks noChangeArrowheads="1"/>
            </p:cNvSpPr>
            <p:nvPr/>
          </p:nvSpPr>
          <p:spPr bwMode="auto">
            <a:xfrm>
              <a:off x="4716450" y="2949575"/>
              <a:ext cx="287337" cy="266700"/>
            </a:xfrm>
            <a:prstGeom prst="ellips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ffectLst>
              <a:prstShdw prst="shdw17" dist="17961" dir="2700000">
                <a:srgbClr val="999900"/>
              </a:prstShdw>
            </a:effectLst>
          </p:spPr>
          <p:txBody>
            <a:bodyPr wrap="none" lIns="91407" tIns="45705" rIns="91407" bIns="45705" anchor="ctr"/>
            <a:lstStyle/>
            <a:p>
              <a:pPr algn="ctr"/>
              <a:endParaRPr lang="ru-RU"/>
            </a:p>
          </p:txBody>
        </p:sp>
        <p:sp>
          <p:nvSpPr>
            <p:cNvPr id="5385" name="Line 428"/>
            <p:cNvSpPr>
              <a:spLocks noChangeShapeType="1"/>
            </p:cNvSpPr>
            <p:nvPr/>
          </p:nvSpPr>
          <p:spPr bwMode="auto">
            <a:xfrm>
              <a:off x="4614850" y="3071813"/>
              <a:ext cx="504825" cy="0"/>
            </a:xfrm>
            <a:prstGeom prst="line">
              <a:avLst/>
            </a:prstGeom>
            <a:noFill/>
            <a:ln w="34925">
              <a:solidFill>
                <a:srgbClr val="996633"/>
              </a:solidFill>
              <a:round/>
              <a:headEnd/>
              <a:tailEnd/>
            </a:ln>
            <a:effectLst>
              <a:prstShdw prst="shdw17" dist="17961" dir="2700000">
                <a:srgbClr val="5C3D1F"/>
              </a:prstShdw>
            </a:effectLst>
          </p:spPr>
          <p:txBody>
            <a:bodyPr lIns="91407" tIns="45705" rIns="91407" bIns="45705" anchor="ctr"/>
            <a:lstStyle/>
            <a:p>
              <a:endParaRPr lang="ru-RU"/>
            </a:p>
          </p:txBody>
        </p:sp>
      </p:grpSp>
      <p:graphicFrame>
        <p:nvGraphicFramePr>
          <p:cNvPr id="42" name="Group 616"/>
          <p:cNvGraphicFramePr>
            <a:graphicFrameLocks noGrp="1"/>
          </p:cNvGraphicFramePr>
          <p:nvPr/>
        </p:nvGraphicFramePr>
        <p:xfrm>
          <a:off x="15875" y="8518525"/>
          <a:ext cx="9171007" cy="1069476"/>
        </p:xfrm>
        <a:graphic>
          <a:graphicData uri="http://schemas.openxmlformats.org/drawingml/2006/table">
            <a:tbl>
              <a:tblPr/>
              <a:tblGrid>
                <a:gridCol w="875010"/>
                <a:gridCol w="8295997"/>
              </a:tblGrid>
              <a:tr h="218084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AD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F0"/>
                    </a:solidFill>
                  </a:tcPr>
                </a:tc>
              </a:tr>
              <a:tr h="210851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AD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9075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AD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Существует вероятность возникновения аварий на газопроводе среднего давления в связи с естественным износом оборудования, человеческий фактор, угроза совершения террористического акта. Социально-значимые объекты обеспечены резервными источниками питания. Время восстановительных работ на газопроводе до 20 часов.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ADA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5122" name="Object 430"/>
          <p:cNvGraphicFramePr>
            <a:graphicFrameLocks noChangeAspect="1"/>
          </p:cNvGraphicFramePr>
          <p:nvPr/>
        </p:nvGraphicFramePr>
        <p:xfrm>
          <a:off x="11830050" y="1728788"/>
          <a:ext cx="855663" cy="938212"/>
        </p:xfrm>
        <a:graphic>
          <a:graphicData uri="http://schemas.openxmlformats.org/presentationml/2006/ole">
            <p:oleObj spid="_x0000_s5122" name="CorelDRAW" r:id="rId5" imgW="2566080" imgH="2944440" progId="">
              <p:embed/>
            </p:oleObj>
          </a:graphicData>
        </a:graphic>
      </p:graphicFrame>
      <p:graphicFrame>
        <p:nvGraphicFramePr>
          <p:cNvPr id="5123" name="Object 31"/>
          <p:cNvGraphicFramePr>
            <a:graphicFrameLocks noChangeAspect="1"/>
          </p:cNvGraphicFramePr>
          <p:nvPr/>
        </p:nvGraphicFramePr>
        <p:xfrm>
          <a:off x="10687050" y="2800350"/>
          <a:ext cx="2057400" cy="1173163"/>
        </p:xfrm>
        <a:graphic>
          <a:graphicData uri="http://schemas.openxmlformats.org/presentationml/2006/ole">
            <p:oleObj spid="_x0000_s5123" name="Worksheet" r:id="rId6" imgW="2990938" imgH="1895413" progId="Excel.Sheet.8">
              <p:embed/>
            </p:oleObj>
          </a:graphicData>
        </a:graphic>
      </p:graphicFrame>
      <p:grpSp>
        <p:nvGrpSpPr>
          <p:cNvPr id="5159" name="Group 290"/>
          <p:cNvGrpSpPr>
            <a:grpSpLocks/>
          </p:cNvGrpSpPr>
          <p:nvPr/>
        </p:nvGrpSpPr>
        <p:grpSpPr bwMode="auto">
          <a:xfrm>
            <a:off x="8996363" y="4657725"/>
            <a:ext cx="404812" cy="303213"/>
            <a:chOff x="1174" y="4383"/>
            <a:chExt cx="136" cy="137"/>
          </a:xfrm>
        </p:grpSpPr>
        <p:sp>
          <p:nvSpPr>
            <p:cNvPr id="5382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383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5160" name="Group 290"/>
          <p:cNvGrpSpPr>
            <a:grpSpLocks/>
          </p:cNvGrpSpPr>
          <p:nvPr/>
        </p:nvGrpSpPr>
        <p:grpSpPr bwMode="auto">
          <a:xfrm>
            <a:off x="5281613" y="3729038"/>
            <a:ext cx="404812" cy="303212"/>
            <a:chOff x="1174" y="4383"/>
            <a:chExt cx="136" cy="137"/>
          </a:xfrm>
        </p:grpSpPr>
        <p:sp>
          <p:nvSpPr>
            <p:cNvPr id="5380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381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5161" name="Group 290"/>
          <p:cNvGrpSpPr>
            <a:grpSpLocks/>
          </p:cNvGrpSpPr>
          <p:nvPr/>
        </p:nvGrpSpPr>
        <p:grpSpPr bwMode="auto">
          <a:xfrm>
            <a:off x="5219700" y="5997575"/>
            <a:ext cx="404813" cy="303213"/>
            <a:chOff x="1174" y="4383"/>
            <a:chExt cx="136" cy="137"/>
          </a:xfrm>
        </p:grpSpPr>
        <p:sp>
          <p:nvSpPr>
            <p:cNvPr id="5378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379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</p:grpSp>
      <p:sp>
        <p:nvSpPr>
          <p:cNvPr id="6186" name="Text Box 470"/>
          <p:cNvSpPr txBox="1">
            <a:spLocks noChangeArrowheads="1"/>
          </p:cNvSpPr>
          <p:nvPr/>
        </p:nvSpPr>
        <p:spPr bwMode="auto">
          <a:xfrm>
            <a:off x="9472613" y="4137025"/>
            <a:ext cx="3286125" cy="1092200"/>
          </a:xfrm>
          <a:prstGeom prst="rect">
            <a:avLst/>
          </a:prstGeom>
          <a:solidFill>
            <a:srgbClr val="00B0F0"/>
          </a:solidFill>
          <a:ln w="9525">
            <a:noFill/>
            <a:miter lim="800000"/>
            <a:headEnd/>
            <a:tailEnd/>
          </a:ln>
        </p:spPr>
        <p:txBody>
          <a:bodyPr lIns="122191" tIns="61096" rIns="122191" bIns="61096">
            <a:spAutoFit/>
          </a:bodyPr>
          <a:lstStyle/>
          <a:p>
            <a:pPr algn="ctr" defTabSz="1709738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При аварии на ГРС без газа останутся  все 12 населенных пунктов </a:t>
            </a:r>
            <a:r>
              <a:rPr lang="ru-RU" sz="1050" dirty="0" err="1">
                <a:solidFill>
                  <a:schemeClr val="tx1"/>
                </a:solidFill>
                <a:cs typeface="Times New Roman" pitchFamily="18" charset="0"/>
              </a:rPr>
              <a:t>Ачхой-Мартановского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 района т.е. </a:t>
            </a:r>
            <a:r>
              <a:rPr lang="ru-RU" sz="1050" smtClean="0">
                <a:solidFill>
                  <a:schemeClr val="tx1"/>
                </a:solidFill>
                <a:cs typeface="Times New Roman" pitchFamily="18" charset="0"/>
              </a:rPr>
              <a:t>-67,726 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чел;12708 домов. Аварии на ГРС и газопроводах среднего давления носят локальный характер, максимальное время ликвидации 20 часов, будет проводиться силами ОАО «Чеченгаз»</a:t>
            </a:r>
          </a:p>
        </p:txBody>
      </p:sp>
      <p:sp>
        <p:nvSpPr>
          <p:cNvPr id="5163" name="Text Box 147"/>
          <p:cNvSpPr txBox="1">
            <a:spLocks noChangeArrowheads="1"/>
          </p:cNvSpPr>
          <p:nvPr/>
        </p:nvSpPr>
        <p:spPr bwMode="auto">
          <a:xfrm>
            <a:off x="9401175" y="1704975"/>
            <a:ext cx="2306638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grpSp>
        <p:nvGrpSpPr>
          <p:cNvPr id="5164" name="Группа 134"/>
          <p:cNvGrpSpPr>
            <a:grpSpLocks/>
          </p:cNvGrpSpPr>
          <p:nvPr/>
        </p:nvGrpSpPr>
        <p:grpSpPr bwMode="auto">
          <a:xfrm>
            <a:off x="4329113" y="2800350"/>
            <a:ext cx="1584325" cy="2011363"/>
            <a:chOff x="-1183660" y="5073813"/>
            <a:chExt cx="1583632" cy="2011724"/>
          </a:xfrm>
        </p:grpSpPr>
        <p:grpSp>
          <p:nvGrpSpPr>
            <p:cNvPr id="5344" name="Group 97"/>
            <p:cNvGrpSpPr>
              <a:grpSpLocks/>
            </p:cNvGrpSpPr>
            <p:nvPr/>
          </p:nvGrpSpPr>
          <p:grpSpPr bwMode="auto">
            <a:xfrm>
              <a:off x="-1183658" y="6324867"/>
              <a:ext cx="1583631" cy="534330"/>
              <a:chOff x="-1139" y="1421"/>
              <a:chExt cx="493" cy="289"/>
            </a:xfrm>
          </p:grpSpPr>
          <p:grpSp>
            <p:nvGrpSpPr>
              <p:cNvPr id="5374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5376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77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8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93" cy="1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ЧЕЧЕНГАЗ</a:t>
                </a:r>
              </a:p>
            </p:txBody>
          </p:sp>
        </p:grpSp>
        <p:grpSp>
          <p:nvGrpSpPr>
            <p:cNvPr id="5345" name="Группа 39"/>
            <p:cNvGrpSpPr>
              <a:grpSpLocks/>
            </p:cNvGrpSpPr>
            <p:nvPr/>
          </p:nvGrpSpPr>
          <p:grpSpPr bwMode="auto">
            <a:xfrm>
              <a:off x="-1028752" y="5073813"/>
              <a:ext cx="1035474" cy="2011724"/>
              <a:chOff x="-1028752" y="5073813"/>
              <a:chExt cx="1035474" cy="2011724"/>
            </a:xfrm>
          </p:grpSpPr>
          <p:grpSp>
            <p:nvGrpSpPr>
              <p:cNvPr id="5346" name="Group 97"/>
              <p:cNvGrpSpPr>
                <a:grpSpLocks/>
              </p:cNvGrpSpPr>
              <p:nvPr/>
            </p:nvGrpSpPr>
            <p:grpSpPr bwMode="auto">
              <a:xfrm>
                <a:off x="-993373" y="6551208"/>
                <a:ext cx="866775" cy="534329"/>
                <a:chOff x="-1121" y="1421"/>
                <a:chExt cx="441" cy="289"/>
              </a:xfrm>
            </p:grpSpPr>
            <p:grpSp>
              <p:nvGrpSpPr>
                <p:cNvPr id="5370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5372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73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64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ПЧ-7</a:t>
                  </a:r>
                </a:p>
              </p:txBody>
            </p:sp>
          </p:grpSp>
          <p:grpSp>
            <p:nvGrpSpPr>
              <p:cNvPr id="5347" name="Группа 276"/>
              <p:cNvGrpSpPr>
                <a:grpSpLocks/>
              </p:cNvGrpSpPr>
              <p:nvPr/>
            </p:nvGrpSpPr>
            <p:grpSpPr bwMode="auto">
              <a:xfrm>
                <a:off x="-791967" y="5073813"/>
                <a:ext cx="368335" cy="512605"/>
                <a:chOff x="-1078431" y="2643839"/>
                <a:chExt cx="502244" cy="716126"/>
              </a:xfrm>
            </p:grpSpPr>
            <p:graphicFrame>
              <p:nvGraphicFramePr>
                <p:cNvPr id="5126" name="Object 104"/>
                <p:cNvGraphicFramePr>
                  <a:graphicFrameLocks noChangeAspect="1"/>
                </p:cNvGraphicFramePr>
                <p:nvPr/>
              </p:nvGraphicFramePr>
              <p:xfrm>
                <a:off x="-1064378" y="2753079"/>
                <a:ext cx="488191" cy="606886"/>
              </p:xfrm>
              <a:graphic>
                <a:graphicData uri="http://schemas.openxmlformats.org/presentationml/2006/ole">
                  <p:oleObj spid="_x0000_s5126" name="Clip" r:id="rId7" imgW="590231" imgH="703385" progId="">
                    <p:embed/>
                  </p:oleObj>
                </a:graphicData>
              </a:graphic>
            </p:graphicFrame>
            <p:sp>
              <p:nvSpPr>
                <p:cNvPr id="161" name="Пятиугольник 160"/>
                <p:cNvSpPr/>
                <p:nvPr/>
              </p:nvSpPr>
              <p:spPr>
                <a:xfrm>
                  <a:off x="-1041311" y="2788022"/>
                  <a:ext cx="430574" cy="215164"/>
                </a:xfrm>
                <a:prstGeom prst="homePlate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ru-RU" sz="1000" dirty="0">
                    <a:latin typeface="Times New Roman" pitchFamily="18" charset="0"/>
                  </a:endParaRPr>
                </a:p>
              </p:txBody>
            </p:sp>
            <p:sp>
              <p:nvSpPr>
                <p:cNvPr id="5369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-1078431" y="2643839"/>
                  <a:ext cx="500062" cy="4297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82" tIns="45692" rIns="91382" bIns="45692">
                  <a:spAutoFit/>
                </a:bodyPr>
                <a:lstStyle/>
                <a:p>
                  <a:pPr algn="ctr" defTabSz="1389063">
                    <a:spcBef>
                      <a:spcPct val="50000"/>
                    </a:spcBef>
                  </a:pPr>
                  <a:r>
                    <a:rPr lang="ru-RU" sz="1400">
                      <a:solidFill>
                        <a:srgbClr val="FF0000"/>
                      </a:solidFill>
                    </a:rPr>
                    <a:t>нг</a:t>
                  </a:r>
                </a:p>
              </p:txBody>
            </p:sp>
          </p:grpSp>
          <p:grpSp>
            <p:nvGrpSpPr>
              <p:cNvPr id="5348" name="Group 97"/>
              <p:cNvGrpSpPr>
                <a:grpSpLocks/>
              </p:cNvGrpSpPr>
              <p:nvPr/>
            </p:nvGrpSpPr>
            <p:grpSpPr bwMode="auto">
              <a:xfrm>
                <a:off x="-1028752" y="5849939"/>
                <a:ext cx="866775" cy="534329"/>
                <a:chOff x="-1139" y="1421"/>
                <a:chExt cx="441" cy="289"/>
              </a:xfrm>
            </p:grpSpPr>
            <p:grpSp>
              <p:nvGrpSpPr>
                <p:cNvPr id="5364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5366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6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57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39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СМП</a:t>
                  </a:r>
                </a:p>
              </p:txBody>
            </p:sp>
          </p:grpSp>
          <p:grpSp>
            <p:nvGrpSpPr>
              <p:cNvPr id="5349" name="Group 97"/>
              <p:cNvGrpSpPr>
                <a:grpSpLocks/>
              </p:cNvGrpSpPr>
              <p:nvPr/>
            </p:nvGrpSpPr>
            <p:grpSpPr bwMode="auto">
              <a:xfrm>
                <a:off x="-993373" y="5409279"/>
                <a:ext cx="866775" cy="534329"/>
                <a:chOff x="-1121" y="1421"/>
                <a:chExt cx="441" cy="289"/>
              </a:xfrm>
            </p:grpSpPr>
            <p:grpSp>
              <p:nvGrpSpPr>
                <p:cNvPr id="5360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5362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63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53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ОМВД</a:t>
                  </a:r>
                </a:p>
              </p:txBody>
            </p:sp>
          </p:grpSp>
          <p:grpSp>
            <p:nvGrpSpPr>
              <p:cNvPr id="5350" name="Group 97"/>
              <p:cNvGrpSpPr>
                <a:grpSpLocks/>
              </p:cNvGrpSpPr>
              <p:nvPr/>
            </p:nvGrpSpPr>
            <p:grpSpPr bwMode="auto">
              <a:xfrm>
                <a:off x="-1022030" y="6087563"/>
                <a:ext cx="1028752" cy="534329"/>
                <a:chOff x="-1118" y="1421"/>
                <a:chExt cx="441" cy="289"/>
              </a:xfrm>
            </p:grpSpPr>
            <p:grpSp>
              <p:nvGrpSpPr>
                <p:cNvPr id="5356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5358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59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49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18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ПУЖКХ</a:t>
                  </a:r>
                </a:p>
              </p:txBody>
            </p:sp>
          </p:grpSp>
          <p:grpSp>
            <p:nvGrpSpPr>
              <p:cNvPr id="5351" name="Group 97"/>
              <p:cNvGrpSpPr>
                <a:grpSpLocks/>
              </p:cNvGrpSpPr>
              <p:nvPr/>
            </p:nvGrpSpPr>
            <p:grpSpPr bwMode="auto">
              <a:xfrm>
                <a:off x="-992656" y="5623593"/>
                <a:ext cx="866775" cy="534329"/>
                <a:chOff x="-1121" y="1421"/>
                <a:chExt cx="441" cy="289"/>
              </a:xfrm>
            </p:grpSpPr>
            <p:grpSp>
              <p:nvGrpSpPr>
                <p:cNvPr id="5352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5354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55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45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0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РЭС</a:t>
                  </a:r>
                </a:p>
              </p:txBody>
            </p:sp>
          </p:grpSp>
        </p:grpSp>
      </p:grpSp>
      <p:cxnSp>
        <p:nvCxnSpPr>
          <p:cNvPr id="172" name="Прямая со стрелкой 171"/>
          <p:cNvCxnSpPr>
            <a:stCxn id="5373" idx="1"/>
          </p:cNvCxnSpPr>
          <p:nvPr/>
        </p:nvCxnSpPr>
        <p:spPr>
          <a:xfrm rot="16200000" flipH="1" flipV="1">
            <a:off x="4468812" y="4600576"/>
            <a:ext cx="60325" cy="482600"/>
          </a:xfrm>
          <a:prstGeom prst="straightConnector1">
            <a:avLst/>
          </a:prstGeom>
          <a:ln w="4762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85" name="Group 574"/>
          <p:cNvGraphicFramePr>
            <a:graphicFrameLocks noGrp="1"/>
          </p:cNvGraphicFramePr>
          <p:nvPr/>
        </p:nvGraphicFramePr>
        <p:xfrm>
          <a:off x="65088" y="6380163"/>
          <a:ext cx="3692506" cy="2075445"/>
        </p:xfrm>
        <a:graphic>
          <a:graphicData uri="http://schemas.openxmlformats.org/drawingml/2006/table">
            <a:tbl>
              <a:tblPr/>
              <a:tblGrid>
                <a:gridCol w="2584754"/>
                <a:gridCol w="1107752"/>
              </a:tblGrid>
              <a:tr h="233562">
                <a:tc gridSpan="2"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Сведения по объектам ЖКХ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562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объекта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60471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Газопровод  среднего давления (км.)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 (км).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33562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ГРП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33562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ГРС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33562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ГГРП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33562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ГРПШ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33562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ШРП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83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</a:tbl>
          </a:graphicData>
        </a:graphic>
      </p:graphicFrame>
      <p:sp>
        <p:nvSpPr>
          <p:cNvPr id="5185" name="TextBox 180"/>
          <p:cNvSpPr txBox="1">
            <a:spLocks noChangeArrowheads="1"/>
          </p:cNvSpPr>
          <p:nvPr/>
        </p:nvSpPr>
        <p:spPr bwMode="auto">
          <a:xfrm>
            <a:off x="7115175" y="6372225"/>
            <a:ext cx="2000250" cy="608013"/>
          </a:xfrm>
          <a:prstGeom prst="rect">
            <a:avLst/>
          </a:prstGeom>
          <a:solidFill>
            <a:srgbClr val="FF9933"/>
          </a:solidFill>
          <a:ln w="9525">
            <a:noFill/>
            <a:miter lim="800000"/>
            <a:headEnd/>
            <a:tailEnd/>
          </a:ln>
        </p:spPr>
        <p:txBody>
          <a:bodyPr lIns="122191" tIns="61096" rIns="122191" bIns="61096">
            <a:spAutoFit/>
          </a:bodyPr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Рай-Газ.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Начальник Бериханов С-М.А.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Мобильный (8-928)-087-03-06.</a:t>
            </a:r>
          </a:p>
        </p:txBody>
      </p:sp>
      <p:sp>
        <p:nvSpPr>
          <p:cNvPr id="119" name="AutoShape 304"/>
          <p:cNvSpPr>
            <a:spLocks noChangeArrowheads="1"/>
          </p:cNvSpPr>
          <p:nvPr/>
        </p:nvSpPr>
        <p:spPr bwMode="auto">
          <a:xfrm>
            <a:off x="6829425" y="5776913"/>
            <a:ext cx="141288" cy="195262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21" name="AutoShape 304"/>
          <p:cNvSpPr>
            <a:spLocks noChangeArrowheads="1"/>
          </p:cNvSpPr>
          <p:nvPr/>
        </p:nvSpPr>
        <p:spPr bwMode="auto">
          <a:xfrm>
            <a:off x="5329238" y="7061200"/>
            <a:ext cx="141287" cy="195263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23" name="AutoShape 304"/>
          <p:cNvSpPr>
            <a:spLocks noChangeArrowheads="1"/>
          </p:cNvSpPr>
          <p:nvPr/>
        </p:nvSpPr>
        <p:spPr bwMode="auto">
          <a:xfrm>
            <a:off x="4259263" y="6748463"/>
            <a:ext cx="141287" cy="195262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5198" name="AutoShape 107"/>
          <p:cNvSpPr>
            <a:spLocks noChangeArrowheads="1"/>
          </p:cNvSpPr>
          <p:nvPr/>
        </p:nvSpPr>
        <p:spPr bwMode="auto">
          <a:xfrm>
            <a:off x="4325938" y="6300788"/>
            <a:ext cx="860425" cy="215900"/>
          </a:xfrm>
          <a:prstGeom prst="wedgeRoundRectCallout">
            <a:avLst>
              <a:gd name="adj1" fmla="val -47648"/>
              <a:gd name="adj2" fmla="val 152514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ГРП1 шт.</a:t>
            </a:r>
          </a:p>
        </p:txBody>
      </p:sp>
      <p:sp>
        <p:nvSpPr>
          <p:cNvPr id="125" name="AutoShape 304"/>
          <p:cNvSpPr>
            <a:spLocks noChangeArrowheads="1"/>
          </p:cNvSpPr>
          <p:nvPr/>
        </p:nvSpPr>
        <p:spPr bwMode="auto">
          <a:xfrm>
            <a:off x="8115300" y="5157788"/>
            <a:ext cx="141288" cy="195262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27" name="AutoShape 304"/>
          <p:cNvSpPr>
            <a:spLocks noChangeArrowheads="1"/>
          </p:cNvSpPr>
          <p:nvPr/>
        </p:nvSpPr>
        <p:spPr bwMode="auto">
          <a:xfrm>
            <a:off x="9688513" y="3586163"/>
            <a:ext cx="141287" cy="195262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29" name="AutoShape 304"/>
          <p:cNvSpPr>
            <a:spLocks noChangeArrowheads="1"/>
          </p:cNvSpPr>
          <p:nvPr/>
        </p:nvSpPr>
        <p:spPr bwMode="auto">
          <a:xfrm>
            <a:off x="8474075" y="2514600"/>
            <a:ext cx="141288" cy="195263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31" name="AutoShape 304"/>
          <p:cNvSpPr>
            <a:spLocks noChangeArrowheads="1"/>
          </p:cNvSpPr>
          <p:nvPr/>
        </p:nvSpPr>
        <p:spPr bwMode="auto">
          <a:xfrm>
            <a:off x="7545388" y="3605213"/>
            <a:ext cx="141287" cy="195262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33" name="AutoShape 304"/>
          <p:cNvSpPr>
            <a:spLocks noChangeArrowheads="1"/>
          </p:cNvSpPr>
          <p:nvPr/>
        </p:nvSpPr>
        <p:spPr bwMode="auto">
          <a:xfrm>
            <a:off x="1258888" y="5605463"/>
            <a:ext cx="141287" cy="195262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35" name="AutoShape 304"/>
          <p:cNvSpPr>
            <a:spLocks noChangeArrowheads="1"/>
          </p:cNvSpPr>
          <p:nvPr/>
        </p:nvSpPr>
        <p:spPr bwMode="auto">
          <a:xfrm>
            <a:off x="4043363" y="4872038"/>
            <a:ext cx="141287" cy="195262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37" name="AutoShape 304"/>
          <p:cNvSpPr>
            <a:spLocks noChangeArrowheads="1"/>
          </p:cNvSpPr>
          <p:nvPr/>
        </p:nvSpPr>
        <p:spPr bwMode="auto">
          <a:xfrm>
            <a:off x="3616325" y="2871788"/>
            <a:ext cx="141288" cy="195262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139" name="AutoShape 304"/>
          <p:cNvSpPr>
            <a:spLocks noChangeArrowheads="1"/>
          </p:cNvSpPr>
          <p:nvPr/>
        </p:nvSpPr>
        <p:spPr bwMode="auto">
          <a:xfrm>
            <a:off x="3043238" y="2300288"/>
            <a:ext cx="141287" cy="195262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grpSp>
        <p:nvGrpSpPr>
          <p:cNvPr id="5207" name="Group 298"/>
          <p:cNvGrpSpPr>
            <a:grpSpLocks/>
          </p:cNvGrpSpPr>
          <p:nvPr/>
        </p:nvGrpSpPr>
        <p:grpSpPr bwMode="auto">
          <a:xfrm>
            <a:off x="4757738" y="1728788"/>
            <a:ext cx="506412" cy="260350"/>
            <a:chOff x="2290" y="4020"/>
            <a:chExt cx="639" cy="266"/>
          </a:xfrm>
        </p:grpSpPr>
        <p:sp>
          <p:nvSpPr>
            <p:cNvPr id="533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27" cy="221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7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7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7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533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533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533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533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4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34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34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4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33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5208" name="Group 298"/>
          <p:cNvGrpSpPr>
            <a:grpSpLocks/>
          </p:cNvGrpSpPr>
          <p:nvPr/>
        </p:nvGrpSpPr>
        <p:grpSpPr bwMode="auto">
          <a:xfrm>
            <a:off x="3829050" y="5157788"/>
            <a:ext cx="576263" cy="360362"/>
            <a:chOff x="2290" y="4020"/>
            <a:chExt cx="817" cy="315"/>
          </a:xfrm>
        </p:grpSpPr>
        <p:sp>
          <p:nvSpPr>
            <p:cNvPr id="532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532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532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532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532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3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33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33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3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32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5209" name="Group 298"/>
          <p:cNvGrpSpPr>
            <a:grpSpLocks/>
          </p:cNvGrpSpPr>
          <p:nvPr/>
        </p:nvGrpSpPr>
        <p:grpSpPr bwMode="auto">
          <a:xfrm>
            <a:off x="8686800" y="2439988"/>
            <a:ext cx="539750" cy="360362"/>
            <a:chOff x="2290" y="4020"/>
            <a:chExt cx="681" cy="295"/>
          </a:xfrm>
        </p:grpSpPr>
        <p:sp>
          <p:nvSpPr>
            <p:cNvPr id="531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531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531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531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531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2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32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532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2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31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10" name="AutoShape 136"/>
          <p:cNvSpPr>
            <a:spLocks noChangeArrowheads="1"/>
          </p:cNvSpPr>
          <p:nvPr/>
        </p:nvSpPr>
        <p:spPr bwMode="auto">
          <a:xfrm>
            <a:off x="5553075" y="2371725"/>
            <a:ext cx="1276350" cy="571500"/>
          </a:xfrm>
          <a:prstGeom prst="wedgeRectCallout">
            <a:avLst>
              <a:gd name="adj1" fmla="val -93208"/>
              <a:gd name="adj2" fmla="val -123796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211" name="AutoShape 136"/>
          <p:cNvSpPr>
            <a:spLocks noChangeArrowheads="1"/>
          </p:cNvSpPr>
          <p:nvPr/>
        </p:nvSpPr>
        <p:spPr bwMode="auto">
          <a:xfrm>
            <a:off x="9267825" y="2371725"/>
            <a:ext cx="1276350" cy="571500"/>
          </a:xfrm>
          <a:prstGeom prst="wedgeRectCallout">
            <a:avLst>
              <a:gd name="adj1" fmla="val -56444"/>
              <a:gd name="adj2" fmla="val -12218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5212" name="AutoShape 107"/>
          <p:cNvSpPr>
            <a:spLocks noChangeArrowheads="1"/>
          </p:cNvSpPr>
          <p:nvPr/>
        </p:nvSpPr>
        <p:spPr bwMode="auto">
          <a:xfrm>
            <a:off x="971550" y="4872038"/>
            <a:ext cx="1214438" cy="428625"/>
          </a:xfrm>
          <a:prstGeom prst="wedgeRoundRectCallout">
            <a:avLst>
              <a:gd name="adj1" fmla="val -21375"/>
              <a:gd name="adj2" fmla="val 132699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ГГРПШ-1 шт.</a:t>
            </a:r>
          </a:p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ШРП-1 шт.</a:t>
            </a:r>
          </a:p>
        </p:txBody>
      </p:sp>
      <p:sp>
        <p:nvSpPr>
          <p:cNvPr id="5213" name="AutoShape 107"/>
          <p:cNvSpPr>
            <a:spLocks noChangeArrowheads="1"/>
          </p:cNvSpPr>
          <p:nvPr/>
        </p:nvSpPr>
        <p:spPr bwMode="auto">
          <a:xfrm>
            <a:off x="5872163" y="6800850"/>
            <a:ext cx="1217612" cy="500063"/>
          </a:xfrm>
          <a:prstGeom prst="wedgeRoundRectCallout">
            <a:avLst>
              <a:gd name="adj1" fmla="val -85889"/>
              <a:gd name="adj2" fmla="val 17116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ГРП1 шт.</a:t>
            </a:r>
          </a:p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ГГРП-1 шт.</a:t>
            </a:r>
          </a:p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ШРП-4 шт.</a:t>
            </a:r>
          </a:p>
        </p:txBody>
      </p:sp>
      <p:sp>
        <p:nvSpPr>
          <p:cNvPr id="5214" name="AutoShape 107"/>
          <p:cNvSpPr>
            <a:spLocks noChangeArrowheads="1"/>
          </p:cNvSpPr>
          <p:nvPr/>
        </p:nvSpPr>
        <p:spPr bwMode="auto">
          <a:xfrm>
            <a:off x="7183438" y="5978525"/>
            <a:ext cx="1146175" cy="357188"/>
          </a:xfrm>
          <a:prstGeom prst="wedgeRoundRectCallout">
            <a:avLst>
              <a:gd name="adj1" fmla="val -69315"/>
              <a:gd name="adj2" fmla="val -56931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ГРП3 шт.</a:t>
            </a:r>
          </a:p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ГШРП-4 шт.</a:t>
            </a:r>
          </a:p>
        </p:txBody>
      </p:sp>
      <p:sp>
        <p:nvSpPr>
          <p:cNvPr id="5215" name="AutoShape 107"/>
          <p:cNvSpPr>
            <a:spLocks noChangeArrowheads="1"/>
          </p:cNvSpPr>
          <p:nvPr/>
        </p:nvSpPr>
        <p:spPr bwMode="auto">
          <a:xfrm>
            <a:off x="7948613" y="5443538"/>
            <a:ext cx="1214437" cy="500062"/>
          </a:xfrm>
          <a:prstGeom prst="wedgeRoundRectCallout">
            <a:avLst>
              <a:gd name="adj1" fmla="val -33486"/>
              <a:gd name="adj2" fmla="val -85995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ГРП1 шт.</a:t>
            </a:r>
          </a:p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ГШРП-11 шт.</a:t>
            </a:r>
          </a:p>
        </p:txBody>
      </p:sp>
      <p:sp>
        <p:nvSpPr>
          <p:cNvPr id="5216" name="AutoShape 107"/>
          <p:cNvSpPr>
            <a:spLocks noChangeArrowheads="1"/>
          </p:cNvSpPr>
          <p:nvPr/>
        </p:nvSpPr>
        <p:spPr bwMode="auto">
          <a:xfrm>
            <a:off x="9401175" y="3014663"/>
            <a:ext cx="1071563" cy="357187"/>
          </a:xfrm>
          <a:prstGeom prst="wedgeRoundRectCallout">
            <a:avLst>
              <a:gd name="adj1" fmla="val -16273"/>
              <a:gd name="adj2" fmla="val 133468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ГРП1 шт.</a:t>
            </a:r>
          </a:p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ГРШП-1 шт.</a:t>
            </a:r>
          </a:p>
        </p:txBody>
      </p:sp>
      <p:sp>
        <p:nvSpPr>
          <p:cNvPr id="5217" name="AutoShape 107"/>
          <p:cNvSpPr>
            <a:spLocks noChangeArrowheads="1"/>
          </p:cNvSpPr>
          <p:nvPr/>
        </p:nvSpPr>
        <p:spPr bwMode="auto">
          <a:xfrm>
            <a:off x="6257925" y="3086100"/>
            <a:ext cx="1003300" cy="500063"/>
          </a:xfrm>
          <a:prstGeom prst="wedgeRoundRectCallout">
            <a:avLst>
              <a:gd name="adj1" fmla="val 80736"/>
              <a:gd name="adj2" fmla="val 56120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ГРП1 шт.</a:t>
            </a:r>
          </a:p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ГРПШ-4 шт.</a:t>
            </a:r>
          </a:p>
        </p:txBody>
      </p:sp>
      <p:sp>
        <p:nvSpPr>
          <p:cNvPr id="5218" name="AutoShape 107"/>
          <p:cNvSpPr>
            <a:spLocks noChangeArrowheads="1"/>
          </p:cNvSpPr>
          <p:nvPr/>
        </p:nvSpPr>
        <p:spPr bwMode="auto">
          <a:xfrm>
            <a:off x="6972300" y="2347913"/>
            <a:ext cx="1155700" cy="500062"/>
          </a:xfrm>
          <a:prstGeom prst="wedgeRoundRectCallout">
            <a:avLst>
              <a:gd name="adj1" fmla="val 79694"/>
              <a:gd name="adj2" fmla="val 398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ГРП1 шт.</a:t>
            </a:r>
          </a:p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ГГРП-1 шт.</a:t>
            </a:r>
          </a:p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ШРП-12 шт.</a:t>
            </a:r>
          </a:p>
        </p:txBody>
      </p:sp>
      <p:sp>
        <p:nvSpPr>
          <p:cNvPr id="5219" name="AutoShape 107"/>
          <p:cNvSpPr>
            <a:spLocks noChangeArrowheads="1"/>
          </p:cNvSpPr>
          <p:nvPr/>
        </p:nvSpPr>
        <p:spPr bwMode="auto">
          <a:xfrm>
            <a:off x="2114550" y="2943225"/>
            <a:ext cx="1071563" cy="285750"/>
          </a:xfrm>
          <a:prstGeom prst="wedgeRoundRectCallout">
            <a:avLst>
              <a:gd name="adj1" fmla="val 92843"/>
              <a:gd name="adj2" fmla="val -51606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800" b="1" i="1">
                <a:solidFill>
                  <a:schemeClr val="tx1"/>
                </a:solidFill>
              </a:rPr>
              <a:t>ГГРП1 шт.</a:t>
            </a:r>
          </a:p>
          <a:p>
            <a:pPr algn="ctr" defTabSz="912813"/>
            <a:r>
              <a:rPr lang="ru-RU" sz="800" b="1" i="1">
                <a:solidFill>
                  <a:schemeClr val="tx1"/>
                </a:solidFill>
              </a:rPr>
              <a:t>ШРП-3 шт.</a:t>
            </a:r>
          </a:p>
        </p:txBody>
      </p:sp>
      <p:sp>
        <p:nvSpPr>
          <p:cNvPr id="5220" name="AutoShape 107"/>
          <p:cNvSpPr>
            <a:spLocks noChangeArrowheads="1"/>
          </p:cNvSpPr>
          <p:nvPr/>
        </p:nvSpPr>
        <p:spPr bwMode="auto">
          <a:xfrm>
            <a:off x="4397375" y="2443163"/>
            <a:ext cx="1146175" cy="357187"/>
          </a:xfrm>
          <a:prstGeom prst="wedgeRoundRectCallout">
            <a:avLst>
              <a:gd name="adj1" fmla="val -24569"/>
              <a:gd name="adj2" fmla="val -108056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ГРП1 шт.</a:t>
            </a:r>
          </a:p>
          <a:p>
            <a:pPr algn="ctr" defTabSz="912813"/>
            <a:r>
              <a:rPr lang="ru-RU" sz="1000" b="1" i="1">
                <a:solidFill>
                  <a:schemeClr val="tx1"/>
                </a:solidFill>
              </a:rPr>
              <a:t>ШРП-21 шт.</a:t>
            </a:r>
          </a:p>
        </p:txBody>
      </p:sp>
      <p:sp>
        <p:nvSpPr>
          <p:cNvPr id="193" name="AutoShape 304"/>
          <p:cNvSpPr>
            <a:spLocks noChangeArrowheads="1"/>
          </p:cNvSpPr>
          <p:nvPr/>
        </p:nvSpPr>
        <p:spPr bwMode="auto">
          <a:xfrm>
            <a:off x="4614863" y="2085975"/>
            <a:ext cx="141287" cy="195263"/>
          </a:xfrm>
          <a:prstGeom prst="flowChartMagneticDisk">
            <a:avLst/>
          </a:prstGeom>
          <a:solidFill>
            <a:srgbClr val="FF99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 sz="2100">
              <a:solidFill>
                <a:schemeClr val="tx1"/>
              </a:solidFill>
            </a:endParaRPr>
          </a:p>
        </p:txBody>
      </p:sp>
      <p:sp>
        <p:nvSpPr>
          <p:cNvPr id="5222" name="AutoShape 107"/>
          <p:cNvSpPr>
            <a:spLocks noChangeArrowheads="1"/>
          </p:cNvSpPr>
          <p:nvPr/>
        </p:nvSpPr>
        <p:spPr bwMode="auto">
          <a:xfrm>
            <a:off x="2981325" y="2514600"/>
            <a:ext cx="919163" cy="214313"/>
          </a:xfrm>
          <a:prstGeom prst="wedgeRoundRectCallout">
            <a:avLst>
              <a:gd name="adj1" fmla="val -31509"/>
              <a:gd name="adj2" fmla="val -102134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ШРП-6 шт.</a:t>
            </a:r>
          </a:p>
        </p:txBody>
      </p:sp>
      <p:sp>
        <p:nvSpPr>
          <p:cNvPr id="5223" name="AutoShape 107"/>
          <p:cNvSpPr>
            <a:spLocks noChangeArrowheads="1"/>
          </p:cNvSpPr>
          <p:nvPr/>
        </p:nvSpPr>
        <p:spPr bwMode="auto">
          <a:xfrm>
            <a:off x="4686300" y="4943475"/>
            <a:ext cx="1217613" cy="571500"/>
          </a:xfrm>
          <a:prstGeom prst="wedgeRoundRectCallout">
            <a:avLst>
              <a:gd name="adj1" fmla="val -97745"/>
              <a:gd name="adj2" fmla="val -47546"/>
              <a:gd name="adj3" fmla="val 16667"/>
            </a:avLst>
          </a:prstGeom>
          <a:solidFill>
            <a:srgbClr val="FFC000"/>
          </a:solidFill>
          <a:ln w="9525" algn="ctr">
            <a:solidFill>
              <a:schemeClr val="tx2"/>
            </a:solidFill>
            <a:miter lim="800000"/>
            <a:headEnd/>
            <a:tailEnd/>
          </a:ln>
        </p:spPr>
        <p:txBody>
          <a:bodyPr lIns="91340" tIns="45673" rIns="91340" bIns="45673" anchor="ctr"/>
          <a:lstStyle/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ГРП1 шт.</a:t>
            </a:r>
          </a:p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ГГРП-1 шт.</a:t>
            </a:r>
          </a:p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ГРПШ-4 шт.</a:t>
            </a:r>
          </a:p>
          <a:p>
            <a:pPr algn="ctr" defTabSz="912813"/>
            <a:r>
              <a:rPr lang="ru-RU" sz="900" b="1" i="1">
                <a:solidFill>
                  <a:schemeClr val="tx1"/>
                </a:solidFill>
              </a:rPr>
              <a:t>ШРП-36 шт.</a:t>
            </a:r>
          </a:p>
        </p:txBody>
      </p:sp>
      <p:graphicFrame>
        <p:nvGraphicFramePr>
          <p:cNvPr id="197" name="Group 244"/>
          <p:cNvGraphicFramePr>
            <a:graphicFrameLocks noGrp="1"/>
          </p:cNvGraphicFramePr>
          <p:nvPr/>
        </p:nvGraphicFramePr>
        <p:xfrm>
          <a:off x="3792538" y="7372350"/>
          <a:ext cx="5398424" cy="1092387"/>
        </p:xfrm>
        <a:graphic>
          <a:graphicData uri="http://schemas.openxmlformats.org/drawingml/2006/table">
            <a:tbl>
              <a:tblPr/>
              <a:tblGrid>
                <a:gridCol w="892465"/>
                <a:gridCol w="1348615"/>
                <a:gridCol w="1263335"/>
                <a:gridCol w="1086824"/>
                <a:gridCol w="404584"/>
                <a:gridCol w="402601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5263" name="AutoShape 136"/>
          <p:cNvSpPr>
            <a:spLocks noChangeArrowheads="1"/>
          </p:cNvSpPr>
          <p:nvPr/>
        </p:nvSpPr>
        <p:spPr bwMode="auto">
          <a:xfrm>
            <a:off x="3338513" y="5729288"/>
            <a:ext cx="1419225" cy="500062"/>
          </a:xfrm>
          <a:prstGeom prst="wedgeRectCallout">
            <a:avLst>
              <a:gd name="adj1" fmla="val -7944"/>
              <a:gd name="adj2" fmla="val -116278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5264" name="Группа 182"/>
          <p:cNvGrpSpPr>
            <a:grpSpLocks/>
          </p:cNvGrpSpPr>
          <p:nvPr/>
        </p:nvGrpSpPr>
        <p:grpSpPr bwMode="auto">
          <a:xfrm>
            <a:off x="9186863" y="5240338"/>
            <a:ext cx="3614737" cy="4418012"/>
            <a:chOff x="9186863" y="5240338"/>
            <a:chExt cx="3614737" cy="4418012"/>
          </a:xfrm>
        </p:grpSpPr>
        <p:sp>
          <p:nvSpPr>
            <p:cNvPr id="2" name="Rectangle 67"/>
            <p:cNvSpPr>
              <a:spLocks noChangeArrowheads="1"/>
            </p:cNvSpPr>
            <p:nvPr/>
          </p:nvSpPr>
          <p:spPr bwMode="auto">
            <a:xfrm>
              <a:off x="9186863" y="5300663"/>
              <a:ext cx="3614737" cy="42751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70945" tIns="85478" rIns="170945" bIns="85478" anchor="ctr"/>
            <a:lstStyle/>
            <a:p>
              <a:pPr algn="ctr" defTabSz="1219200">
                <a:defRPr/>
              </a:pPr>
              <a:endParaRPr lang="ru-RU" sz="1100"/>
            </a:p>
          </p:txBody>
        </p:sp>
        <p:sp>
          <p:nvSpPr>
            <p:cNvPr id="5271" name="Text Box 68"/>
            <p:cNvSpPr txBox="1">
              <a:spLocks noChangeArrowheads="1"/>
            </p:cNvSpPr>
            <p:nvPr/>
          </p:nvSpPr>
          <p:spPr bwMode="auto">
            <a:xfrm>
              <a:off x="9601200" y="5240338"/>
              <a:ext cx="3086100" cy="4175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227" tIns="85145" rIns="170227" bIns="85145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600" b="1">
                  <a:solidFill>
                    <a:schemeClr val="tx1"/>
                  </a:solidFill>
                  <a:cs typeface="Arial" pitchFamily="34" charset="0"/>
                </a:rPr>
                <a:t>Условные обозначения</a:t>
              </a:r>
            </a:p>
          </p:txBody>
        </p:sp>
        <p:grpSp>
          <p:nvGrpSpPr>
            <p:cNvPr id="5272" name="Группа 137"/>
            <p:cNvGrpSpPr>
              <a:grpSpLocks/>
            </p:cNvGrpSpPr>
            <p:nvPr/>
          </p:nvGrpSpPr>
          <p:grpSpPr bwMode="auto">
            <a:xfrm>
              <a:off x="9472613" y="8299450"/>
              <a:ext cx="503237" cy="1588"/>
              <a:chOff x="3400404" y="8158186"/>
              <a:chExt cx="357190" cy="1588"/>
            </a:xfrm>
          </p:grpSpPr>
          <p:cxnSp>
            <p:nvCxnSpPr>
              <p:cNvPr id="5312" name="Прямая соединительная линия 133"/>
              <p:cNvCxnSpPr>
                <a:cxnSpLocks noChangeShapeType="1"/>
              </p:cNvCxnSpPr>
              <p:nvPr/>
            </p:nvCxnSpPr>
            <p:spPr bwMode="auto">
              <a:xfrm>
                <a:off x="3400404" y="8158186"/>
                <a:ext cx="357190" cy="1588"/>
              </a:xfrm>
              <a:prstGeom prst="line">
                <a:avLst/>
              </a:prstGeom>
              <a:noFill/>
              <a:ln w="152400" algn="ctr">
                <a:solidFill>
                  <a:srgbClr val="FFC000"/>
                </a:solidFill>
                <a:round/>
                <a:headEnd/>
                <a:tailEnd/>
              </a:ln>
            </p:spPr>
          </p:cxnSp>
          <p:cxnSp>
            <p:nvCxnSpPr>
              <p:cNvPr id="5313" name="Прямая соединительная линия 135"/>
              <p:cNvCxnSpPr>
                <a:cxnSpLocks noChangeShapeType="1"/>
              </p:cNvCxnSpPr>
              <p:nvPr/>
            </p:nvCxnSpPr>
            <p:spPr bwMode="auto">
              <a:xfrm>
                <a:off x="3471842" y="8158186"/>
                <a:ext cx="214314" cy="1588"/>
              </a:xfrm>
              <a:prstGeom prst="line">
                <a:avLst/>
              </a:prstGeom>
              <a:noFill/>
              <a:ln w="31750" algn="ctr">
                <a:solidFill>
                  <a:srgbClr val="C00000"/>
                </a:solidFill>
                <a:round/>
                <a:headEnd/>
                <a:tailEnd/>
              </a:ln>
            </p:spPr>
          </p:cxnSp>
        </p:grpSp>
        <p:sp>
          <p:nvSpPr>
            <p:cNvPr id="5273" name="Text Box 138"/>
            <p:cNvSpPr txBox="1">
              <a:spLocks noChangeArrowheads="1"/>
            </p:cNvSpPr>
            <p:nvPr/>
          </p:nvSpPr>
          <p:spPr bwMode="auto">
            <a:xfrm>
              <a:off x="9904413" y="8126413"/>
              <a:ext cx="2497137" cy="3175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46234" tIns="73108" rIns="146234" bIns="73108">
              <a:spAutoFit/>
            </a:bodyPr>
            <a:lstStyle/>
            <a:p>
              <a:pPr algn="ctr" defTabSz="16843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-граница района </a:t>
              </a:r>
            </a:p>
          </p:txBody>
        </p:sp>
        <p:sp>
          <p:nvSpPr>
            <p:cNvPr id="5274" name="Text Box 69"/>
            <p:cNvSpPr txBox="1">
              <a:spLocks noChangeArrowheads="1"/>
            </p:cNvSpPr>
            <p:nvPr/>
          </p:nvSpPr>
          <p:spPr bwMode="auto">
            <a:xfrm>
              <a:off x="9758363" y="8651875"/>
              <a:ext cx="2900362" cy="292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282" tIns="85177" rIns="170282" bIns="85177">
              <a:spAutoFit/>
            </a:bodyPr>
            <a:lstStyle/>
            <a:p>
              <a:pPr algn="ctr" defTabSz="1219200">
                <a:lnSpc>
                  <a:spcPts val="938"/>
                </a:lnSpc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-газораспределительная станция</a:t>
              </a:r>
            </a:p>
          </p:txBody>
        </p:sp>
        <p:sp>
          <p:nvSpPr>
            <p:cNvPr id="5275" name="Text Box 69"/>
            <p:cNvSpPr txBox="1">
              <a:spLocks noChangeArrowheads="1"/>
            </p:cNvSpPr>
            <p:nvPr/>
          </p:nvSpPr>
          <p:spPr bwMode="auto">
            <a:xfrm>
              <a:off x="9829800" y="8388350"/>
              <a:ext cx="2659063" cy="341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282" tIns="85177" rIns="170282" bIns="85177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 Газопровод среднего давления</a:t>
              </a:r>
            </a:p>
          </p:txBody>
        </p:sp>
        <p:grpSp>
          <p:nvGrpSpPr>
            <p:cNvPr id="5276" name="Group 298"/>
            <p:cNvGrpSpPr>
              <a:grpSpLocks/>
            </p:cNvGrpSpPr>
            <p:nvPr/>
          </p:nvGrpSpPr>
          <p:grpSpPr bwMode="auto">
            <a:xfrm>
              <a:off x="9482138" y="7685088"/>
              <a:ext cx="704850" cy="369887"/>
              <a:chOff x="2290" y="3991"/>
              <a:chExt cx="817" cy="270"/>
            </a:xfrm>
          </p:grpSpPr>
          <p:sp>
            <p:nvSpPr>
              <p:cNvPr id="5302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11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1100" b="1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  <a:endParaRPr lang="ru-RU" sz="11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5303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5304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5306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5307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308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5309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5310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5311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5305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5277" name="Text Box 69"/>
            <p:cNvSpPr txBox="1">
              <a:spLocks noChangeArrowheads="1"/>
            </p:cNvSpPr>
            <p:nvPr/>
          </p:nvSpPr>
          <p:spPr bwMode="auto">
            <a:xfrm>
              <a:off x="9986963" y="7667625"/>
              <a:ext cx="2814637" cy="460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sp>
          <p:nvSpPr>
            <p:cNvPr id="5301" name="Oval 292"/>
            <p:cNvSpPr>
              <a:spLocks noChangeArrowheads="1"/>
            </p:cNvSpPr>
            <p:nvPr/>
          </p:nvSpPr>
          <p:spPr bwMode="auto">
            <a:xfrm>
              <a:off x="9388475" y="7246034"/>
              <a:ext cx="415094" cy="367616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279" name="TextBox 76"/>
            <p:cNvSpPr txBox="1">
              <a:spLocks noChangeArrowheads="1"/>
            </p:cNvSpPr>
            <p:nvPr/>
          </p:nvSpPr>
          <p:spPr bwMode="auto">
            <a:xfrm>
              <a:off x="9501188" y="7196138"/>
              <a:ext cx="3300412" cy="4619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-Местность способная принять вертолет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без предварительной подготовки</a:t>
              </a:r>
            </a:p>
          </p:txBody>
        </p:sp>
        <p:graphicFrame>
          <p:nvGraphicFramePr>
            <p:cNvPr id="5124" name="Object 181"/>
            <p:cNvGraphicFramePr>
              <a:graphicFrameLocks noChangeAspect="1"/>
            </p:cNvGraphicFramePr>
            <p:nvPr/>
          </p:nvGraphicFramePr>
          <p:xfrm>
            <a:off x="9515475" y="6427788"/>
            <a:ext cx="385763" cy="400050"/>
          </p:xfrm>
          <a:graphic>
            <a:graphicData uri="http://schemas.openxmlformats.org/presentationml/2006/ole">
              <p:oleObj spid="_x0000_s5124" name="Clip" r:id="rId8" imgW="568824" imgH="706443" progId="">
                <p:embed/>
              </p:oleObj>
            </a:graphicData>
          </a:graphic>
        </p:graphicFrame>
        <p:sp>
          <p:nvSpPr>
            <p:cNvPr id="5280" name="Прямоугольник 76"/>
            <p:cNvSpPr>
              <a:spLocks noChangeArrowheads="1"/>
            </p:cNvSpPr>
            <p:nvPr/>
          </p:nvSpPr>
          <p:spPr bwMode="auto">
            <a:xfrm>
              <a:off x="10140950" y="6372225"/>
              <a:ext cx="2641600" cy="495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5281" name="Text Box 384"/>
            <p:cNvSpPr txBox="1">
              <a:spLocks noChangeArrowheads="1"/>
            </p:cNvSpPr>
            <p:nvPr/>
          </p:nvSpPr>
          <p:spPr bwMode="auto">
            <a:xfrm>
              <a:off x="9867900" y="5989638"/>
              <a:ext cx="2914650" cy="434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grpSp>
          <p:nvGrpSpPr>
            <p:cNvPr id="5282" name="Группа 106"/>
            <p:cNvGrpSpPr>
              <a:grpSpLocks/>
            </p:cNvGrpSpPr>
            <p:nvPr/>
          </p:nvGrpSpPr>
          <p:grpSpPr bwMode="auto">
            <a:xfrm>
              <a:off x="9615488" y="9264650"/>
              <a:ext cx="360362" cy="179388"/>
              <a:chOff x="9209088" y="9358313"/>
              <a:chExt cx="504825" cy="266700"/>
            </a:xfrm>
          </p:grpSpPr>
          <p:sp>
            <p:nvSpPr>
              <p:cNvPr id="5298" name="Oval 429"/>
              <p:cNvSpPr>
                <a:spLocks noChangeArrowheads="1"/>
              </p:cNvSpPr>
              <p:nvPr/>
            </p:nvSpPr>
            <p:spPr bwMode="auto">
              <a:xfrm>
                <a:off x="9310688" y="9358313"/>
                <a:ext cx="287337" cy="266700"/>
              </a:xfrm>
              <a:prstGeom prst="ellipse">
                <a:avLst/>
              </a:prstGeom>
              <a:noFill/>
              <a:ln w="34925" algn="ctr">
                <a:solidFill>
                  <a:srgbClr val="FFFF00"/>
                </a:solidFill>
                <a:round/>
                <a:headEnd/>
                <a:tailEnd/>
              </a:ln>
              <a:effectLst>
                <a:prstShdw prst="shdw17" dist="17961" dir="2700000">
                  <a:srgbClr val="999900"/>
                </a:prstShdw>
              </a:effectLst>
            </p:spPr>
            <p:txBody>
              <a:bodyPr wrap="none" lIns="91407" tIns="45705" rIns="91407" bIns="45705" anchor="ctr"/>
              <a:lstStyle/>
              <a:p>
                <a:pPr algn="ctr"/>
                <a:endParaRPr lang="ru-RU"/>
              </a:p>
            </p:txBody>
          </p:sp>
          <p:sp>
            <p:nvSpPr>
              <p:cNvPr id="5299" name="Line 430"/>
              <p:cNvSpPr>
                <a:spLocks noChangeShapeType="1"/>
              </p:cNvSpPr>
              <p:nvPr/>
            </p:nvSpPr>
            <p:spPr bwMode="auto">
              <a:xfrm>
                <a:off x="9209088" y="9480550"/>
                <a:ext cx="504825" cy="0"/>
              </a:xfrm>
              <a:prstGeom prst="line">
                <a:avLst/>
              </a:prstGeom>
              <a:noFill/>
              <a:ln w="34925">
                <a:solidFill>
                  <a:srgbClr val="996633"/>
                </a:solidFill>
                <a:round/>
                <a:headEnd/>
                <a:tailEnd/>
              </a:ln>
              <a:effectLst>
                <a:prstShdw prst="shdw17" dist="17961" dir="2700000">
                  <a:srgbClr val="5C3D1F"/>
                </a:prstShdw>
              </a:effectLst>
            </p:spPr>
            <p:txBody>
              <a:bodyPr lIns="91407" tIns="45705" rIns="91407" bIns="45705" anchor="ctr"/>
              <a:lstStyle/>
              <a:p>
                <a:endParaRPr lang="ru-RU"/>
              </a:p>
            </p:txBody>
          </p:sp>
        </p:grpSp>
        <p:sp>
          <p:nvSpPr>
            <p:cNvPr id="5283" name="Text Box 138"/>
            <p:cNvSpPr txBox="1">
              <a:spLocks noChangeArrowheads="1"/>
            </p:cNvSpPr>
            <p:nvPr/>
          </p:nvSpPr>
          <p:spPr bwMode="auto">
            <a:xfrm>
              <a:off x="10186988" y="9172575"/>
              <a:ext cx="2601912" cy="485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46234" tIns="73108" rIns="146234" bIns="73108">
              <a:spAutoFit/>
            </a:bodyPr>
            <a:lstStyle/>
            <a:p>
              <a:pPr algn="ctr" defTabSz="16843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-Место подземного пересечения с автомобильной дорогой</a:t>
              </a:r>
            </a:p>
          </p:txBody>
        </p:sp>
        <p:sp>
          <p:nvSpPr>
            <p:cNvPr id="5284" name="Равнобедренный треугольник 114"/>
            <p:cNvSpPr>
              <a:spLocks noChangeArrowheads="1"/>
            </p:cNvSpPr>
            <p:nvPr/>
          </p:nvSpPr>
          <p:spPr bwMode="auto">
            <a:xfrm>
              <a:off x="9648825" y="8658225"/>
              <a:ext cx="252413" cy="215900"/>
            </a:xfrm>
            <a:prstGeom prst="triangle">
              <a:avLst>
                <a:gd name="adj" fmla="val 50000"/>
              </a:avLst>
            </a:prstGeom>
            <a:solidFill>
              <a:srgbClr val="FFC000"/>
            </a:solidFill>
            <a:ln w="254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68373" tIns="34187" rIns="68373" bIns="34187" anchor="ctr"/>
            <a:lstStyle/>
            <a:p>
              <a:pPr algn="ctr" defTabSz="677863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106" name="Прямая соединительная линия 105"/>
            <p:cNvCxnSpPr/>
            <p:nvPr/>
          </p:nvCxnSpPr>
          <p:spPr bwMode="auto">
            <a:xfrm>
              <a:off x="9544050" y="8586788"/>
              <a:ext cx="428625" cy="0"/>
            </a:xfrm>
            <a:prstGeom prst="line">
              <a:avLst/>
            </a:prstGeom>
            <a:ln w="47625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286" name="Text Box 438"/>
            <p:cNvSpPr txBox="1">
              <a:spLocks noChangeArrowheads="1"/>
            </p:cNvSpPr>
            <p:nvPr/>
          </p:nvSpPr>
          <p:spPr bwMode="auto">
            <a:xfrm>
              <a:off x="10472738" y="6775450"/>
              <a:ext cx="2301875" cy="4619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-начальник гарнизона пожарной охраны</a:t>
              </a:r>
            </a:p>
          </p:txBody>
        </p:sp>
        <p:grpSp>
          <p:nvGrpSpPr>
            <p:cNvPr id="5287" name="Group 439"/>
            <p:cNvGrpSpPr>
              <a:grpSpLocks/>
            </p:cNvGrpSpPr>
            <p:nvPr/>
          </p:nvGrpSpPr>
          <p:grpSpPr bwMode="auto">
            <a:xfrm>
              <a:off x="9472613" y="6761163"/>
              <a:ext cx="473075" cy="468312"/>
              <a:chOff x="62" y="3847"/>
              <a:chExt cx="284" cy="272"/>
            </a:xfrm>
          </p:grpSpPr>
          <p:graphicFrame>
            <p:nvGraphicFramePr>
              <p:cNvPr id="5125" name="Object 17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5125" name="Clip" r:id="rId9" imgW="590231" imgH="703385" progId="">
                  <p:embed/>
                </p:oleObj>
              </a:graphicData>
            </a:graphic>
          </p:graphicFrame>
          <p:sp>
            <p:nvSpPr>
              <p:cNvPr id="5297" name="Text Box 441"/>
              <p:cNvSpPr txBox="1">
                <a:spLocks noChangeArrowheads="1"/>
              </p:cNvSpPr>
              <p:nvPr/>
            </p:nvSpPr>
            <p:spPr bwMode="auto">
              <a:xfrm>
                <a:off x="62" y="3847"/>
                <a:ext cx="284" cy="1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defTabSz="1039813">
                  <a:spcBef>
                    <a:spcPct val="50000"/>
                  </a:spcBef>
                </a:pPr>
                <a:r>
                  <a:rPr lang="ru-RU" sz="1000">
                    <a:solidFill>
                      <a:schemeClr val="tx1"/>
                    </a:solidFill>
                  </a:rPr>
                  <a:t>нг</a:t>
                </a:r>
              </a:p>
            </p:txBody>
          </p:sp>
        </p:grpSp>
        <p:grpSp>
          <p:nvGrpSpPr>
            <p:cNvPr id="5288" name="Group 97"/>
            <p:cNvGrpSpPr>
              <a:grpSpLocks/>
            </p:cNvGrpSpPr>
            <p:nvPr/>
          </p:nvGrpSpPr>
          <p:grpSpPr bwMode="auto">
            <a:xfrm>
              <a:off x="9317038" y="5872163"/>
              <a:ext cx="866775" cy="534987"/>
              <a:chOff x="-1121" y="1421"/>
              <a:chExt cx="441" cy="289"/>
            </a:xfrm>
          </p:grpSpPr>
          <p:grpSp>
            <p:nvGrpSpPr>
              <p:cNvPr id="5293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5295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296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1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sp>
          <p:nvSpPr>
            <p:cNvPr id="5289" name="AutoShape 304"/>
            <p:cNvSpPr>
              <a:spLocks noChangeArrowheads="1"/>
            </p:cNvSpPr>
            <p:nvPr/>
          </p:nvSpPr>
          <p:spPr bwMode="auto">
            <a:xfrm>
              <a:off x="9545638" y="5657850"/>
              <a:ext cx="141287" cy="195263"/>
            </a:xfrm>
            <a:prstGeom prst="flowChartMagneticDisk">
              <a:avLst/>
            </a:prstGeom>
            <a:solidFill>
              <a:srgbClr val="FF99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 sz="2100">
                <a:solidFill>
                  <a:schemeClr val="tx1"/>
                </a:solidFill>
              </a:endParaRPr>
            </a:p>
          </p:txBody>
        </p:sp>
        <p:sp>
          <p:nvSpPr>
            <p:cNvPr id="5290" name="Text Box 63"/>
            <p:cNvSpPr txBox="1">
              <a:spLocks noChangeArrowheads="1"/>
            </p:cNvSpPr>
            <p:nvPr/>
          </p:nvSpPr>
          <p:spPr bwMode="auto">
            <a:xfrm>
              <a:off x="10144125" y="5656263"/>
              <a:ext cx="2328863" cy="2317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1327" tIns="30661" rIns="61327" bIns="30661">
              <a:spAutoFit/>
            </a:bodyPr>
            <a:lstStyle/>
            <a:p>
              <a:pPr algn="ctr" defTabSz="619125" eaLnBrk="0" hangingPunct="0"/>
              <a:r>
                <a:rPr lang="ru-RU" sz="1100">
                  <a:solidFill>
                    <a:schemeClr val="tx1"/>
                  </a:solidFill>
                </a:rPr>
                <a:t>  - Газораспределительный пункт</a:t>
              </a:r>
            </a:p>
          </p:txBody>
        </p:sp>
        <p:sp>
          <p:nvSpPr>
            <p:cNvPr id="5291" name="Oval 274"/>
            <p:cNvSpPr>
              <a:spLocks noChangeArrowheads="1"/>
            </p:cNvSpPr>
            <p:nvPr/>
          </p:nvSpPr>
          <p:spPr bwMode="auto">
            <a:xfrm>
              <a:off x="9615488" y="9015413"/>
              <a:ext cx="285750" cy="214312"/>
            </a:xfrm>
            <a:prstGeom prst="ellipse">
              <a:avLst/>
            </a:prstGeom>
            <a:solidFill>
              <a:srgbClr val="FF0000">
                <a:alpha val="65097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122103" tIns="61056" rIns="122103" bIns="61056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292" name="Text Box 69"/>
            <p:cNvSpPr txBox="1">
              <a:spLocks noChangeArrowheads="1"/>
            </p:cNvSpPr>
            <p:nvPr/>
          </p:nvSpPr>
          <p:spPr bwMode="auto">
            <a:xfrm>
              <a:off x="9982200" y="8943975"/>
              <a:ext cx="2659063" cy="341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282" tIns="85177" rIns="170282" bIns="85177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-Опасный участок</a:t>
              </a:r>
            </a:p>
          </p:txBody>
        </p:sp>
      </p:grpSp>
      <p:grpSp>
        <p:nvGrpSpPr>
          <p:cNvPr id="5265" name="Group 97"/>
          <p:cNvGrpSpPr>
            <a:grpSpLocks/>
          </p:cNvGrpSpPr>
          <p:nvPr/>
        </p:nvGrpSpPr>
        <p:grpSpPr bwMode="auto">
          <a:xfrm>
            <a:off x="7472363" y="3208338"/>
            <a:ext cx="866775" cy="520700"/>
            <a:chOff x="-1137" y="1428"/>
            <a:chExt cx="441" cy="282"/>
          </a:xfrm>
        </p:grpSpPr>
        <p:grpSp>
          <p:nvGrpSpPr>
            <p:cNvPr id="5266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5268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69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267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6" dur="10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8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0" dur="1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2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4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6" dur="1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18" dur="1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0" dur="1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2" dur="1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4" dur="1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6" dur="1000" fill="hold"/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35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" dur="1000" fill="hold"/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" grpId="0" animBg="1"/>
      <p:bldP spid="121" grpId="0" animBg="1"/>
      <p:bldP spid="123" grpId="0" animBg="1"/>
      <p:bldP spid="125" grpId="0" animBg="1"/>
      <p:bldP spid="127" grpId="0" animBg="1"/>
      <p:bldP spid="129" grpId="0" animBg="1"/>
      <p:bldP spid="131" grpId="0" animBg="1"/>
      <p:bldP spid="133" grpId="0" animBg="1"/>
      <p:bldP spid="135" grpId="0" animBg="1"/>
      <p:bldP spid="137" grpId="0" animBg="1"/>
      <p:bldP spid="139" grpId="0" animBg="1"/>
      <p:bldP spid="193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/>
          <a:srcRect l="32370" t="22409" r="31876" b="39034"/>
          <a:stretch>
            <a:fillRect/>
          </a:stretch>
        </p:blipFill>
        <p:spPr bwMode="auto">
          <a:xfrm>
            <a:off x="0" y="1585913"/>
            <a:ext cx="12801600" cy="80152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79" name="Полилиния 78"/>
          <p:cNvSpPr/>
          <p:nvPr/>
        </p:nvSpPr>
        <p:spPr>
          <a:xfrm>
            <a:off x="1358900" y="1949450"/>
            <a:ext cx="8362950" cy="5341938"/>
          </a:xfrm>
          <a:custGeom>
            <a:avLst/>
            <a:gdLst>
              <a:gd name="connsiteX0" fmla="*/ 2298032 w 8361948"/>
              <a:gd name="connsiteY0" fmla="*/ 998621 h 5342021"/>
              <a:gd name="connsiteX1" fmla="*/ 1852864 w 8361948"/>
              <a:gd name="connsiteY1" fmla="*/ 541421 h 5342021"/>
              <a:gd name="connsiteX2" fmla="*/ 3212432 w 8361948"/>
              <a:gd name="connsiteY2" fmla="*/ 0 h 5342021"/>
              <a:gd name="connsiteX3" fmla="*/ 6340643 w 8361948"/>
              <a:gd name="connsiteY3" fmla="*/ 1804737 h 5342021"/>
              <a:gd name="connsiteX4" fmla="*/ 7170821 w 8361948"/>
              <a:gd name="connsiteY4" fmla="*/ 745958 h 5342021"/>
              <a:gd name="connsiteX5" fmla="*/ 8361948 w 8361948"/>
              <a:gd name="connsiteY5" fmla="*/ 1840831 h 5342021"/>
              <a:gd name="connsiteX6" fmla="*/ 6845969 w 8361948"/>
              <a:gd name="connsiteY6" fmla="*/ 3392905 h 5342021"/>
              <a:gd name="connsiteX7" fmla="*/ 5558590 w 8361948"/>
              <a:gd name="connsiteY7" fmla="*/ 3958389 h 5342021"/>
              <a:gd name="connsiteX8" fmla="*/ 4042611 w 8361948"/>
              <a:gd name="connsiteY8" fmla="*/ 5342021 h 5342021"/>
              <a:gd name="connsiteX9" fmla="*/ 2935706 w 8361948"/>
              <a:gd name="connsiteY9" fmla="*/ 4920916 h 5342021"/>
              <a:gd name="connsiteX10" fmla="*/ 2767264 w 8361948"/>
              <a:gd name="connsiteY10" fmla="*/ 3031958 h 5342021"/>
              <a:gd name="connsiteX11" fmla="*/ 0 w 8361948"/>
              <a:gd name="connsiteY11" fmla="*/ 3777916 h 5342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361948" h="5342021">
                <a:moveTo>
                  <a:pt x="2298032" y="998621"/>
                </a:moveTo>
                <a:lnTo>
                  <a:pt x="1852864" y="541421"/>
                </a:lnTo>
                <a:lnTo>
                  <a:pt x="3212432" y="0"/>
                </a:lnTo>
                <a:lnTo>
                  <a:pt x="6340643" y="1804737"/>
                </a:lnTo>
                <a:lnTo>
                  <a:pt x="7170821" y="745958"/>
                </a:lnTo>
                <a:lnTo>
                  <a:pt x="8361948" y="1840831"/>
                </a:lnTo>
                <a:lnTo>
                  <a:pt x="6845969" y="3392905"/>
                </a:lnTo>
                <a:lnTo>
                  <a:pt x="5558590" y="3958389"/>
                </a:lnTo>
                <a:lnTo>
                  <a:pt x="4042611" y="5342021"/>
                </a:lnTo>
                <a:lnTo>
                  <a:pt x="2935706" y="4920916"/>
                </a:lnTo>
                <a:lnTo>
                  <a:pt x="2767264" y="3031958"/>
                </a:lnTo>
                <a:lnTo>
                  <a:pt x="0" y="3777916"/>
                </a:lnTo>
              </a:path>
            </a:pathLst>
          </a:custGeom>
          <a:ln w="508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6153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990600"/>
            <a:ext cx="12801600" cy="62706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103" tIns="61056" rIns="122103" bIns="61056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аварии на системах ЖКХ (на водопроводе)</a:t>
            </a:r>
          </a:p>
        </p:txBody>
      </p:sp>
      <p:grpSp>
        <p:nvGrpSpPr>
          <p:cNvPr id="6155" name="Группа 138"/>
          <p:cNvGrpSpPr>
            <a:grpSpLocks/>
          </p:cNvGrpSpPr>
          <p:nvPr/>
        </p:nvGrpSpPr>
        <p:grpSpPr bwMode="auto">
          <a:xfrm>
            <a:off x="4467225" y="1833563"/>
            <a:ext cx="647700" cy="288925"/>
            <a:chOff x="6643700" y="2357409"/>
            <a:chExt cx="801687" cy="325458"/>
          </a:xfrm>
        </p:grpSpPr>
        <p:grpSp>
          <p:nvGrpSpPr>
            <p:cNvPr id="6409" name="Group 8"/>
            <p:cNvGrpSpPr>
              <a:grpSpLocks/>
            </p:cNvGrpSpPr>
            <p:nvPr/>
          </p:nvGrpSpPr>
          <p:grpSpPr bwMode="auto">
            <a:xfrm>
              <a:off x="6643701" y="2357451"/>
              <a:ext cx="801688" cy="325438"/>
              <a:chOff x="2227" y="11070"/>
              <a:chExt cx="1263" cy="511"/>
            </a:xfrm>
          </p:grpSpPr>
          <p:sp>
            <p:nvSpPr>
              <p:cNvPr id="6411" name="Oval 9"/>
              <p:cNvSpPr>
                <a:spLocks noChangeArrowheads="1"/>
              </p:cNvSpPr>
              <p:nvPr/>
            </p:nvSpPr>
            <p:spPr bwMode="auto">
              <a:xfrm>
                <a:off x="2227" y="11070"/>
                <a:ext cx="426" cy="383"/>
              </a:xfrm>
              <a:prstGeom prst="ellipse">
                <a:avLst/>
              </a:prstGeom>
              <a:solidFill>
                <a:srgbClr val="000080"/>
              </a:soli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/>
              </a:p>
            </p:txBody>
          </p:sp>
          <p:sp>
            <p:nvSpPr>
              <p:cNvPr id="6412" name="Rectangle 10"/>
              <p:cNvSpPr>
                <a:spLocks noChangeArrowheads="1"/>
              </p:cNvSpPr>
              <p:nvPr/>
            </p:nvSpPr>
            <p:spPr bwMode="auto">
              <a:xfrm>
                <a:off x="2777" y="11190"/>
                <a:ext cx="713" cy="3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</a:pPr>
                <a:endParaRPr lang="ru-RU"/>
              </a:p>
            </p:txBody>
          </p:sp>
        </p:grpSp>
        <p:sp>
          <p:nvSpPr>
            <p:cNvPr id="9" name="Rectangle 10"/>
            <p:cNvSpPr>
              <a:spLocks noChangeArrowheads="1"/>
            </p:cNvSpPr>
            <p:nvPr/>
          </p:nvSpPr>
          <p:spPr bwMode="auto">
            <a:xfrm>
              <a:off x="6861807" y="2357409"/>
              <a:ext cx="554107" cy="284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00" tIns="12700" rIns="12700" bIns="12700"/>
            <a:lstStyle/>
            <a:p>
              <a:pPr algn="ctr" defTabSz="1709738">
                <a:spcAft>
                  <a:spcPts val="1338"/>
                </a:spcAft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С-140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17" name="AutoShape 263"/>
          <p:cNvSpPr>
            <a:spLocks noChangeArrowheads="1"/>
          </p:cNvSpPr>
          <p:nvPr/>
        </p:nvSpPr>
        <p:spPr bwMode="auto">
          <a:xfrm>
            <a:off x="3614738" y="1728788"/>
            <a:ext cx="503237" cy="179387"/>
          </a:xfrm>
          <a:prstGeom prst="wedgeRectCallout">
            <a:avLst>
              <a:gd name="adj1" fmla="val 131763"/>
              <a:gd name="adj2" fmla="val 86049"/>
            </a:avLst>
          </a:prstGeom>
          <a:solidFill>
            <a:srgbClr val="003399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>
            <a:outerShdw dist="38100" dir="14699968" algn="t" rotWithShape="0">
              <a:srgbClr val="000000">
                <a:alpha val="59999"/>
              </a:srgbClr>
            </a:outerShdw>
          </a:effectLst>
        </p:spPr>
        <p:txBody>
          <a:bodyPr lIns="122147" tIns="61076" rIns="122147" bIns="61076" anchor="ctr"/>
          <a:lstStyle/>
          <a:p>
            <a:pPr algn="ctr">
              <a:defRPr/>
            </a:pPr>
            <a:r>
              <a:rPr lang="ru-RU" sz="1100" b="1" dirty="0">
                <a:solidFill>
                  <a:schemeClr val="bg1"/>
                </a:solidFill>
                <a:cs typeface="Times New Roman" pitchFamily="18" charset="0"/>
              </a:rPr>
              <a:t>1шт</a:t>
            </a:r>
          </a:p>
        </p:txBody>
      </p:sp>
      <p:grpSp>
        <p:nvGrpSpPr>
          <p:cNvPr id="6157" name="Группа 138"/>
          <p:cNvGrpSpPr>
            <a:grpSpLocks/>
          </p:cNvGrpSpPr>
          <p:nvPr/>
        </p:nvGrpSpPr>
        <p:grpSpPr bwMode="auto">
          <a:xfrm>
            <a:off x="3027363" y="2346325"/>
            <a:ext cx="647700" cy="287338"/>
            <a:chOff x="6643700" y="2357409"/>
            <a:chExt cx="801687" cy="325458"/>
          </a:xfrm>
        </p:grpSpPr>
        <p:grpSp>
          <p:nvGrpSpPr>
            <p:cNvPr id="6405" name="Group 8"/>
            <p:cNvGrpSpPr>
              <a:grpSpLocks/>
            </p:cNvGrpSpPr>
            <p:nvPr/>
          </p:nvGrpSpPr>
          <p:grpSpPr bwMode="auto">
            <a:xfrm>
              <a:off x="6643701" y="2357451"/>
              <a:ext cx="801688" cy="325438"/>
              <a:chOff x="2227" y="11070"/>
              <a:chExt cx="1263" cy="511"/>
            </a:xfrm>
          </p:grpSpPr>
          <p:sp>
            <p:nvSpPr>
              <p:cNvPr id="6407" name="Oval 9"/>
              <p:cNvSpPr>
                <a:spLocks noChangeArrowheads="1"/>
              </p:cNvSpPr>
              <p:nvPr/>
            </p:nvSpPr>
            <p:spPr bwMode="auto">
              <a:xfrm>
                <a:off x="2227" y="11070"/>
                <a:ext cx="426" cy="383"/>
              </a:xfrm>
              <a:prstGeom prst="ellipse">
                <a:avLst/>
              </a:prstGeom>
              <a:solidFill>
                <a:srgbClr val="000080"/>
              </a:soli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/>
              </a:p>
            </p:txBody>
          </p:sp>
          <p:sp>
            <p:nvSpPr>
              <p:cNvPr id="6408" name="Rectangle 10"/>
              <p:cNvSpPr>
                <a:spLocks noChangeArrowheads="1"/>
              </p:cNvSpPr>
              <p:nvPr/>
            </p:nvSpPr>
            <p:spPr bwMode="auto">
              <a:xfrm>
                <a:off x="2777" y="11190"/>
                <a:ext cx="713" cy="3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</a:pPr>
                <a:endParaRPr lang="ru-RU"/>
              </a:p>
            </p:txBody>
          </p:sp>
        </p:grpSp>
        <p:sp>
          <p:nvSpPr>
            <p:cNvPr id="27" name="Rectangle 10"/>
            <p:cNvSpPr>
              <a:spLocks noChangeArrowheads="1"/>
            </p:cNvSpPr>
            <p:nvPr/>
          </p:nvSpPr>
          <p:spPr bwMode="auto">
            <a:xfrm>
              <a:off x="6861805" y="2357409"/>
              <a:ext cx="554107" cy="28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00" tIns="12700" rIns="12700" bIns="12700"/>
            <a:lstStyle/>
            <a:p>
              <a:pPr algn="ctr" defTabSz="1709738">
                <a:spcAft>
                  <a:spcPts val="1338"/>
                </a:spcAft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С-140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30" name="AutoShape 263"/>
          <p:cNvSpPr>
            <a:spLocks noChangeArrowheads="1"/>
          </p:cNvSpPr>
          <p:nvPr/>
        </p:nvSpPr>
        <p:spPr bwMode="auto">
          <a:xfrm>
            <a:off x="2174875" y="2241550"/>
            <a:ext cx="503238" cy="179388"/>
          </a:xfrm>
          <a:prstGeom prst="wedgeRectCallout">
            <a:avLst>
              <a:gd name="adj1" fmla="val 131763"/>
              <a:gd name="adj2" fmla="val 86049"/>
            </a:avLst>
          </a:prstGeom>
          <a:solidFill>
            <a:srgbClr val="003399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>
            <a:outerShdw dist="38100" dir="14699968" algn="t" rotWithShape="0">
              <a:srgbClr val="000000">
                <a:alpha val="59999"/>
              </a:srgbClr>
            </a:outerShdw>
          </a:effectLst>
        </p:spPr>
        <p:txBody>
          <a:bodyPr lIns="122147" tIns="61076" rIns="122147" bIns="61076" anchor="ctr"/>
          <a:lstStyle/>
          <a:p>
            <a:pPr algn="ctr">
              <a:defRPr/>
            </a:pPr>
            <a:r>
              <a:rPr lang="ru-RU" sz="1100" b="1" dirty="0">
                <a:solidFill>
                  <a:schemeClr val="bg1"/>
                </a:solidFill>
                <a:cs typeface="Times New Roman" pitchFamily="18" charset="0"/>
              </a:rPr>
              <a:t>1шт</a:t>
            </a:r>
          </a:p>
        </p:txBody>
      </p:sp>
      <p:grpSp>
        <p:nvGrpSpPr>
          <p:cNvPr id="6159" name="Группа 138"/>
          <p:cNvGrpSpPr>
            <a:grpSpLocks/>
          </p:cNvGrpSpPr>
          <p:nvPr/>
        </p:nvGrpSpPr>
        <p:grpSpPr bwMode="auto">
          <a:xfrm>
            <a:off x="3538538" y="2870200"/>
            <a:ext cx="647700" cy="287338"/>
            <a:chOff x="6643700" y="2357409"/>
            <a:chExt cx="801687" cy="325458"/>
          </a:xfrm>
        </p:grpSpPr>
        <p:grpSp>
          <p:nvGrpSpPr>
            <p:cNvPr id="6401" name="Group 8"/>
            <p:cNvGrpSpPr>
              <a:grpSpLocks/>
            </p:cNvGrpSpPr>
            <p:nvPr/>
          </p:nvGrpSpPr>
          <p:grpSpPr bwMode="auto">
            <a:xfrm>
              <a:off x="6643701" y="2357451"/>
              <a:ext cx="801688" cy="325438"/>
              <a:chOff x="2227" y="11070"/>
              <a:chExt cx="1263" cy="511"/>
            </a:xfrm>
          </p:grpSpPr>
          <p:sp>
            <p:nvSpPr>
              <p:cNvPr id="6403" name="Oval 9"/>
              <p:cNvSpPr>
                <a:spLocks noChangeArrowheads="1"/>
              </p:cNvSpPr>
              <p:nvPr/>
            </p:nvSpPr>
            <p:spPr bwMode="auto">
              <a:xfrm>
                <a:off x="2227" y="11070"/>
                <a:ext cx="426" cy="383"/>
              </a:xfrm>
              <a:prstGeom prst="ellipse">
                <a:avLst/>
              </a:prstGeom>
              <a:solidFill>
                <a:srgbClr val="000080"/>
              </a:soli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/>
              </a:p>
            </p:txBody>
          </p:sp>
          <p:sp>
            <p:nvSpPr>
              <p:cNvPr id="6404" name="Rectangle 10"/>
              <p:cNvSpPr>
                <a:spLocks noChangeArrowheads="1"/>
              </p:cNvSpPr>
              <p:nvPr/>
            </p:nvSpPr>
            <p:spPr bwMode="auto">
              <a:xfrm>
                <a:off x="2777" y="11190"/>
                <a:ext cx="713" cy="3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</a:pPr>
                <a:endParaRPr lang="ru-RU"/>
              </a:p>
            </p:txBody>
          </p:sp>
        </p:grpSp>
        <p:sp>
          <p:nvSpPr>
            <p:cNvPr id="33" name="Rectangle 10"/>
            <p:cNvSpPr>
              <a:spLocks noChangeArrowheads="1"/>
            </p:cNvSpPr>
            <p:nvPr/>
          </p:nvSpPr>
          <p:spPr bwMode="auto">
            <a:xfrm>
              <a:off x="6861805" y="2357409"/>
              <a:ext cx="554107" cy="28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00" tIns="12700" rIns="12700" bIns="12700"/>
            <a:lstStyle/>
            <a:p>
              <a:pPr algn="ctr" defTabSz="1709738">
                <a:spcAft>
                  <a:spcPts val="1338"/>
                </a:spcAft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С-140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36" name="AutoShape 263"/>
          <p:cNvSpPr>
            <a:spLocks noChangeArrowheads="1"/>
          </p:cNvSpPr>
          <p:nvPr/>
        </p:nvSpPr>
        <p:spPr bwMode="auto">
          <a:xfrm>
            <a:off x="2686050" y="2763838"/>
            <a:ext cx="503238" cy="180975"/>
          </a:xfrm>
          <a:prstGeom prst="wedgeRectCallout">
            <a:avLst>
              <a:gd name="adj1" fmla="val 131763"/>
              <a:gd name="adj2" fmla="val 86049"/>
            </a:avLst>
          </a:prstGeom>
          <a:solidFill>
            <a:srgbClr val="003399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>
            <a:outerShdw dist="38100" dir="14699968" algn="t" rotWithShape="0">
              <a:srgbClr val="000000">
                <a:alpha val="59999"/>
              </a:srgbClr>
            </a:outerShdw>
          </a:effectLst>
        </p:spPr>
        <p:txBody>
          <a:bodyPr lIns="122147" tIns="61076" rIns="122147" bIns="61076" anchor="ctr"/>
          <a:lstStyle/>
          <a:p>
            <a:pPr algn="ctr">
              <a:defRPr/>
            </a:pPr>
            <a:r>
              <a:rPr lang="ru-RU" sz="1100" b="1" dirty="0">
                <a:solidFill>
                  <a:schemeClr val="bg1"/>
                </a:solidFill>
                <a:cs typeface="Times New Roman" pitchFamily="18" charset="0"/>
              </a:rPr>
              <a:t>1шт</a:t>
            </a:r>
          </a:p>
        </p:txBody>
      </p:sp>
      <p:grpSp>
        <p:nvGrpSpPr>
          <p:cNvPr id="6161" name="Группа 138"/>
          <p:cNvGrpSpPr>
            <a:grpSpLocks/>
          </p:cNvGrpSpPr>
          <p:nvPr/>
        </p:nvGrpSpPr>
        <p:grpSpPr bwMode="auto">
          <a:xfrm>
            <a:off x="7526338" y="3632200"/>
            <a:ext cx="647700" cy="287338"/>
            <a:chOff x="6643700" y="2357409"/>
            <a:chExt cx="801687" cy="325458"/>
          </a:xfrm>
        </p:grpSpPr>
        <p:grpSp>
          <p:nvGrpSpPr>
            <p:cNvPr id="6397" name="Group 8"/>
            <p:cNvGrpSpPr>
              <a:grpSpLocks/>
            </p:cNvGrpSpPr>
            <p:nvPr/>
          </p:nvGrpSpPr>
          <p:grpSpPr bwMode="auto">
            <a:xfrm>
              <a:off x="6643701" y="2357451"/>
              <a:ext cx="801688" cy="325438"/>
              <a:chOff x="2227" y="11070"/>
              <a:chExt cx="1263" cy="511"/>
            </a:xfrm>
          </p:grpSpPr>
          <p:sp>
            <p:nvSpPr>
              <p:cNvPr id="6399" name="Oval 9"/>
              <p:cNvSpPr>
                <a:spLocks noChangeArrowheads="1"/>
              </p:cNvSpPr>
              <p:nvPr/>
            </p:nvSpPr>
            <p:spPr bwMode="auto">
              <a:xfrm>
                <a:off x="2227" y="11070"/>
                <a:ext cx="426" cy="383"/>
              </a:xfrm>
              <a:prstGeom prst="ellipse">
                <a:avLst/>
              </a:prstGeom>
              <a:solidFill>
                <a:srgbClr val="000080"/>
              </a:soli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/>
              </a:p>
            </p:txBody>
          </p:sp>
          <p:sp>
            <p:nvSpPr>
              <p:cNvPr id="6400" name="Rectangle 10"/>
              <p:cNvSpPr>
                <a:spLocks noChangeArrowheads="1"/>
              </p:cNvSpPr>
              <p:nvPr/>
            </p:nvSpPr>
            <p:spPr bwMode="auto">
              <a:xfrm>
                <a:off x="2777" y="11190"/>
                <a:ext cx="713" cy="3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</a:pPr>
                <a:endParaRPr lang="ru-RU"/>
              </a:p>
            </p:txBody>
          </p:sp>
        </p:grpSp>
        <p:sp>
          <p:nvSpPr>
            <p:cNvPr id="39" name="Rectangle 10"/>
            <p:cNvSpPr>
              <a:spLocks noChangeArrowheads="1"/>
            </p:cNvSpPr>
            <p:nvPr/>
          </p:nvSpPr>
          <p:spPr bwMode="auto">
            <a:xfrm>
              <a:off x="6861805" y="2357409"/>
              <a:ext cx="554107" cy="28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00" tIns="12700" rIns="12700" bIns="12700"/>
            <a:lstStyle/>
            <a:p>
              <a:pPr algn="ctr" defTabSz="1709738">
                <a:spcAft>
                  <a:spcPts val="1338"/>
                </a:spcAft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С-140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42" name="AutoShape 263"/>
          <p:cNvSpPr>
            <a:spLocks noChangeArrowheads="1"/>
          </p:cNvSpPr>
          <p:nvPr/>
        </p:nvSpPr>
        <p:spPr bwMode="auto">
          <a:xfrm>
            <a:off x="6673850" y="3527425"/>
            <a:ext cx="504825" cy="179388"/>
          </a:xfrm>
          <a:prstGeom prst="wedgeRectCallout">
            <a:avLst>
              <a:gd name="adj1" fmla="val 131763"/>
              <a:gd name="adj2" fmla="val 86049"/>
            </a:avLst>
          </a:prstGeom>
          <a:solidFill>
            <a:srgbClr val="003399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>
            <a:outerShdw dist="38100" dir="14699968" algn="t" rotWithShape="0">
              <a:srgbClr val="000000">
                <a:alpha val="59999"/>
              </a:srgbClr>
            </a:outerShdw>
          </a:effectLst>
        </p:spPr>
        <p:txBody>
          <a:bodyPr lIns="122147" tIns="61076" rIns="122147" bIns="61076" anchor="ctr"/>
          <a:lstStyle/>
          <a:p>
            <a:pPr algn="ctr">
              <a:defRPr/>
            </a:pPr>
            <a:r>
              <a:rPr lang="ru-RU" sz="1100" b="1" dirty="0">
                <a:solidFill>
                  <a:schemeClr val="bg1"/>
                </a:solidFill>
                <a:cs typeface="Times New Roman" pitchFamily="18" charset="0"/>
              </a:rPr>
              <a:t>2шт</a:t>
            </a:r>
          </a:p>
        </p:txBody>
      </p:sp>
      <p:grpSp>
        <p:nvGrpSpPr>
          <p:cNvPr id="6163" name="Группа 138"/>
          <p:cNvGrpSpPr>
            <a:grpSpLocks/>
          </p:cNvGrpSpPr>
          <p:nvPr/>
        </p:nvGrpSpPr>
        <p:grpSpPr bwMode="auto">
          <a:xfrm>
            <a:off x="8420100" y="2547938"/>
            <a:ext cx="647700" cy="288925"/>
            <a:chOff x="6643700" y="2357409"/>
            <a:chExt cx="801687" cy="325458"/>
          </a:xfrm>
        </p:grpSpPr>
        <p:grpSp>
          <p:nvGrpSpPr>
            <p:cNvPr id="6393" name="Group 8"/>
            <p:cNvGrpSpPr>
              <a:grpSpLocks/>
            </p:cNvGrpSpPr>
            <p:nvPr/>
          </p:nvGrpSpPr>
          <p:grpSpPr bwMode="auto">
            <a:xfrm>
              <a:off x="6643701" y="2357451"/>
              <a:ext cx="801688" cy="325438"/>
              <a:chOff x="2227" y="11070"/>
              <a:chExt cx="1263" cy="511"/>
            </a:xfrm>
          </p:grpSpPr>
          <p:sp>
            <p:nvSpPr>
              <p:cNvPr id="6395" name="Oval 9"/>
              <p:cNvSpPr>
                <a:spLocks noChangeArrowheads="1"/>
              </p:cNvSpPr>
              <p:nvPr/>
            </p:nvSpPr>
            <p:spPr bwMode="auto">
              <a:xfrm>
                <a:off x="2227" y="11070"/>
                <a:ext cx="426" cy="383"/>
              </a:xfrm>
              <a:prstGeom prst="ellipse">
                <a:avLst/>
              </a:prstGeom>
              <a:solidFill>
                <a:srgbClr val="000080"/>
              </a:soli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/>
              </a:p>
            </p:txBody>
          </p:sp>
          <p:sp>
            <p:nvSpPr>
              <p:cNvPr id="6396" name="Rectangle 10"/>
              <p:cNvSpPr>
                <a:spLocks noChangeArrowheads="1"/>
              </p:cNvSpPr>
              <p:nvPr/>
            </p:nvSpPr>
            <p:spPr bwMode="auto">
              <a:xfrm>
                <a:off x="2777" y="11190"/>
                <a:ext cx="713" cy="3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</a:pPr>
                <a:endParaRPr lang="ru-RU"/>
              </a:p>
            </p:txBody>
          </p:sp>
        </p:grpSp>
        <p:sp>
          <p:nvSpPr>
            <p:cNvPr id="45" name="Rectangle 10"/>
            <p:cNvSpPr>
              <a:spLocks noChangeArrowheads="1"/>
            </p:cNvSpPr>
            <p:nvPr/>
          </p:nvSpPr>
          <p:spPr bwMode="auto">
            <a:xfrm>
              <a:off x="6861807" y="2357409"/>
              <a:ext cx="554107" cy="284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00" tIns="12700" rIns="12700" bIns="12700"/>
            <a:lstStyle/>
            <a:p>
              <a:pPr algn="ctr" defTabSz="1709738">
                <a:spcAft>
                  <a:spcPts val="1338"/>
                </a:spcAft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С-140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48" name="AutoShape 263"/>
          <p:cNvSpPr>
            <a:spLocks noChangeArrowheads="1"/>
          </p:cNvSpPr>
          <p:nvPr/>
        </p:nvSpPr>
        <p:spPr bwMode="auto">
          <a:xfrm>
            <a:off x="7567613" y="2443163"/>
            <a:ext cx="503237" cy="179387"/>
          </a:xfrm>
          <a:prstGeom prst="wedgeRectCallout">
            <a:avLst>
              <a:gd name="adj1" fmla="val 131763"/>
              <a:gd name="adj2" fmla="val 86049"/>
            </a:avLst>
          </a:prstGeom>
          <a:solidFill>
            <a:srgbClr val="003399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>
            <a:outerShdw dist="38100" dir="14699968" algn="t" rotWithShape="0">
              <a:srgbClr val="000000">
                <a:alpha val="59999"/>
              </a:srgbClr>
            </a:outerShdw>
          </a:effectLst>
        </p:spPr>
        <p:txBody>
          <a:bodyPr lIns="122147" tIns="61076" rIns="122147" bIns="61076" anchor="ctr"/>
          <a:lstStyle/>
          <a:p>
            <a:pPr algn="ctr">
              <a:defRPr/>
            </a:pPr>
            <a:r>
              <a:rPr lang="ru-RU" sz="1100" b="1" dirty="0">
                <a:solidFill>
                  <a:schemeClr val="bg1"/>
                </a:solidFill>
                <a:cs typeface="Times New Roman" pitchFamily="18" charset="0"/>
              </a:rPr>
              <a:t>2шт</a:t>
            </a:r>
          </a:p>
        </p:txBody>
      </p:sp>
      <p:grpSp>
        <p:nvGrpSpPr>
          <p:cNvPr id="6165" name="Группа 138"/>
          <p:cNvGrpSpPr>
            <a:grpSpLocks/>
          </p:cNvGrpSpPr>
          <p:nvPr/>
        </p:nvGrpSpPr>
        <p:grpSpPr bwMode="auto">
          <a:xfrm>
            <a:off x="9563100" y="3690938"/>
            <a:ext cx="647700" cy="287337"/>
            <a:chOff x="6643700" y="2357409"/>
            <a:chExt cx="801687" cy="325458"/>
          </a:xfrm>
        </p:grpSpPr>
        <p:grpSp>
          <p:nvGrpSpPr>
            <p:cNvPr id="6389" name="Group 8"/>
            <p:cNvGrpSpPr>
              <a:grpSpLocks/>
            </p:cNvGrpSpPr>
            <p:nvPr/>
          </p:nvGrpSpPr>
          <p:grpSpPr bwMode="auto">
            <a:xfrm>
              <a:off x="6643701" y="2357451"/>
              <a:ext cx="801688" cy="325438"/>
              <a:chOff x="2227" y="11070"/>
              <a:chExt cx="1263" cy="511"/>
            </a:xfrm>
          </p:grpSpPr>
          <p:sp>
            <p:nvSpPr>
              <p:cNvPr id="6391" name="Oval 9"/>
              <p:cNvSpPr>
                <a:spLocks noChangeArrowheads="1"/>
              </p:cNvSpPr>
              <p:nvPr/>
            </p:nvSpPr>
            <p:spPr bwMode="auto">
              <a:xfrm>
                <a:off x="2227" y="11070"/>
                <a:ext cx="426" cy="383"/>
              </a:xfrm>
              <a:prstGeom prst="ellipse">
                <a:avLst/>
              </a:prstGeom>
              <a:solidFill>
                <a:srgbClr val="000080"/>
              </a:soli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/>
              </a:p>
            </p:txBody>
          </p:sp>
          <p:sp>
            <p:nvSpPr>
              <p:cNvPr id="6392" name="Rectangle 10"/>
              <p:cNvSpPr>
                <a:spLocks noChangeArrowheads="1"/>
              </p:cNvSpPr>
              <p:nvPr/>
            </p:nvSpPr>
            <p:spPr bwMode="auto">
              <a:xfrm>
                <a:off x="2777" y="11190"/>
                <a:ext cx="713" cy="3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</a:pPr>
                <a:endParaRPr lang="ru-RU"/>
              </a:p>
            </p:txBody>
          </p:sp>
        </p:grpSp>
        <p:sp>
          <p:nvSpPr>
            <p:cNvPr id="51" name="Rectangle 10"/>
            <p:cNvSpPr>
              <a:spLocks noChangeArrowheads="1"/>
            </p:cNvSpPr>
            <p:nvPr/>
          </p:nvSpPr>
          <p:spPr bwMode="auto">
            <a:xfrm>
              <a:off x="6861807" y="2357409"/>
              <a:ext cx="554107" cy="28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00" tIns="12700" rIns="12700" bIns="12700"/>
            <a:lstStyle/>
            <a:p>
              <a:pPr algn="ctr" defTabSz="1709738">
                <a:spcAft>
                  <a:spcPts val="1338"/>
                </a:spcAft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С-140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54" name="AutoShape 263"/>
          <p:cNvSpPr>
            <a:spLocks noChangeArrowheads="1"/>
          </p:cNvSpPr>
          <p:nvPr/>
        </p:nvSpPr>
        <p:spPr bwMode="auto">
          <a:xfrm>
            <a:off x="8710613" y="3586163"/>
            <a:ext cx="504825" cy="179387"/>
          </a:xfrm>
          <a:prstGeom prst="wedgeRectCallout">
            <a:avLst>
              <a:gd name="adj1" fmla="val 131763"/>
              <a:gd name="adj2" fmla="val 86049"/>
            </a:avLst>
          </a:prstGeom>
          <a:solidFill>
            <a:srgbClr val="003399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>
            <a:outerShdw dist="38100" dir="14699968" algn="t" rotWithShape="0">
              <a:srgbClr val="000000">
                <a:alpha val="59999"/>
              </a:srgbClr>
            </a:outerShdw>
          </a:effectLst>
        </p:spPr>
        <p:txBody>
          <a:bodyPr lIns="122147" tIns="61076" rIns="122147" bIns="61076" anchor="ctr"/>
          <a:lstStyle/>
          <a:p>
            <a:pPr algn="ctr">
              <a:defRPr/>
            </a:pPr>
            <a:r>
              <a:rPr lang="ru-RU" sz="1100" b="1" dirty="0">
                <a:solidFill>
                  <a:schemeClr val="bg1"/>
                </a:solidFill>
                <a:cs typeface="Times New Roman" pitchFamily="18" charset="0"/>
              </a:rPr>
              <a:t>2шт</a:t>
            </a:r>
          </a:p>
        </p:txBody>
      </p:sp>
      <p:grpSp>
        <p:nvGrpSpPr>
          <p:cNvPr id="6167" name="Группа 138"/>
          <p:cNvGrpSpPr>
            <a:grpSpLocks/>
          </p:cNvGrpSpPr>
          <p:nvPr/>
        </p:nvGrpSpPr>
        <p:grpSpPr bwMode="auto">
          <a:xfrm>
            <a:off x="6800850" y="5786438"/>
            <a:ext cx="647700" cy="288925"/>
            <a:chOff x="6643700" y="2357409"/>
            <a:chExt cx="801687" cy="325458"/>
          </a:xfrm>
        </p:grpSpPr>
        <p:grpSp>
          <p:nvGrpSpPr>
            <p:cNvPr id="6385" name="Group 8"/>
            <p:cNvGrpSpPr>
              <a:grpSpLocks/>
            </p:cNvGrpSpPr>
            <p:nvPr/>
          </p:nvGrpSpPr>
          <p:grpSpPr bwMode="auto">
            <a:xfrm>
              <a:off x="6643701" y="2357451"/>
              <a:ext cx="801688" cy="325438"/>
              <a:chOff x="2227" y="11070"/>
              <a:chExt cx="1263" cy="511"/>
            </a:xfrm>
          </p:grpSpPr>
          <p:sp>
            <p:nvSpPr>
              <p:cNvPr id="6387" name="Oval 9"/>
              <p:cNvSpPr>
                <a:spLocks noChangeArrowheads="1"/>
              </p:cNvSpPr>
              <p:nvPr/>
            </p:nvSpPr>
            <p:spPr bwMode="auto">
              <a:xfrm>
                <a:off x="2227" y="11070"/>
                <a:ext cx="426" cy="383"/>
              </a:xfrm>
              <a:prstGeom prst="ellipse">
                <a:avLst/>
              </a:prstGeom>
              <a:solidFill>
                <a:srgbClr val="000080"/>
              </a:soli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/>
              </a:p>
            </p:txBody>
          </p:sp>
          <p:sp>
            <p:nvSpPr>
              <p:cNvPr id="6388" name="Rectangle 10"/>
              <p:cNvSpPr>
                <a:spLocks noChangeArrowheads="1"/>
              </p:cNvSpPr>
              <p:nvPr/>
            </p:nvSpPr>
            <p:spPr bwMode="auto">
              <a:xfrm>
                <a:off x="2777" y="11190"/>
                <a:ext cx="713" cy="3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</a:pPr>
                <a:endParaRPr lang="ru-RU"/>
              </a:p>
            </p:txBody>
          </p:sp>
        </p:grpSp>
        <p:sp>
          <p:nvSpPr>
            <p:cNvPr id="63" name="Rectangle 10"/>
            <p:cNvSpPr>
              <a:spLocks noChangeArrowheads="1"/>
            </p:cNvSpPr>
            <p:nvPr/>
          </p:nvSpPr>
          <p:spPr bwMode="auto">
            <a:xfrm>
              <a:off x="6861807" y="2357409"/>
              <a:ext cx="554107" cy="284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00" tIns="12700" rIns="12700" bIns="12700"/>
            <a:lstStyle/>
            <a:p>
              <a:pPr algn="ctr" defTabSz="1709738">
                <a:spcAft>
                  <a:spcPts val="1338"/>
                </a:spcAft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С-140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66" name="AutoShape 263"/>
          <p:cNvSpPr>
            <a:spLocks noChangeArrowheads="1"/>
          </p:cNvSpPr>
          <p:nvPr/>
        </p:nvSpPr>
        <p:spPr bwMode="auto">
          <a:xfrm>
            <a:off x="5948363" y="5681663"/>
            <a:ext cx="503237" cy="180975"/>
          </a:xfrm>
          <a:prstGeom prst="wedgeRectCallout">
            <a:avLst>
              <a:gd name="adj1" fmla="val 131763"/>
              <a:gd name="adj2" fmla="val 86049"/>
            </a:avLst>
          </a:prstGeom>
          <a:solidFill>
            <a:srgbClr val="003399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>
            <a:outerShdw dist="38100" dir="14699968" algn="t" rotWithShape="0">
              <a:srgbClr val="000000">
                <a:alpha val="59999"/>
              </a:srgbClr>
            </a:outerShdw>
          </a:effectLst>
        </p:spPr>
        <p:txBody>
          <a:bodyPr lIns="122147" tIns="61076" rIns="122147" bIns="61076" anchor="ctr"/>
          <a:lstStyle/>
          <a:p>
            <a:pPr algn="ctr">
              <a:defRPr/>
            </a:pPr>
            <a:r>
              <a:rPr lang="ru-RU" sz="1100" b="1" dirty="0">
                <a:solidFill>
                  <a:schemeClr val="bg1"/>
                </a:solidFill>
                <a:cs typeface="Times New Roman" pitchFamily="18" charset="0"/>
              </a:rPr>
              <a:t>1шт</a:t>
            </a:r>
          </a:p>
        </p:txBody>
      </p:sp>
      <p:grpSp>
        <p:nvGrpSpPr>
          <p:cNvPr id="6169" name="Группа 138"/>
          <p:cNvGrpSpPr>
            <a:grpSpLocks/>
          </p:cNvGrpSpPr>
          <p:nvPr/>
        </p:nvGrpSpPr>
        <p:grpSpPr bwMode="auto">
          <a:xfrm>
            <a:off x="5276850" y="7119938"/>
            <a:ext cx="647700" cy="288925"/>
            <a:chOff x="6643700" y="2357409"/>
            <a:chExt cx="801687" cy="325458"/>
          </a:xfrm>
        </p:grpSpPr>
        <p:grpSp>
          <p:nvGrpSpPr>
            <p:cNvPr id="6381" name="Group 8"/>
            <p:cNvGrpSpPr>
              <a:grpSpLocks/>
            </p:cNvGrpSpPr>
            <p:nvPr/>
          </p:nvGrpSpPr>
          <p:grpSpPr bwMode="auto">
            <a:xfrm>
              <a:off x="6643701" y="2357451"/>
              <a:ext cx="801688" cy="325438"/>
              <a:chOff x="2227" y="11070"/>
              <a:chExt cx="1263" cy="511"/>
            </a:xfrm>
          </p:grpSpPr>
          <p:sp>
            <p:nvSpPr>
              <p:cNvPr id="6383" name="Oval 9"/>
              <p:cNvSpPr>
                <a:spLocks noChangeArrowheads="1"/>
              </p:cNvSpPr>
              <p:nvPr/>
            </p:nvSpPr>
            <p:spPr bwMode="auto">
              <a:xfrm>
                <a:off x="2227" y="11070"/>
                <a:ext cx="426" cy="383"/>
              </a:xfrm>
              <a:prstGeom prst="ellipse">
                <a:avLst/>
              </a:prstGeom>
              <a:solidFill>
                <a:srgbClr val="000080"/>
              </a:soli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/>
              </a:p>
            </p:txBody>
          </p:sp>
          <p:sp>
            <p:nvSpPr>
              <p:cNvPr id="6384" name="Rectangle 10"/>
              <p:cNvSpPr>
                <a:spLocks noChangeArrowheads="1"/>
              </p:cNvSpPr>
              <p:nvPr/>
            </p:nvSpPr>
            <p:spPr bwMode="auto">
              <a:xfrm>
                <a:off x="2777" y="11190"/>
                <a:ext cx="713" cy="3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</a:pPr>
                <a:endParaRPr lang="ru-RU"/>
              </a:p>
            </p:txBody>
          </p:sp>
        </p:grpSp>
        <p:sp>
          <p:nvSpPr>
            <p:cNvPr id="69" name="Rectangle 10"/>
            <p:cNvSpPr>
              <a:spLocks noChangeArrowheads="1"/>
            </p:cNvSpPr>
            <p:nvPr/>
          </p:nvSpPr>
          <p:spPr bwMode="auto">
            <a:xfrm>
              <a:off x="6861807" y="2357409"/>
              <a:ext cx="554107" cy="2843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00" tIns="12700" rIns="12700" bIns="12700"/>
            <a:lstStyle/>
            <a:p>
              <a:pPr algn="ctr" defTabSz="1709738">
                <a:spcAft>
                  <a:spcPts val="1338"/>
                </a:spcAft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С-140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72" name="AutoShape 263"/>
          <p:cNvSpPr>
            <a:spLocks noChangeArrowheads="1"/>
          </p:cNvSpPr>
          <p:nvPr/>
        </p:nvSpPr>
        <p:spPr bwMode="auto">
          <a:xfrm>
            <a:off x="4424363" y="7015163"/>
            <a:ext cx="504825" cy="179387"/>
          </a:xfrm>
          <a:prstGeom prst="wedgeRectCallout">
            <a:avLst>
              <a:gd name="adj1" fmla="val 131763"/>
              <a:gd name="adj2" fmla="val 86049"/>
            </a:avLst>
          </a:prstGeom>
          <a:solidFill>
            <a:srgbClr val="003399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>
            <a:outerShdw dist="38100" dir="14699968" algn="t" rotWithShape="0">
              <a:srgbClr val="000000">
                <a:alpha val="59999"/>
              </a:srgbClr>
            </a:outerShdw>
          </a:effectLst>
        </p:spPr>
        <p:txBody>
          <a:bodyPr lIns="122147" tIns="61076" rIns="122147" bIns="61076" anchor="ctr"/>
          <a:lstStyle/>
          <a:p>
            <a:pPr algn="ctr">
              <a:defRPr/>
            </a:pPr>
            <a:r>
              <a:rPr lang="ru-RU" sz="1100" b="1" dirty="0">
                <a:solidFill>
                  <a:schemeClr val="bg1"/>
                </a:solidFill>
                <a:cs typeface="Times New Roman" pitchFamily="18" charset="0"/>
              </a:rPr>
              <a:t>1шт</a:t>
            </a:r>
          </a:p>
        </p:txBody>
      </p:sp>
      <p:grpSp>
        <p:nvGrpSpPr>
          <p:cNvPr id="6171" name="Группа 138"/>
          <p:cNvGrpSpPr>
            <a:grpSpLocks/>
          </p:cNvGrpSpPr>
          <p:nvPr/>
        </p:nvGrpSpPr>
        <p:grpSpPr bwMode="auto">
          <a:xfrm>
            <a:off x="3990975" y="4894263"/>
            <a:ext cx="647700" cy="287337"/>
            <a:chOff x="6643700" y="2357409"/>
            <a:chExt cx="801687" cy="325458"/>
          </a:xfrm>
        </p:grpSpPr>
        <p:grpSp>
          <p:nvGrpSpPr>
            <p:cNvPr id="6377" name="Group 8"/>
            <p:cNvGrpSpPr>
              <a:grpSpLocks/>
            </p:cNvGrpSpPr>
            <p:nvPr/>
          </p:nvGrpSpPr>
          <p:grpSpPr bwMode="auto">
            <a:xfrm>
              <a:off x="6643701" y="2357451"/>
              <a:ext cx="801688" cy="325438"/>
              <a:chOff x="2227" y="11070"/>
              <a:chExt cx="1263" cy="511"/>
            </a:xfrm>
          </p:grpSpPr>
          <p:sp>
            <p:nvSpPr>
              <p:cNvPr id="6379" name="Oval 9"/>
              <p:cNvSpPr>
                <a:spLocks noChangeArrowheads="1"/>
              </p:cNvSpPr>
              <p:nvPr/>
            </p:nvSpPr>
            <p:spPr bwMode="auto">
              <a:xfrm>
                <a:off x="2227" y="11070"/>
                <a:ext cx="426" cy="383"/>
              </a:xfrm>
              <a:prstGeom prst="ellipse">
                <a:avLst/>
              </a:prstGeom>
              <a:solidFill>
                <a:srgbClr val="000080"/>
              </a:solidFill>
              <a:ln w="9525">
                <a:solidFill>
                  <a:srgbClr val="00008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/>
              </a:p>
            </p:txBody>
          </p:sp>
          <p:sp>
            <p:nvSpPr>
              <p:cNvPr id="6380" name="Rectangle 10"/>
              <p:cNvSpPr>
                <a:spLocks noChangeArrowheads="1"/>
              </p:cNvSpPr>
              <p:nvPr/>
            </p:nvSpPr>
            <p:spPr bwMode="auto">
              <a:xfrm>
                <a:off x="2777" y="11190"/>
                <a:ext cx="713" cy="3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</a:pPr>
                <a:endParaRPr lang="ru-RU"/>
              </a:p>
            </p:txBody>
          </p:sp>
        </p:grpSp>
        <p:sp>
          <p:nvSpPr>
            <p:cNvPr id="75" name="Rectangle 10"/>
            <p:cNvSpPr>
              <a:spLocks noChangeArrowheads="1"/>
            </p:cNvSpPr>
            <p:nvPr/>
          </p:nvSpPr>
          <p:spPr bwMode="auto">
            <a:xfrm>
              <a:off x="6861807" y="2357409"/>
              <a:ext cx="554107" cy="28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00" tIns="12700" rIns="12700" bIns="12700"/>
            <a:lstStyle/>
            <a:p>
              <a:pPr algn="ctr" defTabSz="1709738">
                <a:spcAft>
                  <a:spcPts val="1338"/>
                </a:spcAft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С-140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78" name="AutoShape 263"/>
          <p:cNvSpPr>
            <a:spLocks noChangeArrowheads="1"/>
          </p:cNvSpPr>
          <p:nvPr/>
        </p:nvSpPr>
        <p:spPr bwMode="auto">
          <a:xfrm>
            <a:off x="3038475" y="4727575"/>
            <a:ext cx="576263" cy="215900"/>
          </a:xfrm>
          <a:prstGeom prst="wedgeRectCallout">
            <a:avLst>
              <a:gd name="adj1" fmla="val 131763"/>
              <a:gd name="adj2" fmla="val 86049"/>
            </a:avLst>
          </a:prstGeom>
          <a:solidFill>
            <a:srgbClr val="003399"/>
          </a:solidFill>
          <a:ln w="9525" algn="ctr">
            <a:solidFill>
              <a:schemeClr val="bg1"/>
            </a:solidFill>
            <a:miter lim="800000"/>
            <a:headEnd/>
            <a:tailEnd/>
          </a:ln>
          <a:effectLst>
            <a:outerShdw dist="38100" dir="14699968" algn="t" rotWithShape="0">
              <a:srgbClr val="000000">
                <a:alpha val="59999"/>
              </a:srgbClr>
            </a:outerShdw>
          </a:effectLst>
        </p:spPr>
        <p:txBody>
          <a:bodyPr lIns="122147" tIns="61076" rIns="122147" bIns="61076" anchor="ctr"/>
          <a:lstStyle/>
          <a:p>
            <a:pPr algn="ctr">
              <a:defRPr/>
            </a:pPr>
            <a:r>
              <a:rPr lang="ru-RU" sz="1100" b="1" dirty="0">
                <a:solidFill>
                  <a:schemeClr val="bg1"/>
                </a:solidFill>
                <a:cs typeface="Times New Roman" pitchFamily="18" charset="0"/>
              </a:rPr>
              <a:t>11шт</a:t>
            </a:r>
          </a:p>
        </p:txBody>
      </p:sp>
      <p:sp>
        <p:nvSpPr>
          <p:cNvPr id="6173" name="Прямоугольная выноска 407">
            <a:hlinkClick r:id="rId4" action="ppaction://hlinkpres?slideindex=1&amp;slidetitle=Слайд 1" highlightClick="1"/>
          </p:cNvPr>
          <p:cNvSpPr>
            <a:spLocks noChangeArrowheads="1"/>
          </p:cNvSpPr>
          <p:nvPr/>
        </p:nvSpPr>
        <p:spPr bwMode="auto">
          <a:xfrm>
            <a:off x="6615113" y="1677988"/>
            <a:ext cx="5113337" cy="503237"/>
          </a:xfrm>
          <a:prstGeom prst="wedgeRectCallout">
            <a:avLst>
              <a:gd name="adj1" fmla="val 24699"/>
              <a:gd name="adj2" fmla="val 23815"/>
            </a:avLst>
          </a:prstGeom>
          <a:solidFill>
            <a:srgbClr val="3399FF"/>
          </a:solidFill>
          <a:ln w="9525" algn="ctr">
            <a:solidFill>
              <a:srgbClr val="FFFF00"/>
            </a:solidFill>
            <a:round/>
            <a:headEnd/>
            <a:tailEnd/>
          </a:ln>
        </p:spPr>
        <p:txBody>
          <a:bodyPr lIns="17996" tIns="45709" rIns="17996" bIns="45709"/>
          <a:lstStyle/>
          <a:p>
            <a:pPr algn="ctr" defTabSz="1279525"/>
            <a:r>
              <a:rPr lang="ru-RU" sz="1200" b="1">
                <a:solidFill>
                  <a:schemeClr val="tx1"/>
                </a:solidFill>
              </a:rPr>
              <a:t>Централизованное водоснабжение имеется во всех сельских поселениях, общая протяженность водопроводных сетей – 323,27 км.</a:t>
            </a:r>
          </a:p>
        </p:txBody>
      </p:sp>
      <p:grpSp>
        <p:nvGrpSpPr>
          <p:cNvPr id="6174" name="Группа 194"/>
          <p:cNvGrpSpPr>
            <a:grpSpLocks/>
          </p:cNvGrpSpPr>
          <p:nvPr/>
        </p:nvGrpSpPr>
        <p:grpSpPr bwMode="auto">
          <a:xfrm>
            <a:off x="9544050" y="6283325"/>
            <a:ext cx="3257550" cy="3316288"/>
            <a:chOff x="9544050" y="6283325"/>
            <a:chExt cx="3257550" cy="3316288"/>
          </a:xfrm>
        </p:grpSpPr>
        <p:sp>
          <p:nvSpPr>
            <p:cNvPr id="2" name="Rectangle 67"/>
            <p:cNvSpPr>
              <a:spLocks noChangeArrowheads="1"/>
            </p:cNvSpPr>
            <p:nvPr/>
          </p:nvSpPr>
          <p:spPr bwMode="auto">
            <a:xfrm>
              <a:off x="9615488" y="6313488"/>
              <a:ext cx="3186112" cy="32750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70945" tIns="85478" rIns="170945" bIns="85478" anchor="ctr"/>
            <a:lstStyle/>
            <a:p>
              <a:pPr algn="ctr" defTabSz="1219200">
                <a:defRPr/>
              </a:pPr>
              <a:endParaRPr lang="ru-RU" sz="1100"/>
            </a:p>
          </p:txBody>
        </p:sp>
        <p:sp>
          <p:nvSpPr>
            <p:cNvPr id="6338" name="Text Box 68"/>
            <p:cNvSpPr txBox="1">
              <a:spLocks noChangeArrowheads="1"/>
            </p:cNvSpPr>
            <p:nvPr/>
          </p:nvSpPr>
          <p:spPr bwMode="auto">
            <a:xfrm>
              <a:off x="10029825" y="6283325"/>
              <a:ext cx="2371725" cy="3540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227" tIns="85145" rIns="170227" bIns="85145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200" b="1">
                  <a:solidFill>
                    <a:schemeClr val="tx1"/>
                  </a:solidFill>
                  <a:cs typeface="Arial" pitchFamily="34" charset="0"/>
                </a:rPr>
                <a:t>Условные обозначения</a:t>
              </a:r>
            </a:p>
          </p:txBody>
        </p:sp>
        <p:grpSp>
          <p:nvGrpSpPr>
            <p:cNvPr id="6339" name="Группа 137"/>
            <p:cNvGrpSpPr>
              <a:grpSpLocks/>
            </p:cNvGrpSpPr>
            <p:nvPr/>
          </p:nvGrpSpPr>
          <p:grpSpPr bwMode="auto">
            <a:xfrm>
              <a:off x="11080354" y="9205500"/>
              <a:ext cx="503244" cy="1588"/>
              <a:chOff x="3400404" y="8158186"/>
              <a:chExt cx="357190" cy="1588"/>
            </a:xfrm>
          </p:grpSpPr>
          <p:cxnSp>
            <p:nvCxnSpPr>
              <p:cNvPr id="6375" name="Прямая соединительная линия 133"/>
              <p:cNvCxnSpPr>
                <a:cxnSpLocks noChangeShapeType="1"/>
              </p:cNvCxnSpPr>
              <p:nvPr/>
            </p:nvCxnSpPr>
            <p:spPr bwMode="auto">
              <a:xfrm>
                <a:off x="3400404" y="8158186"/>
                <a:ext cx="357190" cy="1588"/>
              </a:xfrm>
              <a:prstGeom prst="line">
                <a:avLst/>
              </a:prstGeom>
              <a:noFill/>
              <a:ln w="152400" algn="ctr">
                <a:solidFill>
                  <a:srgbClr val="FFC000"/>
                </a:solidFill>
                <a:round/>
                <a:headEnd/>
                <a:tailEnd/>
              </a:ln>
            </p:spPr>
          </p:cxnSp>
          <p:cxnSp>
            <p:nvCxnSpPr>
              <p:cNvPr id="6376" name="Прямая соединительная линия 135"/>
              <p:cNvCxnSpPr>
                <a:cxnSpLocks noChangeShapeType="1"/>
              </p:cNvCxnSpPr>
              <p:nvPr/>
            </p:nvCxnSpPr>
            <p:spPr bwMode="auto">
              <a:xfrm>
                <a:off x="3471842" y="8158186"/>
                <a:ext cx="214314" cy="1588"/>
              </a:xfrm>
              <a:prstGeom prst="line">
                <a:avLst/>
              </a:prstGeom>
              <a:noFill/>
              <a:ln w="31750" algn="ctr">
                <a:solidFill>
                  <a:srgbClr val="C00000"/>
                </a:solidFill>
                <a:round/>
                <a:headEnd/>
                <a:tailEnd/>
              </a:ln>
            </p:spPr>
          </p:cxnSp>
        </p:grpSp>
        <p:sp>
          <p:nvSpPr>
            <p:cNvPr id="6340" name="Text Box 138"/>
            <p:cNvSpPr txBox="1">
              <a:spLocks noChangeArrowheads="1"/>
            </p:cNvSpPr>
            <p:nvPr/>
          </p:nvSpPr>
          <p:spPr bwMode="auto">
            <a:xfrm>
              <a:off x="11500131" y="9045078"/>
              <a:ext cx="1282715" cy="316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46234" tIns="73108" rIns="146234" bIns="73108">
              <a:spAutoFit/>
            </a:bodyPr>
            <a:lstStyle/>
            <a:p>
              <a:pPr algn="ctr" defTabSz="16843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-граница района </a:t>
              </a:r>
            </a:p>
          </p:txBody>
        </p:sp>
        <p:sp>
          <p:nvSpPr>
            <p:cNvPr id="6341" name="Text Box 69"/>
            <p:cNvSpPr txBox="1">
              <a:spLocks noChangeArrowheads="1"/>
            </p:cNvSpPr>
            <p:nvPr/>
          </p:nvSpPr>
          <p:spPr bwMode="auto">
            <a:xfrm>
              <a:off x="11544313" y="9258323"/>
              <a:ext cx="1214469" cy="3412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282" tIns="85177" rIns="170282" bIns="85177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 Водопровод</a:t>
              </a:r>
            </a:p>
          </p:txBody>
        </p:sp>
        <p:grpSp>
          <p:nvGrpSpPr>
            <p:cNvPr id="6342" name="Group 298"/>
            <p:cNvGrpSpPr>
              <a:grpSpLocks/>
            </p:cNvGrpSpPr>
            <p:nvPr/>
          </p:nvGrpSpPr>
          <p:grpSpPr bwMode="auto">
            <a:xfrm>
              <a:off x="9839331" y="8658267"/>
              <a:ext cx="704858" cy="369881"/>
              <a:chOff x="2290" y="3991"/>
              <a:chExt cx="817" cy="270"/>
            </a:xfrm>
          </p:grpSpPr>
          <p:sp>
            <p:nvSpPr>
              <p:cNvPr id="6365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11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1100" b="1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  <a:endParaRPr lang="ru-RU" sz="11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6366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6367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6369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370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71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6372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6373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6374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6368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6343" name="Text Box 69"/>
            <p:cNvSpPr txBox="1">
              <a:spLocks noChangeArrowheads="1"/>
            </p:cNvSpPr>
            <p:nvPr/>
          </p:nvSpPr>
          <p:spPr bwMode="auto">
            <a:xfrm>
              <a:off x="10437813" y="8582025"/>
              <a:ext cx="2343150" cy="460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grpSp>
          <p:nvGrpSpPr>
            <p:cNvPr id="6344" name="Group 290"/>
            <p:cNvGrpSpPr>
              <a:grpSpLocks/>
            </p:cNvGrpSpPr>
            <p:nvPr/>
          </p:nvGrpSpPr>
          <p:grpSpPr bwMode="auto">
            <a:xfrm>
              <a:off x="9674204" y="8155046"/>
              <a:ext cx="512792" cy="373041"/>
              <a:chOff x="1142" y="4383"/>
              <a:chExt cx="168" cy="137"/>
            </a:xfrm>
          </p:grpSpPr>
          <p:sp>
            <p:nvSpPr>
              <p:cNvPr id="6363" name="Oval 291"/>
              <p:cNvSpPr>
                <a:spLocks noChangeArrowheads="1"/>
              </p:cNvSpPr>
              <p:nvPr/>
            </p:nvSpPr>
            <p:spPr bwMode="auto">
              <a:xfrm>
                <a:off x="1174" y="438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74" tIns="45690" rIns="91374" bIns="45690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6364" name="Oval 292"/>
              <p:cNvSpPr>
                <a:spLocks noChangeArrowheads="1"/>
              </p:cNvSpPr>
              <p:nvPr/>
            </p:nvSpPr>
            <p:spPr bwMode="auto">
              <a:xfrm>
                <a:off x="1142" y="4385"/>
                <a:ext cx="136" cy="135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80" tIns="63849" rIns="127680" bIns="63849" anchor="ctr"/>
              <a:lstStyle/>
              <a:p>
                <a:pPr algn="ctr"/>
                <a:r>
                  <a:rPr lang="ru-RU" sz="1700" b="1">
                    <a:solidFill>
                      <a:schemeClr val="tx1"/>
                    </a:solidFill>
                  </a:rPr>
                  <a:t>Т</a:t>
                </a:r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345" name="TextBox 76"/>
            <p:cNvSpPr txBox="1">
              <a:spLocks noChangeArrowheads="1"/>
            </p:cNvSpPr>
            <p:nvPr/>
          </p:nvSpPr>
          <p:spPr bwMode="auto">
            <a:xfrm>
              <a:off x="9929813" y="8137525"/>
              <a:ext cx="2871787" cy="46186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-Местность способная принять вертолет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без предварительной подготовки</a:t>
              </a:r>
            </a:p>
          </p:txBody>
        </p:sp>
        <p:graphicFrame>
          <p:nvGraphicFramePr>
            <p:cNvPr id="6149" name="Object 181"/>
            <p:cNvGraphicFramePr>
              <a:graphicFrameLocks noChangeAspect="1"/>
            </p:cNvGraphicFramePr>
            <p:nvPr/>
          </p:nvGraphicFramePr>
          <p:xfrm>
            <a:off x="10015522" y="7297760"/>
            <a:ext cx="385790" cy="400043"/>
          </p:xfrm>
          <a:graphic>
            <a:graphicData uri="http://schemas.openxmlformats.org/presentationml/2006/ole">
              <p:oleObj spid="_x0000_s6149" name="Clip" r:id="rId5" imgW="568824" imgH="706443" progId="">
                <p:embed/>
              </p:oleObj>
            </a:graphicData>
          </a:graphic>
        </p:graphicFrame>
        <p:sp>
          <p:nvSpPr>
            <p:cNvPr id="6346" name="Прямоугольник 76"/>
            <p:cNvSpPr>
              <a:spLocks noChangeArrowheads="1"/>
            </p:cNvSpPr>
            <p:nvPr/>
          </p:nvSpPr>
          <p:spPr bwMode="auto">
            <a:xfrm>
              <a:off x="10140950" y="7242175"/>
              <a:ext cx="2641600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6347" name="Text Box 384"/>
            <p:cNvSpPr txBox="1">
              <a:spLocks noChangeArrowheads="1"/>
            </p:cNvSpPr>
            <p:nvPr/>
          </p:nvSpPr>
          <p:spPr bwMode="auto">
            <a:xfrm>
              <a:off x="10082213" y="6859587"/>
              <a:ext cx="2676525" cy="43180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cxnSp>
          <p:nvCxnSpPr>
            <p:cNvPr id="97" name="Прямая соединительная линия 96"/>
            <p:cNvCxnSpPr/>
            <p:nvPr/>
          </p:nvCxnSpPr>
          <p:spPr bwMode="auto">
            <a:xfrm>
              <a:off x="11187113" y="9456738"/>
              <a:ext cx="428625" cy="0"/>
            </a:xfrm>
            <a:prstGeom prst="line">
              <a:avLst/>
            </a:prstGeom>
            <a:ln w="47625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49" name="Text Box 438"/>
            <p:cNvSpPr txBox="1">
              <a:spLocks noChangeArrowheads="1"/>
            </p:cNvSpPr>
            <p:nvPr/>
          </p:nvSpPr>
          <p:spPr bwMode="auto">
            <a:xfrm>
              <a:off x="10472737" y="7667625"/>
              <a:ext cx="2301876" cy="4618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-начальник гарнизона пожарной охраны</a:t>
              </a:r>
            </a:p>
          </p:txBody>
        </p:sp>
        <p:grpSp>
          <p:nvGrpSpPr>
            <p:cNvPr id="6350" name="Group 439"/>
            <p:cNvGrpSpPr>
              <a:grpSpLocks/>
            </p:cNvGrpSpPr>
            <p:nvPr/>
          </p:nvGrpSpPr>
          <p:grpSpPr bwMode="auto">
            <a:xfrm>
              <a:off x="10297456" y="7655199"/>
              <a:ext cx="473080" cy="468304"/>
              <a:chOff x="62" y="3847"/>
              <a:chExt cx="284" cy="272"/>
            </a:xfrm>
          </p:grpSpPr>
          <p:graphicFrame>
            <p:nvGraphicFramePr>
              <p:cNvPr id="6150" name="Object 17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6150" name="Clip" r:id="rId6" imgW="590231" imgH="703385" progId="">
                  <p:embed/>
                </p:oleObj>
              </a:graphicData>
            </a:graphic>
          </p:graphicFrame>
          <p:sp>
            <p:nvSpPr>
              <p:cNvPr id="6362" name="Text Box 441"/>
              <p:cNvSpPr txBox="1">
                <a:spLocks noChangeArrowheads="1"/>
              </p:cNvSpPr>
              <p:nvPr/>
            </p:nvSpPr>
            <p:spPr bwMode="auto">
              <a:xfrm>
                <a:off x="62" y="3847"/>
                <a:ext cx="284" cy="1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defTabSz="1039813">
                  <a:spcBef>
                    <a:spcPct val="50000"/>
                  </a:spcBef>
                </a:pPr>
                <a:r>
                  <a:rPr lang="ru-RU" sz="1000">
                    <a:solidFill>
                      <a:schemeClr val="tx1"/>
                    </a:solidFill>
                  </a:rPr>
                  <a:t>нг</a:t>
                </a:r>
              </a:p>
            </p:txBody>
          </p:sp>
        </p:grpSp>
        <p:grpSp>
          <p:nvGrpSpPr>
            <p:cNvPr id="6351" name="Group 97"/>
            <p:cNvGrpSpPr>
              <a:grpSpLocks/>
            </p:cNvGrpSpPr>
            <p:nvPr/>
          </p:nvGrpSpPr>
          <p:grpSpPr bwMode="auto">
            <a:xfrm>
              <a:off x="9544050" y="6850771"/>
              <a:ext cx="866787" cy="534320"/>
              <a:chOff x="-1121" y="1421"/>
              <a:chExt cx="441" cy="289"/>
            </a:xfrm>
          </p:grpSpPr>
          <p:grpSp>
            <p:nvGrpSpPr>
              <p:cNvPr id="635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636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36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04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sp>
          <p:nvSpPr>
            <p:cNvPr id="6352" name="Text Box 138"/>
            <p:cNvSpPr txBox="1">
              <a:spLocks noChangeArrowheads="1"/>
            </p:cNvSpPr>
            <p:nvPr/>
          </p:nvSpPr>
          <p:spPr bwMode="auto">
            <a:xfrm>
              <a:off x="10710863" y="6527800"/>
              <a:ext cx="2047875" cy="3286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46234" tIns="73108" rIns="146234" bIns="73108">
              <a:spAutoFit/>
            </a:bodyPr>
            <a:lstStyle/>
            <a:p>
              <a:pPr algn="ctr" defTabSz="16843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 Артезианская скважина</a:t>
              </a:r>
            </a:p>
          </p:txBody>
        </p:sp>
        <p:grpSp>
          <p:nvGrpSpPr>
            <p:cNvPr id="6353" name="Группа 138"/>
            <p:cNvGrpSpPr>
              <a:grpSpLocks/>
            </p:cNvGrpSpPr>
            <p:nvPr/>
          </p:nvGrpSpPr>
          <p:grpSpPr bwMode="auto">
            <a:xfrm>
              <a:off x="10181938" y="6668472"/>
              <a:ext cx="648004" cy="287995"/>
              <a:chOff x="6643700" y="2357409"/>
              <a:chExt cx="801687" cy="325458"/>
            </a:xfrm>
          </p:grpSpPr>
          <p:grpSp>
            <p:nvGrpSpPr>
              <p:cNvPr id="6354" name="Group 8"/>
              <p:cNvGrpSpPr>
                <a:grpSpLocks/>
              </p:cNvGrpSpPr>
              <p:nvPr/>
            </p:nvGrpSpPr>
            <p:grpSpPr bwMode="auto">
              <a:xfrm>
                <a:off x="6643701" y="2357451"/>
                <a:ext cx="801688" cy="325438"/>
                <a:chOff x="2227" y="11070"/>
                <a:chExt cx="1263" cy="511"/>
              </a:xfrm>
            </p:grpSpPr>
            <p:sp>
              <p:nvSpPr>
                <p:cNvPr id="6356" name="Oval 9"/>
                <p:cNvSpPr>
                  <a:spLocks noChangeArrowheads="1"/>
                </p:cNvSpPr>
                <p:nvPr/>
              </p:nvSpPr>
              <p:spPr bwMode="auto">
                <a:xfrm>
                  <a:off x="2227" y="11070"/>
                  <a:ext cx="426" cy="383"/>
                </a:xfrm>
                <a:prstGeom prst="ellipse">
                  <a:avLst/>
                </a:prstGeom>
                <a:solidFill>
                  <a:srgbClr val="000080"/>
                </a:solidFill>
                <a:ln w="9525">
                  <a:solidFill>
                    <a:srgbClr val="00008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ru-RU"/>
                </a:p>
              </p:txBody>
            </p:sp>
            <p:sp>
              <p:nvSpPr>
                <p:cNvPr id="6357" name="Rectangle 10"/>
                <p:cNvSpPr>
                  <a:spLocks noChangeArrowheads="1"/>
                </p:cNvSpPr>
                <p:nvPr/>
              </p:nvSpPr>
              <p:spPr bwMode="auto">
                <a:xfrm>
                  <a:off x="2777" y="11190"/>
                  <a:ext cx="713" cy="39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2700" tIns="12700" rIns="12700" bIns="12700"/>
                <a:lstStyle/>
                <a:p>
                  <a:pPr algn="ctr" defTabSz="1709738">
                    <a:spcAft>
                      <a:spcPts val="1338"/>
                    </a:spcAft>
                  </a:pPr>
                  <a:endParaRPr lang="ru-RU"/>
                </a:p>
              </p:txBody>
            </p:sp>
          </p:grpSp>
          <p:sp>
            <p:nvSpPr>
              <p:cNvPr id="130" name="Rectangle 10"/>
              <p:cNvSpPr>
                <a:spLocks noChangeArrowheads="1"/>
              </p:cNvSpPr>
              <p:nvPr/>
            </p:nvSpPr>
            <p:spPr bwMode="auto">
              <a:xfrm>
                <a:off x="6862059" y="2358105"/>
                <a:ext cx="553847" cy="28524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700" tIns="12700" rIns="12700" bIns="12700"/>
              <a:lstStyle/>
              <a:p>
                <a:pPr algn="ctr" defTabSz="1709738">
                  <a:spcAft>
                    <a:spcPts val="1338"/>
                  </a:spcAft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С-140</a:t>
                </a:r>
                <a:endParaRPr lang="ru-RU" sz="1100" dirty="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</p:grpSp>
      <p:graphicFrame>
        <p:nvGraphicFramePr>
          <p:cNvPr id="134" name="Group 271"/>
          <p:cNvGraphicFramePr>
            <a:graphicFrameLocks noGrp="1"/>
          </p:cNvGraphicFramePr>
          <p:nvPr/>
        </p:nvGraphicFramePr>
        <p:xfrm>
          <a:off x="42863" y="8670925"/>
          <a:ext cx="9144019" cy="915516"/>
        </p:xfrm>
        <a:graphic>
          <a:graphicData uri="http://schemas.openxmlformats.org/drawingml/2006/table">
            <a:tbl>
              <a:tblPr/>
              <a:tblGrid>
                <a:gridCol w="1357315"/>
                <a:gridCol w="7786704"/>
              </a:tblGrid>
              <a:tr h="215900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Arial Unicode MS" pitchFamily="34" charset="-128"/>
                          <a:cs typeface="Arial Unicode MS" pitchFamily="34" charset="-128"/>
                        </a:rPr>
                        <a:t>Статистика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510" marR="94510" marT="43620" marB="436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EEB35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Arial Unicode MS" pitchFamily="34" charset="-128"/>
                          <a:cs typeface="Arial Unicode MS" pitchFamily="34" charset="-128"/>
                        </a:rPr>
                        <a:t>Оценка риска возникновения ЧС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4510" marR="94510" marT="43620" marB="4362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EEB35"/>
                    </a:solidFill>
                  </a:tcPr>
                </a:tc>
              </a:tr>
              <a:tr h="187325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9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94510" marR="94510" marT="43620" marB="4362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EEB35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3063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ts val="13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94510" marR="94510" marT="43620" marB="4362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709738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Существует вероятность возникновения аварий на объектах водоснабжения в связи с естественным износом оборудования и водопровода, человеческий фактор.</a:t>
                      </a:r>
                    </a:p>
                  </a:txBody>
                  <a:tcPr marL="94510" marR="94510" marT="43620" marB="4362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6188" name="Rectangle 315"/>
          <p:cNvSpPr>
            <a:spLocks noChangeArrowheads="1"/>
          </p:cNvSpPr>
          <p:nvPr/>
        </p:nvSpPr>
        <p:spPr bwMode="auto">
          <a:xfrm>
            <a:off x="42863" y="5657850"/>
            <a:ext cx="4032250" cy="1349375"/>
          </a:xfrm>
          <a:prstGeom prst="rect">
            <a:avLst/>
          </a:prstGeom>
          <a:solidFill>
            <a:srgbClr val="00B0F0"/>
          </a:solidFill>
          <a:ln w="34925" algn="ctr">
            <a:solidFill>
              <a:srgbClr val="FFFF00"/>
            </a:solidFill>
            <a:miter lim="800000"/>
            <a:headEnd/>
            <a:tailEnd/>
          </a:ln>
          <a:effectLst>
            <a:prstShdw prst="shdw17" dist="17961" dir="2700000">
              <a:srgbClr val="990000"/>
            </a:prstShdw>
          </a:effectLst>
        </p:spPr>
        <p:txBody>
          <a:bodyPr wrap="none" lIns="91407" tIns="45705" rIns="91407" bIns="45705" anchor="ctr"/>
          <a:lstStyle/>
          <a:p>
            <a:pPr algn="ctr"/>
            <a:r>
              <a:rPr lang="ru-RU" sz="1200">
                <a:solidFill>
                  <a:schemeClr val="tx1"/>
                </a:solidFill>
              </a:rPr>
              <a:t>На территории Ачхой –Мартановского района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 22 артезианских скважин. В каждом 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населенном пункте арт.скважины имеют окольцовку, 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т.е.взаимосвязаны между собой для того чтобы в случае 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отказа насоса или при прорыве 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водопровода не прекращалось подача воды.</a:t>
            </a:r>
          </a:p>
        </p:txBody>
      </p:sp>
      <p:sp>
        <p:nvSpPr>
          <p:cNvPr id="6189" name="Rectangle 316"/>
          <p:cNvSpPr>
            <a:spLocks noChangeArrowheads="1"/>
          </p:cNvSpPr>
          <p:nvPr/>
        </p:nvSpPr>
        <p:spPr bwMode="auto">
          <a:xfrm>
            <a:off x="63500" y="3371850"/>
            <a:ext cx="3816350" cy="863600"/>
          </a:xfrm>
          <a:prstGeom prst="rect">
            <a:avLst/>
          </a:prstGeom>
          <a:solidFill>
            <a:srgbClr val="00B0F0"/>
          </a:solidFill>
          <a:ln w="34925" algn="ctr">
            <a:solidFill>
              <a:srgbClr val="FFFF00"/>
            </a:solidFill>
            <a:miter lim="800000"/>
            <a:headEnd/>
            <a:tailEnd/>
          </a:ln>
          <a:effectLst>
            <a:prstShdw prst="shdw17" dist="17961" dir="2700000">
              <a:srgbClr val="990000"/>
            </a:prstShdw>
          </a:effectLst>
        </p:spPr>
        <p:txBody>
          <a:bodyPr wrap="none" lIns="91407" tIns="45705" rIns="91407" bIns="45705" anchor="ctr"/>
          <a:lstStyle/>
          <a:p>
            <a:pPr algn="ctr"/>
            <a:r>
              <a:rPr lang="ru-RU" sz="1200">
                <a:solidFill>
                  <a:schemeClr val="tx1"/>
                </a:solidFill>
              </a:rPr>
              <a:t>В случае отключения электричества объекты 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экономики и жизнеобеспечения  без воды не останутся 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т.к. на территории района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 в изобилии родниковые воды и колодцы.</a:t>
            </a:r>
          </a:p>
        </p:txBody>
      </p:sp>
      <p:graphicFrame>
        <p:nvGraphicFramePr>
          <p:cNvPr id="137" name="Group 574"/>
          <p:cNvGraphicFramePr>
            <a:graphicFrameLocks noGrp="1"/>
          </p:cNvGraphicFramePr>
          <p:nvPr/>
        </p:nvGraphicFramePr>
        <p:xfrm>
          <a:off x="6162675" y="7196138"/>
          <a:ext cx="3357604" cy="1403120"/>
        </p:xfrm>
        <a:graphic>
          <a:graphicData uri="http://schemas.openxmlformats.org/drawingml/2006/table">
            <a:tbl>
              <a:tblPr/>
              <a:tblGrid>
                <a:gridCol w="1807940"/>
                <a:gridCol w="774832"/>
                <a:gridCol w="774832"/>
              </a:tblGrid>
              <a:tr h="274638">
                <a:tc gridSpan="3"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Сведения по объектам ЖКХ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74638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объекта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Износ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74638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Артезианская скважина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 шт.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0%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74638"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Водопровод 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323,27 (км.)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7097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54%</a:t>
                      </a:r>
                    </a:p>
                  </a:txBody>
                  <a:tcPr marL="122122" marR="122122" marT="61061" marB="6106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</a:tbl>
          </a:graphicData>
        </a:graphic>
      </p:graphicFrame>
      <p:graphicFrame>
        <p:nvGraphicFramePr>
          <p:cNvPr id="6146" name="Object 430"/>
          <p:cNvGraphicFramePr>
            <a:graphicFrameLocks noChangeAspect="1"/>
          </p:cNvGraphicFramePr>
          <p:nvPr/>
        </p:nvGraphicFramePr>
        <p:xfrm>
          <a:off x="11830050" y="1728788"/>
          <a:ext cx="855663" cy="938212"/>
        </p:xfrm>
        <a:graphic>
          <a:graphicData uri="http://schemas.openxmlformats.org/presentationml/2006/ole">
            <p:oleObj spid="_x0000_s6146" name="CorelDRAW" r:id="rId7" imgW="2566080" imgH="2944440" progId="">
              <p:embed/>
            </p:oleObj>
          </a:graphicData>
        </a:graphic>
      </p:graphicFrame>
      <p:graphicFrame>
        <p:nvGraphicFramePr>
          <p:cNvPr id="6147" name="Object 31"/>
          <p:cNvGraphicFramePr>
            <a:graphicFrameLocks noChangeAspect="1"/>
          </p:cNvGraphicFramePr>
          <p:nvPr/>
        </p:nvGraphicFramePr>
        <p:xfrm>
          <a:off x="10687050" y="2800350"/>
          <a:ext cx="2057400" cy="1173163"/>
        </p:xfrm>
        <a:graphic>
          <a:graphicData uri="http://schemas.openxmlformats.org/presentationml/2006/ole">
            <p:oleObj spid="_x0000_s6147" name="Worksheet" r:id="rId8" imgW="2990938" imgH="1895413" progId="Excel.Sheet.8">
              <p:embed/>
            </p:oleObj>
          </a:graphicData>
        </a:graphic>
      </p:graphicFrame>
      <p:grpSp>
        <p:nvGrpSpPr>
          <p:cNvPr id="6210" name="Группа 134"/>
          <p:cNvGrpSpPr>
            <a:grpSpLocks/>
          </p:cNvGrpSpPr>
          <p:nvPr/>
        </p:nvGrpSpPr>
        <p:grpSpPr bwMode="auto">
          <a:xfrm>
            <a:off x="3686175" y="2871788"/>
            <a:ext cx="1584325" cy="2011362"/>
            <a:chOff x="-1183660" y="5073813"/>
            <a:chExt cx="1583632" cy="2011724"/>
          </a:xfrm>
        </p:grpSpPr>
        <p:grpSp>
          <p:nvGrpSpPr>
            <p:cNvPr id="6303" name="Group 97"/>
            <p:cNvGrpSpPr>
              <a:grpSpLocks/>
            </p:cNvGrpSpPr>
            <p:nvPr/>
          </p:nvGrpSpPr>
          <p:grpSpPr bwMode="auto">
            <a:xfrm>
              <a:off x="-1183658" y="6324867"/>
              <a:ext cx="1583631" cy="534330"/>
              <a:chOff x="-1139" y="1421"/>
              <a:chExt cx="493" cy="289"/>
            </a:xfrm>
          </p:grpSpPr>
          <p:grpSp>
            <p:nvGrpSpPr>
              <p:cNvPr id="6333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6335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336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5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93" cy="1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ЧЕЧЕНГАЗ</a:t>
                </a:r>
              </a:p>
            </p:txBody>
          </p:sp>
        </p:grpSp>
        <p:grpSp>
          <p:nvGrpSpPr>
            <p:cNvPr id="6304" name="Группа 39"/>
            <p:cNvGrpSpPr>
              <a:grpSpLocks/>
            </p:cNvGrpSpPr>
            <p:nvPr/>
          </p:nvGrpSpPr>
          <p:grpSpPr bwMode="auto">
            <a:xfrm>
              <a:off x="-1028752" y="5073813"/>
              <a:ext cx="1035474" cy="2011724"/>
              <a:chOff x="-1028752" y="5073813"/>
              <a:chExt cx="1035474" cy="2011724"/>
            </a:xfrm>
          </p:grpSpPr>
          <p:grpSp>
            <p:nvGrpSpPr>
              <p:cNvPr id="6305" name="Group 97"/>
              <p:cNvGrpSpPr>
                <a:grpSpLocks/>
              </p:cNvGrpSpPr>
              <p:nvPr/>
            </p:nvGrpSpPr>
            <p:grpSpPr bwMode="auto">
              <a:xfrm>
                <a:off x="-993373" y="6551208"/>
                <a:ext cx="866775" cy="534329"/>
                <a:chOff x="-1121" y="1421"/>
                <a:chExt cx="441" cy="289"/>
              </a:xfrm>
            </p:grpSpPr>
            <p:grpSp>
              <p:nvGrpSpPr>
                <p:cNvPr id="6329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6331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32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71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ПЧ-7</a:t>
                  </a:r>
                </a:p>
              </p:txBody>
            </p:sp>
          </p:grpSp>
          <p:grpSp>
            <p:nvGrpSpPr>
              <p:cNvPr id="6306" name="Группа 276"/>
              <p:cNvGrpSpPr>
                <a:grpSpLocks/>
              </p:cNvGrpSpPr>
              <p:nvPr/>
            </p:nvGrpSpPr>
            <p:grpSpPr bwMode="auto">
              <a:xfrm>
                <a:off x="-791967" y="5073813"/>
                <a:ext cx="368335" cy="512605"/>
                <a:chOff x="-1078431" y="2643839"/>
                <a:chExt cx="502244" cy="716126"/>
              </a:xfrm>
            </p:grpSpPr>
            <p:graphicFrame>
              <p:nvGraphicFramePr>
                <p:cNvPr id="6148" name="Object 104"/>
                <p:cNvGraphicFramePr>
                  <a:graphicFrameLocks noChangeAspect="1"/>
                </p:cNvGraphicFramePr>
                <p:nvPr/>
              </p:nvGraphicFramePr>
              <p:xfrm>
                <a:off x="-1064378" y="2753079"/>
                <a:ext cx="488191" cy="606886"/>
              </p:xfrm>
              <a:graphic>
                <a:graphicData uri="http://schemas.openxmlformats.org/presentationml/2006/ole">
                  <p:oleObj spid="_x0000_s6148" name="Clip" r:id="rId9" imgW="590231" imgH="703385" progId="">
                    <p:embed/>
                  </p:oleObj>
                </a:graphicData>
              </a:graphic>
            </p:graphicFrame>
            <p:sp>
              <p:nvSpPr>
                <p:cNvPr id="168" name="Пятиугольник 167"/>
                <p:cNvSpPr/>
                <p:nvPr/>
              </p:nvSpPr>
              <p:spPr>
                <a:xfrm>
                  <a:off x="-1041311" y="2788021"/>
                  <a:ext cx="430576" cy="215165"/>
                </a:xfrm>
                <a:prstGeom prst="homePlate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ru-RU" sz="1000" dirty="0">
                    <a:latin typeface="Times New Roman" pitchFamily="18" charset="0"/>
                  </a:endParaRPr>
                </a:p>
              </p:txBody>
            </p:sp>
            <p:sp>
              <p:nvSpPr>
                <p:cNvPr id="6328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-1078431" y="2643839"/>
                  <a:ext cx="500062" cy="4297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82" tIns="45692" rIns="91382" bIns="45692">
                  <a:spAutoFit/>
                </a:bodyPr>
                <a:lstStyle/>
                <a:p>
                  <a:pPr algn="ctr" defTabSz="1389063">
                    <a:spcBef>
                      <a:spcPct val="50000"/>
                    </a:spcBef>
                  </a:pPr>
                  <a:r>
                    <a:rPr lang="ru-RU" sz="1400">
                      <a:solidFill>
                        <a:srgbClr val="FF0000"/>
                      </a:solidFill>
                    </a:rPr>
                    <a:t>нг</a:t>
                  </a:r>
                </a:p>
              </p:txBody>
            </p:sp>
          </p:grpSp>
          <p:grpSp>
            <p:nvGrpSpPr>
              <p:cNvPr id="6307" name="Group 97"/>
              <p:cNvGrpSpPr>
                <a:grpSpLocks/>
              </p:cNvGrpSpPr>
              <p:nvPr/>
            </p:nvGrpSpPr>
            <p:grpSpPr bwMode="auto">
              <a:xfrm>
                <a:off x="-1028752" y="5849939"/>
                <a:ext cx="866775" cy="534329"/>
                <a:chOff x="-1139" y="1421"/>
                <a:chExt cx="441" cy="289"/>
              </a:xfrm>
            </p:grpSpPr>
            <p:grpSp>
              <p:nvGrpSpPr>
                <p:cNvPr id="6323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6325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26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64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39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СМП</a:t>
                  </a:r>
                </a:p>
              </p:txBody>
            </p:sp>
          </p:grpSp>
          <p:grpSp>
            <p:nvGrpSpPr>
              <p:cNvPr id="6308" name="Group 97"/>
              <p:cNvGrpSpPr>
                <a:grpSpLocks/>
              </p:cNvGrpSpPr>
              <p:nvPr/>
            </p:nvGrpSpPr>
            <p:grpSpPr bwMode="auto">
              <a:xfrm>
                <a:off x="-993373" y="5409279"/>
                <a:ext cx="866775" cy="534329"/>
                <a:chOff x="-1121" y="1421"/>
                <a:chExt cx="441" cy="289"/>
              </a:xfrm>
            </p:grpSpPr>
            <p:grpSp>
              <p:nvGrpSpPr>
                <p:cNvPr id="6319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6321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22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60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ОМВД</a:t>
                  </a:r>
                </a:p>
              </p:txBody>
            </p:sp>
          </p:grpSp>
          <p:grpSp>
            <p:nvGrpSpPr>
              <p:cNvPr id="6309" name="Group 97"/>
              <p:cNvGrpSpPr>
                <a:grpSpLocks/>
              </p:cNvGrpSpPr>
              <p:nvPr/>
            </p:nvGrpSpPr>
            <p:grpSpPr bwMode="auto">
              <a:xfrm>
                <a:off x="-1022030" y="6087563"/>
                <a:ext cx="1028752" cy="534329"/>
                <a:chOff x="-1118" y="1421"/>
                <a:chExt cx="441" cy="289"/>
              </a:xfrm>
            </p:grpSpPr>
            <p:grpSp>
              <p:nvGrpSpPr>
                <p:cNvPr id="6315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6317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18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56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18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ПУЖКХ</a:t>
                  </a:r>
                </a:p>
              </p:txBody>
            </p:sp>
          </p:grpSp>
          <p:grpSp>
            <p:nvGrpSpPr>
              <p:cNvPr id="6310" name="Group 97"/>
              <p:cNvGrpSpPr>
                <a:grpSpLocks/>
              </p:cNvGrpSpPr>
              <p:nvPr/>
            </p:nvGrpSpPr>
            <p:grpSpPr bwMode="auto">
              <a:xfrm>
                <a:off x="-990690" y="5623593"/>
                <a:ext cx="866775" cy="534329"/>
                <a:chOff x="-1120" y="1421"/>
                <a:chExt cx="441" cy="289"/>
              </a:xfrm>
            </p:grpSpPr>
            <p:grpSp>
              <p:nvGrpSpPr>
                <p:cNvPr id="6311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6313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14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52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0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РЭС</a:t>
                  </a:r>
                </a:p>
              </p:txBody>
            </p:sp>
          </p:grpSp>
        </p:grpSp>
      </p:grpSp>
      <p:grpSp>
        <p:nvGrpSpPr>
          <p:cNvPr id="6211" name="Group 298"/>
          <p:cNvGrpSpPr>
            <a:grpSpLocks/>
          </p:cNvGrpSpPr>
          <p:nvPr/>
        </p:nvGrpSpPr>
        <p:grpSpPr bwMode="auto">
          <a:xfrm>
            <a:off x="4757738" y="1728788"/>
            <a:ext cx="506412" cy="260350"/>
            <a:chOff x="2290" y="4020"/>
            <a:chExt cx="639" cy="266"/>
          </a:xfrm>
        </p:grpSpPr>
        <p:sp>
          <p:nvSpPr>
            <p:cNvPr id="6293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27" cy="221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7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7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7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6294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6295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6297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6298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299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6300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6301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302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6296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212" name="Group 298"/>
          <p:cNvGrpSpPr>
            <a:grpSpLocks/>
          </p:cNvGrpSpPr>
          <p:nvPr/>
        </p:nvGrpSpPr>
        <p:grpSpPr bwMode="auto">
          <a:xfrm>
            <a:off x="4329113" y="4654550"/>
            <a:ext cx="576262" cy="360363"/>
            <a:chOff x="2290" y="4020"/>
            <a:chExt cx="817" cy="315"/>
          </a:xfrm>
        </p:grpSpPr>
        <p:sp>
          <p:nvSpPr>
            <p:cNvPr id="6283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6284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6285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6287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6288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289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6290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6291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92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6286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6213" name="Group 298"/>
          <p:cNvGrpSpPr>
            <a:grpSpLocks/>
          </p:cNvGrpSpPr>
          <p:nvPr/>
        </p:nvGrpSpPr>
        <p:grpSpPr bwMode="auto">
          <a:xfrm>
            <a:off x="8686800" y="2297113"/>
            <a:ext cx="539750" cy="360362"/>
            <a:chOff x="2290" y="4020"/>
            <a:chExt cx="681" cy="295"/>
          </a:xfrm>
        </p:grpSpPr>
        <p:sp>
          <p:nvSpPr>
            <p:cNvPr id="6273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6274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6275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6277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6278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279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6280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6281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6282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6276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6214" name="AutoShape 136"/>
          <p:cNvSpPr>
            <a:spLocks noChangeArrowheads="1"/>
          </p:cNvSpPr>
          <p:nvPr/>
        </p:nvSpPr>
        <p:spPr bwMode="auto">
          <a:xfrm>
            <a:off x="4757738" y="2443163"/>
            <a:ext cx="1357312" cy="500062"/>
          </a:xfrm>
          <a:prstGeom prst="wedgeRectCallout">
            <a:avLst>
              <a:gd name="adj1" fmla="val -32880"/>
              <a:gd name="adj2" fmla="val -136426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6215" name="AutoShape 136"/>
          <p:cNvSpPr>
            <a:spLocks noChangeArrowheads="1"/>
          </p:cNvSpPr>
          <p:nvPr/>
        </p:nvSpPr>
        <p:spPr bwMode="auto">
          <a:xfrm>
            <a:off x="10186988" y="2157413"/>
            <a:ext cx="1276350" cy="571500"/>
          </a:xfrm>
          <a:prstGeom prst="wedgeRectCallout">
            <a:avLst>
              <a:gd name="adj1" fmla="val -140597"/>
              <a:gd name="adj2" fmla="val 3019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6216" name="AutoShape 107"/>
          <p:cNvSpPr>
            <a:spLocks noChangeArrowheads="1"/>
          </p:cNvSpPr>
          <p:nvPr/>
        </p:nvSpPr>
        <p:spPr bwMode="auto">
          <a:xfrm>
            <a:off x="5299075" y="3943350"/>
            <a:ext cx="3244850" cy="5080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6217" name="Text Box 147"/>
          <p:cNvSpPr txBox="1">
            <a:spLocks noChangeArrowheads="1"/>
          </p:cNvSpPr>
          <p:nvPr/>
        </p:nvSpPr>
        <p:spPr bwMode="auto">
          <a:xfrm>
            <a:off x="10258425" y="4300538"/>
            <a:ext cx="2306638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grpSp>
        <p:nvGrpSpPr>
          <p:cNvPr id="6218" name="Group 290"/>
          <p:cNvGrpSpPr>
            <a:grpSpLocks/>
          </p:cNvGrpSpPr>
          <p:nvPr/>
        </p:nvGrpSpPr>
        <p:grpSpPr bwMode="auto">
          <a:xfrm>
            <a:off x="8043863" y="4497388"/>
            <a:ext cx="404812" cy="303212"/>
            <a:chOff x="1174" y="4383"/>
            <a:chExt cx="136" cy="137"/>
          </a:xfrm>
        </p:grpSpPr>
        <p:sp>
          <p:nvSpPr>
            <p:cNvPr id="6271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6272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6219" name="Group 290"/>
          <p:cNvGrpSpPr>
            <a:grpSpLocks/>
          </p:cNvGrpSpPr>
          <p:nvPr/>
        </p:nvGrpSpPr>
        <p:grpSpPr bwMode="auto">
          <a:xfrm>
            <a:off x="5257800" y="3586163"/>
            <a:ext cx="404813" cy="303212"/>
            <a:chOff x="1174" y="4383"/>
            <a:chExt cx="136" cy="137"/>
          </a:xfrm>
        </p:grpSpPr>
        <p:sp>
          <p:nvSpPr>
            <p:cNvPr id="6269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6270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6220" name="Group 290"/>
          <p:cNvGrpSpPr>
            <a:grpSpLocks/>
          </p:cNvGrpSpPr>
          <p:nvPr/>
        </p:nvGrpSpPr>
        <p:grpSpPr bwMode="auto">
          <a:xfrm>
            <a:off x="5219700" y="5997575"/>
            <a:ext cx="404813" cy="303213"/>
            <a:chOff x="1174" y="4383"/>
            <a:chExt cx="136" cy="137"/>
          </a:xfrm>
        </p:grpSpPr>
        <p:sp>
          <p:nvSpPr>
            <p:cNvPr id="6267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6268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</p:grpSp>
      <p:sp>
        <p:nvSpPr>
          <p:cNvPr id="6221" name="AutoShape 136"/>
          <p:cNvSpPr>
            <a:spLocks noChangeArrowheads="1"/>
          </p:cNvSpPr>
          <p:nvPr/>
        </p:nvSpPr>
        <p:spPr bwMode="auto">
          <a:xfrm>
            <a:off x="5257800" y="4800600"/>
            <a:ext cx="1419225" cy="500063"/>
          </a:xfrm>
          <a:prstGeom prst="wedgeRectCallout">
            <a:avLst>
              <a:gd name="adj1" fmla="val -76611"/>
              <a:gd name="adj2" fmla="val -41694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6222" name="Rectangle 316"/>
          <p:cNvSpPr>
            <a:spLocks noChangeArrowheads="1"/>
          </p:cNvSpPr>
          <p:nvPr/>
        </p:nvSpPr>
        <p:spPr bwMode="auto">
          <a:xfrm>
            <a:off x="0" y="7300913"/>
            <a:ext cx="6042025" cy="1285875"/>
          </a:xfrm>
          <a:prstGeom prst="rect">
            <a:avLst/>
          </a:prstGeom>
          <a:solidFill>
            <a:srgbClr val="00B0F0"/>
          </a:solidFill>
          <a:ln w="34925" algn="ctr">
            <a:solidFill>
              <a:srgbClr val="FFFF00"/>
            </a:solidFill>
            <a:miter lim="800000"/>
            <a:headEnd/>
            <a:tailEnd/>
          </a:ln>
          <a:effectLst>
            <a:prstShdw prst="shdw17" dist="17961" dir="2700000">
              <a:srgbClr val="990000"/>
            </a:prstShdw>
          </a:effectLst>
        </p:spPr>
        <p:txBody>
          <a:bodyPr wrap="none" lIns="91407" tIns="45705" rIns="91407" bIns="45705" anchor="ctr"/>
          <a:lstStyle/>
          <a:p>
            <a:pPr algn="ctr"/>
            <a:r>
              <a:rPr lang="ru-RU" sz="1100" b="1" u="sng">
                <a:solidFill>
                  <a:schemeClr val="tx1"/>
                </a:solidFill>
              </a:rPr>
              <a:t>Водоснабжение населенных пунктов</a:t>
            </a:r>
            <a:r>
              <a:rPr lang="ru-RU" sz="1100" b="1"/>
              <a:t> </a:t>
            </a:r>
            <a:endParaRPr lang="ru-RU" sz="1100"/>
          </a:p>
          <a:p>
            <a:pPr algn="ctr"/>
            <a:r>
              <a:rPr lang="ru-RU" sz="1100" b="1">
                <a:solidFill>
                  <a:schemeClr val="tx1"/>
                </a:solidFill>
              </a:rPr>
              <a:t>     </a:t>
            </a:r>
            <a:r>
              <a:rPr lang="ru-RU" sz="1100">
                <a:solidFill>
                  <a:schemeClr val="tx1"/>
                </a:solidFill>
              </a:rPr>
              <a:t>На территории района расположен Ачхой-Мартановский филиал ГУП «Чечводоканал»,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обеспечивающий водоснабжение и отведение стоков сел Ачхой-Мартан, Хамби-Ирзи, Закан-Юрт,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Шаами-Юрт, Самашки, Новый-Шарой, Давыденко и Янди.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балансе Ачхой-Мартановского филиала находится водопровод,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 протяженностью 323,27 км., канализация – 12,5 км, из них 3,0 км не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 работает, а также 31 шт. артскважин, из них работает – 21 артскважина, </a:t>
            </a:r>
            <a:endParaRPr lang="ru-RU" sz="1200"/>
          </a:p>
        </p:txBody>
      </p:sp>
      <p:graphicFrame>
        <p:nvGraphicFramePr>
          <p:cNvPr id="196" name="Group 244"/>
          <p:cNvGraphicFramePr>
            <a:graphicFrameLocks noGrp="1"/>
          </p:cNvGraphicFramePr>
          <p:nvPr/>
        </p:nvGraphicFramePr>
        <p:xfrm>
          <a:off x="7402513" y="4943475"/>
          <a:ext cx="5398424" cy="1092387"/>
        </p:xfrm>
        <a:graphic>
          <a:graphicData uri="http://schemas.openxmlformats.org/drawingml/2006/table">
            <a:tbl>
              <a:tblPr/>
              <a:tblGrid>
                <a:gridCol w="892465"/>
                <a:gridCol w="1348615"/>
                <a:gridCol w="1263335"/>
                <a:gridCol w="1086824"/>
                <a:gridCol w="404584"/>
                <a:gridCol w="402601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6262" name="Group 97"/>
          <p:cNvGrpSpPr>
            <a:grpSpLocks/>
          </p:cNvGrpSpPr>
          <p:nvPr/>
        </p:nvGrpSpPr>
        <p:grpSpPr bwMode="auto">
          <a:xfrm>
            <a:off x="7400925" y="3136900"/>
            <a:ext cx="866775" cy="520700"/>
            <a:chOff x="-1137" y="1428"/>
            <a:chExt cx="441" cy="282"/>
          </a:xfrm>
        </p:grpSpPr>
        <p:grpSp>
          <p:nvGrpSpPr>
            <p:cNvPr id="6263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6265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6266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264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/>
          <a:srcRect l="32370" t="22409" r="31876" b="39034"/>
          <a:stretch>
            <a:fillRect/>
          </a:stretch>
        </p:blipFill>
        <p:spPr bwMode="auto">
          <a:xfrm>
            <a:off x="0" y="1585913"/>
            <a:ext cx="12801600" cy="80152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7176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990600"/>
            <a:ext cx="12801600" cy="62706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103" tIns="61056" rIns="122103" bIns="61056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аварии на системах ЖКХ (на котельных)</a:t>
            </a:r>
          </a:p>
        </p:txBody>
      </p:sp>
      <p:graphicFrame>
        <p:nvGraphicFramePr>
          <p:cNvPr id="7" name="Group 515"/>
          <p:cNvGraphicFramePr>
            <a:graphicFrameLocks noGrp="1"/>
          </p:cNvGraphicFramePr>
          <p:nvPr/>
        </p:nvGraphicFramePr>
        <p:xfrm>
          <a:off x="7938" y="8383588"/>
          <a:ext cx="7458075" cy="1155701"/>
        </p:xfrm>
        <a:graphic>
          <a:graphicData uri="http://schemas.openxmlformats.org/drawingml/2006/table">
            <a:tbl>
              <a:tblPr/>
              <a:tblGrid>
                <a:gridCol w="977900"/>
                <a:gridCol w="6480175"/>
              </a:tblGrid>
              <a:tr h="280988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ADA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ADA"/>
                    </a:solidFill>
                  </a:tcPr>
                </a:tc>
              </a:tr>
              <a:tr h="288925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ADA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85788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ADA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Существует вероятность возникновения аварий на объектах ЖКХ в связи с естественным износом оборудования, человеческий фактор, угроза совершения террористического акта. Социально-значимые объекты обеспечены резервными источниками питания. Время восстановительных работ на объектах ЖКХ до 1 суток.</a:t>
                      </a:r>
                    </a:p>
                  </a:txBody>
                  <a:tcPr marL="127891" marR="127891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DEADA"/>
                    </a:solidFill>
                  </a:tcPr>
                </a:tc>
              </a:tr>
            </a:tbl>
          </a:graphicData>
        </a:graphic>
      </p:graphicFrame>
      <p:sp>
        <p:nvSpPr>
          <p:cNvPr id="7191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7472363" y="4943475"/>
            <a:ext cx="647700" cy="142875"/>
          </a:xfrm>
          <a:prstGeom prst="wedgeRoundRectCallout">
            <a:avLst>
              <a:gd name="adj1" fmla="val 55148"/>
              <a:gd name="adj2" fmla="val 192574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192" name="Group 21"/>
          <p:cNvGrpSpPr>
            <a:grpSpLocks/>
          </p:cNvGrpSpPr>
          <p:nvPr/>
        </p:nvGrpSpPr>
        <p:grpSpPr bwMode="auto">
          <a:xfrm>
            <a:off x="8040688" y="5157788"/>
            <a:ext cx="360362" cy="217487"/>
            <a:chOff x="476" y="3248"/>
            <a:chExt cx="408" cy="409"/>
          </a:xfrm>
        </p:grpSpPr>
        <p:sp>
          <p:nvSpPr>
            <p:cNvPr id="7414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415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2</a:t>
              </a:r>
            </a:p>
          </p:txBody>
        </p:sp>
      </p:grpSp>
      <p:sp>
        <p:nvSpPr>
          <p:cNvPr id="7193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6186488" y="5511800"/>
            <a:ext cx="647700" cy="142875"/>
          </a:xfrm>
          <a:prstGeom prst="wedgeRoundRectCallout">
            <a:avLst>
              <a:gd name="adj1" fmla="val 55148"/>
              <a:gd name="adj2" fmla="val 192574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194" name="Group 21"/>
          <p:cNvGrpSpPr>
            <a:grpSpLocks/>
          </p:cNvGrpSpPr>
          <p:nvPr/>
        </p:nvGrpSpPr>
        <p:grpSpPr bwMode="auto">
          <a:xfrm>
            <a:off x="6754813" y="5726113"/>
            <a:ext cx="360362" cy="217487"/>
            <a:chOff x="476" y="3248"/>
            <a:chExt cx="408" cy="409"/>
          </a:xfrm>
        </p:grpSpPr>
        <p:sp>
          <p:nvSpPr>
            <p:cNvPr id="7412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413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3</a:t>
              </a:r>
            </a:p>
          </p:txBody>
        </p:sp>
      </p:grpSp>
      <p:grpSp>
        <p:nvGrpSpPr>
          <p:cNvPr id="7195" name="Group 21"/>
          <p:cNvGrpSpPr>
            <a:grpSpLocks/>
          </p:cNvGrpSpPr>
          <p:nvPr/>
        </p:nvGrpSpPr>
        <p:grpSpPr bwMode="auto">
          <a:xfrm>
            <a:off x="5183188" y="7083425"/>
            <a:ext cx="360362" cy="217488"/>
            <a:chOff x="476" y="3248"/>
            <a:chExt cx="408" cy="409"/>
          </a:xfrm>
        </p:grpSpPr>
        <p:sp>
          <p:nvSpPr>
            <p:cNvPr id="7410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411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1</a:t>
              </a:r>
            </a:p>
          </p:txBody>
        </p:sp>
      </p:grpSp>
      <p:sp>
        <p:nvSpPr>
          <p:cNvPr id="7196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3543300" y="6515100"/>
            <a:ext cx="647700" cy="142875"/>
          </a:xfrm>
          <a:prstGeom prst="wedgeRoundRectCallout">
            <a:avLst>
              <a:gd name="adj1" fmla="val 55148"/>
              <a:gd name="adj2" fmla="val 192574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197" name="Group 21"/>
          <p:cNvGrpSpPr>
            <a:grpSpLocks/>
          </p:cNvGrpSpPr>
          <p:nvPr/>
        </p:nvGrpSpPr>
        <p:grpSpPr bwMode="auto">
          <a:xfrm>
            <a:off x="4111625" y="6729413"/>
            <a:ext cx="360363" cy="217487"/>
            <a:chOff x="476" y="3248"/>
            <a:chExt cx="408" cy="409"/>
          </a:xfrm>
        </p:grpSpPr>
        <p:sp>
          <p:nvSpPr>
            <p:cNvPr id="7408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409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1</a:t>
              </a:r>
            </a:p>
          </p:txBody>
        </p:sp>
      </p:grpSp>
      <p:sp>
        <p:nvSpPr>
          <p:cNvPr id="7198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577850" y="5381625"/>
            <a:ext cx="647700" cy="142875"/>
          </a:xfrm>
          <a:prstGeom prst="wedgeRoundRectCallout">
            <a:avLst>
              <a:gd name="adj1" fmla="val 55148"/>
              <a:gd name="adj2" fmla="val 192574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199" name="Group 21"/>
          <p:cNvGrpSpPr>
            <a:grpSpLocks/>
          </p:cNvGrpSpPr>
          <p:nvPr/>
        </p:nvGrpSpPr>
        <p:grpSpPr bwMode="auto">
          <a:xfrm>
            <a:off x="1146175" y="5595938"/>
            <a:ext cx="360363" cy="217487"/>
            <a:chOff x="476" y="3248"/>
            <a:chExt cx="408" cy="409"/>
          </a:xfrm>
        </p:grpSpPr>
        <p:sp>
          <p:nvSpPr>
            <p:cNvPr id="7406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407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1</a:t>
              </a:r>
            </a:p>
          </p:txBody>
        </p:sp>
      </p:grpSp>
      <p:sp>
        <p:nvSpPr>
          <p:cNvPr id="7200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3395663" y="5443538"/>
            <a:ext cx="647700" cy="142875"/>
          </a:xfrm>
          <a:prstGeom prst="wedgeRoundRectCallout">
            <a:avLst>
              <a:gd name="adj1" fmla="val 66292"/>
              <a:gd name="adj2" fmla="val -203218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201" name="Group 21"/>
          <p:cNvGrpSpPr>
            <a:grpSpLocks/>
          </p:cNvGrpSpPr>
          <p:nvPr/>
        </p:nvGrpSpPr>
        <p:grpSpPr bwMode="auto">
          <a:xfrm>
            <a:off x="3968750" y="5011738"/>
            <a:ext cx="360363" cy="217487"/>
            <a:chOff x="476" y="3248"/>
            <a:chExt cx="408" cy="409"/>
          </a:xfrm>
        </p:grpSpPr>
        <p:sp>
          <p:nvSpPr>
            <p:cNvPr id="7404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405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8</a:t>
              </a:r>
            </a:p>
          </p:txBody>
        </p:sp>
      </p:grpSp>
      <p:sp>
        <p:nvSpPr>
          <p:cNvPr id="7202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8972550" y="4157663"/>
            <a:ext cx="647700" cy="142875"/>
          </a:xfrm>
          <a:prstGeom prst="wedgeRoundRectCallout">
            <a:avLst>
              <a:gd name="adj1" fmla="val 44000"/>
              <a:gd name="adj2" fmla="val -287426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203" name="Group 21"/>
          <p:cNvGrpSpPr>
            <a:grpSpLocks/>
          </p:cNvGrpSpPr>
          <p:nvPr/>
        </p:nvGrpSpPr>
        <p:grpSpPr bwMode="auto">
          <a:xfrm>
            <a:off x="9540875" y="3657600"/>
            <a:ext cx="360363" cy="217488"/>
            <a:chOff x="476" y="3248"/>
            <a:chExt cx="408" cy="409"/>
          </a:xfrm>
        </p:grpSpPr>
        <p:sp>
          <p:nvSpPr>
            <p:cNvPr id="7402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403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1</a:t>
              </a:r>
            </a:p>
          </p:txBody>
        </p:sp>
      </p:grpSp>
      <p:sp>
        <p:nvSpPr>
          <p:cNvPr id="7204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7829550" y="2300288"/>
            <a:ext cx="647700" cy="142875"/>
          </a:xfrm>
          <a:prstGeom prst="wedgeRoundRectCallout">
            <a:avLst>
              <a:gd name="adj1" fmla="val 55148"/>
              <a:gd name="adj2" fmla="val 192574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205" name="Group 21"/>
          <p:cNvGrpSpPr>
            <a:grpSpLocks/>
          </p:cNvGrpSpPr>
          <p:nvPr/>
        </p:nvGrpSpPr>
        <p:grpSpPr bwMode="auto">
          <a:xfrm>
            <a:off x="8397875" y="2514600"/>
            <a:ext cx="360363" cy="217488"/>
            <a:chOff x="476" y="3248"/>
            <a:chExt cx="408" cy="409"/>
          </a:xfrm>
        </p:grpSpPr>
        <p:sp>
          <p:nvSpPr>
            <p:cNvPr id="7400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401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2</a:t>
              </a:r>
            </a:p>
          </p:txBody>
        </p:sp>
      </p:grpSp>
      <p:sp>
        <p:nvSpPr>
          <p:cNvPr id="7206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6900863" y="3371850"/>
            <a:ext cx="647700" cy="142875"/>
          </a:xfrm>
          <a:prstGeom prst="wedgeRoundRectCallout">
            <a:avLst>
              <a:gd name="adj1" fmla="val 55148"/>
              <a:gd name="adj2" fmla="val 192574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207" name="Group 21"/>
          <p:cNvGrpSpPr>
            <a:grpSpLocks/>
          </p:cNvGrpSpPr>
          <p:nvPr/>
        </p:nvGrpSpPr>
        <p:grpSpPr bwMode="auto">
          <a:xfrm>
            <a:off x="7469188" y="3586163"/>
            <a:ext cx="360362" cy="217487"/>
            <a:chOff x="476" y="3248"/>
            <a:chExt cx="408" cy="409"/>
          </a:xfrm>
        </p:grpSpPr>
        <p:sp>
          <p:nvSpPr>
            <p:cNvPr id="7398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399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1</a:t>
              </a:r>
            </a:p>
          </p:txBody>
        </p:sp>
      </p:grpSp>
      <p:sp>
        <p:nvSpPr>
          <p:cNvPr id="7208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3543300" y="1728788"/>
            <a:ext cx="647700" cy="142875"/>
          </a:xfrm>
          <a:prstGeom prst="wedgeRoundRectCallout">
            <a:avLst>
              <a:gd name="adj1" fmla="val 86727"/>
              <a:gd name="adj2" fmla="val 116782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209" name="Group 21"/>
          <p:cNvGrpSpPr>
            <a:grpSpLocks/>
          </p:cNvGrpSpPr>
          <p:nvPr/>
        </p:nvGrpSpPr>
        <p:grpSpPr bwMode="auto">
          <a:xfrm>
            <a:off x="4397375" y="1800225"/>
            <a:ext cx="360363" cy="217488"/>
            <a:chOff x="476" y="3248"/>
            <a:chExt cx="408" cy="409"/>
          </a:xfrm>
        </p:grpSpPr>
        <p:sp>
          <p:nvSpPr>
            <p:cNvPr id="7396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397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4</a:t>
              </a:r>
            </a:p>
          </p:txBody>
        </p:sp>
      </p:grpSp>
      <p:sp>
        <p:nvSpPr>
          <p:cNvPr id="7210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543175" y="2800350"/>
            <a:ext cx="647700" cy="142875"/>
          </a:xfrm>
          <a:prstGeom prst="wedgeRoundRectCallout">
            <a:avLst>
              <a:gd name="adj1" fmla="val 107157"/>
              <a:gd name="adj2" fmla="val 99940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211" name="Group 21"/>
          <p:cNvGrpSpPr>
            <a:grpSpLocks/>
          </p:cNvGrpSpPr>
          <p:nvPr/>
        </p:nvGrpSpPr>
        <p:grpSpPr bwMode="auto">
          <a:xfrm>
            <a:off x="3397250" y="2871788"/>
            <a:ext cx="360363" cy="217487"/>
            <a:chOff x="476" y="3248"/>
            <a:chExt cx="408" cy="409"/>
          </a:xfrm>
        </p:grpSpPr>
        <p:sp>
          <p:nvSpPr>
            <p:cNvPr id="7394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395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1</a:t>
              </a:r>
            </a:p>
          </p:txBody>
        </p:sp>
      </p:grpSp>
      <p:sp>
        <p:nvSpPr>
          <p:cNvPr id="7212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400300" y="2085975"/>
            <a:ext cx="647700" cy="142875"/>
          </a:xfrm>
          <a:prstGeom prst="wedgeRoundRectCallout">
            <a:avLst>
              <a:gd name="adj1" fmla="val 55148"/>
              <a:gd name="adj2" fmla="val 192574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213" name="Group 21"/>
          <p:cNvGrpSpPr>
            <a:grpSpLocks/>
          </p:cNvGrpSpPr>
          <p:nvPr/>
        </p:nvGrpSpPr>
        <p:grpSpPr bwMode="auto">
          <a:xfrm>
            <a:off x="2968625" y="2300288"/>
            <a:ext cx="360363" cy="217487"/>
            <a:chOff x="476" y="3248"/>
            <a:chExt cx="408" cy="409"/>
          </a:xfrm>
        </p:grpSpPr>
        <p:sp>
          <p:nvSpPr>
            <p:cNvPr id="7392" name="Rectangle 22"/>
            <p:cNvSpPr>
              <a:spLocks noChangeArrowheads="1"/>
            </p:cNvSpPr>
            <p:nvPr/>
          </p:nvSpPr>
          <p:spPr bwMode="auto">
            <a:xfrm>
              <a:off x="476" y="3475"/>
              <a:ext cx="363" cy="182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wrap="none" lIns="122175" tIns="61088" rIns="122175" bIns="61088" anchor="ctr"/>
            <a:lstStyle/>
            <a:p>
              <a:pPr algn="ctr" defTabSz="912813"/>
              <a:endParaRPr lang="ru-RU" sz="1700">
                <a:solidFill>
                  <a:schemeClr val="tx1"/>
                </a:solidFill>
              </a:endParaRPr>
            </a:p>
          </p:txBody>
        </p:sp>
        <p:sp>
          <p:nvSpPr>
            <p:cNvPr id="7393" name="AutoShape 23"/>
            <p:cNvSpPr>
              <a:spLocks noChangeArrowheads="1"/>
            </p:cNvSpPr>
            <p:nvPr/>
          </p:nvSpPr>
          <p:spPr bwMode="auto">
            <a:xfrm rot="10800000">
              <a:off x="703" y="3248"/>
              <a:ext cx="181" cy="40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35 w 21600"/>
                <a:gd name="T13" fmla="*/ 4489 h 21600"/>
                <a:gd name="T14" fmla="*/ 17065 w 21600"/>
                <a:gd name="T15" fmla="*/ 17111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</p:spPr>
          <p:txBody>
            <a:bodyPr rot="10800000" wrap="none" lIns="122175" tIns="61088" rIns="122175" bIns="61088" anchor="ctr"/>
            <a:lstStyle/>
            <a:p>
              <a:pPr algn="ctr" defTabSz="912813"/>
              <a:r>
                <a:rPr lang="ru-RU" sz="1700" b="1">
                  <a:solidFill>
                    <a:schemeClr val="tx1"/>
                  </a:solidFill>
                </a:rPr>
                <a:t>1</a:t>
              </a:r>
            </a:p>
          </p:txBody>
        </p:sp>
      </p:grpSp>
      <p:sp>
        <p:nvSpPr>
          <p:cNvPr id="7214" name="Text Box 147"/>
          <p:cNvSpPr txBox="1">
            <a:spLocks noChangeArrowheads="1"/>
          </p:cNvSpPr>
          <p:nvPr/>
        </p:nvSpPr>
        <p:spPr bwMode="auto">
          <a:xfrm>
            <a:off x="2185988" y="5800725"/>
            <a:ext cx="23066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graphicFrame>
        <p:nvGraphicFramePr>
          <p:cNvPr id="7170" name="Object 430"/>
          <p:cNvGraphicFramePr>
            <a:graphicFrameLocks noChangeAspect="1"/>
          </p:cNvGraphicFramePr>
          <p:nvPr/>
        </p:nvGraphicFramePr>
        <p:xfrm>
          <a:off x="11830050" y="1728788"/>
          <a:ext cx="855663" cy="938212"/>
        </p:xfrm>
        <a:graphic>
          <a:graphicData uri="http://schemas.openxmlformats.org/presentationml/2006/ole">
            <p:oleObj spid="_x0000_s7170" name="CorelDRAW" r:id="rId5" imgW="2566080" imgH="2944440" progId="">
              <p:embed/>
            </p:oleObj>
          </a:graphicData>
        </a:graphic>
      </p:graphicFrame>
      <p:graphicFrame>
        <p:nvGraphicFramePr>
          <p:cNvPr id="7171" name="Object 31"/>
          <p:cNvGraphicFramePr>
            <a:graphicFrameLocks noChangeAspect="1"/>
          </p:cNvGraphicFramePr>
          <p:nvPr/>
        </p:nvGraphicFramePr>
        <p:xfrm>
          <a:off x="10687050" y="2800350"/>
          <a:ext cx="2057400" cy="1173163"/>
        </p:xfrm>
        <a:graphic>
          <a:graphicData uri="http://schemas.openxmlformats.org/presentationml/2006/ole">
            <p:oleObj spid="_x0000_s7171" name="Worksheet" r:id="rId6" imgW="2990938" imgH="1895413" progId="Excel.Sheet.8">
              <p:embed/>
            </p:oleObj>
          </a:graphicData>
        </a:graphic>
      </p:graphicFrame>
      <p:sp>
        <p:nvSpPr>
          <p:cNvPr id="7215" name="Скругленный прямоугольник 111"/>
          <p:cNvSpPr>
            <a:spLocks noChangeArrowheads="1"/>
          </p:cNvSpPr>
          <p:nvPr/>
        </p:nvSpPr>
        <p:spPr bwMode="auto">
          <a:xfrm>
            <a:off x="9097963" y="1793875"/>
            <a:ext cx="2374900" cy="792163"/>
          </a:xfrm>
          <a:prstGeom prst="roundRect">
            <a:avLst>
              <a:gd name="adj" fmla="val 0"/>
            </a:avLst>
          </a:prstGeom>
          <a:solidFill>
            <a:srgbClr val="00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91379" tIns="45691" rIns="91379" bIns="45691" anchor="ctr"/>
          <a:lstStyle/>
          <a:p>
            <a:pPr algn="ctr" defTabSz="1279525"/>
            <a:r>
              <a:rPr lang="ru-RU" sz="1300">
                <a:solidFill>
                  <a:schemeClr val="tx1"/>
                </a:solidFill>
              </a:rPr>
              <a:t>Частный сектор отапливается посредством газовых отопительных печей и автономных котельных</a:t>
            </a:r>
          </a:p>
        </p:txBody>
      </p:sp>
      <p:grpSp>
        <p:nvGrpSpPr>
          <p:cNvPr id="7216" name="Group 298"/>
          <p:cNvGrpSpPr>
            <a:grpSpLocks/>
          </p:cNvGrpSpPr>
          <p:nvPr/>
        </p:nvGrpSpPr>
        <p:grpSpPr bwMode="auto">
          <a:xfrm>
            <a:off x="4799013" y="1790700"/>
            <a:ext cx="506412" cy="258763"/>
            <a:chOff x="2290" y="4020"/>
            <a:chExt cx="639" cy="266"/>
          </a:xfrm>
        </p:grpSpPr>
        <p:sp>
          <p:nvSpPr>
            <p:cNvPr id="7382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27" cy="221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7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7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7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7383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7384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7386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7387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88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7389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7390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91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7385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7217" name="Group 298"/>
          <p:cNvGrpSpPr>
            <a:grpSpLocks/>
          </p:cNvGrpSpPr>
          <p:nvPr/>
        </p:nvGrpSpPr>
        <p:grpSpPr bwMode="auto">
          <a:xfrm>
            <a:off x="4395788" y="4797425"/>
            <a:ext cx="576262" cy="360363"/>
            <a:chOff x="2290" y="4020"/>
            <a:chExt cx="817" cy="315"/>
          </a:xfrm>
        </p:grpSpPr>
        <p:sp>
          <p:nvSpPr>
            <p:cNvPr id="7372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7373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7374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7376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7377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78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7379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7380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81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7375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7218" name="Group 298"/>
          <p:cNvGrpSpPr>
            <a:grpSpLocks/>
          </p:cNvGrpSpPr>
          <p:nvPr/>
        </p:nvGrpSpPr>
        <p:grpSpPr bwMode="auto">
          <a:xfrm>
            <a:off x="8401050" y="2800350"/>
            <a:ext cx="539750" cy="360363"/>
            <a:chOff x="2290" y="4020"/>
            <a:chExt cx="681" cy="295"/>
          </a:xfrm>
        </p:grpSpPr>
        <p:sp>
          <p:nvSpPr>
            <p:cNvPr id="7362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7363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7364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7366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7367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68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7369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7370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71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7365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7219" name="AutoShape 136"/>
          <p:cNvSpPr>
            <a:spLocks noChangeArrowheads="1"/>
          </p:cNvSpPr>
          <p:nvPr/>
        </p:nvSpPr>
        <p:spPr bwMode="auto">
          <a:xfrm>
            <a:off x="5043488" y="2300288"/>
            <a:ext cx="1276350" cy="571500"/>
          </a:xfrm>
          <a:prstGeom prst="wedgeRectCallout">
            <a:avLst>
              <a:gd name="adj1" fmla="val -47958"/>
              <a:gd name="adj2" fmla="val -106954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7220" name="AutoShape 136"/>
          <p:cNvSpPr>
            <a:spLocks noChangeArrowheads="1"/>
          </p:cNvSpPr>
          <p:nvPr/>
        </p:nvSpPr>
        <p:spPr bwMode="auto">
          <a:xfrm>
            <a:off x="6829425" y="2586038"/>
            <a:ext cx="1276350" cy="571500"/>
          </a:xfrm>
          <a:prstGeom prst="wedgeRectCallout">
            <a:avLst>
              <a:gd name="adj1" fmla="val 72699"/>
              <a:gd name="adj2" fmla="val 6727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7221" name="Группа 134"/>
          <p:cNvGrpSpPr>
            <a:grpSpLocks/>
          </p:cNvGrpSpPr>
          <p:nvPr/>
        </p:nvGrpSpPr>
        <p:grpSpPr bwMode="auto">
          <a:xfrm>
            <a:off x="3686175" y="3003550"/>
            <a:ext cx="1584325" cy="2011363"/>
            <a:chOff x="-1183660" y="5073813"/>
            <a:chExt cx="1583632" cy="2011724"/>
          </a:xfrm>
        </p:grpSpPr>
        <p:grpSp>
          <p:nvGrpSpPr>
            <p:cNvPr id="7328" name="Group 97"/>
            <p:cNvGrpSpPr>
              <a:grpSpLocks/>
            </p:cNvGrpSpPr>
            <p:nvPr/>
          </p:nvGrpSpPr>
          <p:grpSpPr bwMode="auto">
            <a:xfrm>
              <a:off x="-1183658" y="6324867"/>
              <a:ext cx="1583631" cy="534330"/>
              <a:chOff x="-1139" y="1421"/>
              <a:chExt cx="493" cy="289"/>
            </a:xfrm>
          </p:grpSpPr>
          <p:grpSp>
            <p:nvGrpSpPr>
              <p:cNvPr id="735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736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6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2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93" cy="14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ЧЕЧЕНГАЗ</a:t>
                </a:r>
              </a:p>
            </p:txBody>
          </p:sp>
        </p:grpSp>
        <p:grpSp>
          <p:nvGrpSpPr>
            <p:cNvPr id="7329" name="Группа 39"/>
            <p:cNvGrpSpPr>
              <a:grpSpLocks/>
            </p:cNvGrpSpPr>
            <p:nvPr/>
          </p:nvGrpSpPr>
          <p:grpSpPr bwMode="auto">
            <a:xfrm>
              <a:off x="-1028752" y="5073813"/>
              <a:ext cx="1035474" cy="2011724"/>
              <a:chOff x="-1028752" y="5073813"/>
              <a:chExt cx="1035474" cy="2011724"/>
            </a:xfrm>
          </p:grpSpPr>
          <p:grpSp>
            <p:nvGrpSpPr>
              <p:cNvPr id="7330" name="Group 97"/>
              <p:cNvGrpSpPr>
                <a:grpSpLocks/>
              </p:cNvGrpSpPr>
              <p:nvPr/>
            </p:nvGrpSpPr>
            <p:grpSpPr bwMode="auto">
              <a:xfrm>
                <a:off x="-993373" y="6551208"/>
                <a:ext cx="866775" cy="534329"/>
                <a:chOff x="-1121" y="1421"/>
                <a:chExt cx="441" cy="289"/>
              </a:xfrm>
            </p:grpSpPr>
            <p:grpSp>
              <p:nvGrpSpPr>
                <p:cNvPr id="7354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7356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5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28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ПЧ-7</a:t>
                  </a:r>
                </a:p>
              </p:txBody>
            </p:sp>
          </p:grpSp>
          <p:grpSp>
            <p:nvGrpSpPr>
              <p:cNvPr id="7331" name="Группа 276"/>
              <p:cNvGrpSpPr>
                <a:grpSpLocks/>
              </p:cNvGrpSpPr>
              <p:nvPr/>
            </p:nvGrpSpPr>
            <p:grpSpPr bwMode="auto">
              <a:xfrm>
                <a:off x="-791967" y="5073813"/>
                <a:ext cx="368335" cy="512605"/>
                <a:chOff x="-1078431" y="2643839"/>
                <a:chExt cx="502244" cy="716126"/>
              </a:xfrm>
            </p:grpSpPr>
            <p:graphicFrame>
              <p:nvGraphicFramePr>
                <p:cNvPr id="7174" name="Object 104"/>
                <p:cNvGraphicFramePr>
                  <a:graphicFrameLocks noChangeAspect="1"/>
                </p:cNvGraphicFramePr>
                <p:nvPr/>
              </p:nvGraphicFramePr>
              <p:xfrm>
                <a:off x="-1064378" y="2753079"/>
                <a:ext cx="488191" cy="606886"/>
              </p:xfrm>
              <a:graphic>
                <a:graphicData uri="http://schemas.openxmlformats.org/presentationml/2006/ole">
                  <p:oleObj spid="_x0000_s7174" name="Clip" r:id="rId7" imgW="590231" imgH="703385" progId="">
                    <p:embed/>
                  </p:oleObj>
                </a:graphicData>
              </a:graphic>
            </p:graphicFrame>
            <p:sp>
              <p:nvSpPr>
                <p:cNvPr id="125" name="Пятиугольник 124"/>
                <p:cNvSpPr/>
                <p:nvPr/>
              </p:nvSpPr>
              <p:spPr>
                <a:xfrm>
                  <a:off x="-1041311" y="2788022"/>
                  <a:ext cx="430576" cy="215164"/>
                </a:xfrm>
                <a:prstGeom prst="homePlate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ru-RU" sz="1000" dirty="0">
                    <a:latin typeface="Times New Roman" pitchFamily="18" charset="0"/>
                  </a:endParaRPr>
                </a:p>
              </p:txBody>
            </p:sp>
            <p:sp>
              <p:nvSpPr>
                <p:cNvPr id="7353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-1078431" y="2643839"/>
                  <a:ext cx="500062" cy="4297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82" tIns="45692" rIns="91382" bIns="45692">
                  <a:spAutoFit/>
                </a:bodyPr>
                <a:lstStyle/>
                <a:p>
                  <a:pPr algn="ctr" defTabSz="1389063">
                    <a:spcBef>
                      <a:spcPct val="50000"/>
                    </a:spcBef>
                  </a:pPr>
                  <a:r>
                    <a:rPr lang="ru-RU" sz="1400">
                      <a:solidFill>
                        <a:srgbClr val="FF0000"/>
                      </a:solidFill>
                    </a:rPr>
                    <a:t>нг</a:t>
                  </a:r>
                </a:p>
              </p:txBody>
            </p:sp>
          </p:grpSp>
          <p:grpSp>
            <p:nvGrpSpPr>
              <p:cNvPr id="7332" name="Group 97"/>
              <p:cNvGrpSpPr>
                <a:grpSpLocks/>
              </p:cNvGrpSpPr>
              <p:nvPr/>
            </p:nvGrpSpPr>
            <p:grpSpPr bwMode="auto">
              <a:xfrm>
                <a:off x="-1028752" y="5849939"/>
                <a:ext cx="866775" cy="534329"/>
                <a:chOff x="-1139" y="1421"/>
                <a:chExt cx="441" cy="289"/>
              </a:xfrm>
            </p:grpSpPr>
            <p:grpSp>
              <p:nvGrpSpPr>
                <p:cNvPr id="7348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7350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51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21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39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СМП</a:t>
                  </a:r>
                </a:p>
              </p:txBody>
            </p:sp>
          </p:grpSp>
          <p:grpSp>
            <p:nvGrpSpPr>
              <p:cNvPr id="7333" name="Group 97"/>
              <p:cNvGrpSpPr>
                <a:grpSpLocks/>
              </p:cNvGrpSpPr>
              <p:nvPr/>
            </p:nvGrpSpPr>
            <p:grpSpPr bwMode="auto">
              <a:xfrm>
                <a:off x="-993373" y="5409279"/>
                <a:ext cx="866775" cy="534329"/>
                <a:chOff x="-1121" y="1421"/>
                <a:chExt cx="441" cy="289"/>
              </a:xfrm>
            </p:grpSpPr>
            <p:grpSp>
              <p:nvGrpSpPr>
                <p:cNvPr id="7344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7346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4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17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ОМВД</a:t>
                  </a:r>
                </a:p>
              </p:txBody>
            </p:sp>
          </p:grpSp>
          <p:grpSp>
            <p:nvGrpSpPr>
              <p:cNvPr id="7334" name="Group 97"/>
              <p:cNvGrpSpPr>
                <a:grpSpLocks/>
              </p:cNvGrpSpPr>
              <p:nvPr/>
            </p:nvGrpSpPr>
            <p:grpSpPr bwMode="auto">
              <a:xfrm>
                <a:off x="-1022030" y="6087563"/>
                <a:ext cx="1028752" cy="534329"/>
                <a:chOff x="-1118" y="1421"/>
                <a:chExt cx="441" cy="289"/>
              </a:xfrm>
            </p:grpSpPr>
            <p:grpSp>
              <p:nvGrpSpPr>
                <p:cNvPr id="7340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7342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43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13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18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ПУЖКХ</a:t>
                  </a:r>
                </a:p>
              </p:txBody>
            </p:sp>
          </p:grpSp>
          <p:grpSp>
            <p:nvGrpSpPr>
              <p:cNvPr id="7335" name="Group 97"/>
              <p:cNvGrpSpPr>
                <a:grpSpLocks/>
              </p:cNvGrpSpPr>
              <p:nvPr/>
            </p:nvGrpSpPr>
            <p:grpSpPr bwMode="auto">
              <a:xfrm>
                <a:off x="-990690" y="5623593"/>
                <a:ext cx="866775" cy="534329"/>
                <a:chOff x="-1120" y="1421"/>
                <a:chExt cx="441" cy="289"/>
              </a:xfrm>
            </p:grpSpPr>
            <p:grpSp>
              <p:nvGrpSpPr>
                <p:cNvPr id="7336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7338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39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09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0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РЭС</a:t>
                  </a:r>
                </a:p>
              </p:txBody>
            </p:sp>
          </p:grpSp>
        </p:grpSp>
      </p:grpSp>
      <p:sp>
        <p:nvSpPr>
          <p:cNvPr id="7222" name="Text Box 281"/>
          <p:cNvSpPr txBox="1">
            <a:spLocks noChangeArrowheads="1"/>
          </p:cNvSpPr>
          <p:nvPr/>
        </p:nvSpPr>
        <p:spPr bwMode="auto">
          <a:xfrm>
            <a:off x="42863" y="7443788"/>
            <a:ext cx="6357937" cy="892175"/>
          </a:xfrm>
          <a:prstGeom prst="rect">
            <a:avLst/>
          </a:prstGeom>
          <a:solidFill>
            <a:srgbClr val="00FFFF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lIns="122132" tIns="61068" rIns="122132" bIns="61068">
            <a:spAutoFit/>
          </a:bodyPr>
          <a:lstStyle/>
          <a:p>
            <a:pPr algn="ctr" defTabSz="1709738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На территории Ачхой-Мартановского муниципального района  30 котельных. Во всех котельных  в качестве топлива используется –газ</a:t>
            </a:r>
            <a:r>
              <a:rPr lang="en-US" sz="1000" b="1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и  твердое топливо.  </a:t>
            </a:r>
          </a:p>
          <a:p>
            <a:pPr algn="ctr" defTabSz="1709738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 В зону ЧС при аварии  на котельных попадают социально-значимые объекты 30 из них, 27 СОШ,   </a:t>
            </a:r>
          </a:p>
          <a:p>
            <a:pPr algn="ctr" defTabSz="1709738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3– Больницы. Авария устраняется в течении суток силами Ачхой-Мартановским  ПУЖКХ.    </a:t>
            </a:r>
          </a:p>
          <a:p>
            <a:pPr algn="ctr" defTabSz="1709738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sp>
        <p:nvSpPr>
          <p:cNvPr id="7223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4681538" y="6800850"/>
            <a:ext cx="647700" cy="142875"/>
          </a:xfrm>
          <a:prstGeom prst="wedgeRoundRectCallout">
            <a:avLst>
              <a:gd name="adj1" fmla="val 55148"/>
              <a:gd name="adj2" fmla="val 192574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pSp>
        <p:nvGrpSpPr>
          <p:cNvPr id="7224" name="Group 290"/>
          <p:cNvGrpSpPr>
            <a:grpSpLocks/>
          </p:cNvGrpSpPr>
          <p:nvPr/>
        </p:nvGrpSpPr>
        <p:grpSpPr bwMode="auto">
          <a:xfrm>
            <a:off x="8496300" y="4140200"/>
            <a:ext cx="404813" cy="303213"/>
            <a:chOff x="1174" y="4383"/>
            <a:chExt cx="136" cy="137"/>
          </a:xfrm>
        </p:grpSpPr>
        <p:sp>
          <p:nvSpPr>
            <p:cNvPr id="7326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7327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7225" name="Group 290"/>
          <p:cNvGrpSpPr>
            <a:grpSpLocks/>
          </p:cNvGrpSpPr>
          <p:nvPr/>
        </p:nvGrpSpPr>
        <p:grpSpPr bwMode="auto">
          <a:xfrm>
            <a:off x="5281613" y="3729038"/>
            <a:ext cx="404812" cy="303212"/>
            <a:chOff x="1174" y="4383"/>
            <a:chExt cx="136" cy="137"/>
          </a:xfrm>
        </p:grpSpPr>
        <p:sp>
          <p:nvSpPr>
            <p:cNvPr id="7324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7325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7226" name="Group 290"/>
          <p:cNvGrpSpPr>
            <a:grpSpLocks/>
          </p:cNvGrpSpPr>
          <p:nvPr/>
        </p:nvGrpSpPr>
        <p:grpSpPr bwMode="auto">
          <a:xfrm>
            <a:off x="5219700" y="5997575"/>
            <a:ext cx="404813" cy="303213"/>
            <a:chOff x="1174" y="4383"/>
            <a:chExt cx="136" cy="137"/>
          </a:xfrm>
        </p:grpSpPr>
        <p:sp>
          <p:nvSpPr>
            <p:cNvPr id="7322" name="Oval 291"/>
            <p:cNvSpPr>
              <a:spLocks noChangeArrowheads="1"/>
            </p:cNvSpPr>
            <p:nvPr/>
          </p:nvSpPr>
          <p:spPr bwMode="auto">
            <a:xfrm>
              <a:off x="1174" y="4383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74" tIns="45690" rIns="91374" bIns="45690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7323" name="Oval 292"/>
            <p:cNvSpPr>
              <a:spLocks noChangeArrowheads="1"/>
            </p:cNvSpPr>
            <p:nvPr/>
          </p:nvSpPr>
          <p:spPr bwMode="auto">
            <a:xfrm>
              <a:off x="1174" y="4385"/>
              <a:ext cx="136" cy="13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80" tIns="63849" rIns="127680" bIns="63849" anchor="ctr"/>
            <a:lstStyle/>
            <a:p>
              <a:pPr algn="ctr"/>
              <a:r>
                <a:rPr lang="ru-RU" sz="1700" b="1">
                  <a:solidFill>
                    <a:schemeClr val="tx1"/>
                  </a:solidFill>
                  <a:latin typeface="Arial" pitchFamily="34" charset="0"/>
                </a:rPr>
                <a:t>Т</a:t>
              </a:r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7227" name="Группа 192"/>
          <p:cNvGrpSpPr>
            <a:grpSpLocks/>
          </p:cNvGrpSpPr>
          <p:nvPr/>
        </p:nvGrpSpPr>
        <p:grpSpPr bwMode="auto">
          <a:xfrm>
            <a:off x="9186863" y="5872163"/>
            <a:ext cx="3614737" cy="3703637"/>
            <a:chOff x="9186863" y="5872163"/>
            <a:chExt cx="3614737" cy="3703637"/>
          </a:xfrm>
        </p:grpSpPr>
        <p:sp>
          <p:nvSpPr>
            <p:cNvPr id="2" name="Rectangle 67"/>
            <p:cNvSpPr>
              <a:spLocks noChangeArrowheads="1"/>
            </p:cNvSpPr>
            <p:nvPr/>
          </p:nvSpPr>
          <p:spPr bwMode="auto">
            <a:xfrm>
              <a:off x="9186863" y="5872163"/>
              <a:ext cx="3614737" cy="37036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70945" tIns="85478" rIns="170945" bIns="85478" anchor="ctr"/>
            <a:lstStyle/>
            <a:p>
              <a:pPr algn="ctr" defTabSz="1219200">
                <a:defRPr/>
              </a:pPr>
              <a:endParaRPr lang="ru-RU" sz="1100"/>
            </a:p>
          </p:txBody>
        </p:sp>
        <p:sp>
          <p:nvSpPr>
            <p:cNvPr id="7287" name="Text Box 68"/>
            <p:cNvSpPr txBox="1">
              <a:spLocks noChangeArrowheads="1"/>
            </p:cNvSpPr>
            <p:nvPr/>
          </p:nvSpPr>
          <p:spPr bwMode="auto">
            <a:xfrm>
              <a:off x="9601200" y="5954713"/>
              <a:ext cx="3086100" cy="4175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227" tIns="85145" rIns="170227" bIns="85145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600" b="1">
                  <a:solidFill>
                    <a:schemeClr val="tx1"/>
                  </a:solidFill>
                  <a:cs typeface="Arial" pitchFamily="34" charset="0"/>
                </a:rPr>
                <a:t>Условные обозначения</a:t>
              </a:r>
            </a:p>
          </p:txBody>
        </p:sp>
        <p:grpSp>
          <p:nvGrpSpPr>
            <p:cNvPr id="7288" name="Группа 137"/>
            <p:cNvGrpSpPr>
              <a:grpSpLocks/>
            </p:cNvGrpSpPr>
            <p:nvPr/>
          </p:nvGrpSpPr>
          <p:grpSpPr bwMode="auto">
            <a:xfrm>
              <a:off x="9472613" y="9156700"/>
              <a:ext cx="503237" cy="1588"/>
              <a:chOff x="3400404" y="8158186"/>
              <a:chExt cx="357190" cy="1588"/>
            </a:xfrm>
          </p:grpSpPr>
          <p:cxnSp>
            <p:nvCxnSpPr>
              <p:cNvPr id="7320" name="Прямая соединительная линия 133"/>
              <p:cNvCxnSpPr>
                <a:cxnSpLocks noChangeShapeType="1"/>
              </p:cNvCxnSpPr>
              <p:nvPr/>
            </p:nvCxnSpPr>
            <p:spPr bwMode="auto">
              <a:xfrm>
                <a:off x="3400404" y="8158186"/>
                <a:ext cx="357190" cy="1588"/>
              </a:xfrm>
              <a:prstGeom prst="line">
                <a:avLst/>
              </a:prstGeom>
              <a:noFill/>
              <a:ln w="152400" algn="ctr">
                <a:solidFill>
                  <a:srgbClr val="FFC000"/>
                </a:solidFill>
                <a:round/>
                <a:headEnd/>
                <a:tailEnd/>
              </a:ln>
            </p:spPr>
          </p:cxnSp>
          <p:cxnSp>
            <p:nvCxnSpPr>
              <p:cNvPr id="7321" name="Прямая соединительная линия 135"/>
              <p:cNvCxnSpPr>
                <a:cxnSpLocks noChangeShapeType="1"/>
              </p:cNvCxnSpPr>
              <p:nvPr/>
            </p:nvCxnSpPr>
            <p:spPr bwMode="auto">
              <a:xfrm>
                <a:off x="3471842" y="8158186"/>
                <a:ext cx="214314" cy="1588"/>
              </a:xfrm>
              <a:prstGeom prst="line">
                <a:avLst/>
              </a:prstGeom>
              <a:noFill/>
              <a:ln w="31750" algn="ctr">
                <a:solidFill>
                  <a:srgbClr val="C00000"/>
                </a:solidFill>
                <a:round/>
                <a:headEnd/>
                <a:tailEnd/>
              </a:ln>
            </p:spPr>
          </p:cxnSp>
        </p:grpSp>
        <p:sp>
          <p:nvSpPr>
            <p:cNvPr id="7289" name="Text Box 138"/>
            <p:cNvSpPr txBox="1">
              <a:spLocks noChangeArrowheads="1"/>
            </p:cNvSpPr>
            <p:nvPr/>
          </p:nvSpPr>
          <p:spPr bwMode="auto">
            <a:xfrm>
              <a:off x="9904413" y="8983663"/>
              <a:ext cx="2497137" cy="3175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46234" tIns="73108" rIns="146234" bIns="73108">
              <a:spAutoFit/>
            </a:bodyPr>
            <a:lstStyle/>
            <a:p>
              <a:pPr algn="ctr" defTabSz="16843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-граница района </a:t>
              </a:r>
            </a:p>
          </p:txBody>
        </p:sp>
        <p:grpSp>
          <p:nvGrpSpPr>
            <p:cNvPr id="7290" name="Group 298"/>
            <p:cNvGrpSpPr>
              <a:grpSpLocks/>
            </p:cNvGrpSpPr>
            <p:nvPr/>
          </p:nvGrpSpPr>
          <p:grpSpPr bwMode="auto">
            <a:xfrm>
              <a:off x="9482138" y="8542338"/>
              <a:ext cx="704850" cy="369887"/>
              <a:chOff x="2290" y="3991"/>
              <a:chExt cx="817" cy="270"/>
            </a:xfrm>
          </p:grpSpPr>
          <p:sp>
            <p:nvSpPr>
              <p:cNvPr id="7310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11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1100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</a:p>
            </p:txBody>
          </p:sp>
          <p:grpSp>
            <p:nvGrpSpPr>
              <p:cNvPr id="7311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7312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7314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7315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316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7317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7318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7319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7313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7291" name="Text Box 69"/>
            <p:cNvSpPr txBox="1">
              <a:spLocks noChangeArrowheads="1"/>
            </p:cNvSpPr>
            <p:nvPr/>
          </p:nvSpPr>
          <p:spPr bwMode="auto">
            <a:xfrm>
              <a:off x="9986963" y="8524875"/>
              <a:ext cx="2814637" cy="460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grpSp>
          <p:nvGrpSpPr>
            <p:cNvPr id="7292" name="Group 290"/>
            <p:cNvGrpSpPr>
              <a:grpSpLocks/>
            </p:cNvGrpSpPr>
            <p:nvPr/>
          </p:nvGrpSpPr>
          <p:grpSpPr bwMode="auto">
            <a:xfrm>
              <a:off x="9388475" y="8097838"/>
              <a:ext cx="512763" cy="373062"/>
              <a:chOff x="1142" y="4383"/>
              <a:chExt cx="168" cy="137"/>
            </a:xfrm>
          </p:grpSpPr>
          <p:sp>
            <p:nvSpPr>
              <p:cNvPr id="7308" name="Oval 291"/>
              <p:cNvSpPr>
                <a:spLocks noChangeArrowheads="1"/>
              </p:cNvSpPr>
              <p:nvPr/>
            </p:nvSpPr>
            <p:spPr bwMode="auto">
              <a:xfrm>
                <a:off x="1174" y="438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74" tIns="45690" rIns="91374" bIns="45690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7309" name="Oval 292"/>
              <p:cNvSpPr>
                <a:spLocks noChangeArrowheads="1"/>
              </p:cNvSpPr>
              <p:nvPr/>
            </p:nvSpPr>
            <p:spPr bwMode="auto">
              <a:xfrm>
                <a:off x="1142" y="4385"/>
                <a:ext cx="136" cy="135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80" tIns="63849" rIns="127680" bIns="63849" anchor="ctr"/>
              <a:lstStyle/>
              <a:p>
                <a:pPr algn="ctr"/>
                <a:r>
                  <a:rPr lang="ru-RU" sz="1700" b="1">
                    <a:solidFill>
                      <a:schemeClr val="tx1"/>
                    </a:solidFill>
                    <a:latin typeface="Arial" pitchFamily="34" charset="0"/>
                  </a:rPr>
                  <a:t>Т</a:t>
                </a:r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293" name="TextBox 76"/>
            <p:cNvSpPr txBox="1">
              <a:spLocks noChangeArrowheads="1"/>
            </p:cNvSpPr>
            <p:nvPr/>
          </p:nvSpPr>
          <p:spPr bwMode="auto">
            <a:xfrm>
              <a:off x="9501188" y="8053388"/>
              <a:ext cx="3300412" cy="4619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-Местность способная принять вертолет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без предварительной подготовки</a:t>
              </a:r>
            </a:p>
          </p:txBody>
        </p:sp>
        <p:graphicFrame>
          <p:nvGraphicFramePr>
            <p:cNvPr id="7172" name="Object 181"/>
            <p:cNvGraphicFramePr>
              <a:graphicFrameLocks noChangeAspect="1"/>
            </p:cNvGraphicFramePr>
            <p:nvPr/>
          </p:nvGraphicFramePr>
          <p:xfrm>
            <a:off x="9515475" y="7285038"/>
            <a:ext cx="385763" cy="400050"/>
          </p:xfrm>
          <a:graphic>
            <a:graphicData uri="http://schemas.openxmlformats.org/presentationml/2006/ole">
              <p:oleObj spid="_x0000_s7172" name="Clip" r:id="rId8" imgW="568824" imgH="706443" progId="">
                <p:embed/>
              </p:oleObj>
            </a:graphicData>
          </a:graphic>
        </p:graphicFrame>
        <p:sp>
          <p:nvSpPr>
            <p:cNvPr id="7294" name="Прямоугольник 76"/>
            <p:cNvSpPr>
              <a:spLocks noChangeArrowheads="1"/>
            </p:cNvSpPr>
            <p:nvPr/>
          </p:nvSpPr>
          <p:spPr bwMode="auto">
            <a:xfrm>
              <a:off x="10140950" y="7229475"/>
              <a:ext cx="2641600" cy="4953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7295" name="Text Box 384"/>
            <p:cNvSpPr txBox="1">
              <a:spLocks noChangeArrowheads="1"/>
            </p:cNvSpPr>
            <p:nvPr/>
          </p:nvSpPr>
          <p:spPr bwMode="auto">
            <a:xfrm>
              <a:off x="9867900" y="6846888"/>
              <a:ext cx="2914650" cy="434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sp>
          <p:nvSpPr>
            <p:cNvPr id="7296" name="Text Box 438"/>
            <p:cNvSpPr txBox="1">
              <a:spLocks noChangeArrowheads="1"/>
            </p:cNvSpPr>
            <p:nvPr/>
          </p:nvSpPr>
          <p:spPr bwMode="auto">
            <a:xfrm>
              <a:off x="10472738" y="7632700"/>
              <a:ext cx="2301875" cy="4618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29" tIns="61065" rIns="122129" bIns="61065">
              <a:spAutoFit/>
            </a:bodyPr>
            <a:lstStyle/>
            <a:p>
              <a:pPr algn="ctr" defTabSz="139065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-начальник гарнизона пожарной охраны</a:t>
              </a:r>
            </a:p>
          </p:txBody>
        </p:sp>
        <p:grpSp>
          <p:nvGrpSpPr>
            <p:cNvPr id="7297" name="Group 439"/>
            <p:cNvGrpSpPr>
              <a:grpSpLocks/>
            </p:cNvGrpSpPr>
            <p:nvPr/>
          </p:nvGrpSpPr>
          <p:grpSpPr bwMode="auto">
            <a:xfrm>
              <a:off x="9472613" y="7618413"/>
              <a:ext cx="473075" cy="468312"/>
              <a:chOff x="62" y="3847"/>
              <a:chExt cx="284" cy="272"/>
            </a:xfrm>
          </p:grpSpPr>
          <p:graphicFrame>
            <p:nvGraphicFramePr>
              <p:cNvPr id="7173" name="Object 17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7173" name="Clip" r:id="rId9" imgW="590231" imgH="703385" progId="">
                  <p:embed/>
                </p:oleObj>
              </a:graphicData>
            </a:graphic>
          </p:graphicFrame>
          <p:sp>
            <p:nvSpPr>
              <p:cNvPr id="7307" name="Text Box 441"/>
              <p:cNvSpPr txBox="1">
                <a:spLocks noChangeArrowheads="1"/>
              </p:cNvSpPr>
              <p:nvPr/>
            </p:nvSpPr>
            <p:spPr bwMode="auto">
              <a:xfrm>
                <a:off x="62" y="3847"/>
                <a:ext cx="284" cy="1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defTabSz="1039813">
                  <a:spcBef>
                    <a:spcPct val="50000"/>
                  </a:spcBef>
                </a:pPr>
                <a:r>
                  <a:rPr lang="ru-RU" sz="1000">
                    <a:solidFill>
                      <a:schemeClr val="tx1"/>
                    </a:solidFill>
                  </a:rPr>
                  <a:t>нг</a:t>
                </a:r>
              </a:p>
            </p:txBody>
          </p:sp>
        </p:grpSp>
        <p:grpSp>
          <p:nvGrpSpPr>
            <p:cNvPr id="7298" name="Group 97"/>
            <p:cNvGrpSpPr>
              <a:grpSpLocks/>
            </p:cNvGrpSpPr>
            <p:nvPr/>
          </p:nvGrpSpPr>
          <p:grpSpPr bwMode="auto">
            <a:xfrm>
              <a:off x="9317038" y="6729413"/>
              <a:ext cx="866775" cy="534987"/>
              <a:chOff x="-1121" y="1421"/>
              <a:chExt cx="441" cy="289"/>
            </a:xfrm>
          </p:grpSpPr>
          <p:grpSp>
            <p:nvGrpSpPr>
              <p:cNvPr id="7303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7305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306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1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7299" name="Group 21"/>
            <p:cNvGrpSpPr>
              <a:grpSpLocks/>
            </p:cNvGrpSpPr>
            <p:nvPr/>
          </p:nvGrpSpPr>
          <p:grpSpPr bwMode="auto">
            <a:xfrm>
              <a:off x="9472613" y="6443663"/>
              <a:ext cx="360362" cy="217487"/>
              <a:chOff x="476" y="3248"/>
              <a:chExt cx="408" cy="409"/>
            </a:xfrm>
          </p:grpSpPr>
          <p:sp>
            <p:nvSpPr>
              <p:cNvPr id="7301" name="Rectangle 22"/>
              <p:cNvSpPr>
                <a:spLocks noChangeArrowheads="1"/>
              </p:cNvSpPr>
              <p:nvPr/>
            </p:nvSpPr>
            <p:spPr bwMode="auto">
              <a:xfrm>
                <a:off x="476" y="3475"/>
                <a:ext cx="363" cy="182"/>
              </a:xfrm>
              <a:prstGeom prst="rect">
                <a:avLst/>
              </a:prstGeom>
              <a:solidFill>
                <a:srgbClr val="FF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lIns="122175" tIns="61088" rIns="122175" bIns="61088" anchor="ctr"/>
              <a:lstStyle/>
              <a:p>
                <a:pPr algn="ctr" defTabSz="912813"/>
                <a:endParaRPr lang="ru-RU" sz="1700">
                  <a:solidFill>
                    <a:schemeClr val="tx1"/>
                  </a:solidFill>
                </a:endParaRPr>
              </a:p>
            </p:txBody>
          </p:sp>
          <p:sp>
            <p:nvSpPr>
              <p:cNvPr id="7302" name="AutoShape 23"/>
              <p:cNvSpPr>
                <a:spLocks noChangeArrowheads="1"/>
              </p:cNvSpPr>
              <p:nvPr/>
            </p:nvSpPr>
            <p:spPr bwMode="auto">
              <a:xfrm rot="10800000">
                <a:off x="703" y="3248"/>
                <a:ext cx="181" cy="409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35 w 21600"/>
                  <a:gd name="T13" fmla="*/ 4489 h 21600"/>
                  <a:gd name="T14" fmla="*/ 17065 w 21600"/>
                  <a:gd name="T15" fmla="*/ 17111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close/>
                  </a:path>
                </a:pathLst>
              </a:custGeom>
              <a:solidFill>
                <a:srgbClr val="FF33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rot="10800000" wrap="none" lIns="122175" tIns="61088" rIns="122175" bIns="61088" anchor="ctr"/>
              <a:lstStyle/>
              <a:p>
                <a:endParaRPr lang="ru-RU"/>
              </a:p>
            </p:txBody>
          </p:sp>
        </p:grpSp>
        <p:sp>
          <p:nvSpPr>
            <p:cNvPr id="7300" name="Text Box 70"/>
            <p:cNvSpPr txBox="1">
              <a:spLocks noChangeArrowheads="1"/>
            </p:cNvSpPr>
            <p:nvPr/>
          </p:nvSpPr>
          <p:spPr bwMode="auto">
            <a:xfrm>
              <a:off x="9975850" y="6443663"/>
              <a:ext cx="1354138" cy="2276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59" tIns="45680" rIns="91359" bIns="45680">
              <a:spAutoFit/>
            </a:bodyPr>
            <a:lstStyle/>
            <a:p>
              <a:pPr algn="ctr" defTabSz="1039813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</a:rPr>
                <a:t>         Котельные </a:t>
              </a:r>
            </a:p>
          </p:txBody>
        </p:sp>
      </p:grpSp>
      <p:sp>
        <p:nvSpPr>
          <p:cNvPr id="7228" name="Text Box 146"/>
          <p:cNvSpPr txBox="1">
            <a:spLocks noChangeArrowheads="1"/>
          </p:cNvSpPr>
          <p:nvPr/>
        </p:nvSpPr>
        <p:spPr bwMode="auto">
          <a:xfrm>
            <a:off x="73025" y="3371850"/>
            <a:ext cx="2798763" cy="1728788"/>
          </a:xfrm>
          <a:prstGeom prst="rect">
            <a:avLst/>
          </a:prstGeom>
          <a:gradFill rotWithShape="0">
            <a:gsLst>
              <a:gs pos="0">
                <a:srgbClr val="DDEBCF"/>
              </a:gs>
              <a:gs pos="50000">
                <a:srgbClr val="9CB86E"/>
              </a:gs>
              <a:gs pos="100000">
                <a:srgbClr val="156B13"/>
              </a:gs>
            </a:gsLst>
            <a:lin ang="5400000"/>
          </a:gradFill>
          <a:ln w="9525">
            <a:noFill/>
            <a:miter lim="800000"/>
            <a:headEnd/>
            <a:tailEnd/>
          </a:ln>
        </p:spPr>
        <p:txBody>
          <a:bodyPr lIns="91412" tIns="45707" rIns="91412" bIns="45707"/>
          <a:lstStyle/>
          <a:p>
            <a:pPr algn="ctr" defTabSz="1276350"/>
            <a:r>
              <a:rPr lang="ru-RU" sz="1000" b="1">
                <a:solidFill>
                  <a:schemeClr val="tx1"/>
                </a:solidFill>
              </a:rPr>
              <a:t>Возможными причинами возникновения аварий на объектах ЖКХ:</a:t>
            </a:r>
          </a:p>
          <a:p>
            <a:pPr algn="ctr" defTabSz="1276350"/>
            <a:r>
              <a:rPr lang="ru-RU" sz="1000">
                <a:solidFill>
                  <a:schemeClr val="tx1"/>
                </a:solidFill>
              </a:rPr>
              <a:t>- природные воздействия;</a:t>
            </a:r>
          </a:p>
          <a:p>
            <a:pPr algn="ctr" defTabSz="1276350">
              <a:buFontTx/>
              <a:buChar char="-"/>
            </a:pPr>
            <a:r>
              <a:rPr lang="ru-RU" sz="1000">
                <a:solidFill>
                  <a:schemeClr val="tx1"/>
                </a:solidFill>
              </a:rPr>
              <a:t>авария при производстве работ сторонними   </a:t>
            </a:r>
          </a:p>
          <a:p>
            <a:pPr algn="ctr" defTabSz="1276350"/>
            <a:r>
              <a:rPr lang="ru-RU" sz="1000">
                <a:solidFill>
                  <a:schemeClr val="tx1"/>
                </a:solidFill>
              </a:rPr>
              <a:t> организациями; </a:t>
            </a:r>
          </a:p>
          <a:p>
            <a:pPr algn="ctr" defTabSz="1276350">
              <a:buFontTx/>
              <a:buChar char="-"/>
            </a:pPr>
            <a:r>
              <a:rPr lang="ru-RU" sz="1000">
                <a:solidFill>
                  <a:schemeClr val="tx1"/>
                </a:solidFill>
              </a:rPr>
              <a:t>разгерметизация теплопроводной сети;</a:t>
            </a:r>
          </a:p>
          <a:p>
            <a:pPr algn="ctr" defTabSz="1276350">
              <a:buFontTx/>
              <a:buChar char="-"/>
            </a:pPr>
            <a:r>
              <a:rPr lang="ru-RU" sz="1000">
                <a:solidFill>
                  <a:schemeClr val="tx1"/>
                </a:solidFill>
              </a:rPr>
              <a:t> естественный износ оборудования;</a:t>
            </a:r>
          </a:p>
          <a:p>
            <a:pPr algn="ctr" defTabSz="1276350"/>
            <a:r>
              <a:rPr lang="ru-RU" sz="1000">
                <a:solidFill>
                  <a:schemeClr val="tx1"/>
                </a:solidFill>
              </a:rPr>
              <a:t>- отключение подачи газа;</a:t>
            </a:r>
          </a:p>
          <a:p>
            <a:pPr algn="ctr" defTabSz="1276350">
              <a:buFontTx/>
              <a:buChar char="-"/>
            </a:pPr>
            <a:r>
              <a:rPr lang="ru-RU" sz="1000">
                <a:solidFill>
                  <a:schemeClr val="tx1"/>
                </a:solidFill>
              </a:rPr>
              <a:t>воздействие третьих лиц.</a:t>
            </a:r>
          </a:p>
          <a:p>
            <a:pPr algn="ctr" defTabSz="1276350"/>
            <a:r>
              <a:rPr lang="ru-RU" sz="1000">
                <a:solidFill>
                  <a:schemeClr val="tx1"/>
                </a:solidFill>
              </a:rPr>
              <a:t> </a:t>
            </a:r>
            <a:r>
              <a:rPr lang="ru-RU" sz="1000" b="1">
                <a:solidFill>
                  <a:schemeClr val="tx1"/>
                </a:solidFill>
              </a:rPr>
              <a:t>В случаи возникновения аварии на объекте, ЧС не выходит за границы объекта.</a:t>
            </a:r>
            <a:endParaRPr lang="ru-RU" sz="1000">
              <a:solidFill>
                <a:schemeClr val="tx1"/>
              </a:solidFill>
            </a:endParaRPr>
          </a:p>
        </p:txBody>
      </p:sp>
      <p:sp>
        <p:nvSpPr>
          <p:cNvPr id="7229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7400925" y="5586413"/>
            <a:ext cx="928688" cy="214312"/>
          </a:xfrm>
          <a:prstGeom prst="wedgeRoundRectCallout">
            <a:avLst>
              <a:gd name="adj1" fmla="val 26546"/>
              <a:gd name="adj2" fmla="val -152185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Валерик</a:t>
            </a:r>
          </a:p>
        </p:txBody>
      </p:sp>
      <p:sp>
        <p:nvSpPr>
          <p:cNvPr id="7230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615113" y="6300788"/>
            <a:ext cx="928687" cy="214312"/>
          </a:xfrm>
          <a:prstGeom prst="wedgeRoundRectCallout">
            <a:avLst>
              <a:gd name="adj1" fmla="val -12324"/>
              <a:gd name="adj2" fmla="val -21394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Катыр-Юрт</a:t>
            </a:r>
          </a:p>
        </p:txBody>
      </p:sp>
      <p:sp>
        <p:nvSpPr>
          <p:cNvPr id="7231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5829300" y="7086600"/>
            <a:ext cx="928688" cy="214313"/>
          </a:xfrm>
          <a:prstGeom prst="wedgeRoundRectCallout">
            <a:avLst>
              <a:gd name="adj1" fmla="val -74509"/>
              <a:gd name="adj2" fmla="val -11833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Янди</a:t>
            </a:r>
          </a:p>
        </p:txBody>
      </p:sp>
      <p:sp>
        <p:nvSpPr>
          <p:cNvPr id="7232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614613" y="5113338"/>
            <a:ext cx="1143000" cy="258762"/>
          </a:xfrm>
          <a:prstGeom prst="wedgeRoundRectCallout">
            <a:avLst>
              <a:gd name="adj1" fmla="val 64194"/>
              <a:gd name="adj2" fmla="val -1381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Ачхой-Мартан</a:t>
            </a:r>
          </a:p>
        </p:txBody>
      </p:sp>
      <p:sp>
        <p:nvSpPr>
          <p:cNvPr id="7233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71550" y="6015038"/>
            <a:ext cx="928688" cy="214312"/>
          </a:xfrm>
          <a:prstGeom prst="wedgeRoundRectCallout">
            <a:avLst>
              <a:gd name="adj1" fmla="val -9731"/>
              <a:gd name="adj2" fmla="val -157801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Бамут</a:t>
            </a:r>
          </a:p>
        </p:txBody>
      </p:sp>
      <p:sp>
        <p:nvSpPr>
          <p:cNvPr id="7234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400425" y="2622550"/>
            <a:ext cx="1000125" cy="177800"/>
          </a:xfrm>
          <a:prstGeom prst="wedgeRoundRectCallout">
            <a:avLst>
              <a:gd name="adj1" fmla="val -22685"/>
              <a:gd name="adj2" fmla="val 100917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Нов. Шарой.</a:t>
            </a:r>
          </a:p>
        </p:txBody>
      </p:sp>
      <p:sp>
        <p:nvSpPr>
          <p:cNvPr id="7235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1757363" y="2336800"/>
            <a:ext cx="1000125" cy="177800"/>
          </a:xfrm>
          <a:prstGeom prst="wedgeRoundRectCallout">
            <a:avLst>
              <a:gd name="adj1" fmla="val 67542"/>
              <a:gd name="adj2" fmla="val 19255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Давыденко</a:t>
            </a:r>
          </a:p>
        </p:txBody>
      </p:sp>
      <p:sp>
        <p:nvSpPr>
          <p:cNvPr id="7236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3686175" y="2157413"/>
            <a:ext cx="1143000" cy="285750"/>
          </a:xfrm>
          <a:prstGeom prst="wedgeRoundRectCallout">
            <a:avLst>
              <a:gd name="adj1" fmla="val 22810"/>
              <a:gd name="adj2" fmla="val -102264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Самашки</a:t>
            </a:r>
          </a:p>
        </p:txBody>
      </p:sp>
      <p:sp>
        <p:nvSpPr>
          <p:cNvPr id="7237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9472613" y="3086100"/>
            <a:ext cx="1143000" cy="285750"/>
          </a:xfrm>
          <a:prstGeom prst="wedgeRoundRectCallout">
            <a:avLst>
              <a:gd name="adj1" fmla="val -17185"/>
              <a:gd name="adj2" fmla="val 150366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Хамби-Ирзи</a:t>
            </a:r>
          </a:p>
        </p:txBody>
      </p:sp>
      <p:sp>
        <p:nvSpPr>
          <p:cNvPr id="7238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043738" y="4086225"/>
            <a:ext cx="1143000" cy="285750"/>
          </a:xfrm>
          <a:prstGeom prst="wedgeRoundRectCallout">
            <a:avLst>
              <a:gd name="adj1" fmla="val 3866"/>
              <a:gd name="adj2" fmla="val -152796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Шаами-Юрт</a:t>
            </a:r>
          </a:p>
        </p:txBody>
      </p:sp>
      <p:sp>
        <p:nvSpPr>
          <p:cNvPr id="7239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829550" y="1871663"/>
            <a:ext cx="1143000" cy="285750"/>
          </a:xfrm>
          <a:prstGeom prst="wedgeRoundRectCallout">
            <a:avLst>
              <a:gd name="adj1" fmla="val 25972"/>
              <a:gd name="adj2" fmla="val 175625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Закан-Юрт</a:t>
            </a:r>
          </a:p>
        </p:txBody>
      </p:sp>
      <p:sp>
        <p:nvSpPr>
          <p:cNvPr id="7240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3043238" y="7015163"/>
            <a:ext cx="1143000" cy="285750"/>
          </a:xfrm>
          <a:prstGeom prst="wedgeRoundRectCallout">
            <a:avLst>
              <a:gd name="adj1" fmla="val 52287"/>
              <a:gd name="adj2" fmla="val -85426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Старый-Ачхой.</a:t>
            </a:r>
          </a:p>
        </p:txBody>
      </p:sp>
      <p:graphicFrame>
        <p:nvGraphicFramePr>
          <p:cNvPr id="192" name="Group 244"/>
          <p:cNvGraphicFramePr>
            <a:graphicFrameLocks noGrp="1"/>
          </p:cNvGraphicFramePr>
          <p:nvPr/>
        </p:nvGraphicFramePr>
        <p:xfrm>
          <a:off x="8543925" y="4443413"/>
          <a:ext cx="4257660" cy="1508760"/>
        </p:xfrm>
        <a:graphic>
          <a:graphicData uri="http://schemas.openxmlformats.org/drawingml/2006/table">
            <a:tbl>
              <a:tblPr/>
              <a:tblGrid>
                <a:gridCol w="703874"/>
                <a:gridCol w="1063633"/>
                <a:gridCol w="996374"/>
                <a:gridCol w="857163"/>
                <a:gridCol w="319090"/>
                <a:gridCol w="317526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90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7280" name="AutoShape 136"/>
          <p:cNvSpPr>
            <a:spLocks noChangeArrowheads="1"/>
          </p:cNvSpPr>
          <p:nvPr/>
        </p:nvSpPr>
        <p:spPr bwMode="auto">
          <a:xfrm>
            <a:off x="5410200" y="4800600"/>
            <a:ext cx="1419225" cy="500063"/>
          </a:xfrm>
          <a:prstGeom prst="wedgeRectCallout">
            <a:avLst>
              <a:gd name="adj1" fmla="val -85088"/>
              <a:gd name="adj2" fmla="val -27259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7281" name="Group 97"/>
          <p:cNvGrpSpPr>
            <a:grpSpLocks/>
          </p:cNvGrpSpPr>
          <p:nvPr/>
        </p:nvGrpSpPr>
        <p:grpSpPr bwMode="auto">
          <a:xfrm>
            <a:off x="7400925" y="3136900"/>
            <a:ext cx="866775" cy="520700"/>
            <a:chOff x="-1137" y="1428"/>
            <a:chExt cx="441" cy="282"/>
          </a:xfrm>
        </p:grpSpPr>
        <p:grpSp>
          <p:nvGrpSpPr>
            <p:cNvPr id="7282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7284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7285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7283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Group 241"/>
          <p:cNvGraphicFramePr>
            <a:graphicFrameLocks noGrp="1"/>
          </p:cNvGraphicFramePr>
          <p:nvPr/>
        </p:nvGraphicFramePr>
        <p:xfrm>
          <a:off x="14288" y="1538288"/>
          <a:ext cx="12787310" cy="8046430"/>
        </p:xfrm>
        <a:graphic>
          <a:graphicData uri="http://schemas.openxmlformats.org/drawingml/2006/table">
            <a:tbl>
              <a:tblPr/>
              <a:tblGrid>
                <a:gridCol w="674527"/>
                <a:gridCol w="2330960"/>
                <a:gridCol w="1483722"/>
                <a:gridCol w="1221889"/>
                <a:gridCol w="1383016"/>
                <a:gridCol w="1423299"/>
                <a:gridCol w="1423299"/>
                <a:gridCol w="1423299"/>
                <a:gridCol w="1423299"/>
              </a:tblGrid>
              <a:tr h="217404">
                <a:tc gridSpan="9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ХАРАКТЕРИСТИКА ВСЕХ КОТЛОВ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179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Названия объекта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Кол-во.чел.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Вид топливо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Марка котлов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Кол-во котлов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год. ввода в эксплуатацию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Мощность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каждого котла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Ф.И.О.  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кочегаров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№1 Ачхой-Мартан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791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Хопер-100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Абдулаев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.М. М.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№2 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Ачхой-Мартан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442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Хамидов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А.М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№3 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Ачхой-Мартан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310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Дон-50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Джатханов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К.М.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№4 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Ачхой-Мартан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578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Дон-50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50/100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Махмудов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У.Р.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№5 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Ачхой-Мартан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406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КЖВГ-200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Гайтукаев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А.М.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№6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 Ачхой-Мартан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584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Дон-16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Бацаев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Д.И.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№7 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Ачхой-Мартан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317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Кедр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Гайрбеков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В.М.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ООШ 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Ачхой-Мартан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Музраев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Д.С.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 Бамут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Ишма-100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Салдаев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А.М.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 Давыденко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328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Хапер-100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Хабаев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А.Х.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 Новый-Шарой                                   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360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Огонек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1993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Алаев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В.Т.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 №1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Валерик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745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Ишма-100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Абубакаров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У.Д.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 №2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Валерик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583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Османов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В.С.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 №3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Валерик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175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Дон-40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Хадаев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Я.Л.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№1  Катыр-Юрт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625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Rim-150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147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Мусаев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№2  Катыр-Юрт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449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Rim-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240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350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Азизов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М.А.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№3  Катыр-Юрт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648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en-US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Rim-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240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147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Расаев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Р.Р.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Янди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РЖВГ-200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Басаев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Ю.Д.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№1  Самашки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410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Ишма-100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Саитов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А.М.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№2  Самашки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446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Огонек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Дудушев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С.Х.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№3  Самашки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536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ОГОНЕК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Интишев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С.Р.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№4  Самашки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480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Имма-100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Гадаев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Л.А.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№1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Закан-Юрт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Rim-150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350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Бахаев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№2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Закан-Юрт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640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электрический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Сименс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350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Сулеманов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Шаами-Юрт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821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Дон-20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Сулеманов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А.Р.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 Хамби-Ирзи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702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Яик-100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100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кв-т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Хамдиев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Б.П.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СОШ 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Старый-Ачхой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Дон-20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Нуркаев Х.И.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Ачхой-Мартан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Дон-100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12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Турсунов Б.Н.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УБ Самашки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Дон-50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2006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Юсупов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Н.М.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Закан-Юрт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Дон-50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                7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Чалдаев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В.И.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Дет.Сад</a:t>
                      </a:r>
                      <a:r>
                        <a:rPr lang="ru-RU" sz="105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№1 «Сказка»</a:t>
                      </a:r>
                      <a:endParaRPr lang="ru-RU" sz="105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Дон-50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2005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Албастов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С.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Дет.Сад «</a:t>
                      </a: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Чебурашка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140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Дон-50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2004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50кв-т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Байдуева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З.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  <a:tr h="21740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Дет.Сад «Радуга» 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69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газ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Дон-50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2003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70кв-т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Садаев</a:t>
                      </a:r>
                      <a:r>
                        <a:rPr lang="ru-RU" sz="1050" dirty="0" smtClean="0">
                          <a:latin typeface="Times New Roman" pitchFamily="18" charset="0"/>
                          <a:cs typeface="Times New Roman" pitchFamily="18" charset="0"/>
                        </a:rPr>
                        <a:t> А.</a:t>
                      </a:r>
                    </a:p>
                  </a:txBody>
                  <a:tcPr marL="65306" marR="65306" marT="32653" marB="32653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B050"/>
                    </a:solidFill>
                  </a:tcPr>
                </a:tc>
              </a:tr>
            </a:tbl>
          </a:graphicData>
        </a:graphic>
      </p:graphicFrame>
      <p:sp>
        <p:nvSpPr>
          <p:cNvPr id="5" name="Text Box 22"/>
          <p:cNvSpPr txBox="1">
            <a:spLocks noChangeArrowheads="1"/>
          </p:cNvSpPr>
          <p:nvPr/>
        </p:nvSpPr>
        <p:spPr bwMode="auto">
          <a:xfrm>
            <a:off x="0" y="952500"/>
            <a:ext cx="12801600" cy="6016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3375" tIns="61688" rIns="123375" bIns="61688">
            <a:spAutoFit/>
          </a:bodyPr>
          <a:lstStyle/>
          <a:p>
            <a:pPr algn="ctr" defTabSz="1279525">
              <a:defRPr/>
            </a:pPr>
            <a:r>
              <a:rPr lang="ru-RU" sz="3100" dirty="0">
                <a:solidFill>
                  <a:schemeClr val="tx2"/>
                </a:solidFill>
                <a:cs typeface="Times New Roman" pitchFamily="18" charset="0"/>
              </a:rPr>
              <a:t>Риски возникновения аварии на системах ЖКХ (котельных)</a:t>
            </a:r>
          </a:p>
        </p:txBody>
      </p:sp>
      <p:sp>
        <p:nvSpPr>
          <p:cNvPr id="72038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</a:t>
            </a:r>
          </a:p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привлечения сил и средств для ликвидации последствий ЧС, вызванные риском систем ЖКХ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743315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762000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5921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 </a:t>
                      </a:r>
                      <a:r>
                        <a:rPr kumimoji="0" lang="ru-RU" sz="1200" b="0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ОМВД    </a:t>
                      </a:r>
                      <a:r>
                        <a:rPr lang="ru-RU" sz="1200" u="sng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Бацилов</a:t>
                      </a:r>
                      <a:r>
                        <a:rPr lang="ru-RU" sz="1200" u="sng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В.С.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МВД №174 от 26.02.02</a:t>
                      </a:r>
                      <a:endParaRPr kumimoji="0" 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Прямоугольник 5"/>
          <p:cNvSpPr>
            <a:spLocks noChangeArrowheads="1"/>
          </p:cNvSpPr>
          <p:nvPr/>
        </p:nvSpPr>
        <p:spPr bwMode="auto">
          <a:xfrm>
            <a:off x="0" y="-4796"/>
            <a:ext cx="12801600" cy="123349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3" tIns="45712" rIns="91423" bIns="45712" anchor="ctr"/>
          <a:lstStyle/>
          <a:p>
            <a:pPr algn="ctr" defTabSz="1219200"/>
            <a:r>
              <a:rPr lang="ru-RU" sz="3100" dirty="0">
                <a:solidFill>
                  <a:srgbClr val="000000"/>
                </a:solidFill>
              </a:rPr>
              <a:t>ПАСПОРТ ТЕРРИТОРИИ </a:t>
            </a:r>
            <a:r>
              <a:rPr lang="ru-RU" sz="3100" dirty="0" smtClean="0">
                <a:solidFill>
                  <a:srgbClr val="000000"/>
                </a:solidFill>
              </a:rPr>
              <a:t>АЧХОЙ-МАРТАНОВСКОГО МУНИЦИПАЛЬНОГО РАЙОНА</a:t>
            </a:r>
            <a:endParaRPr lang="ru-RU" sz="3100" dirty="0">
              <a:solidFill>
                <a:srgbClr val="000000"/>
              </a:solidFill>
            </a:endParaRPr>
          </a:p>
          <a:p>
            <a:pPr algn="ctr" defTabSz="1219200">
              <a:lnSpc>
                <a:spcPct val="80000"/>
              </a:lnSpc>
            </a:pP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(Утвержден </a:t>
            </a:r>
            <a:r>
              <a:rPr lang="ru-RU" sz="2000" b="1" dirty="0" smtClean="0">
                <a:solidFill>
                  <a:srgbClr val="0000FF"/>
                </a:solidFill>
                <a:latin typeface="Arial" pitchFamily="34" charset="0"/>
              </a:rPr>
              <a:t>КЧС и </a:t>
            </a:r>
            <a:r>
              <a:rPr lang="ru-RU" sz="2000" b="1" dirty="0">
                <a:solidFill>
                  <a:srgbClr val="0000FF"/>
                </a:solidFill>
                <a:latin typeface="Arial" pitchFamily="34" charset="0"/>
              </a:rPr>
              <a:t>ПБ</a:t>
            </a:r>
            <a:r>
              <a:rPr lang="ru-RU" sz="14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ru-RU" sz="2100" b="1" dirty="0" smtClean="0">
                <a:solidFill>
                  <a:srgbClr val="0000FF"/>
                </a:solidFill>
                <a:cs typeface="Times New Roman" pitchFamily="18" charset="0"/>
              </a:rPr>
              <a:t>Ачхой-Мартановского </a:t>
            </a: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района   </a:t>
            </a:r>
            <a:r>
              <a:rPr lang="ru-RU" sz="2100" b="1" dirty="0" smtClean="0">
                <a:solidFill>
                  <a:srgbClr val="0000FF"/>
                </a:solidFill>
                <a:cs typeface="Times New Roman" pitchFamily="18" charset="0"/>
              </a:rPr>
              <a:t>01.03.2012г</a:t>
            </a: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) 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936881" y="1596580"/>
            <a:ext cx="6927837" cy="79204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1040432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116013"/>
          <a:ext cx="12801600" cy="8485187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286431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6431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869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69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69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69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431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Бериханов С-М. 8-928-087-03-06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69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208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Эльдиев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Аслан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Соипович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8-928-021-44-04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Эльжаев Мусита Хамидов 8-928-262-27-28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Инструкция ОАО «Нурэнерго»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512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208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69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6431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290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296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3869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280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</a:t>
            </a:r>
          </a:p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привлечения сил и средств для ликвидации последствий ЧС, вызванные риском систем ЖКХ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9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600075"/>
            <a:ext cx="12801600" cy="90011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114" name="Полилиния 113"/>
          <p:cNvSpPr/>
          <p:nvPr/>
        </p:nvSpPr>
        <p:spPr>
          <a:xfrm>
            <a:off x="12700" y="1166813"/>
            <a:ext cx="10213975" cy="2070100"/>
          </a:xfrm>
          <a:custGeom>
            <a:avLst/>
            <a:gdLst>
              <a:gd name="connsiteX0" fmla="*/ 0 w 10214810"/>
              <a:gd name="connsiteY0" fmla="*/ 1852863 h 2069432"/>
              <a:gd name="connsiteX1" fmla="*/ 180473 w 10214810"/>
              <a:gd name="connsiteY1" fmla="*/ 1708484 h 2069432"/>
              <a:gd name="connsiteX2" fmla="*/ 529389 w 10214810"/>
              <a:gd name="connsiteY2" fmla="*/ 1227221 h 2069432"/>
              <a:gd name="connsiteX3" fmla="*/ 1227221 w 10214810"/>
              <a:gd name="connsiteY3" fmla="*/ 1094874 h 2069432"/>
              <a:gd name="connsiteX4" fmla="*/ 2454442 w 10214810"/>
              <a:gd name="connsiteY4" fmla="*/ 1046748 h 2069432"/>
              <a:gd name="connsiteX5" fmla="*/ 3007894 w 10214810"/>
              <a:gd name="connsiteY5" fmla="*/ 1034716 h 2069432"/>
              <a:gd name="connsiteX6" fmla="*/ 3441031 w 10214810"/>
              <a:gd name="connsiteY6" fmla="*/ 974558 h 2069432"/>
              <a:gd name="connsiteX7" fmla="*/ 3814010 w 10214810"/>
              <a:gd name="connsiteY7" fmla="*/ 1058779 h 2069432"/>
              <a:gd name="connsiteX8" fmla="*/ 4331368 w 10214810"/>
              <a:gd name="connsiteY8" fmla="*/ 1106905 h 2069432"/>
              <a:gd name="connsiteX9" fmla="*/ 4680284 w 10214810"/>
              <a:gd name="connsiteY9" fmla="*/ 1143000 h 2069432"/>
              <a:gd name="connsiteX10" fmla="*/ 5474368 w 10214810"/>
              <a:gd name="connsiteY10" fmla="*/ 1371600 h 2069432"/>
              <a:gd name="connsiteX11" fmla="*/ 6292515 w 10214810"/>
              <a:gd name="connsiteY11" fmla="*/ 1588169 h 2069432"/>
              <a:gd name="connsiteX12" fmla="*/ 6545179 w 10214810"/>
              <a:gd name="connsiteY12" fmla="*/ 1636295 h 2069432"/>
              <a:gd name="connsiteX13" fmla="*/ 6882063 w 10214810"/>
              <a:gd name="connsiteY13" fmla="*/ 1672390 h 2069432"/>
              <a:gd name="connsiteX14" fmla="*/ 7122694 w 10214810"/>
              <a:gd name="connsiteY14" fmla="*/ 1756611 h 2069432"/>
              <a:gd name="connsiteX15" fmla="*/ 7387389 w 10214810"/>
              <a:gd name="connsiteY15" fmla="*/ 1780674 h 2069432"/>
              <a:gd name="connsiteX16" fmla="*/ 8241631 w 10214810"/>
              <a:gd name="connsiteY16" fmla="*/ 1961148 h 2069432"/>
              <a:gd name="connsiteX17" fmla="*/ 8783052 w 10214810"/>
              <a:gd name="connsiteY17" fmla="*/ 2069432 h 2069432"/>
              <a:gd name="connsiteX18" fmla="*/ 9312442 w 10214810"/>
              <a:gd name="connsiteY18" fmla="*/ 2021305 h 2069432"/>
              <a:gd name="connsiteX19" fmla="*/ 9577136 w 10214810"/>
              <a:gd name="connsiteY19" fmla="*/ 1937084 h 2069432"/>
              <a:gd name="connsiteX20" fmla="*/ 9697452 w 10214810"/>
              <a:gd name="connsiteY20" fmla="*/ 1672390 h 2069432"/>
              <a:gd name="connsiteX21" fmla="*/ 9745579 w 10214810"/>
              <a:gd name="connsiteY21" fmla="*/ 1588169 h 2069432"/>
              <a:gd name="connsiteX22" fmla="*/ 10106526 w 10214810"/>
              <a:gd name="connsiteY22" fmla="*/ 1419726 h 2069432"/>
              <a:gd name="connsiteX23" fmla="*/ 10214810 w 10214810"/>
              <a:gd name="connsiteY23" fmla="*/ 1215190 h 2069432"/>
              <a:gd name="connsiteX24" fmla="*/ 10178715 w 10214810"/>
              <a:gd name="connsiteY24" fmla="*/ 1058779 h 2069432"/>
              <a:gd name="connsiteX25" fmla="*/ 9914021 w 10214810"/>
              <a:gd name="connsiteY25" fmla="*/ 782053 h 2069432"/>
              <a:gd name="connsiteX26" fmla="*/ 9420726 w 10214810"/>
              <a:gd name="connsiteY26" fmla="*/ 637674 h 2069432"/>
              <a:gd name="connsiteX27" fmla="*/ 9168063 w 10214810"/>
              <a:gd name="connsiteY27" fmla="*/ 541421 h 2069432"/>
              <a:gd name="connsiteX28" fmla="*/ 9059779 w 10214810"/>
              <a:gd name="connsiteY28" fmla="*/ 529390 h 2069432"/>
              <a:gd name="connsiteX29" fmla="*/ 8771021 w 10214810"/>
              <a:gd name="connsiteY29" fmla="*/ 457200 h 2069432"/>
              <a:gd name="connsiteX30" fmla="*/ 7772400 w 10214810"/>
              <a:gd name="connsiteY30" fmla="*/ 0 h 2069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10214810" h="2069432">
                <a:moveTo>
                  <a:pt x="0" y="1852863"/>
                </a:moveTo>
                <a:lnTo>
                  <a:pt x="180473" y="1708484"/>
                </a:lnTo>
                <a:lnTo>
                  <a:pt x="529389" y="1227221"/>
                </a:lnTo>
                <a:lnTo>
                  <a:pt x="1227221" y="1094874"/>
                </a:lnTo>
                <a:lnTo>
                  <a:pt x="2454442" y="1046748"/>
                </a:lnTo>
                <a:lnTo>
                  <a:pt x="3007894" y="1034716"/>
                </a:lnTo>
                <a:lnTo>
                  <a:pt x="3441031" y="974558"/>
                </a:lnTo>
                <a:lnTo>
                  <a:pt x="3814010" y="1058779"/>
                </a:lnTo>
                <a:lnTo>
                  <a:pt x="4331368" y="1106905"/>
                </a:lnTo>
                <a:lnTo>
                  <a:pt x="4680284" y="1143000"/>
                </a:lnTo>
                <a:lnTo>
                  <a:pt x="5474368" y="1371600"/>
                </a:lnTo>
                <a:lnTo>
                  <a:pt x="6292515" y="1588169"/>
                </a:lnTo>
                <a:lnTo>
                  <a:pt x="6545179" y="1636295"/>
                </a:lnTo>
                <a:lnTo>
                  <a:pt x="6882063" y="1672390"/>
                </a:lnTo>
                <a:lnTo>
                  <a:pt x="7122694" y="1756611"/>
                </a:lnTo>
                <a:lnTo>
                  <a:pt x="7387389" y="1780674"/>
                </a:lnTo>
                <a:lnTo>
                  <a:pt x="8241631" y="1961148"/>
                </a:lnTo>
                <a:lnTo>
                  <a:pt x="8783052" y="2069432"/>
                </a:lnTo>
                <a:lnTo>
                  <a:pt x="9312442" y="2021305"/>
                </a:lnTo>
                <a:lnTo>
                  <a:pt x="9577136" y="1937084"/>
                </a:lnTo>
                <a:lnTo>
                  <a:pt x="9697452" y="1672390"/>
                </a:lnTo>
                <a:lnTo>
                  <a:pt x="9745579" y="1588169"/>
                </a:lnTo>
                <a:lnTo>
                  <a:pt x="10106526" y="1419726"/>
                </a:lnTo>
                <a:lnTo>
                  <a:pt x="10214810" y="1215190"/>
                </a:lnTo>
                <a:lnTo>
                  <a:pt x="10178715" y="1058779"/>
                </a:lnTo>
                <a:lnTo>
                  <a:pt x="9914021" y="782053"/>
                </a:lnTo>
                <a:lnTo>
                  <a:pt x="9420726" y="637674"/>
                </a:lnTo>
                <a:lnTo>
                  <a:pt x="9168063" y="541421"/>
                </a:lnTo>
                <a:lnTo>
                  <a:pt x="9059779" y="529390"/>
                </a:lnTo>
                <a:lnTo>
                  <a:pt x="8771021" y="457200"/>
                </a:lnTo>
                <a:lnTo>
                  <a:pt x="7772400" y="0"/>
                </a:lnTo>
              </a:path>
            </a:pathLst>
          </a:custGeom>
          <a:ln w="44450">
            <a:solidFill>
              <a:srgbClr val="0000FF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8201" name="Овал 81"/>
          <p:cNvSpPr>
            <a:spLocks noChangeArrowheads="1"/>
          </p:cNvSpPr>
          <p:nvPr/>
        </p:nvSpPr>
        <p:spPr bwMode="auto">
          <a:xfrm>
            <a:off x="5561013" y="4033838"/>
            <a:ext cx="98425" cy="100012"/>
          </a:xfrm>
          <a:prstGeom prst="ellipse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2074" tIns="61042" rIns="122074" bIns="61042" anchor="ctr"/>
          <a:lstStyle/>
          <a:p>
            <a:pPr algn="ctr"/>
            <a:endParaRPr lang="ru-RU"/>
          </a:p>
        </p:txBody>
      </p:sp>
      <p:sp>
        <p:nvSpPr>
          <p:cNvPr id="64" name="Rectangle 4"/>
          <p:cNvSpPr txBox="1">
            <a:spLocks noChangeArrowheads="1"/>
          </p:cNvSpPr>
          <p:nvPr/>
        </p:nvSpPr>
        <p:spPr bwMode="auto">
          <a:xfrm>
            <a:off x="0" y="923925"/>
            <a:ext cx="12801600" cy="62706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103" tIns="61056" rIns="122103" bIns="61056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Times New Roman" pitchFamily="18" charset="0"/>
              </a:rPr>
              <a:t>Риски возникновения ЧС на электросетях</a:t>
            </a:r>
          </a:p>
        </p:txBody>
      </p:sp>
      <p:grpSp>
        <p:nvGrpSpPr>
          <p:cNvPr id="8203" name="Rectangle 14"/>
          <p:cNvGrpSpPr>
            <a:grpSpLocks/>
          </p:cNvGrpSpPr>
          <p:nvPr/>
        </p:nvGrpSpPr>
        <p:grpSpPr bwMode="auto">
          <a:xfrm>
            <a:off x="6562725" y="4062413"/>
            <a:ext cx="460375" cy="265112"/>
            <a:chOff x="2953" y="1828"/>
            <a:chExt cx="207" cy="119"/>
          </a:xfrm>
        </p:grpSpPr>
        <p:pic>
          <p:nvPicPr>
            <p:cNvPr id="8400" name="Rectangle 14"/>
            <p:cNvPicPr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2953" y="1828"/>
              <a:ext cx="207" cy="11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401" name="Text Box 57"/>
            <p:cNvSpPr txBox="1">
              <a:spLocks noChangeArrowheads="1"/>
            </p:cNvSpPr>
            <p:nvPr/>
          </p:nvSpPr>
          <p:spPr bwMode="auto">
            <a:xfrm>
              <a:off x="2970" y="1845"/>
              <a:ext cx="180" cy="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284" tIns="45645" rIns="91284" bIns="45645" anchor="ctr"/>
            <a:lstStyle/>
            <a:p>
              <a:pPr algn="ctr" defTabSz="1219200"/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8204" name="Rectangle 14"/>
          <p:cNvGrpSpPr>
            <a:grpSpLocks/>
          </p:cNvGrpSpPr>
          <p:nvPr/>
        </p:nvGrpSpPr>
        <p:grpSpPr bwMode="auto">
          <a:xfrm>
            <a:off x="5365750" y="4259263"/>
            <a:ext cx="463550" cy="255587"/>
            <a:chOff x="2369" y="1156"/>
            <a:chExt cx="208" cy="115"/>
          </a:xfrm>
        </p:grpSpPr>
        <p:pic>
          <p:nvPicPr>
            <p:cNvPr id="8398" name="Rectangle 14"/>
            <p:cNvPicPr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2369" y="1156"/>
              <a:ext cx="208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399" name="Text Box 133"/>
            <p:cNvSpPr txBox="1">
              <a:spLocks noChangeArrowheads="1"/>
            </p:cNvSpPr>
            <p:nvPr/>
          </p:nvSpPr>
          <p:spPr bwMode="auto">
            <a:xfrm>
              <a:off x="2385" y="1170"/>
              <a:ext cx="180" cy="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284" tIns="45645" rIns="91284" bIns="45645" anchor="ctr"/>
            <a:lstStyle/>
            <a:p>
              <a:pPr algn="ctr" defTabSz="1219200"/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Rectangle 13"/>
          <p:cNvGrpSpPr>
            <a:grpSpLocks/>
          </p:cNvGrpSpPr>
          <p:nvPr/>
        </p:nvGrpSpPr>
        <p:grpSpPr bwMode="auto">
          <a:xfrm>
            <a:off x="5103813" y="2544763"/>
            <a:ext cx="463550" cy="255587"/>
            <a:chOff x="2415" y="1920"/>
            <a:chExt cx="208" cy="115"/>
          </a:xfrm>
        </p:grpSpPr>
        <p:pic>
          <p:nvPicPr>
            <p:cNvPr id="8396" name="Rectangle 13"/>
            <p:cNvPicPr>
              <a:picLocks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2415" y="1920"/>
              <a:ext cx="208" cy="1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8397" name="Text Box 137"/>
            <p:cNvSpPr txBox="1">
              <a:spLocks noChangeArrowheads="1"/>
            </p:cNvSpPr>
            <p:nvPr/>
          </p:nvSpPr>
          <p:spPr bwMode="auto">
            <a:xfrm>
              <a:off x="2430" y="1935"/>
              <a:ext cx="180" cy="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284" tIns="45645" rIns="91284" bIns="45645" anchor="ctr"/>
            <a:lstStyle/>
            <a:p>
              <a:pPr algn="ctr" defTabSz="1219200"/>
              <a:endParaRPr lang="ru-RU">
                <a:solidFill>
                  <a:schemeClr val="tx1"/>
                </a:solidFill>
              </a:endParaRPr>
            </a:p>
          </p:txBody>
        </p:sp>
      </p:grpSp>
      <p:sp>
        <p:nvSpPr>
          <p:cNvPr id="8206" name="Line 27"/>
          <p:cNvSpPr>
            <a:spLocks noChangeShapeType="1"/>
          </p:cNvSpPr>
          <p:nvPr/>
        </p:nvSpPr>
        <p:spPr bwMode="auto">
          <a:xfrm rot="340391">
            <a:off x="5807075" y="4597400"/>
            <a:ext cx="3117850" cy="293688"/>
          </a:xfrm>
          <a:prstGeom prst="lin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</p:spPr>
        <p:txBody>
          <a:bodyPr lIns="122191" tIns="61096" rIns="122191" bIns="61096"/>
          <a:lstStyle/>
          <a:p>
            <a:endParaRPr lang="ru-RU"/>
          </a:p>
        </p:txBody>
      </p:sp>
      <p:sp>
        <p:nvSpPr>
          <p:cNvPr id="8207" name="Line 27"/>
          <p:cNvSpPr>
            <a:spLocks noChangeShapeType="1"/>
          </p:cNvSpPr>
          <p:nvPr/>
        </p:nvSpPr>
        <p:spPr bwMode="auto">
          <a:xfrm rot="908131">
            <a:off x="5129213" y="2833688"/>
            <a:ext cx="471487" cy="1389062"/>
          </a:xfrm>
          <a:prstGeom prst="lin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</p:spPr>
        <p:txBody>
          <a:bodyPr lIns="122191" tIns="61096" rIns="122191" bIns="61096"/>
          <a:lstStyle/>
          <a:p>
            <a:endParaRPr lang="ru-RU"/>
          </a:p>
        </p:txBody>
      </p:sp>
      <p:sp>
        <p:nvSpPr>
          <p:cNvPr id="8208" name="Line 27"/>
          <p:cNvSpPr>
            <a:spLocks noChangeShapeType="1"/>
          </p:cNvSpPr>
          <p:nvPr/>
        </p:nvSpPr>
        <p:spPr bwMode="auto">
          <a:xfrm rot="908131" flipV="1">
            <a:off x="5838825" y="4138613"/>
            <a:ext cx="665163" cy="349250"/>
          </a:xfrm>
          <a:prstGeom prst="lin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</p:spPr>
        <p:txBody>
          <a:bodyPr lIns="122191" tIns="61096" rIns="122191" bIns="61096"/>
          <a:lstStyle/>
          <a:p>
            <a:endParaRPr lang="ru-RU"/>
          </a:p>
        </p:txBody>
      </p:sp>
      <p:graphicFrame>
        <p:nvGraphicFramePr>
          <p:cNvPr id="116" name="Group 247"/>
          <p:cNvGraphicFramePr>
            <a:graphicFrameLocks noGrp="1"/>
          </p:cNvGraphicFramePr>
          <p:nvPr/>
        </p:nvGraphicFramePr>
        <p:xfrm>
          <a:off x="5530850" y="5472113"/>
          <a:ext cx="3013051" cy="1277898"/>
        </p:xfrm>
        <a:graphic>
          <a:graphicData uri="http://schemas.openxmlformats.org/drawingml/2006/table">
            <a:tbl>
              <a:tblPr/>
              <a:tblGrid>
                <a:gridCol w="1076069"/>
                <a:gridCol w="1936982"/>
              </a:tblGrid>
              <a:tr h="579076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  РЭС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8-928-262-27-28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Эльжаев Мусит  Хамидович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</a:tr>
              <a:tr h="30676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ДДС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87142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22-30-88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</a:tr>
              <a:tr h="306765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ОВБ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8928-018-56-40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194" name="Object 430"/>
          <p:cNvGraphicFramePr>
            <a:graphicFrameLocks noChangeAspect="1"/>
          </p:cNvGraphicFramePr>
          <p:nvPr/>
        </p:nvGraphicFramePr>
        <p:xfrm>
          <a:off x="9901238" y="3300413"/>
          <a:ext cx="855662" cy="938212"/>
        </p:xfrm>
        <a:graphic>
          <a:graphicData uri="http://schemas.openxmlformats.org/presentationml/2006/ole">
            <p:oleObj spid="_x0000_s8194" name="CorelDRAW" r:id="rId8" imgW="2566080" imgH="2944440" progId="">
              <p:embed/>
            </p:oleObj>
          </a:graphicData>
        </a:graphic>
      </p:graphicFrame>
      <p:graphicFrame>
        <p:nvGraphicFramePr>
          <p:cNvPr id="8195" name="Object 31"/>
          <p:cNvGraphicFramePr>
            <a:graphicFrameLocks noChangeAspect="1"/>
          </p:cNvGraphicFramePr>
          <p:nvPr/>
        </p:nvGraphicFramePr>
        <p:xfrm>
          <a:off x="10972800" y="3228975"/>
          <a:ext cx="1709738" cy="990600"/>
        </p:xfrm>
        <a:graphic>
          <a:graphicData uri="http://schemas.openxmlformats.org/presentationml/2006/ole">
            <p:oleObj spid="_x0000_s8195" name="Worksheet" r:id="rId9" imgW="2990938" imgH="1895413" progId="Excel.Sheet.8">
              <p:embed/>
            </p:oleObj>
          </a:graphicData>
        </a:graphic>
      </p:graphicFrame>
      <p:sp>
        <p:nvSpPr>
          <p:cNvPr id="8220" name="AutoShape 248"/>
          <p:cNvSpPr>
            <a:spLocks noChangeArrowheads="1"/>
          </p:cNvSpPr>
          <p:nvPr/>
        </p:nvSpPr>
        <p:spPr bwMode="auto">
          <a:xfrm>
            <a:off x="42863" y="1657350"/>
            <a:ext cx="2928937" cy="428625"/>
          </a:xfrm>
          <a:prstGeom prst="wedgeRectCallout">
            <a:avLst>
              <a:gd name="adj1" fmla="val -13810"/>
              <a:gd name="adj2" fmla="val 94912"/>
            </a:avLst>
          </a:prstGeom>
          <a:solidFill>
            <a:srgbClr val="0000FF">
              <a:alpha val="59999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  <a:effectLst>
            <a:prstShdw prst="shdw17" dist="17961" dir="2700000">
              <a:srgbClr val="999900"/>
            </a:prstShdw>
          </a:effectLst>
        </p:spPr>
        <p:txBody>
          <a:bodyPr lIns="122132" tIns="61069" rIns="122132" bIns="61069" anchor="ctr"/>
          <a:lstStyle/>
          <a:p>
            <a:pPr algn="ctr" defTabSz="1476375"/>
            <a:r>
              <a:rPr lang="ru-RU" sz="1000">
                <a:solidFill>
                  <a:schemeClr val="bg1"/>
                </a:solidFill>
              </a:rPr>
              <a:t>Высокий класс напряжения  от110 до220 кВт</a:t>
            </a:r>
          </a:p>
          <a:p>
            <a:pPr algn="ctr" defTabSz="1476375"/>
            <a:r>
              <a:rPr lang="ru-RU" sz="1000">
                <a:solidFill>
                  <a:schemeClr val="bg1"/>
                </a:solidFill>
                <a:cs typeface="Times New Roman" pitchFamily="18" charset="0"/>
              </a:rPr>
              <a:t>Протяженность ЛЭП – 20 км.                                                                                                                                                                                                                                                  </a:t>
            </a:r>
          </a:p>
        </p:txBody>
      </p:sp>
      <p:sp>
        <p:nvSpPr>
          <p:cNvPr id="8221" name="AutoShape 107"/>
          <p:cNvSpPr>
            <a:spLocks noChangeArrowheads="1"/>
          </p:cNvSpPr>
          <p:nvPr/>
        </p:nvSpPr>
        <p:spPr bwMode="auto">
          <a:xfrm>
            <a:off x="7900988" y="4078288"/>
            <a:ext cx="2000250" cy="5080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200" b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8222" name="AutoShape 136"/>
          <p:cNvSpPr>
            <a:spLocks noChangeArrowheads="1"/>
          </p:cNvSpPr>
          <p:nvPr/>
        </p:nvSpPr>
        <p:spPr bwMode="auto">
          <a:xfrm>
            <a:off x="7186613" y="3443288"/>
            <a:ext cx="2286000" cy="571500"/>
          </a:xfrm>
          <a:prstGeom prst="wedgeRectCallout">
            <a:avLst>
              <a:gd name="adj1" fmla="val -59222"/>
              <a:gd name="adj2" fmla="val 92144"/>
            </a:avLst>
          </a:prstGeom>
          <a:solidFill>
            <a:srgbClr val="FF00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1476375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Подстанция «Катар-Юрт» введена в эксплуатацию в 2000 г.</a:t>
            </a:r>
            <a:br>
              <a:rPr lang="ru-RU" sz="900" b="1">
                <a:solidFill>
                  <a:schemeClr val="tx1"/>
                </a:solidFill>
                <a:cs typeface="Times New Roman" pitchFamily="18" charset="0"/>
              </a:rPr>
            </a:br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тип трансформатора – ТР35/10; номинальная мощность 2тр. 4000 КВа.</a:t>
            </a:r>
            <a:endParaRPr lang="ru-RU" sz="12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8223" name="Line 27"/>
          <p:cNvSpPr>
            <a:spLocks noChangeShapeType="1"/>
          </p:cNvSpPr>
          <p:nvPr/>
        </p:nvSpPr>
        <p:spPr bwMode="auto">
          <a:xfrm rot="908131" flipV="1">
            <a:off x="4256088" y="4219575"/>
            <a:ext cx="1146175" cy="141288"/>
          </a:xfrm>
          <a:prstGeom prst="line">
            <a:avLst/>
          </a:prstGeom>
          <a:noFill/>
          <a:ln w="38100">
            <a:solidFill>
              <a:srgbClr val="FFFF00"/>
            </a:solidFill>
            <a:prstDash val="dash"/>
            <a:round/>
            <a:headEnd/>
            <a:tailEnd/>
          </a:ln>
        </p:spPr>
        <p:txBody>
          <a:bodyPr lIns="122191" tIns="61096" rIns="122191" bIns="61096"/>
          <a:lstStyle/>
          <a:p>
            <a:endParaRPr lang="ru-RU"/>
          </a:p>
        </p:txBody>
      </p:sp>
      <p:grpSp>
        <p:nvGrpSpPr>
          <p:cNvPr id="8224" name="Группа 119"/>
          <p:cNvGrpSpPr>
            <a:grpSpLocks/>
          </p:cNvGrpSpPr>
          <p:nvPr/>
        </p:nvGrpSpPr>
        <p:grpSpPr bwMode="auto">
          <a:xfrm>
            <a:off x="5351463" y="2336800"/>
            <a:ext cx="1030287" cy="1749425"/>
            <a:chOff x="-1450747" y="4551169"/>
            <a:chExt cx="1029202" cy="1749629"/>
          </a:xfrm>
        </p:grpSpPr>
        <p:grpSp>
          <p:nvGrpSpPr>
            <p:cNvPr id="8368" name="Group 97"/>
            <p:cNvGrpSpPr>
              <a:grpSpLocks/>
            </p:cNvGrpSpPr>
            <p:nvPr/>
          </p:nvGrpSpPr>
          <p:grpSpPr bwMode="auto">
            <a:xfrm>
              <a:off x="-1409886" y="5766570"/>
              <a:ext cx="867154" cy="534234"/>
              <a:chOff x="-1121" y="1421"/>
              <a:chExt cx="441" cy="289"/>
            </a:xfrm>
          </p:grpSpPr>
          <p:grpSp>
            <p:nvGrpSpPr>
              <p:cNvPr id="839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839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9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9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8369" name="Группа 276"/>
            <p:cNvGrpSpPr>
              <a:grpSpLocks/>
            </p:cNvGrpSpPr>
            <p:nvPr/>
          </p:nvGrpSpPr>
          <p:grpSpPr bwMode="auto">
            <a:xfrm>
              <a:off x="-1220583" y="4551169"/>
              <a:ext cx="368496" cy="512513"/>
              <a:chOff x="-1078431" y="2643839"/>
              <a:chExt cx="502244" cy="716126"/>
            </a:xfrm>
          </p:grpSpPr>
          <p:graphicFrame>
            <p:nvGraphicFramePr>
              <p:cNvPr id="8198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8198" name="Clip" r:id="rId10" imgW="590231" imgH="703385" progId="">
                  <p:embed/>
                </p:oleObj>
              </a:graphicData>
            </a:graphic>
          </p:graphicFrame>
          <p:sp>
            <p:nvSpPr>
              <p:cNvPr id="146" name="Пятиугольник 145"/>
              <p:cNvSpPr/>
              <p:nvPr/>
            </p:nvSpPr>
            <p:spPr>
              <a:xfrm>
                <a:off x="-1041986" y="2788039"/>
                <a:ext cx="430121" cy="215189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8391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  <p:grpSp>
          <p:nvGrpSpPr>
            <p:cNvPr id="8370" name="Group 97"/>
            <p:cNvGrpSpPr>
              <a:grpSpLocks/>
            </p:cNvGrpSpPr>
            <p:nvPr/>
          </p:nvGrpSpPr>
          <p:grpSpPr bwMode="auto">
            <a:xfrm>
              <a:off x="-1445280" y="5301366"/>
              <a:ext cx="867154" cy="534234"/>
              <a:chOff x="-1139" y="1421"/>
              <a:chExt cx="441" cy="289"/>
            </a:xfrm>
          </p:grpSpPr>
          <p:grpSp>
            <p:nvGrpSpPr>
              <p:cNvPr id="8386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8388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89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42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СМП</a:t>
                </a:r>
              </a:p>
            </p:txBody>
          </p:sp>
        </p:grpSp>
        <p:grpSp>
          <p:nvGrpSpPr>
            <p:cNvPr id="8371" name="Group 97"/>
            <p:cNvGrpSpPr>
              <a:grpSpLocks/>
            </p:cNvGrpSpPr>
            <p:nvPr/>
          </p:nvGrpSpPr>
          <p:grpSpPr bwMode="auto">
            <a:xfrm>
              <a:off x="-1409886" y="4850068"/>
              <a:ext cx="867154" cy="534234"/>
              <a:chOff x="-1121" y="1421"/>
              <a:chExt cx="441" cy="289"/>
            </a:xfrm>
          </p:grpSpPr>
          <p:grpSp>
            <p:nvGrpSpPr>
              <p:cNvPr id="838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838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8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7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ОМВД</a:t>
                </a:r>
              </a:p>
            </p:txBody>
          </p:sp>
        </p:grpSp>
        <p:grpSp>
          <p:nvGrpSpPr>
            <p:cNvPr id="8372" name="Group 97"/>
            <p:cNvGrpSpPr>
              <a:grpSpLocks/>
            </p:cNvGrpSpPr>
            <p:nvPr/>
          </p:nvGrpSpPr>
          <p:grpSpPr bwMode="auto">
            <a:xfrm>
              <a:off x="-1450749" y="5527872"/>
              <a:ext cx="1029203" cy="534234"/>
              <a:chOff x="-1118" y="1421"/>
              <a:chExt cx="441" cy="289"/>
            </a:xfrm>
          </p:grpSpPr>
          <p:grpSp>
            <p:nvGrpSpPr>
              <p:cNvPr id="837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838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8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3" name="Text Box 101"/>
              <p:cNvSpPr txBox="1">
                <a:spLocks noChangeArrowheads="1"/>
              </p:cNvSpPr>
              <p:nvPr/>
            </p:nvSpPr>
            <p:spPr bwMode="auto">
              <a:xfrm>
                <a:off x="-1118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ПУЖКХ</a:t>
                </a:r>
              </a:p>
            </p:txBody>
          </p:sp>
        </p:grpSp>
        <p:grpSp>
          <p:nvGrpSpPr>
            <p:cNvPr id="8373" name="Group 97"/>
            <p:cNvGrpSpPr>
              <a:grpSpLocks/>
            </p:cNvGrpSpPr>
            <p:nvPr/>
          </p:nvGrpSpPr>
          <p:grpSpPr bwMode="auto">
            <a:xfrm>
              <a:off x="-1407201" y="5076574"/>
              <a:ext cx="867154" cy="534234"/>
              <a:chOff x="-1120" y="1421"/>
              <a:chExt cx="441" cy="289"/>
            </a:xfrm>
          </p:grpSpPr>
          <p:grpSp>
            <p:nvGrpSpPr>
              <p:cNvPr id="8374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8376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77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9" name="Text Box 101"/>
              <p:cNvSpPr txBox="1">
                <a:spLocks noChangeArrowheads="1"/>
              </p:cNvSpPr>
              <p:nvPr/>
            </p:nvSpPr>
            <p:spPr bwMode="auto">
              <a:xfrm>
                <a:off x="-1120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РЭС</a:t>
                </a:r>
              </a:p>
            </p:txBody>
          </p:sp>
        </p:grpSp>
      </p:grpSp>
      <p:graphicFrame>
        <p:nvGraphicFramePr>
          <p:cNvPr id="7348" name="Group 180"/>
          <p:cNvGraphicFramePr>
            <a:graphicFrameLocks noGrp="1"/>
          </p:cNvGraphicFramePr>
          <p:nvPr/>
        </p:nvGraphicFramePr>
        <p:xfrm>
          <a:off x="7400925" y="1549400"/>
          <a:ext cx="5357850" cy="1527354"/>
        </p:xfrm>
        <a:graphic>
          <a:graphicData uri="http://schemas.openxmlformats.org/drawingml/2006/table">
            <a:tbl>
              <a:tblPr/>
              <a:tblGrid>
                <a:gridCol w="1589636"/>
                <a:gridCol w="3768214"/>
              </a:tblGrid>
              <a:tr h="24629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4629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2012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7897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длительного срока эксплуатации подстанций, следует,  что на территории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существует вероятность возникновения аварийных ситуаций .В случае ЧС на подстанции «Самашки» без электроэнергии остается 72886 чел., 3 больницы,27школ, 3 детских сада.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78923" marR="178923" marT="89459" marB="894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8238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8239" name="Text Box 147"/>
          <p:cNvSpPr txBox="1">
            <a:spLocks noChangeArrowheads="1"/>
          </p:cNvSpPr>
          <p:nvPr/>
        </p:nvSpPr>
        <p:spPr bwMode="auto">
          <a:xfrm>
            <a:off x="42863" y="6157913"/>
            <a:ext cx="23066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8240" name="Прямоугольник 44"/>
          <p:cNvSpPr>
            <a:spLocks noChangeArrowheads="1"/>
          </p:cNvSpPr>
          <p:nvPr/>
        </p:nvSpPr>
        <p:spPr bwMode="auto">
          <a:xfrm>
            <a:off x="19050" y="8164513"/>
            <a:ext cx="8453438" cy="1422400"/>
          </a:xfrm>
          <a:prstGeom prst="rect">
            <a:avLst/>
          </a:prstGeom>
          <a:solidFill>
            <a:srgbClr val="00B05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 defTabSz="912813" eaLnBrk="0" hangingPunct="0">
              <a:spcBef>
                <a:spcPct val="20000"/>
              </a:spcBef>
            </a:pP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При выходе из строя  Подстанции  «Ачхой-Мартан» без электричества останутся 4 с.п. 7,234 жилых домов и 23,465 чел. При выходе из строя  Подстанции  «Катар-Юрт» без электричества останутся 5 с.п.  4,832 жилых домов и 20,178 чел. При выходе из строя  Подстанции  «Самашки» без электричества останется весь Ачхой-Мартаноский район 12 с.п. 72,886 жилых домов и 12,708 чел. </a:t>
            </a:r>
          </a:p>
          <a:p>
            <a:pPr algn="ctr" defTabSz="912813" eaLnBrk="0" hangingPunct="0">
              <a:spcBef>
                <a:spcPct val="20000"/>
              </a:spcBef>
            </a:pP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 Службы жизнеобеспечения снабжены резервными источниками питания (дизельные генераторы). Запас топлива обеспечивает  бесперебойную работу в течение 24 часов. Авария устраняется в течении суток </a:t>
            </a:r>
            <a:r>
              <a:rPr lang="ru-RU" sz="1200">
                <a:solidFill>
                  <a:schemeClr val="tx1"/>
                </a:solidFill>
              </a:rPr>
              <a:t> РЭС</a:t>
            </a: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200">
                <a:solidFill>
                  <a:schemeClr val="tx1"/>
                </a:solidFill>
              </a:rPr>
              <a:t>ОАО «НУРЭНЕРГО» </a:t>
            </a: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л/с 6 чел.2 ед.техн.</a:t>
            </a:r>
            <a:r>
              <a:rPr lang="ru-RU" sz="1200">
                <a:solidFill>
                  <a:schemeClr val="tx1"/>
                </a:solidFill>
              </a:rPr>
              <a:t> 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8241" name="Прямоугольник 95"/>
          <p:cNvSpPr>
            <a:spLocks noChangeArrowheads="1"/>
          </p:cNvSpPr>
          <p:nvPr/>
        </p:nvSpPr>
        <p:spPr bwMode="auto">
          <a:xfrm>
            <a:off x="0" y="6872288"/>
            <a:ext cx="4071938" cy="1214437"/>
          </a:xfrm>
          <a:prstGeom prst="rect">
            <a:avLst/>
          </a:prstGeom>
          <a:solidFill>
            <a:schemeClr val="accent1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 defTabSz="1279525"/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На территории Ачхой-Мартановского Муниципального района одна Подстанция передачи  энергия и две Подстанции распределения энергии  </a:t>
            </a:r>
            <a:r>
              <a:rPr lang="ru-RU" sz="1200">
                <a:solidFill>
                  <a:schemeClr val="tx1"/>
                </a:solidFill>
              </a:rPr>
              <a:t>Понижающих</a:t>
            </a: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 т</a:t>
            </a:r>
            <a:r>
              <a:rPr lang="ru-RU" sz="1200">
                <a:solidFill>
                  <a:schemeClr val="tx1"/>
                </a:solidFill>
              </a:rPr>
              <a:t>рансформаторных пунктов всего – 225 (шт.) из них</a:t>
            </a:r>
          </a:p>
          <a:p>
            <a:pPr algn="ctr" defTabSz="1279525"/>
            <a:r>
              <a:rPr lang="ru-RU" sz="1200">
                <a:solidFill>
                  <a:schemeClr val="tx1"/>
                </a:solidFill>
              </a:rPr>
              <a:t>ТП-149 шт. КТП-53 шт. ЗТП-3 шт. МТП-20 шт.</a:t>
            </a:r>
          </a:p>
          <a:p>
            <a:pPr algn="ctr" defTabSz="1279525"/>
            <a:r>
              <a:rPr lang="ru-RU" sz="1200">
                <a:solidFill>
                  <a:schemeClr val="tx1"/>
                </a:solidFill>
              </a:rPr>
              <a:t>Высокий класс напряжения  протяженность ЛЭП-20 (км).</a:t>
            </a:r>
          </a:p>
          <a:p>
            <a:pPr algn="ctr" defTabSz="1279525"/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8242" name="Group 290"/>
          <p:cNvGrpSpPr>
            <a:grpSpLocks/>
          </p:cNvGrpSpPr>
          <p:nvPr/>
        </p:nvGrpSpPr>
        <p:grpSpPr bwMode="auto">
          <a:xfrm>
            <a:off x="5362575" y="4548188"/>
            <a:ext cx="252413" cy="252412"/>
            <a:chOff x="1038" y="4292"/>
            <a:chExt cx="181" cy="181"/>
          </a:xfrm>
        </p:grpSpPr>
        <p:sp>
          <p:nvSpPr>
            <p:cNvPr id="8366" name="Oval 291"/>
            <p:cNvSpPr>
              <a:spLocks noChangeArrowheads="1"/>
            </p:cNvSpPr>
            <p:nvPr/>
          </p:nvSpPr>
          <p:spPr bwMode="auto">
            <a:xfrm>
              <a:off x="1061" y="4314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40" tIns="45674" rIns="91340" bIns="45674" anchor="ctr"/>
            <a:lstStyle/>
            <a:p>
              <a:pPr algn="ctr" defTabSz="1214438"/>
              <a:endParaRPr lang="ru-RU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8367" name="Oval 292"/>
            <p:cNvSpPr>
              <a:spLocks noChangeArrowheads="1"/>
            </p:cNvSpPr>
            <p:nvPr/>
          </p:nvSpPr>
          <p:spPr bwMode="auto">
            <a:xfrm>
              <a:off x="1038" y="4292"/>
              <a:ext cx="181" cy="18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7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243" name="Group 290"/>
          <p:cNvGrpSpPr>
            <a:grpSpLocks/>
          </p:cNvGrpSpPr>
          <p:nvPr/>
        </p:nvGrpSpPr>
        <p:grpSpPr bwMode="auto">
          <a:xfrm>
            <a:off x="6900863" y="3729038"/>
            <a:ext cx="252412" cy="252412"/>
            <a:chOff x="1038" y="4292"/>
            <a:chExt cx="181" cy="181"/>
          </a:xfrm>
        </p:grpSpPr>
        <p:sp>
          <p:nvSpPr>
            <p:cNvPr id="8364" name="Oval 291"/>
            <p:cNvSpPr>
              <a:spLocks noChangeArrowheads="1"/>
            </p:cNvSpPr>
            <p:nvPr/>
          </p:nvSpPr>
          <p:spPr bwMode="auto">
            <a:xfrm>
              <a:off x="1061" y="4314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40" tIns="45674" rIns="91340" bIns="45674" anchor="ctr"/>
            <a:lstStyle/>
            <a:p>
              <a:pPr algn="ctr" defTabSz="1214438"/>
              <a:endParaRPr lang="ru-RU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8365" name="Oval 292"/>
            <p:cNvSpPr>
              <a:spLocks noChangeArrowheads="1"/>
            </p:cNvSpPr>
            <p:nvPr/>
          </p:nvSpPr>
          <p:spPr bwMode="auto">
            <a:xfrm>
              <a:off x="1038" y="4292"/>
              <a:ext cx="181" cy="18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7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244" name="Group 290"/>
          <p:cNvGrpSpPr>
            <a:grpSpLocks/>
          </p:cNvGrpSpPr>
          <p:nvPr/>
        </p:nvGrpSpPr>
        <p:grpSpPr bwMode="auto">
          <a:xfrm>
            <a:off x="4757738" y="3871913"/>
            <a:ext cx="255587" cy="252412"/>
            <a:chOff x="1014" y="4292"/>
            <a:chExt cx="183" cy="181"/>
          </a:xfrm>
        </p:grpSpPr>
        <p:sp>
          <p:nvSpPr>
            <p:cNvPr id="8362" name="Oval 291"/>
            <p:cNvSpPr>
              <a:spLocks noChangeArrowheads="1"/>
            </p:cNvSpPr>
            <p:nvPr/>
          </p:nvSpPr>
          <p:spPr bwMode="auto">
            <a:xfrm>
              <a:off x="1061" y="4314"/>
              <a:ext cx="136" cy="135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40" tIns="45674" rIns="91340" bIns="45674" anchor="ctr"/>
            <a:lstStyle/>
            <a:p>
              <a:pPr algn="ctr" defTabSz="1214438"/>
              <a:endParaRPr lang="ru-RU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8363" name="Oval 292"/>
            <p:cNvSpPr>
              <a:spLocks noChangeArrowheads="1"/>
            </p:cNvSpPr>
            <p:nvPr/>
          </p:nvSpPr>
          <p:spPr bwMode="auto">
            <a:xfrm>
              <a:off x="1014" y="4292"/>
              <a:ext cx="181" cy="181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7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grpSp>
        <p:nvGrpSpPr>
          <p:cNvPr id="8245" name="Group 298"/>
          <p:cNvGrpSpPr>
            <a:grpSpLocks/>
          </p:cNvGrpSpPr>
          <p:nvPr/>
        </p:nvGrpSpPr>
        <p:grpSpPr bwMode="auto">
          <a:xfrm>
            <a:off x="6108700" y="2755900"/>
            <a:ext cx="506413" cy="258763"/>
            <a:chOff x="2290" y="4020"/>
            <a:chExt cx="639" cy="266"/>
          </a:xfrm>
        </p:grpSpPr>
        <p:sp>
          <p:nvSpPr>
            <p:cNvPr id="8352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27" cy="221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algn="ctr" defTabSz="1593850"/>
              <a:r>
                <a:rPr lang="ru-RU" sz="7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algn="ctr" defTabSz="1593850"/>
              <a:r>
                <a:rPr lang="ru-RU" sz="7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7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8353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8354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8356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algn="ctr"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8357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58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8359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8360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361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8355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8246" name="Group 298"/>
          <p:cNvGrpSpPr>
            <a:grpSpLocks/>
          </p:cNvGrpSpPr>
          <p:nvPr/>
        </p:nvGrpSpPr>
        <p:grpSpPr bwMode="auto">
          <a:xfrm>
            <a:off x="5729288" y="3895725"/>
            <a:ext cx="576262" cy="360363"/>
            <a:chOff x="2290" y="4020"/>
            <a:chExt cx="817" cy="315"/>
          </a:xfrm>
        </p:grpSpPr>
        <p:sp>
          <p:nvSpPr>
            <p:cNvPr id="8342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algn="ctr"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algn="ctr"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8343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8344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8346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algn="ctr"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8347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8348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8349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8350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351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8345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8247" name="AutoShape 136"/>
          <p:cNvSpPr>
            <a:spLocks noChangeArrowheads="1"/>
          </p:cNvSpPr>
          <p:nvPr/>
        </p:nvSpPr>
        <p:spPr bwMode="auto">
          <a:xfrm>
            <a:off x="5838825" y="1728788"/>
            <a:ext cx="1276350" cy="571500"/>
          </a:xfrm>
          <a:prstGeom prst="wedgeRectCallout">
            <a:avLst>
              <a:gd name="adj1" fmla="val -13079"/>
              <a:gd name="adj2" fmla="val 122519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8248" name="Группа 143"/>
          <p:cNvGrpSpPr>
            <a:grpSpLocks/>
          </p:cNvGrpSpPr>
          <p:nvPr/>
        </p:nvGrpSpPr>
        <p:grpSpPr bwMode="auto">
          <a:xfrm>
            <a:off x="8616950" y="5600700"/>
            <a:ext cx="4397375" cy="3994150"/>
            <a:chOff x="8616935" y="5600700"/>
            <a:chExt cx="4397390" cy="3994150"/>
          </a:xfrm>
        </p:grpSpPr>
        <p:sp>
          <p:nvSpPr>
            <p:cNvPr id="2" name="Rectangle 4"/>
            <p:cNvSpPr>
              <a:spLocks noChangeArrowheads="1"/>
            </p:cNvSpPr>
            <p:nvPr/>
          </p:nvSpPr>
          <p:spPr bwMode="auto">
            <a:xfrm>
              <a:off x="8616935" y="5600700"/>
              <a:ext cx="4184664" cy="39941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1983" tIns="60995" rIns="121983" bIns="60995" anchor="ctr"/>
            <a:lstStyle/>
            <a:p>
              <a:pPr algn="ctr" defTabSz="1219200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8304" name="Text Box 5"/>
            <p:cNvSpPr txBox="1">
              <a:spLocks noChangeArrowheads="1"/>
            </p:cNvSpPr>
            <p:nvPr/>
          </p:nvSpPr>
          <p:spPr bwMode="auto">
            <a:xfrm>
              <a:off x="9726602" y="5605463"/>
              <a:ext cx="2620971" cy="371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05" tIns="85315" rIns="170605" bIns="85315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3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8305" name="Rectangle 13"/>
            <p:cNvGrpSpPr>
              <a:grpSpLocks/>
            </p:cNvGrpSpPr>
            <p:nvPr/>
          </p:nvGrpSpPr>
          <p:grpSpPr bwMode="auto">
            <a:xfrm>
              <a:off x="8709011" y="9001125"/>
              <a:ext cx="561977" cy="255588"/>
              <a:chOff x="4209" y="3817"/>
              <a:chExt cx="253" cy="115"/>
            </a:xfrm>
          </p:grpSpPr>
          <p:pic>
            <p:nvPicPr>
              <p:cNvPr id="8340" name="Rectangle 13"/>
              <p:cNvPicPr>
                <a:picLocks noChangeArrowheads="1"/>
              </p:cNvPicPr>
              <p:nvPr/>
            </p:nvPicPr>
            <p:blipFill>
              <a:blip r:embed="rId11" cstate="print"/>
              <a:srcRect/>
              <a:stretch>
                <a:fillRect/>
              </a:stretch>
            </p:blipFill>
            <p:spPr bwMode="auto">
              <a:xfrm>
                <a:off x="4209" y="3817"/>
                <a:ext cx="253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41" name="Text Box 45"/>
              <p:cNvSpPr txBox="1">
                <a:spLocks noChangeArrowheads="1"/>
              </p:cNvSpPr>
              <p:nvPr/>
            </p:nvSpPr>
            <p:spPr bwMode="auto">
              <a:xfrm>
                <a:off x="4225" y="3831"/>
                <a:ext cx="227" cy="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84" tIns="45645" rIns="91284" bIns="45645" anchor="ctr"/>
              <a:lstStyle/>
              <a:p>
                <a:pPr algn="ctr" defTabSz="1219200"/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06" name="Rectangle 14"/>
            <p:cNvGrpSpPr>
              <a:grpSpLocks/>
            </p:cNvGrpSpPr>
            <p:nvPr/>
          </p:nvGrpSpPr>
          <p:grpSpPr bwMode="auto">
            <a:xfrm>
              <a:off x="8709011" y="9301163"/>
              <a:ext cx="569915" cy="255587"/>
              <a:chOff x="4224" y="4005"/>
              <a:chExt cx="257" cy="115"/>
            </a:xfrm>
          </p:grpSpPr>
          <p:pic>
            <p:nvPicPr>
              <p:cNvPr id="8338" name="Rectangle 14"/>
              <p:cNvPicPr>
                <a:picLocks noChangeArrowheads="1"/>
              </p:cNvPicPr>
              <p:nvPr/>
            </p:nvPicPr>
            <p:blipFill>
              <a:blip r:embed="rId12" cstate="print"/>
              <a:srcRect/>
              <a:stretch>
                <a:fillRect/>
              </a:stretch>
            </p:blipFill>
            <p:spPr bwMode="auto">
              <a:xfrm>
                <a:off x="4224" y="4005"/>
                <a:ext cx="257" cy="11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8339" name="Text Box 48"/>
              <p:cNvSpPr txBox="1">
                <a:spLocks noChangeArrowheads="1"/>
              </p:cNvSpPr>
              <p:nvPr/>
            </p:nvSpPr>
            <p:spPr bwMode="auto">
              <a:xfrm>
                <a:off x="4241" y="4019"/>
                <a:ext cx="227" cy="9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284" tIns="45645" rIns="91284" bIns="45645" anchor="ctr"/>
              <a:lstStyle/>
              <a:p>
                <a:pPr algn="ctr" defTabSz="1219200"/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307" name="Text Box 15"/>
            <p:cNvSpPr txBox="1">
              <a:spLocks noChangeArrowheads="1"/>
            </p:cNvSpPr>
            <p:nvPr/>
          </p:nvSpPr>
          <p:spPr bwMode="auto">
            <a:xfrm>
              <a:off x="9725014" y="9007475"/>
              <a:ext cx="2428883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Подстанции передачи энергии</a:t>
              </a:r>
            </a:p>
          </p:txBody>
        </p:sp>
        <p:sp>
          <p:nvSpPr>
            <p:cNvPr id="8308" name="Text Box 16"/>
            <p:cNvSpPr txBox="1">
              <a:spLocks noChangeArrowheads="1"/>
            </p:cNvSpPr>
            <p:nvPr/>
          </p:nvSpPr>
          <p:spPr bwMode="auto">
            <a:xfrm>
              <a:off x="9725014" y="9301163"/>
              <a:ext cx="222885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Подстанции распределения</a:t>
              </a:r>
            </a:p>
          </p:txBody>
        </p:sp>
        <p:sp>
          <p:nvSpPr>
            <p:cNvPr id="8309" name="Text Box 198"/>
            <p:cNvSpPr txBox="1">
              <a:spLocks noChangeArrowheads="1"/>
            </p:cNvSpPr>
            <p:nvPr/>
          </p:nvSpPr>
          <p:spPr bwMode="auto">
            <a:xfrm>
              <a:off x="9355126" y="8680450"/>
              <a:ext cx="3227398" cy="292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03" tIns="61056" rIns="122103" bIns="61056">
              <a:spAutoFit/>
            </a:bodyPr>
            <a:lstStyle/>
            <a:p>
              <a:pPr algn="ctr"/>
              <a:r>
                <a:rPr lang="ru-RU" sz="1100">
                  <a:solidFill>
                    <a:schemeClr val="tx1"/>
                  </a:solidFill>
                </a:rPr>
                <a:t>Средний класс напряжения  от1 до35 кВ</a:t>
              </a:r>
            </a:p>
          </p:txBody>
        </p:sp>
        <p:sp>
          <p:nvSpPr>
            <p:cNvPr id="8310" name="Text Box 199"/>
            <p:cNvSpPr txBox="1">
              <a:spLocks noChangeArrowheads="1"/>
            </p:cNvSpPr>
            <p:nvPr/>
          </p:nvSpPr>
          <p:spPr bwMode="auto">
            <a:xfrm>
              <a:off x="9355126" y="8480425"/>
              <a:ext cx="3325823" cy="2925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03" tIns="61056" rIns="122103" bIns="61056">
              <a:spAutoFit/>
            </a:bodyPr>
            <a:lstStyle/>
            <a:p>
              <a:pPr algn="ctr"/>
              <a:r>
                <a:rPr lang="ru-RU" sz="1100">
                  <a:solidFill>
                    <a:schemeClr val="tx1"/>
                  </a:solidFill>
                </a:rPr>
                <a:t>Высокий класс напряжения  от110 до220 кВА</a:t>
              </a:r>
            </a:p>
          </p:txBody>
        </p:sp>
        <p:sp>
          <p:nvSpPr>
            <p:cNvPr id="8311" name="Line 27"/>
            <p:cNvSpPr>
              <a:spLocks noChangeShapeType="1"/>
            </p:cNvSpPr>
            <p:nvPr/>
          </p:nvSpPr>
          <p:spPr bwMode="auto">
            <a:xfrm>
              <a:off x="8723299" y="8601075"/>
              <a:ext cx="504827" cy="0"/>
            </a:xfrm>
            <a:prstGeom prst="line">
              <a:avLst/>
            </a:prstGeom>
            <a:noFill/>
            <a:ln w="38100">
              <a:solidFill>
                <a:srgbClr val="0000FF"/>
              </a:solidFill>
              <a:prstDash val="dash"/>
              <a:round/>
              <a:headEnd/>
              <a:tailEnd/>
            </a:ln>
          </p:spPr>
          <p:txBody>
            <a:bodyPr lIns="122191" tIns="61096" rIns="122191" bIns="61096"/>
            <a:lstStyle/>
            <a:p>
              <a:endParaRPr lang="ru-RU"/>
            </a:p>
          </p:txBody>
        </p:sp>
        <p:sp>
          <p:nvSpPr>
            <p:cNvPr id="8312" name="Line 27"/>
            <p:cNvSpPr>
              <a:spLocks noChangeShapeType="1"/>
            </p:cNvSpPr>
            <p:nvPr/>
          </p:nvSpPr>
          <p:spPr bwMode="auto">
            <a:xfrm>
              <a:off x="8732824" y="8801100"/>
              <a:ext cx="511177" cy="0"/>
            </a:xfrm>
            <a:prstGeom prst="line">
              <a:avLst/>
            </a:prstGeom>
            <a:noFill/>
            <a:ln w="38100">
              <a:solidFill>
                <a:srgbClr val="FFFF00"/>
              </a:solidFill>
              <a:prstDash val="dash"/>
              <a:round/>
              <a:headEnd/>
              <a:tailEnd/>
            </a:ln>
          </p:spPr>
          <p:txBody>
            <a:bodyPr lIns="122191" tIns="61096" rIns="122191" bIns="61096"/>
            <a:lstStyle/>
            <a:p>
              <a:endParaRPr lang="ru-RU"/>
            </a:p>
          </p:txBody>
        </p:sp>
        <p:grpSp>
          <p:nvGrpSpPr>
            <p:cNvPr id="8313" name="Group 212"/>
            <p:cNvGrpSpPr>
              <a:grpSpLocks/>
            </p:cNvGrpSpPr>
            <p:nvPr/>
          </p:nvGrpSpPr>
          <p:grpSpPr bwMode="auto">
            <a:xfrm>
              <a:off x="8709011" y="8288338"/>
              <a:ext cx="500065" cy="12700"/>
              <a:chOff x="4455" y="3099"/>
              <a:chExt cx="225" cy="6"/>
            </a:xfrm>
          </p:grpSpPr>
          <p:cxnSp>
            <p:nvCxnSpPr>
              <p:cNvPr id="33" name="Прямая соединительная линия 32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6" name="Прямая соединительная линия 165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314" name="Text Box 352"/>
            <p:cNvSpPr txBox="1">
              <a:spLocks noChangeArrowheads="1"/>
            </p:cNvSpPr>
            <p:nvPr/>
          </p:nvSpPr>
          <p:spPr bwMode="auto">
            <a:xfrm>
              <a:off x="9382113" y="8180388"/>
              <a:ext cx="1982795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pPr algn="ctr"/>
              <a:r>
                <a:rPr lang="ru-RU" sz="110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grpSp>
          <p:nvGrpSpPr>
            <p:cNvPr id="8315" name="Group 298"/>
            <p:cNvGrpSpPr>
              <a:grpSpLocks/>
            </p:cNvGrpSpPr>
            <p:nvPr/>
          </p:nvGrpSpPr>
          <p:grpSpPr bwMode="auto">
            <a:xfrm>
              <a:off x="8743936" y="7400925"/>
              <a:ext cx="703265" cy="368300"/>
              <a:chOff x="2290" y="3991"/>
              <a:chExt cx="817" cy="270"/>
            </a:xfrm>
          </p:grpSpPr>
          <p:sp>
            <p:nvSpPr>
              <p:cNvPr id="8326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algn="ctr" defTabSz="1593850"/>
                <a:r>
                  <a:rPr lang="ru-RU" sz="11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algn="ctr" defTabSz="1593850"/>
                <a:r>
                  <a:rPr lang="ru-RU" sz="1100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</a:p>
            </p:txBody>
          </p:sp>
          <p:grpSp>
            <p:nvGrpSpPr>
              <p:cNvPr id="8327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8328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8330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algn="ctr"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8331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332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8333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8334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8335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8329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aphicFrame>
          <p:nvGraphicFramePr>
            <p:cNvPr id="8196" name="Object 181"/>
            <p:cNvGraphicFramePr>
              <a:graphicFrameLocks noChangeAspect="1"/>
            </p:cNvGraphicFramePr>
            <p:nvPr/>
          </p:nvGraphicFramePr>
          <p:xfrm>
            <a:off x="8745524" y="6929438"/>
            <a:ext cx="425451" cy="403225"/>
          </p:xfrm>
          <a:graphic>
            <a:graphicData uri="http://schemas.openxmlformats.org/presentationml/2006/ole">
              <p:oleObj spid="_x0000_s8196" name="Clip" r:id="rId13" imgW="568824" imgH="706443" progId="">
                <p:embed/>
              </p:oleObj>
            </a:graphicData>
          </a:graphic>
        </p:graphicFrame>
        <p:sp>
          <p:nvSpPr>
            <p:cNvPr id="8316" name="Прямоугольник 101"/>
            <p:cNvSpPr>
              <a:spLocks noChangeArrowheads="1"/>
            </p:cNvSpPr>
            <p:nvPr/>
          </p:nvSpPr>
          <p:spPr bwMode="auto">
            <a:xfrm>
              <a:off x="8893161" y="6872288"/>
              <a:ext cx="3416311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8317" name="Text Box 438"/>
            <p:cNvSpPr txBox="1">
              <a:spLocks noChangeArrowheads="1"/>
            </p:cNvSpPr>
            <p:nvPr/>
          </p:nvSpPr>
          <p:spPr bwMode="auto">
            <a:xfrm>
              <a:off x="9077312" y="6396038"/>
              <a:ext cx="2974985" cy="3340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pSp>
          <p:nvGrpSpPr>
            <p:cNvPr id="8318" name="Group 439"/>
            <p:cNvGrpSpPr>
              <a:grpSpLocks/>
            </p:cNvGrpSpPr>
            <p:nvPr/>
          </p:nvGrpSpPr>
          <p:grpSpPr bwMode="auto">
            <a:xfrm>
              <a:off x="8618523" y="6324600"/>
              <a:ext cx="552452" cy="588963"/>
              <a:chOff x="13" y="3810"/>
              <a:chExt cx="284" cy="309"/>
            </a:xfrm>
          </p:grpSpPr>
          <p:graphicFrame>
            <p:nvGraphicFramePr>
              <p:cNvPr id="8197" name="Object 16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8197" name="Clip" r:id="rId14" imgW="590231" imgH="703385" progId="">
                  <p:embed/>
                </p:oleObj>
              </a:graphicData>
            </a:graphic>
          </p:graphicFrame>
          <p:sp>
            <p:nvSpPr>
              <p:cNvPr id="8325" name="Text Box 441"/>
              <p:cNvSpPr txBox="1">
                <a:spLocks noChangeArrowheads="1"/>
              </p:cNvSpPr>
              <p:nvPr/>
            </p:nvSpPr>
            <p:spPr bwMode="auto">
              <a:xfrm>
                <a:off x="13" y="3810"/>
                <a:ext cx="284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2000">
                    <a:solidFill>
                      <a:schemeClr val="tx1"/>
                    </a:solidFill>
                    <a:cs typeface="Times New Roman" pitchFamily="18" charset="0"/>
                  </a:rPr>
                  <a:t>нг</a:t>
                </a:r>
              </a:p>
            </p:txBody>
          </p:sp>
        </p:grpSp>
        <p:grpSp>
          <p:nvGrpSpPr>
            <p:cNvPr id="8319" name="Group 290"/>
            <p:cNvGrpSpPr>
              <a:grpSpLocks/>
            </p:cNvGrpSpPr>
            <p:nvPr/>
          </p:nvGrpSpPr>
          <p:grpSpPr bwMode="auto">
            <a:xfrm>
              <a:off x="8709011" y="6000767"/>
              <a:ext cx="368681" cy="396679"/>
              <a:chOff x="1038" y="4292"/>
              <a:chExt cx="181" cy="181"/>
            </a:xfrm>
          </p:grpSpPr>
          <p:sp>
            <p:nvSpPr>
              <p:cNvPr id="8323" name="Oval 291"/>
              <p:cNvSpPr>
                <a:spLocks noChangeArrowheads="1"/>
              </p:cNvSpPr>
              <p:nvPr/>
            </p:nvSpPr>
            <p:spPr bwMode="auto">
              <a:xfrm>
                <a:off x="1062" y="431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40" tIns="45674" rIns="91340" bIns="45674" anchor="ctr"/>
              <a:lstStyle/>
              <a:p>
                <a:pPr algn="ctr" defTabSz="1214438"/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8324" name="Oval 292"/>
              <p:cNvSpPr>
                <a:spLocks noChangeArrowheads="1"/>
              </p:cNvSpPr>
              <p:nvPr/>
            </p:nvSpPr>
            <p:spPr bwMode="auto">
              <a:xfrm>
                <a:off x="1038" y="4292"/>
                <a:ext cx="181" cy="181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34" tIns="63826" rIns="127634" bIns="63826" anchor="ctr"/>
              <a:lstStyle/>
              <a:p>
                <a:pPr algn="ctr" defTabSz="1704975"/>
                <a:r>
                  <a:rPr lang="ru-RU" sz="1700" b="1">
                    <a:solidFill>
                      <a:schemeClr val="tx1"/>
                    </a:solidFill>
                    <a:cs typeface="Times New Roman" pitchFamily="18" charset="0"/>
                  </a:rPr>
                  <a:t>Т</a:t>
                </a:r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8320" name="TextBox 76"/>
            <p:cNvSpPr txBox="1">
              <a:spLocks noChangeArrowheads="1"/>
            </p:cNvSpPr>
            <p:nvPr/>
          </p:nvSpPr>
          <p:spPr bwMode="auto">
            <a:xfrm>
              <a:off x="8985236" y="5927725"/>
              <a:ext cx="4029089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Местность способная принять вертолет без предварительной подготовки</a:t>
              </a:r>
            </a:p>
          </p:txBody>
        </p:sp>
        <p:sp>
          <p:nvSpPr>
            <p:cNvPr id="8321" name="Text Box 69"/>
            <p:cNvSpPr txBox="1">
              <a:spLocks noChangeArrowheads="1"/>
            </p:cNvSpPr>
            <p:nvPr/>
          </p:nvSpPr>
          <p:spPr bwMode="auto">
            <a:xfrm>
              <a:off x="9355126" y="7451725"/>
              <a:ext cx="3370273" cy="460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sp>
          <p:nvSpPr>
            <p:cNvPr id="8322" name="Text Box 384"/>
            <p:cNvSpPr txBox="1">
              <a:spLocks noChangeArrowheads="1"/>
            </p:cNvSpPr>
            <p:nvPr/>
          </p:nvSpPr>
          <p:spPr bwMode="auto">
            <a:xfrm>
              <a:off x="9486872" y="7865422"/>
              <a:ext cx="2914718" cy="43564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</p:grpSp>
      <p:grpSp>
        <p:nvGrpSpPr>
          <p:cNvPr id="8249" name="Group 97"/>
          <p:cNvGrpSpPr>
            <a:grpSpLocks/>
          </p:cNvGrpSpPr>
          <p:nvPr/>
        </p:nvGrpSpPr>
        <p:grpSpPr bwMode="auto">
          <a:xfrm>
            <a:off x="8543925" y="7737475"/>
            <a:ext cx="828675" cy="492125"/>
            <a:chOff x="-1121" y="1406"/>
            <a:chExt cx="441" cy="304"/>
          </a:xfrm>
        </p:grpSpPr>
        <p:grpSp>
          <p:nvGrpSpPr>
            <p:cNvPr id="8299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8301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302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79" name="Text Box 101"/>
            <p:cNvSpPr txBox="1">
              <a:spLocks noChangeArrowheads="1"/>
            </p:cNvSpPr>
            <p:nvPr/>
          </p:nvSpPr>
          <p:spPr bwMode="auto">
            <a:xfrm>
              <a:off x="-1121" y="1406"/>
              <a:ext cx="441" cy="16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ПЧ-7</a:t>
              </a:r>
            </a:p>
          </p:txBody>
        </p:sp>
      </p:grpSp>
      <p:graphicFrame>
        <p:nvGraphicFramePr>
          <p:cNvPr id="143" name="Group 244"/>
          <p:cNvGraphicFramePr>
            <a:graphicFrameLocks noGrp="1"/>
          </p:cNvGraphicFramePr>
          <p:nvPr/>
        </p:nvGraphicFramePr>
        <p:xfrm>
          <a:off x="38100" y="4994275"/>
          <a:ext cx="5398424" cy="1092387"/>
        </p:xfrm>
        <a:graphic>
          <a:graphicData uri="http://schemas.openxmlformats.org/drawingml/2006/table">
            <a:tbl>
              <a:tblPr/>
              <a:tblGrid>
                <a:gridCol w="892465"/>
                <a:gridCol w="1348615"/>
                <a:gridCol w="1263335"/>
                <a:gridCol w="1086824"/>
                <a:gridCol w="404584"/>
                <a:gridCol w="402601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8289" name="AutoShape 136"/>
          <p:cNvSpPr>
            <a:spLocks noChangeArrowheads="1"/>
          </p:cNvSpPr>
          <p:nvPr/>
        </p:nvSpPr>
        <p:spPr bwMode="auto">
          <a:xfrm>
            <a:off x="5838825" y="4872038"/>
            <a:ext cx="1419225" cy="500062"/>
          </a:xfrm>
          <a:prstGeom prst="wedgeRectCallout">
            <a:avLst>
              <a:gd name="adj1" fmla="val -25745"/>
              <a:gd name="adj2" fmla="val -178833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8290" name="AutoShape 136"/>
          <p:cNvSpPr>
            <a:spLocks noChangeArrowheads="1"/>
          </p:cNvSpPr>
          <p:nvPr/>
        </p:nvSpPr>
        <p:spPr bwMode="auto">
          <a:xfrm>
            <a:off x="2257425" y="2586038"/>
            <a:ext cx="2286000" cy="500062"/>
          </a:xfrm>
          <a:prstGeom prst="wedgeRectCallout">
            <a:avLst>
              <a:gd name="adj1" fmla="val 75514"/>
              <a:gd name="adj2" fmla="val -30560"/>
            </a:avLst>
          </a:prstGeom>
          <a:solidFill>
            <a:srgbClr val="FF00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1476375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Подстанция «Самашки» введена в эксплуатацию в 2000 г.</a:t>
            </a:r>
            <a:br>
              <a:rPr lang="ru-RU" sz="900" b="1">
                <a:solidFill>
                  <a:schemeClr val="tx1"/>
                </a:solidFill>
                <a:cs typeface="Times New Roman" pitchFamily="18" charset="0"/>
              </a:rPr>
            </a:br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тип трансформатора – ТР110/35/10; </a:t>
            </a:r>
          </a:p>
        </p:txBody>
      </p:sp>
      <p:sp>
        <p:nvSpPr>
          <p:cNvPr id="8291" name="AutoShape 136"/>
          <p:cNvSpPr>
            <a:spLocks noChangeArrowheads="1"/>
          </p:cNvSpPr>
          <p:nvPr/>
        </p:nvSpPr>
        <p:spPr bwMode="auto">
          <a:xfrm>
            <a:off x="2185988" y="4371975"/>
            <a:ext cx="2286000" cy="500063"/>
          </a:xfrm>
          <a:prstGeom prst="wedgeRectCallout">
            <a:avLst>
              <a:gd name="adj1" fmla="val 89722"/>
              <a:gd name="adj2" fmla="val -37778"/>
            </a:avLst>
          </a:prstGeom>
          <a:solidFill>
            <a:srgbClr val="FF000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1476375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Подстанция «Ачхой-Мартан» </a:t>
            </a:r>
          </a:p>
          <a:p>
            <a:pPr algn="ctr" defTabSz="1476375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введена в эксплуатацию в 2000 г.</a:t>
            </a:r>
            <a:br>
              <a:rPr lang="ru-RU" sz="900" b="1">
                <a:solidFill>
                  <a:schemeClr val="tx1"/>
                </a:solidFill>
                <a:cs typeface="Times New Roman" pitchFamily="18" charset="0"/>
              </a:rPr>
            </a:br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тип трансформатора – ТР35/10; </a:t>
            </a:r>
          </a:p>
        </p:txBody>
      </p:sp>
      <p:sp>
        <p:nvSpPr>
          <p:cNvPr id="8292" name="Text Box 147"/>
          <p:cNvSpPr txBox="1">
            <a:spLocks noChangeArrowheads="1"/>
          </p:cNvSpPr>
          <p:nvPr/>
        </p:nvSpPr>
        <p:spPr bwMode="auto">
          <a:xfrm>
            <a:off x="195263" y="3157538"/>
            <a:ext cx="2990850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На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территории</a:t>
            </a:r>
            <a:r>
              <a:rPr lang="ru-RU" sz="1100">
                <a:solidFill>
                  <a:schemeClr val="tx1"/>
                </a:solidFill>
              </a:rPr>
              <a:t> Ачхой-мартановского района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высотные здания отсутствуют</a:t>
            </a:r>
          </a:p>
        </p:txBody>
      </p:sp>
      <p:grpSp>
        <p:nvGrpSpPr>
          <p:cNvPr id="8293" name="Group 97"/>
          <p:cNvGrpSpPr>
            <a:grpSpLocks/>
          </p:cNvGrpSpPr>
          <p:nvPr/>
        </p:nvGrpSpPr>
        <p:grpSpPr bwMode="auto">
          <a:xfrm>
            <a:off x="6638925" y="3033713"/>
            <a:ext cx="866775" cy="520700"/>
            <a:chOff x="-1137" y="1428"/>
            <a:chExt cx="441" cy="282"/>
          </a:xfrm>
        </p:grpSpPr>
        <p:grpSp>
          <p:nvGrpSpPr>
            <p:cNvPr id="8295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8297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298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8296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  <p:sp>
        <p:nvSpPr>
          <p:cNvPr id="8294" name="Text Box 147"/>
          <p:cNvSpPr txBox="1">
            <a:spLocks noChangeArrowheads="1"/>
          </p:cNvSpPr>
          <p:nvPr/>
        </p:nvSpPr>
        <p:spPr bwMode="auto">
          <a:xfrm>
            <a:off x="4257675" y="6943725"/>
            <a:ext cx="4000500" cy="10001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400">
                <a:solidFill>
                  <a:schemeClr val="tx1"/>
                </a:solidFill>
              </a:rPr>
              <a:t>В случаи отключения электроэнергии в </a:t>
            </a:r>
          </a:p>
          <a:p>
            <a:pPr algn="ctr"/>
            <a:r>
              <a:rPr lang="ru-RU" sz="1400">
                <a:solidFill>
                  <a:schemeClr val="tx1"/>
                </a:solidFill>
              </a:rPr>
              <a:t>Ачхой-Мартановском районе  зону ЧС попадают </a:t>
            </a:r>
          </a:p>
          <a:p>
            <a:pPr algn="ctr"/>
            <a:r>
              <a:rPr lang="ru-RU" sz="1400">
                <a:solidFill>
                  <a:schemeClr val="tx1"/>
                </a:solidFill>
              </a:rPr>
              <a:t>3-больницы, 27-школ, 2-детских садика, </a:t>
            </a:r>
          </a:p>
          <a:p>
            <a:pPr algn="ctr"/>
            <a:r>
              <a:rPr lang="ru-RU" sz="1400">
                <a:solidFill>
                  <a:schemeClr val="tx1"/>
                </a:solidFill>
              </a:rPr>
              <a:t>и 9-ПОО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23" name="Picture 3"/>
          <p:cNvPicPr>
            <a:picLocks noChangeAspect="1" noChangeArrowheads="1"/>
          </p:cNvPicPr>
          <p:nvPr/>
        </p:nvPicPr>
        <p:blipFill>
          <a:blip r:embed="rId3" cstate="print"/>
          <a:srcRect l="26563" t="14127" r="31027" b="27936"/>
          <a:stretch>
            <a:fillRect/>
          </a:stretch>
        </p:blipFill>
        <p:spPr bwMode="auto">
          <a:xfrm>
            <a:off x="0" y="1514475"/>
            <a:ext cx="12801600" cy="808672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sp>
        <p:nvSpPr>
          <p:cNvPr id="183" name="Полилиния 182"/>
          <p:cNvSpPr/>
          <p:nvPr/>
        </p:nvSpPr>
        <p:spPr>
          <a:xfrm>
            <a:off x="2874963" y="2924175"/>
            <a:ext cx="7015162" cy="3524250"/>
          </a:xfrm>
          <a:custGeom>
            <a:avLst/>
            <a:gdLst>
              <a:gd name="connsiteX0" fmla="*/ 2346158 w 7014411"/>
              <a:gd name="connsiteY0" fmla="*/ 2057400 h 3525252"/>
              <a:gd name="connsiteX1" fmla="*/ 0 w 7014411"/>
              <a:gd name="connsiteY1" fmla="*/ 2550694 h 3525252"/>
              <a:gd name="connsiteX2" fmla="*/ 1937085 w 7014411"/>
              <a:gd name="connsiteY2" fmla="*/ 685800 h 3525252"/>
              <a:gd name="connsiteX3" fmla="*/ 1467853 w 7014411"/>
              <a:gd name="connsiteY3" fmla="*/ 336884 h 3525252"/>
              <a:gd name="connsiteX4" fmla="*/ 2731169 w 7014411"/>
              <a:gd name="connsiteY4" fmla="*/ 0 h 3525252"/>
              <a:gd name="connsiteX5" fmla="*/ 6100011 w 7014411"/>
              <a:gd name="connsiteY5" fmla="*/ 481263 h 3525252"/>
              <a:gd name="connsiteX6" fmla="*/ 7014411 w 7014411"/>
              <a:gd name="connsiteY6" fmla="*/ 1239252 h 3525252"/>
              <a:gd name="connsiteX7" fmla="*/ 5281864 w 7014411"/>
              <a:gd name="connsiteY7" fmla="*/ 1215189 h 3525252"/>
              <a:gd name="connsiteX8" fmla="*/ 5775158 w 7014411"/>
              <a:gd name="connsiteY8" fmla="*/ 2225842 h 3525252"/>
              <a:gd name="connsiteX9" fmla="*/ 4680285 w 7014411"/>
              <a:gd name="connsiteY9" fmla="*/ 2671010 h 3525252"/>
              <a:gd name="connsiteX10" fmla="*/ 2514600 w 7014411"/>
              <a:gd name="connsiteY10" fmla="*/ 3308684 h 3525252"/>
              <a:gd name="connsiteX11" fmla="*/ 3441032 w 7014411"/>
              <a:gd name="connsiteY11" fmla="*/ 3525252 h 35252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014411" h="3525252">
                <a:moveTo>
                  <a:pt x="2346158" y="2057400"/>
                </a:moveTo>
                <a:lnTo>
                  <a:pt x="0" y="2550694"/>
                </a:lnTo>
                <a:lnTo>
                  <a:pt x="1937085" y="685800"/>
                </a:lnTo>
                <a:lnTo>
                  <a:pt x="1467853" y="336884"/>
                </a:lnTo>
                <a:lnTo>
                  <a:pt x="2731169" y="0"/>
                </a:lnTo>
                <a:lnTo>
                  <a:pt x="6100011" y="481263"/>
                </a:lnTo>
                <a:lnTo>
                  <a:pt x="7014411" y="1239252"/>
                </a:lnTo>
                <a:lnTo>
                  <a:pt x="5281864" y="1215189"/>
                </a:lnTo>
                <a:lnTo>
                  <a:pt x="5775158" y="2225842"/>
                </a:lnTo>
                <a:lnTo>
                  <a:pt x="4680285" y="2671010"/>
                </a:lnTo>
                <a:lnTo>
                  <a:pt x="2514600" y="3308684"/>
                </a:lnTo>
                <a:lnTo>
                  <a:pt x="3441032" y="3525252"/>
                </a:lnTo>
              </a:path>
            </a:pathLst>
          </a:custGeom>
          <a:ln w="38100">
            <a:solidFill>
              <a:srgbClr val="FF0000"/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3" name="Rectangle 4"/>
          <p:cNvSpPr txBox="1">
            <a:spLocks noChangeArrowheads="1"/>
          </p:cNvSpPr>
          <p:nvPr/>
        </p:nvSpPr>
        <p:spPr bwMode="auto">
          <a:xfrm>
            <a:off x="0" y="923925"/>
            <a:ext cx="12801600" cy="62706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103" tIns="61056" rIns="122103" bIns="61056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Times New Roman" pitchFamily="18" charset="0"/>
              </a:rPr>
              <a:t>Риски возникновения ЧС на электросетях</a:t>
            </a:r>
          </a:p>
        </p:txBody>
      </p:sp>
      <p:sp>
        <p:nvSpPr>
          <p:cNvPr id="9226" name="AutoShape 107"/>
          <p:cNvSpPr>
            <a:spLocks noChangeArrowheads="1"/>
          </p:cNvSpPr>
          <p:nvPr/>
        </p:nvSpPr>
        <p:spPr bwMode="auto">
          <a:xfrm>
            <a:off x="5186363" y="6657975"/>
            <a:ext cx="1887537" cy="508000"/>
          </a:xfrm>
          <a:prstGeom prst="wedgeRoundRectCallout">
            <a:avLst>
              <a:gd name="adj1" fmla="val -4472"/>
              <a:gd name="adj2" fmla="val 43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9227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grpSp>
        <p:nvGrpSpPr>
          <p:cNvPr id="9228" name="Группа 56"/>
          <p:cNvGrpSpPr>
            <a:grpSpLocks/>
          </p:cNvGrpSpPr>
          <p:nvPr/>
        </p:nvGrpSpPr>
        <p:grpSpPr bwMode="auto">
          <a:xfrm>
            <a:off x="5078413" y="4848225"/>
            <a:ext cx="323850" cy="215900"/>
            <a:chOff x="8258188" y="6729426"/>
            <a:chExt cx="1656722" cy="914400"/>
          </a:xfrm>
        </p:grpSpPr>
        <p:sp>
          <p:nvSpPr>
            <p:cNvPr id="9485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86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87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29" name="Группа 56"/>
          <p:cNvGrpSpPr>
            <a:grpSpLocks/>
          </p:cNvGrpSpPr>
          <p:nvPr/>
        </p:nvGrpSpPr>
        <p:grpSpPr bwMode="auto">
          <a:xfrm>
            <a:off x="2709863" y="5346700"/>
            <a:ext cx="323850" cy="215900"/>
            <a:chOff x="8258188" y="6729426"/>
            <a:chExt cx="1656722" cy="914400"/>
          </a:xfrm>
        </p:grpSpPr>
        <p:sp>
          <p:nvSpPr>
            <p:cNvPr id="9482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83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84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0" name="Группа 56"/>
          <p:cNvGrpSpPr>
            <a:grpSpLocks/>
          </p:cNvGrpSpPr>
          <p:nvPr/>
        </p:nvGrpSpPr>
        <p:grpSpPr bwMode="auto">
          <a:xfrm>
            <a:off x="4219575" y="3157538"/>
            <a:ext cx="323850" cy="215900"/>
            <a:chOff x="8258188" y="6729426"/>
            <a:chExt cx="1656722" cy="914400"/>
          </a:xfrm>
        </p:grpSpPr>
        <p:sp>
          <p:nvSpPr>
            <p:cNvPr id="9479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80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81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1" name="Группа 56"/>
          <p:cNvGrpSpPr>
            <a:grpSpLocks/>
          </p:cNvGrpSpPr>
          <p:nvPr/>
        </p:nvGrpSpPr>
        <p:grpSpPr bwMode="auto">
          <a:xfrm>
            <a:off x="4686300" y="3513138"/>
            <a:ext cx="323850" cy="215900"/>
            <a:chOff x="8258188" y="6729426"/>
            <a:chExt cx="1656722" cy="914400"/>
          </a:xfrm>
        </p:grpSpPr>
        <p:sp>
          <p:nvSpPr>
            <p:cNvPr id="9476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77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78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2" name="Группа 56"/>
          <p:cNvGrpSpPr>
            <a:grpSpLocks/>
          </p:cNvGrpSpPr>
          <p:nvPr/>
        </p:nvGrpSpPr>
        <p:grpSpPr bwMode="auto">
          <a:xfrm>
            <a:off x="5434013" y="2800350"/>
            <a:ext cx="323850" cy="215900"/>
            <a:chOff x="8258188" y="6729426"/>
            <a:chExt cx="1656722" cy="914400"/>
          </a:xfrm>
        </p:grpSpPr>
        <p:sp>
          <p:nvSpPr>
            <p:cNvPr id="9473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74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75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3" name="Группа 56"/>
          <p:cNvGrpSpPr>
            <a:grpSpLocks/>
          </p:cNvGrpSpPr>
          <p:nvPr/>
        </p:nvGrpSpPr>
        <p:grpSpPr bwMode="auto">
          <a:xfrm>
            <a:off x="8791575" y="3275013"/>
            <a:ext cx="323850" cy="215900"/>
            <a:chOff x="8258188" y="6729426"/>
            <a:chExt cx="1656722" cy="914400"/>
          </a:xfrm>
        </p:grpSpPr>
        <p:sp>
          <p:nvSpPr>
            <p:cNvPr id="9470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71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72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4" name="Группа 56"/>
          <p:cNvGrpSpPr>
            <a:grpSpLocks/>
          </p:cNvGrpSpPr>
          <p:nvPr/>
        </p:nvGrpSpPr>
        <p:grpSpPr bwMode="auto">
          <a:xfrm>
            <a:off x="9758363" y="4038600"/>
            <a:ext cx="323850" cy="215900"/>
            <a:chOff x="8258188" y="6729426"/>
            <a:chExt cx="1656722" cy="914400"/>
          </a:xfrm>
        </p:grpSpPr>
        <p:sp>
          <p:nvSpPr>
            <p:cNvPr id="9467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68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69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5" name="Группа 56"/>
          <p:cNvGrpSpPr>
            <a:grpSpLocks/>
          </p:cNvGrpSpPr>
          <p:nvPr/>
        </p:nvGrpSpPr>
        <p:grpSpPr bwMode="auto">
          <a:xfrm>
            <a:off x="8053388" y="4013200"/>
            <a:ext cx="323850" cy="215900"/>
            <a:chOff x="8258188" y="6729426"/>
            <a:chExt cx="1656722" cy="914400"/>
          </a:xfrm>
        </p:grpSpPr>
        <p:sp>
          <p:nvSpPr>
            <p:cNvPr id="9464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65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66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6" name="Группа 56"/>
          <p:cNvGrpSpPr>
            <a:grpSpLocks/>
          </p:cNvGrpSpPr>
          <p:nvPr/>
        </p:nvGrpSpPr>
        <p:grpSpPr bwMode="auto">
          <a:xfrm>
            <a:off x="8472488" y="5038725"/>
            <a:ext cx="323850" cy="215900"/>
            <a:chOff x="8258188" y="6729426"/>
            <a:chExt cx="1656722" cy="914400"/>
          </a:xfrm>
        </p:grpSpPr>
        <p:sp>
          <p:nvSpPr>
            <p:cNvPr id="9461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62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63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7" name="Группа 56"/>
          <p:cNvGrpSpPr>
            <a:grpSpLocks/>
          </p:cNvGrpSpPr>
          <p:nvPr/>
        </p:nvGrpSpPr>
        <p:grpSpPr bwMode="auto">
          <a:xfrm>
            <a:off x="7421563" y="5467350"/>
            <a:ext cx="323850" cy="215900"/>
            <a:chOff x="8258188" y="6729426"/>
            <a:chExt cx="1656722" cy="914400"/>
          </a:xfrm>
        </p:grpSpPr>
        <p:sp>
          <p:nvSpPr>
            <p:cNvPr id="9458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59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60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8" name="Группа 56"/>
          <p:cNvGrpSpPr>
            <a:grpSpLocks/>
          </p:cNvGrpSpPr>
          <p:nvPr/>
        </p:nvGrpSpPr>
        <p:grpSpPr bwMode="auto">
          <a:xfrm>
            <a:off x="5257800" y="6110288"/>
            <a:ext cx="323850" cy="215900"/>
            <a:chOff x="8258188" y="6729426"/>
            <a:chExt cx="1656722" cy="914400"/>
          </a:xfrm>
        </p:grpSpPr>
        <p:sp>
          <p:nvSpPr>
            <p:cNvPr id="9455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56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57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grpSp>
        <p:nvGrpSpPr>
          <p:cNvPr id="9239" name="Группа 56"/>
          <p:cNvGrpSpPr>
            <a:grpSpLocks/>
          </p:cNvGrpSpPr>
          <p:nvPr/>
        </p:nvGrpSpPr>
        <p:grpSpPr bwMode="auto">
          <a:xfrm>
            <a:off x="6127750" y="6357938"/>
            <a:ext cx="323850" cy="215900"/>
            <a:chOff x="8258188" y="6729426"/>
            <a:chExt cx="1656722" cy="914400"/>
          </a:xfrm>
        </p:grpSpPr>
        <p:sp>
          <p:nvSpPr>
            <p:cNvPr id="9452" name="Прямоугольник 57"/>
            <p:cNvSpPr>
              <a:spLocks noChangeArrowheads="1"/>
            </p:cNvSpPr>
            <p:nvPr/>
          </p:nvSpPr>
          <p:spPr bwMode="auto">
            <a:xfrm>
              <a:off x="8615378" y="6729426"/>
              <a:ext cx="914400" cy="914400"/>
            </a:xfrm>
            <a:prstGeom prst="rect">
              <a:avLst/>
            </a:prstGeom>
            <a:solidFill>
              <a:srgbClr val="FF0000"/>
            </a:solidFill>
            <a:ln w="9525" algn="ctr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>
                <a:cs typeface="Times New Roman" pitchFamily="18" charset="0"/>
              </a:endParaRPr>
            </a:p>
          </p:txBody>
        </p:sp>
        <p:cxnSp>
          <p:nvCxnSpPr>
            <p:cNvPr id="9453" name="Прямая соединительная линия 58"/>
            <p:cNvCxnSpPr>
              <a:cxnSpLocks noChangeShapeType="1"/>
            </p:cNvCxnSpPr>
            <p:nvPr/>
          </p:nvCxnSpPr>
          <p:spPr bwMode="auto">
            <a:xfrm>
              <a:off x="8258188" y="701517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9454" name="Прямая соединительная линия 59"/>
            <p:cNvCxnSpPr>
              <a:cxnSpLocks noChangeShapeType="1"/>
            </p:cNvCxnSpPr>
            <p:nvPr/>
          </p:nvCxnSpPr>
          <p:spPr bwMode="auto">
            <a:xfrm>
              <a:off x="8271836" y="7372298"/>
              <a:ext cx="1643074" cy="1588"/>
            </a:xfrm>
            <a:prstGeom prst="line">
              <a:avLst/>
            </a:prstGeom>
            <a:noFill/>
            <a:ln w="50800" algn="ctr">
              <a:solidFill>
                <a:srgbClr val="FF0000"/>
              </a:solidFill>
              <a:round/>
              <a:headEnd/>
              <a:tailEnd/>
            </a:ln>
          </p:spPr>
        </p:cxnSp>
      </p:grpSp>
      <p:sp>
        <p:nvSpPr>
          <p:cNvPr id="9240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1257300" y="4300538"/>
            <a:ext cx="1571625" cy="785812"/>
          </a:xfrm>
          <a:prstGeom prst="wedgeRoundRectCallout">
            <a:avLst>
              <a:gd name="adj1" fmla="val 51394"/>
              <a:gd name="adj2" fmla="val 93523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Бамут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7, 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КТП-3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кВЛ-15,7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кВЛ-2,7 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41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3338513" y="3871913"/>
            <a:ext cx="1571625" cy="785812"/>
          </a:xfrm>
          <a:prstGeom prst="wedgeRoundRectCallout">
            <a:avLst>
              <a:gd name="adj1" fmla="val 45222"/>
              <a:gd name="adj2" fmla="val -79537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Нов. Шарой.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10, 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КТП-4,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кВЛ-14,6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кВЛ-9,1 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42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5972175" y="1657350"/>
            <a:ext cx="1571625" cy="1071563"/>
          </a:xfrm>
          <a:prstGeom prst="wedgeRoundRectCallout">
            <a:avLst>
              <a:gd name="adj1" fmla="val -68833"/>
              <a:gd name="adj2" fmla="val 66690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Самашки.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32, 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ЗТП-1,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МТП-6,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КТП-8,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кВЛ-12,59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кВЛ-39,9 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43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9115425" y="2157413"/>
            <a:ext cx="1571625" cy="785812"/>
          </a:xfrm>
          <a:prstGeom prst="wedgeRoundRectCallout">
            <a:avLst>
              <a:gd name="adj1" fmla="val -55843"/>
              <a:gd name="adj2" fmla="val 98083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Закан-Юрт.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22,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КТП-3,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кВЛ-29,2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кВЛ-26 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44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10186988" y="3014663"/>
            <a:ext cx="1571625" cy="785812"/>
          </a:xfrm>
          <a:prstGeom prst="wedgeRoundRectCallout">
            <a:avLst>
              <a:gd name="adj1" fmla="val -62713"/>
              <a:gd name="adj2" fmla="val 96542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Хамби-Ирзи.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18,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КТП-3,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кВЛ-15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кВЛ-16,5 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45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5900738" y="3157538"/>
            <a:ext cx="1571625" cy="785812"/>
          </a:xfrm>
          <a:prstGeom prst="wedgeRoundRectCallout">
            <a:avLst>
              <a:gd name="adj1" fmla="val 87556"/>
              <a:gd name="adj2" fmla="val 74014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Шаами-Юрт.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17,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КТП-4,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кВЛ-10,6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кВЛ-20,8 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46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9043988" y="4724400"/>
            <a:ext cx="1571625" cy="862013"/>
          </a:xfrm>
          <a:prstGeom prst="wedgeRoundRectCallout">
            <a:avLst>
              <a:gd name="adj1" fmla="val -75704"/>
              <a:gd name="adj2" fmla="val -2565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Валерик.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39, 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КТП-3,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кВЛ- 14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кВЛ-31,22 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47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7662863" y="6015038"/>
            <a:ext cx="1571625" cy="1143000"/>
          </a:xfrm>
          <a:prstGeom prst="wedgeRoundRectCallout">
            <a:avLst>
              <a:gd name="adj1" fmla="val -54995"/>
              <a:gd name="adj2" fmla="val -88398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Катыр-юрт.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31, 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ЗТП-1,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МТП-6,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КТП-6,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кВЛ- 13,76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кВЛ-30,7км.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48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5686425" y="4586288"/>
            <a:ext cx="1571625" cy="1071562"/>
          </a:xfrm>
          <a:prstGeom prst="wedgeRoundRectCallout">
            <a:avLst>
              <a:gd name="adj1" fmla="val -76333"/>
              <a:gd name="adj2" fmla="val -17000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г.п. Ачхой-Мартан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74, 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ЗТП-1,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МТП-8,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КТП-7,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кВЛ-32,29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кВЛ-73,05км.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49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3257550" y="6300788"/>
            <a:ext cx="1571625" cy="857250"/>
          </a:xfrm>
          <a:prstGeom prst="wedgeRoundRectCallout">
            <a:avLst>
              <a:gd name="adj1" fmla="val 87241"/>
              <a:gd name="adj2" fmla="val -66222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с.п. Старый-Ачхой.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1,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КТП-3,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кВЛ-1,1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кВЛ-1,5 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50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6056313" y="5716588"/>
            <a:ext cx="1571625" cy="727075"/>
          </a:xfrm>
          <a:prstGeom prst="wedgeRoundRectCallout">
            <a:avLst>
              <a:gd name="adj1" fmla="val -36630"/>
              <a:gd name="adj2" fmla="val 56958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Янди.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7,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КТП-2,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кВЛ- 9,5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кВЛ-4 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9251" name="Группа 119"/>
          <p:cNvGrpSpPr>
            <a:grpSpLocks/>
          </p:cNvGrpSpPr>
          <p:nvPr/>
        </p:nvGrpSpPr>
        <p:grpSpPr bwMode="auto">
          <a:xfrm>
            <a:off x="5043488" y="3122613"/>
            <a:ext cx="1030287" cy="1749425"/>
            <a:chOff x="-1450747" y="4551169"/>
            <a:chExt cx="1029202" cy="1749629"/>
          </a:xfrm>
        </p:grpSpPr>
        <p:grpSp>
          <p:nvGrpSpPr>
            <p:cNvPr id="9424" name="Group 97"/>
            <p:cNvGrpSpPr>
              <a:grpSpLocks/>
            </p:cNvGrpSpPr>
            <p:nvPr/>
          </p:nvGrpSpPr>
          <p:grpSpPr bwMode="auto">
            <a:xfrm>
              <a:off x="-1409886" y="5766570"/>
              <a:ext cx="867154" cy="534234"/>
              <a:chOff x="-1121" y="1421"/>
              <a:chExt cx="441" cy="289"/>
            </a:xfrm>
          </p:grpSpPr>
          <p:grpSp>
            <p:nvGrpSpPr>
              <p:cNvPr id="944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945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5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95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9425" name="Группа 276"/>
            <p:cNvGrpSpPr>
              <a:grpSpLocks/>
            </p:cNvGrpSpPr>
            <p:nvPr/>
          </p:nvGrpSpPr>
          <p:grpSpPr bwMode="auto">
            <a:xfrm>
              <a:off x="-1220583" y="4551169"/>
              <a:ext cx="368496" cy="512513"/>
              <a:chOff x="-1078431" y="2643839"/>
              <a:chExt cx="502244" cy="716126"/>
            </a:xfrm>
          </p:grpSpPr>
          <p:graphicFrame>
            <p:nvGraphicFramePr>
              <p:cNvPr id="9222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9222" name="Clip" r:id="rId5" imgW="590231" imgH="703385" progId="">
                  <p:embed/>
                </p:oleObj>
              </a:graphicData>
            </a:graphic>
          </p:graphicFrame>
          <p:sp>
            <p:nvSpPr>
              <p:cNvPr id="92" name="Пятиугольник 91"/>
              <p:cNvSpPr/>
              <p:nvPr/>
            </p:nvSpPr>
            <p:spPr>
              <a:xfrm>
                <a:off x="-1041986" y="2788037"/>
                <a:ext cx="430121" cy="215190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9447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  <p:grpSp>
          <p:nvGrpSpPr>
            <p:cNvPr id="9426" name="Group 97"/>
            <p:cNvGrpSpPr>
              <a:grpSpLocks/>
            </p:cNvGrpSpPr>
            <p:nvPr/>
          </p:nvGrpSpPr>
          <p:grpSpPr bwMode="auto">
            <a:xfrm>
              <a:off x="-1445280" y="5301366"/>
              <a:ext cx="867154" cy="534234"/>
              <a:chOff x="-1139" y="1421"/>
              <a:chExt cx="441" cy="289"/>
            </a:xfrm>
          </p:grpSpPr>
          <p:grpSp>
            <p:nvGrpSpPr>
              <p:cNvPr id="944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944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4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88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СМП</a:t>
                </a:r>
              </a:p>
            </p:txBody>
          </p:sp>
        </p:grpSp>
        <p:grpSp>
          <p:nvGrpSpPr>
            <p:cNvPr id="9427" name="Group 97"/>
            <p:cNvGrpSpPr>
              <a:grpSpLocks/>
            </p:cNvGrpSpPr>
            <p:nvPr/>
          </p:nvGrpSpPr>
          <p:grpSpPr bwMode="auto">
            <a:xfrm>
              <a:off x="-1409886" y="4850068"/>
              <a:ext cx="867154" cy="534234"/>
              <a:chOff x="-1121" y="1421"/>
              <a:chExt cx="441" cy="289"/>
            </a:xfrm>
          </p:grpSpPr>
          <p:grpSp>
            <p:nvGrpSpPr>
              <p:cNvPr id="943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944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4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84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ОМВД</a:t>
                </a:r>
              </a:p>
            </p:txBody>
          </p:sp>
        </p:grpSp>
        <p:grpSp>
          <p:nvGrpSpPr>
            <p:cNvPr id="9428" name="Group 97"/>
            <p:cNvGrpSpPr>
              <a:grpSpLocks/>
            </p:cNvGrpSpPr>
            <p:nvPr/>
          </p:nvGrpSpPr>
          <p:grpSpPr bwMode="auto">
            <a:xfrm>
              <a:off x="-1450749" y="5527872"/>
              <a:ext cx="1029203" cy="534234"/>
              <a:chOff x="-1118" y="1421"/>
              <a:chExt cx="441" cy="289"/>
            </a:xfrm>
          </p:grpSpPr>
          <p:grpSp>
            <p:nvGrpSpPr>
              <p:cNvPr id="9434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9436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37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80" name="Text Box 101"/>
              <p:cNvSpPr txBox="1">
                <a:spLocks noChangeArrowheads="1"/>
              </p:cNvSpPr>
              <p:nvPr/>
            </p:nvSpPr>
            <p:spPr bwMode="auto">
              <a:xfrm>
                <a:off x="-1118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ПУЖКХ</a:t>
                </a:r>
              </a:p>
            </p:txBody>
          </p:sp>
        </p:grpSp>
        <p:grpSp>
          <p:nvGrpSpPr>
            <p:cNvPr id="9429" name="Group 97"/>
            <p:cNvGrpSpPr>
              <a:grpSpLocks/>
            </p:cNvGrpSpPr>
            <p:nvPr/>
          </p:nvGrpSpPr>
          <p:grpSpPr bwMode="auto">
            <a:xfrm>
              <a:off x="-1407201" y="5076574"/>
              <a:ext cx="867154" cy="534234"/>
              <a:chOff x="-1120" y="1421"/>
              <a:chExt cx="441" cy="289"/>
            </a:xfrm>
          </p:grpSpPr>
          <p:grpSp>
            <p:nvGrpSpPr>
              <p:cNvPr id="9430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9432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33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76" name="Text Box 101"/>
              <p:cNvSpPr txBox="1">
                <a:spLocks noChangeArrowheads="1"/>
              </p:cNvSpPr>
              <p:nvPr/>
            </p:nvSpPr>
            <p:spPr bwMode="auto">
              <a:xfrm>
                <a:off x="-1120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РЭС</a:t>
                </a:r>
              </a:p>
            </p:txBody>
          </p:sp>
        </p:grpSp>
      </p:grpSp>
      <p:grpSp>
        <p:nvGrpSpPr>
          <p:cNvPr id="9252" name="Group 298"/>
          <p:cNvGrpSpPr>
            <a:grpSpLocks/>
          </p:cNvGrpSpPr>
          <p:nvPr/>
        </p:nvGrpSpPr>
        <p:grpSpPr bwMode="auto">
          <a:xfrm>
            <a:off x="5108575" y="2470150"/>
            <a:ext cx="506413" cy="258763"/>
            <a:chOff x="2290" y="4020"/>
            <a:chExt cx="639" cy="266"/>
          </a:xfrm>
        </p:grpSpPr>
        <p:sp>
          <p:nvSpPr>
            <p:cNvPr id="941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27" cy="221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7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7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7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941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941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941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941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2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942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942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42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941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9253" name="Group 298"/>
          <p:cNvGrpSpPr>
            <a:grpSpLocks/>
          </p:cNvGrpSpPr>
          <p:nvPr/>
        </p:nvGrpSpPr>
        <p:grpSpPr bwMode="auto">
          <a:xfrm>
            <a:off x="4408488" y="4784725"/>
            <a:ext cx="576262" cy="360363"/>
            <a:chOff x="2290" y="4020"/>
            <a:chExt cx="817" cy="315"/>
          </a:xfrm>
        </p:grpSpPr>
        <p:sp>
          <p:nvSpPr>
            <p:cNvPr id="940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940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940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940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940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1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941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941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41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940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9254" name="Group 298"/>
          <p:cNvGrpSpPr>
            <a:grpSpLocks/>
          </p:cNvGrpSpPr>
          <p:nvPr/>
        </p:nvGrpSpPr>
        <p:grpSpPr bwMode="auto">
          <a:xfrm>
            <a:off x="8432800" y="2940050"/>
            <a:ext cx="539750" cy="360363"/>
            <a:chOff x="2290" y="4020"/>
            <a:chExt cx="681" cy="295"/>
          </a:xfrm>
        </p:grpSpPr>
        <p:sp>
          <p:nvSpPr>
            <p:cNvPr id="939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939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939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939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939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40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940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940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40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939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9255" name="AutoShape 136"/>
          <p:cNvSpPr>
            <a:spLocks noChangeArrowheads="1"/>
          </p:cNvSpPr>
          <p:nvPr/>
        </p:nvSpPr>
        <p:spPr bwMode="auto">
          <a:xfrm>
            <a:off x="4695825" y="1585913"/>
            <a:ext cx="1276350" cy="571500"/>
          </a:xfrm>
          <a:prstGeom prst="wedgeRectCallout">
            <a:avLst>
              <a:gd name="adj1" fmla="val 116"/>
              <a:gd name="adj2" fmla="val 109889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9256" name="AutoShape 136"/>
          <p:cNvSpPr>
            <a:spLocks noChangeArrowheads="1"/>
          </p:cNvSpPr>
          <p:nvPr/>
        </p:nvSpPr>
        <p:spPr bwMode="auto">
          <a:xfrm>
            <a:off x="7624763" y="1871663"/>
            <a:ext cx="1276350" cy="571500"/>
          </a:xfrm>
          <a:prstGeom prst="wedgeRectCallout">
            <a:avLst>
              <a:gd name="adj1" fmla="val 21796"/>
              <a:gd name="adj2" fmla="val 130940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134" name="Group 247"/>
          <p:cNvGraphicFramePr>
            <a:graphicFrameLocks noGrp="1"/>
          </p:cNvGraphicFramePr>
          <p:nvPr/>
        </p:nvGraphicFramePr>
        <p:xfrm>
          <a:off x="0" y="8443938"/>
          <a:ext cx="3257528" cy="1105187"/>
        </p:xfrm>
        <a:graphic>
          <a:graphicData uri="http://schemas.openxmlformats.org/drawingml/2006/table">
            <a:tbl>
              <a:tblPr/>
              <a:tblGrid>
                <a:gridCol w="1163381"/>
                <a:gridCol w="2094147"/>
              </a:tblGrid>
              <a:tr h="514067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  РЭС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8-928-262-27-28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Эльжаев Мусит  Хамидович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</a:tr>
              <a:tr h="291448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ДДС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87142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22-30-88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</a:tr>
              <a:tr h="291448">
                <a:tc>
                  <a:txBody>
                    <a:bodyPr/>
                    <a:lstStyle/>
                    <a:p>
                      <a:pPr marL="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ОВБ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8928-018-56-40</a:t>
                      </a:r>
                    </a:p>
                  </a:txBody>
                  <a:tcPr marL="127920" marR="127920" marT="63960" marB="63960" horzOverflow="overflow">
                    <a:lnL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>
                        <a:alpha val="73000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9268" name="Text Box 147"/>
          <p:cNvSpPr txBox="1">
            <a:spLocks noChangeArrowheads="1"/>
          </p:cNvSpPr>
          <p:nvPr/>
        </p:nvSpPr>
        <p:spPr bwMode="auto">
          <a:xfrm>
            <a:off x="42863" y="1657350"/>
            <a:ext cx="23066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graphicFrame>
        <p:nvGraphicFramePr>
          <p:cNvPr id="9218" name="Object 430"/>
          <p:cNvGraphicFramePr>
            <a:graphicFrameLocks noChangeAspect="1"/>
          </p:cNvGraphicFramePr>
          <p:nvPr/>
        </p:nvGraphicFramePr>
        <p:xfrm>
          <a:off x="11855450" y="1647825"/>
          <a:ext cx="855663" cy="938213"/>
        </p:xfrm>
        <a:graphic>
          <a:graphicData uri="http://schemas.openxmlformats.org/presentationml/2006/ole">
            <p:oleObj spid="_x0000_s9218" name="CorelDRAW" r:id="rId6" imgW="2566080" imgH="2944440" progId="">
              <p:embed/>
            </p:oleObj>
          </a:graphicData>
        </a:graphic>
      </p:graphicFrame>
      <p:graphicFrame>
        <p:nvGraphicFramePr>
          <p:cNvPr id="9219" name="Object 31"/>
          <p:cNvGraphicFramePr>
            <a:graphicFrameLocks noChangeAspect="1"/>
          </p:cNvGraphicFramePr>
          <p:nvPr/>
        </p:nvGraphicFramePr>
        <p:xfrm>
          <a:off x="10972800" y="4024313"/>
          <a:ext cx="1709738" cy="990600"/>
        </p:xfrm>
        <a:graphic>
          <a:graphicData uri="http://schemas.openxmlformats.org/presentationml/2006/ole">
            <p:oleObj spid="_x0000_s9219" name="Worksheet" r:id="rId7" imgW="2990938" imgH="1895413" progId="Excel.Sheet.8">
              <p:embed/>
            </p:oleObj>
          </a:graphicData>
        </a:graphic>
      </p:graphicFrame>
      <p:grpSp>
        <p:nvGrpSpPr>
          <p:cNvPr id="9269" name="Группа 183"/>
          <p:cNvGrpSpPr>
            <a:grpSpLocks/>
          </p:cNvGrpSpPr>
          <p:nvPr/>
        </p:nvGrpSpPr>
        <p:grpSpPr bwMode="auto">
          <a:xfrm>
            <a:off x="9258300" y="6086475"/>
            <a:ext cx="3559175" cy="3508375"/>
            <a:chOff x="9258300" y="6086475"/>
            <a:chExt cx="3559175" cy="3508375"/>
          </a:xfrm>
        </p:grpSpPr>
        <p:sp>
          <p:nvSpPr>
            <p:cNvPr id="2" name="Rectangle 4"/>
            <p:cNvSpPr>
              <a:spLocks noChangeArrowheads="1"/>
            </p:cNvSpPr>
            <p:nvPr/>
          </p:nvSpPr>
          <p:spPr bwMode="auto">
            <a:xfrm>
              <a:off x="9258300" y="6086475"/>
              <a:ext cx="3543300" cy="350837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1983" tIns="60995" rIns="121983" bIns="60995" anchor="ctr"/>
            <a:lstStyle/>
            <a:p>
              <a:pPr defTabSz="1219200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9358" name="Text Box 5"/>
            <p:cNvSpPr txBox="1">
              <a:spLocks noChangeArrowheads="1"/>
            </p:cNvSpPr>
            <p:nvPr/>
          </p:nvSpPr>
          <p:spPr bwMode="auto">
            <a:xfrm>
              <a:off x="9726587" y="6086475"/>
              <a:ext cx="2620930" cy="371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05" tIns="85315" rIns="170605" bIns="85315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3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9359" name="Group 212"/>
            <p:cNvGrpSpPr>
              <a:grpSpLocks/>
            </p:cNvGrpSpPr>
            <p:nvPr/>
          </p:nvGrpSpPr>
          <p:grpSpPr bwMode="auto">
            <a:xfrm>
              <a:off x="9615486" y="8931300"/>
              <a:ext cx="500057" cy="12702"/>
              <a:chOff x="4455" y="3099"/>
              <a:chExt cx="225" cy="6"/>
            </a:xfrm>
          </p:grpSpPr>
          <p:cxnSp>
            <p:nvCxnSpPr>
              <p:cNvPr id="181" name="Прямая соединительная линия 180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Прямая соединительная линия 181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9360" name="Text Box 352"/>
            <p:cNvSpPr txBox="1">
              <a:spLocks noChangeArrowheads="1"/>
            </p:cNvSpPr>
            <p:nvPr/>
          </p:nvSpPr>
          <p:spPr bwMode="auto">
            <a:xfrm>
              <a:off x="10615606" y="8766203"/>
              <a:ext cx="1982764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grpSp>
          <p:nvGrpSpPr>
            <p:cNvPr id="9361" name="Group 298"/>
            <p:cNvGrpSpPr>
              <a:grpSpLocks/>
            </p:cNvGrpSpPr>
            <p:nvPr/>
          </p:nvGrpSpPr>
          <p:grpSpPr bwMode="auto">
            <a:xfrm>
              <a:off x="9483727" y="8372497"/>
              <a:ext cx="703256" cy="368301"/>
              <a:chOff x="2290" y="3991"/>
              <a:chExt cx="817" cy="270"/>
            </a:xfrm>
          </p:grpSpPr>
          <p:sp>
            <p:nvSpPr>
              <p:cNvPr id="9382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11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1100" b="1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  <a:endParaRPr lang="ru-RU" sz="11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9383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9384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9386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9387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9388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9389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9390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9391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9385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aphicFrame>
          <p:nvGraphicFramePr>
            <p:cNvPr id="9220" name="Object 181"/>
            <p:cNvGraphicFramePr>
              <a:graphicFrameLocks noChangeAspect="1"/>
            </p:cNvGraphicFramePr>
            <p:nvPr/>
          </p:nvGraphicFramePr>
          <p:xfrm>
            <a:off x="9472611" y="7897833"/>
            <a:ext cx="425445" cy="403226"/>
          </p:xfrm>
          <a:graphic>
            <a:graphicData uri="http://schemas.openxmlformats.org/presentationml/2006/ole">
              <p:oleObj spid="_x0000_s9220" name="Clip" r:id="rId8" imgW="568824" imgH="706443" progId="">
                <p:embed/>
              </p:oleObj>
            </a:graphicData>
          </a:graphic>
        </p:graphicFrame>
        <p:sp>
          <p:nvSpPr>
            <p:cNvPr id="9362" name="Прямоугольник 101"/>
            <p:cNvSpPr>
              <a:spLocks noChangeArrowheads="1"/>
            </p:cNvSpPr>
            <p:nvPr/>
          </p:nvSpPr>
          <p:spPr bwMode="auto">
            <a:xfrm>
              <a:off x="9928621" y="7771437"/>
              <a:ext cx="2865440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9363" name="Text Box 438"/>
            <p:cNvSpPr txBox="1">
              <a:spLocks noChangeArrowheads="1"/>
            </p:cNvSpPr>
            <p:nvPr/>
          </p:nvSpPr>
          <p:spPr bwMode="auto">
            <a:xfrm>
              <a:off x="9829797" y="7164402"/>
              <a:ext cx="2974939" cy="3340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pSp>
          <p:nvGrpSpPr>
            <p:cNvPr id="9364" name="Group 439"/>
            <p:cNvGrpSpPr>
              <a:grpSpLocks/>
            </p:cNvGrpSpPr>
            <p:nvPr/>
          </p:nvGrpSpPr>
          <p:grpSpPr bwMode="auto">
            <a:xfrm>
              <a:off x="9277354" y="7300924"/>
              <a:ext cx="552443" cy="588966"/>
              <a:chOff x="13" y="3810"/>
              <a:chExt cx="284" cy="309"/>
            </a:xfrm>
          </p:grpSpPr>
          <p:graphicFrame>
            <p:nvGraphicFramePr>
              <p:cNvPr id="9221" name="Object 16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9221" name="Clip" r:id="rId9" imgW="590231" imgH="703385" progId="">
                  <p:embed/>
                </p:oleObj>
              </a:graphicData>
            </a:graphic>
          </p:graphicFrame>
          <p:sp>
            <p:nvSpPr>
              <p:cNvPr id="9381" name="Text Box 441"/>
              <p:cNvSpPr txBox="1">
                <a:spLocks noChangeArrowheads="1"/>
              </p:cNvSpPr>
              <p:nvPr/>
            </p:nvSpPr>
            <p:spPr bwMode="auto">
              <a:xfrm>
                <a:off x="13" y="3810"/>
                <a:ext cx="284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2000">
                    <a:solidFill>
                      <a:schemeClr val="tx1"/>
                    </a:solidFill>
                    <a:cs typeface="Times New Roman" pitchFamily="18" charset="0"/>
                  </a:rPr>
                  <a:t>нг</a:t>
                </a:r>
              </a:p>
            </p:txBody>
          </p:sp>
        </p:grpSp>
        <p:grpSp>
          <p:nvGrpSpPr>
            <p:cNvPr id="9365" name="Group 290"/>
            <p:cNvGrpSpPr>
              <a:grpSpLocks/>
            </p:cNvGrpSpPr>
            <p:nvPr/>
          </p:nvGrpSpPr>
          <p:grpSpPr bwMode="auto">
            <a:xfrm>
              <a:off x="9347203" y="6948496"/>
              <a:ext cx="368675" cy="396679"/>
              <a:chOff x="1038" y="4292"/>
              <a:chExt cx="181" cy="181"/>
            </a:xfrm>
          </p:grpSpPr>
          <p:sp>
            <p:nvSpPr>
              <p:cNvPr id="9379" name="Oval 291"/>
              <p:cNvSpPr>
                <a:spLocks noChangeArrowheads="1"/>
              </p:cNvSpPr>
              <p:nvPr/>
            </p:nvSpPr>
            <p:spPr bwMode="auto">
              <a:xfrm>
                <a:off x="1065" y="4311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40" tIns="45674" rIns="91340" bIns="45674" anchor="ctr"/>
              <a:lstStyle/>
              <a:p>
                <a:pPr algn="ctr" defTabSz="1214438"/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9380" name="Oval 292"/>
              <p:cNvSpPr>
                <a:spLocks noChangeArrowheads="1"/>
              </p:cNvSpPr>
              <p:nvPr/>
            </p:nvSpPr>
            <p:spPr bwMode="auto">
              <a:xfrm>
                <a:off x="1038" y="4292"/>
                <a:ext cx="181" cy="181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34" tIns="63826" rIns="127634" bIns="63826" anchor="ctr"/>
              <a:lstStyle/>
              <a:p>
                <a:pPr algn="ctr" defTabSz="1704975"/>
                <a:r>
                  <a:rPr lang="ru-RU" sz="1700" b="1">
                    <a:solidFill>
                      <a:schemeClr val="tx1"/>
                    </a:solidFill>
                    <a:cs typeface="Times New Roman" pitchFamily="18" charset="0"/>
                  </a:rPr>
                  <a:t>Т</a:t>
                </a:r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9366" name="TextBox 76"/>
            <p:cNvSpPr txBox="1">
              <a:spLocks noChangeArrowheads="1"/>
            </p:cNvSpPr>
            <p:nvPr/>
          </p:nvSpPr>
          <p:spPr bwMode="auto">
            <a:xfrm>
              <a:off x="9472611" y="6756410"/>
              <a:ext cx="3344864" cy="4730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Местность способная принять вертолет без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предварительной подготовки</a:t>
              </a:r>
            </a:p>
          </p:txBody>
        </p:sp>
        <p:sp>
          <p:nvSpPr>
            <p:cNvPr id="9367" name="Text Box 69"/>
            <p:cNvSpPr txBox="1">
              <a:spLocks noChangeArrowheads="1"/>
            </p:cNvSpPr>
            <p:nvPr/>
          </p:nvSpPr>
          <p:spPr bwMode="auto">
            <a:xfrm>
              <a:off x="10283800" y="8309458"/>
              <a:ext cx="2403483" cy="460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sp>
          <p:nvSpPr>
            <p:cNvPr id="9368" name="Text Box 384"/>
            <p:cNvSpPr txBox="1">
              <a:spLocks noChangeArrowheads="1"/>
            </p:cNvSpPr>
            <p:nvPr/>
          </p:nvSpPr>
          <p:spPr bwMode="auto">
            <a:xfrm>
              <a:off x="10023038" y="9079867"/>
              <a:ext cx="2735682" cy="4356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grpSp>
          <p:nvGrpSpPr>
            <p:cNvPr id="9369" name="Group 97"/>
            <p:cNvGrpSpPr>
              <a:grpSpLocks/>
            </p:cNvGrpSpPr>
            <p:nvPr/>
          </p:nvGrpSpPr>
          <p:grpSpPr bwMode="auto">
            <a:xfrm>
              <a:off x="9329737" y="9052615"/>
              <a:ext cx="866771" cy="534331"/>
              <a:chOff x="-1121" y="1421"/>
              <a:chExt cx="441" cy="289"/>
            </a:xfrm>
          </p:grpSpPr>
          <p:grpSp>
            <p:nvGrpSpPr>
              <p:cNvPr id="9375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9377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9378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0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9370" name="Группа 56"/>
            <p:cNvGrpSpPr>
              <a:grpSpLocks/>
            </p:cNvGrpSpPr>
            <p:nvPr/>
          </p:nvGrpSpPr>
          <p:grpSpPr bwMode="auto">
            <a:xfrm>
              <a:off x="9358292" y="6527804"/>
              <a:ext cx="428618" cy="142874"/>
              <a:chOff x="8258188" y="6729426"/>
              <a:chExt cx="1656722" cy="914400"/>
            </a:xfrm>
          </p:grpSpPr>
          <p:sp>
            <p:nvSpPr>
              <p:cNvPr id="9372" name="Прямоугольник 57"/>
              <p:cNvSpPr>
                <a:spLocks noChangeArrowheads="1"/>
              </p:cNvSpPr>
              <p:nvPr/>
            </p:nvSpPr>
            <p:spPr bwMode="auto">
              <a:xfrm>
                <a:off x="8615378" y="6729426"/>
                <a:ext cx="914400" cy="914400"/>
              </a:xfrm>
              <a:prstGeom prst="rect">
                <a:avLst/>
              </a:prstGeom>
              <a:solidFill>
                <a:srgbClr val="FF0000"/>
              </a:solidFill>
              <a:ln w="9525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cxnSp>
            <p:nvCxnSpPr>
              <p:cNvPr id="9373" name="Прямая соединительная линия 58"/>
              <p:cNvCxnSpPr>
                <a:cxnSpLocks noChangeShapeType="1"/>
              </p:cNvCxnSpPr>
              <p:nvPr/>
            </p:nvCxnSpPr>
            <p:spPr bwMode="auto">
              <a:xfrm>
                <a:off x="8258188" y="7015178"/>
                <a:ext cx="1643074" cy="1588"/>
              </a:xfrm>
              <a:prstGeom prst="line">
                <a:avLst/>
              </a:prstGeom>
              <a:noFill/>
              <a:ln w="50800" algn="ctr">
                <a:solidFill>
                  <a:srgbClr val="FF0000"/>
                </a:solidFill>
                <a:round/>
                <a:headEnd/>
                <a:tailEnd/>
              </a:ln>
            </p:spPr>
          </p:cxnSp>
          <p:cxnSp>
            <p:nvCxnSpPr>
              <p:cNvPr id="9374" name="Прямая соединительная линия 59"/>
              <p:cNvCxnSpPr>
                <a:cxnSpLocks noChangeShapeType="1"/>
              </p:cNvCxnSpPr>
              <p:nvPr/>
            </p:nvCxnSpPr>
            <p:spPr bwMode="auto">
              <a:xfrm>
                <a:off x="8271836" y="7372298"/>
                <a:ext cx="1643074" cy="1588"/>
              </a:xfrm>
              <a:prstGeom prst="line">
                <a:avLst/>
              </a:prstGeom>
              <a:noFill/>
              <a:ln w="50800" algn="ctr">
                <a:solidFill>
                  <a:srgbClr val="FF0000"/>
                </a:solidFill>
                <a:round/>
                <a:headEnd/>
                <a:tailEnd/>
              </a:ln>
            </p:spPr>
          </p:cxnSp>
        </p:grpSp>
        <p:sp>
          <p:nvSpPr>
            <p:cNvPr id="9371" name="Text Box 18"/>
            <p:cNvSpPr txBox="1">
              <a:spLocks noChangeArrowheads="1"/>
            </p:cNvSpPr>
            <p:nvPr/>
          </p:nvSpPr>
          <p:spPr bwMode="auto">
            <a:xfrm>
              <a:off x="10142555" y="6515104"/>
              <a:ext cx="2501866" cy="169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Понижающий трансформаторный пункт</a:t>
              </a:r>
            </a:p>
          </p:txBody>
        </p:sp>
      </p:grpSp>
      <p:graphicFrame>
        <p:nvGraphicFramePr>
          <p:cNvPr id="200" name="Group 57"/>
          <p:cNvGraphicFramePr>
            <a:graphicFrameLocks noGrp="1"/>
          </p:cNvGraphicFramePr>
          <p:nvPr/>
        </p:nvGraphicFramePr>
        <p:xfrm>
          <a:off x="3254375" y="8456613"/>
          <a:ext cx="5969000" cy="1109224"/>
        </p:xfrm>
        <a:graphic>
          <a:graphicData uri="http://schemas.openxmlformats.org/drawingml/2006/table">
            <a:tbl>
              <a:tblPr/>
              <a:tblGrid>
                <a:gridCol w="855663"/>
                <a:gridCol w="5113337"/>
              </a:tblGrid>
              <a:tr h="2619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127892" marR="127892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127892" marR="127892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0480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127892" marR="127892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386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127892" marR="127892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частоты возникновения аварий на электросетях следует, что в районе есть вероятность возникновения аварии на электросетях. Запаса топлива достаточно для бесперебойной работы в течение 24 часов до устранения аварии</a:t>
                      </a:r>
                    </a:p>
                  </a:txBody>
                  <a:tcPr marL="127892" marR="127892" marT="63946" marB="6394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9283" name="Скругленная прямоугольная выноска 16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471738" y="2871788"/>
            <a:ext cx="1571625" cy="857250"/>
          </a:xfrm>
          <a:prstGeom prst="wedgeRoundRectCallout">
            <a:avLst>
              <a:gd name="adj1" fmla="val 69736"/>
              <a:gd name="adj2" fmla="val -4894"/>
              <a:gd name="adj3" fmla="val 16667"/>
            </a:avLst>
          </a:prstGeom>
          <a:solidFill>
            <a:srgbClr val="F66B4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pPr algn="ctr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 с.п. Давыденко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ТП – 8,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Кол-во КТП-3, длина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ВЛ-10 кВЛ-5км.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ВЛ-04 кВЛ-7,4км.</a:t>
            </a:r>
          </a:p>
          <a:p>
            <a:pPr algn="ctr"/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180" name="Group 244"/>
          <p:cNvGraphicFramePr>
            <a:graphicFrameLocks noGrp="1"/>
          </p:cNvGraphicFramePr>
          <p:nvPr/>
        </p:nvGraphicFramePr>
        <p:xfrm>
          <a:off x="3787775" y="7280275"/>
          <a:ext cx="5398424" cy="1092387"/>
        </p:xfrm>
        <a:graphic>
          <a:graphicData uri="http://schemas.openxmlformats.org/drawingml/2006/table">
            <a:tbl>
              <a:tblPr/>
              <a:tblGrid>
                <a:gridCol w="892465"/>
                <a:gridCol w="1348615"/>
                <a:gridCol w="1263335"/>
                <a:gridCol w="1086824"/>
                <a:gridCol w="404584"/>
                <a:gridCol w="402601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9323" name="AutoShape 136"/>
          <p:cNvSpPr>
            <a:spLocks noChangeArrowheads="1"/>
          </p:cNvSpPr>
          <p:nvPr/>
        </p:nvSpPr>
        <p:spPr bwMode="auto">
          <a:xfrm>
            <a:off x="3028950" y="5300663"/>
            <a:ext cx="1419225" cy="500062"/>
          </a:xfrm>
          <a:prstGeom prst="wedgeRectCallout">
            <a:avLst>
              <a:gd name="adj1" fmla="val 49704"/>
              <a:gd name="adj2" fmla="val -113875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179" name="Group 324"/>
          <p:cNvGraphicFramePr>
            <a:graphicFrameLocks noGrp="1"/>
          </p:cNvGraphicFramePr>
          <p:nvPr/>
        </p:nvGraphicFramePr>
        <p:xfrm>
          <a:off x="42863" y="5842000"/>
          <a:ext cx="3143272" cy="2427993"/>
        </p:xfrm>
        <a:graphic>
          <a:graphicData uri="http://schemas.openxmlformats.org/drawingml/2006/table">
            <a:tbl>
              <a:tblPr/>
              <a:tblGrid>
                <a:gridCol w="2084727"/>
                <a:gridCol w="1058545"/>
              </a:tblGrid>
              <a:tr h="313199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Сведения по объектам Электроснабжения.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658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объекта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4658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ВЛ-0,4  кВт.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376,57 (км).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38062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ВЛ 0,10 кВт.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225,17 (км).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4658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149 шт.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4658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КТП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 шт.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4658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ЗТП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 шт.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  <a:tr h="24658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МТП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 шт.</a:t>
                      </a:r>
                    </a:p>
                  </a:txBody>
                  <a:tcPr marL="127943" marR="127943" marT="63971" marB="63971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1">
                      <a:gsLst>
                        <a:gs pos="0">
                          <a:srgbClr val="5E9EFF"/>
                        </a:gs>
                        <a:gs pos="39999">
                          <a:srgbClr val="85C2FF"/>
                        </a:gs>
                        <a:gs pos="70000">
                          <a:srgbClr val="C4D6EB"/>
                        </a:gs>
                        <a:gs pos="100000">
                          <a:srgbClr val="FFEBFA"/>
                        </a:gs>
                      </a:gsLst>
                      <a:lin ang="5400000"/>
                    </a:gradFill>
                  </a:tcPr>
                </a:tc>
              </a:tr>
            </a:tbl>
          </a:graphicData>
        </a:graphic>
      </p:graphicFrame>
      <p:grpSp>
        <p:nvGrpSpPr>
          <p:cNvPr id="9352" name="Group 97"/>
          <p:cNvGrpSpPr>
            <a:grpSpLocks/>
          </p:cNvGrpSpPr>
          <p:nvPr/>
        </p:nvGrpSpPr>
        <p:grpSpPr bwMode="auto">
          <a:xfrm>
            <a:off x="7962900" y="3586163"/>
            <a:ext cx="866775" cy="520700"/>
            <a:chOff x="-1137" y="1428"/>
            <a:chExt cx="441" cy="282"/>
          </a:xfrm>
        </p:grpSpPr>
        <p:grpSp>
          <p:nvGrpSpPr>
            <p:cNvPr id="9353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9355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356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9354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366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7094" tIns="43548" rIns="87094" bIns="43548">
            <a:spAutoFit/>
          </a:bodyPr>
          <a:lstStyle/>
          <a:p>
            <a:pPr algn="ctr">
              <a:defRPr/>
            </a:pPr>
            <a:r>
              <a:rPr lang="ru-RU" sz="3100" dirty="0">
                <a:solidFill>
                  <a:schemeClr val="tx2"/>
                </a:solidFill>
              </a:rPr>
              <a:t>Количество  резервных  источников на территории Ачхой-Мартановского района. </a:t>
            </a:r>
          </a:p>
        </p:txBody>
      </p:sp>
      <p:graphicFrame>
        <p:nvGraphicFramePr>
          <p:cNvPr id="6" name="Group 95"/>
          <p:cNvGraphicFramePr>
            <a:graphicFrameLocks noGrp="1"/>
          </p:cNvGraphicFramePr>
          <p:nvPr/>
        </p:nvGraphicFramePr>
        <p:xfrm>
          <a:off x="0" y="1054100"/>
          <a:ext cx="12801600" cy="8473214"/>
        </p:xfrm>
        <a:graphic>
          <a:graphicData uri="http://schemas.openxmlformats.org/drawingml/2006/table">
            <a:tbl>
              <a:tblPr/>
              <a:tblGrid>
                <a:gridCol w="764728"/>
                <a:gridCol w="2307621"/>
                <a:gridCol w="2662743"/>
                <a:gridCol w="2253090"/>
                <a:gridCol w="1638610"/>
                <a:gridCol w="1638610"/>
                <a:gridCol w="1536198"/>
              </a:tblGrid>
              <a:tr h="139838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социально значимых и потенциально опасных объектов на территории района.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 СЗО и  ПОО (адрес, телефон, факс)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Руководитель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Номер телефона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Тип двигателя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название.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 smtClean="0">
                          <a:latin typeface="Times New Roman"/>
                        </a:rPr>
                        <a:t>Время  запаса горючего для бесперебойного</a:t>
                      </a:r>
                      <a:r>
                        <a:rPr lang="ru-RU" sz="1100" b="1" i="0" u="none" strike="noStrike" baseline="0" dirty="0" smtClean="0">
                          <a:latin typeface="Times New Roman"/>
                        </a:rPr>
                        <a:t> питания ИБП</a:t>
                      </a:r>
                      <a:endParaRPr lang="ru-RU" sz="1100" b="1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</a:tr>
              <a:tr h="6794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№1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ул.Х-Нурадилова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б/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н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Бажаева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Тумиша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Абдул-Муслимовна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8928-886-15-35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794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№2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 Чапаева №66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Эстамирова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Лейла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Султановна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8928-477-60-57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794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№3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ул.А.Кадырова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Хачукаев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Магомед Исаевич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8963-587-21-44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0381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№4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ул.Х-Нурадилова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№185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Сатуева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Таус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Магомедович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8928-088-69-79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794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№5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Ул.Мамакаева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№15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Мунаев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Рамзан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Вахитович</a:t>
                      </a:r>
                      <a:r>
                        <a:rPr lang="ru-RU" sz="1100" b="0" i="0" u="none" strike="noStrike" dirty="0">
                          <a:latin typeface="Times New Roman"/>
                        </a:rPr>
                        <a:t/>
                      </a:r>
                      <a:br>
                        <a:rPr lang="ru-RU" sz="1100" b="0" i="0" u="none" strike="noStrike" dirty="0">
                          <a:latin typeface="Times New Roman"/>
                        </a:rPr>
                      </a:b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8928-886-07-64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869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№6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Ул.Мамакаева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№6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Гавдуханов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Хири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Хож-Магомедович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8928-087-76-19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7947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№7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ул.Центральная усадьба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б/</a:t>
                      </a:r>
                      <a:r>
                        <a:rPr lang="ru-RU" sz="11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Туганов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Баматгири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Шамсудинович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8928-891-63-22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945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ООШ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ул.Х-Нурадилова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№105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Шабазов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Хусейн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baseline="0" dirty="0" err="1" smtClean="0">
                          <a:latin typeface="Times New Roman"/>
                        </a:rPr>
                        <a:t>Ахмедович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8928-738-14-74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945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ОШ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с.Валерик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Ул.Гайрбекова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б/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н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Хадаев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А.А.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8928-899-75-24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945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ОМВД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Ул.А.Кадырова б/н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Айдамиров Х.К. 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ЭДС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366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7094" tIns="43548" rIns="87094" bIns="43548">
            <a:spAutoFit/>
          </a:bodyPr>
          <a:lstStyle/>
          <a:p>
            <a:pPr algn="ctr">
              <a:defRPr/>
            </a:pPr>
            <a:r>
              <a:rPr lang="ru-RU" sz="3100" dirty="0">
                <a:solidFill>
                  <a:schemeClr val="tx2"/>
                </a:solidFill>
              </a:rPr>
              <a:t>Количество  резервных  источников на территории Ачхой-Мартановского района. </a:t>
            </a:r>
          </a:p>
        </p:txBody>
      </p:sp>
      <p:graphicFrame>
        <p:nvGraphicFramePr>
          <p:cNvPr id="6" name="Group 95"/>
          <p:cNvGraphicFramePr>
            <a:graphicFrameLocks noGrp="1"/>
          </p:cNvGraphicFramePr>
          <p:nvPr/>
        </p:nvGraphicFramePr>
        <p:xfrm>
          <a:off x="0" y="1062038"/>
          <a:ext cx="12801600" cy="8539189"/>
        </p:xfrm>
        <a:graphic>
          <a:graphicData uri="http://schemas.openxmlformats.org/drawingml/2006/table">
            <a:tbl>
              <a:tblPr/>
              <a:tblGrid>
                <a:gridCol w="764728"/>
                <a:gridCol w="2307621"/>
                <a:gridCol w="2662743"/>
                <a:gridCol w="2253090"/>
                <a:gridCol w="1638610"/>
                <a:gridCol w="1638610"/>
                <a:gridCol w="1536198"/>
              </a:tblGrid>
              <a:tr h="15982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социально значимых и потенциально опасных объектов на территории района.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 СЗО и  ПОО (адрес, телефон, факс)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Руководитель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Номер телефона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Тип двигателя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название.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1" i="0" u="none" strike="noStrike" dirty="0" smtClean="0">
                          <a:latin typeface="Times New Roman"/>
                        </a:rPr>
                        <a:t>Время  запаса горючего для бесперебойного</a:t>
                      </a:r>
                      <a:r>
                        <a:rPr lang="ru-RU" sz="1200" b="1" i="0" u="none" strike="noStrike" baseline="0" dirty="0" smtClean="0">
                          <a:latin typeface="Times New Roman"/>
                        </a:rPr>
                        <a:t> питания ИБП</a:t>
                      </a:r>
                      <a:endParaRPr lang="ru-RU" sz="1200" b="1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</a:tr>
              <a:tr h="76977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Школа №1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с.Валерик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Ул.Пик</a:t>
                      </a:r>
                      <a:r>
                        <a:rPr lang="ru-RU" sz="1200" b="0" i="0" u="none" strike="noStrike" baseline="0" dirty="0" smtClean="0">
                          <a:latin typeface="Times New Roman"/>
                        </a:rPr>
                        <a:t> Коммунизма №1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Директор</a:t>
                      </a:r>
                      <a:r>
                        <a:rPr lang="ru-RU" sz="1200" b="0" i="0" u="none" strike="noStrike" baseline="0" dirty="0" smtClean="0">
                          <a:latin typeface="Times New Roman"/>
                        </a:rPr>
                        <a:t> </a:t>
                      </a:r>
                    </a:p>
                    <a:p>
                      <a:pPr algn="ctr" fontAlgn="ctr"/>
                      <a:r>
                        <a:rPr lang="ru-RU" sz="1200" b="0" i="0" u="none" strike="noStrike" baseline="0" dirty="0" smtClean="0">
                          <a:latin typeface="Times New Roman"/>
                        </a:rPr>
                        <a:t>Касаев Ахмед </a:t>
                      </a:r>
                      <a:r>
                        <a:rPr lang="ru-RU" sz="1200" b="0" i="0" u="none" strike="noStrike" baseline="0" dirty="0" err="1" smtClean="0">
                          <a:latin typeface="Times New Roman"/>
                        </a:rPr>
                        <a:t>Абдурахимович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8928-784-28-53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Дизельный генератор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ДТ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6977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Школа №2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с.Валерик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Ул.А.Кадырова б/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н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Мусаева 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Макка</a:t>
                      </a:r>
                      <a:r>
                        <a:rPr lang="ru-RU" sz="1200" b="0" i="0" u="none" strike="noStrike" dirty="0" smtClean="0">
                          <a:latin typeface="Times New Roman"/>
                        </a:rPr>
                        <a:t> Магомедова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8928-745-61-27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Дизельный генератор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ДТ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513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13.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Школа №1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с.Катар-Юрт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Ул.А.Кадырова б/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н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Магомедова</a:t>
                      </a:r>
                      <a:r>
                        <a:rPr lang="ru-RU" sz="1200" b="0" i="0" u="none" strike="noStrike" baseline="0" dirty="0" smtClean="0">
                          <a:latin typeface="Times New Roman"/>
                        </a:rPr>
                        <a:t> </a:t>
                      </a:r>
                      <a:r>
                        <a:rPr lang="ru-RU" sz="1200" b="0" i="0" u="none" strike="noStrike" baseline="0" dirty="0" err="1" smtClean="0">
                          <a:latin typeface="Times New Roman"/>
                        </a:rPr>
                        <a:t>Сацита</a:t>
                      </a:r>
                      <a:r>
                        <a:rPr lang="ru-RU" sz="1200" b="0" i="0" u="none" strike="noStrike" baseline="0" dirty="0" smtClean="0">
                          <a:latin typeface="Times New Roman"/>
                        </a:rPr>
                        <a:t> </a:t>
                      </a:r>
                      <a:r>
                        <a:rPr lang="ru-RU" sz="1200" b="0" i="0" u="none" strike="noStrike" baseline="0" dirty="0" err="1" smtClean="0">
                          <a:latin typeface="Times New Roman"/>
                        </a:rPr>
                        <a:t>Абуевна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8928-890-61-56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Дизельный генератор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ДТ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9012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14.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Школа №2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с.Катар-Юрт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Ул.Орджоникидзе</a:t>
                      </a:r>
                      <a:r>
                        <a:rPr lang="ru-RU" sz="1200" b="0" i="0" u="none" strike="noStrike" baseline="0" dirty="0" smtClean="0">
                          <a:latin typeface="Times New Roman"/>
                        </a:rPr>
                        <a:t> №1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Аслаханов Р.Д.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8928-896-15-27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Дизельный генератор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ДТ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6977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Школа №3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с.Катар-Юрт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Ул.Орджоникидзе</a:t>
                      </a:r>
                      <a:r>
                        <a:rPr lang="ru-RU" sz="1200" b="0" i="0" u="none" strike="noStrike" baseline="0" dirty="0" smtClean="0">
                          <a:latin typeface="Times New Roman"/>
                        </a:rPr>
                        <a:t> №28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Хамстханова</a:t>
                      </a:r>
                      <a:r>
                        <a:rPr lang="ru-RU" sz="12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Арбият</a:t>
                      </a:r>
                      <a:r>
                        <a:rPr lang="ru-RU" sz="12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Абдулмажидова</a:t>
                      </a:r>
                      <a:r>
                        <a:rPr lang="ru-RU" sz="1200" b="0" i="0" u="none" strike="noStrike" dirty="0">
                          <a:latin typeface="Times New Roman"/>
                        </a:rPr>
                        <a:t/>
                      </a:r>
                      <a:br>
                        <a:rPr lang="ru-RU" sz="1200" b="0" i="0" u="none" strike="noStrike" dirty="0">
                          <a:latin typeface="Times New Roman"/>
                        </a:rPr>
                      </a:b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8928-896-15-27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Дизельный генератор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ДТ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8508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Школа 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с.Старый-Ачхой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Ул.Гагарина</a:t>
                      </a:r>
                      <a:r>
                        <a:rPr lang="ru-RU" sz="1200" b="0" i="0" u="none" strike="noStrike" baseline="0" dirty="0" smtClean="0">
                          <a:latin typeface="Times New Roman"/>
                        </a:rPr>
                        <a:t> №6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Мазаев</a:t>
                      </a:r>
                      <a:r>
                        <a:rPr lang="ru-RU" sz="12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Исолт</a:t>
                      </a:r>
                      <a:r>
                        <a:rPr lang="ru-RU" sz="12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Эдолсолтович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8928-891-94-01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887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Школа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с.Янди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Ул.А.Кадырова</a:t>
                      </a:r>
                      <a:r>
                        <a:rPr lang="ru-RU" sz="1200" b="0" i="0" u="none" strike="noStrike" baseline="0" dirty="0" smtClean="0">
                          <a:latin typeface="Times New Roman"/>
                        </a:rPr>
                        <a:t> №58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Хаджиева 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Маржан</a:t>
                      </a:r>
                      <a:r>
                        <a:rPr lang="ru-RU" sz="12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Абасовна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8928-745-99-65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Дизельный генератор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ДТ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9081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Школа №1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с.Закан-Юрт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Ул.А.Кооперативная б/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н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Шабазов</a:t>
                      </a:r>
                      <a:r>
                        <a:rPr lang="ru-RU" sz="1200" b="0" i="0" u="none" strike="noStrike" dirty="0" smtClean="0">
                          <a:latin typeface="Times New Roman"/>
                        </a:rPr>
                        <a:t> Х.А.</a:t>
                      </a:r>
                    </a:p>
                    <a:p>
                      <a:pPr algn="ctr" fontAlgn="ctr"/>
                      <a:endParaRPr lang="ru-RU" sz="12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8928-738-14-74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90813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19.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Школа №2</a:t>
                      </a:r>
                    </a:p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с.Закан-Юрт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Ул.Школьная б/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н</a:t>
                      </a:r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Басирова</a:t>
                      </a:r>
                      <a:r>
                        <a:rPr lang="ru-RU" sz="12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Разет</a:t>
                      </a:r>
                      <a:r>
                        <a:rPr lang="ru-RU" sz="12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200" b="0" i="0" u="none" strike="noStrike" dirty="0" err="1" smtClean="0">
                          <a:latin typeface="Times New Roman"/>
                        </a:rPr>
                        <a:t>Шамсудиновна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8928-781-90-78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2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366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7094" tIns="43548" rIns="87094" bIns="43548">
            <a:spAutoFit/>
          </a:bodyPr>
          <a:lstStyle/>
          <a:p>
            <a:pPr algn="ctr">
              <a:defRPr/>
            </a:pPr>
            <a:r>
              <a:rPr lang="ru-RU" sz="3100" dirty="0">
                <a:solidFill>
                  <a:schemeClr val="tx2"/>
                </a:solidFill>
              </a:rPr>
              <a:t>Количество  резервных  источников на территории Ачхой-Мартановского района. </a:t>
            </a:r>
          </a:p>
        </p:txBody>
      </p:sp>
      <p:graphicFrame>
        <p:nvGraphicFramePr>
          <p:cNvPr id="6" name="Group 95"/>
          <p:cNvGraphicFramePr>
            <a:graphicFrameLocks noGrp="1"/>
          </p:cNvGraphicFramePr>
          <p:nvPr/>
        </p:nvGraphicFramePr>
        <p:xfrm>
          <a:off x="0" y="1038224"/>
          <a:ext cx="12801600" cy="8562975"/>
        </p:xfrm>
        <a:graphic>
          <a:graphicData uri="http://schemas.openxmlformats.org/drawingml/2006/table">
            <a:tbl>
              <a:tblPr/>
              <a:tblGrid>
                <a:gridCol w="764728"/>
                <a:gridCol w="2307621"/>
                <a:gridCol w="2662743"/>
                <a:gridCol w="2253090"/>
                <a:gridCol w="1638610"/>
                <a:gridCol w="1638610"/>
                <a:gridCol w="1536198"/>
              </a:tblGrid>
              <a:tr h="135745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социально значимых и потенциально опасных объектов на территории района.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 СЗО и  ПОО (адрес, телефон, факс)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Руководитель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Номер телефона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Тип двигателя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название.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1" i="0" u="none" strike="noStrike" dirty="0" smtClean="0">
                          <a:latin typeface="Times New Roman"/>
                        </a:rPr>
                        <a:t>Время  запаса горючего для бесперебойного</a:t>
                      </a:r>
                      <a:r>
                        <a:rPr lang="ru-RU" sz="1100" b="1" i="0" u="none" strike="noStrike" baseline="0" dirty="0" smtClean="0">
                          <a:latin typeface="Times New Roman"/>
                        </a:rPr>
                        <a:t> питания ИБП</a:t>
                      </a:r>
                      <a:endParaRPr lang="ru-RU" sz="1100" b="1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</a:tr>
              <a:tr h="6179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с.Бамут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Ул.Грейдерная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№24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</a:t>
                      </a:r>
                    </a:p>
                    <a:p>
                      <a:pPr algn="ctr" fontAlgn="ctr"/>
                      <a:r>
                        <a:rPr lang="ru-RU" sz="1100" b="0" i="0" u="none" strike="noStrike" baseline="0" dirty="0" err="1" smtClean="0">
                          <a:latin typeface="Times New Roman"/>
                        </a:rPr>
                        <a:t>Мержоева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Луиза </a:t>
                      </a:r>
                      <a:r>
                        <a:rPr lang="ru-RU" sz="1100" b="0" i="0" u="none" strike="noStrike" baseline="0" dirty="0" err="1" smtClean="0">
                          <a:latin typeface="Times New Roman"/>
                        </a:rPr>
                        <a:t>Майрбековна</a:t>
                      </a:r>
                      <a:endParaRPr lang="ru-RU" sz="1100" b="0" i="0" u="none" strike="noStrike" baseline="0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200" b="0" i="0" u="none" strike="noStrike" dirty="0" smtClean="0">
                          <a:latin typeface="Times New Roman"/>
                        </a:rPr>
                        <a:t>8928-79-27-60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2613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21.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с.Хамби-ирзи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Ул.А.Кадырова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 б/</a:t>
                      </a:r>
                      <a:r>
                        <a:rPr lang="ru-RU" sz="11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Юнусова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Разет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Султановна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8928-089-44-49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5320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с.Шаами-Юрт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Ул.Мамакаева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 №42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Сулеманова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Асма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Ражаповна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8928-783-67-46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8614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23.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№1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с.Самашки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Ул.А.Кадырова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б/</a:t>
                      </a:r>
                      <a:r>
                        <a:rPr lang="ru-RU" sz="11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Умарова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Луиза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Салаудиновна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8928-015-42-64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8501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№2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с.Самашки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Ул.Орджоникидзе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б/</a:t>
                      </a:r>
                      <a:r>
                        <a:rPr lang="ru-RU" sz="11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Абдулхажиева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Сайдат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Хамидовна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8928-783-33-75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6680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№3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с.Самашки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Ул.Шерипова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б/</a:t>
                      </a:r>
                      <a:r>
                        <a:rPr lang="ru-RU" sz="11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Изнаурова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Раиса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Абуевна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8928-783-33-73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8501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26.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№4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с.Самашки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Ул.А.Кадырова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б/</a:t>
                      </a:r>
                      <a:r>
                        <a:rPr lang="ru-RU" sz="11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Хасанова У.Б.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8928-897-79-12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130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27.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с.Давыденко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Ул.Садавая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№19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Батаева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Мальгиз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Башильевна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8928-781-90-94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130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28.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Школа №2</a:t>
                      </a:r>
                    </a:p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с.Новый-Шарой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Ул.Школьная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№9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Директор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Алаева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Тамара 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Абдул-Межидовна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8928-783-67-47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130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29.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АЗС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с.Катар-Юрт</a:t>
                      </a: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Ул.Орджоникидзе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Идрисов Ж-С.В.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8928-737-48-31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130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АЗС 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с.Новый-Шарой</a:t>
                      </a: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Ул.Олимпийская</a:t>
                      </a:r>
                      <a:r>
                        <a:rPr lang="ru-RU" sz="1100" b="0" i="0" u="none" strike="noStrike" baseline="0" dirty="0" smtClean="0">
                          <a:latin typeface="Times New Roman"/>
                        </a:rPr>
                        <a:t> №8</a:t>
                      </a:r>
                      <a:endParaRPr lang="ru-RU" sz="11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100" b="0" i="0" u="none" strike="noStrike" dirty="0" smtClean="0">
                          <a:latin typeface="Times New Roman"/>
                        </a:rPr>
                        <a:t>Алиева С.Ш.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8928-886-60-86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Text Box 3"/>
          <p:cNvSpPr txBox="1">
            <a:spLocks noChangeArrowheads="1"/>
          </p:cNvSpPr>
          <p:nvPr/>
        </p:nvSpPr>
        <p:spPr bwMode="auto">
          <a:xfrm>
            <a:off x="0" y="-12700"/>
            <a:ext cx="12801600" cy="103505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7094" tIns="43548" rIns="87094" bIns="43548">
            <a:spAutoFit/>
          </a:bodyPr>
          <a:lstStyle/>
          <a:p>
            <a:pPr algn="ctr">
              <a:defRPr/>
            </a:pPr>
            <a:r>
              <a:rPr lang="ru-RU" sz="3100" dirty="0">
                <a:solidFill>
                  <a:schemeClr val="tx2"/>
                </a:solidFill>
              </a:rPr>
              <a:t>Количество  резервных  источников на территории Ачхой-Мартановского района. </a:t>
            </a:r>
          </a:p>
        </p:txBody>
      </p:sp>
      <p:graphicFrame>
        <p:nvGraphicFramePr>
          <p:cNvPr id="6" name="Group 95"/>
          <p:cNvGraphicFramePr>
            <a:graphicFrameLocks noGrp="1"/>
          </p:cNvGraphicFramePr>
          <p:nvPr/>
        </p:nvGraphicFramePr>
        <p:xfrm>
          <a:off x="0" y="1042988"/>
          <a:ext cx="12801600" cy="8558210"/>
        </p:xfrm>
        <a:graphic>
          <a:graphicData uri="http://schemas.openxmlformats.org/drawingml/2006/table">
            <a:tbl>
              <a:tblPr/>
              <a:tblGrid>
                <a:gridCol w="764728"/>
                <a:gridCol w="2307621"/>
                <a:gridCol w="2662743"/>
                <a:gridCol w="2253090"/>
                <a:gridCol w="1638610"/>
                <a:gridCol w="1638610"/>
                <a:gridCol w="1536198"/>
              </a:tblGrid>
              <a:tr h="127968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социально значимых и потенциально опасных объектов на территории района.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Место нахождения СЗО и  ПОО (адрес, телефон, факс)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Руководитель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Номер телефона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Тип двигателя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название.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 smtClean="0">
                          <a:latin typeface="Times New Roman"/>
                        </a:rPr>
                        <a:t>Время  запаса горючего для бесперебойного</a:t>
                      </a:r>
                      <a:r>
                        <a:rPr lang="ru-RU" sz="1000" b="1" i="0" u="none" strike="noStrike" baseline="0" dirty="0" smtClean="0">
                          <a:latin typeface="Times New Roman"/>
                        </a:rPr>
                        <a:t> питания ИБП</a:t>
                      </a:r>
                      <a:endParaRPr lang="ru-RU" sz="1000" b="1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</a:tr>
              <a:tr h="58254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31.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Дет.Сад. №1 «Сказка»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Ул.Калинина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№6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Директор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</a:t>
                      </a:r>
                    </a:p>
                    <a:p>
                      <a:pPr algn="ctr" fontAlgn="ctr"/>
                      <a:r>
                        <a:rPr lang="ru-RU" sz="1000" b="0" i="0" u="none" strike="noStrike" baseline="0" dirty="0" err="1" smtClean="0">
                          <a:latin typeface="Times New Roman"/>
                        </a:rPr>
                        <a:t>Инаркиева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З.Б.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8928-799-27-60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отсутствует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9093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32.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ЦРБ</a:t>
                      </a:r>
                    </a:p>
                    <a:p>
                      <a:pPr algn="ctr" fontAlgn="ctr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Ул.Кунта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Хаджи б/</a:t>
                      </a:r>
                      <a:r>
                        <a:rPr lang="ru-RU" sz="10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Глав. врач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Чегарбиева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Хава </a:t>
                      </a:r>
                      <a:r>
                        <a:rPr lang="ru-RU" sz="1000" b="0" i="0" u="none" strike="noStrike" baseline="0" dirty="0" err="1" smtClean="0">
                          <a:latin typeface="Times New Roman"/>
                        </a:rPr>
                        <a:t>Умаровна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8928-737-48-14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Дизельный генератор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20 </a:t>
                      </a:r>
                      <a:r>
                        <a:rPr lang="ru-RU" sz="1200" b="0" i="0" u="none" strike="noStrike" smtClean="0">
                          <a:latin typeface="Times New Roman"/>
                        </a:rPr>
                        <a:t>литров ДТ</a:t>
                      </a:r>
                      <a:endParaRPr lang="ru-RU" sz="12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2150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РПС </a:t>
                      </a:r>
                    </a:p>
                    <a:p>
                      <a:pPr algn="ctr" fontAlgn="ctr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с.Закан-Юрт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Ул.Проселочная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№1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Глав. врач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Эльжуркаев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А.Р.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8928-022-38-71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5256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34.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УБ</a:t>
                      </a:r>
                    </a:p>
                    <a:p>
                      <a:pPr algn="ctr" fontAlgn="ctr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с.Самашки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Ул.Кирова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б/</a:t>
                      </a:r>
                      <a:r>
                        <a:rPr lang="ru-RU" sz="10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Глав.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врач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Магомадова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К.Б.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8928-781-41-43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5149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АЗС</a:t>
                      </a:r>
                    </a:p>
                    <a:p>
                      <a:pPr algn="ctr" fontAlgn="ctr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Трасса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м-29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Алиев М М-Ш. 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8928-749-19-20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2859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36.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АЗС «</a:t>
                      </a:r>
                      <a:r>
                        <a:rPr lang="en-US" sz="1000" b="0" i="0" u="none" strike="noStrike" dirty="0" smtClean="0">
                          <a:latin typeface="Times New Roman"/>
                        </a:rPr>
                        <a:t>Welcome</a:t>
                      </a:r>
                      <a:r>
                        <a:rPr lang="ru-RU" sz="1000" b="0" i="0" u="none" strike="noStrike" dirty="0" smtClean="0">
                          <a:latin typeface="Times New Roman"/>
                        </a:rPr>
                        <a:t>»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с.Ачхой-Мартан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Ул.Мамакаева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б/</a:t>
                      </a:r>
                      <a:r>
                        <a:rPr lang="ru-RU" sz="10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Исмаилов Ю.Д.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8928-020-62-15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5149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37.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АЗС «</a:t>
                      </a:r>
                      <a:r>
                        <a:rPr lang="en-US" sz="1000" b="0" i="0" u="none" strike="noStrike" dirty="0" smtClean="0">
                          <a:latin typeface="Times New Roman"/>
                        </a:rPr>
                        <a:t>Welcome</a:t>
                      </a:r>
                      <a:r>
                        <a:rPr lang="ru-RU" sz="1000" b="0" i="0" u="none" strike="noStrike" dirty="0" smtClean="0">
                          <a:latin typeface="Times New Roman"/>
                        </a:rPr>
                        <a:t>»</a:t>
                      </a:r>
                    </a:p>
                    <a:p>
                      <a:pPr algn="ctr" fontAlgn="ctr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с.Ачхой-Мартан</a:t>
                      </a: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Ул.А.Кадырова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б/</a:t>
                      </a:r>
                      <a:r>
                        <a:rPr lang="ru-RU" sz="1000" b="0" i="0" u="none" strike="noStrike" baseline="0" dirty="0" err="1" smtClean="0">
                          <a:latin typeface="Times New Roman"/>
                        </a:rPr>
                        <a:t>н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Исмаилов Ю.Д.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8928-897-79-12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2711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38.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АЗС «</a:t>
                      </a:r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Бекойл</a:t>
                      </a:r>
                      <a:r>
                        <a:rPr lang="ru-RU" sz="1000" b="0" i="0" u="none" strike="noStrike" dirty="0" smtClean="0">
                          <a:latin typeface="Times New Roman"/>
                        </a:rPr>
                        <a:t>»</a:t>
                      </a:r>
                    </a:p>
                    <a:p>
                      <a:pPr algn="ctr" fontAlgn="ctr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с.Шаами-Юрт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Ул.Садавая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№19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Газаматов</a:t>
                      </a:r>
                      <a:r>
                        <a:rPr lang="ru-RU" sz="1000" b="0" i="0" u="none" strike="noStrike" dirty="0" smtClean="0">
                          <a:latin typeface="Times New Roman"/>
                        </a:rPr>
                        <a:t> Б.А.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8928-740-16-88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2711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39.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АЗС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«Рассвет»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с.Шаами-Юрт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Ул.Школьная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№9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Алиев М.М-Ш.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8928-749-19-20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2711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1221913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000" b="0" i="0" u="none" strike="noStrike" dirty="0" smtClean="0">
                          <a:latin typeface="Times New Roman"/>
                        </a:rPr>
                        <a:t>АЗС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№1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с.Валерик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Ул.Гайрбекова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Ибрагимов</a:t>
                      </a:r>
                      <a:r>
                        <a:rPr lang="ru-RU" sz="1000" b="0" i="0" u="none" strike="noStrike" baseline="0" dirty="0" smtClean="0">
                          <a:latin typeface="Times New Roman"/>
                        </a:rPr>
                        <a:t> Л-А.Г.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8928-642-53-73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2711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41.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АЗС №2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с.Валерик</a:t>
                      </a:r>
                      <a:endParaRPr lang="ru-RU" sz="1000" b="0" i="0" u="none" strike="noStrike" dirty="0" smtClean="0">
                        <a:latin typeface="Times New Roman"/>
                      </a:endParaRP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Ул.Гайрбекова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Газаматов</a:t>
                      </a:r>
                      <a:r>
                        <a:rPr lang="ru-RU" sz="1000" b="0" i="0" u="none" strike="noStrike" dirty="0" smtClean="0">
                          <a:latin typeface="Times New Roman"/>
                        </a:rPr>
                        <a:t> Б.А.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8928-477-72-22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9093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42.</a:t>
                      </a:r>
                    </a:p>
                  </a:txBody>
                  <a:tcPr marL="127924" marR="127924" marT="63966" marB="63966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АЗС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Ачхой-Мартановский район</a:t>
                      </a:r>
                    </a:p>
                    <a:p>
                      <a:pPr algn="ctr" fontAlgn="ctr"/>
                      <a:r>
                        <a:rPr lang="ru-RU" sz="1000" b="0" i="0" u="none" strike="noStrike" dirty="0" smtClean="0">
                          <a:latin typeface="Times New Roman"/>
                        </a:rPr>
                        <a:t>с.Катар-Юрт</a:t>
                      </a:r>
                    </a:p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Ул.Гайрбекова</a:t>
                      </a:r>
                      <a:endParaRPr lang="ru-RU" sz="1000" b="0" i="0" u="none" strike="noStrike" dirty="0">
                        <a:latin typeface="Times New Roman"/>
                      </a:endParaRP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 err="1" smtClean="0">
                          <a:latin typeface="Times New Roman"/>
                        </a:rPr>
                        <a:t>Ханкерхоев</a:t>
                      </a:r>
                      <a:r>
                        <a:rPr lang="ru-RU" sz="1000" b="0" i="0" u="none" strike="noStrike" dirty="0" smtClean="0">
                          <a:latin typeface="Times New Roman"/>
                        </a:rPr>
                        <a:t> М.А.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8928-087-63-82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Бензин «Хонда»</a:t>
                      </a:r>
                    </a:p>
                  </a:txBody>
                  <a:tcPr marL="68530" marR="6853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24 часов</a:t>
                      </a:r>
                    </a:p>
                    <a:p>
                      <a:pPr algn="ctr" fontAlgn="ctr"/>
                      <a:r>
                        <a:rPr lang="ru-RU" sz="1200" b="0" i="0" u="none" strike="noStrike" dirty="0" smtClean="0">
                          <a:latin typeface="Times New Roman"/>
                        </a:rPr>
                        <a:t>10 литров АИ-95</a:t>
                      </a:r>
                    </a:p>
                  </a:txBody>
                  <a:tcPr marL="9526" marR="9526" marT="9526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</a:t>
            </a:r>
          </a:p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привлечения сил и средств для ликвидации последствий ЧС, вызванные риском на электросетях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743315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762000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5921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 </a:t>
                      </a:r>
                      <a:r>
                        <a:rPr kumimoji="0" lang="ru-RU" sz="1200" b="0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ОМВД   </a:t>
                      </a:r>
                      <a:r>
                        <a:rPr lang="ru-RU" sz="1200" u="sng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Бацилов</a:t>
                      </a:r>
                      <a:r>
                        <a:rPr lang="ru-RU" sz="1200" u="sng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В.С.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МВД №174 от 26.02.02</a:t>
                      </a:r>
                      <a:endParaRPr kumimoji="0" 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942975"/>
          <a:ext cx="12801600" cy="8668710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31290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290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03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46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3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3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46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3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90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646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3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632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Эльдиев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Аслан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Соипович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8-928-021-44-04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77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77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 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Эльжаев Мусита Хамидов 8-928-262-27-28</a:t>
                      </a: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Инструкция ОАО «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Нурэнерго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46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6773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313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46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46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3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2903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646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646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3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03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</a:t>
            </a:r>
          </a:p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привлечения сил и средств для ликвидации последствий ЧС, вызванные риском на электросетях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1001713"/>
            <a:ext cx="12801600" cy="579437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гидродинамических аварий</a:t>
            </a:r>
          </a:p>
        </p:txBody>
      </p:sp>
      <p:sp>
        <p:nvSpPr>
          <p:cNvPr id="80900" name="AutoShape 43"/>
          <p:cNvSpPr>
            <a:spLocks noChangeArrowheads="1"/>
          </p:cNvSpPr>
          <p:nvPr/>
        </p:nvSpPr>
        <p:spPr bwMode="auto">
          <a:xfrm>
            <a:off x="123825" y="4300538"/>
            <a:ext cx="12601575" cy="1700212"/>
          </a:xfrm>
          <a:prstGeom prst="wedgeRoundRectCallout">
            <a:avLst>
              <a:gd name="adj1" fmla="val 16083"/>
              <a:gd name="adj2" fmla="val -51264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91231" tIns="45616" rIns="91231" bIns="45616">
            <a:flatTx/>
          </a:bodyPr>
          <a:lstStyle/>
          <a:p>
            <a:pPr algn="ctr">
              <a:spcBef>
                <a:spcPct val="50000"/>
              </a:spcBef>
            </a:pP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4300" b="1">
                <a:solidFill>
                  <a:schemeClr val="tx1"/>
                </a:solidFill>
              </a:rPr>
              <a:t>Ачхой-Мартановского</a:t>
            </a: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 района риска гидродинамических аварий нет</a:t>
            </a:r>
          </a:p>
        </p:txBody>
      </p:sp>
      <p:sp>
        <p:nvSpPr>
          <p:cNvPr id="80901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37157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3" tIns="45712" rIns="91423" bIns="45712" anchor="ctr"/>
          <a:lstStyle/>
          <a:p>
            <a:pPr algn="ctr" defTabSz="1219200"/>
            <a:r>
              <a:rPr lang="ru-RU" sz="3100" dirty="0">
                <a:solidFill>
                  <a:srgbClr val="000000"/>
                </a:solidFill>
              </a:rPr>
              <a:t>ПАСПОРТ ТЕРРИТОРИИ </a:t>
            </a:r>
            <a:r>
              <a:rPr lang="ru-RU" sz="3100" dirty="0" smtClean="0">
                <a:solidFill>
                  <a:srgbClr val="000000"/>
                </a:solidFill>
              </a:rPr>
              <a:t>АЧХОЙ-МАРТАНОВСКОГО МУНИЦИПАЛЬНОГО  </a:t>
            </a:r>
            <a:r>
              <a:rPr lang="ru-RU" sz="3100" dirty="0">
                <a:solidFill>
                  <a:srgbClr val="000000"/>
                </a:solidFill>
              </a:rPr>
              <a:t>РАЙОНА</a:t>
            </a:r>
          </a:p>
          <a:p>
            <a:pPr algn="ctr" defTabSz="1219200">
              <a:lnSpc>
                <a:spcPct val="80000"/>
              </a:lnSpc>
            </a:pP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(Утвержден </a:t>
            </a:r>
            <a:r>
              <a:rPr lang="ru-RU" sz="2000" b="1" dirty="0" smtClean="0">
                <a:solidFill>
                  <a:srgbClr val="0000FF"/>
                </a:solidFill>
                <a:latin typeface="Arial" pitchFamily="34" charset="0"/>
              </a:rPr>
              <a:t>КЧС и </a:t>
            </a:r>
            <a:r>
              <a:rPr lang="ru-RU" sz="2000" b="1" dirty="0">
                <a:solidFill>
                  <a:srgbClr val="0000FF"/>
                </a:solidFill>
                <a:latin typeface="Arial" pitchFamily="34" charset="0"/>
              </a:rPr>
              <a:t>ПБ</a:t>
            </a:r>
            <a:r>
              <a:rPr lang="ru-RU" sz="14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ru-RU" sz="2100" b="1" dirty="0" smtClean="0">
                <a:solidFill>
                  <a:srgbClr val="0000FF"/>
                </a:solidFill>
                <a:cs typeface="Times New Roman" pitchFamily="18" charset="0"/>
              </a:rPr>
              <a:t>Ачхой-Мартановского </a:t>
            </a: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района   </a:t>
            </a:r>
            <a:r>
              <a:rPr lang="ru-RU" sz="2100" b="1" dirty="0" smtClean="0">
                <a:solidFill>
                  <a:srgbClr val="0000FF"/>
                </a:solidFill>
                <a:cs typeface="Times New Roman" pitchFamily="18" charset="0"/>
              </a:rPr>
              <a:t>01.03.2012г</a:t>
            </a: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) 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936881" y="1416224"/>
            <a:ext cx="6927837" cy="792088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2173420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81923" name="Rectangle 2"/>
          <p:cNvSpPr txBox="1">
            <a:spLocks noChangeArrowheads="1"/>
          </p:cNvSpPr>
          <p:nvPr/>
        </p:nvSpPr>
        <p:spPr bwMode="auto">
          <a:xfrm>
            <a:off x="0" y="990600"/>
            <a:ext cx="12801600" cy="6572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/>
          <a:lstStyle/>
          <a:p>
            <a:pPr marL="457200" indent="-457200" algn="ctr">
              <a:spcBef>
                <a:spcPct val="20000"/>
              </a:spcBef>
            </a:pPr>
            <a:r>
              <a:rPr lang="ru-RU" sz="3100">
                <a:solidFill>
                  <a:schemeClr val="tx1"/>
                </a:solidFill>
              </a:rPr>
              <a:t>Риски возникновения аварий на газо-, нефте-, продуктопроводах</a:t>
            </a:r>
          </a:p>
        </p:txBody>
      </p:sp>
      <p:sp>
        <p:nvSpPr>
          <p:cNvPr id="81924" name="AutoShape 43"/>
          <p:cNvSpPr>
            <a:spLocks noChangeArrowheads="1"/>
          </p:cNvSpPr>
          <p:nvPr/>
        </p:nvSpPr>
        <p:spPr bwMode="auto">
          <a:xfrm>
            <a:off x="123825" y="4400550"/>
            <a:ext cx="12601575" cy="1700213"/>
          </a:xfrm>
          <a:prstGeom prst="wedgeRoundRectCallout">
            <a:avLst>
              <a:gd name="adj1" fmla="val 16083"/>
              <a:gd name="adj2" fmla="val -51264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91231" tIns="45616" rIns="91231" bIns="45616">
            <a:flatTx/>
          </a:bodyPr>
          <a:lstStyle/>
          <a:p>
            <a:pPr algn="ctr">
              <a:spcBef>
                <a:spcPct val="50000"/>
              </a:spcBef>
            </a:pP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4300" b="1">
                <a:solidFill>
                  <a:schemeClr val="tx1"/>
                </a:solidFill>
              </a:rPr>
              <a:t>Ачхой-Мартановского</a:t>
            </a:r>
            <a:r>
              <a:rPr lang="ru-RU" sz="4300"/>
              <a:t> </a:t>
            </a:r>
            <a:r>
              <a:rPr lang="ru-RU" sz="4300" b="1">
                <a:solidFill>
                  <a:schemeClr val="tx1"/>
                </a:solidFill>
                <a:cs typeface="Times New Roman" pitchFamily="18" charset="0"/>
              </a:rPr>
              <a:t>района газо-, нефте-, продуктопровода нет.</a:t>
            </a:r>
          </a:p>
        </p:txBody>
      </p:sp>
      <p:sp>
        <p:nvSpPr>
          <p:cNvPr id="81925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1014413"/>
            <a:ext cx="12801600" cy="579437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3100" kern="0" dirty="0">
                <a:solidFill>
                  <a:srgbClr val="000000"/>
                </a:solidFill>
                <a:ea typeface="+mj-ea"/>
                <a:cs typeface="Times New Roman" pitchFamily="18" charset="0"/>
              </a:rPr>
              <a:t>Риски обрушения зданий, сооружений, пород</a:t>
            </a: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 </a:t>
            </a:r>
          </a:p>
        </p:txBody>
      </p:sp>
      <p:sp>
        <p:nvSpPr>
          <p:cNvPr id="82948" name="AutoShape 43"/>
          <p:cNvSpPr>
            <a:spLocks noChangeArrowheads="1"/>
          </p:cNvSpPr>
          <p:nvPr/>
        </p:nvSpPr>
        <p:spPr bwMode="auto">
          <a:xfrm>
            <a:off x="123825" y="4300538"/>
            <a:ext cx="12601575" cy="1700212"/>
          </a:xfrm>
          <a:prstGeom prst="wedgeRoundRectCallout">
            <a:avLst>
              <a:gd name="adj1" fmla="val 16083"/>
              <a:gd name="adj2" fmla="val -51264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91231" tIns="45616" rIns="91231" bIns="45616">
            <a:flatTx/>
          </a:bodyPr>
          <a:lstStyle/>
          <a:p>
            <a:pPr algn="ctr">
              <a:spcBef>
                <a:spcPct val="50000"/>
              </a:spcBef>
            </a:pPr>
            <a:r>
              <a:rPr lang="ru-RU" sz="4000" b="1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4000" b="1">
                <a:solidFill>
                  <a:schemeClr val="tx1"/>
                </a:solidFill>
              </a:rPr>
              <a:t>Ачхой-Мартановского</a:t>
            </a:r>
            <a:r>
              <a:rPr lang="ru-RU" sz="4000" b="1">
                <a:solidFill>
                  <a:schemeClr val="tx1"/>
                </a:solidFill>
                <a:cs typeface="Times New Roman" pitchFamily="18" charset="0"/>
              </a:rPr>
              <a:t> района риска обрушения зданий, сооружений, пород нет</a:t>
            </a:r>
          </a:p>
        </p:txBody>
      </p:sp>
      <p:sp>
        <p:nvSpPr>
          <p:cNvPr id="82949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83971" name="Picture 3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2340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dirty="0" smtClean="0">
                <a:solidFill>
                  <a:srgbClr val="FFFF00"/>
                </a:solidFill>
              </a:rPr>
              <a:t>РИСКИ ВОЗНИКНОВЕНИЯ ПОЖАРОВ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44" name="Полилиния 143"/>
          <p:cNvSpPr/>
          <p:nvPr/>
        </p:nvSpPr>
        <p:spPr>
          <a:xfrm>
            <a:off x="1660525" y="1901825"/>
            <a:ext cx="6137275" cy="3422650"/>
          </a:xfrm>
          <a:custGeom>
            <a:avLst/>
            <a:gdLst>
              <a:gd name="connsiteX0" fmla="*/ 130175 w 6137275"/>
              <a:gd name="connsiteY0" fmla="*/ 2174875 h 3422650"/>
              <a:gd name="connsiteX1" fmla="*/ 320675 w 6137275"/>
              <a:gd name="connsiteY1" fmla="*/ 2422525 h 3422650"/>
              <a:gd name="connsiteX2" fmla="*/ 320675 w 6137275"/>
              <a:gd name="connsiteY2" fmla="*/ 2860675 h 3422650"/>
              <a:gd name="connsiteX3" fmla="*/ 930275 w 6137275"/>
              <a:gd name="connsiteY3" fmla="*/ 2670175 h 3422650"/>
              <a:gd name="connsiteX4" fmla="*/ 2035175 w 6137275"/>
              <a:gd name="connsiteY4" fmla="*/ 2974975 h 3422650"/>
              <a:gd name="connsiteX5" fmla="*/ 2873375 w 6137275"/>
              <a:gd name="connsiteY5" fmla="*/ 3375025 h 3422650"/>
              <a:gd name="connsiteX6" fmla="*/ 3140075 w 6137275"/>
              <a:gd name="connsiteY6" fmla="*/ 3260725 h 3422650"/>
              <a:gd name="connsiteX7" fmla="*/ 3254375 w 6137275"/>
              <a:gd name="connsiteY7" fmla="*/ 3089275 h 3422650"/>
              <a:gd name="connsiteX8" fmla="*/ 3768725 w 6137275"/>
              <a:gd name="connsiteY8" fmla="*/ 2860675 h 3422650"/>
              <a:gd name="connsiteX9" fmla="*/ 3959225 w 6137275"/>
              <a:gd name="connsiteY9" fmla="*/ 2651125 h 3422650"/>
              <a:gd name="connsiteX10" fmla="*/ 4454525 w 6137275"/>
              <a:gd name="connsiteY10" fmla="*/ 2708275 h 3422650"/>
              <a:gd name="connsiteX11" fmla="*/ 4816475 w 6137275"/>
              <a:gd name="connsiteY11" fmla="*/ 2651125 h 3422650"/>
              <a:gd name="connsiteX12" fmla="*/ 5026025 w 6137275"/>
              <a:gd name="connsiteY12" fmla="*/ 2651125 h 3422650"/>
              <a:gd name="connsiteX13" fmla="*/ 5349875 w 6137275"/>
              <a:gd name="connsiteY13" fmla="*/ 2327275 h 3422650"/>
              <a:gd name="connsiteX14" fmla="*/ 6054725 w 6137275"/>
              <a:gd name="connsiteY14" fmla="*/ 1889125 h 3422650"/>
              <a:gd name="connsiteX15" fmla="*/ 5845175 w 6137275"/>
              <a:gd name="connsiteY15" fmla="*/ 1527175 h 3422650"/>
              <a:gd name="connsiteX16" fmla="*/ 6073775 w 6137275"/>
              <a:gd name="connsiteY16" fmla="*/ 1165225 h 3422650"/>
              <a:gd name="connsiteX17" fmla="*/ 5578475 w 6137275"/>
              <a:gd name="connsiteY17" fmla="*/ 593725 h 3422650"/>
              <a:gd name="connsiteX18" fmla="*/ 5597525 w 6137275"/>
              <a:gd name="connsiteY18" fmla="*/ 384175 h 3422650"/>
              <a:gd name="connsiteX19" fmla="*/ 4130675 w 6137275"/>
              <a:gd name="connsiteY19" fmla="*/ 136525 h 3422650"/>
              <a:gd name="connsiteX20" fmla="*/ 2949575 w 6137275"/>
              <a:gd name="connsiteY20" fmla="*/ 3175 h 3422650"/>
              <a:gd name="connsiteX21" fmla="*/ 1958975 w 6137275"/>
              <a:gd name="connsiteY21" fmla="*/ 117475 h 3422650"/>
              <a:gd name="connsiteX22" fmla="*/ 1368425 w 6137275"/>
              <a:gd name="connsiteY22" fmla="*/ 555625 h 3422650"/>
              <a:gd name="connsiteX23" fmla="*/ 1558925 w 6137275"/>
              <a:gd name="connsiteY23" fmla="*/ 917575 h 3422650"/>
              <a:gd name="connsiteX24" fmla="*/ 1558925 w 6137275"/>
              <a:gd name="connsiteY24" fmla="*/ 1050925 h 3422650"/>
              <a:gd name="connsiteX25" fmla="*/ 1939925 w 6137275"/>
              <a:gd name="connsiteY25" fmla="*/ 1260475 h 3422650"/>
              <a:gd name="connsiteX26" fmla="*/ 1787525 w 6137275"/>
              <a:gd name="connsiteY26" fmla="*/ 1508125 h 3422650"/>
              <a:gd name="connsiteX27" fmla="*/ 1387475 w 6137275"/>
              <a:gd name="connsiteY27" fmla="*/ 1679575 h 3422650"/>
              <a:gd name="connsiteX28" fmla="*/ 701675 w 6137275"/>
              <a:gd name="connsiteY28" fmla="*/ 1660525 h 3422650"/>
              <a:gd name="connsiteX29" fmla="*/ 92075 w 6137275"/>
              <a:gd name="connsiteY29" fmla="*/ 2022475 h 3422650"/>
              <a:gd name="connsiteX30" fmla="*/ 130175 w 6137275"/>
              <a:gd name="connsiteY30" fmla="*/ 2174875 h 3422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37275" h="3422650">
                <a:moveTo>
                  <a:pt x="130175" y="2174875"/>
                </a:moveTo>
                <a:cubicBezTo>
                  <a:pt x="168275" y="2241550"/>
                  <a:pt x="288925" y="2308225"/>
                  <a:pt x="320675" y="2422525"/>
                </a:cubicBezTo>
                <a:cubicBezTo>
                  <a:pt x="352425" y="2536825"/>
                  <a:pt x="219075" y="2819400"/>
                  <a:pt x="320675" y="2860675"/>
                </a:cubicBezTo>
                <a:cubicBezTo>
                  <a:pt x="422275" y="2901950"/>
                  <a:pt x="644525" y="2651125"/>
                  <a:pt x="930275" y="2670175"/>
                </a:cubicBezTo>
                <a:cubicBezTo>
                  <a:pt x="1216025" y="2689225"/>
                  <a:pt x="1711325" y="2857500"/>
                  <a:pt x="2035175" y="2974975"/>
                </a:cubicBezTo>
                <a:cubicBezTo>
                  <a:pt x="2359025" y="3092450"/>
                  <a:pt x="2689225" y="3327400"/>
                  <a:pt x="2873375" y="3375025"/>
                </a:cubicBezTo>
                <a:cubicBezTo>
                  <a:pt x="3057525" y="3422650"/>
                  <a:pt x="3076575" y="3308350"/>
                  <a:pt x="3140075" y="3260725"/>
                </a:cubicBezTo>
                <a:cubicBezTo>
                  <a:pt x="3203575" y="3213100"/>
                  <a:pt x="3149600" y="3155950"/>
                  <a:pt x="3254375" y="3089275"/>
                </a:cubicBezTo>
                <a:cubicBezTo>
                  <a:pt x="3359150" y="3022600"/>
                  <a:pt x="3651250" y="2933700"/>
                  <a:pt x="3768725" y="2860675"/>
                </a:cubicBezTo>
                <a:cubicBezTo>
                  <a:pt x="3886200" y="2787650"/>
                  <a:pt x="3844925" y="2676525"/>
                  <a:pt x="3959225" y="2651125"/>
                </a:cubicBezTo>
                <a:cubicBezTo>
                  <a:pt x="4073525" y="2625725"/>
                  <a:pt x="4311650" y="2708275"/>
                  <a:pt x="4454525" y="2708275"/>
                </a:cubicBezTo>
                <a:cubicBezTo>
                  <a:pt x="4597400" y="2708275"/>
                  <a:pt x="4721225" y="2660650"/>
                  <a:pt x="4816475" y="2651125"/>
                </a:cubicBezTo>
                <a:cubicBezTo>
                  <a:pt x="4911725" y="2641600"/>
                  <a:pt x="4937125" y="2705100"/>
                  <a:pt x="5026025" y="2651125"/>
                </a:cubicBezTo>
                <a:cubicBezTo>
                  <a:pt x="5114925" y="2597150"/>
                  <a:pt x="5178425" y="2454275"/>
                  <a:pt x="5349875" y="2327275"/>
                </a:cubicBezTo>
                <a:cubicBezTo>
                  <a:pt x="5521325" y="2200275"/>
                  <a:pt x="5972175" y="2022475"/>
                  <a:pt x="6054725" y="1889125"/>
                </a:cubicBezTo>
                <a:cubicBezTo>
                  <a:pt x="6137275" y="1755775"/>
                  <a:pt x="5842000" y="1647825"/>
                  <a:pt x="5845175" y="1527175"/>
                </a:cubicBezTo>
                <a:cubicBezTo>
                  <a:pt x="5848350" y="1406525"/>
                  <a:pt x="6118225" y="1320800"/>
                  <a:pt x="6073775" y="1165225"/>
                </a:cubicBezTo>
                <a:cubicBezTo>
                  <a:pt x="6029325" y="1009650"/>
                  <a:pt x="5657850" y="723900"/>
                  <a:pt x="5578475" y="593725"/>
                </a:cubicBezTo>
                <a:cubicBezTo>
                  <a:pt x="5499100" y="463550"/>
                  <a:pt x="5838825" y="460375"/>
                  <a:pt x="5597525" y="384175"/>
                </a:cubicBezTo>
                <a:cubicBezTo>
                  <a:pt x="5356225" y="307975"/>
                  <a:pt x="4572000" y="200025"/>
                  <a:pt x="4130675" y="136525"/>
                </a:cubicBezTo>
                <a:cubicBezTo>
                  <a:pt x="3689350" y="73025"/>
                  <a:pt x="3311525" y="6350"/>
                  <a:pt x="2949575" y="3175"/>
                </a:cubicBezTo>
                <a:cubicBezTo>
                  <a:pt x="2587625" y="0"/>
                  <a:pt x="2222500" y="25400"/>
                  <a:pt x="1958975" y="117475"/>
                </a:cubicBezTo>
                <a:cubicBezTo>
                  <a:pt x="1695450" y="209550"/>
                  <a:pt x="1435100" y="422275"/>
                  <a:pt x="1368425" y="555625"/>
                </a:cubicBezTo>
                <a:cubicBezTo>
                  <a:pt x="1301750" y="688975"/>
                  <a:pt x="1527175" y="835025"/>
                  <a:pt x="1558925" y="917575"/>
                </a:cubicBezTo>
                <a:cubicBezTo>
                  <a:pt x="1590675" y="1000125"/>
                  <a:pt x="1495425" y="993775"/>
                  <a:pt x="1558925" y="1050925"/>
                </a:cubicBezTo>
                <a:cubicBezTo>
                  <a:pt x="1622425" y="1108075"/>
                  <a:pt x="1901825" y="1184275"/>
                  <a:pt x="1939925" y="1260475"/>
                </a:cubicBezTo>
                <a:cubicBezTo>
                  <a:pt x="1978025" y="1336675"/>
                  <a:pt x="1879600" y="1438275"/>
                  <a:pt x="1787525" y="1508125"/>
                </a:cubicBezTo>
                <a:cubicBezTo>
                  <a:pt x="1695450" y="1577975"/>
                  <a:pt x="1568450" y="1654175"/>
                  <a:pt x="1387475" y="1679575"/>
                </a:cubicBezTo>
                <a:cubicBezTo>
                  <a:pt x="1206500" y="1704975"/>
                  <a:pt x="917575" y="1603375"/>
                  <a:pt x="701675" y="1660525"/>
                </a:cubicBezTo>
                <a:cubicBezTo>
                  <a:pt x="485775" y="1717675"/>
                  <a:pt x="184150" y="1930400"/>
                  <a:pt x="92075" y="2022475"/>
                </a:cubicBezTo>
                <a:cubicBezTo>
                  <a:pt x="0" y="2114550"/>
                  <a:pt x="92075" y="2108200"/>
                  <a:pt x="130175" y="2174875"/>
                </a:cubicBezTo>
                <a:close/>
              </a:path>
            </a:pathLst>
          </a:custGeom>
          <a:solidFill>
            <a:srgbClr val="FF0000">
              <a:alpha val="20000"/>
            </a:srgb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0254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10255" name="Rectangle 2"/>
          <p:cNvSpPr txBox="1">
            <a:spLocks noChangeArrowheads="1"/>
          </p:cNvSpPr>
          <p:nvPr/>
        </p:nvSpPr>
        <p:spPr bwMode="auto">
          <a:xfrm>
            <a:off x="0" y="993775"/>
            <a:ext cx="12801600" cy="57943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70906" tIns="85455" rIns="170906" bIns="85455" anchor="ctr"/>
          <a:lstStyle/>
          <a:p>
            <a:pPr algn="ctr" defTabSz="1709738"/>
            <a:r>
              <a:rPr lang="ru-RU" sz="3100">
                <a:solidFill>
                  <a:schemeClr val="tx1"/>
                </a:solidFill>
              </a:rPr>
              <a:t>Риски возникновения техногенных пожаров</a:t>
            </a:r>
          </a:p>
        </p:txBody>
      </p:sp>
      <p:graphicFrame>
        <p:nvGraphicFramePr>
          <p:cNvPr id="10242" name="Object 8"/>
          <p:cNvGraphicFramePr>
            <a:graphicFrameLocks noChangeAspect="1"/>
          </p:cNvGraphicFramePr>
          <p:nvPr/>
        </p:nvGraphicFramePr>
        <p:xfrm>
          <a:off x="4105275" y="3573463"/>
          <a:ext cx="223838" cy="441325"/>
        </p:xfrm>
        <a:graphic>
          <a:graphicData uri="http://schemas.openxmlformats.org/presentationml/2006/ole">
            <p:oleObj spid="_x0000_s10242" name="CorelDRAW" r:id="rId4" imgW="2347560" imgH="2995560" progId="">
              <p:embed/>
            </p:oleObj>
          </a:graphicData>
        </a:graphic>
      </p:graphicFrame>
      <p:grpSp>
        <p:nvGrpSpPr>
          <p:cNvPr id="10256" name="Группа 137"/>
          <p:cNvGrpSpPr>
            <a:grpSpLocks/>
          </p:cNvGrpSpPr>
          <p:nvPr/>
        </p:nvGrpSpPr>
        <p:grpSpPr bwMode="auto">
          <a:xfrm>
            <a:off x="3616325" y="2371725"/>
            <a:ext cx="927100" cy="1547813"/>
            <a:chOff x="-1028752" y="3323959"/>
            <a:chExt cx="926218" cy="1548079"/>
          </a:xfrm>
        </p:grpSpPr>
        <p:grpSp>
          <p:nvGrpSpPr>
            <p:cNvPr id="10398" name="Group 97"/>
            <p:cNvGrpSpPr>
              <a:grpSpLocks/>
            </p:cNvGrpSpPr>
            <p:nvPr/>
          </p:nvGrpSpPr>
          <p:grpSpPr bwMode="auto">
            <a:xfrm>
              <a:off x="-993373" y="4337709"/>
              <a:ext cx="866775" cy="534329"/>
              <a:chOff x="-1121" y="1421"/>
              <a:chExt cx="441" cy="289"/>
            </a:xfrm>
          </p:grpSpPr>
          <p:grpSp>
            <p:nvGrpSpPr>
              <p:cNvPr id="10417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0419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420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0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10399" name="Группа 276"/>
            <p:cNvGrpSpPr>
              <a:grpSpLocks/>
            </p:cNvGrpSpPr>
            <p:nvPr/>
          </p:nvGrpSpPr>
          <p:grpSpPr bwMode="auto">
            <a:xfrm>
              <a:off x="-791967" y="3323959"/>
              <a:ext cx="368335" cy="512605"/>
              <a:chOff x="-1078431" y="2643839"/>
              <a:chExt cx="502244" cy="716126"/>
            </a:xfrm>
          </p:grpSpPr>
          <p:graphicFrame>
            <p:nvGraphicFramePr>
              <p:cNvPr id="10251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10251" name="Clip" r:id="rId5" imgW="590231" imgH="703385" progId="">
                  <p:embed/>
                </p:oleObj>
              </a:graphicData>
            </a:graphic>
          </p:graphicFrame>
          <p:sp>
            <p:nvSpPr>
              <p:cNvPr id="27" name="Пятиугольник 26"/>
              <p:cNvSpPr/>
              <p:nvPr/>
            </p:nvSpPr>
            <p:spPr>
              <a:xfrm>
                <a:off x="-1042311" y="2788021"/>
                <a:ext cx="432516" cy="215162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10416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  <p:grpSp>
          <p:nvGrpSpPr>
            <p:cNvPr id="10400" name="Group 97"/>
            <p:cNvGrpSpPr>
              <a:grpSpLocks/>
            </p:cNvGrpSpPr>
            <p:nvPr/>
          </p:nvGrpSpPr>
          <p:grpSpPr bwMode="auto">
            <a:xfrm>
              <a:off x="-1028752" y="4099331"/>
              <a:ext cx="866775" cy="534329"/>
              <a:chOff x="-1139" y="1421"/>
              <a:chExt cx="441" cy="289"/>
            </a:xfrm>
          </p:grpSpPr>
          <p:grpSp>
            <p:nvGrpSpPr>
              <p:cNvPr id="10411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0413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414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СМП</a:t>
                </a:r>
              </a:p>
            </p:txBody>
          </p:sp>
        </p:grpSp>
        <p:grpSp>
          <p:nvGrpSpPr>
            <p:cNvPr id="10401" name="Group 97"/>
            <p:cNvGrpSpPr>
              <a:grpSpLocks/>
            </p:cNvGrpSpPr>
            <p:nvPr/>
          </p:nvGrpSpPr>
          <p:grpSpPr bwMode="auto">
            <a:xfrm>
              <a:off x="-993373" y="3861707"/>
              <a:ext cx="866775" cy="534329"/>
              <a:chOff x="-1121" y="1421"/>
              <a:chExt cx="441" cy="289"/>
            </a:xfrm>
          </p:grpSpPr>
          <p:grpSp>
            <p:nvGrpSpPr>
              <p:cNvPr id="10407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0409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410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9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ОМВД</a:t>
                </a:r>
              </a:p>
            </p:txBody>
          </p:sp>
        </p:grpSp>
        <p:grpSp>
          <p:nvGrpSpPr>
            <p:cNvPr id="10402" name="Group 97"/>
            <p:cNvGrpSpPr>
              <a:grpSpLocks/>
            </p:cNvGrpSpPr>
            <p:nvPr/>
          </p:nvGrpSpPr>
          <p:grpSpPr bwMode="auto">
            <a:xfrm>
              <a:off x="-969309" y="3635361"/>
              <a:ext cx="866775" cy="534329"/>
              <a:chOff x="-1109" y="1421"/>
              <a:chExt cx="441" cy="289"/>
            </a:xfrm>
          </p:grpSpPr>
          <p:grpSp>
            <p:nvGrpSpPr>
              <p:cNvPr id="10403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0405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406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" name="Text Box 101"/>
              <p:cNvSpPr txBox="1">
                <a:spLocks noChangeArrowheads="1"/>
              </p:cNvSpPr>
              <p:nvPr/>
            </p:nvSpPr>
            <p:spPr bwMode="auto">
              <a:xfrm>
                <a:off x="-110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ГИБДД</a:t>
                </a:r>
              </a:p>
            </p:txBody>
          </p:sp>
        </p:grpSp>
      </p:grpSp>
      <p:pic>
        <p:nvPicPr>
          <p:cNvPr id="10257" name="Picture 20" descr="пламя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060825" y="3743325"/>
            <a:ext cx="2159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Прямоугольная выноска 33"/>
          <p:cNvSpPr/>
          <p:nvPr/>
        </p:nvSpPr>
        <p:spPr>
          <a:xfrm>
            <a:off x="2900338" y="4229096"/>
            <a:ext cx="1071566" cy="327025"/>
          </a:xfrm>
          <a:prstGeom prst="wedgeRectCallout">
            <a:avLst>
              <a:gd name="adj1" fmla="val 69166"/>
              <a:gd name="adj2" fmla="val -129809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ctr"/>
            <a:r>
              <a:rPr lang="ru-RU" sz="1050" dirty="0" smtClean="0">
                <a:solidFill>
                  <a:schemeClr val="tx1"/>
                </a:solidFill>
                <a:latin typeface="Times New Roman"/>
              </a:rPr>
              <a:t>АЗС  «</a:t>
            </a:r>
            <a:r>
              <a:rPr lang="ru-RU" sz="1050" dirty="0" err="1" smtClean="0">
                <a:solidFill>
                  <a:schemeClr val="tx1"/>
                </a:solidFill>
                <a:latin typeface="Times New Roman"/>
              </a:rPr>
              <a:t>Велкоме</a:t>
            </a:r>
            <a:r>
              <a:rPr lang="ru-RU" sz="1050" dirty="0" smtClean="0">
                <a:solidFill>
                  <a:schemeClr val="tx1"/>
                </a:solidFill>
                <a:latin typeface="Times New Roman"/>
              </a:rPr>
              <a:t>»                               </a:t>
            </a:r>
            <a:endParaRPr lang="ru-RU" sz="1050" dirty="0">
              <a:solidFill>
                <a:schemeClr val="tx1"/>
              </a:solidFill>
              <a:latin typeface="Times New Roman"/>
            </a:endParaRPr>
          </a:p>
        </p:txBody>
      </p:sp>
      <p:grpSp>
        <p:nvGrpSpPr>
          <p:cNvPr id="10259" name="Group 298"/>
          <p:cNvGrpSpPr>
            <a:grpSpLocks/>
          </p:cNvGrpSpPr>
          <p:nvPr/>
        </p:nvGrpSpPr>
        <p:grpSpPr bwMode="auto">
          <a:xfrm>
            <a:off x="3257550" y="3654425"/>
            <a:ext cx="576263" cy="360363"/>
            <a:chOff x="2290" y="4020"/>
            <a:chExt cx="817" cy="315"/>
          </a:xfrm>
        </p:grpSpPr>
        <p:sp>
          <p:nvSpPr>
            <p:cNvPr id="1038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</a:p>
          </p:txBody>
        </p:sp>
        <p:grpSp>
          <p:nvGrpSpPr>
            <p:cNvPr id="1038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039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039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39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39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039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039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39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039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47" name="Прямоугольная выноска 46"/>
          <p:cNvSpPr/>
          <p:nvPr/>
        </p:nvSpPr>
        <p:spPr>
          <a:xfrm>
            <a:off x="185738" y="2085975"/>
            <a:ext cx="1428750" cy="295275"/>
          </a:xfrm>
          <a:prstGeom prst="wedgeRectCallout">
            <a:avLst>
              <a:gd name="adj1" fmla="val -18957"/>
              <a:gd name="adj2" fmla="val 156679"/>
            </a:avLst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Трасса М-29</a:t>
            </a:r>
          </a:p>
        </p:txBody>
      </p:sp>
      <p:graphicFrame>
        <p:nvGraphicFramePr>
          <p:cNvPr id="10243" name="Object 4"/>
          <p:cNvGraphicFramePr>
            <a:graphicFrameLocks noChangeAspect="1"/>
          </p:cNvGraphicFramePr>
          <p:nvPr/>
        </p:nvGraphicFramePr>
        <p:xfrm>
          <a:off x="4114800" y="2033588"/>
          <a:ext cx="223838" cy="441325"/>
        </p:xfrm>
        <a:graphic>
          <a:graphicData uri="http://schemas.openxmlformats.org/presentationml/2006/ole">
            <p:oleObj spid="_x0000_s10243" name="CorelDRAW" r:id="rId7" imgW="2347560" imgH="2995560" progId="">
              <p:embed/>
            </p:oleObj>
          </a:graphicData>
        </a:graphic>
      </p:graphicFrame>
      <p:graphicFrame>
        <p:nvGraphicFramePr>
          <p:cNvPr id="10244" name="Object 5"/>
          <p:cNvGraphicFramePr>
            <a:graphicFrameLocks noChangeAspect="1"/>
          </p:cNvGraphicFramePr>
          <p:nvPr/>
        </p:nvGraphicFramePr>
        <p:xfrm>
          <a:off x="5534025" y="3948113"/>
          <a:ext cx="223838" cy="441325"/>
        </p:xfrm>
        <a:graphic>
          <a:graphicData uri="http://schemas.openxmlformats.org/presentationml/2006/ole">
            <p:oleObj spid="_x0000_s10244" name="CorelDRAW" r:id="rId8" imgW="2347560" imgH="2995560" progId="">
              <p:embed/>
            </p:oleObj>
          </a:graphicData>
        </a:graphic>
      </p:graphicFrame>
      <p:graphicFrame>
        <p:nvGraphicFramePr>
          <p:cNvPr id="10245" name="Object 6"/>
          <p:cNvGraphicFramePr>
            <a:graphicFrameLocks noChangeAspect="1"/>
          </p:cNvGraphicFramePr>
          <p:nvPr/>
        </p:nvGraphicFramePr>
        <p:xfrm>
          <a:off x="5981700" y="2928938"/>
          <a:ext cx="223838" cy="441325"/>
        </p:xfrm>
        <a:graphic>
          <a:graphicData uri="http://schemas.openxmlformats.org/presentationml/2006/ole">
            <p:oleObj spid="_x0000_s10245" name="CorelDRAW" r:id="rId9" imgW="2347560" imgH="2995560" progId="">
              <p:embed/>
            </p:oleObj>
          </a:graphicData>
        </a:graphic>
      </p:graphicFrame>
      <p:graphicFrame>
        <p:nvGraphicFramePr>
          <p:cNvPr id="10246" name="Object 7"/>
          <p:cNvGraphicFramePr>
            <a:graphicFrameLocks noChangeAspect="1"/>
          </p:cNvGraphicFramePr>
          <p:nvPr/>
        </p:nvGraphicFramePr>
        <p:xfrm>
          <a:off x="6324600" y="3683000"/>
          <a:ext cx="223838" cy="441325"/>
        </p:xfrm>
        <a:graphic>
          <a:graphicData uri="http://schemas.openxmlformats.org/presentationml/2006/ole">
            <p:oleObj spid="_x0000_s10246" name="CorelDRAW" r:id="rId10" imgW="2347560" imgH="2995560" progId="">
              <p:embed/>
            </p:oleObj>
          </a:graphicData>
        </a:graphic>
      </p:graphicFrame>
      <p:sp>
        <p:nvSpPr>
          <p:cNvPr id="54" name="Прямоугольная выноска 53"/>
          <p:cNvSpPr/>
          <p:nvPr/>
        </p:nvSpPr>
        <p:spPr>
          <a:xfrm>
            <a:off x="2614613" y="1871663"/>
            <a:ext cx="571500" cy="327025"/>
          </a:xfrm>
          <a:prstGeom prst="wedgeRectCallout">
            <a:avLst>
              <a:gd name="adj1" fmla="val 205832"/>
              <a:gd name="adj2" fmla="val 45018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ctr"/>
            <a:r>
              <a:rPr lang="ru-RU" sz="800" dirty="0" smtClean="0">
                <a:solidFill>
                  <a:schemeClr val="tx1"/>
                </a:solidFill>
                <a:latin typeface="Times New Roman"/>
              </a:rPr>
              <a:t>КАЗС №23</a:t>
            </a:r>
            <a:endParaRPr lang="ru-RU" sz="800" dirty="0">
              <a:solidFill>
                <a:schemeClr val="tx1"/>
              </a:solidFill>
              <a:latin typeface="Times New Roman"/>
            </a:endParaRPr>
          </a:p>
        </p:txBody>
      </p:sp>
      <p:sp>
        <p:nvSpPr>
          <p:cNvPr id="55" name="Прямоугольная выноска 54"/>
          <p:cNvSpPr/>
          <p:nvPr/>
        </p:nvSpPr>
        <p:spPr>
          <a:xfrm>
            <a:off x="5829296" y="2371708"/>
            <a:ext cx="928690" cy="327025"/>
          </a:xfrm>
          <a:prstGeom prst="wedgeRectCallout">
            <a:avLst>
              <a:gd name="adj1" fmla="val -20833"/>
              <a:gd name="adj2" fmla="val 120776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«</a:t>
            </a:r>
            <a:r>
              <a:rPr lang="ru-RU" sz="105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Бекойл</a:t>
            </a:r>
            <a:r>
              <a: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endParaRPr lang="ru-RU" sz="105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6" name="Прямоугольная выноска 55"/>
          <p:cNvSpPr/>
          <p:nvPr/>
        </p:nvSpPr>
        <p:spPr>
          <a:xfrm>
            <a:off x="6257924" y="3114675"/>
            <a:ext cx="1000131" cy="327025"/>
          </a:xfrm>
          <a:prstGeom prst="wedgeRectCallout">
            <a:avLst>
              <a:gd name="adj1" fmla="val -36635"/>
              <a:gd name="adj2" fmla="val 134584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ctr"/>
            <a:r>
              <a:rPr lang="ru-RU" sz="1050" dirty="0" smtClean="0">
                <a:solidFill>
                  <a:schemeClr val="tx1"/>
                </a:solidFill>
                <a:latin typeface="Times New Roman"/>
              </a:rPr>
              <a:t>АЗС«</a:t>
            </a:r>
            <a:r>
              <a:rPr lang="ru-RU" sz="1050" dirty="0" err="1" smtClean="0">
                <a:solidFill>
                  <a:schemeClr val="tx1"/>
                </a:solidFill>
                <a:latin typeface="Times New Roman"/>
              </a:rPr>
              <a:t>Бекойл</a:t>
            </a:r>
            <a:r>
              <a:rPr lang="ru-RU" sz="1050" dirty="0" smtClean="0">
                <a:solidFill>
                  <a:schemeClr val="tx1"/>
                </a:solidFill>
                <a:latin typeface="Times New Roman"/>
              </a:rPr>
              <a:t>»</a:t>
            </a:r>
            <a:endParaRPr lang="ru-RU" sz="1050" dirty="0">
              <a:solidFill>
                <a:schemeClr val="tx1"/>
              </a:solidFill>
              <a:latin typeface="Times New Roman"/>
            </a:endParaRPr>
          </a:p>
        </p:txBody>
      </p:sp>
      <p:sp>
        <p:nvSpPr>
          <p:cNvPr id="57" name="Прямоугольная выноска 56"/>
          <p:cNvSpPr/>
          <p:nvPr/>
        </p:nvSpPr>
        <p:spPr>
          <a:xfrm>
            <a:off x="5043478" y="3544881"/>
            <a:ext cx="1071564" cy="327025"/>
          </a:xfrm>
          <a:prstGeom prst="wedgeRectCallout">
            <a:avLst>
              <a:gd name="adj1" fmla="val 237"/>
              <a:gd name="adj2" fmla="val 100064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781050" lvl="0" indent="-781050" algn="ctr"/>
            <a:r>
              <a:rPr lang="ru-RU" sz="8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«ПИТ-СТОП»</a:t>
            </a:r>
          </a:p>
        </p:txBody>
      </p:sp>
      <p:pic>
        <p:nvPicPr>
          <p:cNvPr id="10265" name="Picture 20" descr="пламя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4076700" y="2157413"/>
            <a:ext cx="2159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6" name="Picture 20" descr="пламя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494338" y="4103688"/>
            <a:ext cx="2159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7" name="Picture 20" descr="пламя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6276975" y="3817938"/>
            <a:ext cx="2159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68" name="Picture 20" descr="пламя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953125" y="3033713"/>
            <a:ext cx="2159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3" name="Text Box 48"/>
          <p:cNvSpPr txBox="1">
            <a:spLocks noChangeArrowheads="1"/>
          </p:cNvSpPr>
          <p:nvPr/>
        </p:nvSpPr>
        <p:spPr bwMode="auto">
          <a:xfrm>
            <a:off x="-12700" y="6461125"/>
            <a:ext cx="3883025" cy="2046288"/>
          </a:xfrm>
          <a:prstGeom prst="rect">
            <a:avLst/>
          </a:prstGeom>
          <a:solidFill>
            <a:srgbClr val="0070C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lIns="91352" tIns="45680" rIns="91352" bIns="45680">
            <a:spAutoFit/>
          </a:bodyPr>
          <a:lstStyle/>
          <a:p>
            <a:pPr>
              <a:defRPr/>
            </a:pPr>
            <a:r>
              <a:rPr lang="ru-RU" sz="1050" b="1" dirty="0">
                <a:solidFill>
                  <a:schemeClr val="tx1"/>
                </a:solidFill>
              </a:rPr>
              <a:t>Возможные риски на ПОО</a:t>
            </a:r>
            <a:r>
              <a:rPr lang="ru-RU" sz="1050" dirty="0">
                <a:solidFill>
                  <a:schemeClr val="tx1"/>
                </a:solidFill>
              </a:rPr>
              <a:t>: розлив нефтепродукта,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</a:rPr>
              <a:t>пожар, взрыв в результате нарушения 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</a:rPr>
              <a:t>технологического процесса.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</a:rPr>
              <a:t>На ПОО 5 класса (АЗС) хранятся ЛВЖ 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</a:rPr>
              <a:t>нефтепродукты-180 ;СУГ-20 куб.м.  В случае ЧС зона аварии носит локальный характер. Прогнозируемое: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</a:rPr>
              <a:t> -количество погибших – 3 чел.; 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</a:rPr>
              <a:t> -пострадавших – 3 чел.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</a:rPr>
              <a:t>В зону поражения в случае ЧС жилые и производственные здания не попадают.</a:t>
            </a:r>
            <a:r>
              <a:rPr lang="ru-RU" sz="1050" b="1" dirty="0">
                <a:solidFill>
                  <a:schemeClr val="tx1"/>
                </a:solidFill>
              </a:rPr>
              <a:t> Возможный материальный ущерб-300тыс.руб. </a:t>
            </a:r>
            <a:r>
              <a:rPr lang="ru-RU" sz="1100" dirty="0">
                <a:solidFill>
                  <a:schemeClr val="tx1"/>
                </a:solidFill>
              </a:rPr>
              <a:t>Необходимости эвакуации  населения,  при возникновении пожаров на ПОО нет.</a:t>
            </a:r>
          </a:p>
        </p:txBody>
      </p:sp>
      <p:graphicFrame>
        <p:nvGraphicFramePr>
          <p:cNvPr id="64" name="Group 197"/>
          <p:cNvGraphicFramePr>
            <a:graphicFrameLocks noGrp="1"/>
          </p:cNvGraphicFramePr>
          <p:nvPr/>
        </p:nvGraphicFramePr>
        <p:xfrm>
          <a:off x="7785100" y="1608138"/>
          <a:ext cx="4830763" cy="987358"/>
        </p:xfrm>
        <a:graphic>
          <a:graphicData uri="http://schemas.openxmlformats.org/drawingml/2006/table">
            <a:tbl>
              <a:tblPr/>
              <a:tblGrid>
                <a:gridCol w="908050"/>
                <a:gridCol w="3922713"/>
              </a:tblGrid>
              <a:tr h="1630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131448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131448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6302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131448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5207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65728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ADD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Возможна разгерметизация трубопроводов и 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резервуаров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 нефтепродуктами, в следствии природных воздействий коррозия внутренних и наружных стен, гидравлические удары.</a:t>
                      </a:r>
                    </a:p>
                  </a:txBody>
                  <a:tcPr marL="50346" marR="503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ADDE1"/>
                    </a:solidFill>
                  </a:tcPr>
                </a:tc>
              </a:tr>
            </a:tbl>
          </a:graphicData>
        </a:graphic>
      </p:graphicFrame>
      <p:sp>
        <p:nvSpPr>
          <p:cNvPr id="65" name="Text Box 147"/>
          <p:cNvSpPr txBox="1">
            <a:spLocks noChangeArrowheads="1"/>
          </p:cNvSpPr>
          <p:nvPr/>
        </p:nvSpPr>
        <p:spPr bwMode="auto">
          <a:xfrm>
            <a:off x="17463" y="4032250"/>
            <a:ext cx="2768600" cy="1119188"/>
          </a:xfrm>
          <a:prstGeom prst="rect">
            <a:avLst/>
          </a:prstGeom>
          <a:solidFill>
            <a:srgbClr val="0070C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lIns="91385" tIns="45695" rIns="91385" bIns="45695" anchor="ctr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Превентивные мероприятия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1.Проведено обучение руководителей и дежурных смен ПОО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2.На  все ПОО  разработаны паспорта  безопасности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3.В АЗС созданы противопожарные водоемы  с объемом от16 до 60 мет. куб.</a:t>
            </a:r>
          </a:p>
        </p:txBody>
      </p:sp>
      <p:sp>
        <p:nvSpPr>
          <p:cNvPr id="66" name="Text Box 168"/>
          <p:cNvSpPr txBox="1">
            <a:spLocks noChangeArrowheads="1"/>
          </p:cNvSpPr>
          <p:nvPr/>
        </p:nvSpPr>
        <p:spPr bwMode="auto">
          <a:xfrm>
            <a:off x="6350" y="5218113"/>
            <a:ext cx="2900363" cy="1214437"/>
          </a:xfrm>
          <a:prstGeom prst="rect">
            <a:avLst/>
          </a:prstGeom>
          <a:solidFill>
            <a:srgbClr val="0070C0"/>
          </a:solidFill>
          <a:ln w="9525">
            <a:solidFill>
              <a:srgbClr val="FFFF00"/>
            </a:solidFill>
            <a:miter lim="800000"/>
            <a:headEnd/>
            <a:tailEnd/>
          </a:ln>
        </p:spPr>
        <p:txBody>
          <a:bodyPr lIns="91385" tIns="45695" rIns="91385" bIns="45695" anchor="ctr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В случае возникновения техногенных пожаров на ПОО (АЗС) используются противопожарные водоемы  расположенные на территории  АЗС, также может производиться забор воды с р. </a:t>
            </a:r>
            <a:r>
              <a:rPr lang="ru-RU" sz="1050" dirty="0" err="1">
                <a:solidFill>
                  <a:schemeClr val="tx1"/>
                </a:solidFill>
                <a:cs typeface="Times New Roman" pitchFamily="18" charset="0"/>
              </a:rPr>
              <a:t>Фортанга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. максимальное расстояние не превышает 2-х км. от  АЗС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. </a:t>
            </a:r>
          </a:p>
        </p:txBody>
      </p:sp>
      <p:sp>
        <p:nvSpPr>
          <p:cNvPr id="10285" name="Text Box 100"/>
          <p:cNvSpPr txBox="1">
            <a:spLocks noChangeArrowheads="1"/>
          </p:cNvSpPr>
          <p:nvPr/>
        </p:nvSpPr>
        <p:spPr bwMode="auto">
          <a:xfrm>
            <a:off x="9088438" y="2655888"/>
            <a:ext cx="3527425" cy="1144587"/>
          </a:xfrm>
          <a:prstGeom prst="rect">
            <a:avLst/>
          </a:prstGeom>
          <a:solidFill>
            <a:srgbClr val="FFC000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lIns="127915" tIns="63958" rIns="127915" bIns="63958">
            <a:spAutoFit/>
          </a:bodyPr>
          <a:lstStyle/>
          <a:p>
            <a:pPr algn="ctr" defTabSz="912813"/>
            <a:r>
              <a:rPr lang="ru-RU" sz="1100">
                <a:solidFill>
                  <a:schemeClr val="tx1"/>
                </a:solidFill>
              </a:rPr>
              <a:t>Прогноз возможного развития техногенных пожаров</a:t>
            </a:r>
          </a:p>
          <a:p>
            <a:pPr algn="ctr" defTabSz="912813"/>
            <a:r>
              <a:rPr lang="ru-RU" sz="1100">
                <a:solidFill>
                  <a:schemeClr val="tx1"/>
                </a:solidFill>
              </a:rPr>
              <a:t> - розлив нефтепродукта на резервуарах;</a:t>
            </a:r>
          </a:p>
          <a:p>
            <a:pPr algn="ctr" defTabSz="912813"/>
            <a:r>
              <a:rPr lang="ru-RU" sz="1100">
                <a:solidFill>
                  <a:schemeClr val="tx1"/>
                </a:solidFill>
              </a:rPr>
              <a:t> - утечка с последующим взрывом в резервуарах;</a:t>
            </a:r>
          </a:p>
          <a:p>
            <a:pPr algn="ctr" defTabSz="912813"/>
            <a:r>
              <a:rPr lang="ru-RU" sz="1100">
                <a:solidFill>
                  <a:schemeClr val="tx1"/>
                </a:solidFill>
              </a:rPr>
              <a:t> - пожар, взрыв на ПОО (АЗС) .</a:t>
            </a:r>
          </a:p>
          <a:p>
            <a:pPr algn="ctr" defTabSz="912813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 В случаи возникновения аварии на объекте ПОО, ЧС не выходит за границы объекта.</a:t>
            </a:r>
          </a:p>
        </p:txBody>
      </p:sp>
      <p:sp>
        <p:nvSpPr>
          <p:cNvPr id="69" name="Text Box 100"/>
          <p:cNvSpPr txBox="1">
            <a:spLocks noChangeArrowheads="1"/>
          </p:cNvSpPr>
          <p:nvPr/>
        </p:nvSpPr>
        <p:spPr bwMode="auto">
          <a:xfrm>
            <a:off x="4043363" y="7023100"/>
            <a:ext cx="3429007" cy="975638"/>
          </a:xfrm>
          <a:prstGeom prst="rect">
            <a:avLst/>
          </a:prstGeom>
          <a:solidFill>
            <a:srgbClr val="00FFFF"/>
          </a:soli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 lIns="128001" tIns="64001" rIns="128001" bIns="64001">
            <a:spAutoFit/>
          </a:bodyPr>
          <a:lstStyle/>
          <a:p>
            <a:pPr algn="ctr">
              <a:defRPr/>
            </a:pPr>
            <a:r>
              <a:rPr lang="ru-RU" sz="1100" b="1" dirty="0">
                <a:solidFill>
                  <a:schemeClr val="tx1"/>
                </a:solidFill>
              </a:rPr>
              <a:t>Эвакуация населения  при техногенных пожарах не проводится.</a:t>
            </a:r>
            <a:endParaRPr lang="ru-RU" sz="1100" dirty="0">
              <a:solidFill>
                <a:schemeClr val="tx1"/>
              </a:solidFill>
            </a:endParaRPr>
          </a:p>
          <a:p>
            <a:pPr algn="ctr">
              <a:defRPr/>
            </a:pPr>
            <a:r>
              <a:rPr lang="ru-RU" sz="1100" dirty="0">
                <a:solidFill>
                  <a:schemeClr val="tx1"/>
                </a:solidFill>
              </a:rPr>
              <a:t>В случае ЧС зона аварии носит локальный характер.</a:t>
            </a:r>
          </a:p>
          <a:p>
            <a:pPr algn="ctr">
              <a:defRPr/>
            </a:pPr>
            <a:r>
              <a:rPr lang="ru-RU" sz="1100" dirty="0">
                <a:solidFill>
                  <a:schemeClr val="tx1"/>
                </a:solidFill>
              </a:rPr>
              <a:t>В зону поражения </a:t>
            </a:r>
            <a:r>
              <a:rPr lang="ru-RU" sz="1100" dirty="0" smtClean="0">
                <a:solidFill>
                  <a:schemeClr val="tx1"/>
                </a:solidFill>
              </a:rPr>
              <a:t>жилые </a:t>
            </a:r>
            <a:r>
              <a:rPr lang="ru-RU" sz="1100" dirty="0">
                <a:solidFill>
                  <a:schemeClr val="tx1"/>
                </a:solidFill>
              </a:rPr>
              <a:t>и производственные здания не попадают.</a:t>
            </a:r>
            <a:endParaRPr lang="ru-RU" sz="1100" b="1" dirty="0">
              <a:solidFill>
                <a:schemeClr val="tx1"/>
              </a:solidFill>
            </a:endParaRPr>
          </a:p>
        </p:txBody>
      </p:sp>
      <p:graphicFrame>
        <p:nvGraphicFramePr>
          <p:cNvPr id="10247" name="Object 31"/>
          <p:cNvGraphicFramePr>
            <a:graphicFrameLocks noChangeAspect="1"/>
          </p:cNvGraphicFramePr>
          <p:nvPr/>
        </p:nvGraphicFramePr>
        <p:xfrm>
          <a:off x="42863" y="3014663"/>
          <a:ext cx="1714500" cy="993775"/>
        </p:xfrm>
        <a:graphic>
          <a:graphicData uri="http://schemas.openxmlformats.org/presentationml/2006/ole">
            <p:oleObj spid="_x0000_s10247" name="Worksheet" r:id="rId11" imgW="2990938" imgH="1895413" progId="Excel.Sheet.8">
              <p:embed/>
            </p:oleObj>
          </a:graphicData>
        </a:graphic>
      </p:graphicFrame>
      <p:sp>
        <p:nvSpPr>
          <p:cNvPr id="10288" name="Text Box 289"/>
          <p:cNvSpPr txBox="1">
            <a:spLocks noChangeArrowheads="1"/>
          </p:cNvSpPr>
          <p:nvPr/>
        </p:nvSpPr>
        <p:spPr bwMode="auto">
          <a:xfrm>
            <a:off x="3113088" y="5657850"/>
            <a:ext cx="2144712" cy="631825"/>
          </a:xfrm>
          <a:prstGeom prst="rect">
            <a:avLst/>
          </a:prstGeom>
          <a:solidFill>
            <a:srgbClr val="FFCC66"/>
          </a:solidFill>
          <a:ln w="28575" algn="ctr">
            <a:solidFill>
              <a:srgbClr val="FFFF00"/>
            </a:solidFill>
            <a:miter lim="800000"/>
            <a:headEnd/>
            <a:tailEnd/>
          </a:ln>
        </p:spPr>
        <p:txBody>
          <a:bodyPr lIns="122147" tIns="61076" rIns="122147" bIns="61076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Подготовлены подъездные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пути и места забора воды на реках.</a:t>
            </a:r>
          </a:p>
        </p:txBody>
      </p:sp>
      <p:sp>
        <p:nvSpPr>
          <p:cNvPr id="10289" name="Text Box 147"/>
          <p:cNvSpPr txBox="1">
            <a:spLocks noChangeArrowheads="1"/>
          </p:cNvSpPr>
          <p:nvPr/>
        </p:nvSpPr>
        <p:spPr bwMode="auto">
          <a:xfrm>
            <a:off x="6745288" y="8158163"/>
            <a:ext cx="2306637" cy="571500"/>
          </a:xfrm>
          <a:prstGeom prst="rect">
            <a:avLst/>
          </a:prstGeom>
          <a:solidFill>
            <a:srgbClr val="92D05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0290" name="Text Box 45"/>
          <p:cNvSpPr txBox="1">
            <a:spLocks noChangeArrowheads="1"/>
          </p:cNvSpPr>
          <p:nvPr/>
        </p:nvSpPr>
        <p:spPr bwMode="auto">
          <a:xfrm>
            <a:off x="6400800" y="8850313"/>
            <a:ext cx="2673350" cy="752475"/>
          </a:xfrm>
          <a:prstGeom prst="rect">
            <a:avLst/>
          </a:prstGeom>
          <a:solidFill>
            <a:srgbClr val="0070C0"/>
          </a:solidFill>
          <a:ln w="28575">
            <a:solidFill>
              <a:srgbClr val="FFFF00"/>
            </a:solidFill>
            <a:miter lim="800000"/>
            <a:headEnd/>
            <a:tailEnd/>
          </a:ln>
        </p:spPr>
        <p:txBody>
          <a:bodyPr lIns="74388" tIns="37191" rIns="74388" bIns="37191">
            <a:spAutoFit/>
          </a:bodyPr>
          <a:lstStyle/>
          <a:p>
            <a:pPr algn="ctr" defTabSz="1392238"/>
            <a:r>
              <a:rPr lang="ru-RU" sz="1100">
                <a:solidFill>
                  <a:schemeClr val="tx1"/>
                </a:solidFill>
              </a:rPr>
              <a:t>На территории гарнизона расположено 10  потенциально опасных объектов. Все АЗС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прикрыты силами пожарной охраны  Ачхой-Мартановского гарнизона</a:t>
            </a:r>
            <a:r>
              <a:rPr lang="ru-RU" sz="1100">
                <a:solidFill>
                  <a:schemeClr val="tx1"/>
                </a:solidFill>
              </a:rPr>
              <a:t>. </a:t>
            </a:r>
          </a:p>
        </p:txBody>
      </p:sp>
      <p:grpSp>
        <p:nvGrpSpPr>
          <p:cNvPr id="10291" name="Group 298"/>
          <p:cNvGrpSpPr>
            <a:grpSpLocks/>
          </p:cNvGrpSpPr>
          <p:nvPr/>
        </p:nvGrpSpPr>
        <p:grpSpPr bwMode="auto">
          <a:xfrm>
            <a:off x="4305300" y="2157413"/>
            <a:ext cx="703263" cy="401637"/>
            <a:chOff x="2290" y="4020"/>
            <a:chExt cx="817" cy="315"/>
          </a:xfrm>
        </p:grpSpPr>
        <p:sp>
          <p:nvSpPr>
            <p:cNvPr id="1037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52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037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038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038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38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38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038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038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38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038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46" name="Oval 292"/>
          <p:cNvSpPr>
            <a:spLocks noChangeArrowheads="1"/>
          </p:cNvSpPr>
          <p:nvPr/>
        </p:nvSpPr>
        <p:spPr bwMode="auto">
          <a:xfrm>
            <a:off x="4471988" y="3870325"/>
            <a:ext cx="287337" cy="2873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>
              <a:defRPr/>
            </a:pPr>
            <a:r>
              <a:rPr lang="ru-RU" sz="105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05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7" name="Oval 292"/>
          <p:cNvSpPr>
            <a:spLocks noChangeArrowheads="1"/>
          </p:cNvSpPr>
          <p:nvPr/>
        </p:nvSpPr>
        <p:spPr bwMode="auto">
          <a:xfrm>
            <a:off x="4543425" y="1943100"/>
            <a:ext cx="287338" cy="2873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>
              <a:defRPr/>
            </a:pPr>
            <a:r>
              <a:rPr lang="ru-RU" sz="105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05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8" name="Oval 292"/>
          <p:cNvSpPr>
            <a:spLocks noChangeArrowheads="1"/>
          </p:cNvSpPr>
          <p:nvPr/>
        </p:nvSpPr>
        <p:spPr bwMode="auto">
          <a:xfrm>
            <a:off x="5970588" y="4156075"/>
            <a:ext cx="287337" cy="287338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>
              <a:defRPr/>
            </a:pPr>
            <a:r>
              <a:rPr lang="ru-RU" sz="105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05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9" name="Oval 292"/>
          <p:cNvSpPr>
            <a:spLocks noChangeArrowheads="1"/>
          </p:cNvSpPr>
          <p:nvPr/>
        </p:nvSpPr>
        <p:spPr bwMode="auto">
          <a:xfrm>
            <a:off x="6756400" y="2728913"/>
            <a:ext cx="287338" cy="287337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>
              <a:defRPr/>
            </a:pPr>
            <a:r>
              <a:rPr lang="ru-RU" sz="105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05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296" name="AutoShape 107"/>
          <p:cNvSpPr>
            <a:spLocks noChangeArrowheads="1"/>
          </p:cNvSpPr>
          <p:nvPr/>
        </p:nvSpPr>
        <p:spPr bwMode="auto">
          <a:xfrm>
            <a:off x="6472238" y="4872038"/>
            <a:ext cx="2214562" cy="571500"/>
          </a:xfrm>
          <a:prstGeom prst="wedgeRoundRectCallout">
            <a:avLst>
              <a:gd name="adj1" fmla="val -9060"/>
              <a:gd name="adj2" fmla="val 43037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graphicFrame>
        <p:nvGraphicFramePr>
          <p:cNvPr id="130" name="Group 244"/>
          <p:cNvGraphicFramePr>
            <a:graphicFrameLocks noGrp="1"/>
          </p:cNvGraphicFramePr>
          <p:nvPr/>
        </p:nvGraphicFramePr>
        <p:xfrm>
          <a:off x="-28575" y="8494713"/>
          <a:ext cx="5398424" cy="1092387"/>
        </p:xfrm>
        <a:graphic>
          <a:graphicData uri="http://schemas.openxmlformats.org/drawingml/2006/table">
            <a:tbl>
              <a:tblPr/>
              <a:tblGrid>
                <a:gridCol w="892465"/>
                <a:gridCol w="1348615"/>
                <a:gridCol w="1263335"/>
                <a:gridCol w="1086824"/>
                <a:gridCol w="404584"/>
                <a:gridCol w="402601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pSp>
        <p:nvGrpSpPr>
          <p:cNvPr id="10336" name="Группа 130"/>
          <p:cNvGrpSpPr>
            <a:grpSpLocks/>
          </p:cNvGrpSpPr>
          <p:nvPr/>
        </p:nvGrpSpPr>
        <p:grpSpPr bwMode="auto">
          <a:xfrm>
            <a:off x="9186863" y="5014913"/>
            <a:ext cx="3614737" cy="4586287"/>
            <a:chOff x="9186863" y="5014913"/>
            <a:chExt cx="3614737" cy="4586287"/>
          </a:xfrm>
        </p:grpSpPr>
        <p:sp>
          <p:nvSpPr>
            <p:cNvPr id="10342" name="Oval 292"/>
            <p:cNvSpPr>
              <a:spLocks noChangeArrowheads="1"/>
            </p:cNvSpPr>
            <p:nvPr/>
          </p:nvSpPr>
          <p:spPr bwMode="auto">
            <a:xfrm>
              <a:off x="9186863" y="8372475"/>
              <a:ext cx="323850" cy="252413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 sz="12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2" name="Rectangle 4"/>
            <p:cNvSpPr>
              <a:spLocks noChangeArrowheads="1"/>
            </p:cNvSpPr>
            <p:nvPr/>
          </p:nvSpPr>
          <p:spPr bwMode="auto">
            <a:xfrm>
              <a:off x="9258300" y="5014913"/>
              <a:ext cx="3543300" cy="45862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1983" tIns="60995" rIns="121983" bIns="60995" anchor="ctr"/>
            <a:lstStyle/>
            <a:p>
              <a:pPr defTabSz="1219200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0344" name="Text Box 5"/>
            <p:cNvSpPr txBox="1">
              <a:spLocks noChangeArrowheads="1"/>
            </p:cNvSpPr>
            <p:nvPr/>
          </p:nvSpPr>
          <p:spPr bwMode="auto">
            <a:xfrm>
              <a:off x="9666288" y="5086350"/>
              <a:ext cx="2620962" cy="371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05" tIns="85315" rIns="170605" bIns="85315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3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10345" name="Group 212"/>
            <p:cNvGrpSpPr>
              <a:grpSpLocks/>
            </p:cNvGrpSpPr>
            <p:nvPr/>
          </p:nvGrpSpPr>
          <p:grpSpPr bwMode="auto">
            <a:xfrm>
              <a:off x="9555163" y="8851900"/>
              <a:ext cx="500062" cy="12700"/>
              <a:chOff x="4455" y="3099"/>
              <a:chExt cx="225" cy="6"/>
            </a:xfrm>
          </p:grpSpPr>
          <p:cxnSp>
            <p:nvCxnSpPr>
              <p:cNvPr id="117" name="Прямая соединительная линия 116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Прямая соединительная линия 117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0346" name="Text Box 352"/>
            <p:cNvSpPr txBox="1">
              <a:spLocks noChangeArrowheads="1"/>
            </p:cNvSpPr>
            <p:nvPr/>
          </p:nvSpPr>
          <p:spPr bwMode="auto">
            <a:xfrm>
              <a:off x="10555288" y="8686800"/>
              <a:ext cx="1982787" cy="292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grpSp>
          <p:nvGrpSpPr>
            <p:cNvPr id="10347" name="Group 298"/>
            <p:cNvGrpSpPr>
              <a:grpSpLocks/>
            </p:cNvGrpSpPr>
            <p:nvPr/>
          </p:nvGrpSpPr>
          <p:grpSpPr bwMode="auto">
            <a:xfrm>
              <a:off x="9423400" y="8293100"/>
              <a:ext cx="703263" cy="368300"/>
              <a:chOff x="2290" y="3991"/>
              <a:chExt cx="817" cy="270"/>
            </a:xfrm>
          </p:grpSpPr>
          <p:sp>
            <p:nvSpPr>
              <p:cNvPr id="10366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11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1100" b="1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  <a:endParaRPr lang="ru-RU" sz="11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10367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10368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10370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10371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372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10373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10374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0375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10369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aphicFrame>
          <p:nvGraphicFramePr>
            <p:cNvPr id="10248" name="Object 181"/>
            <p:cNvGraphicFramePr>
              <a:graphicFrameLocks noChangeAspect="1"/>
            </p:cNvGraphicFramePr>
            <p:nvPr/>
          </p:nvGraphicFramePr>
          <p:xfrm>
            <a:off x="9412288" y="7818438"/>
            <a:ext cx="425450" cy="403225"/>
          </p:xfrm>
          <a:graphic>
            <a:graphicData uri="http://schemas.openxmlformats.org/presentationml/2006/ole">
              <p:oleObj spid="_x0000_s10248" name="Clip" r:id="rId12" imgW="568824" imgH="706443" progId="">
                <p:embed/>
              </p:oleObj>
            </a:graphicData>
          </a:graphic>
        </p:graphicFrame>
        <p:sp>
          <p:nvSpPr>
            <p:cNvPr id="10348" name="Прямоугольник 101"/>
            <p:cNvSpPr>
              <a:spLocks noChangeArrowheads="1"/>
            </p:cNvSpPr>
            <p:nvPr/>
          </p:nvSpPr>
          <p:spPr bwMode="auto">
            <a:xfrm>
              <a:off x="9867900" y="7691438"/>
              <a:ext cx="2865438" cy="496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10349" name="Text Box 438"/>
            <p:cNvSpPr txBox="1">
              <a:spLocks noChangeArrowheads="1"/>
            </p:cNvSpPr>
            <p:nvPr/>
          </p:nvSpPr>
          <p:spPr bwMode="auto">
            <a:xfrm>
              <a:off x="9769475" y="7085013"/>
              <a:ext cx="2974975" cy="333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pSp>
          <p:nvGrpSpPr>
            <p:cNvPr id="10350" name="Group 439"/>
            <p:cNvGrpSpPr>
              <a:grpSpLocks/>
            </p:cNvGrpSpPr>
            <p:nvPr/>
          </p:nvGrpSpPr>
          <p:grpSpPr bwMode="auto">
            <a:xfrm>
              <a:off x="9217025" y="7221538"/>
              <a:ext cx="552450" cy="588962"/>
              <a:chOff x="13" y="3810"/>
              <a:chExt cx="284" cy="309"/>
            </a:xfrm>
          </p:grpSpPr>
          <p:graphicFrame>
            <p:nvGraphicFramePr>
              <p:cNvPr id="10250" name="Object 16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10250" name="Clip" r:id="rId13" imgW="590231" imgH="703385" progId="">
                  <p:embed/>
                </p:oleObj>
              </a:graphicData>
            </a:graphic>
          </p:graphicFrame>
          <p:sp>
            <p:nvSpPr>
              <p:cNvPr id="10365" name="Text Box 441"/>
              <p:cNvSpPr txBox="1">
                <a:spLocks noChangeArrowheads="1"/>
              </p:cNvSpPr>
              <p:nvPr/>
            </p:nvSpPr>
            <p:spPr bwMode="auto">
              <a:xfrm>
                <a:off x="13" y="3810"/>
                <a:ext cx="284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2000">
                    <a:solidFill>
                      <a:schemeClr val="tx1"/>
                    </a:solidFill>
                    <a:cs typeface="Times New Roman" pitchFamily="18" charset="0"/>
                  </a:rPr>
                  <a:t>нг</a:t>
                </a:r>
              </a:p>
            </p:txBody>
          </p:sp>
        </p:grpSp>
        <p:sp>
          <p:nvSpPr>
            <p:cNvPr id="10351" name="Oval 292"/>
            <p:cNvSpPr>
              <a:spLocks noChangeArrowheads="1"/>
            </p:cNvSpPr>
            <p:nvPr/>
          </p:nvSpPr>
          <p:spPr bwMode="auto">
            <a:xfrm>
              <a:off x="9286875" y="6869113"/>
              <a:ext cx="368680" cy="396678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7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0352" name="TextBox 76"/>
            <p:cNvSpPr txBox="1">
              <a:spLocks noChangeArrowheads="1"/>
            </p:cNvSpPr>
            <p:nvPr/>
          </p:nvSpPr>
          <p:spPr bwMode="auto">
            <a:xfrm>
              <a:off x="9412288" y="6677025"/>
              <a:ext cx="3344862" cy="4730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Местность способная принять вертолет без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предварительной подготовки</a:t>
              </a:r>
            </a:p>
          </p:txBody>
        </p:sp>
        <p:sp>
          <p:nvSpPr>
            <p:cNvPr id="10353" name="Text Box 69"/>
            <p:cNvSpPr txBox="1">
              <a:spLocks noChangeArrowheads="1"/>
            </p:cNvSpPr>
            <p:nvPr/>
          </p:nvSpPr>
          <p:spPr bwMode="auto">
            <a:xfrm>
              <a:off x="10223500" y="8229600"/>
              <a:ext cx="2403475" cy="4619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sp>
          <p:nvSpPr>
            <p:cNvPr id="10354" name="Text Box 384"/>
            <p:cNvSpPr txBox="1">
              <a:spLocks noChangeArrowheads="1"/>
            </p:cNvSpPr>
            <p:nvPr/>
          </p:nvSpPr>
          <p:spPr bwMode="auto">
            <a:xfrm>
              <a:off x="9963150" y="9001125"/>
              <a:ext cx="2735263" cy="4349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grpSp>
          <p:nvGrpSpPr>
            <p:cNvPr id="10355" name="Group 97"/>
            <p:cNvGrpSpPr>
              <a:grpSpLocks/>
            </p:cNvGrpSpPr>
            <p:nvPr/>
          </p:nvGrpSpPr>
          <p:grpSpPr bwMode="auto">
            <a:xfrm>
              <a:off x="9269413" y="8972550"/>
              <a:ext cx="866775" cy="534988"/>
              <a:chOff x="-1121" y="1421"/>
              <a:chExt cx="441" cy="289"/>
            </a:xfrm>
          </p:grpSpPr>
          <p:grpSp>
            <p:nvGrpSpPr>
              <p:cNvPr id="10361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0363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364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00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sp>
          <p:nvSpPr>
            <p:cNvPr id="10356" name="Oval 475"/>
            <p:cNvSpPr>
              <a:spLocks noChangeArrowheads="1"/>
            </p:cNvSpPr>
            <p:nvPr/>
          </p:nvSpPr>
          <p:spPr bwMode="auto">
            <a:xfrm rot="-3550067">
              <a:off x="9471819" y="6346032"/>
              <a:ext cx="123825" cy="363537"/>
            </a:xfrm>
            <a:prstGeom prst="ellipse">
              <a:avLst/>
            </a:prstGeom>
            <a:solidFill>
              <a:srgbClr val="FF0000">
                <a:alpha val="20000"/>
              </a:srgbClr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rot="10800000" wrap="none" lIns="91323" tIns="45665" rIns="91323" bIns="45665" anchor="ctr"/>
            <a:lstStyle/>
            <a:p>
              <a:pPr defTabSz="1593850"/>
              <a:endParaRPr lang="ru-RU" sz="31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0357" name="Text Box 288"/>
            <p:cNvSpPr txBox="1">
              <a:spLocks noChangeArrowheads="1"/>
            </p:cNvSpPr>
            <p:nvPr/>
          </p:nvSpPr>
          <p:spPr bwMode="auto">
            <a:xfrm>
              <a:off x="10064750" y="6364288"/>
              <a:ext cx="1838325" cy="261937"/>
            </a:xfrm>
            <a:prstGeom prst="rect">
              <a:avLst/>
            </a:prstGeom>
            <a:noFill/>
            <a:ln w="34925" algn="ctr">
              <a:noFill/>
              <a:prstDash val="dash"/>
              <a:miter lim="800000"/>
              <a:headEnd/>
              <a:tailEnd/>
            </a:ln>
          </p:spPr>
          <p:txBody>
            <a:bodyPr wrap="none" lIns="91407" tIns="45705" rIns="91407" bIns="45705">
              <a:spAutoFit/>
            </a:bodyPr>
            <a:lstStyle/>
            <a:p>
              <a:pPr algn="ctr"/>
              <a:r>
                <a:rPr lang="ru-RU" sz="1100">
                  <a:solidFill>
                    <a:schemeClr val="tx1"/>
                  </a:solidFill>
                </a:rPr>
                <a:t>Зона ответственности ФПС</a:t>
              </a:r>
            </a:p>
          </p:txBody>
        </p:sp>
        <p:sp>
          <p:nvSpPr>
            <p:cNvPr id="10358" name="Text Box 94"/>
            <p:cNvSpPr txBox="1">
              <a:spLocks noChangeArrowheads="1"/>
            </p:cNvSpPr>
            <p:nvPr/>
          </p:nvSpPr>
          <p:spPr bwMode="auto">
            <a:xfrm>
              <a:off x="9769475" y="5953125"/>
              <a:ext cx="2754313" cy="260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23" tIns="45665" rIns="91323" bIns="45665">
              <a:spAutoFit/>
            </a:bodyPr>
            <a:lstStyle/>
            <a:p>
              <a:pPr algn="ctr" defTabSz="1042988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потенциально-опасный объект (АЗС)</a:t>
              </a:r>
            </a:p>
          </p:txBody>
        </p:sp>
        <p:graphicFrame>
          <p:nvGraphicFramePr>
            <p:cNvPr id="10249" name="Object 11"/>
            <p:cNvGraphicFramePr>
              <a:graphicFrameLocks noChangeAspect="1"/>
            </p:cNvGraphicFramePr>
            <p:nvPr/>
          </p:nvGraphicFramePr>
          <p:xfrm>
            <a:off x="9412288" y="5995988"/>
            <a:ext cx="252412" cy="304800"/>
          </p:xfrm>
          <a:graphic>
            <a:graphicData uri="http://schemas.openxmlformats.org/presentationml/2006/ole">
              <p:oleObj spid="_x0000_s10249" name="CorelDRAW" r:id="rId14" imgW="2347560" imgH="2995560" progId="">
                <p:embed/>
              </p:oleObj>
            </a:graphicData>
          </a:graphic>
        </p:graphicFrame>
        <p:pic>
          <p:nvPicPr>
            <p:cNvPr id="10359" name="Picture 20" descr="пламя"/>
            <p:cNvPicPr>
              <a:picLocks noChangeAspect="1" noChangeArrowheads="1" noCrop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9399588" y="5532438"/>
              <a:ext cx="215900" cy="268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360" name="Text Box 94"/>
            <p:cNvSpPr txBox="1">
              <a:spLocks noChangeArrowheads="1"/>
            </p:cNvSpPr>
            <p:nvPr/>
          </p:nvSpPr>
          <p:spPr bwMode="auto">
            <a:xfrm>
              <a:off x="9758363" y="5514975"/>
              <a:ext cx="2754312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23" tIns="45665" rIns="91323" bIns="45665">
              <a:spAutoFit/>
            </a:bodyPr>
            <a:lstStyle/>
            <a:p>
              <a:pPr algn="ctr" defTabSz="1042988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очаг пожара</a:t>
              </a:r>
            </a:p>
          </p:txBody>
        </p:sp>
      </p:grpSp>
      <p:grpSp>
        <p:nvGrpSpPr>
          <p:cNvPr id="10337" name="Group 97"/>
          <p:cNvGrpSpPr>
            <a:grpSpLocks/>
          </p:cNvGrpSpPr>
          <p:nvPr/>
        </p:nvGrpSpPr>
        <p:grpSpPr bwMode="auto">
          <a:xfrm>
            <a:off x="5900738" y="2824163"/>
            <a:ext cx="866775" cy="522287"/>
            <a:chOff x="-1137" y="1428"/>
            <a:chExt cx="441" cy="282"/>
          </a:xfrm>
        </p:grpSpPr>
        <p:grpSp>
          <p:nvGrpSpPr>
            <p:cNvPr id="10338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0340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0341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0339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  <p:graphicFrame>
        <p:nvGraphicFramePr>
          <p:cNvPr id="131" name="Object 5"/>
          <p:cNvGraphicFramePr>
            <a:graphicFrameLocks noChangeAspect="1"/>
          </p:cNvGraphicFramePr>
          <p:nvPr/>
        </p:nvGraphicFramePr>
        <p:xfrm>
          <a:off x="3535669" y="2521976"/>
          <a:ext cx="223838" cy="441325"/>
        </p:xfrm>
        <a:graphic>
          <a:graphicData uri="http://schemas.openxmlformats.org/presentationml/2006/ole">
            <p:oleObj spid="_x0000_s10252" name="CorelDRAW" r:id="rId15" imgW="2347560" imgH="2995560" progId="">
              <p:embed/>
            </p:oleObj>
          </a:graphicData>
        </a:graphic>
      </p:graphicFrame>
      <p:pic>
        <p:nvPicPr>
          <p:cNvPr id="132" name="Picture 20" descr="пламя"/>
          <p:cNvPicPr>
            <a:picLocks noChangeAspect="1" noChangeArrowheads="1" noCrop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3495982" y="2677551"/>
            <a:ext cx="2159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33" name="Прямоугольная выноска 132"/>
          <p:cNvSpPr/>
          <p:nvPr/>
        </p:nvSpPr>
        <p:spPr>
          <a:xfrm>
            <a:off x="1757330" y="2586022"/>
            <a:ext cx="928690" cy="327025"/>
          </a:xfrm>
          <a:prstGeom prst="wedgeRectCallout">
            <a:avLst>
              <a:gd name="adj1" fmla="val 140191"/>
              <a:gd name="adj2" fmla="val -34378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«</a:t>
            </a:r>
            <a:r>
              <a:rPr lang="ru-RU" sz="1050" dirty="0" err="1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Шарой</a:t>
            </a:r>
            <a:r>
              <a: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endParaRPr lang="ru-RU" sz="105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4" name="Text Box 177"/>
          <p:cNvSpPr txBox="1">
            <a:spLocks noChangeArrowheads="1"/>
          </p:cNvSpPr>
          <p:nvPr/>
        </p:nvSpPr>
        <p:spPr bwMode="auto">
          <a:xfrm>
            <a:off x="5686420" y="6021562"/>
            <a:ext cx="3505200" cy="707864"/>
          </a:xfrm>
          <a:prstGeom prst="rect">
            <a:avLst/>
          </a:prstGeom>
          <a:solidFill>
            <a:srgbClr val="00FFFF"/>
          </a:solidFill>
          <a:ln w="19050">
            <a:solidFill>
              <a:schemeClr val="tx1">
                <a:lumMod val="95000"/>
                <a:lumOff val="5000"/>
              </a:schemeClr>
            </a:solidFill>
            <a:miter lim="800000"/>
            <a:headEnd/>
            <a:tailEnd/>
          </a:ln>
        </p:spPr>
        <p:txBody>
          <a:bodyPr lIns="91417" tIns="45709" rIns="91417" bIns="45709">
            <a:spAutoFit/>
          </a:bodyPr>
          <a:lstStyle/>
          <a:p>
            <a:pPr algn="ctr" defTabSz="1279525">
              <a:defRPr/>
            </a:pPr>
            <a:r>
              <a:rPr lang="ru-RU" sz="10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Население при возникновении ЧС </a:t>
            </a:r>
          </a:p>
          <a:p>
            <a:pPr algn="ctr" defTabSz="1279525">
              <a:defRPr/>
            </a:pPr>
            <a:r>
              <a:rPr lang="ru-RU" sz="10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эвакуации не подлежит силы и средства для эвакуации не привлекаются. Эвакуации может подлежать только рабочий персонал объекта в ЦРБ </a:t>
            </a:r>
            <a:r>
              <a:rPr lang="ru-RU" sz="1000" b="1" dirty="0" smtClean="0">
                <a:solidFill>
                  <a:schemeClr val="tx1"/>
                </a:solidFill>
                <a:cs typeface="Times New Roman" pitchFamily="18" charset="0"/>
              </a:rPr>
              <a:t>Ачхой-Мартан</a:t>
            </a:r>
            <a:r>
              <a:rPr lang="ru-RU" sz="1000" b="1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ru-RU" sz="10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5" name="Прямоугольник 264"/>
          <p:cNvSpPr>
            <a:spLocks noChangeArrowheads="1"/>
          </p:cNvSpPr>
          <p:nvPr/>
        </p:nvSpPr>
        <p:spPr bwMode="auto">
          <a:xfrm>
            <a:off x="9472634" y="3943344"/>
            <a:ext cx="2286000" cy="914400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0FF00"/>
            </a:solidFill>
            <a:round/>
            <a:headEnd/>
            <a:tailEnd/>
          </a:ln>
        </p:spPr>
        <p:txBody>
          <a:bodyPr lIns="65253" tIns="32624" rIns="65253" bIns="32624"/>
          <a:lstStyle/>
          <a:p>
            <a:pPr algn="ctr" defTabSz="912813"/>
            <a:r>
              <a:rPr lang="ru-RU" sz="1300" dirty="0">
                <a:latin typeface="Times New Roman" pitchFamily="18" charset="0"/>
              </a:rPr>
              <a:t>Население, объекты экономики и  соц. объекты в зону ЧС не попадают, в эвакуации не </a:t>
            </a:r>
            <a:r>
              <a:rPr lang="ru-RU" sz="1300" dirty="0" smtClean="0">
                <a:latin typeface="Times New Roman" pitchFamily="18" charset="0"/>
              </a:rPr>
              <a:t>нуждаются.</a:t>
            </a:r>
            <a:endParaRPr lang="ru-RU" sz="1300" dirty="0">
              <a:latin typeface="Times New Roman" pitchFamily="18" charset="0"/>
            </a:endParaRPr>
          </a:p>
        </p:txBody>
      </p:sp>
      <p:sp>
        <p:nvSpPr>
          <p:cNvPr id="136" name="Прямоугольная выноска 135"/>
          <p:cNvSpPr/>
          <p:nvPr/>
        </p:nvSpPr>
        <p:spPr>
          <a:xfrm>
            <a:off x="6686553" y="3586154"/>
            <a:ext cx="1143007" cy="327025"/>
          </a:xfrm>
          <a:prstGeom prst="wedgeRectCallout">
            <a:avLst>
              <a:gd name="adj1" fmla="val -75012"/>
              <a:gd name="adj2" fmla="val 3408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ctr"/>
            <a:r>
              <a:rPr lang="ru-RU" sz="1050" dirty="0" smtClean="0">
                <a:solidFill>
                  <a:schemeClr val="tx1"/>
                </a:solidFill>
                <a:latin typeface="Times New Roman"/>
              </a:rPr>
              <a:t>АЗС ИП «Ибрагимов»</a:t>
            </a:r>
            <a:endParaRPr lang="ru-RU" sz="1050" dirty="0">
              <a:solidFill>
                <a:schemeClr val="tx1"/>
              </a:solidFill>
              <a:latin typeface="Times New Roman"/>
            </a:endParaRPr>
          </a:p>
        </p:txBody>
      </p:sp>
      <p:sp>
        <p:nvSpPr>
          <p:cNvPr id="137" name="Прямоугольная выноска 136"/>
          <p:cNvSpPr/>
          <p:nvPr/>
        </p:nvSpPr>
        <p:spPr>
          <a:xfrm>
            <a:off x="3624242" y="4687889"/>
            <a:ext cx="1633550" cy="469901"/>
          </a:xfrm>
          <a:prstGeom prst="wedgeRectCallout">
            <a:avLst>
              <a:gd name="adj1" fmla="val -15144"/>
              <a:gd name="adj2" fmla="val -216295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ctr"/>
            <a:r>
              <a:rPr lang="ru-RU" sz="1050" dirty="0" smtClean="0">
                <a:solidFill>
                  <a:schemeClr val="tx1"/>
                </a:solidFill>
                <a:latin typeface="Times New Roman"/>
              </a:rPr>
              <a:t>АЗС "</a:t>
            </a:r>
            <a:r>
              <a:rPr lang="ru-RU" sz="1050" dirty="0" err="1" smtClean="0">
                <a:solidFill>
                  <a:schemeClr val="tx1"/>
                </a:solidFill>
                <a:latin typeface="Times New Roman"/>
              </a:rPr>
              <a:t>Велькоме</a:t>
            </a:r>
            <a:r>
              <a:rPr lang="ru-RU" sz="1050" dirty="0" smtClean="0">
                <a:solidFill>
                  <a:schemeClr val="tx1"/>
                </a:solidFill>
                <a:latin typeface="Times New Roman"/>
              </a:rPr>
              <a:t>" </a:t>
            </a:r>
            <a:br>
              <a:rPr lang="ru-RU" sz="1050" dirty="0" smtClean="0">
                <a:solidFill>
                  <a:schemeClr val="tx1"/>
                </a:solidFill>
                <a:latin typeface="Times New Roman"/>
              </a:rPr>
            </a:br>
            <a:r>
              <a:rPr lang="ru-RU" sz="1050" dirty="0" smtClean="0">
                <a:solidFill>
                  <a:schemeClr val="tx1"/>
                </a:solidFill>
                <a:latin typeface="Times New Roman"/>
              </a:rPr>
              <a:t>ООО </a:t>
            </a:r>
            <a:r>
              <a:rPr lang="ru-RU" sz="1050" dirty="0" err="1" smtClean="0">
                <a:solidFill>
                  <a:schemeClr val="tx1"/>
                </a:solidFill>
                <a:latin typeface="Times New Roman"/>
              </a:rPr>
              <a:t>Ингушнефтепродукт</a:t>
            </a:r>
            <a:endParaRPr lang="ru-RU" sz="1050" dirty="0">
              <a:solidFill>
                <a:schemeClr val="tx1"/>
              </a:solidFill>
              <a:latin typeface="Times New Roman"/>
            </a:endParaRPr>
          </a:p>
        </p:txBody>
      </p:sp>
      <p:sp>
        <p:nvSpPr>
          <p:cNvPr id="138" name="Прямоугольная выноска 137"/>
          <p:cNvSpPr/>
          <p:nvPr/>
        </p:nvSpPr>
        <p:spPr>
          <a:xfrm>
            <a:off x="5400668" y="4586286"/>
            <a:ext cx="1071564" cy="327025"/>
          </a:xfrm>
          <a:prstGeom prst="wedgeRectCallout">
            <a:avLst>
              <a:gd name="adj1" fmla="val -27154"/>
              <a:gd name="adj2" fmla="val -172644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781050" lvl="0" indent="-781050" algn="ctr"/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«Шанс»</a:t>
            </a:r>
          </a:p>
        </p:txBody>
      </p:sp>
      <p:sp>
        <p:nvSpPr>
          <p:cNvPr id="139" name="Прямоугольная выноска 138"/>
          <p:cNvSpPr/>
          <p:nvPr/>
        </p:nvSpPr>
        <p:spPr>
          <a:xfrm>
            <a:off x="4829164" y="2759063"/>
            <a:ext cx="928690" cy="327025"/>
          </a:xfrm>
          <a:prstGeom prst="wedgeRectCallout">
            <a:avLst>
              <a:gd name="adj1" fmla="val 75197"/>
              <a:gd name="adj2" fmla="val 34476"/>
            </a:avLst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АЗС «Рассвет»</a:t>
            </a:r>
            <a:endParaRPr lang="ru-RU" sz="105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/>
          <a:srcRect l="32692" t="15426" r="37352" b="33959"/>
          <a:stretch>
            <a:fillRect/>
          </a:stretch>
        </p:blipFill>
        <p:spPr bwMode="auto">
          <a:xfrm>
            <a:off x="0" y="728663"/>
            <a:ext cx="12801600" cy="887253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1276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11277" name="Rectangle 2"/>
          <p:cNvSpPr txBox="1">
            <a:spLocks noChangeArrowheads="1"/>
          </p:cNvSpPr>
          <p:nvPr/>
        </p:nvSpPr>
        <p:spPr bwMode="auto">
          <a:xfrm>
            <a:off x="0" y="993775"/>
            <a:ext cx="12801600" cy="57943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70906" tIns="85455" rIns="170906" bIns="85455" anchor="ctr"/>
          <a:lstStyle/>
          <a:p>
            <a:pPr algn="ctr" defTabSz="1709738"/>
            <a:r>
              <a:rPr lang="ru-RU" sz="3100">
                <a:solidFill>
                  <a:schemeClr val="tx1"/>
                </a:solidFill>
              </a:rPr>
              <a:t>Риски возникновения техногенных пожаров</a:t>
            </a:r>
          </a:p>
        </p:txBody>
      </p:sp>
      <p:sp>
        <p:nvSpPr>
          <p:cNvPr id="7" name="Прямоугольная выноска 6"/>
          <p:cNvSpPr/>
          <p:nvPr/>
        </p:nvSpPr>
        <p:spPr>
          <a:xfrm>
            <a:off x="185738" y="2085975"/>
            <a:ext cx="1428750" cy="295275"/>
          </a:xfrm>
          <a:prstGeom prst="wedgeRectCallout">
            <a:avLst>
              <a:gd name="adj1" fmla="val -18167"/>
              <a:gd name="adj2" fmla="val 168626"/>
            </a:avLst>
          </a:prstGeom>
          <a:solidFill>
            <a:srgbClr val="00B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Трасса М-29</a:t>
            </a:r>
          </a:p>
        </p:txBody>
      </p:sp>
      <p:graphicFrame>
        <p:nvGraphicFramePr>
          <p:cNvPr id="11266" name="Object 8"/>
          <p:cNvGraphicFramePr>
            <a:graphicFrameLocks noChangeAspect="1"/>
          </p:cNvGraphicFramePr>
          <p:nvPr/>
        </p:nvGraphicFramePr>
        <p:xfrm>
          <a:off x="5202238" y="1924050"/>
          <a:ext cx="223837" cy="441325"/>
        </p:xfrm>
        <a:graphic>
          <a:graphicData uri="http://schemas.openxmlformats.org/presentationml/2006/ole">
            <p:oleObj spid="_x0000_s11266" name="CorelDRAW" r:id="rId4" imgW="2347560" imgH="2995560" progId="">
              <p:embed/>
            </p:oleObj>
          </a:graphicData>
        </a:graphic>
      </p:graphicFrame>
      <p:pic>
        <p:nvPicPr>
          <p:cNvPr id="11279" name="Picture 20" descr="пламя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5162550" y="2079625"/>
            <a:ext cx="2159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1267" name="Object 3"/>
          <p:cNvGraphicFramePr>
            <a:graphicFrameLocks noChangeAspect="1"/>
          </p:cNvGraphicFramePr>
          <p:nvPr/>
        </p:nvGraphicFramePr>
        <p:xfrm>
          <a:off x="9534525" y="4687888"/>
          <a:ext cx="223838" cy="441325"/>
        </p:xfrm>
        <a:graphic>
          <a:graphicData uri="http://schemas.openxmlformats.org/presentationml/2006/ole">
            <p:oleObj spid="_x0000_s11267" name="CorelDRAW" r:id="rId6" imgW="2347560" imgH="2995560" progId="">
              <p:embed/>
            </p:oleObj>
          </a:graphicData>
        </a:graphic>
      </p:graphicFrame>
      <p:pic>
        <p:nvPicPr>
          <p:cNvPr id="11280" name="Picture 20" descr="пламя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9494838" y="4843463"/>
            <a:ext cx="215900" cy="2682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0" name="Полилиния 19"/>
          <p:cNvSpPr/>
          <p:nvPr/>
        </p:nvSpPr>
        <p:spPr>
          <a:xfrm>
            <a:off x="2849563" y="2309813"/>
            <a:ext cx="9382125" cy="1268412"/>
          </a:xfrm>
          <a:custGeom>
            <a:avLst/>
            <a:gdLst>
              <a:gd name="connsiteX0" fmla="*/ 0 w 9381506"/>
              <a:gd name="connsiteY0" fmla="*/ 53440 h 1268681"/>
              <a:gd name="connsiteX1" fmla="*/ 510639 w 9381506"/>
              <a:gd name="connsiteY1" fmla="*/ 5938 h 1268681"/>
              <a:gd name="connsiteX2" fmla="*/ 973777 w 9381506"/>
              <a:gd name="connsiteY2" fmla="*/ 17814 h 1268681"/>
              <a:gd name="connsiteX3" fmla="*/ 1021278 w 9381506"/>
              <a:gd name="connsiteY3" fmla="*/ 112816 h 1268681"/>
              <a:gd name="connsiteX4" fmla="*/ 1199408 w 9381506"/>
              <a:gd name="connsiteY4" fmla="*/ 136567 h 1268681"/>
              <a:gd name="connsiteX5" fmla="*/ 1496291 w 9381506"/>
              <a:gd name="connsiteY5" fmla="*/ 112816 h 1268681"/>
              <a:gd name="connsiteX6" fmla="*/ 1650670 w 9381506"/>
              <a:gd name="connsiteY6" fmla="*/ 112816 h 1268681"/>
              <a:gd name="connsiteX7" fmla="*/ 1816925 w 9381506"/>
              <a:gd name="connsiteY7" fmla="*/ 148442 h 1268681"/>
              <a:gd name="connsiteX8" fmla="*/ 1852551 w 9381506"/>
              <a:gd name="connsiteY8" fmla="*/ 231569 h 1268681"/>
              <a:gd name="connsiteX9" fmla="*/ 2006930 w 9381506"/>
              <a:gd name="connsiteY9" fmla="*/ 302821 h 1268681"/>
              <a:gd name="connsiteX10" fmla="*/ 2315688 w 9381506"/>
              <a:gd name="connsiteY10" fmla="*/ 314697 h 1268681"/>
              <a:gd name="connsiteX11" fmla="*/ 2576945 w 9381506"/>
              <a:gd name="connsiteY11" fmla="*/ 302821 h 1268681"/>
              <a:gd name="connsiteX12" fmla="*/ 2980706 w 9381506"/>
              <a:gd name="connsiteY12" fmla="*/ 362198 h 1268681"/>
              <a:gd name="connsiteX13" fmla="*/ 3313216 w 9381506"/>
              <a:gd name="connsiteY13" fmla="*/ 338447 h 1268681"/>
              <a:gd name="connsiteX14" fmla="*/ 3467595 w 9381506"/>
              <a:gd name="connsiteY14" fmla="*/ 326572 h 1268681"/>
              <a:gd name="connsiteX15" fmla="*/ 3479470 w 9381506"/>
              <a:gd name="connsiteY15" fmla="*/ 195944 h 1268681"/>
              <a:gd name="connsiteX16" fmla="*/ 3455719 w 9381506"/>
              <a:gd name="connsiteY16" fmla="*/ 89066 h 1268681"/>
              <a:gd name="connsiteX17" fmla="*/ 3621974 w 9381506"/>
              <a:gd name="connsiteY17" fmla="*/ 53440 h 1268681"/>
              <a:gd name="connsiteX18" fmla="*/ 3954483 w 9381506"/>
              <a:gd name="connsiteY18" fmla="*/ 65315 h 1268681"/>
              <a:gd name="connsiteX19" fmla="*/ 4476997 w 9381506"/>
              <a:gd name="connsiteY19" fmla="*/ 112816 h 1268681"/>
              <a:gd name="connsiteX20" fmla="*/ 4845132 w 9381506"/>
              <a:gd name="connsiteY20" fmla="*/ 148442 h 1268681"/>
              <a:gd name="connsiteX21" fmla="*/ 5320145 w 9381506"/>
              <a:gd name="connsiteY21" fmla="*/ 338447 h 1268681"/>
              <a:gd name="connsiteX22" fmla="*/ 6032665 w 9381506"/>
              <a:gd name="connsiteY22" fmla="*/ 540328 h 1268681"/>
              <a:gd name="connsiteX23" fmla="*/ 6388925 w 9381506"/>
              <a:gd name="connsiteY23" fmla="*/ 611580 h 1268681"/>
              <a:gd name="connsiteX24" fmla="*/ 6768935 w 9381506"/>
              <a:gd name="connsiteY24" fmla="*/ 670956 h 1268681"/>
              <a:gd name="connsiteX25" fmla="*/ 6804561 w 9381506"/>
              <a:gd name="connsiteY25" fmla="*/ 872837 h 1268681"/>
              <a:gd name="connsiteX26" fmla="*/ 6947065 w 9381506"/>
              <a:gd name="connsiteY26" fmla="*/ 967840 h 1268681"/>
              <a:gd name="connsiteX27" fmla="*/ 7671460 w 9381506"/>
              <a:gd name="connsiteY27" fmla="*/ 955964 h 1268681"/>
              <a:gd name="connsiteX28" fmla="*/ 8003969 w 9381506"/>
              <a:gd name="connsiteY28" fmla="*/ 944089 h 1268681"/>
              <a:gd name="connsiteX29" fmla="*/ 8075221 w 9381506"/>
              <a:gd name="connsiteY29" fmla="*/ 1110344 h 1268681"/>
              <a:gd name="connsiteX30" fmla="*/ 8027719 w 9381506"/>
              <a:gd name="connsiteY30" fmla="*/ 1205346 h 1268681"/>
              <a:gd name="connsiteX31" fmla="*/ 8645236 w 9381506"/>
              <a:gd name="connsiteY31" fmla="*/ 1252847 h 1268681"/>
              <a:gd name="connsiteX32" fmla="*/ 9060873 w 9381506"/>
              <a:gd name="connsiteY32" fmla="*/ 1205346 h 1268681"/>
              <a:gd name="connsiteX33" fmla="*/ 9381506 w 9381506"/>
              <a:gd name="connsiteY33" fmla="*/ 872837 h 1268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381506" h="1268681">
                <a:moveTo>
                  <a:pt x="0" y="53440"/>
                </a:moveTo>
                <a:cubicBezTo>
                  <a:pt x="174171" y="32658"/>
                  <a:pt x="348343" y="11876"/>
                  <a:pt x="510639" y="5938"/>
                </a:cubicBezTo>
                <a:cubicBezTo>
                  <a:pt x="672935" y="0"/>
                  <a:pt x="888671" y="1"/>
                  <a:pt x="973777" y="17814"/>
                </a:cubicBezTo>
                <a:cubicBezTo>
                  <a:pt x="1058883" y="35627"/>
                  <a:pt x="983673" y="93024"/>
                  <a:pt x="1021278" y="112816"/>
                </a:cubicBezTo>
                <a:cubicBezTo>
                  <a:pt x="1058883" y="132608"/>
                  <a:pt x="1120239" y="136567"/>
                  <a:pt x="1199408" y="136567"/>
                </a:cubicBezTo>
                <a:cubicBezTo>
                  <a:pt x="1278577" y="136567"/>
                  <a:pt x="1421081" y="116774"/>
                  <a:pt x="1496291" y="112816"/>
                </a:cubicBezTo>
                <a:cubicBezTo>
                  <a:pt x="1571501" y="108858"/>
                  <a:pt x="1597231" y="106878"/>
                  <a:pt x="1650670" y="112816"/>
                </a:cubicBezTo>
                <a:cubicBezTo>
                  <a:pt x="1704109" y="118754"/>
                  <a:pt x="1783278" y="128650"/>
                  <a:pt x="1816925" y="148442"/>
                </a:cubicBezTo>
                <a:cubicBezTo>
                  <a:pt x="1850572" y="168234"/>
                  <a:pt x="1820884" y="205839"/>
                  <a:pt x="1852551" y="231569"/>
                </a:cubicBezTo>
                <a:cubicBezTo>
                  <a:pt x="1884218" y="257299"/>
                  <a:pt x="1929741" y="288966"/>
                  <a:pt x="2006930" y="302821"/>
                </a:cubicBezTo>
                <a:cubicBezTo>
                  <a:pt x="2084120" y="316676"/>
                  <a:pt x="2220686" y="314697"/>
                  <a:pt x="2315688" y="314697"/>
                </a:cubicBezTo>
                <a:cubicBezTo>
                  <a:pt x="2410690" y="314697"/>
                  <a:pt x="2466109" y="294904"/>
                  <a:pt x="2576945" y="302821"/>
                </a:cubicBezTo>
                <a:cubicBezTo>
                  <a:pt x="2687781" y="310738"/>
                  <a:pt x="2857994" y="356260"/>
                  <a:pt x="2980706" y="362198"/>
                </a:cubicBezTo>
                <a:cubicBezTo>
                  <a:pt x="3103418" y="368136"/>
                  <a:pt x="3313216" y="338447"/>
                  <a:pt x="3313216" y="338447"/>
                </a:cubicBezTo>
                <a:cubicBezTo>
                  <a:pt x="3394364" y="332509"/>
                  <a:pt x="3439886" y="350322"/>
                  <a:pt x="3467595" y="326572"/>
                </a:cubicBezTo>
                <a:cubicBezTo>
                  <a:pt x="3495304" y="302822"/>
                  <a:pt x="3481449" y="235528"/>
                  <a:pt x="3479470" y="195944"/>
                </a:cubicBezTo>
                <a:cubicBezTo>
                  <a:pt x="3477491" y="156360"/>
                  <a:pt x="3431968" y="112817"/>
                  <a:pt x="3455719" y="89066"/>
                </a:cubicBezTo>
                <a:cubicBezTo>
                  <a:pt x="3479470" y="65315"/>
                  <a:pt x="3538847" y="57399"/>
                  <a:pt x="3621974" y="53440"/>
                </a:cubicBezTo>
                <a:cubicBezTo>
                  <a:pt x="3705101" y="49481"/>
                  <a:pt x="3811979" y="55419"/>
                  <a:pt x="3954483" y="65315"/>
                </a:cubicBezTo>
                <a:cubicBezTo>
                  <a:pt x="4096987" y="75211"/>
                  <a:pt x="4476997" y="112816"/>
                  <a:pt x="4476997" y="112816"/>
                </a:cubicBezTo>
                <a:cubicBezTo>
                  <a:pt x="4625438" y="126670"/>
                  <a:pt x="4704607" y="110837"/>
                  <a:pt x="4845132" y="148442"/>
                </a:cubicBezTo>
                <a:cubicBezTo>
                  <a:pt x="4985657" y="186047"/>
                  <a:pt x="5122223" y="273133"/>
                  <a:pt x="5320145" y="338447"/>
                </a:cubicBezTo>
                <a:cubicBezTo>
                  <a:pt x="5518067" y="403761"/>
                  <a:pt x="5854535" y="494806"/>
                  <a:pt x="6032665" y="540328"/>
                </a:cubicBezTo>
                <a:cubicBezTo>
                  <a:pt x="6210795" y="585850"/>
                  <a:pt x="6266213" y="589809"/>
                  <a:pt x="6388925" y="611580"/>
                </a:cubicBezTo>
                <a:cubicBezTo>
                  <a:pt x="6511637" y="633351"/>
                  <a:pt x="6699662" y="627413"/>
                  <a:pt x="6768935" y="670956"/>
                </a:cubicBezTo>
                <a:cubicBezTo>
                  <a:pt x="6838208" y="714499"/>
                  <a:pt x="6774873" y="823356"/>
                  <a:pt x="6804561" y="872837"/>
                </a:cubicBezTo>
                <a:cubicBezTo>
                  <a:pt x="6834249" y="922318"/>
                  <a:pt x="6802582" y="953986"/>
                  <a:pt x="6947065" y="967840"/>
                </a:cubicBezTo>
                <a:cubicBezTo>
                  <a:pt x="7091548" y="981694"/>
                  <a:pt x="7495309" y="959923"/>
                  <a:pt x="7671460" y="955964"/>
                </a:cubicBezTo>
                <a:cubicBezTo>
                  <a:pt x="7847611" y="952006"/>
                  <a:pt x="7936676" y="918359"/>
                  <a:pt x="8003969" y="944089"/>
                </a:cubicBezTo>
                <a:cubicBezTo>
                  <a:pt x="8071262" y="969819"/>
                  <a:pt x="8071263" y="1066801"/>
                  <a:pt x="8075221" y="1110344"/>
                </a:cubicBezTo>
                <a:cubicBezTo>
                  <a:pt x="8079179" y="1153887"/>
                  <a:pt x="7932717" y="1181596"/>
                  <a:pt x="8027719" y="1205346"/>
                </a:cubicBezTo>
                <a:cubicBezTo>
                  <a:pt x="8122721" y="1229096"/>
                  <a:pt x="8473044" y="1252847"/>
                  <a:pt x="8645236" y="1252847"/>
                </a:cubicBezTo>
                <a:cubicBezTo>
                  <a:pt x="8817428" y="1252847"/>
                  <a:pt x="8938161" y="1268681"/>
                  <a:pt x="9060873" y="1205346"/>
                </a:cubicBezTo>
                <a:cubicBezTo>
                  <a:pt x="9183585" y="1142011"/>
                  <a:pt x="9282545" y="1007424"/>
                  <a:pt x="9381506" y="872837"/>
                </a:cubicBezTo>
              </a:path>
            </a:pathLst>
          </a:cu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1" name="Полилиния 20"/>
          <p:cNvSpPr/>
          <p:nvPr/>
        </p:nvSpPr>
        <p:spPr>
          <a:xfrm>
            <a:off x="925513" y="3254375"/>
            <a:ext cx="8770937" cy="3074988"/>
          </a:xfrm>
          <a:custGeom>
            <a:avLst/>
            <a:gdLst>
              <a:gd name="connsiteX0" fmla="*/ 0 w 8769928"/>
              <a:gd name="connsiteY0" fmla="*/ 3075709 h 3075709"/>
              <a:gd name="connsiteX1" fmla="*/ 403761 w 8769928"/>
              <a:gd name="connsiteY1" fmla="*/ 2861953 h 3075709"/>
              <a:gd name="connsiteX2" fmla="*/ 914400 w 8769928"/>
              <a:gd name="connsiteY2" fmla="*/ 2386940 h 3075709"/>
              <a:gd name="connsiteX3" fmla="*/ 1769424 w 8769928"/>
              <a:gd name="connsiteY3" fmla="*/ 2018805 h 3075709"/>
              <a:gd name="connsiteX4" fmla="*/ 2565070 w 8769928"/>
              <a:gd name="connsiteY4" fmla="*/ 1816925 h 3075709"/>
              <a:gd name="connsiteX5" fmla="*/ 2885704 w 8769928"/>
              <a:gd name="connsiteY5" fmla="*/ 1710047 h 3075709"/>
              <a:gd name="connsiteX6" fmla="*/ 3479470 w 8769928"/>
              <a:gd name="connsiteY6" fmla="*/ 1520042 h 3075709"/>
              <a:gd name="connsiteX7" fmla="*/ 3693226 w 8769928"/>
              <a:gd name="connsiteY7" fmla="*/ 1425039 h 3075709"/>
              <a:gd name="connsiteX8" fmla="*/ 4037611 w 8769928"/>
              <a:gd name="connsiteY8" fmla="*/ 1389413 h 3075709"/>
              <a:gd name="connsiteX9" fmla="*/ 4453247 w 8769928"/>
              <a:gd name="connsiteY9" fmla="*/ 1294410 h 3075709"/>
              <a:gd name="connsiteX10" fmla="*/ 4987637 w 8769928"/>
              <a:gd name="connsiteY10" fmla="*/ 1116280 h 3075709"/>
              <a:gd name="connsiteX11" fmla="*/ 5735782 w 8769928"/>
              <a:gd name="connsiteY11" fmla="*/ 831273 h 3075709"/>
              <a:gd name="connsiteX12" fmla="*/ 6305798 w 8769928"/>
              <a:gd name="connsiteY12" fmla="*/ 676893 h 3075709"/>
              <a:gd name="connsiteX13" fmla="*/ 6697683 w 8769928"/>
              <a:gd name="connsiteY13" fmla="*/ 605642 h 3075709"/>
              <a:gd name="connsiteX14" fmla="*/ 7255824 w 8769928"/>
              <a:gd name="connsiteY14" fmla="*/ 510639 h 3075709"/>
              <a:gd name="connsiteX15" fmla="*/ 7778338 w 8769928"/>
              <a:gd name="connsiteY15" fmla="*/ 498764 h 3075709"/>
              <a:gd name="connsiteX16" fmla="*/ 8514608 w 8769928"/>
              <a:gd name="connsiteY16" fmla="*/ 368135 h 3075709"/>
              <a:gd name="connsiteX17" fmla="*/ 8728364 w 8769928"/>
              <a:gd name="connsiteY17" fmla="*/ 308758 h 3075709"/>
              <a:gd name="connsiteX18" fmla="*/ 8763990 w 8769928"/>
              <a:gd name="connsiteY18" fmla="*/ 0 h 30757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8769928" h="3075709">
                <a:moveTo>
                  <a:pt x="0" y="3075709"/>
                </a:moveTo>
                <a:cubicBezTo>
                  <a:pt x="125680" y="3026228"/>
                  <a:pt x="251361" y="2976748"/>
                  <a:pt x="403761" y="2861953"/>
                </a:cubicBezTo>
                <a:cubicBezTo>
                  <a:pt x="556161" y="2747158"/>
                  <a:pt x="686789" y="2527465"/>
                  <a:pt x="914400" y="2386940"/>
                </a:cubicBezTo>
                <a:cubicBezTo>
                  <a:pt x="1142011" y="2246415"/>
                  <a:pt x="1494312" y="2113808"/>
                  <a:pt x="1769424" y="2018805"/>
                </a:cubicBezTo>
                <a:cubicBezTo>
                  <a:pt x="2044536" y="1923802"/>
                  <a:pt x="2379023" y="1868385"/>
                  <a:pt x="2565070" y="1816925"/>
                </a:cubicBezTo>
                <a:cubicBezTo>
                  <a:pt x="2751117" y="1765465"/>
                  <a:pt x="2885704" y="1710047"/>
                  <a:pt x="2885704" y="1710047"/>
                </a:cubicBezTo>
                <a:lnTo>
                  <a:pt x="3479470" y="1520042"/>
                </a:lnTo>
                <a:cubicBezTo>
                  <a:pt x="3614057" y="1472541"/>
                  <a:pt x="3600203" y="1446810"/>
                  <a:pt x="3693226" y="1425039"/>
                </a:cubicBezTo>
                <a:cubicBezTo>
                  <a:pt x="3786249" y="1403268"/>
                  <a:pt x="3910941" y="1411184"/>
                  <a:pt x="4037611" y="1389413"/>
                </a:cubicBezTo>
                <a:cubicBezTo>
                  <a:pt x="4164281" y="1367642"/>
                  <a:pt x="4294910" y="1339932"/>
                  <a:pt x="4453247" y="1294410"/>
                </a:cubicBezTo>
                <a:cubicBezTo>
                  <a:pt x="4611584" y="1248888"/>
                  <a:pt x="4773881" y="1193469"/>
                  <a:pt x="4987637" y="1116280"/>
                </a:cubicBezTo>
                <a:cubicBezTo>
                  <a:pt x="5201393" y="1039091"/>
                  <a:pt x="5516089" y="904504"/>
                  <a:pt x="5735782" y="831273"/>
                </a:cubicBezTo>
                <a:cubicBezTo>
                  <a:pt x="5955475" y="758042"/>
                  <a:pt x="6145481" y="714498"/>
                  <a:pt x="6305798" y="676893"/>
                </a:cubicBezTo>
                <a:cubicBezTo>
                  <a:pt x="6466115" y="639288"/>
                  <a:pt x="6697683" y="605642"/>
                  <a:pt x="6697683" y="605642"/>
                </a:cubicBezTo>
                <a:cubicBezTo>
                  <a:pt x="6856021" y="577933"/>
                  <a:pt x="7075715" y="528452"/>
                  <a:pt x="7255824" y="510639"/>
                </a:cubicBezTo>
                <a:cubicBezTo>
                  <a:pt x="7435933" y="492826"/>
                  <a:pt x="7568541" y="522515"/>
                  <a:pt x="7778338" y="498764"/>
                </a:cubicBezTo>
                <a:cubicBezTo>
                  <a:pt x="7988135" y="475013"/>
                  <a:pt x="8356270" y="399803"/>
                  <a:pt x="8514608" y="368135"/>
                </a:cubicBezTo>
                <a:cubicBezTo>
                  <a:pt x="8672946" y="336467"/>
                  <a:pt x="8686800" y="370114"/>
                  <a:pt x="8728364" y="308758"/>
                </a:cubicBezTo>
                <a:cubicBezTo>
                  <a:pt x="8769928" y="247402"/>
                  <a:pt x="8766959" y="123701"/>
                  <a:pt x="8763990" y="0"/>
                </a:cubicBezTo>
              </a:path>
            </a:pathLst>
          </a:cu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>
            <a:off x="9382125" y="3490913"/>
            <a:ext cx="1471613" cy="2601912"/>
          </a:xfrm>
          <a:custGeom>
            <a:avLst/>
            <a:gdLst>
              <a:gd name="connsiteX0" fmla="*/ 1472541 w 1472541"/>
              <a:gd name="connsiteY0" fmla="*/ 0 h 2600697"/>
              <a:gd name="connsiteX1" fmla="*/ 1187533 w 1472541"/>
              <a:gd name="connsiteY1" fmla="*/ 213756 h 2600697"/>
              <a:gd name="connsiteX2" fmla="*/ 1045029 w 1472541"/>
              <a:gd name="connsiteY2" fmla="*/ 475013 h 2600697"/>
              <a:gd name="connsiteX3" fmla="*/ 1045029 w 1472541"/>
              <a:gd name="connsiteY3" fmla="*/ 1151907 h 2600697"/>
              <a:gd name="connsiteX4" fmla="*/ 498764 w 1472541"/>
              <a:gd name="connsiteY4" fmla="*/ 1662546 h 2600697"/>
              <a:gd name="connsiteX5" fmla="*/ 178130 w 1472541"/>
              <a:gd name="connsiteY5" fmla="*/ 2220686 h 2600697"/>
              <a:gd name="connsiteX6" fmla="*/ 0 w 1472541"/>
              <a:gd name="connsiteY6" fmla="*/ 2600697 h 26006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72541" h="2600697">
                <a:moveTo>
                  <a:pt x="1472541" y="0"/>
                </a:moveTo>
                <a:cubicBezTo>
                  <a:pt x="1365663" y="67293"/>
                  <a:pt x="1258785" y="134587"/>
                  <a:pt x="1187533" y="213756"/>
                </a:cubicBezTo>
                <a:cubicBezTo>
                  <a:pt x="1116281" y="292925"/>
                  <a:pt x="1068780" y="318655"/>
                  <a:pt x="1045029" y="475013"/>
                </a:cubicBezTo>
                <a:cubicBezTo>
                  <a:pt x="1021278" y="631371"/>
                  <a:pt x="1136073" y="953985"/>
                  <a:pt x="1045029" y="1151907"/>
                </a:cubicBezTo>
                <a:cubicBezTo>
                  <a:pt x="953985" y="1349829"/>
                  <a:pt x="643247" y="1484416"/>
                  <a:pt x="498764" y="1662546"/>
                </a:cubicBezTo>
                <a:cubicBezTo>
                  <a:pt x="354281" y="1840676"/>
                  <a:pt x="261257" y="2064328"/>
                  <a:pt x="178130" y="2220686"/>
                </a:cubicBezTo>
                <a:cubicBezTo>
                  <a:pt x="95003" y="2377044"/>
                  <a:pt x="47501" y="2488870"/>
                  <a:pt x="0" y="2600697"/>
                </a:cubicBezTo>
              </a:path>
            </a:pathLst>
          </a:cu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>
            <a:off x="8342313" y="3622675"/>
            <a:ext cx="1292225" cy="2481263"/>
          </a:xfrm>
          <a:custGeom>
            <a:avLst/>
            <a:gdLst>
              <a:gd name="connsiteX0" fmla="*/ 1288472 w 1292430"/>
              <a:gd name="connsiteY0" fmla="*/ 0 h 2481943"/>
              <a:gd name="connsiteX1" fmla="*/ 1217220 w 1292430"/>
              <a:gd name="connsiteY1" fmla="*/ 106878 h 2481943"/>
              <a:gd name="connsiteX2" fmla="*/ 837210 w 1292430"/>
              <a:gd name="connsiteY2" fmla="*/ 475013 h 2481943"/>
              <a:gd name="connsiteX3" fmla="*/ 706581 w 1292430"/>
              <a:gd name="connsiteY3" fmla="*/ 973777 h 2481943"/>
              <a:gd name="connsiteX4" fmla="*/ 647205 w 1292430"/>
              <a:gd name="connsiteY4" fmla="*/ 1199408 h 2481943"/>
              <a:gd name="connsiteX5" fmla="*/ 374072 w 1292430"/>
              <a:gd name="connsiteY5" fmla="*/ 1591294 h 2481943"/>
              <a:gd name="connsiteX6" fmla="*/ 53439 w 1292430"/>
              <a:gd name="connsiteY6" fmla="*/ 2090057 h 2481943"/>
              <a:gd name="connsiteX7" fmla="*/ 53439 w 1292430"/>
              <a:gd name="connsiteY7" fmla="*/ 2481943 h 248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2430" h="2481943">
                <a:moveTo>
                  <a:pt x="1288472" y="0"/>
                </a:moveTo>
                <a:cubicBezTo>
                  <a:pt x="1290451" y="13854"/>
                  <a:pt x="1292430" y="27709"/>
                  <a:pt x="1217220" y="106878"/>
                </a:cubicBezTo>
                <a:cubicBezTo>
                  <a:pt x="1142010" y="186047"/>
                  <a:pt x="922316" y="330530"/>
                  <a:pt x="837210" y="475013"/>
                </a:cubicBezTo>
                <a:cubicBezTo>
                  <a:pt x="752104" y="619496"/>
                  <a:pt x="738249" y="853045"/>
                  <a:pt x="706581" y="973777"/>
                </a:cubicBezTo>
                <a:cubicBezTo>
                  <a:pt x="674914" y="1094510"/>
                  <a:pt x="702623" y="1096489"/>
                  <a:pt x="647205" y="1199408"/>
                </a:cubicBezTo>
                <a:cubicBezTo>
                  <a:pt x="591787" y="1302327"/>
                  <a:pt x="473033" y="1442853"/>
                  <a:pt x="374072" y="1591294"/>
                </a:cubicBezTo>
                <a:cubicBezTo>
                  <a:pt x="275111" y="1739735"/>
                  <a:pt x="106878" y="1941616"/>
                  <a:pt x="53439" y="2090057"/>
                </a:cubicBezTo>
                <a:cubicBezTo>
                  <a:pt x="0" y="2238499"/>
                  <a:pt x="26719" y="2360221"/>
                  <a:pt x="53439" y="2481943"/>
                </a:cubicBezTo>
              </a:path>
            </a:pathLst>
          </a:cu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4" name="Полилиния 23"/>
          <p:cNvSpPr/>
          <p:nvPr/>
        </p:nvSpPr>
        <p:spPr>
          <a:xfrm>
            <a:off x="6799263" y="4203700"/>
            <a:ext cx="2333625" cy="2505075"/>
          </a:xfrm>
          <a:custGeom>
            <a:avLst/>
            <a:gdLst>
              <a:gd name="connsiteX0" fmla="*/ 2333502 w 2333502"/>
              <a:gd name="connsiteY0" fmla="*/ 0 h 2505693"/>
              <a:gd name="connsiteX1" fmla="*/ 2084120 w 2333502"/>
              <a:gd name="connsiteY1" fmla="*/ 106878 h 2505693"/>
              <a:gd name="connsiteX2" fmla="*/ 1905990 w 2333502"/>
              <a:gd name="connsiteY2" fmla="*/ 403761 h 2505693"/>
              <a:gd name="connsiteX3" fmla="*/ 1751611 w 2333502"/>
              <a:gd name="connsiteY3" fmla="*/ 593766 h 2505693"/>
              <a:gd name="connsiteX4" fmla="*/ 1086593 w 2333502"/>
              <a:gd name="connsiteY4" fmla="*/ 1092530 h 2505693"/>
              <a:gd name="connsiteX5" fmla="*/ 765959 w 2333502"/>
              <a:gd name="connsiteY5" fmla="*/ 1472540 h 2505693"/>
              <a:gd name="connsiteX6" fmla="*/ 409699 w 2333502"/>
              <a:gd name="connsiteY6" fmla="*/ 1995054 h 2505693"/>
              <a:gd name="connsiteX7" fmla="*/ 350322 w 2333502"/>
              <a:gd name="connsiteY7" fmla="*/ 2030680 h 2505693"/>
              <a:gd name="connsiteX8" fmla="*/ 326572 w 2333502"/>
              <a:gd name="connsiteY8" fmla="*/ 2113808 h 2505693"/>
              <a:gd name="connsiteX9" fmla="*/ 53439 w 2333502"/>
              <a:gd name="connsiteY9" fmla="*/ 2327564 h 2505693"/>
              <a:gd name="connsiteX10" fmla="*/ 5938 w 2333502"/>
              <a:gd name="connsiteY10" fmla="*/ 2505693 h 2505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333502" h="2505693">
                <a:moveTo>
                  <a:pt x="2333502" y="0"/>
                </a:moveTo>
                <a:cubicBezTo>
                  <a:pt x="2244437" y="19792"/>
                  <a:pt x="2155372" y="39585"/>
                  <a:pt x="2084120" y="106878"/>
                </a:cubicBezTo>
                <a:cubicBezTo>
                  <a:pt x="2012868" y="174172"/>
                  <a:pt x="1961408" y="322613"/>
                  <a:pt x="1905990" y="403761"/>
                </a:cubicBezTo>
                <a:cubicBezTo>
                  <a:pt x="1850572" y="484909"/>
                  <a:pt x="1888177" y="478971"/>
                  <a:pt x="1751611" y="593766"/>
                </a:cubicBezTo>
                <a:cubicBezTo>
                  <a:pt x="1615045" y="708561"/>
                  <a:pt x="1250868" y="946068"/>
                  <a:pt x="1086593" y="1092530"/>
                </a:cubicBezTo>
                <a:cubicBezTo>
                  <a:pt x="922318" y="1238992"/>
                  <a:pt x="878775" y="1322119"/>
                  <a:pt x="765959" y="1472540"/>
                </a:cubicBezTo>
                <a:cubicBezTo>
                  <a:pt x="653143" y="1622961"/>
                  <a:pt x="478972" y="1902031"/>
                  <a:pt x="409699" y="1995054"/>
                </a:cubicBezTo>
                <a:cubicBezTo>
                  <a:pt x="340426" y="2088077"/>
                  <a:pt x="364176" y="2010888"/>
                  <a:pt x="350322" y="2030680"/>
                </a:cubicBezTo>
                <a:cubicBezTo>
                  <a:pt x="336468" y="2050472"/>
                  <a:pt x="376052" y="2064327"/>
                  <a:pt x="326572" y="2113808"/>
                </a:cubicBezTo>
                <a:cubicBezTo>
                  <a:pt x="277092" y="2163289"/>
                  <a:pt x="106878" y="2262250"/>
                  <a:pt x="53439" y="2327564"/>
                </a:cubicBezTo>
                <a:cubicBezTo>
                  <a:pt x="0" y="2392878"/>
                  <a:pt x="5938" y="2505693"/>
                  <a:pt x="5938" y="2505693"/>
                </a:cubicBezTo>
              </a:path>
            </a:pathLst>
          </a:cu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>
            <a:off x="4489450" y="3249613"/>
            <a:ext cx="5118100" cy="325437"/>
          </a:xfrm>
          <a:custGeom>
            <a:avLst/>
            <a:gdLst>
              <a:gd name="connsiteX0" fmla="*/ 5118265 w 5118265"/>
              <a:gd name="connsiteY0" fmla="*/ 324592 h 324592"/>
              <a:gd name="connsiteX1" fmla="*/ 4726379 w 5118265"/>
              <a:gd name="connsiteY1" fmla="*/ 229589 h 324592"/>
              <a:gd name="connsiteX2" fmla="*/ 4298867 w 5118265"/>
              <a:gd name="connsiteY2" fmla="*/ 122711 h 324592"/>
              <a:gd name="connsiteX3" fmla="*/ 3633849 w 5118265"/>
              <a:gd name="connsiteY3" fmla="*/ 229589 h 324592"/>
              <a:gd name="connsiteX4" fmla="*/ 3301340 w 5118265"/>
              <a:gd name="connsiteY4" fmla="*/ 110836 h 324592"/>
              <a:gd name="connsiteX5" fmla="*/ 2921330 w 5118265"/>
              <a:gd name="connsiteY5" fmla="*/ 15833 h 324592"/>
              <a:gd name="connsiteX6" fmla="*/ 2671948 w 5118265"/>
              <a:gd name="connsiteY6" fmla="*/ 87085 h 324592"/>
              <a:gd name="connsiteX7" fmla="*/ 2398815 w 5118265"/>
              <a:gd name="connsiteY7" fmla="*/ 3958 h 324592"/>
              <a:gd name="connsiteX8" fmla="*/ 1995054 w 5118265"/>
              <a:gd name="connsiteY8" fmla="*/ 63335 h 324592"/>
              <a:gd name="connsiteX9" fmla="*/ 1389413 w 5118265"/>
              <a:gd name="connsiteY9" fmla="*/ 170213 h 324592"/>
              <a:gd name="connsiteX10" fmla="*/ 1104405 w 5118265"/>
              <a:gd name="connsiteY10" fmla="*/ 122711 h 324592"/>
              <a:gd name="connsiteX11" fmla="*/ 415636 w 5118265"/>
              <a:gd name="connsiteY11" fmla="*/ 63335 h 324592"/>
              <a:gd name="connsiteX12" fmla="*/ 0 w 5118265"/>
              <a:gd name="connsiteY12" fmla="*/ 122711 h 3245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5118265" h="324592">
                <a:moveTo>
                  <a:pt x="5118265" y="324592"/>
                </a:moveTo>
                <a:lnTo>
                  <a:pt x="4726379" y="229589"/>
                </a:lnTo>
                <a:cubicBezTo>
                  <a:pt x="4589813" y="195942"/>
                  <a:pt x="4480955" y="122711"/>
                  <a:pt x="4298867" y="122711"/>
                </a:cubicBezTo>
                <a:cubicBezTo>
                  <a:pt x="4116779" y="122711"/>
                  <a:pt x="3800103" y="231568"/>
                  <a:pt x="3633849" y="229589"/>
                </a:cubicBezTo>
                <a:cubicBezTo>
                  <a:pt x="3467595" y="227610"/>
                  <a:pt x="3420093" y="146462"/>
                  <a:pt x="3301340" y="110836"/>
                </a:cubicBezTo>
                <a:cubicBezTo>
                  <a:pt x="3182587" y="75210"/>
                  <a:pt x="3026229" y="19792"/>
                  <a:pt x="2921330" y="15833"/>
                </a:cubicBezTo>
                <a:cubicBezTo>
                  <a:pt x="2816431" y="11874"/>
                  <a:pt x="2759034" y="89064"/>
                  <a:pt x="2671948" y="87085"/>
                </a:cubicBezTo>
                <a:cubicBezTo>
                  <a:pt x="2584862" y="85106"/>
                  <a:pt x="2511631" y="7916"/>
                  <a:pt x="2398815" y="3958"/>
                </a:cubicBezTo>
                <a:cubicBezTo>
                  <a:pt x="2285999" y="0"/>
                  <a:pt x="2163288" y="35626"/>
                  <a:pt x="1995054" y="63335"/>
                </a:cubicBezTo>
                <a:cubicBezTo>
                  <a:pt x="1826820" y="91044"/>
                  <a:pt x="1537854" y="160317"/>
                  <a:pt x="1389413" y="170213"/>
                </a:cubicBezTo>
                <a:cubicBezTo>
                  <a:pt x="1240972" y="180109"/>
                  <a:pt x="1266701" y="140524"/>
                  <a:pt x="1104405" y="122711"/>
                </a:cubicBezTo>
                <a:cubicBezTo>
                  <a:pt x="942109" y="104898"/>
                  <a:pt x="599703" y="63335"/>
                  <a:pt x="415636" y="63335"/>
                </a:cubicBezTo>
                <a:cubicBezTo>
                  <a:pt x="231569" y="63335"/>
                  <a:pt x="115784" y="93023"/>
                  <a:pt x="0" y="122711"/>
                </a:cubicBezTo>
              </a:path>
            </a:pathLst>
          </a:cu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>
            <a:off x="3206750" y="3906838"/>
            <a:ext cx="4097338" cy="3527425"/>
          </a:xfrm>
          <a:custGeom>
            <a:avLst/>
            <a:gdLst>
              <a:gd name="connsiteX0" fmla="*/ 0 w 4096987"/>
              <a:gd name="connsiteY0" fmla="*/ 3526971 h 3526971"/>
              <a:gd name="connsiteX1" fmla="*/ 273132 w 4096987"/>
              <a:gd name="connsiteY1" fmla="*/ 3194462 h 3526971"/>
              <a:gd name="connsiteX2" fmla="*/ 783771 w 4096987"/>
              <a:gd name="connsiteY2" fmla="*/ 3051958 h 3526971"/>
              <a:gd name="connsiteX3" fmla="*/ 1805049 w 4096987"/>
              <a:gd name="connsiteY3" fmla="*/ 2743200 h 3526971"/>
              <a:gd name="connsiteX4" fmla="*/ 2458192 w 4096987"/>
              <a:gd name="connsiteY4" fmla="*/ 2410691 h 3526971"/>
              <a:gd name="connsiteX5" fmla="*/ 2268187 w 4096987"/>
              <a:gd name="connsiteY5" fmla="*/ 2220686 h 3526971"/>
              <a:gd name="connsiteX6" fmla="*/ 1971304 w 4096987"/>
              <a:gd name="connsiteY6" fmla="*/ 2101932 h 3526971"/>
              <a:gd name="connsiteX7" fmla="*/ 1876301 w 4096987"/>
              <a:gd name="connsiteY7" fmla="*/ 1852550 h 3526971"/>
              <a:gd name="connsiteX8" fmla="*/ 1923802 w 4096987"/>
              <a:gd name="connsiteY8" fmla="*/ 1436914 h 3526971"/>
              <a:gd name="connsiteX9" fmla="*/ 2161309 w 4096987"/>
              <a:gd name="connsiteY9" fmla="*/ 1223158 h 3526971"/>
              <a:gd name="connsiteX10" fmla="*/ 2766950 w 4096987"/>
              <a:gd name="connsiteY10" fmla="*/ 866899 h 3526971"/>
              <a:gd name="connsiteX11" fmla="*/ 3253839 w 4096987"/>
              <a:gd name="connsiteY11" fmla="*/ 783771 h 3526971"/>
              <a:gd name="connsiteX12" fmla="*/ 3515096 w 4096987"/>
              <a:gd name="connsiteY12" fmla="*/ 605641 h 3526971"/>
              <a:gd name="connsiteX13" fmla="*/ 4096987 w 4096987"/>
              <a:gd name="connsiteY13" fmla="*/ 0 h 3526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4096987" h="3526971">
                <a:moveTo>
                  <a:pt x="0" y="3526971"/>
                </a:moveTo>
                <a:cubicBezTo>
                  <a:pt x="71252" y="3400301"/>
                  <a:pt x="142504" y="3273631"/>
                  <a:pt x="273132" y="3194462"/>
                </a:cubicBezTo>
                <a:cubicBezTo>
                  <a:pt x="403760" y="3115293"/>
                  <a:pt x="783771" y="3051958"/>
                  <a:pt x="783771" y="3051958"/>
                </a:cubicBezTo>
                <a:cubicBezTo>
                  <a:pt x="1039090" y="2976748"/>
                  <a:pt x="1525979" y="2850078"/>
                  <a:pt x="1805049" y="2743200"/>
                </a:cubicBezTo>
                <a:cubicBezTo>
                  <a:pt x="2084119" y="2636322"/>
                  <a:pt x="2381002" y="2497777"/>
                  <a:pt x="2458192" y="2410691"/>
                </a:cubicBezTo>
                <a:cubicBezTo>
                  <a:pt x="2535382" y="2323605"/>
                  <a:pt x="2349335" y="2272146"/>
                  <a:pt x="2268187" y="2220686"/>
                </a:cubicBezTo>
                <a:cubicBezTo>
                  <a:pt x="2187039" y="2169226"/>
                  <a:pt x="2036618" y="2163288"/>
                  <a:pt x="1971304" y="2101932"/>
                </a:cubicBezTo>
                <a:cubicBezTo>
                  <a:pt x="1905990" y="2040576"/>
                  <a:pt x="1884218" y="1963386"/>
                  <a:pt x="1876301" y="1852550"/>
                </a:cubicBezTo>
                <a:cubicBezTo>
                  <a:pt x="1868384" y="1741714"/>
                  <a:pt x="1876301" y="1541813"/>
                  <a:pt x="1923802" y="1436914"/>
                </a:cubicBezTo>
                <a:cubicBezTo>
                  <a:pt x="1971303" y="1332015"/>
                  <a:pt x="2020784" y="1318160"/>
                  <a:pt x="2161309" y="1223158"/>
                </a:cubicBezTo>
                <a:cubicBezTo>
                  <a:pt x="2301834" y="1128156"/>
                  <a:pt x="2584862" y="940130"/>
                  <a:pt x="2766950" y="866899"/>
                </a:cubicBezTo>
                <a:cubicBezTo>
                  <a:pt x="2949038" y="793668"/>
                  <a:pt x="3129148" y="827314"/>
                  <a:pt x="3253839" y="783771"/>
                </a:cubicBezTo>
                <a:cubicBezTo>
                  <a:pt x="3378530" y="740228"/>
                  <a:pt x="3374571" y="736270"/>
                  <a:pt x="3515096" y="605641"/>
                </a:cubicBezTo>
                <a:cubicBezTo>
                  <a:pt x="3655621" y="475012"/>
                  <a:pt x="3876304" y="237506"/>
                  <a:pt x="4096987" y="0"/>
                </a:cubicBezTo>
              </a:path>
            </a:pathLst>
          </a:cu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graphicFrame>
        <p:nvGraphicFramePr>
          <p:cNvPr id="11268" name="Object 4"/>
          <p:cNvGraphicFramePr>
            <a:graphicFrameLocks noChangeAspect="1"/>
          </p:cNvGraphicFramePr>
          <p:nvPr/>
        </p:nvGraphicFramePr>
        <p:xfrm>
          <a:off x="4668838" y="4359275"/>
          <a:ext cx="223837" cy="441325"/>
        </p:xfrm>
        <a:graphic>
          <a:graphicData uri="http://schemas.openxmlformats.org/presentationml/2006/ole">
            <p:oleObj spid="_x0000_s11268" name="CorelDRAW" r:id="rId7" imgW="2347560" imgH="2995560" progId="">
              <p:embed/>
            </p:oleObj>
          </a:graphicData>
        </a:graphic>
      </p:graphicFrame>
      <p:pic>
        <p:nvPicPr>
          <p:cNvPr id="11288" name="Picture 20" descr="пламя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629150" y="4514850"/>
            <a:ext cx="2159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1269" name="Object 6"/>
          <p:cNvGraphicFramePr>
            <a:graphicFrameLocks noChangeAspect="1"/>
          </p:cNvGraphicFramePr>
          <p:nvPr/>
        </p:nvGraphicFramePr>
        <p:xfrm>
          <a:off x="8926513" y="3359150"/>
          <a:ext cx="223837" cy="441325"/>
        </p:xfrm>
        <a:graphic>
          <a:graphicData uri="http://schemas.openxmlformats.org/presentationml/2006/ole">
            <p:oleObj spid="_x0000_s11269" name="CorelDRAW" r:id="rId8" imgW="2347560" imgH="2995560" progId="">
              <p:embed/>
            </p:oleObj>
          </a:graphicData>
        </a:graphic>
      </p:graphicFrame>
      <p:pic>
        <p:nvPicPr>
          <p:cNvPr id="11289" name="Picture 20" descr="пламя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8886825" y="3514725"/>
            <a:ext cx="2159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1290" name="Группа 159"/>
          <p:cNvGrpSpPr>
            <a:grpSpLocks/>
          </p:cNvGrpSpPr>
          <p:nvPr/>
        </p:nvGrpSpPr>
        <p:grpSpPr bwMode="auto">
          <a:xfrm>
            <a:off x="7326313" y="5583238"/>
            <a:ext cx="431800" cy="431800"/>
            <a:chOff x="7815263" y="3168650"/>
            <a:chExt cx="1328774" cy="971551"/>
          </a:xfrm>
        </p:grpSpPr>
        <p:sp>
          <p:nvSpPr>
            <p:cNvPr id="11486" name="Freeform 114"/>
            <p:cNvSpPr>
              <a:spLocks/>
            </p:cNvSpPr>
            <p:nvPr/>
          </p:nvSpPr>
          <p:spPr bwMode="auto">
            <a:xfrm>
              <a:off x="7815263" y="3168650"/>
              <a:ext cx="965200" cy="965200"/>
            </a:xfrm>
            <a:custGeom>
              <a:avLst/>
              <a:gdLst>
                <a:gd name="T0" fmla="*/ 2147483647 w 608"/>
                <a:gd name="T1" fmla="*/ 2147483647 h 608"/>
                <a:gd name="T2" fmla="*/ 2147483647 w 608"/>
                <a:gd name="T3" fmla="*/ 2147483647 h 608"/>
                <a:gd name="T4" fmla="*/ 2147483647 w 608"/>
                <a:gd name="T5" fmla="*/ 2147483647 h 608"/>
                <a:gd name="T6" fmla="*/ 2147483647 w 608"/>
                <a:gd name="T7" fmla="*/ 2147483647 h 608"/>
                <a:gd name="T8" fmla="*/ 2147483647 w 608"/>
                <a:gd name="T9" fmla="*/ 2147483647 h 608"/>
                <a:gd name="T10" fmla="*/ 2147483647 w 608"/>
                <a:gd name="T11" fmla="*/ 2147483647 h 608"/>
                <a:gd name="T12" fmla="*/ 2147483647 w 608"/>
                <a:gd name="T13" fmla="*/ 2147483647 h 608"/>
                <a:gd name="T14" fmla="*/ 2147483647 w 608"/>
                <a:gd name="T15" fmla="*/ 2147483647 h 608"/>
                <a:gd name="T16" fmla="*/ 2147483647 w 608"/>
                <a:gd name="T17" fmla="*/ 2147483647 h 608"/>
                <a:gd name="T18" fmla="*/ 2147483647 w 608"/>
                <a:gd name="T19" fmla="*/ 2147483647 h 608"/>
                <a:gd name="T20" fmla="*/ 2147483647 w 608"/>
                <a:gd name="T21" fmla="*/ 2147483647 h 608"/>
                <a:gd name="T22" fmla="*/ 2147483647 w 608"/>
                <a:gd name="T23" fmla="*/ 2147483647 h 608"/>
                <a:gd name="T24" fmla="*/ 2147483647 w 608"/>
                <a:gd name="T25" fmla="*/ 2147483647 h 608"/>
                <a:gd name="T26" fmla="*/ 2147483647 w 608"/>
                <a:gd name="T27" fmla="*/ 2147483647 h 608"/>
                <a:gd name="T28" fmla="*/ 2147483647 w 608"/>
                <a:gd name="T29" fmla="*/ 2147483647 h 608"/>
                <a:gd name="T30" fmla="*/ 2147483647 w 608"/>
                <a:gd name="T31" fmla="*/ 2147483647 h 608"/>
                <a:gd name="T32" fmla="*/ 2147483647 w 608"/>
                <a:gd name="T33" fmla="*/ 2147483647 h 608"/>
                <a:gd name="T34" fmla="*/ 2147483647 w 608"/>
                <a:gd name="T35" fmla="*/ 2147483647 h 608"/>
                <a:gd name="T36" fmla="*/ 2147483647 w 608"/>
                <a:gd name="T37" fmla="*/ 2147483647 h 608"/>
                <a:gd name="T38" fmla="*/ 2147483647 w 608"/>
                <a:gd name="T39" fmla="*/ 2147483647 h 608"/>
                <a:gd name="T40" fmla="*/ 2147483647 w 608"/>
                <a:gd name="T41" fmla="*/ 2147483647 h 608"/>
                <a:gd name="T42" fmla="*/ 2147483647 w 608"/>
                <a:gd name="T43" fmla="*/ 2147483647 h 608"/>
                <a:gd name="T44" fmla="*/ 2147483647 w 608"/>
                <a:gd name="T45" fmla="*/ 2147483647 h 608"/>
                <a:gd name="T46" fmla="*/ 2147483647 w 608"/>
                <a:gd name="T47" fmla="*/ 2147483647 h 608"/>
                <a:gd name="T48" fmla="*/ 2147483647 w 608"/>
                <a:gd name="T49" fmla="*/ 2147483647 h 608"/>
                <a:gd name="T50" fmla="*/ 2147483647 w 608"/>
                <a:gd name="T51" fmla="*/ 2147483647 h 608"/>
                <a:gd name="T52" fmla="*/ 2147483647 w 608"/>
                <a:gd name="T53" fmla="*/ 2147483647 h 608"/>
                <a:gd name="T54" fmla="*/ 2147483647 w 608"/>
                <a:gd name="T55" fmla="*/ 2147483647 h 608"/>
                <a:gd name="T56" fmla="*/ 2147483647 w 608"/>
                <a:gd name="T57" fmla="*/ 2147483647 h 608"/>
                <a:gd name="T58" fmla="*/ 2147483647 w 608"/>
                <a:gd name="T59" fmla="*/ 2147483647 h 608"/>
                <a:gd name="T60" fmla="*/ 2147483647 w 608"/>
                <a:gd name="T61" fmla="*/ 2147483647 h 608"/>
                <a:gd name="T62" fmla="*/ 0 w 608"/>
                <a:gd name="T63" fmla="*/ 2147483647 h 608"/>
                <a:gd name="T64" fmla="*/ 2147483647 w 608"/>
                <a:gd name="T65" fmla="*/ 2147483647 h 608"/>
                <a:gd name="T66" fmla="*/ 2147483647 w 608"/>
                <a:gd name="T67" fmla="*/ 2147483647 h 608"/>
                <a:gd name="T68" fmla="*/ 2147483647 w 608"/>
                <a:gd name="T69" fmla="*/ 2147483647 h 608"/>
                <a:gd name="T70" fmla="*/ 2147483647 w 608"/>
                <a:gd name="T71" fmla="*/ 2147483647 h 608"/>
                <a:gd name="T72" fmla="*/ 2147483647 w 608"/>
                <a:gd name="T73" fmla="*/ 2147483647 h 608"/>
                <a:gd name="T74" fmla="*/ 2147483647 w 608"/>
                <a:gd name="T75" fmla="*/ 2147483647 h 608"/>
                <a:gd name="T76" fmla="*/ 2147483647 w 608"/>
                <a:gd name="T77" fmla="*/ 2147483647 h 608"/>
                <a:gd name="T78" fmla="*/ 2147483647 w 608"/>
                <a:gd name="T79" fmla="*/ 2147483647 h 608"/>
                <a:gd name="T80" fmla="*/ 2147483647 w 608"/>
                <a:gd name="T81" fmla="*/ 2147483647 h 608"/>
                <a:gd name="T82" fmla="*/ 2147483647 w 608"/>
                <a:gd name="T83" fmla="*/ 2147483647 h 608"/>
                <a:gd name="T84" fmla="*/ 2147483647 w 608"/>
                <a:gd name="T85" fmla="*/ 0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8"/>
                <a:gd name="T130" fmla="*/ 0 h 608"/>
                <a:gd name="T131" fmla="*/ 608 w 608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8" h="608">
                  <a:moveTo>
                    <a:pt x="304" y="0"/>
                  </a:moveTo>
                  <a:lnTo>
                    <a:pt x="320" y="0"/>
                  </a:lnTo>
                  <a:lnTo>
                    <a:pt x="336" y="1"/>
                  </a:lnTo>
                  <a:lnTo>
                    <a:pt x="350" y="3"/>
                  </a:lnTo>
                  <a:lnTo>
                    <a:pt x="366" y="6"/>
                  </a:lnTo>
                  <a:lnTo>
                    <a:pt x="380" y="9"/>
                  </a:lnTo>
                  <a:lnTo>
                    <a:pt x="395" y="13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5" y="30"/>
                  </a:lnTo>
                  <a:lnTo>
                    <a:pt x="449" y="36"/>
                  </a:lnTo>
                  <a:lnTo>
                    <a:pt x="462" y="43"/>
                  </a:lnTo>
                  <a:lnTo>
                    <a:pt x="474" y="52"/>
                  </a:lnTo>
                  <a:lnTo>
                    <a:pt x="486" y="60"/>
                  </a:lnTo>
                  <a:lnTo>
                    <a:pt x="497" y="70"/>
                  </a:lnTo>
                  <a:lnTo>
                    <a:pt x="508" y="79"/>
                  </a:lnTo>
                  <a:lnTo>
                    <a:pt x="519" y="89"/>
                  </a:lnTo>
                  <a:lnTo>
                    <a:pt x="529" y="100"/>
                  </a:lnTo>
                  <a:lnTo>
                    <a:pt x="539" y="111"/>
                  </a:lnTo>
                  <a:lnTo>
                    <a:pt x="547" y="121"/>
                  </a:lnTo>
                  <a:lnTo>
                    <a:pt x="556" y="133"/>
                  </a:lnTo>
                  <a:lnTo>
                    <a:pt x="564" y="147"/>
                  </a:lnTo>
                  <a:lnTo>
                    <a:pt x="572" y="159"/>
                  </a:lnTo>
                  <a:lnTo>
                    <a:pt x="578" y="172"/>
                  </a:lnTo>
                  <a:lnTo>
                    <a:pt x="584" y="185"/>
                  </a:lnTo>
                  <a:lnTo>
                    <a:pt x="590" y="200"/>
                  </a:lnTo>
                  <a:lnTo>
                    <a:pt x="594" y="213"/>
                  </a:lnTo>
                  <a:lnTo>
                    <a:pt x="598" y="227"/>
                  </a:lnTo>
                  <a:lnTo>
                    <a:pt x="602" y="243"/>
                  </a:lnTo>
                  <a:lnTo>
                    <a:pt x="604" y="257"/>
                  </a:lnTo>
                  <a:lnTo>
                    <a:pt x="606" y="273"/>
                  </a:lnTo>
                  <a:lnTo>
                    <a:pt x="608" y="288"/>
                  </a:lnTo>
                  <a:lnTo>
                    <a:pt x="608" y="303"/>
                  </a:lnTo>
                  <a:lnTo>
                    <a:pt x="608" y="319"/>
                  </a:lnTo>
                  <a:lnTo>
                    <a:pt x="606" y="335"/>
                  </a:lnTo>
                  <a:lnTo>
                    <a:pt x="604" y="350"/>
                  </a:lnTo>
                  <a:lnTo>
                    <a:pt x="602" y="365"/>
                  </a:lnTo>
                  <a:lnTo>
                    <a:pt x="598" y="379"/>
                  </a:lnTo>
                  <a:lnTo>
                    <a:pt x="594" y="394"/>
                  </a:lnTo>
                  <a:lnTo>
                    <a:pt x="590" y="408"/>
                  </a:lnTo>
                  <a:lnTo>
                    <a:pt x="584" y="422"/>
                  </a:lnTo>
                  <a:lnTo>
                    <a:pt x="578" y="436"/>
                  </a:lnTo>
                  <a:lnTo>
                    <a:pt x="572" y="449"/>
                  </a:lnTo>
                  <a:lnTo>
                    <a:pt x="564" y="461"/>
                  </a:lnTo>
                  <a:lnTo>
                    <a:pt x="556" y="473"/>
                  </a:lnTo>
                  <a:lnTo>
                    <a:pt x="547" y="485"/>
                  </a:lnTo>
                  <a:lnTo>
                    <a:pt x="539" y="497"/>
                  </a:lnTo>
                  <a:lnTo>
                    <a:pt x="529" y="508"/>
                  </a:lnTo>
                  <a:lnTo>
                    <a:pt x="519" y="519"/>
                  </a:lnTo>
                  <a:lnTo>
                    <a:pt x="508" y="528"/>
                  </a:lnTo>
                  <a:lnTo>
                    <a:pt x="497" y="538"/>
                  </a:lnTo>
                  <a:lnTo>
                    <a:pt x="486" y="548"/>
                  </a:lnTo>
                  <a:lnTo>
                    <a:pt x="474" y="556"/>
                  </a:lnTo>
                  <a:lnTo>
                    <a:pt x="462" y="563"/>
                  </a:lnTo>
                  <a:lnTo>
                    <a:pt x="449" y="571"/>
                  </a:lnTo>
                  <a:lnTo>
                    <a:pt x="435" y="578"/>
                  </a:lnTo>
                  <a:lnTo>
                    <a:pt x="422" y="584"/>
                  </a:lnTo>
                  <a:lnTo>
                    <a:pt x="408" y="590"/>
                  </a:lnTo>
                  <a:lnTo>
                    <a:pt x="395" y="595"/>
                  </a:lnTo>
                  <a:lnTo>
                    <a:pt x="380" y="598"/>
                  </a:lnTo>
                  <a:lnTo>
                    <a:pt x="366" y="602"/>
                  </a:lnTo>
                  <a:lnTo>
                    <a:pt x="350" y="604"/>
                  </a:lnTo>
                  <a:lnTo>
                    <a:pt x="336" y="607"/>
                  </a:lnTo>
                  <a:lnTo>
                    <a:pt x="320" y="608"/>
                  </a:lnTo>
                  <a:lnTo>
                    <a:pt x="304" y="608"/>
                  </a:lnTo>
                  <a:lnTo>
                    <a:pt x="289" y="608"/>
                  </a:lnTo>
                  <a:lnTo>
                    <a:pt x="273" y="607"/>
                  </a:lnTo>
                  <a:lnTo>
                    <a:pt x="257" y="604"/>
                  </a:lnTo>
                  <a:lnTo>
                    <a:pt x="243" y="602"/>
                  </a:lnTo>
                  <a:lnTo>
                    <a:pt x="228" y="598"/>
                  </a:lnTo>
                  <a:lnTo>
                    <a:pt x="214" y="595"/>
                  </a:lnTo>
                  <a:lnTo>
                    <a:pt x="199" y="590"/>
                  </a:lnTo>
                  <a:lnTo>
                    <a:pt x="186" y="584"/>
                  </a:lnTo>
                  <a:lnTo>
                    <a:pt x="172" y="578"/>
                  </a:lnTo>
                  <a:lnTo>
                    <a:pt x="160" y="571"/>
                  </a:lnTo>
                  <a:lnTo>
                    <a:pt x="146" y="563"/>
                  </a:lnTo>
                  <a:lnTo>
                    <a:pt x="134" y="556"/>
                  </a:lnTo>
                  <a:lnTo>
                    <a:pt x="122" y="548"/>
                  </a:lnTo>
                  <a:lnTo>
                    <a:pt x="110" y="538"/>
                  </a:lnTo>
                  <a:lnTo>
                    <a:pt x="99" y="528"/>
                  </a:lnTo>
                  <a:lnTo>
                    <a:pt x="89" y="519"/>
                  </a:lnTo>
                  <a:lnTo>
                    <a:pt x="79" y="508"/>
                  </a:lnTo>
                  <a:lnTo>
                    <a:pt x="69" y="497"/>
                  </a:lnTo>
                  <a:lnTo>
                    <a:pt x="60" y="485"/>
                  </a:lnTo>
                  <a:lnTo>
                    <a:pt x="51" y="473"/>
                  </a:lnTo>
                  <a:lnTo>
                    <a:pt x="44" y="461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2"/>
                  </a:lnTo>
                  <a:lnTo>
                    <a:pt x="19" y="408"/>
                  </a:lnTo>
                  <a:lnTo>
                    <a:pt x="14" y="394"/>
                  </a:lnTo>
                  <a:lnTo>
                    <a:pt x="9" y="379"/>
                  </a:lnTo>
                  <a:lnTo>
                    <a:pt x="6" y="365"/>
                  </a:lnTo>
                  <a:lnTo>
                    <a:pt x="3" y="350"/>
                  </a:lnTo>
                  <a:lnTo>
                    <a:pt x="1" y="335"/>
                  </a:lnTo>
                  <a:lnTo>
                    <a:pt x="0" y="319"/>
                  </a:lnTo>
                  <a:lnTo>
                    <a:pt x="0" y="303"/>
                  </a:lnTo>
                  <a:lnTo>
                    <a:pt x="0" y="288"/>
                  </a:lnTo>
                  <a:lnTo>
                    <a:pt x="1" y="273"/>
                  </a:lnTo>
                  <a:lnTo>
                    <a:pt x="3" y="257"/>
                  </a:lnTo>
                  <a:lnTo>
                    <a:pt x="6" y="243"/>
                  </a:lnTo>
                  <a:lnTo>
                    <a:pt x="9" y="227"/>
                  </a:lnTo>
                  <a:lnTo>
                    <a:pt x="14" y="213"/>
                  </a:lnTo>
                  <a:lnTo>
                    <a:pt x="19" y="200"/>
                  </a:lnTo>
                  <a:lnTo>
                    <a:pt x="24" y="185"/>
                  </a:lnTo>
                  <a:lnTo>
                    <a:pt x="30" y="172"/>
                  </a:lnTo>
                  <a:lnTo>
                    <a:pt x="37" y="159"/>
                  </a:lnTo>
                  <a:lnTo>
                    <a:pt x="44" y="147"/>
                  </a:lnTo>
                  <a:lnTo>
                    <a:pt x="51" y="133"/>
                  </a:lnTo>
                  <a:lnTo>
                    <a:pt x="60" y="121"/>
                  </a:lnTo>
                  <a:lnTo>
                    <a:pt x="69" y="111"/>
                  </a:lnTo>
                  <a:lnTo>
                    <a:pt x="79" y="100"/>
                  </a:lnTo>
                  <a:lnTo>
                    <a:pt x="89" y="89"/>
                  </a:lnTo>
                  <a:lnTo>
                    <a:pt x="99" y="79"/>
                  </a:lnTo>
                  <a:lnTo>
                    <a:pt x="110" y="70"/>
                  </a:lnTo>
                  <a:lnTo>
                    <a:pt x="122" y="60"/>
                  </a:lnTo>
                  <a:lnTo>
                    <a:pt x="134" y="52"/>
                  </a:lnTo>
                  <a:lnTo>
                    <a:pt x="146" y="43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199" y="18"/>
                  </a:lnTo>
                  <a:lnTo>
                    <a:pt x="214" y="13"/>
                  </a:lnTo>
                  <a:lnTo>
                    <a:pt x="228" y="9"/>
                  </a:lnTo>
                  <a:lnTo>
                    <a:pt x="243" y="6"/>
                  </a:lnTo>
                  <a:lnTo>
                    <a:pt x="257" y="3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487" name="Freeform 128"/>
            <p:cNvSpPr>
              <a:spLocks/>
            </p:cNvSpPr>
            <p:nvPr/>
          </p:nvSpPr>
          <p:spPr bwMode="auto">
            <a:xfrm>
              <a:off x="7900988" y="3922713"/>
              <a:ext cx="796925" cy="217488"/>
            </a:xfrm>
            <a:custGeom>
              <a:avLst/>
              <a:gdLst>
                <a:gd name="T0" fmla="*/ 0 w 502"/>
                <a:gd name="T1" fmla="*/ 0 h 137"/>
                <a:gd name="T2" fmla="*/ 2147483647 w 502"/>
                <a:gd name="T3" fmla="*/ 0 h 137"/>
                <a:gd name="T4" fmla="*/ 2147483647 w 502"/>
                <a:gd name="T5" fmla="*/ 0 h 137"/>
                <a:gd name="T6" fmla="*/ 2147483647 w 502"/>
                <a:gd name="T7" fmla="*/ 0 h 137"/>
                <a:gd name="T8" fmla="*/ 2147483647 w 502"/>
                <a:gd name="T9" fmla="*/ 0 h 137"/>
                <a:gd name="T10" fmla="*/ 2147483647 w 502"/>
                <a:gd name="T11" fmla="*/ 0 h 137"/>
                <a:gd name="T12" fmla="*/ 2147483647 w 502"/>
                <a:gd name="T13" fmla="*/ 0 h 137"/>
                <a:gd name="T14" fmla="*/ 2147483647 w 502"/>
                <a:gd name="T15" fmla="*/ 0 h 137"/>
                <a:gd name="T16" fmla="*/ 2147483647 w 502"/>
                <a:gd name="T17" fmla="*/ 0 h 137"/>
                <a:gd name="T18" fmla="*/ 2147483647 w 502"/>
                <a:gd name="T19" fmla="*/ 2147483647 h 137"/>
                <a:gd name="T20" fmla="*/ 2147483647 w 502"/>
                <a:gd name="T21" fmla="*/ 2147483647 h 137"/>
                <a:gd name="T22" fmla="*/ 2147483647 w 502"/>
                <a:gd name="T23" fmla="*/ 2147483647 h 137"/>
                <a:gd name="T24" fmla="*/ 2147483647 w 502"/>
                <a:gd name="T25" fmla="*/ 2147483647 h 137"/>
                <a:gd name="T26" fmla="*/ 2147483647 w 502"/>
                <a:gd name="T27" fmla="*/ 2147483647 h 137"/>
                <a:gd name="T28" fmla="*/ 2147483647 w 502"/>
                <a:gd name="T29" fmla="*/ 2147483647 h 137"/>
                <a:gd name="T30" fmla="*/ 2147483647 w 502"/>
                <a:gd name="T31" fmla="*/ 2147483647 h 137"/>
                <a:gd name="T32" fmla="*/ 2147483647 w 502"/>
                <a:gd name="T33" fmla="*/ 2147483647 h 137"/>
                <a:gd name="T34" fmla="*/ 2147483647 w 502"/>
                <a:gd name="T35" fmla="*/ 2147483647 h 137"/>
                <a:gd name="T36" fmla="*/ 2147483647 w 502"/>
                <a:gd name="T37" fmla="*/ 2147483647 h 137"/>
                <a:gd name="T38" fmla="*/ 2147483647 w 502"/>
                <a:gd name="T39" fmla="*/ 2147483647 h 137"/>
                <a:gd name="T40" fmla="*/ 2147483647 w 502"/>
                <a:gd name="T41" fmla="*/ 2147483647 h 137"/>
                <a:gd name="T42" fmla="*/ 2147483647 w 502"/>
                <a:gd name="T43" fmla="*/ 2147483647 h 137"/>
                <a:gd name="T44" fmla="*/ 2147483647 w 502"/>
                <a:gd name="T45" fmla="*/ 2147483647 h 137"/>
                <a:gd name="T46" fmla="*/ 2147483647 w 502"/>
                <a:gd name="T47" fmla="*/ 2147483647 h 137"/>
                <a:gd name="T48" fmla="*/ 2147483647 w 502"/>
                <a:gd name="T49" fmla="*/ 2147483647 h 137"/>
                <a:gd name="T50" fmla="*/ 2147483647 w 502"/>
                <a:gd name="T51" fmla="*/ 2147483647 h 137"/>
                <a:gd name="T52" fmla="*/ 2147483647 w 502"/>
                <a:gd name="T53" fmla="*/ 2147483647 h 137"/>
                <a:gd name="T54" fmla="*/ 2147483647 w 502"/>
                <a:gd name="T55" fmla="*/ 2147483647 h 137"/>
                <a:gd name="T56" fmla="*/ 2147483647 w 502"/>
                <a:gd name="T57" fmla="*/ 2147483647 h 137"/>
                <a:gd name="T58" fmla="*/ 2147483647 w 502"/>
                <a:gd name="T59" fmla="*/ 2147483647 h 137"/>
                <a:gd name="T60" fmla="*/ 2147483647 w 502"/>
                <a:gd name="T61" fmla="*/ 2147483647 h 137"/>
                <a:gd name="T62" fmla="*/ 2147483647 w 502"/>
                <a:gd name="T63" fmla="*/ 2147483647 h 137"/>
                <a:gd name="T64" fmla="*/ 2147483647 w 502"/>
                <a:gd name="T65" fmla="*/ 2147483647 h 137"/>
                <a:gd name="T66" fmla="*/ 2147483647 w 502"/>
                <a:gd name="T67" fmla="*/ 2147483647 h 137"/>
                <a:gd name="T68" fmla="*/ 2147483647 w 502"/>
                <a:gd name="T69" fmla="*/ 2147483647 h 137"/>
                <a:gd name="T70" fmla="*/ 2147483647 w 502"/>
                <a:gd name="T71" fmla="*/ 2147483647 h 137"/>
                <a:gd name="T72" fmla="*/ 2147483647 w 502"/>
                <a:gd name="T73" fmla="*/ 2147483647 h 137"/>
                <a:gd name="T74" fmla="*/ 2147483647 w 502"/>
                <a:gd name="T75" fmla="*/ 2147483647 h 137"/>
                <a:gd name="T76" fmla="*/ 2147483647 w 502"/>
                <a:gd name="T77" fmla="*/ 2147483647 h 137"/>
                <a:gd name="T78" fmla="*/ 2147483647 w 502"/>
                <a:gd name="T79" fmla="*/ 2147483647 h 137"/>
                <a:gd name="T80" fmla="*/ 2147483647 w 502"/>
                <a:gd name="T81" fmla="*/ 2147483647 h 137"/>
                <a:gd name="T82" fmla="*/ 2147483647 w 502"/>
                <a:gd name="T83" fmla="*/ 2147483647 h 137"/>
                <a:gd name="T84" fmla="*/ 2147483647 w 502"/>
                <a:gd name="T85" fmla="*/ 2147483647 h 137"/>
                <a:gd name="T86" fmla="*/ 2147483647 w 502"/>
                <a:gd name="T87" fmla="*/ 2147483647 h 137"/>
                <a:gd name="T88" fmla="*/ 2147483647 w 502"/>
                <a:gd name="T89" fmla="*/ 2147483647 h 137"/>
                <a:gd name="T90" fmla="*/ 2147483647 w 502"/>
                <a:gd name="T91" fmla="*/ 2147483647 h 137"/>
                <a:gd name="T92" fmla="*/ 2147483647 w 502"/>
                <a:gd name="T93" fmla="*/ 2147483647 h 137"/>
                <a:gd name="T94" fmla="*/ 2147483647 w 502"/>
                <a:gd name="T95" fmla="*/ 2147483647 h 137"/>
                <a:gd name="T96" fmla="*/ 0 w 502"/>
                <a:gd name="T97" fmla="*/ 0 h 1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2"/>
                <a:gd name="T148" fmla="*/ 0 h 137"/>
                <a:gd name="T149" fmla="*/ 502 w 502"/>
                <a:gd name="T150" fmla="*/ 137 h 1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2" h="137">
                  <a:moveTo>
                    <a:pt x="0" y="0"/>
                  </a:moveTo>
                  <a:lnTo>
                    <a:pt x="62" y="0"/>
                  </a:lnTo>
                  <a:lnTo>
                    <a:pt x="125" y="0"/>
                  </a:lnTo>
                  <a:lnTo>
                    <a:pt x="188" y="0"/>
                  </a:lnTo>
                  <a:lnTo>
                    <a:pt x="250" y="0"/>
                  </a:lnTo>
                  <a:lnTo>
                    <a:pt x="313" y="0"/>
                  </a:lnTo>
                  <a:lnTo>
                    <a:pt x="375" y="0"/>
                  </a:lnTo>
                  <a:lnTo>
                    <a:pt x="438" y="0"/>
                  </a:lnTo>
                  <a:lnTo>
                    <a:pt x="502" y="0"/>
                  </a:lnTo>
                  <a:lnTo>
                    <a:pt x="496" y="9"/>
                  </a:lnTo>
                  <a:lnTo>
                    <a:pt x="491" y="18"/>
                  </a:lnTo>
                  <a:lnTo>
                    <a:pt x="484" y="27"/>
                  </a:lnTo>
                  <a:lnTo>
                    <a:pt x="478" y="35"/>
                  </a:lnTo>
                  <a:lnTo>
                    <a:pt x="469" y="45"/>
                  </a:lnTo>
                  <a:lnTo>
                    <a:pt x="462" y="55"/>
                  </a:lnTo>
                  <a:lnTo>
                    <a:pt x="454" y="63"/>
                  </a:lnTo>
                  <a:lnTo>
                    <a:pt x="444" y="73"/>
                  </a:lnTo>
                  <a:lnTo>
                    <a:pt x="426" y="84"/>
                  </a:lnTo>
                  <a:lnTo>
                    <a:pt x="410" y="92"/>
                  </a:lnTo>
                  <a:lnTo>
                    <a:pt x="396" y="100"/>
                  </a:lnTo>
                  <a:lnTo>
                    <a:pt x="380" y="108"/>
                  </a:lnTo>
                  <a:lnTo>
                    <a:pt x="366" y="114"/>
                  </a:lnTo>
                  <a:lnTo>
                    <a:pt x="349" y="120"/>
                  </a:lnTo>
                  <a:lnTo>
                    <a:pt x="330" y="126"/>
                  </a:lnTo>
                  <a:lnTo>
                    <a:pt x="308" y="132"/>
                  </a:lnTo>
                  <a:lnTo>
                    <a:pt x="290" y="134"/>
                  </a:lnTo>
                  <a:lnTo>
                    <a:pt x="272" y="137"/>
                  </a:lnTo>
                  <a:lnTo>
                    <a:pt x="254" y="137"/>
                  </a:lnTo>
                  <a:lnTo>
                    <a:pt x="236" y="137"/>
                  </a:lnTo>
                  <a:lnTo>
                    <a:pt x="218" y="135"/>
                  </a:lnTo>
                  <a:lnTo>
                    <a:pt x="201" y="134"/>
                  </a:lnTo>
                  <a:lnTo>
                    <a:pt x="183" y="130"/>
                  </a:lnTo>
                  <a:lnTo>
                    <a:pt x="165" y="128"/>
                  </a:lnTo>
                  <a:lnTo>
                    <a:pt x="148" y="122"/>
                  </a:lnTo>
                  <a:lnTo>
                    <a:pt x="132" y="115"/>
                  </a:lnTo>
                  <a:lnTo>
                    <a:pt x="115" y="108"/>
                  </a:lnTo>
                  <a:lnTo>
                    <a:pt x="101" y="99"/>
                  </a:lnTo>
                  <a:lnTo>
                    <a:pt x="85" y="91"/>
                  </a:lnTo>
                  <a:lnTo>
                    <a:pt x="72" y="81"/>
                  </a:lnTo>
                  <a:lnTo>
                    <a:pt x="59" y="71"/>
                  </a:lnTo>
                  <a:lnTo>
                    <a:pt x="45" y="61"/>
                  </a:lnTo>
                  <a:lnTo>
                    <a:pt x="38" y="55"/>
                  </a:lnTo>
                  <a:lnTo>
                    <a:pt x="31" y="49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8" y="18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pic>
          <p:nvPicPr>
            <p:cNvPr id="11488" name="Picture 1282" descr="ож_маш2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229636" y="3446237"/>
              <a:ext cx="914401" cy="561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291" name="Группа 159"/>
          <p:cNvGrpSpPr>
            <a:grpSpLocks/>
          </p:cNvGrpSpPr>
          <p:nvPr/>
        </p:nvGrpSpPr>
        <p:grpSpPr bwMode="auto">
          <a:xfrm>
            <a:off x="9469438" y="5226050"/>
            <a:ext cx="431800" cy="431800"/>
            <a:chOff x="7815263" y="3168650"/>
            <a:chExt cx="1328774" cy="971551"/>
          </a:xfrm>
        </p:grpSpPr>
        <p:sp>
          <p:nvSpPr>
            <p:cNvPr id="11483" name="Freeform 114"/>
            <p:cNvSpPr>
              <a:spLocks/>
            </p:cNvSpPr>
            <p:nvPr/>
          </p:nvSpPr>
          <p:spPr bwMode="auto">
            <a:xfrm>
              <a:off x="7815263" y="3168650"/>
              <a:ext cx="965200" cy="965200"/>
            </a:xfrm>
            <a:custGeom>
              <a:avLst/>
              <a:gdLst>
                <a:gd name="T0" fmla="*/ 2147483647 w 608"/>
                <a:gd name="T1" fmla="*/ 2147483647 h 608"/>
                <a:gd name="T2" fmla="*/ 2147483647 w 608"/>
                <a:gd name="T3" fmla="*/ 2147483647 h 608"/>
                <a:gd name="T4" fmla="*/ 2147483647 w 608"/>
                <a:gd name="T5" fmla="*/ 2147483647 h 608"/>
                <a:gd name="T6" fmla="*/ 2147483647 w 608"/>
                <a:gd name="T7" fmla="*/ 2147483647 h 608"/>
                <a:gd name="T8" fmla="*/ 2147483647 w 608"/>
                <a:gd name="T9" fmla="*/ 2147483647 h 608"/>
                <a:gd name="T10" fmla="*/ 2147483647 w 608"/>
                <a:gd name="T11" fmla="*/ 2147483647 h 608"/>
                <a:gd name="T12" fmla="*/ 2147483647 w 608"/>
                <a:gd name="T13" fmla="*/ 2147483647 h 608"/>
                <a:gd name="T14" fmla="*/ 2147483647 w 608"/>
                <a:gd name="T15" fmla="*/ 2147483647 h 608"/>
                <a:gd name="T16" fmla="*/ 2147483647 w 608"/>
                <a:gd name="T17" fmla="*/ 2147483647 h 608"/>
                <a:gd name="T18" fmla="*/ 2147483647 w 608"/>
                <a:gd name="T19" fmla="*/ 2147483647 h 608"/>
                <a:gd name="T20" fmla="*/ 2147483647 w 608"/>
                <a:gd name="T21" fmla="*/ 2147483647 h 608"/>
                <a:gd name="T22" fmla="*/ 2147483647 w 608"/>
                <a:gd name="T23" fmla="*/ 2147483647 h 608"/>
                <a:gd name="T24" fmla="*/ 2147483647 w 608"/>
                <a:gd name="T25" fmla="*/ 2147483647 h 608"/>
                <a:gd name="T26" fmla="*/ 2147483647 w 608"/>
                <a:gd name="T27" fmla="*/ 2147483647 h 608"/>
                <a:gd name="T28" fmla="*/ 2147483647 w 608"/>
                <a:gd name="T29" fmla="*/ 2147483647 h 608"/>
                <a:gd name="T30" fmla="*/ 2147483647 w 608"/>
                <a:gd name="T31" fmla="*/ 2147483647 h 608"/>
                <a:gd name="T32" fmla="*/ 2147483647 w 608"/>
                <a:gd name="T33" fmla="*/ 2147483647 h 608"/>
                <a:gd name="T34" fmla="*/ 2147483647 w 608"/>
                <a:gd name="T35" fmla="*/ 2147483647 h 608"/>
                <a:gd name="T36" fmla="*/ 2147483647 w 608"/>
                <a:gd name="T37" fmla="*/ 2147483647 h 608"/>
                <a:gd name="T38" fmla="*/ 2147483647 w 608"/>
                <a:gd name="T39" fmla="*/ 2147483647 h 608"/>
                <a:gd name="T40" fmla="*/ 2147483647 w 608"/>
                <a:gd name="T41" fmla="*/ 2147483647 h 608"/>
                <a:gd name="T42" fmla="*/ 2147483647 w 608"/>
                <a:gd name="T43" fmla="*/ 2147483647 h 608"/>
                <a:gd name="T44" fmla="*/ 2147483647 w 608"/>
                <a:gd name="T45" fmla="*/ 2147483647 h 608"/>
                <a:gd name="T46" fmla="*/ 2147483647 w 608"/>
                <a:gd name="T47" fmla="*/ 2147483647 h 608"/>
                <a:gd name="T48" fmla="*/ 2147483647 w 608"/>
                <a:gd name="T49" fmla="*/ 2147483647 h 608"/>
                <a:gd name="T50" fmla="*/ 2147483647 w 608"/>
                <a:gd name="T51" fmla="*/ 2147483647 h 608"/>
                <a:gd name="T52" fmla="*/ 2147483647 w 608"/>
                <a:gd name="T53" fmla="*/ 2147483647 h 608"/>
                <a:gd name="T54" fmla="*/ 2147483647 w 608"/>
                <a:gd name="T55" fmla="*/ 2147483647 h 608"/>
                <a:gd name="T56" fmla="*/ 2147483647 w 608"/>
                <a:gd name="T57" fmla="*/ 2147483647 h 608"/>
                <a:gd name="T58" fmla="*/ 2147483647 w 608"/>
                <a:gd name="T59" fmla="*/ 2147483647 h 608"/>
                <a:gd name="T60" fmla="*/ 2147483647 w 608"/>
                <a:gd name="T61" fmla="*/ 2147483647 h 608"/>
                <a:gd name="T62" fmla="*/ 0 w 608"/>
                <a:gd name="T63" fmla="*/ 2147483647 h 608"/>
                <a:gd name="T64" fmla="*/ 2147483647 w 608"/>
                <a:gd name="T65" fmla="*/ 2147483647 h 608"/>
                <a:gd name="T66" fmla="*/ 2147483647 w 608"/>
                <a:gd name="T67" fmla="*/ 2147483647 h 608"/>
                <a:gd name="T68" fmla="*/ 2147483647 w 608"/>
                <a:gd name="T69" fmla="*/ 2147483647 h 608"/>
                <a:gd name="T70" fmla="*/ 2147483647 w 608"/>
                <a:gd name="T71" fmla="*/ 2147483647 h 608"/>
                <a:gd name="T72" fmla="*/ 2147483647 w 608"/>
                <a:gd name="T73" fmla="*/ 2147483647 h 608"/>
                <a:gd name="T74" fmla="*/ 2147483647 w 608"/>
                <a:gd name="T75" fmla="*/ 2147483647 h 608"/>
                <a:gd name="T76" fmla="*/ 2147483647 w 608"/>
                <a:gd name="T77" fmla="*/ 2147483647 h 608"/>
                <a:gd name="T78" fmla="*/ 2147483647 w 608"/>
                <a:gd name="T79" fmla="*/ 2147483647 h 608"/>
                <a:gd name="T80" fmla="*/ 2147483647 w 608"/>
                <a:gd name="T81" fmla="*/ 2147483647 h 608"/>
                <a:gd name="T82" fmla="*/ 2147483647 w 608"/>
                <a:gd name="T83" fmla="*/ 2147483647 h 608"/>
                <a:gd name="T84" fmla="*/ 2147483647 w 608"/>
                <a:gd name="T85" fmla="*/ 0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8"/>
                <a:gd name="T130" fmla="*/ 0 h 608"/>
                <a:gd name="T131" fmla="*/ 608 w 608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8" h="608">
                  <a:moveTo>
                    <a:pt x="304" y="0"/>
                  </a:moveTo>
                  <a:lnTo>
                    <a:pt x="320" y="0"/>
                  </a:lnTo>
                  <a:lnTo>
                    <a:pt x="336" y="1"/>
                  </a:lnTo>
                  <a:lnTo>
                    <a:pt x="350" y="3"/>
                  </a:lnTo>
                  <a:lnTo>
                    <a:pt x="366" y="6"/>
                  </a:lnTo>
                  <a:lnTo>
                    <a:pt x="380" y="9"/>
                  </a:lnTo>
                  <a:lnTo>
                    <a:pt x="395" y="13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5" y="30"/>
                  </a:lnTo>
                  <a:lnTo>
                    <a:pt x="449" y="36"/>
                  </a:lnTo>
                  <a:lnTo>
                    <a:pt x="462" y="43"/>
                  </a:lnTo>
                  <a:lnTo>
                    <a:pt x="474" y="52"/>
                  </a:lnTo>
                  <a:lnTo>
                    <a:pt x="486" y="60"/>
                  </a:lnTo>
                  <a:lnTo>
                    <a:pt x="497" y="70"/>
                  </a:lnTo>
                  <a:lnTo>
                    <a:pt x="508" y="79"/>
                  </a:lnTo>
                  <a:lnTo>
                    <a:pt x="519" y="89"/>
                  </a:lnTo>
                  <a:lnTo>
                    <a:pt x="529" y="100"/>
                  </a:lnTo>
                  <a:lnTo>
                    <a:pt x="539" y="111"/>
                  </a:lnTo>
                  <a:lnTo>
                    <a:pt x="547" y="121"/>
                  </a:lnTo>
                  <a:lnTo>
                    <a:pt x="556" y="133"/>
                  </a:lnTo>
                  <a:lnTo>
                    <a:pt x="564" y="147"/>
                  </a:lnTo>
                  <a:lnTo>
                    <a:pt x="572" y="159"/>
                  </a:lnTo>
                  <a:lnTo>
                    <a:pt x="578" y="172"/>
                  </a:lnTo>
                  <a:lnTo>
                    <a:pt x="584" y="185"/>
                  </a:lnTo>
                  <a:lnTo>
                    <a:pt x="590" y="200"/>
                  </a:lnTo>
                  <a:lnTo>
                    <a:pt x="594" y="213"/>
                  </a:lnTo>
                  <a:lnTo>
                    <a:pt x="598" y="227"/>
                  </a:lnTo>
                  <a:lnTo>
                    <a:pt x="602" y="243"/>
                  </a:lnTo>
                  <a:lnTo>
                    <a:pt x="604" y="257"/>
                  </a:lnTo>
                  <a:lnTo>
                    <a:pt x="606" y="273"/>
                  </a:lnTo>
                  <a:lnTo>
                    <a:pt x="608" y="288"/>
                  </a:lnTo>
                  <a:lnTo>
                    <a:pt x="608" y="303"/>
                  </a:lnTo>
                  <a:lnTo>
                    <a:pt x="608" y="319"/>
                  </a:lnTo>
                  <a:lnTo>
                    <a:pt x="606" y="335"/>
                  </a:lnTo>
                  <a:lnTo>
                    <a:pt x="604" y="350"/>
                  </a:lnTo>
                  <a:lnTo>
                    <a:pt x="602" y="365"/>
                  </a:lnTo>
                  <a:lnTo>
                    <a:pt x="598" y="379"/>
                  </a:lnTo>
                  <a:lnTo>
                    <a:pt x="594" y="394"/>
                  </a:lnTo>
                  <a:lnTo>
                    <a:pt x="590" y="408"/>
                  </a:lnTo>
                  <a:lnTo>
                    <a:pt x="584" y="422"/>
                  </a:lnTo>
                  <a:lnTo>
                    <a:pt x="578" y="436"/>
                  </a:lnTo>
                  <a:lnTo>
                    <a:pt x="572" y="449"/>
                  </a:lnTo>
                  <a:lnTo>
                    <a:pt x="564" y="461"/>
                  </a:lnTo>
                  <a:lnTo>
                    <a:pt x="556" y="473"/>
                  </a:lnTo>
                  <a:lnTo>
                    <a:pt x="547" y="485"/>
                  </a:lnTo>
                  <a:lnTo>
                    <a:pt x="539" y="497"/>
                  </a:lnTo>
                  <a:lnTo>
                    <a:pt x="529" y="508"/>
                  </a:lnTo>
                  <a:lnTo>
                    <a:pt x="519" y="519"/>
                  </a:lnTo>
                  <a:lnTo>
                    <a:pt x="508" y="528"/>
                  </a:lnTo>
                  <a:lnTo>
                    <a:pt x="497" y="538"/>
                  </a:lnTo>
                  <a:lnTo>
                    <a:pt x="486" y="548"/>
                  </a:lnTo>
                  <a:lnTo>
                    <a:pt x="474" y="556"/>
                  </a:lnTo>
                  <a:lnTo>
                    <a:pt x="462" y="563"/>
                  </a:lnTo>
                  <a:lnTo>
                    <a:pt x="449" y="571"/>
                  </a:lnTo>
                  <a:lnTo>
                    <a:pt x="435" y="578"/>
                  </a:lnTo>
                  <a:lnTo>
                    <a:pt x="422" y="584"/>
                  </a:lnTo>
                  <a:lnTo>
                    <a:pt x="408" y="590"/>
                  </a:lnTo>
                  <a:lnTo>
                    <a:pt x="395" y="595"/>
                  </a:lnTo>
                  <a:lnTo>
                    <a:pt x="380" y="598"/>
                  </a:lnTo>
                  <a:lnTo>
                    <a:pt x="366" y="602"/>
                  </a:lnTo>
                  <a:lnTo>
                    <a:pt x="350" y="604"/>
                  </a:lnTo>
                  <a:lnTo>
                    <a:pt x="336" y="607"/>
                  </a:lnTo>
                  <a:lnTo>
                    <a:pt x="320" y="608"/>
                  </a:lnTo>
                  <a:lnTo>
                    <a:pt x="304" y="608"/>
                  </a:lnTo>
                  <a:lnTo>
                    <a:pt x="289" y="608"/>
                  </a:lnTo>
                  <a:lnTo>
                    <a:pt x="273" y="607"/>
                  </a:lnTo>
                  <a:lnTo>
                    <a:pt x="257" y="604"/>
                  </a:lnTo>
                  <a:lnTo>
                    <a:pt x="243" y="602"/>
                  </a:lnTo>
                  <a:lnTo>
                    <a:pt x="228" y="598"/>
                  </a:lnTo>
                  <a:lnTo>
                    <a:pt x="214" y="595"/>
                  </a:lnTo>
                  <a:lnTo>
                    <a:pt x="199" y="590"/>
                  </a:lnTo>
                  <a:lnTo>
                    <a:pt x="186" y="584"/>
                  </a:lnTo>
                  <a:lnTo>
                    <a:pt x="172" y="578"/>
                  </a:lnTo>
                  <a:lnTo>
                    <a:pt x="160" y="571"/>
                  </a:lnTo>
                  <a:lnTo>
                    <a:pt x="146" y="563"/>
                  </a:lnTo>
                  <a:lnTo>
                    <a:pt x="134" y="556"/>
                  </a:lnTo>
                  <a:lnTo>
                    <a:pt x="122" y="548"/>
                  </a:lnTo>
                  <a:lnTo>
                    <a:pt x="110" y="538"/>
                  </a:lnTo>
                  <a:lnTo>
                    <a:pt x="99" y="528"/>
                  </a:lnTo>
                  <a:lnTo>
                    <a:pt x="89" y="519"/>
                  </a:lnTo>
                  <a:lnTo>
                    <a:pt x="79" y="508"/>
                  </a:lnTo>
                  <a:lnTo>
                    <a:pt x="69" y="497"/>
                  </a:lnTo>
                  <a:lnTo>
                    <a:pt x="60" y="485"/>
                  </a:lnTo>
                  <a:lnTo>
                    <a:pt x="51" y="473"/>
                  </a:lnTo>
                  <a:lnTo>
                    <a:pt x="44" y="461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2"/>
                  </a:lnTo>
                  <a:lnTo>
                    <a:pt x="19" y="408"/>
                  </a:lnTo>
                  <a:lnTo>
                    <a:pt x="14" y="394"/>
                  </a:lnTo>
                  <a:lnTo>
                    <a:pt x="9" y="379"/>
                  </a:lnTo>
                  <a:lnTo>
                    <a:pt x="6" y="365"/>
                  </a:lnTo>
                  <a:lnTo>
                    <a:pt x="3" y="350"/>
                  </a:lnTo>
                  <a:lnTo>
                    <a:pt x="1" y="335"/>
                  </a:lnTo>
                  <a:lnTo>
                    <a:pt x="0" y="319"/>
                  </a:lnTo>
                  <a:lnTo>
                    <a:pt x="0" y="303"/>
                  </a:lnTo>
                  <a:lnTo>
                    <a:pt x="0" y="288"/>
                  </a:lnTo>
                  <a:lnTo>
                    <a:pt x="1" y="273"/>
                  </a:lnTo>
                  <a:lnTo>
                    <a:pt x="3" y="257"/>
                  </a:lnTo>
                  <a:lnTo>
                    <a:pt x="6" y="243"/>
                  </a:lnTo>
                  <a:lnTo>
                    <a:pt x="9" y="227"/>
                  </a:lnTo>
                  <a:lnTo>
                    <a:pt x="14" y="213"/>
                  </a:lnTo>
                  <a:lnTo>
                    <a:pt x="19" y="200"/>
                  </a:lnTo>
                  <a:lnTo>
                    <a:pt x="24" y="185"/>
                  </a:lnTo>
                  <a:lnTo>
                    <a:pt x="30" y="172"/>
                  </a:lnTo>
                  <a:lnTo>
                    <a:pt x="37" y="159"/>
                  </a:lnTo>
                  <a:lnTo>
                    <a:pt x="44" y="147"/>
                  </a:lnTo>
                  <a:lnTo>
                    <a:pt x="51" y="133"/>
                  </a:lnTo>
                  <a:lnTo>
                    <a:pt x="60" y="121"/>
                  </a:lnTo>
                  <a:lnTo>
                    <a:pt x="69" y="111"/>
                  </a:lnTo>
                  <a:lnTo>
                    <a:pt x="79" y="100"/>
                  </a:lnTo>
                  <a:lnTo>
                    <a:pt x="89" y="89"/>
                  </a:lnTo>
                  <a:lnTo>
                    <a:pt x="99" y="79"/>
                  </a:lnTo>
                  <a:lnTo>
                    <a:pt x="110" y="70"/>
                  </a:lnTo>
                  <a:lnTo>
                    <a:pt x="122" y="60"/>
                  </a:lnTo>
                  <a:lnTo>
                    <a:pt x="134" y="52"/>
                  </a:lnTo>
                  <a:lnTo>
                    <a:pt x="146" y="43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199" y="18"/>
                  </a:lnTo>
                  <a:lnTo>
                    <a:pt x="214" y="13"/>
                  </a:lnTo>
                  <a:lnTo>
                    <a:pt x="228" y="9"/>
                  </a:lnTo>
                  <a:lnTo>
                    <a:pt x="243" y="6"/>
                  </a:lnTo>
                  <a:lnTo>
                    <a:pt x="257" y="3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484" name="Freeform 128"/>
            <p:cNvSpPr>
              <a:spLocks/>
            </p:cNvSpPr>
            <p:nvPr/>
          </p:nvSpPr>
          <p:spPr bwMode="auto">
            <a:xfrm>
              <a:off x="7900988" y="3922713"/>
              <a:ext cx="796925" cy="217488"/>
            </a:xfrm>
            <a:custGeom>
              <a:avLst/>
              <a:gdLst>
                <a:gd name="T0" fmla="*/ 0 w 502"/>
                <a:gd name="T1" fmla="*/ 0 h 137"/>
                <a:gd name="T2" fmla="*/ 2147483647 w 502"/>
                <a:gd name="T3" fmla="*/ 0 h 137"/>
                <a:gd name="T4" fmla="*/ 2147483647 w 502"/>
                <a:gd name="T5" fmla="*/ 0 h 137"/>
                <a:gd name="T6" fmla="*/ 2147483647 w 502"/>
                <a:gd name="T7" fmla="*/ 0 h 137"/>
                <a:gd name="T8" fmla="*/ 2147483647 w 502"/>
                <a:gd name="T9" fmla="*/ 0 h 137"/>
                <a:gd name="T10" fmla="*/ 2147483647 w 502"/>
                <a:gd name="T11" fmla="*/ 0 h 137"/>
                <a:gd name="T12" fmla="*/ 2147483647 w 502"/>
                <a:gd name="T13" fmla="*/ 0 h 137"/>
                <a:gd name="T14" fmla="*/ 2147483647 w 502"/>
                <a:gd name="T15" fmla="*/ 0 h 137"/>
                <a:gd name="T16" fmla="*/ 2147483647 w 502"/>
                <a:gd name="T17" fmla="*/ 0 h 137"/>
                <a:gd name="T18" fmla="*/ 2147483647 w 502"/>
                <a:gd name="T19" fmla="*/ 2147483647 h 137"/>
                <a:gd name="T20" fmla="*/ 2147483647 w 502"/>
                <a:gd name="T21" fmla="*/ 2147483647 h 137"/>
                <a:gd name="T22" fmla="*/ 2147483647 w 502"/>
                <a:gd name="T23" fmla="*/ 2147483647 h 137"/>
                <a:gd name="T24" fmla="*/ 2147483647 w 502"/>
                <a:gd name="T25" fmla="*/ 2147483647 h 137"/>
                <a:gd name="T26" fmla="*/ 2147483647 w 502"/>
                <a:gd name="T27" fmla="*/ 2147483647 h 137"/>
                <a:gd name="T28" fmla="*/ 2147483647 w 502"/>
                <a:gd name="T29" fmla="*/ 2147483647 h 137"/>
                <a:gd name="T30" fmla="*/ 2147483647 w 502"/>
                <a:gd name="T31" fmla="*/ 2147483647 h 137"/>
                <a:gd name="T32" fmla="*/ 2147483647 w 502"/>
                <a:gd name="T33" fmla="*/ 2147483647 h 137"/>
                <a:gd name="T34" fmla="*/ 2147483647 w 502"/>
                <a:gd name="T35" fmla="*/ 2147483647 h 137"/>
                <a:gd name="T36" fmla="*/ 2147483647 w 502"/>
                <a:gd name="T37" fmla="*/ 2147483647 h 137"/>
                <a:gd name="T38" fmla="*/ 2147483647 w 502"/>
                <a:gd name="T39" fmla="*/ 2147483647 h 137"/>
                <a:gd name="T40" fmla="*/ 2147483647 w 502"/>
                <a:gd name="T41" fmla="*/ 2147483647 h 137"/>
                <a:gd name="T42" fmla="*/ 2147483647 w 502"/>
                <a:gd name="T43" fmla="*/ 2147483647 h 137"/>
                <a:gd name="T44" fmla="*/ 2147483647 w 502"/>
                <a:gd name="T45" fmla="*/ 2147483647 h 137"/>
                <a:gd name="T46" fmla="*/ 2147483647 w 502"/>
                <a:gd name="T47" fmla="*/ 2147483647 h 137"/>
                <a:gd name="T48" fmla="*/ 2147483647 w 502"/>
                <a:gd name="T49" fmla="*/ 2147483647 h 137"/>
                <a:gd name="T50" fmla="*/ 2147483647 w 502"/>
                <a:gd name="T51" fmla="*/ 2147483647 h 137"/>
                <a:gd name="T52" fmla="*/ 2147483647 w 502"/>
                <a:gd name="T53" fmla="*/ 2147483647 h 137"/>
                <a:gd name="T54" fmla="*/ 2147483647 w 502"/>
                <a:gd name="T55" fmla="*/ 2147483647 h 137"/>
                <a:gd name="T56" fmla="*/ 2147483647 w 502"/>
                <a:gd name="T57" fmla="*/ 2147483647 h 137"/>
                <a:gd name="T58" fmla="*/ 2147483647 w 502"/>
                <a:gd name="T59" fmla="*/ 2147483647 h 137"/>
                <a:gd name="T60" fmla="*/ 2147483647 w 502"/>
                <a:gd name="T61" fmla="*/ 2147483647 h 137"/>
                <a:gd name="T62" fmla="*/ 2147483647 w 502"/>
                <a:gd name="T63" fmla="*/ 2147483647 h 137"/>
                <a:gd name="T64" fmla="*/ 2147483647 w 502"/>
                <a:gd name="T65" fmla="*/ 2147483647 h 137"/>
                <a:gd name="T66" fmla="*/ 2147483647 w 502"/>
                <a:gd name="T67" fmla="*/ 2147483647 h 137"/>
                <a:gd name="T68" fmla="*/ 2147483647 w 502"/>
                <a:gd name="T69" fmla="*/ 2147483647 h 137"/>
                <a:gd name="T70" fmla="*/ 2147483647 w 502"/>
                <a:gd name="T71" fmla="*/ 2147483647 h 137"/>
                <a:gd name="T72" fmla="*/ 2147483647 w 502"/>
                <a:gd name="T73" fmla="*/ 2147483647 h 137"/>
                <a:gd name="T74" fmla="*/ 2147483647 w 502"/>
                <a:gd name="T75" fmla="*/ 2147483647 h 137"/>
                <a:gd name="T76" fmla="*/ 2147483647 w 502"/>
                <a:gd name="T77" fmla="*/ 2147483647 h 137"/>
                <a:gd name="T78" fmla="*/ 2147483647 w 502"/>
                <a:gd name="T79" fmla="*/ 2147483647 h 137"/>
                <a:gd name="T80" fmla="*/ 2147483647 w 502"/>
                <a:gd name="T81" fmla="*/ 2147483647 h 137"/>
                <a:gd name="T82" fmla="*/ 2147483647 w 502"/>
                <a:gd name="T83" fmla="*/ 2147483647 h 137"/>
                <a:gd name="T84" fmla="*/ 2147483647 w 502"/>
                <a:gd name="T85" fmla="*/ 2147483647 h 137"/>
                <a:gd name="T86" fmla="*/ 2147483647 w 502"/>
                <a:gd name="T87" fmla="*/ 2147483647 h 137"/>
                <a:gd name="T88" fmla="*/ 2147483647 w 502"/>
                <a:gd name="T89" fmla="*/ 2147483647 h 137"/>
                <a:gd name="T90" fmla="*/ 2147483647 w 502"/>
                <a:gd name="T91" fmla="*/ 2147483647 h 137"/>
                <a:gd name="T92" fmla="*/ 2147483647 w 502"/>
                <a:gd name="T93" fmla="*/ 2147483647 h 137"/>
                <a:gd name="T94" fmla="*/ 2147483647 w 502"/>
                <a:gd name="T95" fmla="*/ 2147483647 h 137"/>
                <a:gd name="T96" fmla="*/ 0 w 502"/>
                <a:gd name="T97" fmla="*/ 0 h 1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2"/>
                <a:gd name="T148" fmla="*/ 0 h 137"/>
                <a:gd name="T149" fmla="*/ 502 w 502"/>
                <a:gd name="T150" fmla="*/ 137 h 1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2" h="137">
                  <a:moveTo>
                    <a:pt x="0" y="0"/>
                  </a:moveTo>
                  <a:lnTo>
                    <a:pt x="62" y="0"/>
                  </a:lnTo>
                  <a:lnTo>
                    <a:pt x="125" y="0"/>
                  </a:lnTo>
                  <a:lnTo>
                    <a:pt x="188" y="0"/>
                  </a:lnTo>
                  <a:lnTo>
                    <a:pt x="250" y="0"/>
                  </a:lnTo>
                  <a:lnTo>
                    <a:pt x="313" y="0"/>
                  </a:lnTo>
                  <a:lnTo>
                    <a:pt x="375" y="0"/>
                  </a:lnTo>
                  <a:lnTo>
                    <a:pt x="438" y="0"/>
                  </a:lnTo>
                  <a:lnTo>
                    <a:pt x="502" y="0"/>
                  </a:lnTo>
                  <a:lnTo>
                    <a:pt x="496" y="9"/>
                  </a:lnTo>
                  <a:lnTo>
                    <a:pt x="491" y="18"/>
                  </a:lnTo>
                  <a:lnTo>
                    <a:pt x="484" y="27"/>
                  </a:lnTo>
                  <a:lnTo>
                    <a:pt x="478" y="35"/>
                  </a:lnTo>
                  <a:lnTo>
                    <a:pt x="469" y="45"/>
                  </a:lnTo>
                  <a:lnTo>
                    <a:pt x="462" y="55"/>
                  </a:lnTo>
                  <a:lnTo>
                    <a:pt x="454" y="63"/>
                  </a:lnTo>
                  <a:lnTo>
                    <a:pt x="444" y="73"/>
                  </a:lnTo>
                  <a:lnTo>
                    <a:pt x="426" y="84"/>
                  </a:lnTo>
                  <a:lnTo>
                    <a:pt x="410" y="92"/>
                  </a:lnTo>
                  <a:lnTo>
                    <a:pt x="396" y="100"/>
                  </a:lnTo>
                  <a:lnTo>
                    <a:pt x="380" y="108"/>
                  </a:lnTo>
                  <a:lnTo>
                    <a:pt x="366" y="114"/>
                  </a:lnTo>
                  <a:lnTo>
                    <a:pt x="349" y="120"/>
                  </a:lnTo>
                  <a:lnTo>
                    <a:pt x="330" y="126"/>
                  </a:lnTo>
                  <a:lnTo>
                    <a:pt x="308" y="132"/>
                  </a:lnTo>
                  <a:lnTo>
                    <a:pt x="290" y="134"/>
                  </a:lnTo>
                  <a:lnTo>
                    <a:pt x="272" y="137"/>
                  </a:lnTo>
                  <a:lnTo>
                    <a:pt x="254" y="137"/>
                  </a:lnTo>
                  <a:lnTo>
                    <a:pt x="236" y="137"/>
                  </a:lnTo>
                  <a:lnTo>
                    <a:pt x="218" y="135"/>
                  </a:lnTo>
                  <a:lnTo>
                    <a:pt x="201" y="134"/>
                  </a:lnTo>
                  <a:lnTo>
                    <a:pt x="183" y="130"/>
                  </a:lnTo>
                  <a:lnTo>
                    <a:pt x="165" y="128"/>
                  </a:lnTo>
                  <a:lnTo>
                    <a:pt x="148" y="122"/>
                  </a:lnTo>
                  <a:lnTo>
                    <a:pt x="132" y="115"/>
                  </a:lnTo>
                  <a:lnTo>
                    <a:pt x="115" y="108"/>
                  </a:lnTo>
                  <a:lnTo>
                    <a:pt x="101" y="99"/>
                  </a:lnTo>
                  <a:lnTo>
                    <a:pt x="85" y="91"/>
                  </a:lnTo>
                  <a:lnTo>
                    <a:pt x="72" y="81"/>
                  </a:lnTo>
                  <a:lnTo>
                    <a:pt x="59" y="71"/>
                  </a:lnTo>
                  <a:lnTo>
                    <a:pt x="45" y="61"/>
                  </a:lnTo>
                  <a:lnTo>
                    <a:pt x="38" y="55"/>
                  </a:lnTo>
                  <a:lnTo>
                    <a:pt x="31" y="49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8" y="18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pic>
          <p:nvPicPr>
            <p:cNvPr id="11485" name="Picture 1282" descr="ож_маш2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229636" y="3446237"/>
              <a:ext cx="914401" cy="561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292" name="Группа 159"/>
          <p:cNvGrpSpPr>
            <a:grpSpLocks/>
          </p:cNvGrpSpPr>
          <p:nvPr/>
        </p:nvGrpSpPr>
        <p:grpSpPr bwMode="auto">
          <a:xfrm>
            <a:off x="8972550" y="3943350"/>
            <a:ext cx="431800" cy="431800"/>
            <a:chOff x="7815263" y="3168650"/>
            <a:chExt cx="1328774" cy="971551"/>
          </a:xfrm>
        </p:grpSpPr>
        <p:sp>
          <p:nvSpPr>
            <p:cNvPr id="11480" name="Freeform 114"/>
            <p:cNvSpPr>
              <a:spLocks/>
            </p:cNvSpPr>
            <p:nvPr/>
          </p:nvSpPr>
          <p:spPr bwMode="auto">
            <a:xfrm>
              <a:off x="7815263" y="3168650"/>
              <a:ext cx="965200" cy="965200"/>
            </a:xfrm>
            <a:custGeom>
              <a:avLst/>
              <a:gdLst>
                <a:gd name="T0" fmla="*/ 2147483647 w 608"/>
                <a:gd name="T1" fmla="*/ 2147483647 h 608"/>
                <a:gd name="T2" fmla="*/ 2147483647 w 608"/>
                <a:gd name="T3" fmla="*/ 2147483647 h 608"/>
                <a:gd name="T4" fmla="*/ 2147483647 w 608"/>
                <a:gd name="T5" fmla="*/ 2147483647 h 608"/>
                <a:gd name="T6" fmla="*/ 2147483647 w 608"/>
                <a:gd name="T7" fmla="*/ 2147483647 h 608"/>
                <a:gd name="T8" fmla="*/ 2147483647 w 608"/>
                <a:gd name="T9" fmla="*/ 2147483647 h 608"/>
                <a:gd name="T10" fmla="*/ 2147483647 w 608"/>
                <a:gd name="T11" fmla="*/ 2147483647 h 608"/>
                <a:gd name="T12" fmla="*/ 2147483647 w 608"/>
                <a:gd name="T13" fmla="*/ 2147483647 h 608"/>
                <a:gd name="T14" fmla="*/ 2147483647 w 608"/>
                <a:gd name="T15" fmla="*/ 2147483647 h 608"/>
                <a:gd name="T16" fmla="*/ 2147483647 w 608"/>
                <a:gd name="T17" fmla="*/ 2147483647 h 608"/>
                <a:gd name="T18" fmla="*/ 2147483647 w 608"/>
                <a:gd name="T19" fmla="*/ 2147483647 h 608"/>
                <a:gd name="T20" fmla="*/ 2147483647 w 608"/>
                <a:gd name="T21" fmla="*/ 2147483647 h 608"/>
                <a:gd name="T22" fmla="*/ 2147483647 w 608"/>
                <a:gd name="T23" fmla="*/ 2147483647 h 608"/>
                <a:gd name="T24" fmla="*/ 2147483647 w 608"/>
                <a:gd name="T25" fmla="*/ 2147483647 h 608"/>
                <a:gd name="T26" fmla="*/ 2147483647 w 608"/>
                <a:gd name="T27" fmla="*/ 2147483647 h 608"/>
                <a:gd name="T28" fmla="*/ 2147483647 w 608"/>
                <a:gd name="T29" fmla="*/ 2147483647 h 608"/>
                <a:gd name="T30" fmla="*/ 2147483647 w 608"/>
                <a:gd name="T31" fmla="*/ 2147483647 h 608"/>
                <a:gd name="T32" fmla="*/ 2147483647 w 608"/>
                <a:gd name="T33" fmla="*/ 2147483647 h 608"/>
                <a:gd name="T34" fmla="*/ 2147483647 w 608"/>
                <a:gd name="T35" fmla="*/ 2147483647 h 608"/>
                <a:gd name="T36" fmla="*/ 2147483647 w 608"/>
                <a:gd name="T37" fmla="*/ 2147483647 h 608"/>
                <a:gd name="T38" fmla="*/ 2147483647 w 608"/>
                <a:gd name="T39" fmla="*/ 2147483647 h 608"/>
                <a:gd name="T40" fmla="*/ 2147483647 w 608"/>
                <a:gd name="T41" fmla="*/ 2147483647 h 608"/>
                <a:gd name="T42" fmla="*/ 2147483647 w 608"/>
                <a:gd name="T43" fmla="*/ 2147483647 h 608"/>
                <a:gd name="T44" fmla="*/ 2147483647 w 608"/>
                <a:gd name="T45" fmla="*/ 2147483647 h 608"/>
                <a:gd name="T46" fmla="*/ 2147483647 w 608"/>
                <a:gd name="T47" fmla="*/ 2147483647 h 608"/>
                <a:gd name="T48" fmla="*/ 2147483647 w 608"/>
                <a:gd name="T49" fmla="*/ 2147483647 h 608"/>
                <a:gd name="T50" fmla="*/ 2147483647 w 608"/>
                <a:gd name="T51" fmla="*/ 2147483647 h 608"/>
                <a:gd name="T52" fmla="*/ 2147483647 w 608"/>
                <a:gd name="T53" fmla="*/ 2147483647 h 608"/>
                <a:gd name="T54" fmla="*/ 2147483647 w 608"/>
                <a:gd name="T55" fmla="*/ 2147483647 h 608"/>
                <a:gd name="T56" fmla="*/ 2147483647 w 608"/>
                <a:gd name="T57" fmla="*/ 2147483647 h 608"/>
                <a:gd name="T58" fmla="*/ 2147483647 w 608"/>
                <a:gd name="T59" fmla="*/ 2147483647 h 608"/>
                <a:gd name="T60" fmla="*/ 2147483647 w 608"/>
                <a:gd name="T61" fmla="*/ 2147483647 h 608"/>
                <a:gd name="T62" fmla="*/ 0 w 608"/>
                <a:gd name="T63" fmla="*/ 2147483647 h 608"/>
                <a:gd name="T64" fmla="*/ 2147483647 w 608"/>
                <a:gd name="T65" fmla="*/ 2147483647 h 608"/>
                <a:gd name="T66" fmla="*/ 2147483647 w 608"/>
                <a:gd name="T67" fmla="*/ 2147483647 h 608"/>
                <a:gd name="T68" fmla="*/ 2147483647 w 608"/>
                <a:gd name="T69" fmla="*/ 2147483647 h 608"/>
                <a:gd name="T70" fmla="*/ 2147483647 w 608"/>
                <a:gd name="T71" fmla="*/ 2147483647 h 608"/>
                <a:gd name="T72" fmla="*/ 2147483647 w 608"/>
                <a:gd name="T73" fmla="*/ 2147483647 h 608"/>
                <a:gd name="T74" fmla="*/ 2147483647 w 608"/>
                <a:gd name="T75" fmla="*/ 2147483647 h 608"/>
                <a:gd name="T76" fmla="*/ 2147483647 w 608"/>
                <a:gd name="T77" fmla="*/ 2147483647 h 608"/>
                <a:gd name="T78" fmla="*/ 2147483647 w 608"/>
                <a:gd name="T79" fmla="*/ 2147483647 h 608"/>
                <a:gd name="T80" fmla="*/ 2147483647 w 608"/>
                <a:gd name="T81" fmla="*/ 2147483647 h 608"/>
                <a:gd name="T82" fmla="*/ 2147483647 w 608"/>
                <a:gd name="T83" fmla="*/ 2147483647 h 608"/>
                <a:gd name="T84" fmla="*/ 2147483647 w 608"/>
                <a:gd name="T85" fmla="*/ 0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8"/>
                <a:gd name="T130" fmla="*/ 0 h 608"/>
                <a:gd name="T131" fmla="*/ 608 w 608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8" h="608">
                  <a:moveTo>
                    <a:pt x="304" y="0"/>
                  </a:moveTo>
                  <a:lnTo>
                    <a:pt x="320" y="0"/>
                  </a:lnTo>
                  <a:lnTo>
                    <a:pt x="336" y="1"/>
                  </a:lnTo>
                  <a:lnTo>
                    <a:pt x="350" y="3"/>
                  </a:lnTo>
                  <a:lnTo>
                    <a:pt x="366" y="6"/>
                  </a:lnTo>
                  <a:lnTo>
                    <a:pt x="380" y="9"/>
                  </a:lnTo>
                  <a:lnTo>
                    <a:pt x="395" y="13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5" y="30"/>
                  </a:lnTo>
                  <a:lnTo>
                    <a:pt x="449" y="36"/>
                  </a:lnTo>
                  <a:lnTo>
                    <a:pt x="462" y="43"/>
                  </a:lnTo>
                  <a:lnTo>
                    <a:pt x="474" y="52"/>
                  </a:lnTo>
                  <a:lnTo>
                    <a:pt x="486" y="60"/>
                  </a:lnTo>
                  <a:lnTo>
                    <a:pt x="497" y="70"/>
                  </a:lnTo>
                  <a:lnTo>
                    <a:pt x="508" y="79"/>
                  </a:lnTo>
                  <a:lnTo>
                    <a:pt x="519" y="89"/>
                  </a:lnTo>
                  <a:lnTo>
                    <a:pt x="529" y="100"/>
                  </a:lnTo>
                  <a:lnTo>
                    <a:pt x="539" y="111"/>
                  </a:lnTo>
                  <a:lnTo>
                    <a:pt x="547" y="121"/>
                  </a:lnTo>
                  <a:lnTo>
                    <a:pt x="556" y="133"/>
                  </a:lnTo>
                  <a:lnTo>
                    <a:pt x="564" y="147"/>
                  </a:lnTo>
                  <a:lnTo>
                    <a:pt x="572" y="159"/>
                  </a:lnTo>
                  <a:lnTo>
                    <a:pt x="578" y="172"/>
                  </a:lnTo>
                  <a:lnTo>
                    <a:pt x="584" y="185"/>
                  </a:lnTo>
                  <a:lnTo>
                    <a:pt x="590" y="200"/>
                  </a:lnTo>
                  <a:lnTo>
                    <a:pt x="594" y="213"/>
                  </a:lnTo>
                  <a:lnTo>
                    <a:pt x="598" y="227"/>
                  </a:lnTo>
                  <a:lnTo>
                    <a:pt x="602" y="243"/>
                  </a:lnTo>
                  <a:lnTo>
                    <a:pt x="604" y="257"/>
                  </a:lnTo>
                  <a:lnTo>
                    <a:pt x="606" y="273"/>
                  </a:lnTo>
                  <a:lnTo>
                    <a:pt x="608" y="288"/>
                  </a:lnTo>
                  <a:lnTo>
                    <a:pt x="608" y="303"/>
                  </a:lnTo>
                  <a:lnTo>
                    <a:pt x="608" y="319"/>
                  </a:lnTo>
                  <a:lnTo>
                    <a:pt x="606" y="335"/>
                  </a:lnTo>
                  <a:lnTo>
                    <a:pt x="604" y="350"/>
                  </a:lnTo>
                  <a:lnTo>
                    <a:pt x="602" y="365"/>
                  </a:lnTo>
                  <a:lnTo>
                    <a:pt x="598" y="379"/>
                  </a:lnTo>
                  <a:lnTo>
                    <a:pt x="594" y="394"/>
                  </a:lnTo>
                  <a:lnTo>
                    <a:pt x="590" y="408"/>
                  </a:lnTo>
                  <a:lnTo>
                    <a:pt x="584" y="422"/>
                  </a:lnTo>
                  <a:lnTo>
                    <a:pt x="578" y="436"/>
                  </a:lnTo>
                  <a:lnTo>
                    <a:pt x="572" y="449"/>
                  </a:lnTo>
                  <a:lnTo>
                    <a:pt x="564" y="461"/>
                  </a:lnTo>
                  <a:lnTo>
                    <a:pt x="556" y="473"/>
                  </a:lnTo>
                  <a:lnTo>
                    <a:pt x="547" y="485"/>
                  </a:lnTo>
                  <a:lnTo>
                    <a:pt x="539" y="497"/>
                  </a:lnTo>
                  <a:lnTo>
                    <a:pt x="529" y="508"/>
                  </a:lnTo>
                  <a:lnTo>
                    <a:pt x="519" y="519"/>
                  </a:lnTo>
                  <a:lnTo>
                    <a:pt x="508" y="528"/>
                  </a:lnTo>
                  <a:lnTo>
                    <a:pt x="497" y="538"/>
                  </a:lnTo>
                  <a:lnTo>
                    <a:pt x="486" y="548"/>
                  </a:lnTo>
                  <a:lnTo>
                    <a:pt x="474" y="556"/>
                  </a:lnTo>
                  <a:lnTo>
                    <a:pt x="462" y="563"/>
                  </a:lnTo>
                  <a:lnTo>
                    <a:pt x="449" y="571"/>
                  </a:lnTo>
                  <a:lnTo>
                    <a:pt x="435" y="578"/>
                  </a:lnTo>
                  <a:lnTo>
                    <a:pt x="422" y="584"/>
                  </a:lnTo>
                  <a:lnTo>
                    <a:pt x="408" y="590"/>
                  </a:lnTo>
                  <a:lnTo>
                    <a:pt x="395" y="595"/>
                  </a:lnTo>
                  <a:lnTo>
                    <a:pt x="380" y="598"/>
                  </a:lnTo>
                  <a:lnTo>
                    <a:pt x="366" y="602"/>
                  </a:lnTo>
                  <a:lnTo>
                    <a:pt x="350" y="604"/>
                  </a:lnTo>
                  <a:lnTo>
                    <a:pt x="336" y="607"/>
                  </a:lnTo>
                  <a:lnTo>
                    <a:pt x="320" y="608"/>
                  </a:lnTo>
                  <a:lnTo>
                    <a:pt x="304" y="608"/>
                  </a:lnTo>
                  <a:lnTo>
                    <a:pt x="289" y="608"/>
                  </a:lnTo>
                  <a:lnTo>
                    <a:pt x="273" y="607"/>
                  </a:lnTo>
                  <a:lnTo>
                    <a:pt x="257" y="604"/>
                  </a:lnTo>
                  <a:lnTo>
                    <a:pt x="243" y="602"/>
                  </a:lnTo>
                  <a:lnTo>
                    <a:pt x="228" y="598"/>
                  </a:lnTo>
                  <a:lnTo>
                    <a:pt x="214" y="595"/>
                  </a:lnTo>
                  <a:lnTo>
                    <a:pt x="199" y="590"/>
                  </a:lnTo>
                  <a:lnTo>
                    <a:pt x="186" y="584"/>
                  </a:lnTo>
                  <a:lnTo>
                    <a:pt x="172" y="578"/>
                  </a:lnTo>
                  <a:lnTo>
                    <a:pt x="160" y="571"/>
                  </a:lnTo>
                  <a:lnTo>
                    <a:pt x="146" y="563"/>
                  </a:lnTo>
                  <a:lnTo>
                    <a:pt x="134" y="556"/>
                  </a:lnTo>
                  <a:lnTo>
                    <a:pt x="122" y="548"/>
                  </a:lnTo>
                  <a:lnTo>
                    <a:pt x="110" y="538"/>
                  </a:lnTo>
                  <a:lnTo>
                    <a:pt x="99" y="528"/>
                  </a:lnTo>
                  <a:lnTo>
                    <a:pt x="89" y="519"/>
                  </a:lnTo>
                  <a:lnTo>
                    <a:pt x="79" y="508"/>
                  </a:lnTo>
                  <a:lnTo>
                    <a:pt x="69" y="497"/>
                  </a:lnTo>
                  <a:lnTo>
                    <a:pt x="60" y="485"/>
                  </a:lnTo>
                  <a:lnTo>
                    <a:pt x="51" y="473"/>
                  </a:lnTo>
                  <a:lnTo>
                    <a:pt x="44" y="461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2"/>
                  </a:lnTo>
                  <a:lnTo>
                    <a:pt x="19" y="408"/>
                  </a:lnTo>
                  <a:lnTo>
                    <a:pt x="14" y="394"/>
                  </a:lnTo>
                  <a:lnTo>
                    <a:pt x="9" y="379"/>
                  </a:lnTo>
                  <a:lnTo>
                    <a:pt x="6" y="365"/>
                  </a:lnTo>
                  <a:lnTo>
                    <a:pt x="3" y="350"/>
                  </a:lnTo>
                  <a:lnTo>
                    <a:pt x="1" y="335"/>
                  </a:lnTo>
                  <a:lnTo>
                    <a:pt x="0" y="319"/>
                  </a:lnTo>
                  <a:lnTo>
                    <a:pt x="0" y="303"/>
                  </a:lnTo>
                  <a:lnTo>
                    <a:pt x="0" y="288"/>
                  </a:lnTo>
                  <a:lnTo>
                    <a:pt x="1" y="273"/>
                  </a:lnTo>
                  <a:lnTo>
                    <a:pt x="3" y="257"/>
                  </a:lnTo>
                  <a:lnTo>
                    <a:pt x="6" y="243"/>
                  </a:lnTo>
                  <a:lnTo>
                    <a:pt x="9" y="227"/>
                  </a:lnTo>
                  <a:lnTo>
                    <a:pt x="14" y="213"/>
                  </a:lnTo>
                  <a:lnTo>
                    <a:pt x="19" y="200"/>
                  </a:lnTo>
                  <a:lnTo>
                    <a:pt x="24" y="185"/>
                  </a:lnTo>
                  <a:lnTo>
                    <a:pt x="30" y="172"/>
                  </a:lnTo>
                  <a:lnTo>
                    <a:pt x="37" y="159"/>
                  </a:lnTo>
                  <a:lnTo>
                    <a:pt x="44" y="147"/>
                  </a:lnTo>
                  <a:lnTo>
                    <a:pt x="51" y="133"/>
                  </a:lnTo>
                  <a:lnTo>
                    <a:pt x="60" y="121"/>
                  </a:lnTo>
                  <a:lnTo>
                    <a:pt x="69" y="111"/>
                  </a:lnTo>
                  <a:lnTo>
                    <a:pt x="79" y="100"/>
                  </a:lnTo>
                  <a:lnTo>
                    <a:pt x="89" y="89"/>
                  </a:lnTo>
                  <a:lnTo>
                    <a:pt x="99" y="79"/>
                  </a:lnTo>
                  <a:lnTo>
                    <a:pt x="110" y="70"/>
                  </a:lnTo>
                  <a:lnTo>
                    <a:pt x="122" y="60"/>
                  </a:lnTo>
                  <a:lnTo>
                    <a:pt x="134" y="52"/>
                  </a:lnTo>
                  <a:lnTo>
                    <a:pt x="146" y="43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199" y="18"/>
                  </a:lnTo>
                  <a:lnTo>
                    <a:pt x="214" y="13"/>
                  </a:lnTo>
                  <a:lnTo>
                    <a:pt x="228" y="9"/>
                  </a:lnTo>
                  <a:lnTo>
                    <a:pt x="243" y="6"/>
                  </a:lnTo>
                  <a:lnTo>
                    <a:pt x="257" y="3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481" name="Freeform 128"/>
            <p:cNvSpPr>
              <a:spLocks/>
            </p:cNvSpPr>
            <p:nvPr/>
          </p:nvSpPr>
          <p:spPr bwMode="auto">
            <a:xfrm>
              <a:off x="7900988" y="3922713"/>
              <a:ext cx="796925" cy="217488"/>
            </a:xfrm>
            <a:custGeom>
              <a:avLst/>
              <a:gdLst>
                <a:gd name="T0" fmla="*/ 0 w 502"/>
                <a:gd name="T1" fmla="*/ 0 h 137"/>
                <a:gd name="T2" fmla="*/ 2147483647 w 502"/>
                <a:gd name="T3" fmla="*/ 0 h 137"/>
                <a:gd name="T4" fmla="*/ 2147483647 w 502"/>
                <a:gd name="T5" fmla="*/ 0 h 137"/>
                <a:gd name="T6" fmla="*/ 2147483647 w 502"/>
                <a:gd name="T7" fmla="*/ 0 h 137"/>
                <a:gd name="T8" fmla="*/ 2147483647 w 502"/>
                <a:gd name="T9" fmla="*/ 0 h 137"/>
                <a:gd name="T10" fmla="*/ 2147483647 w 502"/>
                <a:gd name="T11" fmla="*/ 0 h 137"/>
                <a:gd name="T12" fmla="*/ 2147483647 w 502"/>
                <a:gd name="T13" fmla="*/ 0 h 137"/>
                <a:gd name="T14" fmla="*/ 2147483647 w 502"/>
                <a:gd name="T15" fmla="*/ 0 h 137"/>
                <a:gd name="T16" fmla="*/ 2147483647 w 502"/>
                <a:gd name="T17" fmla="*/ 0 h 137"/>
                <a:gd name="T18" fmla="*/ 2147483647 w 502"/>
                <a:gd name="T19" fmla="*/ 2147483647 h 137"/>
                <a:gd name="T20" fmla="*/ 2147483647 w 502"/>
                <a:gd name="T21" fmla="*/ 2147483647 h 137"/>
                <a:gd name="T22" fmla="*/ 2147483647 w 502"/>
                <a:gd name="T23" fmla="*/ 2147483647 h 137"/>
                <a:gd name="T24" fmla="*/ 2147483647 w 502"/>
                <a:gd name="T25" fmla="*/ 2147483647 h 137"/>
                <a:gd name="T26" fmla="*/ 2147483647 w 502"/>
                <a:gd name="T27" fmla="*/ 2147483647 h 137"/>
                <a:gd name="T28" fmla="*/ 2147483647 w 502"/>
                <a:gd name="T29" fmla="*/ 2147483647 h 137"/>
                <a:gd name="T30" fmla="*/ 2147483647 w 502"/>
                <a:gd name="T31" fmla="*/ 2147483647 h 137"/>
                <a:gd name="T32" fmla="*/ 2147483647 w 502"/>
                <a:gd name="T33" fmla="*/ 2147483647 h 137"/>
                <a:gd name="T34" fmla="*/ 2147483647 w 502"/>
                <a:gd name="T35" fmla="*/ 2147483647 h 137"/>
                <a:gd name="T36" fmla="*/ 2147483647 w 502"/>
                <a:gd name="T37" fmla="*/ 2147483647 h 137"/>
                <a:gd name="T38" fmla="*/ 2147483647 w 502"/>
                <a:gd name="T39" fmla="*/ 2147483647 h 137"/>
                <a:gd name="T40" fmla="*/ 2147483647 w 502"/>
                <a:gd name="T41" fmla="*/ 2147483647 h 137"/>
                <a:gd name="T42" fmla="*/ 2147483647 w 502"/>
                <a:gd name="T43" fmla="*/ 2147483647 h 137"/>
                <a:gd name="T44" fmla="*/ 2147483647 w 502"/>
                <a:gd name="T45" fmla="*/ 2147483647 h 137"/>
                <a:gd name="T46" fmla="*/ 2147483647 w 502"/>
                <a:gd name="T47" fmla="*/ 2147483647 h 137"/>
                <a:gd name="T48" fmla="*/ 2147483647 w 502"/>
                <a:gd name="T49" fmla="*/ 2147483647 h 137"/>
                <a:gd name="T50" fmla="*/ 2147483647 w 502"/>
                <a:gd name="T51" fmla="*/ 2147483647 h 137"/>
                <a:gd name="T52" fmla="*/ 2147483647 w 502"/>
                <a:gd name="T53" fmla="*/ 2147483647 h 137"/>
                <a:gd name="T54" fmla="*/ 2147483647 w 502"/>
                <a:gd name="T55" fmla="*/ 2147483647 h 137"/>
                <a:gd name="T56" fmla="*/ 2147483647 w 502"/>
                <a:gd name="T57" fmla="*/ 2147483647 h 137"/>
                <a:gd name="T58" fmla="*/ 2147483647 w 502"/>
                <a:gd name="T59" fmla="*/ 2147483647 h 137"/>
                <a:gd name="T60" fmla="*/ 2147483647 w 502"/>
                <a:gd name="T61" fmla="*/ 2147483647 h 137"/>
                <a:gd name="T62" fmla="*/ 2147483647 w 502"/>
                <a:gd name="T63" fmla="*/ 2147483647 h 137"/>
                <a:gd name="T64" fmla="*/ 2147483647 w 502"/>
                <a:gd name="T65" fmla="*/ 2147483647 h 137"/>
                <a:gd name="T66" fmla="*/ 2147483647 w 502"/>
                <a:gd name="T67" fmla="*/ 2147483647 h 137"/>
                <a:gd name="T68" fmla="*/ 2147483647 w 502"/>
                <a:gd name="T69" fmla="*/ 2147483647 h 137"/>
                <a:gd name="T70" fmla="*/ 2147483647 w 502"/>
                <a:gd name="T71" fmla="*/ 2147483647 h 137"/>
                <a:gd name="T72" fmla="*/ 2147483647 w 502"/>
                <a:gd name="T73" fmla="*/ 2147483647 h 137"/>
                <a:gd name="T74" fmla="*/ 2147483647 w 502"/>
                <a:gd name="T75" fmla="*/ 2147483647 h 137"/>
                <a:gd name="T76" fmla="*/ 2147483647 w 502"/>
                <a:gd name="T77" fmla="*/ 2147483647 h 137"/>
                <a:gd name="T78" fmla="*/ 2147483647 w 502"/>
                <a:gd name="T79" fmla="*/ 2147483647 h 137"/>
                <a:gd name="T80" fmla="*/ 2147483647 w 502"/>
                <a:gd name="T81" fmla="*/ 2147483647 h 137"/>
                <a:gd name="T82" fmla="*/ 2147483647 w 502"/>
                <a:gd name="T83" fmla="*/ 2147483647 h 137"/>
                <a:gd name="T84" fmla="*/ 2147483647 w 502"/>
                <a:gd name="T85" fmla="*/ 2147483647 h 137"/>
                <a:gd name="T86" fmla="*/ 2147483647 w 502"/>
                <a:gd name="T87" fmla="*/ 2147483647 h 137"/>
                <a:gd name="T88" fmla="*/ 2147483647 w 502"/>
                <a:gd name="T89" fmla="*/ 2147483647 h 137"/>
                <a:gd name="T90" fmla="*/ 2147483647 w 502"/>
                <a:gd name="T91" fmla="*/ 2147483647 h 137"/>
                <a:gd name="T92" fmla="*/ 2147483647 w 502"/>
                <a:gd name="T93" fmla="*/ 2147483647 h 137"/>
                <a:gd name="T94" fmla="*/ 2147483647 w 502"/>
                <a:gd name="T95" fmla="*/ 2147483647 h 137"/>
                <a:gd name="T96" fmla="*/ 0 w 502"/>
                <a:gd name="T97" fmla="*/ 0 h 1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2"/>
                <a:gd name="T148" fmla="*/ 0 h 137"/>
                <a:gd name="T149" fmla="*/ 502 w 502"/>
                <a:gd name="T150" fmla="*/ 137 h 1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2" h="137">
                  <a:moveTo>
                    <a:pt x="0" y="0"/>
                  </a:moveTo>
                  <a:lnTo>
                    <a:pt x="62" y="0"/>
                  </a:lnTo>
                  <a:lnTo>
                    <a:pt x="125" y="0"/>
                  </a:lnTo>
                  <a:lnTo>
                    <a:pt x="188" y="0"/>
                  </a:lnTo>
                  <a:lnTo>
                    <a:pt x="250" y="0"/>
                  </a:lnTo>
                  <a:lnTo>
                    <a:pt x="313" y="0"/>
                  </a:lnTo>
                  <a:lnTo>
                    <a:pt x="375" y="0"/>
                  </a:lnTo>
                  <a:lnTo>
                    <a:pt x="438" y="0"/>
                  </a:lnTo>
                  <a:lnTo>
                    <a:pt x="502" y="0"/>
                  </a:lnTo>
                  <a:lnTo>
                    <a:pt x="496" y="9"/>
                  </a:lnTo>
                  <a:lnTo>
                    <a:pt x="491" y="18"/>
                  </a:lnTo>
                  <a:lnTo>
                    <a:pt x="484" y="27"/>
                  </a:lnTo>
                  <a:lnTo>
                    <a:pt x="478" y="35"/>
                  </a:lnTo>
                  <a:lnTo>
                    <a:pt x="469" y="45"/>
                  </a:lnTo>
                  <a:lnTo>
                    <a:pt x="462" y="55"/>
                  </a:lnTo>
                  <a:lnTo>
                    <a:pt x="454" y="63"/>
                  </a:lnTo>
                  <a:lnTo>
                    <a:pt x="444" y="73"/>
                  </a:lnTo>
                  <a:lnTo>
                    <a:pt x="426" y="84"/>
                  </a:lnTo>
                  <a:lnTo>
                    <a:pt x="410" y="92"/>
                  </a:lnTo>
                  <a:lnTo>
                    <a:pt x="396" y="100"/>
                  </a:lnTo>
                  <a:lnTo>
                    <a:pt x="380" y="108"/>
                  </a:lnTo>
                  <a:lnTo>
                    <a:pt x="366" y="114"/>
                  </a:lnTo>
                  <a:lnTo>
                    <a:pt x="349" y="120"/>
                  </a:lnTo>
                  <a:lnTo>
                    <a:pt x="330" y="126"/>
                  </a:lnTo>
                  <a:lnTo>
                    <a:pt x="308" y="132"/>
                  </a:lnTo>
                  <a:lnTo>
                    <a:pt x="290" y="134"/>
                  </a:lnTo>
                  <a:lnTo>
                    <a:pt x="272" y="137"/>
                  </a:lnTo>
                  <a:lnTo>
                    <a:pt x="254" y="137"/>
                  </a:lnTo>
                  <a:lnTo>
                    <a:pt x="236" y="137"/>
                  </a:lnTo>
                  <a:lnTo>
                    <a:pt x="218" y="135"/>
                  </a:lnTo>
                  <a:lnTo>
                    <a:pt x="201" y="134"/>
                  </a:lnTo>
                  <a:lnTo>
                    <a:pt x="183" y="130"/>
                  </a:lnTo>
                  <a:lnTo>
                    <a:pt x="165" y="128"/>
                  </a:lnTo>
                  <a:lnTo>
                    <a:pt x="148" y="122"/>
                  </a:lnTo>
                  <a:lnTo>
                    <a:pt x="132" y="115"/>
                  </a:lnTo>
                  <a:lnTo>
                    <a:pt x="115" y="108"/>
                  </a:lnTo>
                  <a:lnTo>
                    <a:pt x="101" y="99"/>
                  </a:lnTo>
                  <a:lnTo>
                    <a:pt x="85" y="91"/>
                  </a:lnTo>
                  <a:lnTo>
                    <a:pt x="72" y="81"/>
                  </a:lnTo>
                  <a:lnTo>
                    <a:pt x="59" y="71"/>
                  </a:lnTo>
                  <a:lnTo>
                    <a:pt x="45" y="61"/>
                  </a:lnTo>
                  <a:lnTo>
                    <a:pt x="38" y="55"/>
                  </a:lnTo>
                  <a:lnTo>
                    <a:pt x="31" y="49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8" y="18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pic>
          <p:nvPicPr>
            <p:cNvPr id="11482" name="Picture 1282" descr="ож_маш2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229636" y="3446237"/>
              <a:ext cx="914401" cy="561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293" name="Группа 159"/>
          <p:cNvGrpSpPr>
            <a:grpSpLocks/>
          </p:cNvGrpSpPr>
          <p:nvPr/>
        </p:nvGrpSpPr>
        <p:grpSpPr bwMode="auto">
          <a:xfrm>
            <a:off x="4614863" y="2297113"/>
            <a:ext cx="431800" cy="431800"/>
            <a:chOff x="7815263" y="3168650"/>
            <a:chExt cx="1328774" cy="971551"/>
          </a:xfrm>
        </p:grpSpPr>
        <p:sp>
          <p:nvSpPr>
            <p:cNvPr id="11477" name="Freeform 114"/>
            <p:cNvSpPr>
              <a:spLocks/>
            </p:cNvSpPr>
            <p:nvPr/>
          </p:nvSpPr>
          <p:spPr bwMode="auto">
            <a:xfrm>
              <a:off x="7815263" y="3168650"/>
              <a:ext cx="965200" cy="965200"/>
            </a:xfrm>
            <a:custGeom>
              <a:avLst/>
              <a:gdLst>
                <a:gd name="T0" fmla="*/ 2147483647 w 608"/>
                <a:gd name="T1" fmla="*/ 2147483647 h 608"/>
                <a:gd name="T2" fmla="*/ 2147483647 w 608"/>
                <a:gd name="T3" fmla="*/ 2147483647 h 608"/>
                <a:gd name="T4" fmla="*/ 2147483647 w 608"/>
                <a:gd name="T5" fmla="*/ 2147483647 h 608"/>
                <a:gd name="T6" fmla="*/ 2147483647 w 608"/>
                <a:gd name="T7" fmla="*/ 2147483647 h 608"/>
                <a:gd name="T8" fmla="*/ 2147483647 w 608"/>
                <a:gd name="T9" fmla="*/ 2147483647 h 608"/>
                <a:gd name="T10" fmla="*/ 2147483647 w 608"/>
                <a:gd name="T11" fmla="*/ 2147483647 h 608"/>
                <a:gd name="T12" fmla="*/ 2147483647 w 608"/>
                <a:gd name="T13" fmla="*/ 2147483647 h 608"/>
                <a:gd name="T14" fmla="*/ 2147483647 w 608"/>
                <a:gd name="T15" fmla="*/ 2147483647 h 608"/>
                <a:gd name="T16" fmla="*/ 2147483647 w 608"/>
                <a:gd name="T17" fmla="*/ 2147483647 h 608"/>
                <a:gd name="T18" fmla="*/ 2147483647 w 608"/>
                <a:gd name="T19" fmla="*/ 2147483647 h 608"/>
                <a:gd name="T20" fmla="*/ 2147483647 w 608"/>
                <a:gd name="T21" fmla="*/ 2147483647 h 608"/>
                <a:gd name="T22" fmla="*/ 2147483647 w 608"/>
                <a:gd name="T23" fmla="*/ 2147483647 h 608"/>
                <a:gd name="T24" fmla="*/ 2147483647 w 608"/>
                <a:gd name="T25" fmla="*/ 2147483647 h 608"/>
                <a:gd name="T26" fmla="*/ 2147483647 w 608"/>
                <a:gd name="T27" fmla="*/ 2147483647 h 608"/>
                <a:gd name="T28" fmla="*/ 2147483647 w 608"/>
                <a:gd name="T29" fmla="*/ 2147483647 h 608"/>
                <a:gd name="T30" fmla="*/ 2147483647 w 608"/>
                <a:gd name="T31" fmla="*/ 2147483647 h 608"/>
                <a:gd name="T32" fmla="*/ 2147483647 w 608"/>
                <a:gd name="T33" fmla="*/ 2147483647 h 608"/>
                <a:gd name="T34" fmla="*/ 2147483647 w 608"/>
                <a:gd name="T35" fmla="*/ 2147483647 h 608"/>
                <a:gd name="T36" fmla="*/ 2147483647 w 608"/>
                <a:gd name="T37" fmla="*/ 2147483647 h 608"/>
                <a:gd name="T38" fmla="*/ 2147483647 w 608"/>
                <a:gd name="T39" fmla="*/ 2147483647 h 608"/>
                <a:gd name="T40" fmla="*/ 2147483647 w 608"/>
                <a:gd name="T41" fmla="*/ 2147483647 h 608"/>
                <a:gd name="T42" fmla="*/ 2147483647 w 608"/>
                <a:gd name="T43" fmla="*/ 2147483647 h 608"/>
                <a:gd name="T44" fmla="*/ 2147483647 w 608"/>
                <a:gd name="T45" fmla="*/ 2147483647 h 608"/>
                <a:gd name="T46" fmla="*/ 2147483647 w 608"/>
                <a:gd name="T47" fmla="*/ 2147483647 h 608"/>
                <a:gd name="T48" fmla="*/ 2147483647 w 608"/>
                <a:gd name="T49" fmla="*/ 2147483647 h 608"/>
                <a:gd name="T50" fmla="*/ 2147483647 w 608"/>
                <a:gd name="T51" fmla="*/ 2147483647 h 608"/>
                <a:gd name="T52" fmla="*/ 2147483647 w 608"/>
                <a:gd name="T53" fmla="*/ 2147483647 h 608"/>
                <a:gd name="T54" fmla="*/ 2147483647 w 608"/>
                <a:gd name="T55" fmla="*/ 2147483647 h 608"/>
                <a:gd name="T56" fmla="*/ 2147483647 w 608"/>
                <a:gd name="T57" fmla="*/ 2147483647 h 608"/>
                <a:gd name="T58" fmla="*/ 2147483647 w 608"/>
                <a:gd name="T59" fmla="*/ 2147483647 h 608"/>
                <a:gd name="T60" fmla="*/ 2147483647 w 608"/>
                <a:gd name="T61" fmla="*/ 2147483647 h 608"/>
                <a:gd name="T62" fmla="*/ 0 w 608"/>
                <a:gd name="T63" fmla="*/ 2147483647 h 608"/>
                <a:gd name="T64" fmla="*/ 2147483647 w 608"/>
                <a:gd name="T65" fmla="*/ 2147483647 h 608"/>
                <a:gd name="T66" fmla="*/ 2147483647 w 608"/>
                <a:gd name="T67" fmla="*/ 2147483647 h 608"/>
                <a:gd name="T68" fmla="*/ 2147483647 w 608"/>
                <a:gd name="T69" fmla="*/ 2147483647 h 608"/>
                <a:gd name="T70" fmla="*/ 2147483647 w 608"/>
                <a:gd name="T71" fmla="*/ 2147483647 h 608"/>
                <a:gd name="T72" fmla="*/ 2147483647 w 608"/>
                <a:gd name="T73" fmla="*/ 2147483647 h 608"/>
                <a:gd name="T74" fmla="*/ 2147483647 w 608"/>
                <a:gd name="T75" fmla="*/ 2147483647 h 608"/>
                <a:gd name="T76" fmla="*/ 2147483647 w 608"/>
                <a:gd name="T77" fmla="*/ 2147483647 h 608"/>
                <a:gd name="T78" fmla="*/ 2147483647 w 608"/>
                <a:gd name="T79" fmla="*/ 2147483647 h 608"/>
                <a:gd name="T80" fmla="*/ 2147483647 w 608"/>
                <a:gd name="T81" fmla="*/ 2147483647 h 608"/>
                <a:gd name="T82" fmla="*/ 2147483647 w 608"/>
                <a:gd name="T83" fmla="*/ 2147483647 h 608"/>
                <a:gd name="T84" fmla="*/ 2147483647 w 608"/>
                <a:gd name="T85" fmla="*/ 0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8"/>
                <a:gd name="T130" fmla="*/ 0 h 608"/>
                <a:gd name="T131" fmla="*/ 608 w 608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8" h="608">
                  <a:moveTo>
                    <a:pt x="304" y="0"/>
                  </a:moveTo>
                  <a:lnTo>
                    <a:pt x="320" y="0"/>
                  </a:lnTo>
                  <a:lnTo>
                    <a:pt x="336" y="1"/>
                  </a:lnTo>
                  <a:lnTo>
                    <a:pt x="350" y="3"/>
                  </a:lnTo>
                  <a:lnTo>
                    <a:pt x="366" y="6"/>
                  </a:lnTo>
                  <a:lnTo>
                    <a:pt x="380" y="9"/>
                  </a:lnTo>
                  <a:lnTo>
                    <a:pt x="395" y="13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5" y="30"/>
                  </a:lnTo>
                  <a:lnTo>
                    <a:pt x="449" y="36"/>
                  </a:lnTo>
                  <a:lnTo>
                    <a:pt x="462" y="43"/>
                  </a:lnTo>
                  <a:lnTo>
                    <a:pt x="474" y="52"/>
                  </a:lnTo>
                  <a:lnTo>
                    <a:pt x="486" y="60"/>
                  </a:lnTo>
                  <a:lnTo>
                    <a:pt x="497" y="70"/>
                  </a:lnTo>
                  <a:lnTo>
                    <a:pt x="508" y="79"/>
                  </a:lnTo>
                  <a:lnTo>
                    <a:pt x="519" y="89"/>
                  </a:lnTo>
                  <a:lnTo>
                    <a:pt x="529" y="100"/>
                  </a:lnTo>
                  <a:lnTo>
                    <a:pt x="539" y="111"/>
                  </a:lnTo>
                  <a:lnTo>
                    <a:pt x="547" y="121"/>
                  </a:lnTo>
                  <a:lnTo>
                    <a:pt x="556" y="133"/>
                  </a:lnTo>
                  <a:lnTo>
                    <a:pt x="564" y="147"/>
                  </a:lnTo>
                  <a:lnTo>
                    <a:pt x="572" y="159"/>
                  </a:lnTo>
                  <a:lnTo>
                    <a:pt x="578" y="172"/>
                  </a:lnTo>
                  <a:lnTo>
                    <a:pt x="584" y="185"/>
                  </a:lnTo>
                  <a:lnTo>
                    <a:pt x="590" y="200"/>
                  </a:lnTo>
                  <a:lnTo>
                    <a:pt x="594" y="213"/>
                  </a:lnTo>
                  <a:lnTo>
                    <a:pt x="598" y="227"/>
                  </a:lnTo>
                  <a:lnTo>
                    <a:pt x="602" y="243"/>
                  </a:lnTo>
                  <a:lnTo>
                    <a:pt x="604" y="257"/>
                  </a:lnTo>
                  <a:lnTo>
                    <a:pt x="606" y="273"/>
                  </a:lnTo>
                  <a:lnTo>
                    <a:pt x="608" y="288"/>
                  </a:lnTo>
                  <a:lnTo>
                    <a:pt x="608" y="303"/>
                  </a:lnTo>
                  <a:lnTo>
                    <a:pt x="608" y="319"/>
                  </a:lnTo>
                  <a:lnTo>
                    <a:pt x="606" y="335"/>
                  </a:lnTo>
                  <a:lnTo>
                    <a:pt x="604" y="350"/>
                  </a:lnTo>
                  <a:lnTo>
                    <a:pt x="602" y="365"/>
                  </a:lnTo>
                  <a:lnTo>
                    <a:pt x="598" y="379"/>
                  </a:lnTo>
                  <a:lnTo>
                    <a:pt x="594" y="394"/>
                  </a:lnTo>
                  <a:lnTo>
                    <a:pt x="590" y="408"/>
                  </a:lnTo>
                  <a:lnTo>
                    <a:pt x="584" y="422"/>
                  </a:lnTo>
                  <a:lnTo>
                    <a:pt x="578" y="436"/>
                  </a:lnTo>
                  <a:lnTo>
                    <a:pt x="572" y="449"/>
                  </a:lnTo>
                  <a:lnTo>
                    <a:pt x="564" y="461"/>
                  </a:lnTo>
                  <a:lnTo>
                    <a:pt x="556" y="473"/>
                  </a:lnTo>
                  <a:lnTo>
                    <a:pt x="547" y="485"/>
                  </a:lnTo>
                  <a:lnTo>
                    <a:pt x="539" y="497"/>
                  </a:lnTo>
                  <a:lnTo>
                    <a:pt x="529" y="508"/>
                  </a:lnTo>
                  <a:lnTo>
                    <a:pt x="519" y="519"/>
                  </a:lnTo>
                  <a:lnTo>
                    <a:pt x="508" y="528"/>
                  </a:lnTo>
                  <a:lnTo>
                    <a:pt x="497" y="538"/>
                  </a:lnTo>
                  <a:lnTo>
                    <a:pt x="486" y="548"/>
                  </a:lnTo>
                  <a:lnTo>
                    <a:pt x="474" y="556"/>
                  </a:lnTo>
                  <a:lnTo>
                    <a:pt x="462" y="563"/>
                  </a:lnTo>
                  <a:lnTo>
                    <a:pt x="449" y="571"/>
                  </a:lnTo>
                  <a:lnTo>
                    <a:pt x="435" y="578"/>
                  </a:lnTo>
                  <a:lnTo>
                    <a:pt x="422" y="584"/>
                  </a:lnTo>
                  <a:lnTo>
                    <a:pt x="408" y="590"/>
                  </a:lnTo>
                  <a:lnTo>
                    <a:pt x="395" y="595"/>
                  </a:lnTo>
                  <a:lnTo>
                    <a:pt x="380" y="598"/>
                  </a:lnTo>
                  <a:lnTo>
                    <a:pt x="366" y="602"/>
                  </a:lnTo>
                  <a:lnTo>
                    <a:pt x="350" y="604"/>
                  </a:lnTo>
                  <a:lnTo>
                    <a:pt x="336" y="607"/>
                  </a:lnTo>
                  <a:lnTo>
                    <a:pt x="320" y="608"/>
                  </a:lnTo>
                  <a:lnTo>
                    <a:pt x="304" y="608"/>
                  </a:lnTo>
                  <a:lnTo>
                    <a:pt x="289" y="608"/>
                  </a:lnTo>
                  <a:lnTo>
                    <a:pt x="273" y="607"/>
                  </a:lnTo>
                  <a:lnTo>
                    <a:pt x="257" y="604"/>
                  </a:lnTo>
                  <a:lnTo>
                    <a:pt x="243" y="602"/>
                  </a:lnTo>
                  <a:lnTo>
                    <a:pt x="228" y="598"/>
                  </a:lnTo>
                  <a:lnTo>
                    <a:pt x="214" y="595"/>
                  </a:lnTo>
                  <a:lnTo>
                    <a:pt x="199" y="590"/>
                  </a:lnTo>
                  <a:lnTo>
                    <a:pt x="186" y="584"/>
                  </a:lnTo>
                  <a:lnTo>
                    <a:pt x="172" y="578"/>
                  </a:lnTo>
                  <a:lnTo>
                    <a:pt x="160" y="571"/>
                  </a:lnTo>
                  <a:lnTo>
                    <a:pt x="146" y="563"/>
                  </a:lnTo>
                  <a:lnTo>
                    <a:pt x="134" y="556"/>
                  </a:lnTo>
                  <a:lnTo>
                    <a:pt x="122" y="548"/>
                  </a:lnTo>
                  <a:lnTo>
                    <a:pt x="110" y="538"/>
                  </a:lnTo>
                  <a:lnTo>
                    <a:pt x="99" y="528"/>
                  </a:lnTo>
                  <a:lnTo>
                    <a:pt x="89" y="519"/>
                  </a:lnTo>
                  <a:lnTo>
                    <a:pt x="79" y="508"/>
                  </a:lnTo>
                  <a:lnTo>
                    <a:pt x="69" y="497"/>
                  </a:lnTo>
                  <a:lnTo>
                    <a:pt x="60" y="485"/>
                  </a:lnTo>
                  <a:lnTo>
                    <a:pt x="51" y="473"/>
                  </a:lnTo>
                  <a:lnTo>
                    <a:pt x="44" y="461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2"/>
                  </a:lnTo>
                  <a:lnTo>
                    <a:pt x="19" y="408"/>
                  </a:lnTo>
                  <a:lnTo>
                    <a:pt x="14" y="394"/>
                  </a:lnTo>
                  <a:lnTo>
                    <a:pt x="9" y="379"/>
                  </a:lnTo>
                  <a:lnTo>
                    <a:pt x="6" y="365"/>
                  </a:lnTo>
                  <a:lnTo>
                    <a:pt x="3" y="350"/>
                  </a:lnTo>
                  <a:lnTo>
                    <a:pt x="1" y="335"/>
                  </a:lnTo>
                  <a:lnTo>
                    <a:pt x="0" y="319"/>
                  </a:lnTo>
                  <a:lnTo>
                    <a:pt x="0" y="303"/>
                  </a:lnTo>
                  <a:lnTo>
                    <a:pt x="0" y="288"/>
                  </a:lnTo>
                  <a:lnTo>
                    <a:pt x="1" y="273"/>
                  </a:lnTo>
                  <a:lnTo>
                    <a:pt x="3" y="257"/>
                  </a:lnTo>
                  <a:lnTo>
                    <a:pt x="6" y="243"/>
                  </a:lnTo>
                  <a:lnTo>
                    <a:pt x="9" y="227"/>
                  </a:lnTo>
                  <a:lnTo>
                    <a:pt x="14" y="213"/>
                  </a:lnTo>
                  <a:lnTo>
                    <a:pt x="19" y="200"/>
                  </a:lnTo>
                  <a:lnTo>
                    <a:pt x="24" y="185"/>
                  </a:lnTo>
                  <a:lnTo>
                    <a:pt x="30" y="172"/>
                  </a:lnTo>
                  <a:lnTo>
                    <a:pt x="37" y="159"/>
                  </a:lnTo>
                  <a:lnTo>
                    <a:pt x="44" y="147"/>
                  </a:lnTo>
                  <a:lnTo>
                    <a:pt x="51" y="133"/>
                  </a:lnTo>
                  <a:lnTo>
                    <a:pt x="60" y="121"/>
                  </a:lnTo>
                  <a:lnTo>
                    <a:pt x="69" y="111"/>
                  </a:lnTo>
                  <a:lnTo>
                    <a:pt x="79" y="100"/>
                  </a:lnTo>
                  <a:lnTo>
                    <a:pt x="89" y="89"/>
                  </a:lnTo>
                  <a:lnTo>
                    <a:pt x="99" y="79"/>
                  </a:lnTo>
                  <a:lnTo>
                    <a:pt x="110" y="70"/>
                  </a:lnTo>
                  <a:lnTo>
                    <a:pt x="122" y="60"/>
                  </a:lnTo>
                  <a:lnTo>
                    <a:pt x="134" y="52"/>
                  </a:lnTo>
                  <a:lnTo>
                    <a:pt x="146" y="43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199" y="18"/>
                  </a:lnTo>
                  <a:lnTo>
                    <a:pt x="214" y="13"/>
                  </a:lnTo>
                  <a:lnTo>
                    <a:pt x="228" y="9"/>
                  </a:lnTo>
                  <a:lnTo>
                    <a:pt x="243" y="6"/>
                  </a:lnTo>
                  <a:lnTo>
                    <a:pt x="257" y="3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478" name="Freeform 128"/>
            <p:cNvSpPr>
              <a:spLocks/>
            </p:cNvSpPr>
            <p:nvPr/>
          </p:nvSpPr>
          <p:spPr bwMode="auto">
            <a:xfrm>
              <a:off x="7900988" y="3922713"/>
              <a:ext cx="796925" cy="217488"/>
            </a:xfrm>
            <a:custGeom>
              <a:avLst/>
              <a:gdLst>
                <a:gd name="T0" fmla="*/ 0 w 502"/>
                <a:gd name="T1" fmla="*/ 0 h 137"/>
                <a:gd name="T2" fmla="*/ 2147483647 w 502"/>
                <a:gd name="T3" fmla="*/ 0 h 137"/>
                <a:gd name="T4" fmla="*/ 2147483647 w 502"/>
                <a:gd name="T5" fmla="*/ 0 h 137"/>
                <a:gd name="T6" fmla="*/ 2147483647 w 502"/>
                <a:gd name="T7" fmla="*/ 0 h 137"/>
                <a:gd name="T8" fmla="*/ 2147483647 w 502"/>
                <a:gd name="T9" fmla="*/ 0 h 137"/>
                <a:gd name="T10" fmla="*/ 2147483647 w 502"/>
                <a:gd name="T11" fmla="*/ 0 h 137"/>
                <a:gd name="T12" fmla="*/ 2147483647 w 502"/>
                <a:gd name="T13" fmla="*/ 0 h 137"/>
                <a:gd name="T14" fmla="*/ 2147483647 w 502"/>
                <a:gd name="T15" fmla="*/ 0 h 137"/>
                <a:gd name="T16" fmla="*/ 2147483647 w 502"/>
                <a:gd name="T17" fmla="*/ 0 h 137"/>
                <a:gd name="T18" fmla="*/ 2147483647 w 502"/>
                <a:gd name="T19" fmla="*/ 2147483647 h 137"/>
                <a:gd name="T20" fmla="*/ 2147483647 w 502"/>
                <a:gd name="T21" fmla="*/ 2147483647 h 137"/>
                <a:gd name="T22" fmla="*/ 2147483647 w 502"/>
                <a:gd name="T23" fmla="*/ 2147483647 h 137"/>
                <a:gd name="T24" fmla="*/ 2147483647 w 502"/>
                <a:gd name="T25" fmla="*/ 2147483647 h 137"/>
                <a:gd name="T26" fmla="*/ 2147483647 w 502"/>
                <a:gd name="T27" fmla="*/ 2147483647 h 137"/>
                <a:gd name="T28" fmla="*/ 2147483647 w 502"/>
                <a:gd name="T29" fmla="*/ 2147483647 h 137"/>
                <a:gd name="T30" fmla="*/ 2147483647 w 502"/>
                <a:gd name="T31" fmla="*/ 2147483647 h 137"/>
                <a:gd name="T32" fmla="*/ 2147483647 w 502"/>
                <a:gd name="T33" fmla="*/ 2147483647 h 137"/>
                <a:gd name="T34" fmla="*/ 2147483647 w 502"/>
                <a:gd name="T35" fmla="*/ 2147483647 h 137"/>
                <a:gd name="T36" fmla="*/ 2147483647 w 502"/>
                <a:gd name="T37" fmla="*/ 2147483647 h 137"/>
                <a:gd name="T38" fmla="*/ 2147483647 w 502"/>
                <a:gd name="T39" fmla="*/ 2147483647 h 137"/>
                <a:gd name="T40" fmla="*/ 2147483647 w 502"/>
                <a:gd name="T41" fmla="*/ 2147483647 h 137"/>
                <a:gd name="T42" fmla="*/ 2147483647 w 502"/>
                <a:gd name="T43" fmla="*/ 2147483647 h 137"/>
                <a:gd name="T44" fmla="*/ 2147483647 w 502"/>
                <a:gd name="T45" fmla="*/ 2147483647 h 137"/>
                <a:gd name="T46" fmla="*/ 2147483647 w 502"/>
                <a:gd name="T47" fmla="*/ 2147483647 h 137"/>
                <a:gd name="T48" fmla="*/ 2147483647 w 502"/>
                <a:gd name="T49" fmla="*/ 2147483647 h 137"/>
                <a:gd name="T50" fmla="*/ 2147483647 w 502"/>
                <a:gd name="T51" fmla="*/ 2147483647 h 137"/>
                <a:gd name="T52" fmla="*/ 2147483647 w 502"/>
                <a:gd name="T53" fmla="*/ 2147483647 h 137"/>
                <a:gd name="T54" fmla="*/ 2147483647 w 502"/>
                <a:gd name="T55" fmla="*/ 2147483647 h 137"/>
                <a:gd name="T56" fmla="*/ 2147483647 w 502"/>
                <a:gd name="T57" fmla="*/ 2147483647 h 137"/>
                <a:gd name="T58" fmla="*/ 2147483647 w 502"/>
                <a:gd name="T59" fmla="*/ 2147483647 h 137"/>
                <a:gd name="T60" fmla="*/ 2147483647 w 502"/>
                <a:gd name="T61" fmla="*/ 2147483647 h 137"/>
                <a:gd name="T62" fmla="*/ 2147483647 w 502"/>
                <a:gd name="T63" fmla="*/ 2147483647 h 137"/>
                <a:gd name="T64" fmla="*/ 2147483647 w 502"/>
                <a:gd name="T65" fmla="*/ 2147483647 h 137"/>
                <a:gd name="T66" fmla="*/ 2147483647 w 502"/>
                <a:gd name="T67" fmla="*/ 2147483647 h 137"/>
                <a:gd name="T68" fmla="*/ 2147483647 w 502"/>
                <a:gd name="T69" fmla="*/ 2147483647 h 137"/>
                <a:gd name="T70" fmla="*/ 2147483647 w 502"/>
                <a:gd name="T71" fmla="*/ 2147483647 h 137"/>
                <a:gd name="T72" fmla="*/ 2147483647 w 502"/>
                <a:gd name="T73" fmla="*/ 2147483647 h 137"/>
                <a:gd name="T74" fmla="*/ 2147483647 w 502"/>
                <a:gd name="T75" fmla="*/ 2147483647 h 137"/>
                <a:gd name="T76" fmla="*/ 2147483647 w 502"/>
                <a:gd name="T77" fmla="*/ 2147483647 h 137"/>
                <a:gd name="T78" fmla="*/ 2147483647 w 502"/>
                <a:gd name="T79" fmla="*/ 2147483647 h 137"/>
                <a:gd name="T80" fmla="*/ 2147483647 w 502"/>
                <a:gd name="T81" fmla="*/ 2147483647 h 137"/>
                <a:gd name="T82" fmla="*/ 2147483647 w 502"/>
                <a:gd name="T83" fmla="*/ 2147483647 h 137"/>
                <a:gd name="T84" fmla="*/ 2147483647 w 502"/>
                <a:gd name="T85" fmla="*/ 2147483647 h 137"/>
                <a:gd name="T86" fmla="*/ 2147483647 w 502"/>
                <a:gd name="T87" fmla="*/ 2147483647 h 137"/>
                <a:gd name="T88" fmla="*/ 2147483647 w 502"/>
                <a:gd name="T89" fmla="*/ 2147483647 h 137"/>
                <a:gd name="T90" fmla="*/ 2147483647 w 502"/>
                <a:gd name="T91" fmla="*/ 2147483647 h 137"/>
                <a:gd name="T92" fmla="*/ 2147483647 w 502"/>
                <a:gd name="T93" fmla="*/ 2147483647 h 137"/>
                <a:gd name="T94" fmla="*/ 2147483647 w 502"/>
                <a:gd name="T95" fmla="*/ 2147483647 h 137"/>
                <a:gd name="T96" fmla="*/ 0 w 502"/>
                <a:gd name="T97" fmla="*/ 0 h 1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2"/>
                <a:gd name="T148" fmla="*/ 0 h 137"/>
                <a:gd name="T149" fmla="*/ 502 w 502"/>
                <a:gd name="T150" fmla="*/ 137 h 1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2" h="137">
                  <a:moveTo>
                    <a:pt x="0" y="0"/>
                  </a:moveTo>
                  <a:lnTo>
                    <a:pt x="62" y="0"/>
                  </a:lnTo>
                  <a:lnTo>
                    <a:pt x="125" y="0"/>
                  </a:lnTo>
                  <a:lnTo>
                    <a:pt x="188" y="0"/>
                  </a:lnTo>
                  <a:lnTo>
                    <a:pt x="250" y="0"/>
                  </a:lnTo>
                  <a:lnTo>
                    <a:pt x="313" y="0"/>
                  </a:lnTo>
                  <a:lnTo>
                    <a:pt x="375" y="0"/>
                  </a:lnTo>
                  <a:lnTo>
                    <a:pt x="438" y="0"/>
                  </a:lnTo>
                  <a:lnTo>
                    <a:pt x="502" y="0"/>
                  </a:lnTo>
                  <a:lnTo>
                    <a:pt x="496" y="9"/>
                  </a:lnTo>
                  <a:lnTo>
                    <a:pt x="491" y="18"/>
                  </a:lnTo>
                  <a:lnTo>
                    <a:pt x="484" y="27"/>
                  </a:lnTo>
                  <a:lnTo>
                    <a:pt x="478" y="35"/>
                  </a:lnTo>
                  <a:lnTo>
                    <a:pt x="469" y="45"/>
                  </a:lnTo>
                  <a:lnTo>
                    <a:pt x="462" y="55"/>
                  </a:lnTo>
                  <a:lnTo>
                    <a:pt x="454" y="63"/>
                  </a:lnTo>
                  <a:lnTo>
                    <a:pt x="444" y="73"/>
                  </a:lnTo>
                  <a:lnTo>
                    <a:pt x="426" y="84"/>
                  </a:lnTo>
                  <a:lnTo>
                    <a:pt x="410" y="92"/>
                  </a:lnTo>
                  <a:lnTo>
                    <a:pt x="396" y="100"/>
                  </a:lnTo>
                  <a:lnTo>
                    <a:pt x="380" y="108"/>
                  </a:lnTo>
                  <a:lnTo>
                    <a:pt x="366" y="114"/>
                  </a:lnTo>
                  <a:lnTo>
                    <a:pt x="349" y="120"/>
                  </a:lnTo>
                  <a:lnTo>
                    <a:pt x="330" y="126"/>
                  </a:lnTo>
                  <a:lnTo>
                    <a:pt x="308" y="132"/>
                  </a:lnTo>
                  <a:lnTo>
                    <a:pt x="290" y="134"/>
                  </a:lnTo>
                  <a:lnTo>
                    <a:pt x="272" y="137"/>
                  </a:lnTo>
                  <a:lnTo>
                    <a:pt x="254" y="137"/>
                  </a:lnTo>
                  <a:lnTo>
                    <a:pt x="236" y="137"/>
                  </a:lnTo>
                  <a:lnTo>
                    <a:pt x="218" y="135"/>
                  </a:lnTo>
                  <a:lnTo>
                    <a:pt x="201" y="134"/>
                  </a:lnTo>
                  <a:lnTo>
                    <a:pt x="183" y="130"/>
                  </a:lnTo>
                  <a:lnTo>
                    <a:pt x="165" y="128"/>
                  </a:lnTo>
                  <a:lnTo>
                    <a:pt x="148" y="122"/>
                  </a:lnTo>
                  <a:lnTo>
                    <a:pt x="132" y="115"/>
                  </a:lnTo>
                  <a:lnTo>
                    <a:pt x="115" y="108"/>
                  </a:lnTo>
                  <a:lnTo>
                    <a:pt x="101" y="99"/>
                  </a:lnTo>
                  <a:lnTo>
                    <a:pt x="85" y="91"/>
                  </a:lnTo>
                  <a:lnTo>
                    <a:pt x="72" y="81"/>
                  </a:lnTo>
                  <a:lnTo>
                    <a:pt x="59" y="71"/>
                  </a:lnTo>
                  <a:lnTo>
                    <a:pt x="45" y="61"/>
                  </a:lnTo>
                  <a:lnTo>
                    <a:pt x="38" y="55"/>
                  </a:lnTo>
                  <a:lnTo>
                    <a:pt x="31" y="49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8" y="18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pic>
          <p:nvPicPr>
            <p:cNvPr id="11479" name="Picture 1282" descr="ож_маш2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229636" y="3446237"/>
              <a:ext cx="914401" cy="561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294" name="Группа 159"/>
          <p:cNvGrpSpPr>
            <a:grpSpLocks/>
          </p:cNvGrpSpPr>
          <p:nvPr/>
        </p:nvGrpSpPr>
        <p:grpSpPr bwMode="auto">
          <a:xfrm>
            <a:off x="3757613" y="4657725"/>
            <a:ext cx="431800" cy="431800"/>
            <a:chOff x="7815263" y="3168650"/>
            <a:chExt cx="1328774" cy="971551"/>
          </a:xfrm>
        </p:grpSpPr>
        <p:sp>
          <p:nvSpPr>
            <p:cNvPr id="11474" name="Freeform 114"/>
            <p:cNvSpPr>
              <a:spLocks/>
            </p:cNvSpPr>
            <p:nvPr/>
          </p:nvSpPr>
          <p:spPr bwMode="auto">
            <a:xfrm>
              <a:off x="7815263" y="3168650"/>
              <a:ext cx="965200" cy="965200"/>
            </a:xfrm>
            <a:custGeom>
              <a:avLst/>
              <a:gdLst>
                <a:gd name="T0" fmla="*/ 2147483647 w 608"/>
                <a:gd name="T1" fmla="*/ 2147483647 h 608"/>
                <a:gd name="T2" fmla="*/ 2147483647 w 608"/>
                <a:gd name="T3" fmla="*/ 2147483647 h 608"/>
                <a:gd name="T4" fmla="*/ 2147483647 w 608"/>
                <a:gd name="T5" fmla="*/ 2147483647 h 608"/>
                <a:gd name="T6" fmla="*/ 2147483647 w 608"/>
                <a:gd name="T7" fmla="*/ 2147483647 h 608"/>
                <a:gd name="T8" fmla="*/ 2147483647 w 608"/>
                <a:gd name="T9" fmla="*/ 2147483647 h 608"/>
                <a:gd name="T10" fmla="*/ 2147483647 w 608"/>
                <a:gd name="T11" fmla="*/ 2147483647 h 608"/>
                <a:gd name="T12" fmla="*/ 2147483647 w 608"/>
                <a:gd name="T13" fmla="*/ 2147483647 h 608"/>
                <a:gd name="T14" fmla="*/ 2147483647 w 608"/>
                <a:gd name="T15" fmla="*/ 2147483647 h 608"/>
                <a:gd name="T16" fmla="*/ 2147483647 w 608"/>
                <a:gd name="T17" fmla="*/ 2147483647 h 608"/>
                <a:gd name="T18" fmla="*/ 2147483647 w 608"/>
                <a:gd name="T19" fmla="*/ 2147483647 h 608"/>
                <a:gd name="T20" fmla="*/ 2147483647 w 608"/>
                <a:gd name="T21" fmla="*/ 2147483647 h 608"/>
                <a:gd name="T22" fmla="*/ 2147483647 w 608"/>
                <a:gd name="T23" fmla="*/ 2147483647 h 608"/>
                <a:gd name="T24" fmla="*/ 2147483647 w 608"/>
                <a:gd name="T25" fmla="*/ 2147483647 h 608"/>
                <a:gd name="T26" fmla="*/ 2147483647 w 608"/>
                <a:gd name="T27" fmla="*/ 2147483647 h 608"/>
                <a:gd name="T28" fmla="*/ 2147483647 w 608"/>
                <a:gd name="T29" fmla="*/ 2147483647 h 608"/>
                <a:gd name="T30" fmla="*/ 2147483647 w 608"/>
                <a:gd name="T31" fmla="*/ 2147483647 h 608"/>
                <a:gd name="T32" fmla="*/ 2147483647 w 608"/>
                <a:gd name="T33" fmla="*/ 2147483647 h 608"/>
                <a:gd name="T34" fmla="*/ 2147483647 w 608"/>
                <a:gd name="T35" fmla="*/ 2147483647 h 608"/>
                <a:gd name="T36" fmla="*/ 2147483647 w 608"/>
                <a:gd name="T37" fmla="*/ 2147483647 h 608"/>
                <a:gd name="T38" fmla="*/ 2147483647 w 608"/>
                <a:gd name="T39" fmla="*/ 2147483647 h 608"/>
                <a:gd name="T40" fmla="*/ 2147483647 w 608"/>
                <a:gd name="T41" fmla="*/ 2147483647 h 608"/>
                <a:gd name="T42" fmla="*/ 2147483647 w 608"/>
                <a:gd name="T43" fmla="*/ 2147483647 h 608"/>
                <a:gd name="T44" fmla="*/ 2147483647 w 608"/>
                <a:gd name="T45" fmla="*/ 2147483647 h 608"/>
                <a:gd name="T46" fmla="*/ 2147483647 w 608"/>
                <a:gd name="T47" fmla="*/ 2147483647 h 608"/>
                <a:gd name="T48" fmla="*/ 2147483647 w 608"/>
                <a:gd name="T49" fmla="*/ 2147483647 h 608"/>
                <a:gd name="T50" fmla="*/ 2147483647 w 608"/>
                <a:gd name="T51" fmla="*/ 2147483647 h 608"/>
                <a:gd name="T52" fmla="*/ 2147483647 w 608"/>
                <a:gd name="T53" fmla="*/ 2147483647 h 608"/>
                <a:gd name="T54" fmla="*/ 2147483647 w 608"/>
                <a:gd name="T55" fmla="*/ 2147483647 h 608"/>
                <a:gd name="T56" fmla="*/ 2147483647 w 608"/>
                <a:gd name="T57" fmla="*/ 2147483647 h 608"/>
                <a:gd name="T58" fmla="*/ 2147483647 w 608"/>
                <a:gd name="T59" fmla="*/ 2147483647 h 608"/>
                <a:gd name="T60" fmla="*/ 2147483647 w 608"/>
                <a:gd name="T61" fmla="*/ 2147483647 h 608"/>
                <a:gd name="T62" fmla="*/ 0 w 608"/>
                <a:gd name="T63" fmla="*/ 2147483647 h 608"/>
                <a:gd name="T64" fmla="*/ 2147483647 w 608"/>
                <a:gd name="T65" fmla="*/ 2147483647 h 608"/>
                <a:gd name="T66" fmla="*/ 2147483647 w 608"/>
                <a:gd name="T67" fmla="*/ 2147483647 h 608"/>
                <a:gd name="T68" fmla="*/ 2147483647 w 608"/>
                <a:gd name="T69" fmla="*/ 2147483647 h 608"/>
                <a:gd name="T70" fmla="*/ 2147483647 w 608"/>
                <a:gd name="T71" fmla="*/ 2147483647 h 608"/>
                <a:gd name="T72" fmla="*/ 2147483647 w 608"/>
                <a:gd name="T73" fmla="*/ 2147483647 h 608"/>
                <a:gd name="T74" fmla="*/ 2147483647 w 608"/>
                <a:gd name="T75" fmla="*/ 2147483647 h 608"/>
                <a:gd name="T76" fmla="*/ 2147483647 w 608"/>
                <a:gd name="T77" fmla="*/ 2147483647 h 608"/>
                <a:gd name="T78" fmla="*/ 2147483647 w 608"/>
                <a:gd name="T79" fmla="*/ 2147483647 h 608"/>
                <a:gd name="T80" fmla="*/ 2147483647 w 608"/>
                <a:gd name="T81" fmla="*/ 2147483647 h 608"/>
                <a:gd name="T82" fmla="*/ 2147483647 w 608"/>
                <a:gd name="T83" fmla="*/ 2147483647 h 608"/>
                <a:gd name="T84" fmla="*/ 2147483647 w 608"/>
                <a:gd name="T85" fmla="*/ 0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8"/>
                <a:gd name="T130" fmla="*/ 0 h 608"/>
                <a:gd name="T131" fmla="*/ 608 w 608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8" h="608">
                  <a:moveTo>
                    <a:pt x="304" y="0"/>
                  </a:moveTo>
                  <a:lnTo>
                    <a:pt x="320" y="0"/>
                  </a:lnTo>
                  <a:lnTo>
                    <a:pt x="336" y="1"/>
                  </a:lnTo>
                  <a:lnTo>
                    <a:pt x="350" y="3"/>
                  </a:lnTo>
                  <a:lnTo>
                    <a:pt x="366" y="6"/>
                  </a:lnTo>
                  <a:lnTo>
                    <a:pt x="380" y="9"/>
                  </a:lnTo>
                  <a:lnTo>
                    <a:pt x="395" y="13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5" y="30"/>
                  </a:lnTo>
                  <a:lnTo>
                    <a:pt x="449" y="36"/>
                  </a:lnTo>
                  <a:lnTo>
                    <a:pt x="462" y="43"/>
                  </a:lnTo>
                  <a:lnTo>
                    <a:pt x="474" y="52"/>
                  </a:lnTo>
                  <a:lnTo>
                    <a:pt x="486" y="60"/>
                  </a:lnTo>
                  <a:lnTo>
                    <a:pt x="497" y="70"/>
                  </a:lnTo>
                  <a:lnTo>
                    <a:pt x="508" y="79"/>
                  </a:lnTo>
                  <a:lnTo>
                    <a:pt x="519" y="89"/>
                  </a:lnTo>
                  <a:lnTo>
                    <a:pt x="529" y="100"/>
                  </a:lnTo>
                  <a:lnTo>
                    <a:pt x="539" y="111"/>
                  </a:lnTo>
                  <a:lnTo>
                    <a:pt x="547" y="121"/>
                  </a:lnTo>
                  <a:lnTo>
                    <a:pt x="556" y="133"/>
                  </a:lnTo>
                  <a:lnTo>
                    <a:pt x="564" y="147"/>
                  </a:lnTo>
                  <a:lnTo>
                    <a:pt x="572" y="159"/>
                  </a:lnTo>
                  <a:lnTo>
                    <a:pt x="578" y="172"/>
                  </a:lnTo>
                  <a:lnTo>
                    <a:pt x="584" y="185"/>
                  </a:lnTo>
                  <a:lnTo>
                    <a:pt x="590" y="200"/>
                  </a:lnTo>
                  <a:lnTo>
                    <a:pt x="594" y="213"/>
                  </a:lnTo>
                  <a:lnTo>
                    <a:pt x="598" y="227"/>
                  </a:lnTo>
                  <a:lnTo>
                    <a:pt x="602" y="243"/>
                  </a:lnTo>
                  <a:lnTo>
                    <a:pt x="604" y="257"/>
                  </a:lnTo>
                  <a:lnTo>
                    <a:pt x="606" y="273"/>
                  </a:lnTo>
                  <a:lnTo>
                    <a:pt x="608" y="288"/>
                  </a:lnTo>
                  <a:lnTo>
                    <a:pt x="608" y="303"/>
                  </a:lnTo>
                  <a:lnTo>
                    <a:pt x="608" y="319"/>
                  </a:lnTo>
                  <a:lnTo>
                    <a:pt x="606" y="335"/>
                  </a:lnTo>
                  <a:lnTo>
                    <a:pt x="604" y="350"/>
                  </a:lnTo>
                  <a:lnTo>
                    <a:pt x="602" y="365"/>
                  </a:lnTo>
                  <a:lnTo>
                    <a:pt x="598" y="379"/>
                  </a:lnTo>
                  <a:lnTo>
                    <a:pt x="594" y="394"/>
                  </a:lnTo>
                  <a:lnTo>
                    <a:pt x="590" y="408"/>
                  </a:lnTo>
                  <a:lnTo>
                    <a:pt x="584" y="422"/>
                  </a:lnTo>
                  <a:lnTo>
                    <a:pt x="578" y="436"/>
                  </a:lnTo>
                  <a:lnTo>
                    <a:pt x="572" y="449"/>
                  </a:lnTo>
                  <a:lnTo>
                    <a:pt x="564" y="461"/>
                  </a:lnTo>
                  <a:lnTo>
                    <a:pt x="556" y="473"/>
                  </a:lnTo>
                  <a:lnTo>
                    <a:pt x="547" y="485"/>
                  </a:lnTo>
                  <a:lnTo>
                    <a:pt x="539" y="497"/>
                  </a:lnTo>
                  <a:lnTo>
                    <a:pt x="529" y="508"/>
                  </a:lnTo>
                  <a:lnTo>
                    <a:pt x="519" y="519"/>
                  </a:lnTo>
                  <a:lnTo>
                    <a:pt x="508" y="528"/>
                  </a:lnTo>
                  <a:lnTo>
                    <a:pt x="497" y="538"/>
                  </a:lnTo>
                  <a:lnTo>
                    <a:pt x="486" y="548"/>
                  </a:lnTo>
                  <a:lnTo>
                    <a:pt x="474" y="556"/>
                  </a:lnTo>
                  <a:lnTo>
                    <a:pt x="462" y="563"/>
                  </a:lnTo>
                  <a:lnTo>
                    <a:pt x="449" y="571"/>
                  </a:lnTo>
                  <a:lnTo>
                    <a:pt x="435" y="578"/>
                  </a:lnTo>
                  <a:lnTo>
                    <a:pt x="422" y="584"/>
                  </a:lnTo>
                  <a:lnTo>
                    <a:pt x="408" y="590"/>
                  </a:lnTo>
                  <a:lnTo>
                    <a:pt x="395" y="595"/>
                  </a:lnTo>
                  <a:lnTo>
                    <a:pt x="380" y="598"/>
                  </a:lnTo>
                  <a:lnTo>
                    <a:pt x="366" y="602"/>
                  </a:lnTo>
                  <a:lnTo>
                    <a:pt x="350" y="604"/>
                  </a:lnTo>
                  <a:lnTo>
                    <a:pt x="336" y="607"/>
                  </a:lnTo>
                  <a:lnTo>
                    <a:pt x="320" y="608"/>
                  </a:lnTo>
                  <a:lnTo>
                    <a:pt x="304" y="608"/>
                  </a:lnTo>
                  <a:lnTo>
                    <a:pt x="289" y="608"/>
                  </a:lnTo>
                  <a:lnTo>
                    <a:pt x="273" y="607"/>
                  </a:lnTo>
                  <a:lnTo>
                    <a:pt x="257" y="604"/>
                  </a:lnTo>
                  <a:lnTo>
                    <a:pt x="243" y="602"/>
                  </a:lnTo>
                  <a:lnTo>
                    <a:pt x="228" y="598"/>
                  </a:lnTo>
                  <a:lnTo>
                    <a:pt x="214" y="595"/>
                  </a:lnTo>
                  <a:lnTo>
                    <a:pt x="199" y="590"/>
                  </a:lnTo>
                  <a:lnTo>
                    <a:pt x="186" y="584"/>
                  </a:lnTo>
                  <a:lnTo>
                    <a:pt x="172" y="578"/>
                  </a:lnTo>
                  <a:lnTo>
                    <a:pt x="160" y="571"/>
                  </a:lnTo>
                  <a:lnTo>
                    <a:pt x="146" y="563"/>
                  </a:lnTo>
                  <a:lnTo>
                    <a:pt x="134" y="556"/>
                  </a:lnTo>
                  <a:lnTo>
                    <a:pt x="122" y="548"/>
                  </a:lnTo>
                  <a:lnTo>
                    <a:pt x="110" y="538"/>
                  </a:lnTo>
                  <a:lnTo>
                    <a:pt x="99" y="528"/>
                  </a:lnTo>
                  <a:lnTo>
                    <a:pt x="89" y="519"/>
                  </a:lnTo>
                  <a:lnTo>
                    <a:pt x="79" y="508"/>
                  </a:lnTo>
                  <a:lnTo>
                    <a:pt x="69" y="497"/>
                  </a:lnTo>
                  <a:lnTo>
                    <a:pt x="60" y="485"/>
                  </a:lnTo>
                  <a:lnTo>
                    <a:pt x="51" y="473"/>
                  </a:lnTo>
                  <a:lnTo>
                    <a:pt x="44" y="461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2"/>
                  </a:lnTo>
                  <a:lnTo>
                    <a:pt x="19" y="408"/>
                  </a:lnTo>
                  <a:lnTo>
                    <a:pt x="14" y="394"/>
                  </a:lnTo>
                  <a:lnTo>
                    <a:pt x="9" y="379"/>
                  </a:lnTo>
                  <a:lnTo>
                    <a:pt x="6" y="365"/>
                  </a:lnTo>
                  <a:lnTo>
                    <a:pt x="3" y="350"/>
                  </a:lnTo>
                  <a:lnTo>
                    <a:pt x="1" y="335"/>
                  </a:lnTo>
                  <a:lnTo>
                    <a:pt x="0" y="319"/>
                  </a:lnTo>
                  <a:lnTo>
                    <a:pt x="0" y="303"/>
                  </a:lnTo>
                  <a:lnTo>
                    <a:pt x="0" y="288"/>
                  </a:lnTo>
                  <a:lnTo>
                    <a:pt x="1" y="273"/>
                  </a:lnTo>
                  <a:lnTo>
                    <a:pt x="3" y="257"/>
                  </a:lnTo>
                  <a:lnTo>
                    <a:pt x="6" y="243"/>
                  </a:lnTo>
                  <a:lnTo>
                    <a:pt x="9" y="227"/>
                  </a:lnTo>
                  <a:lnTo>
                    <a:pt x="14" y="213"/>
                  </a:lnTo>
                  <a:lnTo>
                    <a:pt x="19" y="200"/>
                  </a:lnTo>
                  <a:lnTo>
                    <a:pt x="24" y="185"/>
                  </a:lnTo>
                  <a:lnTo>
                    <a:pt x="30" y="172"/>
                  </a:lnTo>
                  <a:lnTo>
                    <a:pt x="37" y="159"/>
                  </a:lnTo>
                  <a:lnTo>
                    <a:pt x="44" y="147"/>
                  </a:lnTo>
                  <a:lnTo>
                    <a:pt x="51" y="133"/>
                  </a:lnTo>
                  <a:lnTo>
                    <a:pt x="60" y="121"/>
                  </a:lnTo>
                  <a:lnTo>
                    <a:pt x="69" y="111"/>
                  </a:lnTo>
                  <a:lnTo>
                    <a:pt x="79" y="100"/>
                  </a:lnTo>
                  <a:lnTo>
                    <a:pt x="89" y="89"/>
                  </a:lnTo>
                  <a:lnTo>
                    <a:pt x="99" y="79"/>
                  </a:lnTo>
                  <a:lnTo>
                    <a:pt x="110" y="70"/>
                  </a:lnTo>
                  <a:lnTo>
                    <a:pt x="122" y="60"/>
                  </a:lnTo>
                  <a:lnTo>
                    <a:pt x="134" y="52"/>
                  </a:lnTo>
                  <a:lnTo>
                    <a:pt x="146" y="43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199" y="18"/>
                  </a:lnTo>
                  <a:lnTo>
                    <a:pt x="214" y="13"/>
                  </a:lnTo>
                  <a:lnTo>
                    <a:pt x="228" y="9"/>
                  </a:lnTo>
                  <a:lnTo>
                    <a:pt x="243" y="6"/>
                  </a:lnTo>
                  <a:lnTo>
                    <a:pt x="257" y="3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1475" name="Freeform 128"/>
            <p:cNvSpPr>
              <a:spLocks/>
            </p:cNvSpPr>
            <p:nvPr/>
          </p:nvSpPr>
          <p:spPr bwMode="auto">
            <a:xfrm>
              <a:off x="7900988" y="3922713"/>
              <a:ext cx="796925" cy="217488"/>
            </a:xfrm>
            <a:custGeom>
              <a:avLst/>
              <a:gdLst>
                <a:gd name="T0" fmla="*/ 0 w 502"/>
                <a:gd name="T1" fmla="*/ 0 h 137"/>
                <a:gd name="T2" fmla="*/ 2147483647 w 502"/>
                <a:gd name="T3" fmla="*/ 0 h 137"/>
                <a:gd name="T4" fmla="*/ 2147483647 w 502"/>
                <a:gd name="T5" fmla="*/ 0 h 137"/>
                <a:gd name="T6" fmla="*/ 2147483647 w 502"/>
                <a:gd name="T7" fmla="*/ 0 h 137"/>
                <a:gd name="T8" fmla="*/ 2147483647 w 502"/>
                <a:gd name="T9" fmla="*/ 0 h 137"/>
                <a:gd name="T10" fmla="*/ 2147483647 w 502"/>
                <a:gd name="T11" fmla="*/ 0 h 137"/>
                <a:gd name="T12" fmla="*/ 2147483647 w 502"/>
                <a:gd name="T13" fmla="*/ 0 h 137"/>
                <a:gd name="T14" fmla="*/ 2147483647 w 502"/>
                <a:gd name="T15" fmla="*/ 0 h 137"/>
                <a:gd name="T16" fmla="*/ 2147483647 w 502"/>
                <a:gd name="T17" fmla="*/ 0 h 137"/>
                <a:gd name="T18" fmla="*/ 2147483647 w 502"/>
                <a:gd name="T19" fmla="*/ 2147483647 h 137"/>
                <a:gd name="T20" fmla="*/ 2147483647 w 502"/>
                <a:gd name="T21" fmla="*/ 2147483647 h 137"/>
                <a:gd name="T22" fmla="*/ 2147483647 w 502"/>
                <a:gd name="T23" fmla="*/ 2147483647 h 137"/>
                <a:gd name="T24" fmla="*/ 2147483647 w 502"/>
                <a:gd name="T25" fmla="*/ 2147483647 h 137"/>
                <a:gd name="T26" fmla="*/ 2147483647 w 502"/>
                <a:gd name="T27" fmla="*/ 2147483647 h 137"/>
                <a:gd name="T28" fmla="*/ 2147483647 w 502"/>
                <a:gd name="T29" fmla="*/ 2147483647 h 137"/>
                <a:gd name="T30" fmla="*/ 2147483647 w 502"/>
                <a:gd name="T31" fmla="*/ 2147483647 h 137"/>
                <a:gd name="T32" fmla="*/ 2147483647 w 502"/>
                <a:gd name="T33" fmla="*/ 2147483647 h 137"/>
                <a:gd name="T34" fmla="*/ 2147483647 w 502"/>
                <a:gd name="T35" fmla="*/ 2147483647 h 137"/>
                <a:gd name="T36" fmla="*/ 2147483647 w 502"/>
                <a:gd name="T37" fmla="*/ 2147483647 h 137"/>
                <a:gd name="T38" fmla="*/ 2147483647 w 502"/>
                <a:gd name="T39" fmla="*/ 2147483647 h 137"/>
                <a:gd name="T40" fmla="*/ 2147483647 w 502"/>
                <a:gd name="T41" fmla="*/ 2147483647 h 137"/>
                <a:gd name="T42" fmla="*/ 2147483647 w 502"/>
                <a:gd name="T43" fmla="*/ 2147483647 h 137"/>
                <a:gd name="T44" fmla="*/ 2147483647 w 502"/>
                <a:gd name="T45" fmla="*/ 2147483647 h 137"/>
                <a:gd name="T46" fmla="*/ 2147483647 w 502"/>
                <a:gd name="T47" fmla="*/ 2147483647 h 137"/>
                <a:gd name="T48" fmla="*/ 2147483647 w 502"/>
                <a:gd name="T49" fmla="*/ 2147483647 h 137"/>
                <a:gd name="T50" fmla="*/ 2147483647 w 502"/>
                <a:gd name="T51" fmla="*/ 2147483647 h 137"/>
                <a:gd name="T52" fmla="*/ 2147483647 w 502"/>
                <a:gd name="T53" fmla="*/ 2147483647 h 137"/>
                <a:gd name="T54" fmla="*/ 2147483647 w 502"/>
                <a:gd name="T55" fmla="*/ 2147483647 h 137"/>
                <a:gd name="T56" fmla="*/ 2147483647 w 502"/>
                <a:gd name="T57" fmla="*/ 2147483647 h 137"/>
                <a:gd name="T58" fmla="*/ 2147483647 w 502"/>
                <a:gd name="T59" fmla="*/ 2147483647 h 137"/>
                <a:gd name="T60" fmla="*/ 2147483647 w 502"/>
                <a:gd name="T61" fmla="*/ 2147483647 h 137"/>
                <a:gd name="T62" fmla="*/ 2147483647 w 502"/>
                <a:gd name="T63" fmla="*/ 2147483647 h 137"/>
                <a:gd name="T64" fmla="*/ 2147483647 w 502"/>
                <a:gd name="T65" fmla="*/ 2147483647 h 137"/>
                <a:gd name="T66" fmla="*/ 2147483647 w 502"/>
                <a:gd name="T67" fmla="*/ 2147483647 h 137"/>
                <a:gd name="T68" fmla="*/ 2147483647 w 502"/>
                <a:gd name="T69" fmla="*/ 2147483647 h 137"/>
                <a:gd name="T70" fmla="*/ 2147483647 w 502"/>
                <a:gd name="T71" fmla="*/ 2147483647 h 137"/>
                <a:gd name="T72" fmla="*/ 2147483647 w 502"/>
                <a:gd name="T73" fmla="*/ 2147483647 h 137"/>
                <a:gd name="T74" fmla="*/ 2147483647 w 502"/>
                <a:gd name="T75" fmla="*/ 2147483647 h 137"/>
                <a:gd name="T76" fmla="*/ 2147483647 w 502"/>
                <a:gd name="T77" fmla="*/ 2147483647 h 137"/>
                <a:gd name="T78" fmla="*/ 2147483647 w 502"/>
                <a:gd name="T79" fmla="*/ 2147483647 h 137"/>
                <a:gd name="T80" fmla="*/ 2147483647 w 502"/>
                <a:gd name="T81" fmla="*/ 2147483647 h 137"/>
                <a:gd name="T82" fmla="*/ 2147483647 w 502"/>
                <a:gd name="T83" fmla="*/ 2147483647 h 137"/>
                <a:gd name="T84" fmla="*/ 2147483647 w 502"/>
                <a:gd name="T85" fmla="*/ 2147483647 h 137"/>
                <a:gd name="T86" fmla="*/ 2147483647 w 502"/>
                <a:gd name="T87" fmla="*/ 2147483647 h 137"/>
                <a:gd name="T88" fmla="*/ 2147483647 w 502"/>
                <a:gd name="T89" fmla="*/ 2147483647 h 137"/>
                <a:gd name="T90" fmla="*/ 2147483647 w 502"/>
                <a:gd name="T91" fmla="*/ 2147483647 h 137"/>
                <a:gd name="T92" fmla="*/ 2147483647 w 502"/>
                <a:gd name="T93" fmla="*/ 2147483647 h 137"/>
                <a:gd name="T94" fmla="*/ 2147483647 w 502"/>
                <a:gd name="T95" fmla="*/ 2147483647 h 137"/>
                <a:gd name="T96" fmla="*/ 0 w 502"/>
                <a:gd name="T97" fmla="*/ 0 h 1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2"/>
                <a:gd name="T148" fmla="*/ 0 h 137"/>
                <a:gd name="T149" fmla="*/ 502 w 502"/>
                <a:gd name="T150" fmla="*/ 137 h 1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2" h="137">
                  <a:moveTo>
                    <a:pt x="0" y="0"/>
                  </a:moveTo>
                  <a:lnTo>
                    <a:pt x="62" y="0"/>
                  </a:lnTo>
                  <a:lnTo>
                    <a:pt x="125" y="0"/>
                  </a:lnTo>
                  <a:lnTo>
                    <a:pt x="188" y="0"/>
                  </a:lnTo>
                  <a:lnTo>
                    <a:pt x="250" y="0"/>
                  </a:lnTo>
                  <a:lnTo>
                    <a:pt x="313" y="0"/>
                  </a:lnTo>
                  <a:lnTo>
                    <a:pt x="375" y="0"/>
                  </a:lnTo>
                  <a:lnTo>
                    <a:pt x="438" y="0"/>
                  </a:lnTo>
                  <a:lnTo>
                    <a:pt x="502" y="0"/>
                  </a:lnTo>
                  <a:lnTo>
                    <a:pt x="496" y="9"/>
                  </a:lnTo>
                  <a:lnTo>
                    <a:pt x="491" y="18"/>
                  </a:lnTo>
                  <a:lnTo>
                    <a:pt x="484" y="27"/>
                  </a:lnTo>
                  <a:lnTo>
                    <a:pt x="478" y="35"/>
                  </a:lnTo>
                  <a:lnTo>
                    <a:pt x="469" y="45"/>
                  </a:lnTo>
                  <a:lnTo>
                    <a:pt x="462" y="55"/>
                  </a:lnTo>
                  <a:lnTo>
                    <a:pt x="454" y="63"/>
                  </a:lnTo>
                  <a:lnTo>
                    <a:pt x="444" y="73"/>
                  </a:lnTo>
                  <a:lnTo>
                    <a:pt x="426" y="84"/>
                  </a:lnTo>
                  <a:lnTo>
                    <a:pt x="410" y="92"/>
                  </a:lnTo>
                  <a:lnTo>
                    <a:pt x="396" y="100"/>
                  </a:lnTo>
                  <a:lnTo>
                    <a:pt x="380" y="108"/>
                  </a:lnTo>
                  <a:lnTo>
                    <a:pt x="366" y="114"/>
                  </a:lnTo>
                  <a:lnTo>
                    <a:pt x="349" y="120"/>
                  </a:lnTo>
                  <a:lnTo>
                    <a:pt x="330" y="126"/>
                  </a:lnTo>
                  <a:lnTo>
                    <a:pt x="308" y="132"/>
                  </a:lnTo>
                  <a:lnTo>
                    <a:pt x="290" y="134"/>
                  </a:lnTo>
                  <a:lnTo>
                    <a:pt x="272" y="137"/>
                  </a:lnTo>
                  <a:lnTo>
                    <a:pt x="254" y="137"/>
                  </a:lnTo>
                  <a:lnTo>
                    <a:pt x="236" y="137"/>
                  </a:lnTo>
                  <a:lnTo>
                    <a:pt x="218" y="135"/>
                  </a:lnTo>
                  <a:lnTo>
                    <a:pt x="201" y="134"/>
                  </a:lnTo>
                  <a:lnTo>
                    <a:pt x="183" y="130"/>
                  </a:lnTo>
                  <a:lnTo>
                    <a:pt x="165" y="128"/>
                  </a:lnTo>
                  <a:lnTo>
                    <a:pt x="148" y="122"/>
                  </a:lnTo>
                  <a:lnTo>
                    <a:pt x="132" y="115"/>
                  </a:lnTo>
                  <a:lnTo>
                    <a:pt x="115" y="108"/>
                  </a:lnTo>
                  <a:lnTo>
                    <a:pt x="101" y="99"/>
                  </a:lnTo>
                  <a:lnTo>
                    <a:pt x="85" y="91"/>
                  </a:lnTo>
                  <a:lnTo>
                    <a:pt x="72" y="81"/>
                  </a:lnTo>
                  <a:lnTo>
                    <a:pt x="59" y="71"/>
                  </a:lnTo>
                  <a:lnTo>
                    <a:pt x="45" y="61"/>
                  </a:lnTo>
                  <a:lnTo>
                    <a:pt x="38" y="55"/>
                  </a:lnTo>
                  <a:lnTo>
                    <a:pt x="31" y="49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8" y="18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pic>
          <p:nvPicPr>
            <p:cNvPr id="11476" name="Picture 1282" descr="ож_маш2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229636" y="3446237"/>
              <a:ext cx="914401" cy="561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11295" name="Group 298"/>
          <p:cNvGrpSpPr>
            <a:grpSpLocks/>
          </p:cNvGrpSpPr>
          <p:nvPr/>
        </p:nvGrpSpPr>
        <p:grpSpPr bwMode="auto">
          <a:xfrm>
            <a:off x="5686425" y="2014538"/>
            <a:ext cx="703263" cy="401637"/>
            <a:chOff x="2290" y="4020"/>
            <a:chExt cx="817" cy="315"/>
          </a:xfrm>
        </p:grpSpPr>
        <p:sp>
          <p:nvSpPr>
            <p:cNvPr id="1146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52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146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146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146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146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7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147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147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47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46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cxnSp>
        <p:nvCxnSpPr>
          <p:cNvPr id="62" name="Прямая со стрелкой 61"/>
          <p:cNvCxnSpPr/>
          <p:nvPr/>
        </p:nvCxnSpPr>
        <p:spPr>
          <a:xfrm rot="10800000" flipV="1">
            <a:off x="4960938" y="2371725"/>
            <a:ext cx="225425" cy="157163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97" name="AutoShape 203"/>
          <p:cNvSpPr>
            <a:spLocks noChangeArrowheads="1"/>
          </p:cNvSpPr>
          <p:nvPr/>
        </p:nvSpPr>
        <p:spPr bwMode="auto">
          <a:xfrm>
            <a:off x="3186113" y="1585913"/>
            <a:ext cx="1571625" cy="428625"/>
          </a:xfrm>
          <a:prstGeom prst="wedgeRectCallout">
            <a:avLst>
              <a:gd name="adj1" fmla="val 68630"/>
              <a:gd name="adj2" fmla="val 136644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0422" tIns="55213" rIns="110422" bIns="55213"/>
          <a:lstStyle/>
          <a:p>
            <a:pPr algn="ctr" defTabSz="912813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Растояние-1 км.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Асфальтное покрытие</a:t>
            </a:r>
          </a:p>
          <a:p>
            <a:pPr algn="ctr" defTabSz="912813"/>
            <a:endParaRPr lang="ru-RU" sz="10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298" name="AutoShape 136"/>
          <p:cNvSpPr>
            <a:spLocks noChangeArrowheads="1"/>
          </p:cNvSpPr>
          <p:nvPr/>
        </p:nvSpPr>
        <p:spPr bwMode="auto">
          <a:xfrm>
            <a:off x="6553200" y="1585913"/>
            <a:ext cx="1276350" cy="571500"/>
          </a:xfrm>
          <a:prstGeom prst="wedgeRectCallout">
            <a:avLst>
              <a:gd name="adj1" fmla="val -100454"/>
              <a:gd name="adj2" fmla="val 24731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68" name="Прямая со стрелкой 67"/>
          <p:cNvCxnSpPr>
            <a:stCxn id="9" idx="2"/>
            <a:endCxn id="11468" idx="1"/>
          </p:cNvCxnSpPr>
          <p:nvPr/>
        </p:nvCxnSpPr>
        <p:spPr>
          <a:xfrm rot="5400000" flipH="1" flipV="1">
            <a:off x="5405438" y="2066925"/>
            <a:ext cx="146050" cy="415925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00" name="AutoShape 81"/>
          <p:cNvSpPr>
            <a:spLocks noChangeArrowheads="1"/>
          </p:cNvSpPr>
          <p:nvPr/>
        </p:nvSpPr>
        <p:spPr bwMode="auto">
          <a:xfrm>
            <a:off x="250825" y="3157538"/>
            <a:ext cx="1577975" cy="1000125"/>
          </a:xfrm>
          <a:prstGeom prst="wedgeRectCallout">
            <a:avLst>
              <a:gd name="adj1" fmla="val 119537"/>
              <a:gd name="adj2" fmla="val -128509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р.Сунжа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Протяженность-  30км.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Характер дна-галичный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Скорость-1 м/с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Ширина-4-7м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Глубина до-1м</a:t>
            </a:r>
            <a:endParaRPr lang="ru-RU" sz="1200"/>
          </a:p>
        </p:txBody>
      </p:sp>
      <p:sp>
        <p:nvSpPr>
          <p:cNvPr id="11301" name="AutoShape 79"/>
          <p:cNvSpPr>
            <a:spLocks noChangeArrowheads="1"/>
          </p:cNvSpPr>
          <p:nvPr/>
        </p:nvSpPr>
        <p:spPr bwMode="auto">
          <a:xfrm>
            <a:off x="114300" y="4229100"/>
            <a:ext cx="1714500" cy="1000125"/>
          </a:xfrm>
          <a:prstGeom prst="wedgeRectCallout">
            <a:avLst>
              <a:gd name="adj1" fmla="val 151847"/>
              <a:gd name="adj2" fmla="val 27528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р.Фортанга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Протяженность-32 км.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Характер дна-галичный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Скорость-1-1.5 м/с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Ширина-15м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Глубина до1м</a:t>
            </a:r>
            <a:endParaRPr lang="ru-RU" sz="1200"/>
          </a:p>
        </p:txBody>
      </p:sp>
      <p:sp>
        <p:nvSpPr>
          <p:cNvPr id="11302" name="AutoShape 80"/>
          <p:cNvSpPr>
            <a:spLocks noChangeArrowheads="1"/>
          </p:cNvSpPr>
          <p:nvPr/>
        </p:nvSpPr>
        <p:spPr bwMode="auto">
          <a:xfrm>
            <a:off x="8072438" y="1585913"/>
            <a:ext cx="1614487" cy="1030287"/>
          </a:xfrm>
          <a:prstGeom prst="wedgeRectCallout">
            <a:avLst>
              <a:gd name="adj1" fmla="val -72310"/>
              <a:gd name="adj2" fmla="val 119583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р.Асса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Протяженность- 30  км.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Характер дна-галичный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Скорость-1-2м/с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Ширина-18м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Глубина до 1.20м</a:t>
            </a:r>
            <a:endParaRPr lang="ru-RU" sz="1200"/>
          </a:p>
        </p:txBody>
      </p:sp>
      <p:grpSp>
        <p:nvGrpSpPr>
          <p:cNvPr id="11303" name="Group 298"/>
          <p:cNvGrpSpPr>
            <a:grpSpLocks/>
          </p:cNvGrpSpPr>
          <p:nvPr/>
        </p:nvGrpSpPr>
        <p:grpSpPr bwMode="auto">
          <a:xfrm>
            <a:off x="4895850" y="4657725"/>
            <a:ext cx="576263" cy="360363"/>
            <a:chOff x="2290" y="4020"/>
            <a:chExt cx="817" cy="315"/>
          </a:xfrm>
        </p:grpSpPr>
        <p:sp>
          <p:nvSpPr>
            <p:cNvPr id="1145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</a:p>
          </p:txBody>
        </p:sp>
        <p:grpSp>
          <p:nvGrpSpPr>
            <p:cNvPr id="1145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145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145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145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6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146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146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46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45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1304" name="Group 298"/>
          <p:cNvGrpSpPr>
            <a:grpSpLocks/>
          </p:cNvGrpSpPr>
          <p:nvPr/>
        </p:nvGrpSpPr>
        <p:grpSpPr bwMode="auto">
          <a:xfrm>
            <a:off x="9901238" y="2586038"/>
            <a:ext cx="571500" cy="414337"/>
            <a:chOff x="2290" y="4020"/>
            <a:chExt cx="681" cy="295"/>
          </a:xfrm>
        </p:grpSpPr>
        <p:sp>
          <p:nvSpPr>
            <p:cNvPr id="1144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10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10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144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144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144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144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5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145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145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45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144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cxnSp>
        <p:nvCxnSpPr>
          <p:cNvPr id="107" name="Прямая со стрелкой 106"/>
          <p:cNvCxnSpPr>
            <a:stCxn id="11" idx="2"/>
          </p:cNvCxnSpPr>
          <p:nvPr/>
        </p:nvCxnSpPr>
        <p:spPr>
          <a:xfrm rot="5400000">
            <a:off x="4374356" y="4595020"/>
            <a:ext cx="174625" cy="550862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06" name="AutoShape 203"/>
          <p:cNvSpPr>
            <a:spLocks noChangeArrowheads="1"/>
          </p:cNvSpPr>
          <p:nvPr/>
        </p:nvSpPr>
        <p:spPr bwMode="auto">
          <a:xfrm>
            <a:off x="3757613" y="5514975"/>
            <a:ext cx="1571625" cy="428625"/>
          </a:xfrm>
          <a:prstGeom prst="wedgeRectCallout">
            <a:avLst>
              <a:gd name="adj1" fmla="val -4602"/>
              <a:gd name="adj2" fmla="val -201745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0422" tIns="55213" rIns="110422" bIns="55213"/>
          <a:lstStyle/>
          <a:p>
            <a:pPr algn="ctr" defTabSz="912813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Расстояние- 1км.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Асфальтное покрытие</a:t>
            </a:r>
          </a:p>
          <a:p>
            <a:pPr algn="ctr" defTabSz="912813"/>
            <a:endParaRPr lang="ru-RU" sz="1000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110" name="Прямая со стрелкой 109"/>
          <p:cNvCxnSpPr>
            <a:stCxn id="13" idx="2"/>
            <a:endCxn id="38" idx="1"/>
          </p:cNvCxnSpPr>
          <p:nvPr/>
        </p:nvCxnSpPr>
        <p:spPr>
          <a:xfrm rot="16200000" flipH="1">
            <a:off x="8847138" y="3930650"/>
            <a:ext cx="407987" cy="112713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08" name="AutoShape 203"/>
          <p:cNvSpPr>
            <a:spLocks noChangeArrowheads="1"/>
          </p:cNvSpPr>
          <p:nvPr/>
        </p:nvSpPr>
        <p:spPr bwMode="auto">
          <a:xfrm>
            <a:off x="7115175" y="4014788"/>
            <a:ext cx="1571625" cy="428625"/>
          </a:xfrm>
          <a:prstGeom prst="wedgeRectCallout">
            <a:avLst>
              <a:gd name="adj1" fmla="val 64824"/>
              <a:gd name="adj2" fmla="val -114329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0422" tIns="55213" rIns="110422" bIns="55213"/>
          <a:lstStyle/>
          <a:p>
            <a:pPr algn="ctr" defTabSz="912813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Растояние-200 м.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Асфальтное покрытие</a:t>
            </a:r>
          </a:p>
          <a:p>
            <a:pPr algn="ctr" defTabSz="912813"/>
            <a:endParaRPr lang="ru-RU" sz="1000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112" name="Прямая со стрелкой 111"/>
          <p:cNvCxnSpPr>
            <a:stCxn id="13" idx="3"/>
            <a:endCxn id="11448" idx="2"/>
          </p:cNvCxnSpPr>
          <p:nvPr/>
        </p:nvCxnSpPr>
        <p:spPr>
          <a:xfrm flipV="1">
            <a:off x="9102725" y="2882900"/>
            <a:ext cx="949325" cy="765175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" name="AutoShape 178"/>
          <p:cNvSpPr>
            <a:spLocks noChangeArrowheads="1"/>
          </p:cNvSpPr>
          <p:nvPr/>
        </p:nvSpPr>
        <p:spPr bwMode="auto">
          <a:xfrm>
            <a:off x="10829925" y="3657600"/>
            <a:ext cx="1857375" cy="785813"/>
          </a:xfrm>
          <a:prstGeom prst="wedgeRectCallout">
            <a:avLst>
              <a:gd name="adj1" fmla="val -110123"/>
              <a:gd name="adj2" fmla="val -115820"/>
            </a:avLst>
          </a:prstGeom>
          <a:solidFill>
            <a:srgbClr val="00FF00"/>
          </a:solidFill>
          <a:ln>
            <a:solidFill>
              <a:srgbClr val="FF0000"/>
            </a:solidFill>
            <a:headEnd/>
            <a:tailEnd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122118" tIns="61062" rIns="122118" bIns="61062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Расстояние-8-км. Покрытие-асфальт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Время доставки пострадавших 10 мин.</a:t>
            </a:r>
          </a:p>
        </p:txBody>
      </p:sp>
      <p:sp>
        <p:nvSpPr>
          <p:cNvPr id="11311" name="AutoShape 136"/>
          <p:cNvSpPr>
            <a:spLocks noChangeArrowheads="1"/>
          </p:cNvSpPr>
          <p:nvPr/>
        </p:nvSpPr>
        <p:spPr bwMode="auto">
          <a:xfrm>
            <a:off x="5410200" y="3657600"/>
            <a:ext cx="1419225" cy="500063"/>
          </a:xfrm>
          <a:prstGeom prst="wedgeRectCallout">
            <a:avLst>
              <a:gd name="adj1" fmla="val -70852"/>
              <a:gd name="adj2" fmla="val 159167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119" name="Прямая со стрелкой 118"/>
          <p:cNvCxnSpPr>
            <a:stCxn id="15" idx="2"/>
            <a:endCxn id="34" idx="0"/>
          </p:cNvCxnSpPr>
          <p:nvPr/>
        </p:nvCxnSpPr>
        <p:spPr>
          <a:xfrm rot="16200000" flipH="1">
            <a:off x="9558338" y="5156200"/>
            <a:ext cx="238125" cy="149225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13" name="AutoShape 203"/>
          <p:cNvSpPr>
            <a:spLocks noChangeArrowheads="1"/>
          </p:cNvSpPr>
          <p:nvPr/>
        </p:nvSpPr>
        <p:spPr bwMode="auto">
          <a:xfrm>
            <a:off x="10401300" y="4872038"/>
            <a:ext cx="1571625" cy="428625"/>
          </a:xfrm>
          <a:prstGeom prst="wedgeRectCallout">
            <a:avLst>
              <a:gd name="adj1" fmla="val -97894"/>
              <a:gd name="adj2" fmla="val 29977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0422" tIns="55213" rIns="110422" bIns="55213"/>
          <a:lstStyle/>
          <a:p>
            <a:pPr algn="ctr" defTabSz="912813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Растояние-1 км.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Асфальтное покрытие</a:t>
            </a:r>
          </a:p>
          <a:p>
            <a:pPr algn="ctr" defTabSz="912813"/>
            <a:endParaRPr lang="ru-RU" sz="10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1" name="AutoShape 178"/>
          <p:cNvSpPr>
            <a:spLocks noChangeArrowheads="1"/>
          </p:cNvSpPr>
          <p:nvPr/>
        </p:nvSpPr>
        <p:spPr bwMode="auto">
          <a:xfrm>
            <a:off x="8686800" y="5872163"/>
            <a:ext cx="1571625" cy="785812"/>
          </a:xfrm>
          <a:prstGeom prst="wedgeRectCallout">
            <a:avLst>
              <a:gd name="adj1" fmla="val -43839"/>
              <a:gd name="adj2" fmla="val -145915"/>
            </a:avLst>
          </a:prstGeom>
          <a:solidFill>
            <a:srgbClr val="00FF00"/>
          </a:solidFill>
          <a:ln>
            <a:solidFill>
              <a:srgbClr val="FF0000"/>
            </a:solidFill>
            <a:headEnd/>
            <a:tailEnd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122118" tIns="61062" rIns="122118" bIns="61062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Расстояние-15-км. Покрытие-асфальт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Время доставки пострадавших 10 мин.</a:t>
            </a:r>
          </a:p>
        </p:txBody>
      </p:sp>
      <p:cxnSp>
        <p:nvCxnSpPr>
          <p:cNvPr id="122" name="Прямая со стрелкой 121"/>
          <p:cNvCxnSpPr>
            <a:endCxn id="11454" idx="2"/>
          </p:cNvCxnSpPr>
          <p:nvPr/>
        </p:nvCxnSpPr>
        <p:spPr>
          <a:xfrm rot="10800000">
            <a:off x="5329238" y="5018088"/>
            <a:ext cx="500062" cy="211137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6" name="Полилиния 125"/>
          <p:cNvSpPr/>
          <p:nvPr/>
        </p:nvSpPr>
        <p:spPr>
          <a:xfrm>
            <a:off x="5818188" y="5060950"/>
            <a:ext cx="3546475" cy="292100"/>
          </a:xfrm>
          <a:custGeom>
            <a:avLst/>
            <a:gdLst>
              <a:gd name="connsiteX0" fmla="*/ 3547241 w 3547241"/>
              <a:gd name="connsiteY0" fmla="*/ 0 h 291662"/>
              <a:gd name="connsiteX1" fmla="*/ 2853558 w 3547241"/>
              <a:gd name="connsiteY1" fmla="*/ 94593 h 291662"/>
              <a:gd name="connsiteX2" fmla="*/ 1623848 w 3547241"/>
              <a:gd name="connsiteY2" fmla="*/ 268014 h 291662"/>
              <a:gd name="connsiteX3" fmla="*/ 346841 w 3547241"/>
              <a:gd name="connsiteY3" fmla="*/ 236483 h 291662"/>
              <a:gd name="connsiteX4" fmla="*/ 0 w 3547241"/>
              <a:gd name="connsiteY4" fmla="*/ 173421 h 291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7241" h="291662">
                <a:moveTo>
                  <a:pt x="3547241" y="0"/>
                </a:moveTo>
                <a:lnTo>
                  <a:pt x="2853558" y="94593"/>
                </a:lnTo>
                <a:cubicBezTo>
                  <a:pt x="2532993" y="139262"/>
                  <a:pt x="2041634" y="244366"/>
                  <a:pt x="1623848" y="268014"/>
                </a:cubicBezTo>
                <a:cubicBezTo>
                  <a:pt x="1206062" y="291662"/>
                  <a:pt x="617482" y="252248"/>
                  <a:pt x="346841" y="236483"/>
                </a:cubicBezTo>
                <a:cubicBezTo>
                  <a:pt x="76200" y="220718"/>
                  <a:pt x="38100" y="197069"/>
                  <a:pt x="0" y="173421"/>
                </a:cubicBezTo>
              </a:path>
            </a:pathLst>
          </a:custGeom>
          <a:ln w="254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graphicFrame>
        <p:nvGraphicFramePr>
          <p:cNvPr id="11270" name="Object 7"/>
          <p:cNvGraphicFramePr>
            <a:graphicFrameLocks noChangeAspect="1"/>
          </p:cNvGraphicFramePr>
          <p:nvPr/>
        </p:nvGraphicFramePr>
        <p:xfrm>
          <a:off x="8039100" y="5191125"/>
          <a:ext cx="223838" cy="441325"/>
        </p:xfrm>
        <a:graphic>
          <a:graphicData uri="http://schemas.openxmlformats.org/presentationml/2006/ole">
            <p:oleObj spid="_x0000_s11270" name="CorelDRAW" r:id="rId10" imgW="2347560" imgH="2995560" progId="">
              <p:embed/>
            </p:oleObj>
          </a:graphicData>
        </a:graphic>
      </p:graphicFrame>
      <p:pic>
        <p:nvPicPr>
          <p:cNvPr id="11317" name="Picture 20" descr="пламя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999413" y="5346700"/>
            <a:ext cx="2159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cxnSp>
        <p:nvCxnSpPr>
          <p:cNvPr id="129" name="Прямая со стрелкой 128"/>
          <p:cNvCxnSpPr/>
          <p:nvPr/>
        </p:nvCxnSpPr>
        <p:spPr>
          <a:xfrm rot="10800000" flipV="1">
            <a:off x="7685088" y="5586413"/>
            <a:ext cx="319087" cy="184150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319" name="AutoShape 203"/>
          <p:cNvSpPr>
            <a:spLocks noChangeArrowheads="1"/>
          </p:cNvSpPr>
          <p:nvPr/>
        </p:nvSpPr>
        <p:spPr bwMode="auto">
          <a:xfrm>
            <a:off x="7043742" y="6586550"/>
            <a:ext cx="1571625" cy="428625"/>
          </a:xfrm>
          <a:prstGeom prst="wedgeRectCallout">
            <a:avLst>
              <a:gd name="adj1" fmla="val 6641"/>
              <a:gd name="adj2" fmla="val -260292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0422" tIns="55213" rIns="110422" bIns="55213"/>
          <a:lstStyle/>
          <a:p>
            <a:pPr algn="ctr" defTabSz="912813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Растояние-1 км.</a:t>
            </a:r>
          </a:p>
          <a:p>
            <a:pPr algn="ctr" defTabSz="912813"/>
            <a:r>
              <a:rPr lang="ru-RU" sz="1000">
                <a:solidFill>
                  <a:schemeClr val="tx1"/>
                </a:solidFill>
              </a:rPr>
              <a:t>Асфальтное покрытие</a:t>
            </a:r>
          </a:p>
          <a:p>
            <a:pPr algn="ctr" defTabSz="912813"/>
            <a:endParaRPr lang="ru-RU" sz="1000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131" name="Прямая со стрелкой 130"/>
          <p:cNvCxnSpPr>
            <a:stCxn id="17" idx="1"/>
            <a:endCxn id="126" idx="2"/>
          </p:cNvCxnSpPr>
          <p:nvPr/>
        </p:nvCxnSpPr>
        <p:spPr>
          <a:xfrm rot="10800000">
            <a:off x="7440613" y="5329238"/>
            <a:ext cx="558800" cy="152400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2" name="AutoShape 178"/>
          <p:cNvSpPr>
            <a:spLocks noChangeArrowheads="1"/>
          </p:cNvSpPr>
          <p:nvPr/>
        </p:nvSpPr>
        <p:spPr bwMode="auto">
          <a:xfrm>
            <a:off x="5614988" y="5729288"/>
            <a:ext cx="1643062" cy="785812"/>
          </a:xfrm>
          <a:prstGeom prst="wedgeRectCallout">
            <a:avLst>
              <a:gd name="adj1" fmla="val 79124"/>
              <a:gd name="adj2" fmla="val -91745"/>
            </a:avLst>
          </a:prstGeom>
          <a:solidFill>
            <a:srgbClr val="00FF00"/>
          </a:solidFill>
          <a:ln>
            <a:solidFill>
              <a:srgbClr val="FF0000"/>
            </a:solidFill>
            <a:headEnd/>
            <a:tailEnd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122118" tIns="61062" rIns="122118" bIns="61062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Расстояние-11-км. Покрытие-асфальт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Время доставки пострадавших 5-10 мин.</a:t>
            </a:r>
          </a:p>
        </p:txBody>
      </p:sp>
      <p:sp>
        <p:nvSpPr>
          <p:cNvPr id="11322" name="AutoShape 107"/>
          <p:cNvSpPr>
            <a:spLocks noChangeArrowheads="1"/>
          </p:cNvSpPr>
          <p:nvPr/>
        </p:nvSpPr>
        <p:spPr bwMode="auto">
          <a:xfrm>
            <a:off x="5400668" y="4943476"/>
            <a:ext cx="2214562" cy="571500"/>
          </a:xfrm>
          <a:prstGeom prst="wedgeRoundRectCallout">
            <a:avLst>
              <a:gd name="adj1" fmla="val -9060"/>
              <a:gd name="adj2" fmla="val 43037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grpSp>
        <p:nvGrpSpPr>
          <p:cNvPr id="11323" name="Группа 191"/>
          <p:cNvGrpSpPr>
            <a:grpSpLocks/>
          </p:cNvGrpSpPr>
          <p:nvPr/>
        </p:nvGrpSpPr>
        <p:grpSpPr bwMode="auto">
          <a:xfrm>
            <a:off x="-4763" y="5286375"/>
            <a:ext cx="3570288" cy="4300538"/>
            <a:chOff x="-4763" y="5286375"/>
            <a:chExt cx="3570288" cy="4300538"/>
          </a:xfrm>
        </p:grpSpPr>
        <p:sp>
          <p:nvSpPr>
            <p:cNvPr id="11402" name="Oval 292"/>
            <p:cNvSpPr>
              <a:spLocks noChangeArrowheads="1"/>
            </p:cNvSpPr>
            <p:nvPr/>
          </p:nvSpPr>
          <p:spPr bwMode="auto">
            <a:xfrm>
              <a:off x="-4763" y="8443912"/>
              <a:ext cx="324002" cy="251998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 sz="12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1405" name="Rectangle 4"/>
            <p:cNvSpPr>
              <a:spLocks noChangeArrowheads="1"/>
            </p:cNvSpPr>
            <p:nvPr/>
          </p:nvSpPr>
          <p:spPr bwMode="auto">
            <a:xfrm>
              <a:off x="6350" y="5300663"/>
              <a:ext cx="3543300" cy="428625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1983" tIns="60995" rIns="121983" bIns="60995" anchor="ctr"/>
            <a:lstStyle/>
            <a:p>
              <a:pPr defTabSz="1219200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1404" name="Text Box 5"/>
            <p:cNvSpPr txBox="1">
              <a:spLocks noChangeArrowheads="1"/>
            </p:cNvSpPr>
            <p:nvPr/>
          </p:nvSpPr>
          <p:spPr bwMode="auto">
            <a:xfrm>
              <a:off x="471163" y="5286375"/>
              <a:ext cx="2620947" cy="3714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05" tIns="85315" rIns="170605" bIns="85315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3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2" name="Group 212"/>
            <p:cNvGrpSpPr>
              <a:grpSpLocks/>
            </p:cNvGrpSpPr>
            <p:nvPr/>
          </p:nvGrpSpPr>
          <p:grpSpPr bwMode="auto">
            <a:xfrm>
              <a:off x="363515" y="8923369"/>
              <a:ext cx="500060" cy="12702"/>
              <a:chOff x="4455" y="3099"/>
              <a:chExt cx="225" cy="6"/>
            </a:xfrm>
          </p:grpSpPr>
          <p:cxnSp>
            <p:nvCxnSpPr>
              <p:cNvPr id="183" name="Прямая соединительная линия 182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Прямая соединительная линия 183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1406" name="Text Box 352"/>
            <p:cNvSpPr txBox="1">
              <a:spLocks noChangeArrowheads="1"/>
            </p:cNvSpPr>
            <p:nvPr/>
          </p:nvSpPr>
          <p:spPr bwMode="auto">
            <a:xfrm>
              <a:off x="1363641" y="8758272"/>
              <a:ext cx="1982777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grpSp>
          <p:nvGrpSpPr>
            <p:cNvPr id="11407" name="Group 298"/>
            <p:cNvGrpSpPr>
              <a:grpSpLocks/>
            </p:cNvGrpSpPr>
            <p:nvPr/>
          </p:nvGrpSpPr>
          <p:grpSpPr bwMode="auto">
            <a:xfrm>
              <a:off x="231752" y="8364570"/>
              <a:ext cx="703259" cy="368298"/>
              <a:chOff x="2290" y="3991"/>
              <a:chExt cx="817" cy="270"/>
            </a:xfrm>
          </p:grpSpPr>
          <p:sp>
            <p:nvSpPr>
              <p:cNvPr id="11432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11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1100" b="1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  <a:endParaRPr lang="ru-RU" sz="11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11433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11434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11436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11437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1438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11439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11440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1441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11435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aphicFrame>
          <p:nvGraphicFramePr>
            <p:cNvPr id="11272" name="Object 181"/>
            <p:cNvGraphicFramePr>
              <a:graphicFrameLocks noChangeAspect="1"/>
            </p:cNvGraphicFramePr>
            <p:nvPr/>
          </p:nvGraphicFramePr>
          <p:xfrm>
            <a:off x="220639" y="7889910"/>
            <a:ext cx="425448" cy="403222"/>
          </p:xfrm>
          <a:graphic>
            <a:graphicData uri="http://schemas.openxmlformats.org/presentationml/2006/ole">
              <p:oleObj spid="_x0000_s11272" name="Clip" r:id="rId11" imgW="568824" imgH="706443" progId="">
                <p:embed/>
              </p:oleObj>
            </a:graphicData>
          </a:graphic>
        </p:graphicFrame>
        <p:sp>
          <p:nvSpPr>
            <p:cNvPr id="11408" name="Прямоугольник 101"/>
            <p:cNvSpPr>
              <a:spLocks noChangeArrowheads="1"/>
            </p:cNvSpPr>
            <p:nvPr/>
          </p:nvSpPr>
          <p:spPr bwMode="auto">
            <a:xfrm>
              <a:off x="676652" y="7763515"/>
              <a:ext cx="2865459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11409" name="Text Box 438"/>
            <p:cNvSpPr txBox="1">
              <a:spLocks noChangeArrowheads="1"/>
            </p:cNvSpPr>
            <p:nvPr/>
          </p:nvSpPr>
          <p:spPr bwMode="auto">
            <a:xfrm>
              <a:off x="577828" y="7156483"/>
              <a:ext cx="2974958" cy="3340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pSp>
          <p:nvGrpSpPr>
            <p:cNvPr id="11410" name="Group 439"/>
            <p:cNvGrpSpPr>
              <a:grpSpLocks/>
            </p:cNvGrpSpPr>
            <p:nvPr/>
          </p:nvGrpSpPr>
          <p:grpSpPr bwMode="auto">
            <a:xfrm>
              <a:off x="25381" y="7293006"/>
              <a:ext cx="552445" cy="588960"/>
              <a:chOff x="13" y="3810"/>
              <a:chExt cx="284" cy="309"/>
            </a:xfrm>
          </p:grpSpPr>
          <p:graphicFrame>
            <p:nvGraphicFramePr>
              <p:cNvPr id="11274" name="Object 16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11274" name="Clip" r:id="rId12" imgW="590231" imgH="703385" progId="">
                  <p:embed/>
                </p:oleObj>
              </a:graphicData>
            </a:graphic>
          </p:graphicFrame>
          <p:sp>
            <p:nvSpPr>
              <p:cNvPr id="11431" name="Text Box 441"/>
              <p:cNvSpPr txBox="1">
                <a:spLocks noChangeArrowheads="1"/>
              </p:cNvSpPr>
              <p:nvPr/>
            </p:nvSpPr>
            <p:spPr bwMode="auto">
              <a:xfrm>
                <a:off x="13" y="3810"/>
                <a:ext cx="284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2000">
                    <a:solidFill>
                      <a:schemeClr val="tx1"/>
                    </a:solidFill>
                    <a:cs typeface="Times New Roman" pitchFamily="18" charset="0"/>
                  </a:rPr>
                  <a:t>нг</a:t>
                </a:r>
              </a:p>
            </p:txBody>
          </p:sp>
        </p:grpSp>
        <p:grpSp>
          <p:nvGrpSpPr>
            <p:cNvPr id="11411" name="Group 290"/>
            <p:cNvGrpSpPr>
              <a:grpSpLocks/>
            </p:cNvGrpSpPr>
            <p:nvPr/>
          </p:nvGrpSpPr>
          <p:grpSpPr bwMode="auto">
            <a:xfrm>
              <a:off x="95235" y="6940583"/>
              <a:ext cx="554035" cy="495297"/>
              <a:chOff x="1038" y="4292"/>
              <a:chExt cx="272" cy="226"/>
            </a:xfrm>
          </p:grpSpPr>
          <p:sp>
            <p:nvSpPr>
              <p:cNvPr id="11429" name="Oval 291"/>
              <p:cNvSpPr>
                <a:spLocks noChangeArrowheads="1"/>
              </p:cNvSpPr>
              <p:nvPr/>
            </p:nvSpPr>
            <p:spPr bwMode="auto">
              <a:xfrm>
                <a:off x="1174" y="438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40" tIns="45674" rIns="91340" bIns="45674" anchor="ctr"/>
              <a:lstStyle/>
              <a:p>
                <a:pPr algn="ctr" defTabSz="1214438"/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1430" name="Oval 292"/>
              <p:cNvSpPr>
                <a:spLocks noChangeArrowheads="1"/>
              </p:cNvSpPr>
              <p:nvPr/>
            </p:nvSpPr>
            <p:spPr bwMode="auto">
              <a:xfrm>
                <a:off x="1038" y="4292"/>
                <a:ext cx="181" cy="181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34" tIns="63826" rIns="127634" bIns="63826" anchor="ctr"/>
              <a:lstStyle/>
              <a:p>
                <a:pPr algn="ctr" defTabSz="1704975"/>
                <a:r>
                  <a:rPr lang="ru-RU" sz="1700" b="1">
                    <a:solidFill>
                      <a:schemeClr val="tx1"/>
                    </a:solidFill>
                    <a:cs typeface="Times New Roman" pitchFamily="18" charset="0"/>
                  </a:rPr>
                  <a:t>Т</a:t>
                </a:r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11412" name="TextBox 76"/>
            <p:cNvSpPr txBox="1">
              <a:spLocks noChangeArrowheads="1"/>
            </p:cNvSpPr>
            <p:nvPr/>
          </p:nvSpPr>
          <p:spPr bwMode="auto">
            <a:xfrm>
              <a:off x="220639" y="6748495"/>
              <a:ext cx="3344886" cy="4730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Местность способная принять вертолет без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предварительной подготовки</a:t>
              </a:r>
            </a:p>
          </p:txBody>
        </p:sp>
        <p:sp>
          <p:nvSpPr>
            <p:cNvPr id="11413" name="Text Box 69"/>
            <p:cNvSpPr txBox="1">
              <a:spLocks noChangeArrowheads="1"/>
            </p:cNvSpPr>
            <p:nvPr/>
          </p:nvSpPr>
          <p:spPr bwMode="auto">
            <a:xfrm>
              <a:off x="1031833" y="8301531"/>
              <a:ext cx="2403499" cy="460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sp>
          <p:nvSpPr>
            <p:cNvPr id="11414" name="Text Box 384"/>
            <p:cNvSpPr txBox="1">
              <a:spLocks noChangeArrowheads="1"/>
            </p:cNvSpPr>
            <p:nvPr/>
          </p:nvSpPr>
          <p:spPr bwMode="auto">
            <a:xfrm>
              <a:off x="771070" y="9071934"/>
              <a:ext cx="2735700" cy="4356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grpSp>
          <p:nvGrpSpPr>
            <p:cNvPr id="11415" name="Group 97"/>
            <p:cNvGrpSpPr>
              <a:grpSpLocks/>
            </p:cNvGrpSpPr>
            <p:nvPr/>
          </p:nvGrpSpPr>
          <p:grpSpPr bwMode="auto">
            <a:xfrm>
              <a:off x="77765" y="9044677"/>
              <a:ext cx="866776" cy="534326"/>
              <a:chOff x="-1121" y="1421"/>
              <a:chExt cx="441" cy="289"/>
            </a:xfrm>
          </p:grpSpPr>
          <p:grpSp>
            <p:nvGrpSpPr>
              <p:cNvPr id="11425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1427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28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66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cxnSp>
          <p:nvCxnSpPr>
            <p:cNvPr id="11416" name="Прямая со стрелкой 263"/>
            <p:cNvCxnSpPr>
              <a:cxnSpLocks noChangeShapeType="1"/>
            </p:cNvCxnSpPr>
            <p:nvPr/>
          </p:nvCxnSpPr>
          <p:spPr bwMode="auto">
            <a:xfrm>
              <a:off x="167299" y="6689438"/>
              <a:ext cx="414841" cy="1930"/>
            </a:xfrm>
            <a:prstGeom prst="straightConnector1">
              <a:avLst/>
            </a:prstGeom>
            <a:noFill/>
            <a:ln w="31750" algn="ctr">
              <a:solidFill>
                <a:srgbClr val="00B050"/>
              </a:solidFill>
              <a:round/>
              <a:headEnd/>
              <a:tailEnd type="arrow" w="med" len="med"/>
            </a:ln>
          </p:spPr>
        </p:cxnSp>
        <p:sp>
          <p:nvSpPr>
            <p:cNvPr id="11417" name="TextBox 264"/>
            <p:cNvSpPr txBox="1">
              <a:spLocks noChangeArrowheads="1"/>
            </p:cNvSpPr>
            <p:nvPr/>
          </p:nvSpPr>
          <p:spPr bwMode="auto">
            <a:xfrm>
              <a:off x="1206705" y="6546653"/>
              <a:ext cx="1442812" cy="2615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Маршрут  эвакуации</a:t>
              </a:r>
            </a:p>
          </p:txBody>
        </p:sp>
        <p:sp>
          <p:nvSpPr>
            <p:cNvPr id="11418" name="TextBox 160"/>
            <p:cNvSpPr txBox="1">
              <a:spLocks noChangeArrowheads="1"/>
            </p:cNvSpPr>
            <p:nvPr/>
          </p:nvSpPr>
          <p:spPr bwMode="auto">
            <a:xfrm>
              <a:off x="915988" y="6153150"/>
              <a:ext cx="2633662" cy="4308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91" tIns="45696" rIns="91391" bIns="45696">
              <a:spAutoFit/>
            </a:bodyPr>
            <a:lstStyle/>
            <a:p>
              <a:pPr algn="ctr" defTabSz="911225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Участок реки оборудованный для забора воды и маршрут к водоему</a:t>
              </a:r>
            </a:p>
          </p:txBody>
        </p:sp>
        <p:cxnSp>
          <p:nvCxnSpPr>
            <p:cNvPr id="11419" name="Прямая со стрелкой 228"/>
            <p:cNvCxnSpPr>
              <a:cxnSpLocks noChangeShapeType="1"/>
            </p:cNvCxnSpPr>
            <p:nvPr/>
          </p:nvCxnSpPr>
          <p:spPr bwMode="auto">
            <a:xfrm rot="10800000" flipV="1">
              <a:off x="506392" y="6308177"/>
              <a:ext cx="357187" cy="1"/>
            </a:xfrm>
            <a:prstGeom prst="straightConnector1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 type="arrow" w="med" len="med"/>
            </a:ln>
          </p:spPr>
        </p:cxnSp>
        <p:grpSp>
          <p:nvGrpSpPr>
            <p:cNvPr id="11420" name="Группа 159"/>
            <p:cNvGrpSpPr>
              <a:grpSpLocks/>
            </p:cNvGrpSpPr>
            <p:nvPr/>
          </p:nvGrpSpPr>
          <p:grpSpPr bwMode="auto">
            <a:xfrm>
              <a:off x="77765" y="6046242"/>
              <a:ext cx="428623" cy="428622"/>
              <a:chOff x="7815263" y="3168650"/>
              <a:chExt cx="1328774" cy="971551"/>
            </a:xfrm>
          </p:grpSpPr>
          <p:sp>
            <p:nvSpPr>
              <p:cNvPr id="11422" name="Freeform 114"/>
              <p:cNvSpPr>
                <a:spLocks/>
              </p:cNvSpPr>
              <p:nvPr/>
            </p:nvSpPr>
            <p:spPr bwMode="auto">
              <a:xfrm>
                <a:off x="7815263" y="3168650"/>
                <a:ext cx="965200" cy="965200"/>
              </a:xfrm>
              <a:custGeom>
                <a:avLst/>
                <a:gdLst>
                  <a:gd name="T0" fmla="*/ 2147483647 w 608"/>
                  <a:gd name="T1" fmla="*/ 2147483647 h 608"/>
                  <a:gd name="T2" fmla="*/ 2147483647 w 608"/>
                  <a:gd name="T3" fmla="*/ 2147483647 h 608"/>
                  <a:gd name="T4" fmla="*/ 2147483647 w 608"/>
                  <a:gd name="T5" fmla="*/ 2147483647 h 608"/>
                  <a:gd name="T6" fmla="*/ 2147483647 w 608"/>
                  <a:gd name="T7" fmla="*/ 2147483647 h 608"/>
                  <a:gd name="T8" fmla="*/ 2147483647 w 608"/>
                  <a:gd name="T9" fmla="*/ 2147483647 h 608"/>
                  <a:gd name="T10" fmla="*/ 2147483647 w 608"/>
                  <a:gd name="T11" fmla="*/ 2147483647 h 608"/>
                  <a:gd name="T12" fmla="*/ 2147483647 w 608"/>
                  <a:gd name="T13" fmla="*/ 2147483647 h 608"/>
                  <a:gd name="T14" fmla="*/ 2147483647 w 608"/>
                  <a:gd name="T15" fmla="*/ 2147483647 h 608"/>
                  <a:gd name="T16" fmla="*/ 2147483647 w 608"/>
                  <a:gd name="T17" fmla="*/ 2147483647 h 608"/>
                  <a:gd name="T18" fmla="*/ 2147483647 w 608"/>
                  <a:gd name="T19" fmla="*/ 2147483647 h 608"/>
                  <a:gd name="T20" fmla="*/ 2147483647 w 608"/>
                  <a:gd name="T21" fmla="*/ 2147483647 h 608"/>
                  <a:gd name="T22" fmla="*/ 2147483647 w 608"/>
                  <a:gd name="T23" fmla="*/ 2147483647 h 608"/>
                  <a:gd name="T24" fmla="*/ 2147483647 w 608"/>
                  <a:gd name="T25" fmla="*/ 2147483647 h 608"/>
                  <a:gd name="T26" fmla="*/ 2147483647 w 608"/>
                  <a:gd name="T27" fmla="*/ 2147483647 h 608"/>
                  <a:gd name="T28" fmla="*/ 2147483647 w 608"/>
                  <a:gd name="T29" fmla="*/ 2147483647 h 608"/>
                  <a:gd name="T30" fmla="*/ 2147483647 w 608"/>
                  <a:gd name="T31" fmla="*/ 2147483647 h 608"/>
                  <a:gd name="T32" fmla="*/ 2147483647 w 608"/>
                  <a:gd name="T33" fmla="*/ 2147483647 h 608"/>
                  <a:gd name="T34" fmla="*/ 2147483647 w 608"/>
                  <a:gd name="T35" fmla="*/ 2147483647 h 608"/>
                  <a:gd name="T36" fmla="*/ 2147483647 w 608"/>
                  <a:gd name="T37" fmla="*/ 2147483647 h 608"/>
                  <a:gd name="T38" fmla="*/ 2147483647 w 608"/>
                  <a:gd name="T39" fmla="*/ 2147483647 h 608"/>
                  <a:gd name="T40" fmla="*/ 2147483647 w 608"/>
                  <a:gd name="T41" fmla="*/ 2147483647 h 608"/>
                  <a:gd name="T42" fmla="*/ 2147483647 w 608"/>
                  <a:gd name="T43" fmla="*/ 2147483647 h 608"/>
                  <a:gd name="T44" fmla="*/ 2147483647 w 608"/>
                  <a:gd name="T45" fmla="*/ 2147483647 h 608"/>
                  <a:gd name="T46" fmla="*/ 2147483647 w 608"/>
                  <a:gd name="T47" fmla="*/ 2147483647 h 608"/>
                  <a:gd name="T48" fmla="*/ 2147483647 w 608"/>
                  <a:gd name="T49" fmla="*/ 2147483647 h 608"/>
                  <a:gd name="T50" fmla="*/ 2147483647 w 608"/>
                  <a:gd name="T51" fmla="*/ 2147483647 h 608"/>
                  <a:gd name="T52" fmla="*/ 2147483647 w 608"/>
                  <a:gd name="T53" fmla="*/ 2147483647 h 608"/>
                  <a:gd name="T54" fmla="*/ 2147483647 w 608"/>
                  <a:gd name="T55" fmla="*/ 2147483647 h 608"/>
                  <a:gd name="T56" fmla="*/ 2147483647 w 608"/>
                  <a:gd name="T57" fmla="*/ 2147483647 h 608"/>
                  <a:gd name="T58" fmla="*/ 2147483647 w 608"/>
                  <a:gd name="T59" fmla="*/ 2147483647 h 608"/>
                  <a:gd name="T60" fmla="*/ 2147483647 w 608"/>
                  <a:gd name="T61" fmla="*/ 2147483647 h 608"/>
                  <a:gd name="T62" fmla="*/ 0 w 608"/>
                  <a:gd name="T63" fmla="*/ 2147483647 h 608"/>
                  <a:gd name="T64" fmla="*/ 2147483647 w 608"/>
                  <a:gd name="T65" fmla="*/ 2147483647 h 608"/>
                  <a:gd name="T66" fmla="*/ 2147483647 w 608"/>
                  <a:gd name="T67" fmla="*/ 2147483647 h 608"/>
                  <a:gd name="T68" fmla="*/ 2147483647 w 608"/>
                  <a:gd name="T69" fmla="*/ 2147483647 h 608"/>
                  <a:gd name="T70" fmla="*/ 2147483647 w 608"/>
                  <a:gd name="T71" fmla="*/ 2147483647 h 608"/>
                  <a:gd name="T72" fmla="*/ 2147483647 w 608"/>
                  <a:gd name="T73" fmla="*/ 2147483647 h 608"/>
                  <a:gd name="T74" fmla="*/ 2147483647 w 608"/>
                  <a:gd name="T75" fmla="*/ 2147483647 h 608"/>
                  <a:gd name="T76" fmla="*/ 2147483647 w 608"/>
                  <a:gd name="T77" fmla="*/ 2147483647 h 608"/>
                  <a:gd name="T78" fmla="*/ 2147483647 w 608"/>
                  <a:gd name="T79" fmla="*/ 2147483647 h 608"/>
                  <a:gd name="T80" fmla="*/ 2147483647 w 608"/>
                  <a:gd name="T81" fmla="*/ 2147483647 h 608"/>
                  <a:gd name="T82" fmla="*/ 2147483647 w 608"/>
                  <a:gd name="T83" fmla="*/ 2147483647 h 608"/>
                  <a:gd name="T84" fmla="*/ 2147483647 w 608"/>
                  <a:gd name="T85" fmla="*/ 0 h 60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08"/>
                  <a:gd name="T130" fmla="*/ 0 h 608"/>
                  <a:gd name="T131" fmla="*/ 608 w 608"/>
                  <a:gd name="T132" fmla="*/ 608 h 60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08" h="60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1"/>
                    </a:lnTo>
                    <a:lnTo>
                      <a:pt x="350" y="3"/>
                    </a:lnTo>
                    <a:lnTo>
                      <a:pt x="366" y="6"/>
                    </a:lnTo>
                    <a:lnTo>
                      <a:pt x="380" y="9"/>
                    </a:lnTo>
                    <a:lnTo>
                      <a:pt x="395" y="13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5" y="30"/>
                    </a:lnTo>
                    <a:lnTo>
                      <a:pt x="449" y="36"/>
                    </a:lnTo>
                    <a:lnTo>
                      <a:pt x="462" y="43"/>
                    </a:lnTo>
                    <a:lnTo>
                      <a:pt x="474" y="52"/>
                    </a:lnTo>
                    <a:lnTo>
                      <a:pt x="486" y="60"/>
                    </a:lnTo>
                    <a:lnTo>
                      <a:pt x="497" y="70"/>
                    </a:lnTo>
                    <a:lnTo>
                      <a:pt x="508" y="79"/>
                    </a:lnTo>
                    <a:lnTo>
                      <a:pt x="519" y="89"/>
                    </a:lnTo>
                    <a:lnTo>
                      <a:pt x="529" y="100"/>
                    </a:lnTo>
                    <a:lnTo>
                      <a:pt x="539" y="111"/>
                    </a:lnTo>
                    <a:lnTo>
                      <a:pt x="547" y="121"/>
                    </a:lnTo>
                    <a:lnTo>
                      <a:pt x="556" y="133"/>
                    </a:lnTo>
                    <a:lnTo>
                      <a:pt x="564" y="147"/>
                    </a:lnTo>
                    <a:lnTo>
                      <a:pt x="572" y="159"/>
                    </a:lnTo>
                    <a:lnTo>
                      <a:pt x="578" y="172"/>
                    </a:lnTo>
                    <a:lnTo>
                      <a:pt x="584" y="185"/>
                    </a:lnTo>
                    <a:lnTo>
                      <a:pt x="590" y="200"/>
                    </a:lnTo>
                    <a:lnTo>
                      <a:pt x="594" y="213"/>
                    </a:lnTo>
                    <a:lnTo>
                      <a:pt x="598" y="227"/>
                    </a:lnTo>
                    <a:lnTo>
                      <a:pt x="602" y="243"/>
                    </a:lnTo>
                    <a:lnTo>
                      <a:pt x="604" y="257"/>
                    </a:lnTo>
                    <a:lnTo>
                      <a:pt x="606" y="273"/>
                    </a:lnTo>
                    <a:lnTo>
                      <a:pt x="608" y="288"/>
                    </a:lnTo>
                    <a:lnTo>
                      <a:pt x="608" y="303"/>
                    </a:lnTo>
                    <a:lnTo>
                      <a:pt x="608" y="319"/>
                    </a:lnTo>
                    <a:lnTo>
                      <a:pt x="606" y="335"/>
                    </a:lnTo>
                    <a:lnTo>
                      <a:pt x="604" y="350"/>
                    </a:lnTo>
                    <a:lnTo>
                      <a:pt x="602" y="365"/>
                    </a:lnTo>
                    <a:lnTo>
                      <a:pt x="598" y="379"/>
                    </a:lnTo>
                    <a:lnTo>
                      <a:pt x="594" y="394"/>
                    </a:lnTo>
                    <a:lnTo>
                      <a:pt x="590" y="408"/>
                    </a:lnTo>
                    <a:lnTo>
                      <a:pt x="584" y="422"/>
                    </a:lnTo>
                    <a:lnTo>
                      <a:pt x="578" y="436"/>
                    </a:lnTo>
                    <a:lnTo>
                      <a:pt x="572" y="449"/>
                    </a:lnTo>
                    <a:lnTo>
                      <a:pt x="564" y="461"/>
                    </a:lnTo>
                    <a:lnTo>
                      <a:pt x="556" y="473"/>
                    </a:lnTo>
                    <a:lnTo>
                      <a:pt x="547" y="485"/>
                    </a:lnTo>
                    <a:lnTo>
                      <a:pt x="539" y="497"/>
                    </a:lnTo>
                    <a:lnTo>
                      <a:pt x="529" y="508"/>
                    </a:lnTo>
                    <a:lnTo>
                      <a:pt x="519" y="519"/>
                    </a:lnTo>
                    <a:lnTo>
                      <a:pt x="508" y="528"/>
                    </a:lnTo>
                    <a:lnTo>
                      <a:pt x="497" y="538"/>
                    </a:lnTo>
                    <a:lnTo>
                      <a:pt x="486" y="548"/>
                    </a:lnTo>
                    <a:lnTo>
                      <a:pt x="474" y="556"/>
                    </a:lnTo>
                    <a:lnTo>
                      <a:pt x="462" y="563"/>
                    </a:lnTo>
                    <a:lnTo>
                      <a:pt x="449" y="571"/>
                    </a:lnTo>
                    <a:lnTo>
                      <a:pt x="435" y="578"/>
                    </a:lnTo>
                    <a:lnTo>
                      <a:pt x="422" y="584"/>
                    </a:lnTo>
                    <a:lnTo>
                      <a:pt x="408" y="590"/>
                    </a:lnTo>
                    <a:lnTo>
                      <a:pt x="395" y="595"/>
                    </a:lnTo>
                    <a:lnTo>
                      <a:pt x="380" y="598"/>
                    </a:lnTo>
                    <a:lnTo>
                      <a:pt x="366" y="602"/>
                    </a:lnTo>
                    <a:lnTo>
                      <a:pt x="350" y="604"/>
                    </a:lnTo>
                    <a:lnTo>
                      <a:pt x="336" y="607"/>
                    </a:lnTo>
                    <a:lnTo>
                      <a:pt x="320" y="608"/>
                    </a:lnTo>
                    <a:lnTo>
                      <a:pt x="304" y="608"/>
                    </a:lnTo>
                    <a:lnTo>
                      <a:pt x="289" y="608"/>
                    </a:lnTo>
                    <a:lnTo>
                      <a:pt x="273" y="607"/>
                    </a:lnTo>
                    <a:lnTo>
                      <a:pt x="257" y="604"/>
                    </a:lnTo>
                    <a:lnTo>
                      <a:pt x="243" y="602"/>
                    </a:lnTo>
                    <a:lnTo>
                      <a:pt x="228" y="598"/>
                    </a:lnTo>
                    <a:lnTo>
                      <a:pt x="214" y="595"/>
                    </a:lnTo>
                    <a:lnTo>
                      <a:pt x="199" y="590"/>
                    </a:lnTo>
                    <a:lnTo>
                      <a:pt x="186" y="584"/>
                    </a:lnTo>
                    <a:lnTo>
                      <a:pt x="172" y="578"/>
                    </a:lnTo>
                    <a:lnTo>
                      <a:pt x="160" y="571"/>
                    </a:lnTo>
                    <a:lnTo>
                      <a:pt x="146" y="563"/>
                    </a:lnTo>
                    <a:lnTo>
                      <a:pt x="134" y="556"/>
                    </a:lnTo>
                    <a:lnTo>
                      <a:pt x="122" y="548"/>
                    </a:lnTo>
                    <a:lnTo>
                      <a:pt x="110" y="538"/>
                    </a:lnTo>
                    <a:lnTo>
                      <a:pt x="99" y="528"/>
                    </a:lnTo>
                    <a:lnTo>
                      <a:pt x="89" y="519"/>
                    </a:lnTo>
                    <a:lnTo>
                      <a:pt x="79" y="508"/>
                    </a:lnTo>
                    <a:lnTo>
                      <a:pt x="69" y="497"/>
                    </a:lnTo>
                    <a:lnTo>
                      <a:pt x="60" y="485"/>
                    </a:lnTo>
                    <a:lnTo>
                      <a:pt x="51" y="473"/>
                    </a:lnTo>
                    <a:lnTo>
                      <a:pt x="44" y="461"/>
                    </a:lnTo>
                    <a:lnTo>
                      <a:pt x="37" y="449"/>
                    </a:lnTo>
                    <a:lnTo>
                      <a:pt x="30" y="436"/>
                    </a:lnTo>
                    <a:lnTo>
                      <a:pt x="24" y="422"/>
                    </a:lnTo>
                    <a:lnTo>
                      <a:pt x="19" y="408"/>
                    </a:lnTo>
                    <a:lnTo>
                      <a:pt x="14" y="394"/>
                    </a:lnTo>
                    <a:lnTo>
                      <a:pt x="9" y="379"/>
                    </a:lnTo>
                    <a:lnTo>
                      <a:pt x="6" y="365"/>
                    </a:lnTo>
                    <a:lnTo>
                      <a:pt x="3" y="350"/>
                    </a:lnTo>
                    <a:lnTo>
                      <a:pt x="1" y="335"/>
                    </a:lnTo>
                    <a:lnTo>
                      <a:pt x="0" y="319"/>
                    </a:lnTo>
                    <a:lnTo>
                      <a:pt x="0" y="303"/>
                    </a:lnTo>
                    <a:lnTo>
                      <a:pt x="0" y="288"/>
                    </a:lnTo>
                    <a:lnTo>
                      <a:pt x="1" y="273"/>
                    </a:lnTo>
                    <a:lnTo>
                      <a:pt x="3" y="257"/>
                    </a:lnTo>
                    <a:lnTo>
                      <a:pt x="6" y="243"/>
                    </a:lnTo>
                    <a:lnTo>
                      <a:pt x="9" y="227"/>
                    </a:lnTo>
                    <a:lnTo>
                      <a:pt x="14" y="213"/>
                    </a:lnTo>
                    <a:lnTo>
                      <a:pt x="19" y="200"/>
                    </a:lnTo>
                    <a:lnTo>
                      <a:pt x="24" y="185"/>
                    </a:lnTo>
                    <a:lnTo>
                      <a:pt x="30" y="172"/>
                    </a:lnTo>
                    <a:lnTo>
                      <a:pt x="37" y="159"/>
                    </a:lnTo>
                    <a:lnTo>
                      <a:pt x="44" y="147"/>
                    </a:lnTo>
                    <a:lnTo>
                      <a:pt x="51" y="133"/>
                    </a:lnTo>
                    <a:lnTo>
                      <a:pt x="60" y="121"/>
                    </a:lnTo>
                    <a:lnTo>
                      <a:pt x="69" y="111"/>
                    </a:lnTo>
                    <a:lnTo>
                      <a:pt x="79" y="100"/>
                    </a:lnTo>
                    <a:lnTo>
                      <a:pt x="89" y="89"/>
                    </a:lnTo>
                    <a:lnTo>
                      <a:pt x="99" y="79"/>
                    </a:lnTo>
                    <a:lnTo>
                      <a:pt x="110" y="70"/>
                    </a:lnTo>
                    <a:lnTo>
                      <a:pt x="122" y="60"/>
                    </a:lnTo>
                    <a:lnTo>
                      <a:pt x="134" y="52"/>
                    </a:lnTo>
                    <a:lnTo>
                      <a:pt x="146" y="43"/>
                    </a:lnTo>
                    <a:lnTo>
                      <a:pt x="160" y="36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199" y="18"/>
                    </a:lnTo>
                    <a:lnTo>
                      <a:pt x="214" y="13"/>
                    </a:lnTo>
                    <a:lnTo>
                      <a:pt x="228" y="9"/>
                    </a:lnTo>
                    <a:lnTo>
                      <a:pt x="243" y="6"/>
                    </a:lnTo>
                    <a:lnTo>
                      <a:pt x="257" y="3"/>
                    </a:lnTo>
                    <a:lnTo>
                      <a:pt x="273" y="1"/>
                    </a:lnTo>
                    <a:lnTo>
                      <a:pt x="289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423" name="Freeform 128"/>
              <p:cNvSpPr>
                <a:spLocks/>
              </p:cNvSpPr>
              <p:nvPr/>
            </p:nvSpPr>
            <p:spPr bwMode="auto">
              <a:xfrm>
                <a:off x="7900988" y="3922713"/>
                <a:ext cx="796925" cy="217488"/>
              </a:xfrm>
              <a:custGeom>
                <a:avLst/>
                <a:gdLst>
                  <a:gd name="T0" fmla="*/ 0 w 502"/>
                  <a:gd name="T1" fmla="*/ 0 h 137"/>
                  <a:gd name="T2" fmla="*/ 2147483647 w 502"/>
                  <a:gd name="T3" fmla="*/ 0 h 137"/>
                  <a:gd name="T4" fmla="*/ 2147483647 w 502"/>
                  <a:gd name="T5" fmla="*/ 0 h 137"/>
                  <a:gd name="T6" fmla="*/ 2147483647 w 502"/>
                  <a:gd name="T7" fmla="*/ 0 h 137"/>
                  <a:gd name="T8" fmla="*/ 2147483647 w 502"/>
                  <a:gd name="T9" fmla="*/ 0 h 137"/>
                  <a:gd name="T10" fmla="*/ 2147483647 w 502"/>
                  <a:gd name="T11" fmla="*/ 0 h 137"/>
                  <a:gd name="T12" fmla="*/ 2147483647 w 502"/>
                  <a:gd name="T13" fmla="*/ 0 h 137"/>
                  <a:gd name="T14" fmla="*/ 2147483647 w 502"/>
                  <a:gd name="T15" fmla="*/ 0 h 137"/>
                  <a:gd name="T16" fmla="*/ 2147483647 w 502"/>
                  <a:gd name="T17" fmla="*/ 0 h 137"/>
                  <a:gd name="T18" fmla="*/ 2147483647 w 502"/>
                  <a:gd name="T19" fmla="*/ 2147483647 h 137"/>
                  <a:gd name="T20" fmla="*/ 2147483647 w 502"/>
                  <a:gd name="T21" fmla="*/ 2147483647 h 137"/>
                  <a:gd name="T22" fmla="*/ 2147483647 w 502"/>
                  <a:gd name="T23" fmla="*/ 2147483647 h 137"/>
                  <a:gd name="T24" fmla="*/ 2147483647 w 502"/>
                  <a:gd name="T25" fmla="*/ 2147483647 h 137"/>
                  <a:gd name="T26" fmla="*/ 2147483647 w 502"/>
                  <a:gd name="T27" fmla="*/ 2147483647 h 137"/>
                  <a:gd name="T28" fmla="*/ 2147483647 w 502"/>
                  <a:gd name="T29" fmla="*/ 2147483647 h 137"/>
                  <a:gd name="T30" fmla="*/ 2147483647 w 502"/>
                  <a:gd name="T31" fmla="*/ 2147483647 h 137"/>
                  <a:gd name="T32" fmla="*/ 2147483647 w 502"/>
                  <a:gd name="T33" fmla="*/ 2147483647 h 137"/>
                  <a:gd name="T34" fmla="*/ 2147483647 w 502"/>
                  <a:gd name="T35" fmla="*/ 2147483647 h 137"/>
                  <a:gd name="T36" fmla="*/ 2147483647 w 502"/>
                  <a:gd name="T37" fmla="*/ 2147483647 h 137"/>
                  <a:gd name="T38" fmla="*/ 2147483647 w 502"/>
                  <a:gd name="T39" fmla="*/ 2147483647 h 137"/>
                  <a:gd name="T40" fmla="*/ 2147483647 w 502"/>
                  <a:gd name="T41" fmla="*/ 2147483647 h 137"/>
                  <a:gd name="T42" fmla="*/ 2147483647 w 502"/>
                  <a:gd name="T43" fmla="*/ 2147483647 h 137"/>
                  <a:gd name="T44" fmla="*/ 2147483647 w 502"/>
                  <a:gd name="T45" fmla="*/ 2147483647 h 137"/>
                  <a:gd name="T46" fmla="*/ 2147483647 w 502"/>
                  <a:gd name="T47" fmla="*/ 2147483647 h 137"/>
                  <a:gd name="T48" fmla="*/ 2147483647 w 502"/>
                  <a:gd name="T49" fmla="*/ 2147483647 h 137"/>
                  <a:gd name="T50" fmla="*/ 2147483647 w 502"/>
                  <a:gd name="T51" fmla="*/ 2147483647 h 137"/>
                  <a:gd name="T52" fmla="*/ 2147483647 w 502"/>
                  <a:gd name="T53" fmla="*/ 2147483647 h 137"/>
                  <a:gd name="T54" fmla="*/ 2147483647 w 502"/>
                  <a:gd name="T55" fmla="*/ 2147483647 h 137"/>
                  <a:gd name="T56" fmla="*/ 2147483647 w 502"/>
                  <a:gd name="T57" fmla="*/ 2147483647 h 137"/>
                  <a:gd name="T58" fmla="*/ 2147483647 w 502"/>
                  <a:gd name="T59" fmla="*/ 2147483647 h 137"/>
                  <a:gd name="T60" fmla="*/ 2147483647 w 502"/>
                  <a:gd name="T61" fmla="*/ 2147483647 h 137"/>
                  <a:gd name="T62" fmla="*/ 2147483647 w 502"/>
                  <a:gd name="T63" fmla="*/ 2147483647 h 137"/>
                  <a:gd name="T64" fmla="*/ 2147483647 w 502"/>
                  <a:gd name="T65" fmla="*/ 2147483647 h 137"/>
                  <a:gd name="T66" fmla="*/ 2147483647 w 502"/>
                  <a:gd name="T67" fmla="*/ 2147483647 h 137"/>
                  <a:gd name="T68" fmla="*/ 2147483647 w 502"/>
                  <a:gd name="T69" fmla="*/ 2147483647 h 137"/>
                  <a:gd name="T70" fmla="*/ 2147483647 w 502"/>
                  <a:gd name="T71" fmla="*/ 2147483647 h 137"/>
                  <a:gd name="T72" fmla="*/ 2147483647 w 502"/>
                  <a:gd name="T73" fmla="*/ 2147483647 h 137"/>
                  <a:gd name="T74" fmla="*/ 2147483647 w 502"/>
                  <a:gd name="T75" fmla="*/ 2147483647 h 137"/>
                  <a:gd name="T76" fmla="*/ 2147483647 w 502"/>
                  <a:gd name="T77" fmla="*/ 2147483647 h 137"/>
                  <a:gd name="T78" fmla="*/ 2147483647 w 502"/>
                  <a:gd name="T79" fmla="*/ 2147483647 h 137"/>
                  <a:gd name="T80" fmla="*/ 2147483647 w 502"/>
                  <a:gd name="T81" fmla="*/ 2147483647 h 137"/>
                  <a:gd name="T82" fmla="*/ 2147483647 w 502"/>
                  <a:gd name="T83" fmla="*/ 2147483647 h 137"/>
                  <a:gd name="T84" fmla="*/ 2147483647 w 502"/>
                  <a:gd name="T85" fmla="*/ 2147483647 h 137"/>
                  <a:gd name="T86" fmla="*/ 2147483647 w 502"/>
                  <a:gd name="T87" fmla="*/ 2147483647 h 137"/>
                  <a:gd name="T88" fmla="*/ 2147483647 w 502"/>
                  <a:gd name="T89" fmla="*/ 2147483647 h 137"/>
                  <a:gd name="T90" fmla="*/ 2147483647 w 502"/>
                  <a:gd name="T91" fmla="*/ 2147483647 h 137"/>
                  <a:gd name="T92" fmla="*/ 2147483647 w 502"/>
                  <a:gd name="T93" fmla="*/ 2147483647 h 137"/>
                  <a:gd name="T94" fmla="*/ 2147483647 w 502"/>
                  <a:gd name="T95" fmla="*/ 2147483647 h 137"/>
                  <a:gd name="T96" fmla="*/ 0 w 502"/>
                  <a:gd name="T97" fmla="*/ 0 h 13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2"/>
                  <a:gd name="T148" fmla="*/ 0 h 137"/>
                  <a:gd name="T149" fmla="*/ 502 w 502"/>
                  <a:gd name="T150" fmla="*/ 137 h 13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2" h="137">
                    <a:moveTo>
                      <a:pt x="0" y="0"/>
                    </a:moveTo>
                    <a:lnTo>
                      <a:pt x="62" y="0"/>
                    </a:lnTo>
                    <a:lnTo>
                      <a:pt x="125" y="0"/>
                    </a:lnTo>
                    <a:lnTo>
                      <a:pt x="188" y="0"/>
                    </a:lnTo>
                    <a:lnTo>
                      <a:pt x="250" y="0"/>
                    </a:lnTo>
                    <a:lnTo>
                      <a:pt x="313" y="0"/>
                    </a:lnTo>
                    <a:lnTo>
                      <a:pt x="375" y="0"/>
                    </a:lnTo>
                    <a:lnTo>
                      <a:pt x="438" y="0"/>
                    </a:lnTo>
                    <a:lnTo>
                      <a:pt x="502" y="0"/>
                    </a:lnTo>
                    <a:lnTo>
                      <a:pt x="496" y="9"/>
                    </a:lnTo>
                    <a:lnTo>
                      <a:pt x="491" y="18"/>
                    </a:lnTo>
                    <a:lnTo>
                      <a:pt x="484" y="27"/>
                    </a:lnTo>
                    <a:lnTo>
                      <a:pt x="478" y="35"/>
                    </a:lnTo>
                    <a:lnTo>
                      <a:pt x="469" y="45"/>
                    </a:lnTo>
                    <a:lnTo>
                      <a:pt x="462" y="55"/>
                    </a:lnTo>
                    <a:lnTo>
                      <a:pt x="454" y="63"/>
                    </a:lnTo>
                    <a:lnTo>
                      <a:pt x="444" y="73"/>
                    </a:lnTo>
                    <a:lnTo>
                      <a:pt x="426" y="84"/>
                    </a:lnTo>
                    <a:lnTo>
                      <a:pt x="410" y="92"/>
                    </a:lnTo>
                    <a:lnTo>
                      <a:pt x="396" y="100"/>
                    </a:lnTo>
                    <a:lnTo>
                      <a:pt x="380" y="108"/>
                    </a:lnTo>
                    <a:lnTo>
                      <a:pt x="366" y="114"/>
                    </a:lnTo>
                    <a:lnTo>
                      <a:pt x="349" y="120"/>
                    </a:lnTo>
                    <a:lnTo>
                      <a:pt x="330" y="126"/>
                    </a:lnTo>
                    <a:lnTo>
                      <a:pt x="308" y="132"/>
                    </a:lnTo>
                    <a:lnTo>
                      <a:pt x="290" y="134"/>
                    </a:lnTo>
                    <a:lnTo>
                      <a:pt x="272" y="137"/>
                    </a:lnTo>
                    <a:lnTo>
                      <a:pt x="254" y="137"/>
                    </a:lnTo>
                    <a:lnTo>
                      <a:pt x="236" y="137"/>
                    </a:lnTo>
                    <a:lnTo>
                      <a:pt x="218" y="135"/>
                    </a:lnTo>
                    <a:lnTo>
                      <a:pt x="201" y="134"/>
                    </a:lnTo>
                    <a:lnTo>
                      <a:pt x="183" y="130"/>
                    </a:lnTo>
                    <a:lnTo>
                      <a:pt x="165" y="128"/>
                    </a:lnTo>
                    <a:lnTo>
                      <a:pt x="148" y="122"/>
                    </a:lnTo>
                    <a:lnTo>
                      <a:pt x="132" y="115"/>
                    </a:lnTo>
                    <a:lnTo>
                      <a:pt x="115" y="108"/>
                    </a:lnTo>
                    <a:lnTo>
                      <a:pt x="101" y="99"/>
                    </a:lnTo>
                    <a:lnTo>
                      <a:pt x="85" y="91"/>
                    </a:lnTo>
                    <a:lnTo>
                      <a:pt x="72" y="81"/>
                    </a:lnTo>
                    <a:lnTo>
                      <a:pt x="59" y="71"/>
                    </a:lnTo>
                    <a:lnTo>
                      <a:pt x="45" y="61"/>
                    </a:lnTo>
                    <a:lnTo>
                      <a:pt x="38" y="55"/>
                    </a:lnTo>
                    <a:lnTo>
                      <a:pt x="31" y="49"/>
                    </a:lnTo>
                    <a:lnTo>
                      <a:pt x="25" y="41"/>
                    </a:lnTo>
                    <a:lnTo>
                      <a:pt x="19" y="34"/>
                    </a:lnTo>
                    <a:lnTo>
                      <a:pt x="13" y="27"/>
                    </a:lnTo>
                    <a:lnTo>
                      <a:pt x="8" y="18"/>
                    </a:lnTo>
                    <a:lnTo>
                      <a:pt x="5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99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pic>
            <p:nvPicPr>
              <p:cNvPr id="11424" name="Picture 1282" descr="ож_маш2"/>
              <p:cNvPicPr>
                <a:picLocks noChangeAspect="1" noChangeArrowheads="1"/>
              </p:cNvPicPr>
              <p:nvPr/>
            </p:nvPicPr>
            <p:blipFill>
              <a:blip r:embed="rId9" cstate="print"/>
              <a:srcRect/>
              <a:stretch>
                <a:fillRect/>
              </a:stretch>
            </p:blipFill>
            <p:spPr bwMode="auto">
              <a:xfrm>
                <a:off x="8229636" y="3446237"/>
                <a:ext cx="914401" cy="5619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11421" name="Text Box 94"/>
            <p:cNvSpPr txBox="1">
              <a:spLocks noChangeArrowheads="1"/>
            </p:cNvSpPr>
            <p:nvPr/>
          </p:nvSpPr>
          <p:spPr bwMode="auto">
            <a:xfrm>
              <a:off x="577828" y="5674087"/>
              <a:ext cx="2754256" cy="2614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23" tIns="45665" rIns="91323" bIns="45665">
              <a:spAutoFit/>
            </a:bodyPr>
            <a:lstStyle/>
            <a:p>
              <a:pPr algn="ctr" defTabSz="1042988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 </a:t>
              </a: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потенциально-опасный объект (АЗС)</a:t>
              </a:r>
            </a:p>
          </p:txBody>
        </p:sp>
        <p:graphicFrame>
          <p:nvGraphicFramePr>
            <p:cNvPr id="11273" name="Object 11"/>
            <p:cNvGraphicFramePr>
              <a:graphicFrameLocks noChangeAspect="1"/>
            </p:cNvGraphicFramePr>
            <p:nvPr/>
          </p:nvGraphicFramePr>
          <p:xfrm>
            <a:off x="220639" y="5717208"/>
            <a:ext cx="251999" cy="305218"/>
          </p:xfrm>
          <a:graphic>
            <a:graphicData uri="http://schemas.openxmlformats.org/presentationml/2006/ole">
              <p:oleObj spid="_x0000_s11273" name="CorelDRAW" r:id="rId13" imgW="2347560" imgH="2995560" progId="">
                <p:embed/>
              </p:oleObj>
            </a:graphicData>
          </a:graphic>
        </p:graphicFrame>
      </p:grpSp>
      <p:sp>
        <p:nvSpPr>
          <p:cNvPr id="11324" name="Oval 292"/>
          <p:cNvSpPr>
            <a:spLocks noChangeArrowheads="1"/>
          </p:cNvSpPr>
          <p:nvPr/>
        </p:nvSpPr>
        <p:spPr bwMode="auto">
          <a:xfrm>
            <a:off x="4648200" y="5014913"/>
            <a:ext cx="323850" cy="252412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25" name="Oval 292"/>
          <p:cNvSpPr>
            <a:spLocks noChangeArrowheads="1"/>
          </p:cNvSpPr>
          <p:nvPr/>
        </p:nvSpPr>
        <p:spPr bwMode="auto">
          <a:xfrm>
            <a:off x="7829550" y="4800600"/>
            <a:ext cx="323850" cy="252413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26" name="Oval 292"/>
          <p:cNvSpPr>
            <a:spLocks noChangeArrowheads="1"/>
          </p:cNvSpPr>
          <p:nvPr/>
        </p:nvSpPr>
        <p:spPr bwMode="auto">
          <a:xfrm>
            <a:off x="9115425" y="4729163"/>
            <a:ext cx="323850" cy="252412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27" name="Oval 292"/>
          <p:cNvSpPr>
            <a:spLocks noChangeArrowheads="1"/>
          </p:cNvSpPr>
          <p:nvPr/>
        </p:nvSpPr>
        <p:spPr bwMode="auto">
          <a:xfrm>
            <a:off x="9434513" y="3905250"/>
            <a:ext cx="323850" cy="252413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28" name="Oval 292"/>
          <p:cNvSpPr>
            <a:spLocks noChangeArrowheads="1"/>
          </p:cNvSpPr>
          <p:nvPr/>
        </p:nvSpPr>
        <p:spPr bwMode="auto">
          <a:xfrm>
            <a:off x="5362575" y="1690688"/>
            <a:ext cx="323850" cy="252412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29" name="Oval 292"/>
          <p:cNvSpPr>
            <a:spLocks noChangeArrowheads="1"/>
          </p:cNvSpPr>
          <p:nvPr/>
        </p:nvSpPr>
        <p:spPr bwMode="auto">
          <a:xfrm>
            <a:off x="4433888" y="2657475"/>
            <a:ext cx="323850" cy="252413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30" name="AutoShape 136"/>
          <p:cNvSpPr>
            <a:spLocks noChangeArrowheads="1"/>
          </p:cNvSpPr>
          <p:nvPr/>
        </p:nvSpPr>
        <p:spPr bwMode="auto">
          <a:xfrm>
            <a:off x="10339388" y="1657350"/>
            <a:ext cx="1276350" cy="571500"/>
          </a:xfrm>
          <a:prstGeom prst="wedgeRectCallout">
            <a:avLst>
              <a:gd name="adj1" fmla="val -70681"/>
              <a:gd name="adj2" fmla="val 118815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11331" name="Группа 78"/>
          <p:cNvGrpSpPr>
            <a:grpSpLocks/>
          </p:cNvGrpSpPr>
          <p:nvPr/>
        </p:nvGrpSpPr>
        <p:grpSpPr bwMode="auto">
          <a:xfrm>
            <a:off x="1828800" y="2943225"/>
            <a:ext cx="906463" cy="1512888"/>
            <a:chOff x="-1023279" y="5288279"/>
            <a:chExt cx="906187" cy="1512585"/>
          </a:xfrm>
        </p:grpSpPr>
        <p:grpSp>
          <p:nvGrpSpPr>
            <p:cNvPr id="11379" name="Group 97"/>
            <p:cNvGrpSpPr>
              <a:grpSpLocks/>
            </p:cNvGrpSpPr>
            <p:nvPr/>
          </p:nvGrpSpPr>
          <p:grpSpPr bwMode="auto">
            <a:xfrm>
              <a:off x="-987851" y="6266697"/>
              <a:ext cx="868069" cy="534173"/>
              <a:chOff x="-1121" y="1421"/>
              <a:chExt cx="441" cy="289"/>
            </a:xfrm>
          </p:grpSpPr>
          <p:grpSp>
            <p:nvGrpSpPr>
              <p:cNvPr id="1139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140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40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7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11380" name="Группа 276"/>
            <p:cNvGrpSpPr>
              <a:grpSpLocks/>
            </p:cNvGrpSpPr>
            <p:nvPr/>
          </p:nvGrpSpPr>
          <p:grpSpPr bwMode="auto">
            <a:xfrm>
              <a:off x="-798345" y="5288279"/>
              <a:ext cx="368884" cy="512453"/>
              <a:chOff x="-1078431" y="2643839"/>
              <a:chExt cx="502244" cy="716126"/>
            </a:xfrm>
          </p:grpSpPr>
          <p:graphicFrame>
            <p:nvGraphicFramePr>
              <p:cNvPr id="11271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11271" name="Clip" r:id="rId14" imgW="590231" imgH="703385" progId="">
                  <p:embed/>
                </p:oleObj>
              </a:graphicData>
            </a:graphic>
          </p:graphicFrame>
          <p:sp>
            <p:nvSpPr>
              <p:cNvPr id="214" name="Пятиугольник 213"/>
              <p:cNvSpPr/>
              <p:nvPr/>
            </p:nvSpPr>
            <p:spPr>
              <a:xfrm>
                <a:off x="-1041123" y="2788010"/>
                <a:ext cx="429991" cy="215145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11397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  <p:grpSp>
          <p:nvGrpSpPr>
            <p:cNvPr id="11381" name="Group 97"/>
            <p:cNvGrpSpPr>
              <a:grpSpLocks/>
            </p:cNvGrpSpPr>
            <p:nvPr/>
          </p:nvGrpSpPr>
          <p:grpSpPr bwMode="auto">
            <a:xfrm>
              <a:off x="-1023281" y="6029073"/>
              <a:ext cx="868069" cy="534173"/>
              <a:chOff x="-1139" y="1421"/>
              <a:chExt cx="441" cy="289"/>
            </a:xfrm>
          </p:grpSpPr>
          <p:grpSp>
            <p:nvGrpSpPr>
              <p:cNvPr id="1139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139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9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0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СМП</a:t>
                </a:r>
              </a:p>
            </p:txBody>
          </p:sp>
        </p:grpSp>
        <p:grpSp>
          <p:nvGrpSpPr>
            <p:cNvPr id="11382" name="Group 97"/>
            <p:cNvGrpSpPr>
              <a:grpSpLocks/>
            </p:cNvGrpSpPr>
            <p:nvPr/>
          </p:nvGrpSpPr>
          <p:grpSpPr bwMode="auto">
            <a:xfrm>
              <a:off x="-987851" y="5576381"/>
              <a:ext cx="868069" cy="534173"/>
              <a:chOff x="-1121" y="1421"/>
              <a:chExt cx="441" cy="289"/>
            </a:xfrm>
          </p:grpSpPr>
          <p:grpSp>
            <p:nvGrpSpPr>
              <p:cNvPr id="1138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139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9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06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ОМВД</a:t>
                </a:r>
              </a:p>
            </p:txBody>
          </p:sp>
        </p:grpSp>
        <p:grpSp>
          <p:nvGrpSpPr>
            <p:cNvPr id="11383" name="Group 97"/>
            <p:cNvGrpSpPr>
              <a:grpSpLocks/>
            </p:cNvGrpSpPr>
            <p:nvPr/>
          </p:nvGrpSpPr>
          <p:grpSpPr bwMode="auto">
            <a:xfrm>
              <a:off x="-985162" y="5814906"/>
              <a:ext cx="868069" cy="521234"/>
              <a:chOff x="-1120" y="1428"/>
              <a:chExt cx="441" cy="282"/>
            </a:xfrm>
          </p:grpSpPr>
          <p:grpSp>
            <p:nvGrpSpPr>
              <p:cNvPr id="11384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1386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1387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1385" name="Text Box 101"/>
              <p:cNvSpPr txBox="1">
                <a:spLocks noChangeArrowheads="1"/>
              </p:cNvSpPr>
              <p:nvPr/>
            </p:nvSpPr>
            <p:spPr bwMode="auto">
              <a:xfrm>
                <a:off x="-1120" y="1428"/>
                <a:ext cx="441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ГИБДД</a:t>
                </a:r>
              </a:p>
            </p:txBody>
          </p:sp>
        </p:grpSp>
      </p:grpSp>
      <p:cxnSp>
        <p:nvCxnSpPr>
          <p:cNvPr id="220" name="Прямая со стрелкой 219"/>
          <p:cNvCxnSpPr/>
          <p:nvPr/>
        </p:nvCxnSpPr>
        <p:spPr>
          <a:xfrm>
            <a:off x="2084388" y="4456113"/>
            <a:ext cx="2459037" cy="344487"/>
          </a:xfrm>
          <a:prstGeom prst="straightConnector1">
            <a:avLst/>
          </a:prstGeom>
          <a:ln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22" name="Group 244"/>
          <p:cNvGraphicFramePr>
            <a:graphicFrameLocks noGrp="1"/>
          </p:cNvGraphicFramePr>
          <p:nvPr/>
        </p:nvGraphicFramePr>
        <p:xfrm>
          <a:off x="3559171" y="7443807"/>
          <a:ext cx="6770719" cy="2127212"/>
        </p:xfrm>
        <a:graphic>
          <a:graphicData uri="http://schemas.openxmlformats.org/drawingml/2006/table">
            <a:tbl>
              <a:tblPr/>
              <a:tblGrid>
                <a:gridCol w="698489"/>
                <a:gridCol w="928694"/>
                <a:gridCol w="1000132"/>
                <a:gridCol w="928694"/>
                <a:gridCol w="428628"/>
                <a:gridCol w="428628"/>
                <a:gridCol w="714380"/>
                <a:gridCol w="571504"/>
                <a:gridCol w="1071570"/>
              </a:tblGrid>
              <a:tr h="130795">
                <a:tc gridSpan="9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лечебных учреждений с ночным пребыванием людей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38847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Класс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горимости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этажность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Строительный материал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38847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80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Кирпичь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железобетон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4855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  <a:defRPr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Кирпичь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железобетон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4855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  <a:defRPr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Кирпичь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железобетон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372" name="Text Box 289"/>
          <p:cNvSpPr txBox="1">
            <a:spLocks noChangeArrowheads="1"/>
          </p:cNvSpPr>
          <p:nvPr/>
        </p:nvSpPr>
        <p:spPr bwMode="auto">
          <a:xfrm>
            <a:off x="10401328" y="5729294"/>
            <a:ext cx="2144713" cy="631825"/>
          </a:xfrm>
          <a:prstGeom prst="rect">
            <a:avLst/>
          </a:prstGeom>
          <a:solidFill>
            <a:srgbClr val="FFCC66"/>
          </a:solidFill>
          <a:ln w="28575" algn="ctr">
            <a:solidFill>
              <a:srgbClr val="FFFF00"/>
            </a:solidFill>
            <a:miter lim="800000"/>
            <a:headEnd/>
            <a:tailEnd/>
          </a:ln>
        </p:spPr>
        <p:txBody>
          <a:bodyPr lIns="122147" tIns="61076" rIns="122147" bIns="61076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Подготовлены подъездные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пути и места забора воды на реках.</a:t>
            </a:r>
          </a:p>
        </p:txBody>
      </p:sp>
      <p:grpSp>
        <p:nvGrpSpPr>
          <p:cNvPr id="11374" name="Group 97"/>
          <p:cNvGrpSpPr>
            <a:grpSpLocks/>
          </p:cNvGrpSpPr>
          <p:nvPr/>
        </p:nvGrpSpPr>
        <p:grpSpPr bwMode="auto">
          <a:xfrm>
            <a:off x="8859838" y="3222625"/>
            <a:ext cx="866775" cy="522288"/>
            <a:chOff x="-1137" y="1428"/>
            <a:chExt cx="441" cy="282"/>
          </a:xfrm>
        </p:grpSpPr>
        <p:grpSp>
          <p:nvGrpSpPr>
            <p:cNvPr id="11375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1377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1378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1376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  <p:graphicFrame>
        <p:nvGraphicFramePr>
          <p:cNvPr id="11275" name="Object 8"/>
          <p:cNvGraphicFramePr>
            <a:graphicFrameLocks noChangeAspect="1"/>
          </p:cNvGraphicFramePr>
          <p:nvPr/>
        </p:nvGraphicFramePr>
        <p:xfrm>
          <a:off x="4153708" y="2699453"/>
          <a:ext cx="223837" cy="441325"/>
        </p:xfrm>
        <a:graphic>
          <a:graphicData uri="http://schemas.openxmlformats.org/presentationml/2006/ole">
            <p:oleObj spid="_x0000_s11275" name="CorelDRAW" r:id="rId15" imgW="2347560" imgH="2995560" progId="">
              <p:embed/>
            </p:oleObj>
          </a:graphicData>
        </a:graphic>
      </p:graphicFrame>
      <p:pic>
        <p:nvPicPr>
          <p:cNvPr id="187" name="Picture 20" descr="пламя"/>
          <p:cNvPicPr>
            <a:picLocks noChangeAspect="1" noChangeArrowheads="1" noCrop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123158" y="2943212"/>
            <a:ext cx="215900" cy="2682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189" name="Группа 159"/>
          <p:cNvGrpSpPr>
            <a:grpSpLocks/>
          </p:cNvGrpSpPr>
          <p:nvPr/>
        </p:nvGrpSpPr>
        <p:grpSpPr bwMode="auto">
          <a:xfrm>
            <a:off x="4540240" y="3014650"/>
            <a:ext cx="431800" cy="431800"/>
            <a:chOff x="7815263" y="3168650"/>
            <a:chExt cx="1328774" cy="971551"/>
          </a:xfrm>
        </p:grpSpPr>
        <p:sp>
          <p:nvSpPr>
            <p:cNvPr id="190" name="Freeform 114"/>
            <p:cNvSpPr>
              <a:spLocks/>
            </p:cNvSpPr>
            <p:nvPr/>
          </p:nvSpPr>
          <p:spPr bwMode="auto">
            <a:xfrm>
              <a:off x="7815263" y="3168650"/>
              <a:ext cx="965200" cy="965200"/>
            </a:xfrm>
            <a:custGeom>
              <a:avLst/>
              <a:gdLst>
                <a:gd name="T0" fmla="*/ 2147483647 w 608"/>
                <a:gd name="T1" fmla="*/ 2147483647 h 608"/>
                <a:gd name="T2" fmla="*/ 2147483647 w 608"/>
                <a:gd name="T3" fmla="*/ 2147483647 h 608"/>
                <a:gd name="T4" fmla="*/ 2147483647 w 608"/>
                <a:gd name="T5" fmla="*/ 2147483647 h 608"/>
                <a:gd name="T6" fmla="*/ 2147483647 w 608"/>
                <a:gd name="T7" fmla="*/ 2147483647 h 608"/>
                <a:gd name="T8" fmla="*/ 2147483647 w 608"/>
                <a:gd name="T9" fmla="*/ 2147483647 h 608"/>
                <a:gd name="T10" fmla="*/ 2147483647 w 608"/>
                <a:gd name="T11" fmla="*/ 2147483647 h 608"/>
                <a:gd name="T12" fmla="*/ 2147483647 w 608"/>
                <a:gd name="T13" fmla="*/ 2147483647 h 608"/>
                <a:gd name="T14" fmla="*/ 2147483647 w 608"/>
                <a:gd name="T15" fmla="*/ 2147483647 h 608"/>
                <a:gd name="T16" fmla="*/ 2147483647 w 608"/>
                <a:gd name="T17" fmla="*/ 2147483647 h 608"/>
                <a:gd name="T18" fmla="*/ 2147483647 w 608"/>
                <a:gd name="T19" fmla="*/ 2147483647 h 608"/>
                <a:gd name="T20" fmla="*/ 2147483647 w 608"/>
                <a:gd name="T21" fmla="*/ 2147483647 h 608"/>
                <a:gd name="T22" fmla="*/ 2147483647 w 608"/>
                <a:gd name="T23" fmla="*/ 2147483647 h 608"/>
                <a:gd name="T24" fmla="*/ 2147483647 w 608"/>
                <a:gd name="T25" fmla="*/ 2147483647 h 608"/>
                <a:gd name="T26" fmla="*/ 2147483647 w 608"/>
                <a:gd name="T27" fmla="*/ 2147483647 h 608"/>
                <a:gd name="T28" fmla="*/ 2147483647 w 608"/>
                <a:gd name="T29" fmla="*/ 2147483647 h 608"/>
                <a:gd name="T30" fmla="*/ 2147483647 w 608"/>
                <a:gd name="T31" fmla="*/ 2147483647 h 608"/>
                <a:gd name="T32" fmla="*/ 2147483647 w 608"/>
                <a:gd name="T33" fmla="*/ 2147483647 h 608"/>
                <a:gd name="T34" fmla="*/ 2147483647 w 608"/>
                <a:gd name="T35" fmla="*/ 2147483647 h 608"/>
                <a:gd name="T36" fmla="*/ 2147483647 w 608"/>
                <a:gd name="T37" fmla="*/ 2147483647 h 608"/>
                <a:gd name="T38" fmla="*/ 2147483647 w 608"/>
                <a:gd name="T39" fmla="*/ 2147483647 h 608"/>
                <a:gd name="T40" fmla="*/ 2147483647 w 608"/>
                <a:gd name="T41" fmla="*/ 2147483647 h 608"/>
                <a:gd name="T42" fmla="*/ 2147483647 w 608"/>
                <a:gd name="T43" fmla="*/ 2147483647 h 608"/>
                <a:gd name="T44" fmla="*/ 2147483647 w 608"/>
                <a:gd name="T45" fmla="*/ 2147483647 h 608"/>
                <a:gd name="T46" fmla="*/ 2147483647 w 608"/>
                <a:gd name="T47" fmla="*/ 2147483647 h 608"/>
                <a:gd name="T48" fmla="*/ 2147483647 w 608"/>
                <a:gd name="T49" fmla="*/ 2147483647 h 608"/>
                <a:gd name="T50" fmla="*/ 2147483647 w 608"/>
                <a:gd name="T51" fmla="*/ 2147483647 h 608"/>
                <a:gd name="T52" fmla="*/ 2147483647 w 608"/>
                <a:gd name="T53" fmla="*/ 2147483647 h 608"/>
                <a:gd name="T54" fmla="*/ 2147483647 w 608"/>
                <a:gd name="T55" fmla="*/ 2147483647 h 608"/>
                <a:gd name="T56" fmla="*/ 2147483647 w 608"/>
                <a:gd name="T57" fmla="*/ 2147483647 h 608"/>
                <a:gd name="T58" fmla="*/ 2147483647 w 608"/>
                <a:gd name="T59" fmla="*/ 2147483647 h 608"/>
                <a:gd name="T60" fmla="*/ 2147483647 w 608"/>
                <a:gd name="T61" fmla="*/ 2147483647 h 608"/>
                <a:gd name="T62" fmla="*/ 0 w 608"/>
                <a:gd name="T63" fmla="*/ 2147483647 h 608"/>
                <a:gd name="T64" fmla="*/ 2147483647 w 608"/>
                <a:gd name="T65" fmla="*/ 2147483647 h 608"/>
                <a:gd name="T66" fmla="*/ 2147483647 w 608"/>
                <a:gd name="T67" fmla="*/ 2147483647 h 608"/>
                <a:gd name="T68" fmla="*/ 2147483647 w 608"/>
                <a:gd name="T69" fmla="*/ 2147483647 h 608"/>
                <a:gd name="T70" fmla="*/ 2147483647 w 608"/>
                <a:gd name="T71" fmla="*/ 2147483647 h 608"/>
                <a:gd name="T72" fmla="*/ 2147483647 w 608"/>
                <a:gd name="T73" fmla="*/ 2147483647 h 608"/>
                <a:gd name="T74" fmla="*/ 2147483647 w 608"/>
                <a:gd name="T75" fmla="*/ 2147483647 h 608"/>
                <a:gd name="T76" fmla="*/ 2147483647 w 608"/>
                <a:gd name="T77" fmla="*/ 2147483647 h 608"/>
                <a:gd name="T78" fmla="*/ 2147483647 w 608"/>
                <a:gd name="T79" fmla="*/ 2147483647 h 608"/>
                <a:gd name="T80" fmla="*/ 2147483647 w 608"/>
                <a:gd name="T81" fmla="*/ 2147483647 h 608"/>
                <a:gd name="T82" fmla="*/ 2147483647 w 608"/>
                <a:gd name="T83" fmla="*/ 2147483647 h 608"/>
                <a:gd name="T84" fmla="*/ 2147483647 w 608"/>
                <a:gd name="T85" fmla="*/ 0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8"/>
                <a:gd name="T130" fmla="*/ 0 h 608"/>
                <a:gd name="T131" fmla="*/ 608 w 608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8" h="608">
                  <a:moveTo>
                    <a:pt x="304" y="0"/>
                  </a:moveTo>
                  <a:lnTo>
                    <a:pt x="320" y="0"/>
                  </a:lnTo>
                  <a:lnTo>
                    <a:pt x="336" y="1"/>
                  </a:lnTo>
                  <a:lnTo>
                    <a:pt x="350" y="3"/>
                  </a:lnTo>
                  <a:lnTo>
                    <a:pt x="366" y="6"/>
                  </a:lnTo>
                  <a:lnTo>
                    <a:pt x="380" y="9"/>
                  </a:lnTo>
                  <a:lnTo>
                    <a:pt x="395" y="13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5" y="30"/>
                  </a:lnTo>
                  <a:lnTo>
                    <a:pt x="449" y="36"/>
                  </a:lnTo>
                  <a:lnTo>
                    <a:pt x="462" y="43"/>
                  </a:lnTo>
                  <a:lnTo>
                    <a:pt x="474" y="52"/>
                  </a:lnTo>
                  <a:lnTo>
                    <a:pt x="486" y="60"/>
                  </a:lnTo>
                  <a:lnTo>
                    <a:pt x="497" y="70"/>
                  </a:lnTo>
                  <a:lnTo>
                    <a:pt x="508" y="79"/>
                  </a:lnTo>
                  <a:lnTo>
                    <a:pt x="519" y="89"/>
                  </a:lnTo>
                  <a:lnTo>
                    <a:pt x="529" y="100"/>
                  </a:lnTo>
                  <a:lnTo>
                    <a:pt x="539" y="111"/>
                  </a:lnTo>
                  <a:lnTo>
                    <a:pt x="547" y="121"/>
                  </a:lnTo>
                  <a:lnTo>
                    <a:pt x="556" y="133"/>
                  </a:lnTo>
                  <a:lnTo>
                    <a:pt x="564" y="147"/>
                  </a:lnTo>
                  <a:lnTo>
                    <a:pt x="572" y="159"/>
                  </a:lnTo>
                  <a:lnTo>
                    <a:pt x="578" y="172"/>
                  </a:lnTo>
                  <a:lnTo>
                    <a:pt x="584" y="185"/>
                  </a:lnTo>
                  <a:lnTo>
                    <a:pt x="590" y="200"/>
                  </a:lnTo>
                  <a:lnTo>
                    <a:pt x="594" y="213"/>
                  </a:lnTo>
                  <a:lnTo>
                    <a:pt x="598" y="227"/>
                  </a:lnTo>
                  <a:lnTo>
                    <a:pt x="602" y="243"/>
                  </a:lnTo>
                  <a:lnTo>
                    <a:pt x="604" y="257"/>
                  </a:lnTo>
                  <a:lnTo>
                    <a:pt x="606" y="273"/>
                  </a:lnTo>
                  <a:lnTo>
                    <a:pt x="608" y="288"/>
                  </a:lnTo>
                  <a:lnTo>
                    <a:pt x="608" y="303"/>
                  </a:lnTo>
                  <a:lnTo>
                    <a:pt x="608" y="319"/>
                  </a:lnTo>
                  <a:lnTo>
                    <a:pt x="606" y="335"/>
                  </a:lnTo>
                  <a:lnTo>
                    <a:pt x="604" y="350"/>
                  </a:lnTo>
                  <a:lnTo>
                    <a:pt x="602" y="365"/>
                  </a:lnTo>
                  <a:lnTo>
                    <a:pt x="598" y="379"/>
                  </a:lnTo>
                  <a:lnTo>
                    <a:pt x="594" y="394"/>
                  </a:lnTo>
                  <a:lnTo>
                    <a:pt x="590" y="408"/>
                  </a:lnTo>
                  <a:lnTo>
                    <a:pt x="584" y="422"/>
                  </a:lnTo>
                  <a:lnTo>
                    <a:pt x="578" y="436"/>
                  </a:lnTo>
                  <a:lnTo>
                    <a:pt x="572" y="449"/>
                  </a:lnTo>
                  <a:lnTo>
                    <a:pt x="564" y="461"/>
                  </a:lnTo>
                  <a:lnTo>
                    <a:pt x="556" y="473"/>
                  </a:lnTo>
                  <a:lnTo>
                    <a:pt x="547" y="485"/>
                  </a:lnTo>
                  <a:lnTo>
                    <a:pt x="539" y="497"/>
                  </a:lnTo>
                  <a:lnTo>
                    <a:pt x="529" y="508"/>
                  </a:lnTo>
                  <a:lnTo>
                    <a:pt x="519" y="519"/>
                  </a:lnTo>
                  <a:lnTo>
                    <a:pt x="508" y="528"/>
                  </a:lnTo>
                  <a:lnTo>
                    <a:pt x="497" y="538"/>
                  </a:lnTo>
                  <a:lnTo>
                    <a:pt x="486" y="548"/>
                  </a:lnTo>
                  <a:lnTo>
                    <a:pt x="474" y="556"/>
                  </a:lnTo>
                  <a:lnTo>
                    <a:pt x="462" y="563"/>
                  </a:lnTo>
                  <a:lnTo>
                    <a:pt x="449" y="571"/>
                  </a:lnTo>
                  <a:lnTo>
                    <a:pt x="435" y="578"/>
                  </a:lnTo>
                  <a:lnTo>
                    <a:pt x="422" y="584"/>
                  </a:lnTo>
                  <a:lnTo>
                    <a:pt x="408" y="590"/>
                  </a:lnTo>
                  <a:lnTo>
                    <a:pt x="395" y="595"/>
                  </a:lnTo>
                  <a:lnTo>
                    <a:pt x="380" y="598"/>
                  </a:lnTo>
                  <a:lnTo>
                    <a:pt x="366" y="602"/>
                  </a:lnTo>
                  <a:lnTo>
                    <a:pt x="350" y="604"/>
                  </a:lnTo>
                  <a:lnTo>
                    <a:pt x="336" y="607"/>
                  </a:lnTo>
                  <a:lnTo>
                    <a:pt x="320" y="608"/>
                  </a:lnTo>
                  <a:lnTo>
                    <a:pt x="304" y="608"/>
                  </a:lnTo>
                  <a:lnTo>
                    <a:pt x="289" y="608"/>
                  </a:lnTo>
                  <a:lnTo>
                    <a:pt x="273" y="607"/>
                  </a:lnTo>
                  <a:lnTo>
                    <a:pt x="257" y="604"/>
                  </a:lnTo>
                  <a:lnTo>
                    <a:pt x="243" y="602"/>
                  </a:lnTo>
                  <a:lnTo>
                    <a:pt x="228" y="598"/>
                  </a:lnTo>
                  <a:lnTo>
                    <a:pt x="214" y="595"/>
                  </a:lnTo>
                  <a:lnTo>
                    <a:pt x="199" y="590"/>
                  </a:lnTo>
                  <a:lnTo>
                    <a:pt x="186" y="584"/>
                  </a:lnTo>
                  <a:lnTo>
                    <a:pt x="172" y="578"/>
                  </a:lnTo>
                  <a:lnTo>
                    <a:pt x="160" y="571"/>
                  </a:lnTo>
                  <a:lnTo>
                    <a:pt x="146" y="563"/>
                  </a:lnTo>
                  <a:lnTo>
                    <a:pt x="134" y="556"/>
                  </a:lnTo>
                  <a:lnTo>
                    <a:pt x="122" y="548"/>
                  </a:lnTo>
                  <a:lnTo>
                    <a:pt x="110" y="538"/>
                  </a:lnTo>
                  <a:lnTo>
                    <a:pt x="99" y="528"/>
                  </a:lnTo>
                  <a:lnTo>
                    <a:pt x="89" y="519"/>
                  </a:lnTo>
                  <a:lnTo>
                    <a:pt x="79" y="508"/>
                  </a:lnTo>
                  <a:lnTo>
                    <a:pt x="69" y="497"/>
                  </a:lnTo>
                  <a:lnTo>
                    <a:pt x="60" y="485"/>
                  </a:lnTo>
                  <a:lnTo>
                    <a:pt x="51" y="473"/>
                  </a:lnTo>
                  <a:lnTo>
                    <a:pt x="44" y="461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2"/>
                  </a:lnTo>
                  <a:lnTo>
                    <a:pt x="19" y="408"/>
                  </a:lnTo>
                  <a:lnTo>
                    <a:pt x="14" y="394"/>
                  </a:lnTo>
                  <a:lnTo>
                    <a:pt x="9" y="379"/>
                  </a:lnTo>
                  <a:lnTo>
                    <a:pt x="6" y="365"/>
                  </a:lnTo>
                  <a:lnTo>
                    <a:pt x="3" y="350"/>
                  </a:lnTo>
                  <a:lnTo>
                    <a:pt x="1" y="335"/>
                  </a:lnTo>
                  <a:lnTo>
                    <a:pt x="0" y="319"/>
                  </a:lnTo>
                  <a:lnTo>
                    <a:pt x="0" y="303"/>
                  </a:lnTo>
                  <a:lnTo>
                    <a:pt x="0" y="288"/>
                  </a:lnTo>
                  <a:lnTo>
                    <a:pt x="1" y="273"/>
                  </a:lnTo>
                  <a:lnTo>
                    <a:pt x="3" y="257"/>
                  </a:lnTo>
                  <a:lnTo>
                    <a:pt x="6" y="243"/>
                  </a:lnTo>
                  <a:lnTo>
                    <a:pt x="9" y="227"/>
                  </a:lnTo>
                  <a:lnTo>
                    <a:pt x="14" y="213"/>
                  </a:lnTo>
                  <a:lnTo>
                    <a:pt x="19" y="200"/>
                  </a:lnTo>
                  <a:lnTo>
                    <a:pt x="24" y="185"/>
                  </a:lnTo>
                  <a:lnTo>
                    <a:pt x="30" y="172"/>
                  </a:lnTo>
                  <a:lnTo>
                    <a:pt x="37" y="159"/>
                  </a:lnTo>
                  <a:lnTo>
                    <a:pt x="44" y="147"/>
                  </a:lnTo>
                  <a:lnTo>
                    <a:pt x="51" y="133"/>
                  </a:lnTo>
                  <a:lnTo>
                    <a:pt x="60" y="121"/>
                  </a:lnTo>
                  <a:lnTo>
                    <a:pt x="69" y="111"/>
                  </a:lnTo>
                  <a:lnTo>
                    <a:pt x="79" y="100"/>
                  </a:lnTo>
                  <a:lnTo>
                    <a:pt x="89" y="89"/>
                  </a:lnTo>
                  <a:lnTo>
                    <a:pt x="99" y="79"/>
                  </a:lnTo>
                  <a:lnTo>
                    <a:pt x="110" y="70"/>
                  </a:lnTo>
                  <a:lnTo>
                    <a:pt x="122" y="60"/>
                  </a:lnTo>
                  <a:lnTo>
                    <a:pt x="134" y="52"/>
                  </a:lnTo>
                  <a:lnTo>
                    <a:pt x="146" y="43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199" y="18"/>
                  </a:lnTo>
                  <a:lnTo>
                    <a:pt x="214" y="13"/>
                  </a:lnTo>
                  <a:lnTo>
                    <a:pt x="228" y="9"/>
                  </a:lnTo>
                  <a:lnTo>
                    <a:pt x="243" y="6"/>
                  </a:lnTo>
                  <a:lnTo>
                    <a:pt x="257" y="3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91" name="Freeform 128"/>
            <p:cNvSpPr>
              <a:spLocks/>
            </p:cNvSpPr>
            <p:nvPr/>
          </p:nvSpPr>
          <p:spPr bwMode="auto">
            <a:xfrm>
              <a:off x="7900988" y="3922713"/>
              <a:ext cx="796925" cy="217488"/>
            </a:xfrm>
            <a:custGeom>
              <a:avLst/>
              <a:gdLst>
                <a:gd name="T0" fmla="*/ 0 w 502"/>
                <a:gd name="T1" fmla="*/ 0 h 137"/>
                <a:gd name="T2" fmla="*/ 2147483647 w 502"/>
                <a:gd name="T3" fmla="*/ 0 h 137"/>
                <a:gd name="T4" fmla="*/ 2147483647 w 502"/>
                <a:gd name="T5" fmla="*/ 0 h 137"/>
                <a:gd name="T6" fmla="*/ 2147483647 w 502"/>
                <a:gd name="T7" fmla="*/ 0 h 137"/>
                <a:gd name="T8" fmla="*/ 2147483647 w 502"/>
                <a:gd name="T9" fmla="*/ 0 h 137"/>
                <a:gd name="T10" fmla="*/ 2147483647 w 502"/>
                <a:gd name="T11" fmla="*/ 0 h 137"/>
                <a:gd name="T12" fmla="*/ 2147483647 w 502"/>
                <a:gd name="T13" fmla="*/ 0 h 137"/>
                <a:gd name="T14" fmla="*/ 2147483647 w 502"/>
                <a:gd name="T15" fmla="*/ 0 h 137"/>
                <a:gd name="T16" fmla="*/ 2147483647 w 502"/>
                <a:gd name="T17" fmla="*/ 0 h 137"/>
                <a:gd name="T18" fmla="*/ 2147483647 w 502"/>
                <a:gd name="T19" fmla="*/ 2147483647 h 137"/>
                <a:gd name="T20" fmla="*/ 2147483647 w 502"/>
                <a:gd name="T21" fmla="*/ 2147483647 h 137"/>
                <a:gd name="T22" fmla="*/ 2147483647 w 502"/>
                <a:gd name="T23" fmla="*/ 2147483647 h 137"/>
                <a:gd name="T24" fmla="*/ 2147483647 w 502"/>
                <a:gd name="T25" fmla="*/ 2147483647 h 137"/>
                <a:gd name="T26" fmla="*/ 2147483647 w 502"/>
                <a:gd name="T27" fmla="*/ 2147483647 h 137"/>
                <a:gd name="T28" fmla="*/ 2147483647 w 502"/>
                <a:gd name="T29" fmla="*/ 2147483647 h 137"/>
                <a:gd name="T30" fmla="*/ 2147483647 w 502"/>
                <a:gd name="T31" fmla="*/ 2147483647 h 137"/>
                <a:gd name="T32" fmla="*/ 2147483647 w 502"/>
                <a:gd name="T33" fmla="*/ 2147483647 h 137"/>
                <a:gd name="T34" fmla="*/ 2147483647 w 502"/>
                <a:gd name="T35" fmla="*/ 2147483647 h 137"/>
                <a:gd name="T36" fmla="*/ 2147483647 w 502"/>
                <a:gd name="T37" fmla="*/ 2147483647 h 137"/>
                <a:gd name="T38" fmla="*/ 2147483647 w 502"/>
                <a:gd name="T39" fmla="*/ 2147483647 h 137"/>
                <a:gd name="T40" fmla="*/ 2147483647 w 502"/>
                <a:gd name="T41" fmla="*/ 2147483647 h 137"/>
                <a:gd name="T42" fmla="*/ 2147483647 w 502"/>
                <a:gd name="T43" fmla="*/ 2147483647 h 137"/>
                <a:gd name="T44" fmla="*/ 2147483647 w 502"/>
                <a:gd name="T45" fmla="*/ 2147483647 h 137"/>
                <a:gd name="T46" fmla="*/ 2147483647 w 502"/>
                <a:gd name="T47" fmla="*/ 2147483647 h 137"/>
                <a:gd name="T48" fmla="*/ 2147483647 w 502"/>
                <a:gd name="T49" fmla="*/ 2147483647 h 137"/>
                <a:gd name="T50" fmla="*/ 2147483647 w 502"/>
                <a:gd name="T51" fmla="*/ 2147483647 h 137"/>
                <a:gd name="T52" fmla="*/ 2147483647 w 502"/>
                <a:gd name="T53" fmla="*/ 2147483647 h 137"/>
                <a:gd name="T54" fmla="*/ 2147483647 w 502"/>
                <a:gd name="T55" fmla="*/ 2147483647 h 137"/>
                <a:gd name="T56" fmla="*/ 2147483647 w 502"/>
                <a:gd name="T57" fmla="*/ 2147483647 h 137"/>
                <a:gd name="T58" fmla="*/ 2147483647 w 502"/>
                <a:gd name="T59" fmla="*/ 2147483647 h 137"/>
                <a:gd name="T60" fmla="*/ 2147483647 w 502"/>
                <a:gd name="T61" fmla="*/ 2147483647 h 137"/>
                <a:gd name="T62" fmla="*/ 2147483647 w 502"/>
                <a:gd name="T63" fmla="*/ 2147483647 h 137"/>
                <a:gd name="T64" fmla="*/ 2147483647 w 502"/>
                <a:gd name="T65" fmla="*/ 2147483647 h 137"/>
                <a:gd name="T66" fmla="*/ 2147483647 w 502"/>
                <a:gd name="T67" fmla="*/ 2147483647 h 137"/>
                <a:gd name="T68" fmla="*/ 2147483647 w 502"/>
                <a:gd name="T69" fmla="*/ 2147483647 h 137"/>
                <a:gd name="T70" fmla="*/ 2147483647 w 502"/>
                <a:gd name="T71" fmla="*/ 2147483647 h 137"/>
                <a:gd name="T72" fmla="*/ 2147483647 w 502"/>
                <a:gd name="T73" fmla="*/ 2147483647 h 137"/>
                <a:gd name="T74" fmla="*/ 2147483647 w 502"/>
                <a:gd name="T75" fmla="*/ 2147483647 h 137"/>
                <a:gd name="T76" fmla="*/ 2147483647 w 502"/>
                <a:gd name="T77" fmla="*/ 2147483647 h 137"/>
                <a:gd name="T78" fmla="*/ 2147483647 w 502"/>
                <a:gd name="T79" fmla="*/ 2147483647 h 137"/>
                <a:gd name="T80" fmla="*/ 2147483647 w 502"/>
                <a:gd name="T81" fmla="*/ 2147483647 h 137"/>
                <a:gd name="T82" fmla="*/ 2147483647 w 502"/>
                <a:gd name="T83" fmla="*/ 2147483647 h 137"/>
                <a:gd name="T84" fmla="*/ 2147483647 w 502"/>
                <a:gd name="T85" fmla="*/ 2147483647 h 137"/>
                <a:gd name="T86" fmla="*/ 2147483647 w 502"/>
                <a:gd name="T87" fmla="*/ 2147483647 h 137"/>
                <a:gd name="T88" fmla="*/ 2147483647 w 502"/>
                <a:gd name="T89" fmla="*/ 2147483647 h 137"/>
                <a:gd name="T90" fmla="*/ 2147483647 w 502"/>
                <a:gd name="T91" fmla="*/ 2147483647 h 137"/>
                <a:gd name="T92" fmla="*/ 2147483647 w 502"/>
                <a:gd name="T93" fmla="*/ 2147483647 h 137"/>
                <a:gd name="T94" fmla="*/ 2147483647 w 502"/>
                <a:gd name="T95" fmla="*/ 2147483647 h 137"/>
                <a:gd name="T96" fmla="*/ 0 w 502"/>
                <a:gd name="T97" fmla="*/ 0 h 1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2"/>
                <a:gd name="T148" fmla="*/ 0 h 137"/>
                <a:gd name="T149" fmla="*/ 502 w 502"/>
                <a:gd name="T150" fmla="*/ 137 h 1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2" h="137">
                  <a:moveTo>
                    <a:pt x="0" y="0"/>
                  </a:moveTo>
                  <a:lnTo>
                    <a:pt x="62" y="0"/>
                  </a:lnTo>
                  <a:lnTo>
                    <a:pt x="125" y="0"/>
                  </a:lnTo>
                  <a:lnTo>
                    <a:pt x="188" y="0"/>
                  </a:lnTo>
                  <a:lnTo>
                    <a:pt x="250" y="0"/>
                  </a:lnTo>
                  <a:lnTo>
                    <a:pt x="313" y="0"/>
                  </a:lnTo>
                  <a:lnTo>
                    <a:pt x="375" y="0"/>
                  </a:lnTo>
                  <a:lnTo>
                    <a:pt x="438" y="0"/>
                  </a:lnTo>
                  <a:lnTo>
                    <a:pt x="502" y="0"/>
                  </a:lnTo>
                  <a:lnTo>
                    <a:pt x="496" y="9"/>
                  </a:lnTo>
                  <a:lnTo>
                    <a:pt x="491" y="18"/>
                  </a:lnTo>
                  <a:lnTo>
                    <a:pt x="484" y="27"/>
                  </a:lnTo>
                  <a:lnTo>
                    <a:pt x="478" y="35"/>
                  </a:lnTo>
                  <a:lnTo>
                    <a:pt x="469" y="45"/>
                  </a:lnTo>
                  <a:lnTo>
                    <a:pt x="462" y="55"/>
                  </a:lnTo>
                  <a:lnTo>
                    <a:pt x="454" y="63"/>
                  </a:lnTo>
                  <a:lnTo>
                    <a:pt x="444" y="73"/>
                  </a:lnTo>
                  <a:lnTo>
                    <a:pt x="426" y="84"/>
                  </a:lnTo>
                  <a:lnTo>
                    <a:pt x="410" y="92"/>
                  </a:lnTo>
                  <a:lnTo>
                    <a:pt x="396" y="100"/>
                  </a:lnTo>
                  <a:lnTo>
                    <a:pt x="380" y="108"/>
                  </a:lnTo>
                  <a:lnTo>
                    <a:pt x="366" y="114"/>
                  </a:lnTo>
                  <a:lnTo>
                    <a:pt x="349" y="120"/>
                  </a:lnTo>
                  <a:lnTo>
                    <a:pt x="330" y="126"/>
                  </a:lnTo>
                  <a:lnTo>
                    <a:pt x="308" y="132"/>
                  </a:lnTo>
                  <a:lnTo>
                    <a:pt x="290" y="134"/>
                  </a:lnTo>
                  <a:lnTo>
                    <a:pt x="272" y="137"/>
                  </a:lnTo>
                  <a:lnTo>
                    <a:pt x="254" y="137"/>
                  </a:lnTo>
                  <a:lnTo>
                    <a:pt x="236" y="137"/>
                  </a:lnTo>
                  <a:lnTo>
                    <a:pt x="218" y="135"/>
                  </a:lnTo>
                  <a:lnTo>
                    <a:pt x="201" y="134"/>
                  </a:lnTo>
                  <a:lnTo>
                    <a:pt x="183" y="130"/>
                  </a:lnTo>
                  <a:lnTo>
                    <a:pt x="165" y="128"/>
                  </a:lnTo>
                  <a:lnTo>
                    <a:pt x="148" y="122"/>
                  </a:lnTo>
                  <a:lnTo>
                    <a:pt x="132" y="115"/>
                  </a:lnTo>
                  <a:lnTo>
                    <a:pt x="115" y="108"/>
                  </a:lnTo>
                  <a:lnTo>
                    <a:pt x="101" y="99"/>
                  </a:lnTo>
                  <a:lnTo>
                    <a:pt x="85" y="91"/>
                  </a:lnTo>
                  <a:lnTo>
                    <a:pt x="72" y="81"/>
                  </a:lnTo>
                  <a:lnTo>
                    <a:pt x="59" y="71"/>
                  </a:lnTo>
                  <a:lnTo>
                    <a:pt x="45" y="61"/>
                  </a:lnTo>
                  <a:lnTo>
                    <a:pt x="38" y="55"/>
                  </a:lnTo>
                  <a:lnTo>
                    <a:pt x="31" y="49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8" y="18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pic>
          <p:nvPicPr>
            <p:cNvPr id="192" name="Picture 1282" descr="ож_маш2"/>
            <p:cNvPicPr>
              <a:picLocks noChangeAspect="1"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229636" y="3446237"/>
              <a:ext cx="914401" cy="561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193" name="Прямая со стрелкой 192"/>
          <p:cNvCxnSpPr>
            <a:stCxn id="187" idx="2"/>
            <a:endCxn id="191" idx="0"/>
          </p:cNvCxnSpPr>
          <p:nvPr/>
        </p:nvCxnSpPr>
        <p:spPr>
          <a:xfrm rot="16200000" flipH="1">
            <a:off x="4330458" y="3112149"/>
            <a:ext cx="138289" cy="336989"/>
          </a:xfrm>
          <a:prstGeom prst="straightConnector1">
            <a:avLst/>
          </a:prstGeom>
          <a:ln w="25400">
            <a:solidFill>
              <a:srgbClr val="C0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6" name="Прямая со стрелкой 195"/>
          <p:cNvCxnSpPr>
            <a:endCxn id="11468" idx="2"/>
          </p:cNvCxnSpPr>
          <p:nvPr/>
        </p:nvCxnSpPr>
        <p:spPr>
          <a:xfrm flipV="1">
            <a:off x="4471974" y="2283571"/>
            <a:ext cx="1369685" cy="802517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8" name="AutoShape 203"/>
          <p:cNvSpPr>
            <a:spLocks noChangeArrowheads="1"/>
          </p:cNvSpPr>
          <p:nvPr/>
        </p:nvSpPr>
        <p:spPr bwMode="auto">
          <a:xfrm>
            <a:off x="2971776" y="3729033"/>
            <a:ext cx="1571625" cy="428625"/>
          </a:xfrm>
          <a:prstGeom prst="wedgeRectCallout">
            <a:avLst>
              <a:gd name="adj1" fmla="val 42549"/>
              <a:gd name="adj2" fmla="val -153931"/>
            </a:avLst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0422" tIns="55213" rIns="110422" bIns="55213"/>
          <a:lstStyle/>
          <a:p>
            <a:pPr algn="ctr" defTabSz="912813"/>
            <a:r>
              <a:rPr lang="ru-RU" sz="1000" dirty="0" smtClean="0">
                <a:solidFill>
                  <a:schemeClr val="tx1"/>
                </a:solidFill>
                <a:cs typeface="Times New Roman" pitchFamily="18" charset="0"/>
              </a:rPr>
              <a:t>Растояние-300 м</a:t>
            </a:r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.</a:t>
            </a:r>
          </a:p>
          <a:p>
            <a:pPr algn="ctr" defTabSz="912813"/>
            <a:r>
              <a:rPr lang="ru-RU" sz="1000" dirty="0">
                <a:solidFill>
                  <a:schemeClr val="tx1"/>
                </a:solidFill>
              </a:rPr>
              <a:t>Асфальтное покрытие</a:t>
            </a:r>
          </a:p>
          <a:p>
            <a:pPr algn="ctr" defTabSz="912813"/>
            <a:endParaRPr lang="ru-RU" sz="10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99" name="AutoShape 178"/>
          <p:cNvSpPr>
            <a:spLocks noChangeArrowheads="1"/>
          </p:cNvSpPr>
          <p:nvPr/>
        </p:nvSpPr>
        <p:spPr bwMode="auto">
          <a:xfrm>
            <a:off x="5599216" y="2760436"/>
            <a:ext cx="1643062" cy="785812"/>
          </a:xfrm>
          <a:prstGeom prst="wedgeRectCallout">
            <a:avLst>
              <a:gd name="adj1" fmla="val -79197"/>
              <a:gd name="adj2" fmla="val -53626"/>
            </a:avLst>
          </a:prstGeom>
          <a:solidFill>
            <a:srgbClr val="00FF00"/>
          </a:solidFill>
          <a:ln>
            <a:solidFill>
              <a:srgbClr val="FF0000"/>
            </a:solidFill>
            <a:headEnd/>
            <a:tailEnd/>
          </a:ln>
        </p:spPr>
        <p:style>
          <a:lnRef idx="1">
            <a:schemeClr val="accent3"/>
          </a:lnRef>
          <a:fillRef idx="3">
            <a:schemeClr val="accent3"/>
          </a:fillRef>
          <a:effectRef idx="2">
            <a:schemeClr val="accent3"/>
          </a:effectRef>
          <a:fontRef idx="minor">
            <a:schemeClr val="lt1"/>
          </a:fontRef>
        </p:style>
        <p:txBody>
          <a:bodyPr lIns="122118" tIns="61062" rIns="122118" bIns="61062"/>
          <a:lstStyle/>
          <a:p>
            <a:pPr algn="ctr">
              <a:defRPr/>
            </a:pPr>
            <a:r>
              <a: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Расстояние-10-км</a:t>
            </a: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 Покрытие-асфальт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Время доставки пострадавших 5-10 мин.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03523" name="Group 99"/>
          <p:cNvGraphicFramePr>
            <a:graphicFrameLocks noGrp="1"/>
          </p:cNvGraphicFramePr>
          <p:nvPr/>
        </p:nvGraphicFramePr>
        <p:xfrm>
          <a:off x="0" y="1014388"/>
          <a:ext cx="12801600" cy="8586811"/>
        </p:xfrm>
        <a:graphic>
          <a:graphicData uri="http://schemas.openxmlformats.org/drawingml/2006/table">
            <a:tbl>
              <a:tblPr/>
              <a:tblGrid>
                <a:gridCol w="1676400"/>
                <a:gridCol w="1066800"/>
                <a:gridCol w="1447800"/>
                <a:gridCol w="1219200"/>
                <a:gridCol w="1981200"/>
                <a:gridCol w="1981200"/>
                <a:gridCol w="2208213"/>
                <a:gridCol w="1220787"/>
              </a:tblGrid>
              <a:tr h="263900">
                <a:tc gridSpan="8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ПОО</a:t>
                      </a:r>
                    </a:p>
                  </a:txBody>
                  <a:tcPr marL="71966" marR="53974" marT="46778" marB="4677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0265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объекта</a:t>
                      </a:r>
                    </a:p>
                  </a:txBody>
                  <a:tcPr marL="71966" marR="53974" marT="46778" marB="46778" anchor="ctr" horzOverflow="overflow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 объекта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собственники зданий и сооружений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Арендаторы зданий и сооружений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Возможная обстановка по очагам пожаров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Прогноз возможного развития пожара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Возможная площадь пожара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КАЗС №23</a:t>
                      </a: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err="1">
                          <a:latin typeface="Times New Roman"/>
                        </a:rPr>
                        <a:t>с.Самашки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, 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ул.Алдамова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Алдамов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А.С.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2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37,8 м. кв.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АЗС«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Бекойл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»</a:t>
                      </a: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Валерик ул.Гайрбекова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Газаматов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Б.А.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2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100 м.кв.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latin typeface="Times New Roman"/>
                        </a:rPr>
                        <a:t>АЗС «</a:t>
                      </a:r>
                      <a:r>
                        <a:rPr lang="ru-RU" sz="900" b="0" i="0" u="none" strike="noStrike" dirty="0" err="1" smtClean="0">
                          <a:latin typeface="Times New Roman"/>
                        </a:rPr>
                        <a:t>Бекойл</a:t>
                      </a:r>
                      <a:r>
                        <a:rPr lang="ru-RU" sz="900" b="0" i="0" u="none" strike="noStrike" dirty="0" smtClean="0">
                          <a:latin typeface="Times New Roman"/>
                        </a:rPr>
                        <a:t>» 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Шаами-Юрт, трасса М-29, ул. Совхозная,     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частная собственность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Алиев М. М-Ш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2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100 м.кв.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latin typeface="Times New Roman"/>
                        </a:rPr>
                        <a:t>АЗС «Рассвет» 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с. 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Шаами-Юрт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, трасса М-29     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Исмаилов А.Р.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1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200 м.кв.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latin typeface="Times New Roman"/>
                        </a:rPr>
                        <a:t>АЗС «Шанс»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Катыр-Юрт, ул.Орджоникидзе,     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Идрисов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Магомед-Салих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Вахаевич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1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800 м.кв.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 ИП Ибрагимов</a:t>
                      </a: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Валерик, ул. Гайрбекова,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Сагаев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И.В.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1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150 м.кв.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  «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Велкоме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»                               </a:t>
                      </a: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Ачхой-Мартан, ул. Мамакаева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Исмаилов Ю.Д.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1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200 м.кв.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АЗС 7 фирма «Роснефть»</a:t>
                      </a: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перекресток.А-М-Самашки трасса М-29 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ООО «</a:t>
                      </a: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Чеченнефтепродукт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»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1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150 м.кв.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smtClean="0">
                          <a:latin typeface="Times New Roman"/>
                        </a:rPr>
                        <a:t>АЗС «ПИТ-СТОП»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/>
                        </a:rPr>
                        <a:t>с. Катыр-Юрт, ул..Шоссейная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Ханкерханов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Муса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Абдурахманович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1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800 м.кв.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77202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АЗС "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Велькоме</a:t>
                      </a:r>
                      <a:r>
                        <a:rPr lang="ru-RU" sz="900" b="0" i="0" u="none" strike="noStrike" dirty="0">
                          <a:latin typeface="Times New Roman"/>
                        </a:rPr>
                        <a:t>" </a:t>
                      </a:r>
                      <a:br>
                        <a:rPr lang="ru-RU" sz="900" b="0" i="0" u="none" strike="noStrike" dirty="0">
                          <a:latin typeface="Times New Roman"/>
                        </a:rPr>
                      </a:br>
                      <a:r>
                        <a:rPr lang="ru-RU" sz="900" b="0" i="0" u="none" strike="noStrike" dirty="0">
                          <a:latin typeface="Times New Roman"/>
                        </a:rPr>
                        <a:t>ООО </a:t>
                      </a:r>
                      <a:r>
                        <a:rPr lang="ru-RU" sz="900" b="0" i="0" u="none" strike="noStrike" dirty="0" err="1">
                          <a:latin typeface="Times New Roman"/>
                        </a:rPr>
                        <a:t>Ингушнефтепродукт</a:t>
                      </a:r>
                      <a:endParaRPr lang="ru-RU" sz="900" b="0" i="0" u="none" strike="noStrike" dirty="0">
                        <a:latin typeface="Times New Roman"/>
                      </a:endParaRPr>
                    </a:p>
                  </a:txBody>
                  <a:tcPr marL="13335" marR="13335" marT="13335" marB="0" anchor="ctr">
                    <a:lnL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/>
                        </a:rPr>
                        <a:t>с. Ачхой-Мартан                        ул. А Кадырова</a:t>
                      </a:r>
                    </a:p>
                  </a:txBody>
                  <a:tcPr marL="13335" marR="13335" marT="1333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lang="ru-RU" sz="1100" b="0" i="0" u="none" strike="noStrike" dirty="0" smtClean="0">
                          <a:latin typeface="Times New Roman"/>
                        </a:rPr>
                        <a:t>ген. директор</a:t>
                      </a:r>
                      <a:br>
                        <a:rPr lang="ru-RU" sz="1100" b="0" i="0" u="none" strike="noStrike" dirty="0" smtClean="0">
                          <a:latin typeface="Times New Roman"/>
                        </a:rPr>
                      </a:br>
                      <a:r>
                        <a:rPr lang="ru-RU" sz="1100" b="0" i="0" u="none" strike="noStrike" dirty="0" err="1" smtClean="0">
                          <a:latin typeface="Times New Roman"/>
                        </a:rPr>
                        <a:t>Албаков</a:t>
                      </a:r>
                      <a:r>
                        <a:rPr lang="ru-RU" sz="1100" b="0" i="0" u="none" strike="noStrike" dirty="0" smtClean="0">
                          <a:latin typeface="Times New Roman"/>
                        </a:rPr>
                        <a:t> Т.Ж.</a:t>
                      </a:r>
                      <a:br>
                        <a:rPr lang="ru-RU" sz="1100" b="0" i="0" u="none" strike="noStrike" dirty="0" smtClean="0">
                          <a:latin typeface="Times New Roman"/>
                        </a:rPr>
                      </a:br>
                      <a:endParaRPr lang="ru-RU" sz="1100" b="0" i="0" u="none" strike="noStrike" dirty="0" smtClean="0">
                        <a:latin typeface="Times New Roman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Отсутствуют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результате розлива из заправочного пистолета возгорание бензоколонки и автомобиля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Здание одноэтажное, 1 степени огнестойкости, резервуарный парк подземный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Возможное перекидывание пламени на соседние бензоколонки и административное здание</a:t>
                      </a: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 200 м.кв.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pitchFamily="34" charset="0"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1966" marR="53974" marT="46778" marB="467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4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техногенных пожаров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778240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652465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50747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9984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9984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748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48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48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48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48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9984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232434">
                <a:tc>
                  <a:txBody>
                    <a:bodyPr/>
                    <a:lstStyle/>
                    <a:p>
                      <a:pPr algn="ctr" rtl="0" eaLnBrk="1" fontAlgn="base" latinLnBrk="0" hangingPunct="1"/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ФГКУ «1-ОФПС по Чеченской Республике» </a:t>
                      </a:r>
                      <a:r>
                        <a:rPr lang="ru-RU" sz="1200" b="0" i="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Начальник местного гарнизона пожарной охраны  </a:t>
                      </a:r>
                      <a:r>
                        <a:rPr lang="ru-RU" sz="1200" b="0" i="0" kern="12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lang="ru-RU" sz="1200" b="0" i="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муниципального района </a:t>
                      </a:r>
                      <a:endParaRPr lang="ru-RU" sz="1200" dirty="0" smtClean="0"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rtl="0" eaLnBrk="1" fontAlgn="base" latinLnBrk="0" hangingPunct="1"/>
                      <a:r>
                        <a:rPr lang="ru-RU" sz="1200" b="0" i="0" kern="12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Джанаралиев</a:t>
                      </a:r>
                      <a:r>
                        <a:rPr lang="ru-RU" sz="1200" b="0" i="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200" b="0" i="0" kern="12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Юша</a:t>
                      </a:r>
                      <a:r>
                        <a:rPr lang="ru-RU" sz="1200" b="0" i="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200" b="0" i="0" kern="12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Кюраевич</a:t>
                      </a:r>
                      <a:endParaRPr lang="ru-RU" sz="1200" b="0" i="0" kern="1200" baseline="0" dirty="0" smtClean="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algn="ctr" rtl="0" eaLnBrk="1" fontAlgn="base" latinLnBrk="0" hangingPunct="1"/>
                      <a:r>
                        <a:rPr lang="ru-RU" sz="1200" b="0" i="0" kern="12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Ул.Мамакаева</a:t>
                      </a:r>
                      <a:r>
                        <a:rPr lang="ru-RU" sz="1200" b="0" i="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№36 </a:t>
                      </a:r>
                    </a:p>
                    <a:p>
                      <a:pPr algn="ctr" rtl="0" eaLnBrk="1" fontAlgn="base" latinLnBrk="0" hangingPunct="1"/>
                      <a:r>
                        <a:rPr lang="ru-RU" sz="1200" b="0" i="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тел. 8928-740-39-72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48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89984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9984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9984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748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9424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 ОМВД по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Ачхой-Мартановскому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району  майор полиции   </a:t>
                      </a:r>
                      <a:r>
                        <a:rPr lang="ru-RU" sz="1200" u="none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Бацилов</a:t>
                      </a:r>
                      <a:r>
                        <a:rPr lang="ru-RU" sz="1200" u="none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200" u="none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Валид</a:t>
                      </a:r>
                      <a:r>
                        <a:rPr lang="ru-RU" sz="1200" u="none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200" u="none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Сайдмагомедович</a:t>
                      </a:r>
                      <a:r>
                        <a:rPr lang="ru-RU" sz="1200" u="none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Ул.Х-Нурадилова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б/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МВД №174 от 26.02.02</a:t>
                      </a:r>
                      <a:endParaRPr kumimoji="0" 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248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8-8712-22-34-73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МВД №174 от 26.02.02.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1116012"/>
          <a:ext cx="12801600" cy="8485187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30145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145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121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298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21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21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298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21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1453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7365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Ачхой-Мартановский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филиал ОАО «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Чеченгаз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ул.Мамакаева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 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Беркханов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Саид-Магомед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Хасанович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Тел. 8-928-087-03-06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21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929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ул.Мамакаева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Эльжаев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Мусита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Хамидов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тел.8-928-262-27-28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Инструкция ОАО «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Нурэнерго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298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73650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«ЦРБ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муниципального района ул.Павлова №18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Тел.8-928-737-48-14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5999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298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298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21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1453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0298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298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6342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21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</a:t>
            </a:r>
          </a:p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привлечения сил и средств для ликвидации последствий ЧС, вызванные риском систем ЖКХ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" name="Picture 3"/>
          <p:cNvPicPr>
            <a:picLocks noChangeAspect="1" noChangeArrowheads="1"/>
          </p:cNvPicPr>
          <p:nvPr/>
        </p:nvPicPr>
        <p:blipFill>
          <a:blip r:embed="rId3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20" name="Полилиния 119"/>
          <p:cNvSpPr/>
          <p:nvPr/>
        </p:nvSpPr>
        <p:spPr>
          <a:xfrm>
            <a:off x="3702050" y="3013075"/>
            <a:ext cx="4062413" cy="252413"/>
          </a:xfrm>
          <a:custGeom>
            <a:avLst/>
            <a:gdLst>
              <a:gd name="connsiteX0" fmla="*/ 0 w 4062335"/>
              <a:gd name="connsiteY0" fmla="*/ 0 h 251946"/>
              <a:gd name="connsiteX1" fmla="*/ 569627 w 4062335"/>
              <a:gd name="connsiteY1" fmla="*/ 119921 h 251946"/>
              <a:gd name="connsiteX2" fmla="*/ 839450 w 4062335"/>
              <a:gd name="connsiteY2" fmla="*/ 149902 h 251946"/>
              <a:gd name="connsiteX3" fmla="*/ 1049312 w 4062335"/>
              <a:gd name="connsiteY3" fmla="*/ 59961 h 251946"/>
              <a:gd name="connsiteX4" fmla="*/ 1289155 w 4062335"/>
              <a:gd name="connsiteY4" fmla="*/ 74951 h 251946"/>
              <a:gd name="connsiteX5" fmla="*/ 1424066 w 4062335"/>
              <a:gd name="connsiteY5" fmla="*/ 89941 h 251946"/>
              <a:gd name="connsiteX6" fmla="*/ 1603948 w 4062335"/>
              <a:gd name="connsiteY6" fmla="*/ 74951 h 251946"/>
              <a:gd name="connsiteX7" fmla="*/ 1918741 w 4062335"/>
              <a:gd name="connsiteY7" fmla="*/ 164892 h 251946"/>
              <a:gd name="connsiteX8" fmla="*/ 2233535 w 4062335"/>
              <a:gd name="connsiteY8" fmla="*/ 119921 h 251946"/>
              <a:gd name="connsiteX9" fmla="*/ 2548328 w 4062335"/>
              <a:gd name="connsiteY9" fmla="*/ 164892 h 251946"/>
              <a:gd name="connsiteX10" fmla="*/ 2698230 w 4062335"/>
              <a:gd name="connsiteY10" fmla="*/ 194872 h 251946"/>
              <a:gd name="connsiteX11" fmla="*/ 2743200 w 4062335"/>
              <a:gd name="connsiteY11" fmla="*/ 14990 h 251946"/>
              <a:gd name="connsiteX12" fmla="*/ 2893102 w 4062335"/>
              <a:gd name="connsiteY12" fmla="*/ 59961 h 251946"/>
              <a:gd name="connsiteX13" fmla="*/ 3342807 w 4062335"/>
              <a:gd name="connsiteY13" fmla="*/ 74951 h 251946"/>
              <a:gd name="connsiteX14" fmla="*/ 3357797 w 4062335"/>
              <a:gd name="connsiteY14" fmla="*/ 179882 h 251946"/>
              <a:gd name="connsiteX15" fmla="*/ 3702571 w 4062335"/>
              <a:gd name="connsiteY15" fmla="*/ 224852 h 251946"/>
              <a:gd name="connsiteX16" fmla="*/ 4017364 w 4062335"/>
              <a:gd name="connsiteY16" fmla="*/ 134911 h 251946"/>
              <a:gd name="connsiteX17" fmla="*/ 4062335 w 4062335"/>
              <a:gd name="connsiteY17" fmla="*/ 14990 h 2519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062335" h="251946">
                <a:moveTo>
                  <a:pt x="0" y="0"/>
                </a:moveTo>
                <a:cubicBezTo>
                  <a:pt x="189655" y="41006"/>
                  <a:pt x="375589" y="119921"/>
                  <a:pt x="569627" y="119921"/>
                </a:cubicBezTo>
                <a:lnTo>
                  <a:pt x="839450" y="149902"/>
                </a:lnTo>
                <a:lnTo>
                  <a:pt x="1049312" y="59961"/>
                </a:lnTo>
                <a:lnTo>
                  <a:pt x="1289155" y="74951"/>
                </a:lnTo>
                <a:lnTo>
                  <a:pt x="1424066" y="89941"/>
                </a:lnTo>
                <a:lnTo>
                  <a:pt x="1603948" y="74951"/>
                </a:lnTo>
                <a:lnTo>
                  <a:pt x="1918741" y="164892"/>
                </a:lnTo>
                <a:lnTo>
                  <a:pt x="2233535" y="119921"/>
                </a:lnTo>
                <a:cubicBezTo>
                  <a:pt x="2540267" y="181268"/>
                  <a:pt x="2461274" y="251946"/>
                  <a:pt x="2548328" y="164892"/>
                </a:cubicBezTo>
                <a:lnTo>
                  <a:pt x="2698230" y="194872"/>
                </a:lnTo>
                <a:cubicBezTo>
                  <a:pt x="2714050" y="5031"/>
                  <a:pt x="2653052" y="14990"/>
                  <a:pt x="2743200" y="14990"/>
                </a:cubicBezTo>
                <a:lnTo>
                  <a:pt x="2893102" y="59961"/>
                </a:lnTo>
                <a:cubicBezTo>
                  <a:pt x="3042998" y="65130"/>
                  <a:pt x="3192822" y="74951"/>
                  <a:pt x="3342807" y="74951"/>
                </a:cubicBezTo>
                <a:lnTo>
                  <a:pt x="3357797" y="179882"/>
                </a:lnTo>
                <a:lnTo>
                  <a:pt x="3702571" y="224852"/>
                </a:lnTo>
                <a:lnTo>
                  <a:pt x="4017364" y="134911"/>
                </a:lnTo>
                <a:lnTo>
                  <a:pt x="4062335" y="14990"/>
                </a:lnTo>
              </a:path>
            </a:pathLst>
          </a:custGeom>
          <a:ln w="254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21" name="Полилиния 120"/>
          <p:cNvSpPr/>
          <p:nvPr/>
        </p:nvSpPr>
        <p:spPr>
          <a:xfrm>
            <a:off x="4902200" y="3192463"/>
            <a:ext cx="1512888" cy="1784350"/>
          </a:xfrm>
          <a:custGeom>
            <a:avLst/>
            <a:gdLst>
              <a:gd name="connsiteX0" fmla="*/ 0 w 1514006"/>
              <a:gd name="connsiteY0" fmla="*/ 1783829 h 1783829"/>
              <a:gd name="connsiteX1" fmla="*/ 134911 w 1514006"/>
              <a:gd name="connsiteY1" fmla="*/ 1618938 h 1783829"/>
              <a:gd name="connsiteX2" fmla="*/ 284813 w 1514006"/>
              <a:gd name="connsiteY2" fmla="*/ 1439056 h 1783829"/>
              <a:gd name="connsiteX3" fmla="*/ 464695 w 1514006"/>
              <a:gd name="connsiteY3" fmla="*/ 1124262 h 1783829"/>
              <a:gd name="connsiteX4" fmla="*/ 854439 w 1514006"/>
              <a:gd name="connsiteY4" fmla="*/ 764498 h 1783829"/>
              <a:gd name="connsiteX5" fmla="*/ 1109272 w 1514006"/>
              <a:gd name="connsiteY5" fmla="*/ 464695 h 1783829"/>
              <a:gd name="connsiteX6" fmla="*/ 1244183 w 1514006"/>
              <a:gd name="connsiteY6" fmla="*/ 389744 h 1783829"/>
              <a:gd name="connsiteX7" fmla="*/ 1289154 w 1514006"/>
              <a:gd name="connsiteY7" fmla="*/ 299803 h 1783829"/>
              <a:gd name="connsiteX8" fmla="*/ 1484026 w 1514006"/>
              <a:gd name="connsiteY8" fmla="*/ 119921 h 1783829"/>
              <a:gd name="connsiteX9" fmla="*/ 1514006 w 1514006"/>
              <a:gd name="connsiteY9" fmla="*/ 0 h 17838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14006" h="1783829">
                <a:moveTo>
                  <a:pt x="0" y="1783829"/>
                </a:moveTo>
                <a:cubicBezTo>
                  <a:pt x="122860" y="1614897"/>
                  <a:pt x="51959" y="1618938"/>
                  <a:pt x="134911" y="1618938"/>
                </a:cubicBezTo>
                <a:lnTo>
                  <a:pt x="284813" y="1439056"/>
                </a:lnTo>
                <a:lnTo>
                  <a:pt x="464695" y="1124262"/>
                </a:lnTo>
                <a:lnTo>
                  <a:pt x="854439" y="764498"/>
                </a:lnTo>
                <a:lnTo>
                  <a:pt x="1109272" y="464695"/>
                </a:lnTo>
                <a:lnTo>
                  <a:pt x="1244183" y="389744"/>
                </a:lnTo>
                <a:cubicBezTo>
                  <a:pt x="1291725" y="310508"/>
                  <a:pt x="1289154" y="343929"/>
                  <a:pt x="1289154" y="299803"/>
                </a:cubicBezTo>
                <a:lnTo>
                  <a:pt x="1484026" y="119921"/>
                </a:lnTo>
                <a:lnTo>
                  <a:pt x="1514006" y="0"/>
                </a:lnTo>
              </a:path>
            </a:pathLst>
          </a:custGeom>
          <a:ln w="254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15" name="Полилиния 114"/>
          <p:cNvSpPr/>
          <p:nvPr/>
        </p:nvSpPr>
        <p:spPr>
          <a:xfrm>
            <a:off x="3317875" y="2514600"/>
            <a:ext cx="3311525" cy="1058863"/>
          </a:xfrm>
          <a:custGeom>
            <a:avLst/>
            <a:gdLst>
              <a:gd name="connsiteX0" fmla="*/ 20128 w 3311105"/>
              <a:gd name="connsiteY0" fmla="*/ 418380 h 1058173"/>
              <a:gd name="connsiteX1" fmla="*/ 184030 w 3311105"/>
              <a:gd name="connsiteY1" fmla="*/ 340742 h 1058173"/>
              <a:gd name="connsiteX2" fmla="*/ 615350 w 3311105"/>
              <a:gd name="connsiteY2" fmla="*/ 357995 h 1058173"/>
              <a:gd name="connsiteX3" fmla="*/ 925901 w 3311105"/>
              <a:gd name="connsiteY3" fmla="*/ 254478 h 1058173"/>
              <a:gd name="connsiteX4" fmla="*/ 1167441 w 3311105"/>
              <a:gd name="connsiteY4" fmla="*/ 254478 h 1058173"/>
              <a:gd name="connsiteX5" fmla="*/ 1339969 w 3311105"/>
              <a:gd name="connsiteY5" fmla="*/ 168214 h 1058173"/>
              <a:gd name="connsiteX6" fmla="*/ 1339969 w 3311105"/>
              <a:gd name="connsiteY6" fmla="*/ 73324 h 1058173"/>
              <a:gd name="connsiteX7" fmla="*/ 1469365 w 3311105"/>
              <a:gd name="connsiteY7" fmla="*/ 12939 h 1058173"/>
              <a:gd name="connsiteX8" fmla="*/ 1831675 w 3311105"/>
              <a:gd name="connsiteY8" fmla="*/ 150961 h 1058173"/>
              <a:gd name="connsiteX9" fmla="*/ 2513162 w 3311105"/>
              <a:gd name="connsiteY9" fmla="*/ 280357 h 1058173"/>
              <a:gd name="connsiteX10" fmla="*/ 2694316 w 3311105"/>
              <a:gd name="connsiteY10" fmla="*/ 392501 h 1058173"/>
              <a:gd name="connsiteX11" fmla="*/ 3091131 w 3311105"/>
              <a:gd name="connsiteY11" fmla="*/ 556403 h 1058173"/>
              <a:gd name="connsiteX12" fmla="*/ 3306792 w 3311105"/>
              <a:gd name="connsiteY12" fmla="*/ 668546 h 1058173"/>
              <a:gd name="connsiteX13" fmla="*/ 3065252 w 3311105"/>
              <a:gd name="connsiteY13" fmla="*/ 823822 h 1058173"/>
              <a:gd name="connsiteX14" fmla="*/ 2513162 w 3311105"/>
              <a:gd name="connsiteY14" fmla="*/ 935965 h 1058173"/>
              <a:gd name="connsiteX15" fmla="*/ 2142226 w 3311105"/>
              <a:gd name="connsiteY15" fmla="*/ 996350 h 1058173"/>
              <a:gd name="connsiteX16" fmla="*/ 1745411 w 3311105"/>
              <a:gd name="connsiteY16" fmla="*/ 1056735 h 1058173"/>
              <a:gd name="connsiteX17" fmla="*/ 1624641 w 3311105"/>
              <a:gd name="connsiteY17" fmla="*/ 987724 h 1058173"/>
              <a:gd name="connsiteX18" fmla="*/ 1702279 w 3311105"/>
              <a:gd name="connsiteY18" fmla="*/ 849701 h 1058173"/>
              <a:gd name="connsiteX19" fmla="*/ 1676399 w 3311105"/>
              <a:gd name="connsiteY19" fmla="*/ 746184 h 1058173"/>
              <a:gd name="connsiteX20" fmla="*/ 1426233 w 3311105"/>
              <a:gd name="connsiteY20" fmla="*/ 737557 h 1058173"/>
              <a:gd name="connsiteX21" fmla="*/ 1253705 w 3311105"/>
              <a:gd name="connsiteY21" fmla="*/ 789316 h 1058173"/>
              <a:gd name="connsiteX22" fmla="*/ 848263 w 3311105"/>
              <a:gd name="connsiteY22" fmla="*/ 875580 h 1058173"/>
              <a:gd name="connsiteX23" fmla="*/ 434196 w 3311105"/>
              <a:gd name="connsiteY23" fmla="*/ 875580 h 1058173"/>
              <a:gd name="connsiteX24" fmla="*/ 434196 w 3311105"/>
              <a:gd name="connsiteY24" fmla="*/ 797942 h 1058173"/>
              <a:gd name="connsiteX25" fmla="*/ 572218 w 3311105"/>
              <a:gd name="connsiteY25" fmla="*/ 711678 h 1058173"/>
              <a:gd name="connsiteX26" fmla="*/ 710241 w 3311105"/>
              <a:gd name="connsiteY26" fmla="*/ 625414 h 1058173"/>
              <a:gd name="connsiteX27" fmla="*/ 736120 w 3311105"/>
              <a:gd name="connsiteY27" fmla="*/ 573656 h 1058173"/>
              <a:gd name="connsiteX28" fmla="*/ 572218 w 3311105"/>
              <a:gd name="connsiteY28" fmla="*/ 565029 h 1058173"/>
              <a:gd name="connsiteX29" fmla="*/ 408316 w 3311105"/>
              <a:gd name="connsiteY29" fmla="*/ 599535 h 1058173"/>
              <a:gd name="connsiteX30" fmla="*/ 63260 w 3311105"/>
              <a:gd name="connsiteY30" fmla="*/ 504644 h 1058173"/>
              <a:gd name="connsiteX31" fmla="*/ 20128 w 3311105"/>
              <a:gd name="connsiteY31" fmla="*/ 418380 h 1058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11105" h="1058173">
                <a:moveTo>
                  <a:pt x="20128" y="418380"/>
                </a:moveTo>
                <a:cubicBezTo>
                  <a:pt x="40256" y="391063"/>
                  <a:pt x="84826" y="350806"/>
                  <a:pt x="184030" y="340742"/>
                </a:cubicBezTo>
                <a:cubicBezTo>
                  <a:pt x="283234" y="330678"/>
                  <a:pt x="491705" y="372372"/>
                  <a:pt x="615350" y="357995"/>
                </a:cubicBezTo>
                <a:cubicBezTo>
                  <a:pt x="738995" y="343618"/>
                  <a:pt x="833886" y="271731"/>
                  <a:pt x="925901" y="254478"/>
                </a:cubicBezTo>
                <a:cubicBezTo>
                  <a:pt x="1017916" y="237225"/>
                  <a:pt x="1098430" y="268855"/>
                  <a:pt x="1167441" y="254478"/>
                </a:cubicBezTo>
                <a:cubicBezTo>
                  <a:pt x="1236452" y="240101"/>
                  <a:pt x="1311214" y="198406"/>
                  <a:pt x="1339969" y="168214"/>
                </a:cubicBezTo>
                <a:cubicBezTo>
                  <a:pt x="1368724" y="138022"/>
                  <a:pt x="1318403" y="99203"/>
                  <a:pt x="1339969" y="73324"/>
                </a:cubicBezTo>
                <a:cubicBezTo>
                  <a:pt x="1361535" y="47445"/>
                  <a:pt x="1387414" y="0"/>
                  <a:pt x="1469365" y="12939"/>
                </a:cubicBezTo>
                <a:cubicBezTo>
                  <a:pt x="1551316" y="25878"/>
                  <a:pt x="1657709" y="106391"/>
                  <a:pt x="1831675" y="150961"/>
                </a:cubicBezTo>
                <a:cubicBezTo>
                  <a:pt x="2005641" y="195531"/>
                  <a:pt x="2369389" y="240100"/>
                  <a:pt x="2513162" y="280357"/>
                </a:cubicBezTo>
                <a:cubicBezTo>
                  <a:pt x="2656935" y="320614"/>
                  <a:pt x="2597988" y="346493"/>
                  <a:pt x="2694316" y="392501"/>
                </a:cubicBezTo>
                <a:cubicBezTo>
                  <a:pt x="2790644" y="438509"/>
                  <a:pt x="2989052" y="510396"/>
                  <a:pt x="3091131" y="556403"/>
                </a:cubicBezTo>
                <a:cubicBezTo>
                  <a:pt x="3193210" y="602410"/>
                  <a:pt x="3311105" y="623976"/>
                  <a:pt x="3306792" y="668546"/>
                </a:cubicBezTo>
                <a:cubicBezTo>
                  <a:pt x="3302479" y="713116"/>
                  <a:pt x="3197524" y="779252"/>
                  <a:pt x="3065252" y="823822"/>
                </a:cubicBezTo>
                <a:cubicBezTo>
                  <a:pt x="2932980" y="868392"/>
                  <a:pt x="2667000" y="907210"/>
                  <a:pt x="2513162" y="935965"/>
                </a:cubicBezTo>
                <a:cubicBezTo>
                  <a:pt x="2359324" y="964720"/>
                  <a:pt x="2142226" y="996350"/>
                  <a:pt x="2142226" y="996350"/>
                </a:cubicBezTo>
                <a:cubicBezTo>
                  <a:pt x="2014268" y="1016478"/>
                  <a:pt x="1831675" y="1058173"/>
                  <a:pt x="1745411" y="1056735"/>
                </a:cubicBezTo>
                <a:cubicBezTo>
                  <a:pt x="1659147" y="1055297"/>
                  <a:pt x="1631830" y="1022230"/>
                  <a:pt x="1624641" y="987724"/>
                </a:cubicBezTo>
                <a:cubicBezTo>
                  <a:pt x="1617452" y="953218"/>
                  <a:pt x="1693653" y="889958"/>
                  <a:pt x="1702279" y="849701"/>
                </a:cubicBezTo>
                <a:cubicBezTo>
                  <a:pt x="1710905" y="809444"/>
                  <a:pt x="1722407" y="764875"/>
                  <a:pt x="1676399" y="746184"/>
                </a:cubicBezTo>
                <a:cubicBezTo>
                  <a:pt x="1630391" y="727493"/>
                  <a:pt x="1496682" y="730368"/>
                  <a:pt x="1426233" y="737557"/>
                </a:cubicBezTo>
                <a:cubicBezTo>
                  <a:pt x="1355784" y="744746"/>
                  <a:pt x="1350033" y="766312"/>
                  <a:pt x="1253705" y="789316"/>
                </a:cubicBezTo>
                <a:cubicBezTo>
                  <a:pt x="1157377" y="812320"/>
                  <a:pt x="984848" y="861203"/>
                  <a:pt x="848263" y="875580"/>
                </a:cubicBezTo>
                <a:cubicBezTo>
                  <a:pt x="711678" y="889957"/>
                  <a:pt x="503207" y="888520"/>
                  <a:pt x="434196" y="875580"/>
                </a:cubicBezTo>
                <a:cubicBezTo>
                  <a:pt x="365185" y="862640"/>
                  <a:pt x="411192" y="825259"/>
                  <a:pt x="434196" y="797942"/>
                </a:cubicBezTo>
                <a:cubicBezTo>
                  <a:pt x="457200" y="770625"/>
                  <a:pt x="572218" y="711678"/>
                  <a:pt x="572218" y="711678"/>
                </a:cubicBezTo>
                <a:cubicBezTo>
                  <a:pt x="618225" y="682923"/>
                  <a:pt x="682924" y="648418"/>
                  <a:pt x="710241" y="625414"/>
                </a:cubicBezTo>
                <a:cubicBezTo>
                  <a:pt x="737558" y="602410"/>
                  <a:pt x="759124" y="583720"/>
                  <a:pt x="736120" y="573656"/>
                </a:cubicBezTo>
                <a:cubicBezTo>
                  <a:pt x="713116" y="563592"/>
                  <a:pt x="626852" y="560716"/>
                  <a:pt x="572218" y="565029"/>
                </a:cubicBezTo>
                <a:cubicBezTo>
                  <a:pt x="517584" y="569342"/>
                  <a:pt x="493142" y="609599"/>
                  <a:pt x="408316" y="599535"/>
                </a:cubicBezTo>
                <a:cubicBezTo>
                  <a:pt x="323490" y="589471"/>
                  <a:pt x="126520" y="537712"/>
                  <a:pt x="63260" y="504644"/>
                </a:cubicBezTo>
                <a:cubicBezTo>
                  <a:pt x="0" y="471576"/>
                  <a:pt x="0" y="445697"/>
                  <a:pt x="20128" y="418380"/>
                </a:cubicBez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16" name="Полилиния 115"/>
          <p:cNvSpPr/>
          <p:nvPr/>
        </p:nvSpPr>
        <p:spPr>
          <a:xfrm>
            <a:off x="1687513" y="4438650"/>
            <a:ext cx="7202487" cy="5000625"/>
          </a:xfrm>
          <a:custGeom>
            <a:avLst/>
            <a:gdLst>
              <a:gd name="connsiteX0" fmla="*/ 236537 w 7202487"/>
              <a:gd name="connsiteY0" fmla="*/ 390525 h 5000625"/>
              <a:gd name="connsiteX1" fmla="*/ 427037 w 7202487"/>
              <a:gd name="connsiteY1" fmla="*/ 381000 h 5000625"/>
              <a:gd name="connsiteX2" fmla="*/ 560387 w 7202487"/>
              <a:gd name="connsiteY2" fmla="*/ 142875 h 5000625"/>
              <a:gd name="connsiteX3" fmla="*/ 750887 w 7202487"/>
              <a:gd name="connsiteY3" fmla="*/ 19050 h 5000625"/>
              <a:gd name="connsiteX4" fmla="*/ 1017587 w 7202487"/>
              <a:gd name="connsiteY4" fmla="*/ 28575 h 5000625"/>
              <a:gd name="connsiteX5" fmla="*/ 1331912 w 7202487"/>
              <a:gd name="connsiteY5" fmla="*/ 95250 h 5000625"/>
              <a:gd name="connsiteX6" fmla="*/ 1550987 w 7202487"/>
              <a:gd name="connsiteY6" fmla="*/ 238125 h 5000625"/>
              <a:gd name="connsiteX7" fmla="*/ 2179637 w 7202487"/>
              <a:gd name="connsiteY7" fmla="*/ 333375 h 5000625"/>
              <a:gd name="connsiteX8" fmla="*/ 2751137 w 7202487"/>
              <a:gd name="connsiteY8" fmla="*/ 295275 h 5000625"/>
              <a:gd name="connsiteX9" fmla="*/ 3074987 w 7202487"/>
              <a:gd name="connsiteY9" fmla="*/ 428625 h 5000625"/>
              <a:gd name="connsiteX10" fmla="*/ 2960687 w 7202487"/>
              <a:gd name="connsiteY10" fmla="*/ 514350 h 5000625"/>
              <a:gd name="connsiteX11" fmla="*/ 2627312 w 7202487"/>
              <a:gd name="connsiteY11" fmla="*/ 638175 h 5000625"/>
              <a:gd name="connsiteX12" fmla="*/ 2798762 w 7202487"/>
              <a:gd name="connsiteY12" fmla="*/ 762000 h 5000625"/>
              <a:gd name="connsiteX13" fmla="*/ 3017837 w 7202487"/>
              <a:gd name="connsiteY13" fmla="*/ 790575 h 5000625"/>
              <a:gd name="connsiteX14" fmla="*/ 3132137 w 7202487"/>
              <a:gd name="connsiteY14" fmla="*/ 790575 h 5000625"/>
              <a:gd name="connsiteX15" fmla="*/ 3198812 w 7202487"/>
              <a:gd name="connsiteY15" fmla="*/ 885825 h 5000625"/>
              <a:gd name="connsiteX16" fmla="*/ 3255962 w 7202487"/>
              <a:gd name="connsiteY16" fmla="*/ 1047750 h 5000625"/>
              <a:gd name="connsiteX17" fmla="*/ 3503612 w 7202487"/>
              <a:gd name="connsiteY17" fmla="*/ 1133475 h 5000625"/>
              <a:gd name="connsiteX18" fmla="*/ 3522662 w 7202487"/>
              <a:gd name="connsiteY18" fmla="*/ 1238250 h 5000625"/>
              <a:gd name="connsiteX19" fmla="*/ 3608387 w 7202487"/>
              <a:gd name="connsiteY19" fmla="*/ 1285875 h 5000625"/>
              <a:gd name="connsiteX20" fmla="*/ 3779837 w 7202487"/>
              <a:gd name="connsiteY20" fmla="*/ 1266825 h 5000625"/>
              <a:gd name="connsiteX21" fmla="*/ 4017962 w 7202487"/>
              <a:gd name="connsiteY21" fmla="*/ 1171575 h 5000625"/>
              <a:gd name="connsiteX22" fmla="*/ 4179887 w 7202487"/>
              <a:gd name="connsiteY22" fmla="*/ 1162050 h 5000625"/>
              <a:gd name="connsiteX23" fmla="*/ 4294187 w 7202487"/>
              <a:gd name="connsiteY23" fmla="*/ 1209675 h 5000625"/>
              <a:gd name="connsiteX24" fmla="*/ 4446587 w 7202487"/>
              <a:gd name="connsiteY24" fmla="*/ 1247775 h 5000625"/>
              <a:gd name="connsiteX25" fmla="*/ 4379912 w 7202487"/>
              <a:gd name="connsiteY25" fmla="*/ 1304925 h 5000625"/>
              <a:gd name="connsiteX26" fmla="*/ 4618037 w 7202487"/>
              <a:gd name="connsiteY26" fmla="*/ 1390650 h 5000625"/>
              <a:gd name="connsiteX27" fmla="*/ 4503737 w 7202487"/>
              <a:gd name="connsiteY27" fmla="*/ 1562100 h 5000625"/>
              <a:gd name="connsiteX28" fmla="*/ 4408487 w 7202487"/>
              <a:gd name="connsiteY28" fmla="*/ 1828800 h 5000625"/>
              <a:gd name="connsiteX29" fmla="*/ 4437062 w 7202487"/>
              <a:gd name="connsiteY29" fmla="*/ 1914525 h 5000625"/>
              <a:gd name="connsiteX30" fmla="*/ 4094162 w 7202487"/>
              <a:gd name="connsiteY30" fmla="*/ 2200275 h 5000625"/>
              <a:gd name="connsiteX31" fmla="*/ 4132262 w 7202487"/>
              <a:gd name="connsiteY31" fmla="*/ 2324100 h 5000625"/>
              <a:gd name="connsiteX32" fmla="*/ 4284662 w 7202487"/>
              <a:gd name="connsiteY32" fmla="*/ 2457450 h 5000625"/>
              <a:gd name="connsiteX33" fmla="*/ 4256087 w 7202487"/>
              <a:gd name="connsiteY33" fmla="*/ 2571750 h 5000625"/>
              <a:gd name="connsiteX34" fmla="*/ 4675187 w 7202487"/>
              <a:gd name="connsiteY34" fmla="*/ 2867025 h 5000625"/>
              <a:gd name="connsiteX35" fmla="*/ 5065712 w 7202487"/>
              <a:gd name="connsiteY35" fmla="*/ 2990850 h 5000625"/>
              <a:gd name="connsiteX36" fmla="*/ 5408612 w 7202487"/>
              <a:gd name="connsiteY36" fmla="*/ 3171825 h 5000625"/>
              <a:gd name="connsiteX37" fmla="*/ 5503862 w 7202487"/>
              <a:gd name="connsiteY37" fmla="*/ 3171825 h 5000625"/>
              <a:gd name="connsiteX38" fmla="*/ 5675312 w 7202487"/>
              <a:gd name="connsiteY38" fmla="*/ 3162300 h 5000625"/>
              <a:gd name="connsiteX39" fmla="*/ 6218237 w 7202487"/>
              <a:gd name="connsiteY39" fmla="*/ 3295650 h 5000625"/>
              <a:gd name="connsiteX40" fmla="*/ 6599237 w 7202487"/>
              <a:gd name="connsiteY40" fmla="*/ 3219450 h 5000625"/>
              <a:gd name="connsiteX41" fmla="*/ 6904037 w 7202487"/>
              <a:gd name="connsiteY41" fmla="*/ 3095625 h 5000625"/>
              <a:gd name="connsiteX42" fmla="*/ 7123112 w 7202487"/>
              <a:gd name="connsiteY42" fmla="*/ 2924175 h 5000625"/>
              <a:gd name="connsiteX43" fmla="*/ 7189787 w 7202487"/>
              <a:gd name="connsiteY43" fmla="*/ 3009900 h 5000625"/>
              <a:gd name="connsiteX44" fmla="*/ 7046912 w 7202487"/>
              <a:gd name="connsiteY44" fmla="*/ 3200400 h 5000625"/>
              <a:gd name="connsiteX45" fmla="*/ 6884987 w 7202487"/>
              <a:gd name="connsiteY45" fmla="*/ 3295650 h 5000625"/>
              <a:gd name="connsiteX46" fmla="*/ 6761162 w 7202487"/>
              <a:gd name="connsiteY46" fmla="*/ 3371850 h 5000625"/>
              <a:gd name="connsiteX47" fmla="*/ 6875462 w 7202487"/>
              <a:gd name="connsiteY47" fmla="*/ 3495675 h 5000625"/>
              <a:gd name="connsiteX48" fmla="*/ 6846887 w 7202487"/>
              <a:gd name="connsiteY48" fmla="*/ 3600450 h 5000625"/>
              <a:gd name="connsiteX49" fmla="*/ 6408737 w 7202487"/>
              <a:gd name="connsiteY49" fmla="*/ 3800475 h 5000625"/>
              <a:gd name="connsiteX50" fmla="*/ 6503987 w 7202487"/>
              <a:gd name="connsiteY50" fmla="*/ 3943350 h 5000625"/>
              <a:gd name="connsiteX51" fmla="*/ 6561137 w 7202487"/>
              <a:gd name="connsiteY51" fmla="*/ 4029075 h 5000625"/>
              <a:gd name="connsiteX52" fmla="*/ 6989762 w 7202487"/>
              <a:gd name="connsiteY52" fmla="*/ 4143375 h 5000625"/>
              <a:gd name="connsiteX53" fmla="*/ 6884987 w 7202487"/>
              <a:gd name="connsiteY53" fmla="*/ 4257675 h 5000625"/>
              <a:gd name="connsiteX54" fmla="*/ 6894512 w 7202487"/>
              <a:gd name="connsiteY54" fmla="*/ 4295775 h 5000625"/>
              <a:gd name="connsiteX55" fmla="*/ 6742112 w 7202487"/>
              <a:gd name="connsiteY55" fmla="*/ 4419600 h 5000625"/>
              <a:gd name="connsiteX56" fmla="*/ 6827837 w 7202487"/>
              <a:gd name="connsiteY56" fmla="*/ 4495800 h 5000625"/>
              <a:gd name="connsiteX57" fmla="*/ 6913562 w 7202487"/>
              <a:gd name="connsiteY57" fmla="*/ 4591050 h 5000625"/>
              <a:gd name="connsiteX58" fmla="*/ 6656387 w 7202487"/>
              <a:gd name="connsiteY58" fmla="*/ 4657725 h 5000625"/>
              <a:gd name="connsiteX59" fmla="*/ 6323012 w 7202487"/>
              <a:gd name="connsiteY59" fmla="*/ 4667250 h 5000625"/>
              <a:gd name="connsiteX60" fmla="*/ 6018212 w 7202487"/>
              <a:gd name="connsiteY60" fmla="*/ 4733925 h 5000625"/>
              <a:gd name="connsiteX61" fmla="*/ 5827712 w 7202487"/>
              <a:gd name="connsiteY61" fmla="*/ 4972050 h 5000625"/>
              <a:gd name="connsiteX62" fmla="*/ 5484812 w 7202487"/>
              <a:gd name="connsiteY62" fmla="*/ 4905375 h 5000625"/>
              <a:gd name="connsiteX63" fmla="*/ 5684837 w 7202487"/>
              <a:gd name="connsiteY63" fmla="*/ 4724400 h 5000625"/>
              <a:gd name="connsiteX64" fmla="*/ 6084887 w 7202487"/>
              <a:gd name="connsiteY64" fmla="*/ 4648200 h 5000625"/>
              <a:gd name="connsiteX65" fmla="*/ 6180137 w 7202487"/>
              <a:gd name="connsiteY65" fmla="*/ 4486275 h 5000625"/>
              <a:gd name="connsiteX66" fmla="*/ 5751512 w 7202487"/>
              <a:gd name="connsiteY66" fmla="*/ 4400550 h 5000625"/>
              <a:gd name="connsiteX67" fmla="*/ 5922962 w 7202487"/>
              <a:gd name="connsiteY67" fmla="*/ 4257675 h 5000625"/>
              <a:gd name="connsiteX68" fmla="*/ 5875337 w 7202487"/>
              <a:gd name="connsiteY68" fmla="*/ 4200525 h 5000625"/>
              <a:gd name="connsiteX69" fmla="*/ 5427662 w 7202487"/>
              <a:gd name="connsiteY69" fmla="*/ 4162425 h 5000625"/>
              <a:gd name="connsiteX70" fmla="*/ 5160962 w 7202487"/>
              <a:gd name="connsiteY70" fmla="*/ 3952875 h 5000625"/>
              <a:gd name="connsiteX71" fmla="*/ 4884737 w 7202487"/>
              <a:gd name="connsiteY71" fmla="*/ 3943350 h 5000625"/>
              <a:gd name="connsiteX72" fmla="*/ 4703762 w 7202487"/>
              <a:gd name="connsiteY72" fmla="*/ 4038600 h 5000625"/>
              <a:gd name="connsiteX73" fmla="*/ 4237037 w 7202487"/>
              <a:gd name="connsiteY73" fmla="*/ 4057650 h 5000625"/>
              <a:gd name="connsiteX74" fmla="*/ 4046537 w 7202487"/>
              <a:gd name="connsiteY74" fmla="*/ 4048125 h 5000625"/>
              <a:gd name="connsiteX75" fmla="*/ 3494087 w 7202487"/>
              <a:gd name="connsiteY75" fmla="*/ 4095750 h 5000625"/>
              <a:gd name="connsiteX76" fmla="*/ 2979737 w 7202487"/>
              <a:gd name="connsiteY76" fmla="*/ 4048125 h 5000625"/>
              <a:gd name="connsiteX77" fmla="*/ 3017837 w 7202487"/>
              <a:gd name="connsiteY77" fmla="*/ 3819525 h 5000625"/>
              <a:gd name="connsiteX78" fmla="*/ 2722562 w 7202487"/>
              <a:gd name="connsiteY78" fmla="*/ 3743325 h 5000625"/>
              <a:gd name="connsiteX79" fmla="*/ 2589212 w 7202487"/>
              <a:gd name="connsiteY79" fmla="*/ 3648075 h 5000625"/>
              <a:gd name="connsiteX80" fmla="*/ 2713037 w 7202487"/>
              <a:gd name="connsiteY80" fmla="*/ 3543300 h 5000625"/>
              <a:gd name="connsiteX81" fmla="*/ 3398837 w 7202487"/>
              <a:gd name="connsiteY81" fmla="*/ 3505200 h 5000625"/>
              <a:gd name="connsiteX82" fmla="*/ 3427412 w 7202487"/>
              <a:gd name="connsiteY82" fmla="*/ 3400425 h 5000625"/>
              <a:gd name="connsiteX83" fmla="*/ 2770187 w 7202487"/>
              <a:gd name="connsiteY83" fmla="*/ 3324225 h 5000625"/>
              <a:gd name="connsiteX84" fmla="*/ 2760662 w 7202487"/>
              <a:gd name="connsiteY84" fmla="*/ 3219450 h 5000625"/>
              <a:gd name="connsiteX85" fmla="*/ 3170237 w 7202487"/>
              <a:gd name="connsiteY85" fmla="*/ 3028950 h 5000625"/>
              <a:gd name="connsiteX86" fmla="*/ 3160712 w 7202487"/>
              <a:gd name="connsiteY86" fmla="*/ 2867025 h 5000625"/>
              <a:gd name="connsiteX87" fmla="*/ 2884487 w 7202487"/>
              <a:gd name="connsiteY87" fmla="*/ 2667000 h 5000625"/>
              <a:gd name="connsiteX88" fmla="*/ 2503487 w 7202487"/>
              <a:gd name="connsiteY88" fmla="*/ 2686050 h 5000625"/>
              <a:gd name="connsiteX89" fmla="*/ 2474912 w 7202487"/>
              <a:gd name="connsiteY89" fmla="*/ 2762250 h 5000625"/>
              <a:gd name="connsiteX90" fmla="*/ 2617787 w 7202487"/>
              <a:gd name="connsiteY90" fmla="*/ 2905125 h 5000625"/>
              <a:gd name="connsiteX91" fmla="*/ 2560637 w 7202487"/>
              <a:gd name="connsiteY91" fmla="*/ 3048000 h 5000625"/>
              <a:gd name="connsiteX92" fmla="*/ 2436812 w 7202487"/>
              <a:gd name="connsiteY92" fmla="*/ 3162300 h 5000625"/>
              <a:gd name="connsiteX93" fmla="*/ 1741487 w 7202487"/>
              <a:gd name="connsiteY93" fmla="*/ 3143250 h 5000625"/>
              <a:gd name="connsiteX94" fmla="*/ 1360487 w 7202487"/>
              <a:gd name="connsiteY94" fmla="*/ 3238500 h 5000625"/>
              <a:gd name="connsiteX95" fmla="*/ 1065212 w 7202487"/>
              <a:gd name="connsiteY95" fmla="*/ 3105150 h 5000625"/>
              <a:gd name="connsiteX96" fmla="*/ 769937 w 7202487"/>
              <a:gd name="connsiteY96" fmla="*/ 3124200 h 5000625"/>
              <a:gd name="connsiteX97" fmla="*/ 760412 w 7202487"/>
              <a:gd name="connsiteY97" fmla="*/ 2924175 h 5000625"/>
              <a:gd name="connsiteX98" fmla="*/ 731837 w 7202487"/>
              <a:gd name="connsiteY98" fmla="*/ 2733675 h 5000625"/>
              <a:gd name="connsiteX99" fmla="*/ 398462 w 7202487"/>
              <a:gd name="connsiteY99" fmla="*/ 2619375 h 5000625"/>
              <a:gd name="connsiteX100" fmla="*/ 227012 w 7202487"/>
              <a:gd name="connsiteY100" fmla="*/ 2581275 h 5000625"/>
              <a:gd name="connsiteX101" fmla="*/ 198437 w 7202487"/>
              <a:gd name="connsiteY101" fmla="*/ 2333625 h 5000625"/>
              <a:gd name="connsiteX102" fmla="*/ 122237 w 7202487"/>
              <a:gd name="connsiteY102" fmla="*/ 2181225 h 5000625"/>
              <a:gd name="connsiteX103" fmla="*/ 55562 w 7202487"/>
              <a:gd name="connsiteY103" fmla="*/ 2066925 h 5000625"/>
              <a:gd name="connsiteX104" fmla="*/ 293687 w 7202487"/>
              <a:gd name="connsiteY104" fmla="*/ 1800225 h 5000625"/>
              <a:gd name="connsiteX105" fmla="*/ 198437 w 7202487"/>
              <a:gd name="connsiteY105" fmla="*/ 1552575 h 5000625"/>
              <a:gd name="connsiteX106" fmla="*/ 369887 w 7202487"/>
              <a:gd name="connsiteY106" fmla="*/ 1409700 h 5000625"/>
              <a:gd name="connsiteX107" fmla="*/ 46037 w 7202487"/>
              <a:gd name="connsiteY107" fmla="*/ 1400175 h 5000625"/>
              <a:gd name="connsiteX108" fmla="*/ 93662 w 7202487"/>
              <a:gd name="connsiteY108" fmla="*/ 1228725 h 5000625"/>
              <a:gd name="connsiteX109" fmla="*/ 379412 w 7202487"/>
              <a:gd name="connsiteY109" fmla="*/ 819150 h 5000625"/>
              <a:gd name="connsiteX110" fmla="*/ 236537 w 7202487"/>
              <a:gd name="connsiteY110" fmla="*/ 666750 h 5000625"/>
              <a:gd name="connsiteX111" fmla="*/ 284162 w 7202487"/>
              <a:gd name="connsiteY111" fmla="*/ 504825 h 5000625"/>
              <a:gd name="connsiteX112" fmla="*/ 236537 w 7202487"/>
              <a:gd name="connsiteY112" fmla="*/ 390525 h 500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7202487" h="5000625">
                <a:moveTo>
                  <a:pt x="236537" y="390525"/>
                </a:moveTo>
                <a:cubicBezTo>
                  <a:pt x="260349" y="369888"/>
                  <a:pt x="373062" y="422275"/>
                  <a:pt x="427037" y="381000"/>
                </a:cubicBezTo>
                <a:cubicBezTo>
                  <a:pt x="481012" y="339725"/>
                  <a:pt x="506412" y="203200"/>
                  <a:pt x="560387" y="142875"/>
                </a:cubicBezTo>
                <a:cubicBezTo>
                  <a:pt x="614362" y="82550"/>
                  <a:pt x="674687" y="38100"/>
                  <a:pt x="750887" y="19050"/>
                </a:cubicBezTo>
                <a:cubicBezTo>
                  <a:pt x="827087" y="0"/>
                  <a:pt x="920750" y="15875"/>
                  <a:pt x="1017587" y="28575"/>
                </a:cubicBezTo>
                <a:cubicBezTo>
                  <a:pt x="1114425" y="41275"/>
                  <a:pt x="1243012" y="60325"/>
                  <a:pt x="1331912" y="95250"/>
                </a:cubicBezTo>
                <a:cubicBezTo>
                  <a:pt x="1420812" y="130175"/>
                  <a:pt x="1409700" y="198438"/>
                  <a:pt x="1550987" y="238125"/>
                </a:cubicBezTo>
                <a:cubicBezTo>
                  <a:pt x="1692274" y="277812"/>
                  <a:pt x="1979612" y="323850"/>
                  <a:pt x="2179637" y="333375"/>
                </a:cubicBezTo>
                <a:cubicBezTo>
                  <a:pt x="2379662" y="342900"/>
                  <a:pt x="2601912" y="279400"/>
                  <a:pt x="2751137" y="295275"/>
                </a:cubicBezTo>
                <a:cubicBezTo>
                  <a:pt x="2900362" y="311150"/>
                  <a:pt x="3040062" y="392113"/>
                  <a:pt x="3074987" y="428625"/>
                </a:cubicBezTo>
                <a:cubicBezTo>
                  <a:pt x="3109912" y="465137"/>
                  <a:pt x="3035299" y="479425"/>
                  <a:pt x="2960687" y="514350"/>
                </a:cubicBezTo>
                <a:cubicBezTo>
                  <a:pt x="2886075" y="549275"/>
                  <a:pt x="2654299" y="596900"/>
                  <a:pt x="2627312" y="638175"/>
                </a:cubicBezTo>
                <a:cubicBezTo>
                  <a:pt x="2600325" y="679450"/>
                  <a:pt x="2733675" y="736600"/>
                  <a:pt x="2798762" y="762000"/>
                </a:cubicBezTo>
                <a:cubicBezTo>
                  <a:pt x="2863850" y="787400"/>
                  <a:pt x="2962275" y="785813"/>
                  <a:pt x="3017837" y="790575"/>
                </a:cubicBezTo>
                <a:cubicBezTo>
                  <a:pt x="3073400" y="795338"/>
                  <a:pt x="3101975" y="774700"/>
                  <a:pt x="3132137" y="790575"/>
                </a:cubicBezTo>
                <a:cubicBezTo>
                  <a:pt x="3162299" y="806450"/>
                  <a:pt x="3178175" y="842963"/>
                  <a:pt x="3198812" y="885825"/>
                </a:cubicBezTo>
                <a:cubicBezTo>
                  <a:pt x="3219449" y="928687"/>
                  <a:pt x="3205162" y="1006475"/>
                  <a:pt x="3255962" y="1047750"/>
                </a:cubicBezTo>
                <a:cubicBezTo>
                  <a:pt x="3306762" y="1089025"/>
                  <a:pt x="3459162" y="1101725"/>
                  <a:pt x="3503612" y="1133475"/>
                </a:cubicBezTo>
                <a:cubicBezTo>
                  <a:pt x="3548062" y="1165225"/>
                  <a:pt x="3505199" y="1212850"/>
                  <a:pt x="3522662" y="1238250"/>
                </a:cubicBezTo>
                <a:cubicBezTo>
                  <a:pt x="3540125" y="1263650"/>
                  <a:pt x="3565525" y="1281113"/>
                  <a:pt x="3608387" y="1285875"/>
                </a:cubicBezTo>
                <a:cubicBezTo>
                  <a:pt x="3651250" y="1290638"/>
                  <a:pt x="3711575" y="1285875"/>
                  <a:pt x="3779837" y="1266825"/>
                </a:cubicBezTo>
                <a:cubicBezTo>
                  <a:pt x="3848099" y="1247775"/>
                  <a:pt x="3951287" y="1189037"/>
                  <a:pt x="4017962" y="1171575"/>
                </a:cubicBezTo>
                <a:cubicBezTo>
                  <a:pt x="4084637" y="1154113"/>
                  <a:pt x="4133849" y="1155700"/>
                  <a:pt x="4179887" y="1162050"/>
                </a:cubicBezTo>
                <a:cubicBezTo>
                  <a:pt x="4225925" y="1168400"/>
                  <a:pt x="4249737" y="1195388"/>
                  <a:pt x="4294187" y="1209675"/>
                </a:cubicBezTo>
                <a:cubicBezTo>
                  <a:pt x="4338637" y="1223962"/>
                  <a:pt x="4432300" y="1231900"/>
                  <a:pt x="4446587" y="1247775"/>
                </a:cubicBezTo>
                <a:cubicBezTo>
                  <a:pt x="4460875" y="1263650"/>
                  <a:pt x="4351337" y="1281113"/>
                  <a:pt x="4379912" y="1304925"/>
                </a:cubicBezTo>
                <a:cubicBezTo>
                  <a:pt x="4408487" y="1328737"/>
                  <a:pt x="4597400" y="1347788"/>
                  <a:pt x="4618037" y="1390650"/>
                </a:cubicBezTo>
                <a:cubicBezTo>
                  <a:pt x="4638674" y="1433512"/>
                  <a:pt x="4538662" y="1489075"/>
                  <a:pt x="4503737" y="1562100"/>
                </a:cubicBezTo>
                <a:cubicBezTo>
                  <a:pt x="4468812" y="1635125"/>
                  <a:pt x="4419599" y="1770063"/>
                  <a:pt x="4408487" y="1828800"/>
                </a:cubicBezTo>
                <a:cubicBezTo>
                  <a:pt x="4397375" y="1887537"/>
                  <a:pt x="4489449" y="1852613"/>
                  <a:pt x="4437062" y="1914525"/>
                </a:cubicBezTo>
                <a:cubicBezTo>
                  <a:pt x="4384675" y="1976437"/>
                  <a:pt x="4144962" y="2132013"/>
                  <a:pt x="4094162" y="2200275"/>
                </a:cubicBezTo>
                <a:cubicBezTo>
                  <a:pt x="4043362" y="2268538"/>
                  <a:pt x="4100512" y="2281238"/>
                  <a:pt x="4132262" y="2324100"/>
                </a:cubicBezTo>
                <a:cubicBezTo>
                  <a:pt x="4164012" y="2366962"/>
                  <a:pt x="4264025" y="2416175"/>
                  <a:pt x="4284662" y="2457450"/>
                </a:cubicBezTo>
                <a:cubicBezTo>
                  <a:pt x="4305300" y="2498725"/>
                  <a:pt x="4191000" y="2503488"/>
                  <a:pt x="4256087" y="2571750"/>
                </a:cubicBezTo>
                <a:cubicBezTo>
                  <a:pt x="4321174" y="2640012"/>
                  <a:pt x="4540250" y="2797175"/>
                  <a:pt x="4675187" y="2867025"/>
                </a:cubicBezTo>
                <a:cubicBezTo>
                  <a:pt x="4810124" y="2936875"/>
                  <a:pt x="4943475" y="2940050"/>
                  <a:pt x="5065712" y="2990850"/>
                </a:cubicBezTo>
                <a:cubicBezTo>
                  <a:pt x="5187949" y="3041650"/>
                  <a:pt x="5335587" y="3141663"/>
                  <a:pt x="5408612" y="3171825"/>
                </a:cubicBezTo>
                <a:cubicBezTo>
                  <a:pt x="5481637" y="3201987"/>
                  <a:pt x="5459412" y="3173413"/>
                  <a:pt x="5503862" y="3171825"/>
                </a:cubicBezTo>
                <a:cubicBezTo>
                  <a:pt x="5548312" y="3170238"/>
                  <a:pt x="5556250" y="3141663"/>
                  <a:pt x="5675312" y="3162300"/>
                </a:cubicBezTo>
                <a:cubicBezTo>
                  <a:pt x="5794374" y="3182937"/>
                  <a:pt x="6064250" y="3286125"/>
                  <a:pt x="6218237" y="3295650"/>
                </a:cubicBezTo>
                <a:cubicBezTo>
                  <a:pt x="6372224" y="3305175"/>
                  <a:pt x="6484937" y="3252788"/>
                  <a:pt x="6599237" y="3219450"/>
                </a:cubicBezTo>
                <a:cubicBezTo>
                  <a:pt x="6713537" y="3186113"/>
                  <a:pt x="6816724" y="3144838"/>
                  <a:pt x="6904037" y="3095625"/>
                </a:cubicBezTo>
                <a:cubicBezTo>
                  <a:pt x="6991350" y="3046412"/>
                  <a:pt x="7075487" y="2938462"/>
                  <a:pt x="7123112" y="2924175"/>
                </a:cubicBezTo>
                <a:cubicBezTo>
                  <a:pt x="7170737" y="2909888"/>
                  <a:pt x="7202487" y="2963863"/>
                  <a:pt x="7189787" y="3009900"/>
                </a:cubicBezTo>
                <a:cubicBezTo>
                  <a:pt x="7177087" y="3055937"/>
                  <a:pt x="7097712" y="3152775"/>
                  <a:pt x="7046912" y="3200400"/>
                </a:cubicBezTo>
                <a:cubicBezTo>
                  <a:pt x="6996112" y="3248025"/>
                  <a:pt x="6932612" y="3267075"/>
                  <a:pt x="6884987" y="3295650"/>
                </a:cubicBezTo>
                <a:cubicBezTo>
                  <a:pt x="6837362" y="3324225"/>
                  <a:pt x="6762749" y="3338513"/>
                  <a:pt x="6761162" y="3371850"/>
                </a:cubicBezTo>
                <a:cubicBezTo>
                  <a:pt x="6759575" y="3405187"/>
                  <a:pt x="6861175" y="3457575"/>
                  <a:pt x="6875462" y="3495675"/>
                </a:cubicBezTo>
                <a:cubicBezTo>
                  <a:pt x="6889749" y="3533775"/>
                  <a:pt x="6924675" y="3549650"/>
                  <a:pt x="6846887" y="3600450"/>
                </a:cubicBezTo>
                <a:cubicBezTo>
                  <a:pt x="6769100" y="3651250"/>
                  <a:pt x="6465887" y="3743325"/>
                  <a:pt x="6408737" y="3800475"/>
                </a:cubicBezTo>
                <a:cubicBezTo>
                  <a:pt x="6351587" y="3857625"/>
                  <a:pt x="6503987" y="3943350"/>
                  <a:pt x="6503987" y="3943350"/>
                </a:cubicBezTo>
                <a:cubicBezTo>
                  <a:pt x="6529387" y="3981450"/>
                  <a:pt x="6480175" y="3995738"/>
                  <a:pt x="6561137" y="4029075"/>
                </a:cubicBezTo>
                <a:cubicBezTo>
                  <a:pt x="6642099" y="4062412"/>
                  <a:pt x="6935787" y="4105275"/>
                  <a:pt x="6989762" y="4143375"/>
                </a:cubicBezTo>
                <a:cubicBezTo>
                  <a:pt x="7043737" y="4181475"/>
                  <a:pt x="6900862" y="4232275"/>
                  <a:pt x="6884987" y="4257675"/>
                </a:cubicBezTo>
                <a:cubicBezTo>
                  <a:pt x="6869112" y="4283075"/>
                  <a:pt x="6918324" y="4268788"/>
                  <a:pt x="6894512" y="4295775"/>
                </a:cubicBezTo>
                <a:cubicBezTo>
                  <a:pt x="6870700" y="4322762"/>
                  <a:pt x="6753224" y="4386263"/>
                  <a:pt x="6742112" y="4419600"/>
                </a:cubicBezTo>
                <a:cubicBezTo>
                  <a:pt x="6731000" y="4452937"/>
                  <a:pt x="6799262" y="4467225"/>
                  <a:pt x="6827837" y="4495800"/>
                </a:cubicBezTo>
                <a:cubicBezTo>
                  <a:pt x="6856412" y="4524375"/>
                  <a:pt x="6942137" y="4564063"/>
                  <a:pt x="6913562" y="4591050"/>
                </a:cubicBezTo>
                <a:cubicBezTo>
                  <a:pt x="6884987" y="4618038"/>
                  <a:pt x="6754812" y="4645025"/>
                  <a:pt x="6656387" y="4657725"/>
                </a:cubicBezTo>
                <a:cubicBezTo>
                  <a:pt x="6557962" y="4670425"/>
                  <a:pt x="6429374" y="4654550"/>
                  <a:pt x="6323012" y="4667250"/>
                </a:cubicBezTo>
                <a:cubicBezTo>
                  <a:pt x="6216650" y="4679950"/>
                  <a:pt x="6100762" y="4683125"/>
                  <a:pt x="6018212" y="4733925"/>
                </a:cubicBezTo>
                <a:cubicBezTo>
                  <a:pt x="5935662" y="4784725"/>
                  <a:pt x="5916612" y="4943475"/>
                  <a:pt x="5827712" y="4972050"/>
                </a:cubicBezTo>
                <a:cubicBezTo>
                  <a:pt x="5738812" y="5000625"/>
                  <a:pt x="5508624" y="4946650"/>
                  <a:pt x="5484812" y="4905375"/>
                </a:cubicBezTo>
                <a:cubicBezTo>
                  <a:pt x="5461000" y="4864100"/>
                  <a:pt x="5584825" y="4767262"/>
                  <a:pt x="5684837" y="4724400"/>
                </a:cubicBezTo>
                <a:cubicBezTo>
                  <a:pt x="5784849" y="4681538"/>
                  <a:pt x="6002337" y="4687887"/>
                  <a:pt x="6084887" y="4648200"/>
                </a:cubicBezTo>
                <a:cubicBezTo>
                  <a:pt x="6167437" y="4608513"/>
                  <a:pt x="6235700" y="4527550"/>
                  <a:pt x="6180137" y="4486275"/>
                </a:cubicBezTo>
                <a:cubicBezTo>
                  <a:pt x="6124575" y="4445000"/>
                  <a:pt x="5794374" y="4438650"/>
                  <a:pt x="5751512" y="4400550"/>
                </a:cubicBezTo>
                <a:cubicBezTo>
                  <a:pt x="5708650" y="4362450"/>
                  <a:pt x="5902325" y="4291013"/>
                  <a:pt x="5922962" y="4257675"/>
                </a:cubicBezTo>
                <a:cubicBezTo>
                  <a:pt x="5943600" y="4224338"/>
                  <a:pt x="5957887" y="4216400"/>
                  <a:pt x="5875337" y="4200525"/>
                </a:cubicBezTo>
                <a:cubicBezTo>
                  <a:pt x="5792787" y="4184650"/>
                  <a:pt x="5546725" y="4203700"/>
                  <a:pt x="5427662" y="4162425"/>
                </a:cubicBezTo>
                <a:cubicBezTo>
                  <a:pt x="5308600" y="4121150"/>
                  <a:pt x="5251449" y="3989387"/>
                  <a:pt x="5160962" y="3952875"/>
                </a:cubicBezTo>
                <a:cubicBezTo>
                  <a:pt x="5070475" y="3916363"/>
                  <a:pt x="4960937" y="3929063"/>
                  <a:pt x="4884737" y="3943350"/>
                </a:cubicBezTo>
                <a:cubicBezTo>
                  <a:pt x="4808537" y="3957638"/>
                  <a:pt x="4811712" y="4019550"/>
                  <a:pt x="4703762" y="4038600"/>
                </a:cubicBezTo>
                <a:cubicBezTo>
                  <a:pt x="4595812" y="4057650"/>
                  <a:pt x="4346574" y="4056063"/>
                  <a:pt x="4237037" y="4057650"/>
                </a:cubicBezTo>
                <a:cubicBezTo>
                  <a:pt x="4127500" y="4059237"/>
                  <a:pt x="4170362" y="4041775"/>
                  <a:pt x="4046537" y="4048125"/>
                </a:cubicBezTo>
                <a:cubicBezTo>
                  <a:pt x="3922712" y="4054475"/>
                  <a:pt x="3671887" y="4095750"/>
                  <a:pt x="3494087" y="4095750"/>
                </a:cubicBezTo>
                <a:cubicBezTo>
                  <a:pt x="3316287" y="4095750"/>
                  <a:pt x="3059112" y="4094162"/>
                  <a:pt x="2979737" y="4048125"/>
                </a:cubicBezTo>
                <a:cubicBezTo>
                  <a:pt x="2900362" y="4002088"/>
                  <a:pt x="3060699" y="3870325"/>
                  <a:pt x="3017837" y="3819525"/>
                </a:cubicBezTo>
                <a:cubicBezTo>
                  <a:pt x="2974975" y="3768725"/>
                  <a:pt x="2794000" y="3771900"/>
                  <a:pt x="2722562" y="3743325"/>
                </a:cubicBezTo>
                <a:cubicBezTo>
                  <a:pt x="2651125" y="3714750"/>
                  <a:pt x="2590799" y="3681412"/>
                  <a:pt x="2589212" y="3648075"/>
                </a:cubicBezTo>
                <a:cubicBezTo>
                  <a:pt x="2587625" y="3614738"/>
                  <a:pt x="2578100" y="3567112"/>
                  <a:pt x="2713037" y="3543300"/>
                </a:cubicBezTo>
                <a:cubicBezTo>
                  <a:pt x="2847974" y="3519488"/>
                  <a:pt x="3279775" y="3529012"/>
                  <a:pt x="3398837" y="3505200"/>
                </a:cubicBezTo>
                <a:cubicBezTo>
                  <a:pt x="3517899" y="3481388"/>
                  <a:pt x="3532187" y="3430587"/>
                  <a:pt x="3427412" y="3400425"/>
                </a:cubicBezTo>
                <a:cubicBezTo>
                  <a:pt x="3322637" y="3370263"/>
                  <a:pt x="2881312" y="3354388"/>
                  <a:pt x="2770187" y="3324225"/>
                </a:cubicBezTo>
                <a:cubicBezTo>
                  <a:pt x="2659062" y="3294063"/>
                  <a:pt x="2693987" y="3268663"/>
                  <a:pt x="2760662" y="3219450"/>
                </a:cubicBezTo>
                <a:cubicBezTo>
                  <a:pt x="2827337" y="3170238"/>
                  <a:pt x="3103562" y="3087687"/>
                  <a:pt x="3170237" y="3028950"/>
                </a:cubicBezTo>
                <a:cubicBezTo>
                  <a:pt x="3236912" y="2970213"/>
                  <a:pt x="3208337" y="2927350"/>
                  <a:pt x="3160712" y="2867025"/>
                </a:cubicBezTo>
                <a:cubicBezTo>
                  <a:pt x="3113087" y="2806700"/>
                  <a:pt x="2994024" y="2697162"/>
                  <a:pt x="2884487" y="2667000"/>
                </a:cubicBezTo>
                <a:cubicBezTo>
                  <a:pt x="2774950" y="2636838"/>
                  <a:pt x="2571749" y="2670175"/>
                  <a:pt x="2503487" y="2686050"/>
                </a:cubicBezTo>
                <a:cubicBezTo>
                  <a:pt x="2435225" y="2701925"/>
                  <a:pt x="2455862" y="2725738"/>
                  <a:pt x="2474912" y="2762250"/>
                </a:cubicBezTo>
                <a:cubicBezTo>
                  <a:pt x="2493962" y="2798762"/>
                  <a:pt x="2603500" y="2857500"/>
                  <a:pt x="2617787" y="2905125"/>
                </a:cubicBezTo>
                <a:cubicBezTo>
                  <a:pt x="2632074" y="2952750"/>
                  <a:pt x="2590799" y="3005138"/>
                  <a:pt x="2560637" y="3048000"/>
                </a:cubicBezTo>
                <a:cubicBezTo>
                  <a:pt x="2530475" y="3090862"/>
                  <a:pt x="2573337" y="3146425"/>
                  <a:pt x="2436812" y="3162300"/>
                </a:cubicBezTo>
                <a:cubicBezTo>
                  <a:pt x="2300287" y="3178175"/>
                  <a:pt x="1920874" y="3130550"/>
                  <a:pt x="1741487" y="3143250"/>
                </a:cubicBezTo>
                <a:cubicBezTo>
                  <a:pt x="1562100" y="3155950"/>
                  <a:pt x="1473199" y="3244850"/>
                  <a:pt x="1360487" y="3238500"/>
                </a:cubicBezTo>
                <a:cubicBezTo>
                  <a:pt x="1247775" y="3232150"/>
                  <a:pt x="1163637" y="3124200"/>
                  <a:pt x="1065212" y="3105150"/>
                </a:cubicBezTo>
                <a:cubicBezTo>
                  <a:pt x="966787" y="3086100"/>
                  <a:pt x="820737" y="3154362"/>
                  <a:pt x="769937" y="3124200"/>
                </a:cubicBezTo>
                <a:cubicBezTo>
                  <a:pt x="719137" y="3094038"/>
                  <a:pt x="766762" y="2989262"/>
                  <a:pt x="760412" y="2924175"/>
                </a:cubicBezTo>
                <a:cubicBezTo>
                  <a:pt x="754062" y="2859088"/>
                  <a:pt x="792162" y="2784475"/>
                  <a:pt x="731837" y="2733675"/>
                </a:cubicBezTo>
                <a:cubicBezTo>
                  <a:pt x="671512" y="2682875"/>
                  <a:pt x="482600" y="2644775"/>
                  <a:pt x="398462" y="2619375"/>
                </a:cubicBezTo>
                <a:cubicBezTo>
                  <a:pt x="314325" y="2593975"/>
                  <a:pt x="260350" y="2628900"/>
                  <a:pt x="227012" y="2581275"/>
                </a:cubicBezTo>
                <a:cubicBezTo>
                  <a:pt x="193675" y="2533650"/>
                  <a:pt x="215899" y="2400300"/>
                  <a:pt x="198437" y="2333625"/>
                </a:cubicBezTo>
                <a:cubicBezTo>
                  <a:pt x="180975" y="2266950"/>
                  <a:pt x="146049" y="2225675"/>
                  <a:pt x="122237" y="2181225"/>
                </a:cubicBezTo>
                <a:cubicBezTo>
                  <a:pt x="98425" y="2136775"/>
                  <a:pt x="26987" y="2130425"/>
                  <a:pt x="55562" y="2066925"/>
                </a:cubicBezTo>
                <a:cubicBezTo>
                  <a:pt x="84137" y="2003425"/>
                  <a:pt x="269875" y="1885950"/>
                  <a:pt x="293687" y="1800225"/>
                </a:cubicBezTo>
                <a:cubicBezTo>
                  <a:pt x="317499" y="1714500"/>
                  <a:pt x="185737" y="1617662"/>
                  <a:pt x="198437" y="1552575"/>
                </a:cubicBezTo>
                <a:cubicBezTo>
                  <a:pt x="211137" y="1487488"/>
                  <a:pt x="395287" y="1435100"/>
                  <a:pt x="369887" y="1409700"/>
                </a:cubicBezTo>
                <a:cubicBezTo>
                  <a:pt x="344487" y="1384300"/>
                  <a:pt x="92074" y="1430337"/>
                  <a:pt x="46037" y="1400175"/>
                </a:cubicBezTo>
                <a:cubicBezTo>
                  <a:pt x="0" y="1370013"/>
                  <a:pt x="38100" y="1325562"/>
                  <a:pt x="93662" y="1228725"/>
                </a:cubicBezTo>
                <a:cubicBezTo>
                  <a:pt x="149224" y="1131888"/>
                  <a:pt x="355600" y="912812"/>
                  <a:pt x="379412" y="819150"/>
                </a:cubicBezTo>
                <a:cubicBezTo>
                  <a:pt x="403224" y="725488"/>
                  <a:pt x="252412" y="719137"/>
                  <a:pt x="236537" y="666750"/>
                </a:cubicBezTo>
                <a:cubicBezTo>
                  <a:pt x="220662" y="614363"/>
                  <a:pt x="285749" y="550862"/>
                  <a:pt x="284162" y="504825"/>
                </a:cubicBezTo>
                <a:cubicBezTo>
                  <a:pt x="282575" y="458788"/>
                  <a:pt x="212725" y="411162"/>
                  <a:pt x="236537" y="390525"/>
                </a:cubicBez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17" name="Полилиния 116"/>
          <p:cNvSpPr/>
          <p:nvPr/>
        </p:nvSpPr>
        <p:spPr>
          <a:xfrm>
            <a:off x="6927850" y="7908925"/>
            <a:ext cx="582613" cy="303213"/>
          </a:xfrm>
          <a:custGeom>
            <a:avLst/>
            <a:gdLst>
              <a:gd name="connsiteX0" fmla="*/ 6350 w 582612"/>
              <a:gd name="connsiteY0" fmla="*/ 139700 h 303213"/>
              <a:gd name="connsiteX1" fmla="*/ 149225 w 582612"/>
              <a:gd name="connsiteY1" fmla="*/ 15875 h 303213"/>
              <a:gd name="connsiteX2" fmla="*/ 282575 w 582612"/>
              <a:gd name="connsiteY2" fmla="*/ 44450 h 303213"/>
              <a:gd name="connsiteX3" fmla="*/ 454025 w 582612"/>
              <a:gd name="connsiteY3" fmla="*/ 92075 h 303213"/>
              <a:gd name="connsiteX4" fmla="*/ 568325 w 582612"/>
              <a:gd name="connsiteY4" fmla="*/ 149225 h 303213"/>
              <a:gd name="connsiteX5" fmla="*/ 539750 w 582612"/>
              <a:gd name="connsiteY5" fmla="*/ 234950 h 303213"/>
              <a:gd name="connsiteX6" fmla="*/ 406400 w 582612"/>
              <a:gd name="connsiteY6" fmla="*/ 273050 h 303213"/>
              <a:gd name="connsiteX7" fmla="*/ 339725 w 582612"/>
              <a:gd name="connsiteY7" fmla="*/ 292100 h 303213"/>
              <a:gd name="connsiteX8" fmla="*/ 111125 w 582612"/>
              <a:gd name="connsiteY8" fmla="*/ 273050 h 303213"/>
              <a:gd name="connsiteX9" fmla="*/ 6350 w 582612"/>
              <a:gd name="connsiteY9" fmla="*/ 139700 h 303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82612" h="303213">
                <a:moveTo>
                  <a:pt x="6350" y="139700"/>
                </a:moveTo>
                <a:cubicBezTo>
                  <a:pt x="12700" y="96838"/>
                  <a:pt x="103188" y="31750"/>
                  <a:pt x="149225" y="15875"/>
                </a:cubicBezTo>
                <a:cubicBezTo>
                  <a:pt x="195263" y="0"/>
                  <a:pt x="231775" y="31750"/>
                  <a:pt x="282575" y="44450"/>
                </a:cubicBezTo>
                <a:cubicBezTo>
                  <a:pt x="333375" y="57150"/>
                  <a:pt x="406400" y="74613"/>
                  <a:pt x="454025" y="92075"/>
                </a:cubicBezTo>
                <a:cubicBezTo>
                  <a:pt x="501650" y="109538"/>
                  <a:pt x="554038" y="125413"/>
                  <a:pt x="568325" y="149225"/>
                </a:cubicBezTo>
                <a:cubicBezTo>
                  <a:pt x="582612" y="173037"/>
                  <a:pt x="566738" y="214312"/>
                  <a:pt x="539750" y="234950"/>
                </a:cubicBezTo>
                <a:cubicBezTo>
                  <a:pt x="512762" y="255588"/>
                  <a:pt x="406400" y="273050"/>
                  <a:pt x="406400" y="273050"/>
                </a:cubicBezTo>
                <a:cubicBezTo>
                  <a:pt x="373063" y="282575"/>
                  <a:pt x="388937" y="292100"/>
                  <a:pt x="339725" y="292100"/>
                </a:cubicBezTo>
                <a:cubicBezTo>
                  <a:pt x="290513" y="292100"/>
                  <a:pt x="165100" y="303213"/>
                  <a:pt x="111125" y="273050"/>
                </a:cubicBezTo>
                <a:cubicBezTo>
                  <a:pt x="57150" y="242888"/>
                  <a:pt x="0" y="182562"/>
                  <a:pt x="6350" y="139700"/>
                </a:cubicBez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18" name="Полилиния 117"/>
          <p:cNvSpPr/>
          <p:nvPr/>
        </p:nvSpPr>
        <p:spPr>
          <a:xfrm>
            <a:off x="5873750" y="7351713"/>
            <a:ext cx="968375" cy="603250"/>
          </a:xfrm>
          <a:custGeom>
            <a:avLst/>
            <a:gdLst>
              <a:gd name="connsiteX0" fmla="*/ 517525 w 968375"/>
              <a:gd name="connsiteY0" fmla="*/ 182562 h 603249"/>
              <a:gd name="connsiteX1" fmla="*/ 898525 w 968375"/>
              <a:gd name="connsiteY1" fmla="*/ 239712 h 603249"/>
              <a:gd name="connsiteX2" fmla="*/ 936625 w 968375"/>
              <a:gd name="connsiteY2" fmla="*/ 525462 h 603249"/>
              <a:gd name="connsiteX3" fmla="*/ 898525 w 968375"/>
              <a:gd name="connsiteY3" fmla="*/ 582612 h 603249"/>
              <a:gd name="connsiteX4" fmla="*/ 708025 w 968375"/>
              <a:gd name="connsiteY4" fmla="*/ 592137 h 603249"/>
              <a:gd name="connsiteX5" fmla="*/ 460375 w 968375"/>
              <a:gd name="connsiteY5" fmla="*/ 515937 h 603249"/>
              <a:gd name="connsiteX6" fmla="*/ 393700 w 968375"/>
              <a:gd name="connsiteY6" fmla="*/ 420687 h 603249"/>
              <a:gd name="connsiteX7" fmla="*/ 98425 w 968375"/>
              <a:gd name="connsiteY7" fmla="*/ 296862 h 603249"/>
              <a:gd name="connsiteX8" fmla="*/ 50800 w 968375"/>
              <a:gd name="connsiteY8" fmla="*/ 201612 h 603249"/>
              <a:gd name="connsiteX9" fmla="*/ 22225 w 968375"/>
              <a:gd name="connsiteY9" fmla="*/ 96837 h 603249"/>
              <a:gd name="connsiteX10" fmla="*/ 184150 w 968375"/>
              <a:gd name="connsiteY10" fmla="*/ 39687 h 603249"/>
              <a:gd name="connsiteX11" fmla="*/ 288925 w 968375"/>
              <a:gd name="connsiteY11" fmla="*/ 11112 h 603249"/>
              <a:gd name="connsiteX12" fmla="*/ 412750 w 968375"/>
              <a:gd name="connsiteY12" fmla="*/ 106362 h 603249"/>
              <a:gd name="connsiteX13" fmla="*/ 412750 w 968375"/>
              <a:gd name="connsiteY13" fmla="*/ 173037 h 603249"/>
              <a:gd name="connsiteX14" fmla="*/ 517525 w 968375"/>
              <a:gd name="connsiteY14" fmla="*/ 182562 h 603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68375" h="603249">
                <a:moveTo>
                  <a:pt x="517525" y="182562"/>
                </a:moveTo>
                <a:cubicBezTo>
                  <a:pt x="598488" y="193675"/>
                  <a:pt x="828675" y="182562"/>
                  <a:pt x="898525" y="239712"/>
                </a:cubicBezTo>
                <a:cubicBezTo>
                  <a:pt x="968375" y="296862"/>
                  <a:pt x="936625" y="468312"/>
                  <a:pt x="936625" y="525462"/>
                </a:cubicBezTo>
                <a:cubicBezTo>
                  <a:pt x="936625" y="582612"/>
                  <a:pt x="936625" y="571500"/>
                  <a:pt x="898525" y="582612"/>
                </a:cubicBezTo>
                <a:cubicBezTo>
                  <a:pt x="860425" y="593724"/>
                  <a:pt x="781050" y="603249"/>
                  <a:pt x="708025" y="592137"/>
                </a:cubicBezTo>
                <a:cubicBezTo>
                  <a:pt x="635000" y="581025"/>
                  <a:pt x="512762" y="544512"/>
                  <a:pt x="460375" y="515937"/>
                </a:cubicBezTo>
                <a:cubicBezTo>
                  <a:pt x="407988" y="487362"/>
                  <a:pt x="454025" y="457199"/>
                  <a:pt x="393700" y="420687"/>
                </a:cubicBezTo>
                <a:cubicBezTo>
                  <a:pt x="333375" y="384175"/>
                  <a:pt x="155575" y="333375"/>
                  <a:pt x="98425" y="296862"/>
                </a:cubicBezTo>
                <a:cubicBezTo>
                  <a:pt x="41275" y="260350"/>
                  <a:pt x="63500" y="234950"/>
                  <a:pt x="50800" y="201612"/>
                </a:cubicBezTo>
                <a:cubicBezTo>
                  <a:pt x="38100" y="168275"/>
                  <a:pt x="0" y="123824"/>
                  <a:pt x="22225" y="96837"/>
                </a:cubicBezTo>
                <a:cubicBezTo>
                  <a:pt x="44450" y="69850"/>
                  <a:pt x="139700" y="53974"/>
                  <a:pt x="184150" y="39687"/>
                </a:cubicBezTo>
                <a:cubicBezTo>
                  <a:pt x="228600" y="25400"/>
                  <a:pt x="250825" y="0"/>
                  <a:pt x="288925" y="11112"/>
                </a:cubicBezTo>
                <a:cubicBezTo>
                  <a:pt x="327025" y="22224"/>
                  <a:pt x="392112" y="79374"/>
                  <a:pt x="412750" y="106362"/>
                </a:cubicBezTo>
                <a:cubicBezTo>
                  <a:pt x="433388" y="133350"/>
                  <a:pt x="395288" y="158750"/>
                  <a:pt x="412750" y="173037"/>
                </a:cubicBezTo>
                <a:cubicBezTo>
                  <a:pt x="430212" y="187324"/>
                  <a:pt x="436563" y="171450"/>
                  <a:pt x="517525" y="182562"/>
                </a:cubicBez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grpSp>
        <p:nvGrpSpPr>
          <p:cNvPr id="12303" name="Группа 107"/>
          <p:cNvGrpSpPr>
            <a:grpSpLocks/>
          </p:cNvGrpSpPr>
          <p:nvPr/>
        </p:nvGrpSpPr>
        <p:grpSpPr bwMode="auto">
          <a:xfrm>
            <a:off x="9258300" y="5786438"/>
            <a:ext cx="3559175" cy="3808412"/>
            <a:chOff x="9258300" y="5786438"/>
            <a:chExt cx="3559175" cy="3808412"/>
          </a:xfrm>
        </p:grpSpPr>
        <p:sp>
          <p:nvSpPr>
            <p:cNvPr id="2" name="Rectangle 4"/>
            <p:cNvSpPr>
              <a:spLocks noChangeArrowheads="1"/>
            </p:cNvSpPr>
            <p:nvPr/>
          </p:nvSpPr>
          <p:spPr bwMode="auto">
            <a:xfrm>
              <a:off x="9258300" y="5800725"/>
              <a:ext cx="3543300" cy="3794125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1983" tIns="60995" rIns="121983" bIns="60995" anchor="ctr"/>
            <a:lstStyle/>
            <a:p>
              <a:pPr defTabSz="1219200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417" name="Text Box 5"/>
            <p:cNvSpPr txBox="1">
              <a:spLocks noChangeArrowheads="1"/>
            </p:cNvSpPr>
            <p:nvPr/>
          </p:nvSpPr>
          <p:spPr bwMode="auto">
            <a:xfrm>
              <a:off x="9726587" y="5786438"/>
              <a:ext cx="2620930" cy="371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05" tIns="85315" rIns="170605" bIns="85315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3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12418" name="Group 212"/>
            <p:cNvGrpSpPr>
              <a:grpSpLocks/>
            </p:cNvGrpSpPr>
            <p:nvPr/>
          </p:nvGrpSpPr>
          <p:grpSpPr bwMode="auto">
            <a:xfrm>
              <a:off x="9615486" y="8931300"/>
              <a:ext cx="500057" cy="12702"/>
              <a:chOff x="4455" y="3099"/>
              <a:chExt cx="225" cy="6"/>
            </a:xfrm>
          </p:grpSpPr>
          <p:cxnSp>
            <p:nvCxnSpPr>
              <p:cNvPr id="48" name="Прямая соединительная линия 47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Прямая соединительная линия 48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419" name="Text Box 352"/>
            <p:cNvSpPr txBox="1">
              <a:spLocks noChangeArrowheads="1"/>
            </p:cNvSpPr>
            <p:nvPr/>
          </p:nvSpPr>
          <p:spPr bwMode="auto">
            <a:xfrm>
              <a:off x="10615606" y="8766202"/>
              <a:ext cx="1982764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grpSp>
          <p:nvGrpSpPr>
            <p:cNvPr id="12420" name="Group 298"/>
            <p:cNvGrpSpPr>
              <a:grpSpLocks/>
            </p:cNvGrpSpPr>
            <p:nvPr/>
          </p:nvGrpSpPr>
          <p:grpSpPr bwMode="auto">
            <a:xfrm>
              <a:off x="9483724" y="8372496"/>
              <a:ext cx="703255" cy="368301"/>
              <a:chOff x="2290" y="3991"/>
              <a:chExt cx="817" cy="270"/>
            </a:xfrm>
          </p:grpSpPr>
          <p:sp>
            <p:nvSpPr>
              <p:cNvPr id="12444" name="Rectangle 299"/>
              <p:cNvSpPr>
                <a:spLocks noChangeArrowheads="1"/>
              </p:cNvSpPr>
              <p:nvPr/>
            </p:nvSpPr>
            <p:spPr bwMode="auto">
              <a:xfrm>
                <a:off x="2702" y="3991"/>
                <a:ext cx="405" cy="270"/>
              </a:xfrm>
              <a:prstGeom prst="rect">
                <a:avLst/>
              </a:prstGeom>
              <a:solidFill>
                <a:srgbClr val="FFFF99"/>
              </a:solidFill>
              <a:ln w="25400">
                <a:noFill/>
                <a:miter lim="800000"/>
                <a:headEnd/>
                <a:tailEnd/>
              </a:ln>
            </p:spPr>
            <p:txBody>
              <a:bodyPr lIns="16565" tIns="16565" rIns="16565" bIns="16565"/>
              <a:lstStyle/>
              <a:p>
                <a:pPr defTabSz="1593850"/>
                <a:r>
                  <a:rPr lang="ru-RU" sz="1100" b="1" u="sng">
                    <a:solidFill>
                      <a:schemeClr val="tx1"/>
                    </a:solidFill>
                    <a:cs typeface="Times New Roman" pitchFamily="18" charset="0"/>
                  </a:rPr>
                  <a:t>ЦРБ</a:t>
                </a:r>
              </a:p>
              <a:p>
                <a:pPr defTabSz="1593850"/>
                <a:r>
                  <a:rPr lang="ru-RU" sz="1100" b="1">
                    <a:solidFill>
                      <a:schemeClr val="tx1"/>
                    </a:solidFill>
                    <a:cs typeface="Times New Roman" pitchFamily="18" charset="0"/>
                  </a:rPr>
                  <a:t>306</a:t>
                </a:r>
                <a:endParaRPr lang="ru-RU" sz="11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12445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12446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12448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noFill/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271" tIns="59636" rIns="119271" bIns="59636"/>
                  <a:lstStyle/>
                  <a:p>
                    <a:pPr defTabSz="1593850"/>
                    <a:endParaRPr lang="ru-RU" sz="3100">
                      <a:solidFill>
                        <a:schemeClr val="tx1"/>
                      </a:solidFill>
                      <a:latin typeface="Calibri" pitchFamily="34" charset="0"/>
                    </a:endParaRPr>
                  </a:p>
                </p:txBody>
              </p:sp>
              <p:sp>
                <p:nvSpPr>
                  <p:cNvPr id="12449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450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grpSp>
                <p:nvGrpSpPr>
                  <p:cNvPr id="12451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12452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12453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</p:grpSp>
            </p:grpSp>
            <p:sp>
              <p:nvSpPr>
                <p:cNvPr id="12447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aphicFrame>
          <p:nvGraphicFramePr>
            <p:cNvPr id="12294" name="Object 181"/>
            <p:cNvGraphicFramePr>
              <a:graphicFrameLocks noChangeAspect="1"/>
            </p:cNvGraphicFramePr>
            <p:nvPr/>
          </p:nvGraphicFramePr>
          <p:xfrm>
            <a:off x="9472611" y="7897832"/>
            <a:ext cx="425445" cy="403226"/>
          </p:xfrm>
          <a:graphic>
            <a:graphicData uri="http://schemas.openxmlformats.org/presentationml/2006/ole">
              <p:oleObj spid="_x0000_s12294" name="Clip" r:id="rId4" imgW="568824" imgH="706443" progId="">
                <p:embed/>
              </p:oleObj>
            </a:graphicData>
          </a:graphic>
        </p:graphicFrame>
        <p:sp>
          <p:nvSpPr>
            <p:cNvPr id="12421" name="Прямоугольник 101"/>
            <p:cNvSpPr>
              <a:spLocks noChangeArrowheads="1"/>
            </p:cNvSpPr>
            <p:nvPr/>
          </p:nvSpPr>
          <p:spPr bwMode="auto">
            <a:xfrm>
              <a:off x="9928621" y="7771437"/>
              <a:ext cx="2865440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12422" name="Text Box 438"/>
            <p:cNvSpPr txBox="1">
              <a:spLocks noChangeArrowheads="1"/>
            </p:cNvSpPr>
            <p:nvPr/>
          </p:nvSpPr>
          <p:spPr bwMode="auto">
            <a:xfrm>
              <a:off x="9829797" y="7164400"/>
              <a:ext cx="2974939" cy="3340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pSp>
          <p:nvGrpSpPr>
            <p:cNvPr id="12423" name="Group 439"/>
            <p:cNvGrpSpPr>
              <a:grpSpLocks/>
            </p:cNvGrpSpPr>
            <p:nvPr/>
          </p:nvGrpSpPr>
          <p:grpSpPr bwMode="auto">
            <a:xfrm>
              <a:off x="9277354" y="7300924"/>
              <a:ext cx="552442" cy="588965"/>
              <a:chOff x="13" y="3810"/>
              <a:chExt cx="284" cy="309"/>
            </a:xfrm>
          </p:grpSpPr>
          <p:graphicFrame>
            <p:nvGraphicFramePr>
              <p:cNvPr id="12295" name="Object 16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12295" name="Clip" r:id="rId5" imgW="590231" imgH="703385" progId="">
                  <p:embed/>
                </p:oleObj>
              </a:graphicData>
            </a:graphic>
          </p:graphicFrame>
          <p:sp>
            <p:nvSpPr>
              <p:cNvPr id="12443" name="Text Box 441"/>
              <p:cNvSpPr txBox="1">
                <a:spLocks noChangeArrowheads="1"/>
              </p:cNvSpPr>
              <p:nvPr/>
            </p:nvSpPr>
            <p:spPr bwMode="auto">
              <a:xfrm>
                <a:off x="13" y="3810"/>
                <a:ext cx="284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2000">
                    <a:solidFill>
                      <a:schemeClr val="tx1"/>
                    </a:solidFill>
                    <a:cs typeface="Times New Roman" pitchFamily="18" charset="0"/>
                  </a:rPr>
                  <a:t>нг</a:t>
                </a:r>
              </a:p>
            </p:txBody>
          </p:sp>
        </p:grpSp>
        <p:grpSp>
          <p:nvGrpSpPr>
            <p:cNvPr id="12424" name="Group 290"/>
            <p:cNvGrpSpPr>
              <a:grpSpLocks/>
            </p:cNvGrpSpPr>
            <p:nvPr/>
          </p:nvGrpSpPr>
          <p:grpSpPr bwMode="auto">
            <a:xfrm>
              <a:off x="9347207" y="6948498"/>
              <a:ext cx="554032" cy="495301"/>
              <a:chOff x="1038" y="4292"/>
              <a:chExt cx="272" cy="226"/>
            </a:xfrm>
          </p:grpSpPr>
          <p:sp>
            <p:nvSpPr>
              <p:cNvPr id="12441" name="Oval 291"/>
              <p:cNvSpPr>
                <a:spLocks noChangeArrowheads="1"/>
              </p:cNvSpPr>
              <p:nvPr/>
            </p:nvSpPr>
            <p:spPr bwMode="auto">
              <a:xfrm>
                <a:off x="1174" y="438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40" tIns="45674" rIns="91340" bIns="45674" anchor="ctr"/>
              <a:lstStyle/>
              <a:p>
                <a:pPr algn="ctr" defTabSz="1214438"/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2442" name="Oval 292"/>
              <p:cNvSpPr>
                <a:spLocks noChangeArrowheads="1"/>
              </p:cNvSpPr>
              <p:nvPr/>
            </p:nvSpPr>
            <p:spPr bwMode="auto">
              <a:xfrm>
                <a:off x="1038" y="4292"/>
                <a:ext cx="181" cy="181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34" tIns="63826" rIns="127634" bIns="63826" anchor="ctr"/>
              <a:lstStyle/>
              <a:p>
                <a:pPr algn="ctr" defTabSz="1704975"/>
                <a:r>
                  <a:rPr lang="ru-RU" sz="1700" b="1">
                    <a:solidFill>
                      <a:schemeClr val="tx1"/>
                    </a:solidFill>
                    <a:cs typeface="Times New Roman" pitchFamily="18" charset="0"/>
                  </a:rPr>
                  <a:t>Т</a:t>
                </a:r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12425" name="TextBox 76"/>
            <p:cNvSpPr txBox="1">
              <a:spLocks noChangeArrowheads="1"/>
            </p:cNvSpPr>
            <p:nvPr/>
          </p:nvSpPr>
          <p:spPr bwMode="auto">
            <a:xfrm>
              <a:off x="9472611" y="6756408"/>
              <a:ext cx="3344864" cy="4730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Местность способная принять вертолет без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предварительной подготовки</a:t>
              </a:r>
            </a:p>
          </p:txBody>
        </p:sp>
        <p:sp>
          <p:nvSpPr>
            <p:cNvPr id="12426" name="Text Box 69"/>
            <p:cNvSpPr txBox="1">
              <a:spLocks noChangeArrowheads="1"/>
            </p:cNvSpPr>
            <p:nvPr/>
          </p:nvSpPr>
          <p:spPr bwMode="auto">
            <a:xfrm>
              <a:off x="10283800" y="8309457"/>
              <a:ext cx="2403483" cy="4608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065" tIns="60576" rIns="121065" bIns="60576">
              <a:spAutoFit/>
            </a:bodyPr>
            <a:lstStyle/>
            <a:p>
              <a:pPr algn="ctr" defTabSz="121920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-районная (городская  больница) с ук.номера и кол. коек</a:t>
              </a:r>
            </a:p>
          </p:txBody>
        </p:sp>
        <p:sp>
          <p:nvSpPr>
            <p:cNvPr id="12427" name="Text Box 384"/>
            <p:cNvSpPr txBox="1">
              <a:spLocks noChangeArrowheads="1"/>
            </p:cNvSpPr>
            <p:nvPr/>
          </p:nvSpPr>
          <p:spPr bwMode="auto">
            <a:xfrm>
              <a:off x="10023038" y="9079867"/>
              <a:ext cx="2735682" cy="4356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grpSp>
          <p:nvGrpSpPr>
            <p:cNvPr id="12428" name="Group 97"/>
            <p:cNvGrpSpPr>
              <a:grpSpLocks/>
            </p:cNvGrpSpPr>
            <p:nvPr/>
          </p:nvGrpSpPr>
          <p:grpSpPr bwMode="auto">
            <a:xfrm>
              <a:off x="9329737" y="9052610"/>
              <a:ext cx="866771" cy="534330"/>
              <a:chOff x="-1121" y="1421"/>
              <a:chExt cx="441" cy="289"/>
            </a:xfrm>
          </p:grpSpPr>
          <p:grpSp>
            <p:nvGrpSpPr>
              <p:cNvPr id="12437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2439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440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1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cxnSp>
          <p:nvCxnSpPr>
            <p:cNvPr id="12429" name="Прямая со стрелкой 263"/>
            <p:cNvCxnSpPr>
              <a:cxnSpLocks noChangeShapeType="1"/>
            </p:cNvCxnSpPr>
            <p:nvPr/>
          </p:nvCxnSpPr>
          <p:spPr bwMode="auto">
            <a:xfrm>
              <a:off x="9419271" y="6682054"/>
              <a:ext cx="414838" cy="1930"/>
            </a:xfrm>
            <a:prstGeom prst="straightConnector1">
              <a:avLst/>
            </a:prstGeom>
            <a:noFill/>
            <a:ln w="31750" algn="ctr">
              <a:solidFill>
                <a:srgbClr val="00FF00"/>
              </a:solidFill>
              <a:round/>
              <a:headEnd/>
              <a:tailEnd type="arrow" w="med" len="med"/>
            </a:ln>
          </p:spPr>
        </p:cxnSp>
        <p:sp>
          <p:nvSpPr>
            <p:cNvPr id="12430" name="TextBox 264"/>
            <p:cNvSpPr txBox="1">
              <a:spLocks noChangeArrowheads="1"/>
            </p:cNvSpPr>
            <p:nvPr/>
          </p:nvSpPr>
          <p:spPr bwMode="auto">
            <a:xfrm>
              <a:off x="10458671" y="6539268"/>
              <a:ext cx="1442803" cy="2615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Маршрут  эвакуации</a:t>
              </a:r>
            </a:p>
          </p:txBody>
        </p:sp>
        <p:sp>
          <p:nvSpPr>
            <p:cNvPr id="12431" name="TextBox 160"/>
            <p:cNvSpPr txBox="1">
              <a:spLocks noChangeArrowheads="1"/>
            </p:cNvSpPr>
            <p:nvPr/>
          </p:nvSpPr>
          <p:spPr bwMode="auto">
            <a:xfrm>
              <a:off x="10167938" y="6145213"/>
              <a:ext cx="2376487" cy="43083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91" tIns="45696" rIns="91391" bIns="45696">
              <a:spAutoFit/>
            </a:bodyPr>
            <a:lstStyle/>
            <a:p>
              <a:pPr algn="ctr" defTabSz="911225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Участок реки оборудованный для забора воды и маршрут к водоему</a:t>
              </a:r>
            </a:p>
          </p:txBody>
        </p:sp>
        <p:cxnSp>
          <p:nvCxnSpPr>
            <p:cNvPr id="12432" name="Прямая со стрелкой 228"/>
            <p:cNvCxnSpPr>
              <a:cxnSpLocks noChangeShapeType="1"/>
            </p:cNvCxnSpPr>
            <p:nvPr/>
          </p:nvCxnSpPr>
          <p:spPr bwMode="auto">
            <a:xfrm rot="10800000" flipV="1">
              <a:off x="9758362" y="6300789"/>
              <a:ext cx="357185" cy="1"/>
            </a:xfrm>
            <a:prstGeom prst="straightConnector1">
              <a:avLst/>
            </a:prstGeom>
            <a:noFill/>
            <a:ln w="28575" algn="ctr">
              <a:solidFill>
                <a:srgbClr val="FF0000"/>
              </a:solidFill>
              <a:round/>
              <a:headEnd/>
              <a:tailEnd type="arrow" w="med" len="med"/>
            </a:ln>
          </p:spPr>
        </p:cxnSp>
        <p:grpSp>
          <p:nvGrpSpPr>
            <p:cNvPr id="12433" name="Группа 159"/>
            <p:cNvGrpSpPr>
              <a:grpSpLocks/>
            </p:cNvGrpSpPr>
            <p:nvPr/>
          </p:nvGrpSpPr>
          <p:grpSpPr bwMode="auto">
            <a:xfrm>
              <a:off x="9329737" y="6038853"/>
              <a:ext cx="428620" cy="428626"/>
              <a:chOff x="7815263" y="3168650"/>
              <a:chExt cx="1328774" cy="971551"/>
            </a:xfrm>
          </p:grpSpPr>
          <p:sp>
            <p:nvSpPr>
              <p:cNvPr id="12434" name="Freeform 114"/>
              <p:cNvSpPr>
                <a:spLocks/>
              </p:cNvSpPr>
              <p:nvPr/>
            </p:nvSpPr>
            <p:spPr bwMode="auto">
              <a:xfrm>
                <a:off x="7815263" y="3168650"/>
                <a:ext cx="965200" cy="965200"/>
              </a:xfrm>
              <a:custGeom>
                <a:avLst/>
                <a:gdLst>
                  <a:gd name="T0" fmla="*/ 2147483647 w 608"/>
                  <a:gd name="T1" fmla="*/ 2147483647 h 608"/>
                  <a:gd name="T2" fmla="*/ 2147483647 w 608"/>
                  <a:gd name="T3" fmla="*/ 2147483647 h 608"/>
                  <a:gd name="T4" fmla="*/ 2147483647 w 608"/>
                  <a:gd name="T5" fmla="*/ 2147483647 h 608"/>
                  <a:gd name="T6" fmla="*/ 2147483647 w 608"/>
                  <a:gd name="T7" fmla="*/ 2147483647 h 608"/>
                  <a:gd name="T8" fmla="*/ 2147483647 w 608"/>
                  <a:gd name="T9" fmla="*/ 2147483647 h 608"/>
                  <a:gd name="T10" fmla="*/ 2147483647 w 608"/>
                  <a:gd name="T11" fmla="*/ 2147483647 h 608"/>
                  <a:gd name="T12" fmla="*/ 2147483647 w 608"/>
                  <a:gd name="T13" fmla="*/ 2147483647 h 608"/>
                  <a:gd name="T14" fmla="*/ 2147483647 w 608"/>
                  <a:gd name="T15" fmla="*/ 2147483647 h 608"/>
                  <a:gd name="T16" fmla="*/ 2147483647 w 608"/>
                  <a:gd name="T17" fmla="*/ 2147483647 h 608"/>
                  <a:gd name="T18" fmla="*/ 2147483647 w 608"/>
                  <a:gd name="T19" fmla="*/ 2147483647 h 608"/>
                  <a:gd name="T20" fmla="*/ 2147483647 w 608"/>
                  <a:gd name="T21" fmla="*/ 2147483647 h 608"/>
                  <a:gd name="T22" fmla="*/ 2147483647 w 608"/>
                  <a:gd name="T23" fmla="*/ 2147483647 h 608"/>
                  <a:gd name="T24" fmla="*/ 2147483647 w 608"/>
                  <a:gd name="T25" fmla="*/ 2147483647 h 608"/>
                  <a:gd name="T26" fmla="*/ 2147483647 w 608"/>
                  <a:gd name="T27" fmla="*/ 2147483647 h 608"/>
                  <a:gd name="T28" fmla="*/ 2147483647 w 608"/>
                  <a:gd name="T29" fmla="*/ 2147483647 h 608"/>
                  <a:gd name="T30" fmla="*/ 2147483647 w 608"/>
                  <a:gd name="T31" fmla="*/ 2147483647 h 608"/>
                  <a:gd name="T32" fmla="*/ 2147483647 w 608"/>
                  <a:gd name="T33" fmla="*/ 2147483647 h 608"/>
                  <a:gd name="T34" fmla="*/ 2147483647 w 608"/>
                  <a:gd name="T35" fmla="*/ 2147483647 h 608"/>
                  <a:gd name="T36" fmla="*/ 2147483647 w 608"/>
                  <a:gd name="T37" fmla="*/ 2147483647 h 608"/>
                  <a:gd name="T38" fmla="*/ 2147483647 w 608"/>
                  <a:gd name="T39" fmla="*/ 2147483647 h 608"/>
                  <a:gd name="T40" fmla="*/ 2147483647 w 608"/>
                  <a:gd name="T41" fmla="*/ 2147483647 h 608"/>
                  <a:gd name="T42" fmla="*/ 2147483647 w 608"/>
                  <a:gd name="T43" fmla="*/ 2147483647 h 608"/>
                  <a:gd name="T44" fmla="*/ 2147483647 w 608"/>
                  <a:gd name="T45" fmla="*/ 2147483647 h 608"/>
                  <a:gd name="T46" fmla="*/ 2147483647 w 608"/>
                  <a:gd name="T47" fmla="*/ 2147483647 h 608"/>
                  <a:gd name="T48" fmla="*/ 2147483647 w 608"/>
                  <a:gd name="T49" fmla="*/ 2147483647 h 608"/>
                  <a:gd name="T50" fmla="*/ 2147483647 w 608"/>
                  <a:gd name="T51" fmla="*/ 2147483647 h 608"/>
                  <a:gd name="T52" fmla="*/ 2147483647 w 608"/>
                  <a:gd name="T53" fmla="*/ 2147483647 h 608"/>
                  <a:gd name="T54" fmla="*/ 2147483647 w 608"/>
                  <a:gd name="T55" fmla="*/ 2147483647 h 608"/>
                  <a:gd name="T56" fmla="*/ 2147483647 w 608"/>
                  <a:gd name="T57" fmla="*/ 2147483647 h 608"/>
                  <a:gd name="T58" fmla="*/ 2147483647 w 608"/>
                  <a:gd name="T59" fmla="*/ 2147483647 h 608"/>
                  <a:gd name="T60" fmla="*/ 2147483647 w 608"/>
                  <a:gd name="T61" fmla="*/ 2147483647 h 608"/>
                  <a:gd name="T62" fmla="*/ 0 w 608"/>
                  <a:gd name="T63" fmla="*/ 2147483647 h 608"/>
                  <a:gd name="T64" fmla="*/ 2147483647 w 608"/>
                  <a:gd name="T65" fmla="*/ 2147483647 h 608"/>
                  <a:gd name="T66" fmla="*/ 2147483647 w 608"/>
                  <a:gd name="T67" fmla="*/ 2147483647 h 608"/>
                  <a:gd name="T68" fmla="*/ 2147483647 w 608"/>
                  <a:gd name="T69" fmla="*/ 2147483647 h 608"/>
                  <a:gd name="T70" fmla="*/ 2147483647 w 608"/>
                  <a:gd name="T71" fmla="*/ 2147483647 h 608"/>
                  <a:gd name="T72" fmla="*/ 2147483647 w 608"/>
                  <a:gd name="T73" fmla="*/ 2147483647 h 608"/>
                  <a:gd name="T74" fmla="*/ 2147483647 w 608"/>
                  <a:gd name="T75" fmla="*/ 2147483647 h 608"/>
                  <a:gd name="T76" fmla="*/ 2147483647 w 608"/>
                  <a:gd name="T77" fmla="*/ 2147483647 h 608"/>
                  <a:gd name="T78" fmla="*/ 2147483647 w 608"/>
                  <a:gd name="T79" fmla="*/ 2147483647 h 608"/>
                  <a:gd name="T80" fmla="*/ 2147483647 w 608"/>
                  <a:gd name="T81" fmla="*/ 2147483647 h 608"/>
                  <a:gd name="T82" fmla="*/ 2147483647 w 608"/>
                  <a:gd name="T83" fmla="*/ 2147483647 h 608"/>
                  <a:gd name="T84" fmla="*/ 2147483647 w 608"/>
                  <a:gd name="T85" fmla="*/ 0 h 608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608"/>
                  <a:gd name="T130" fmla="*/ 0 h 608"/>
                  <a:gd name="T131" fmla="*/ 608 w 608"/>
                  <a:gd name="T132" fmla="*/ 608 h 608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608" h="608">
                    <a:moveTo>
                      <a:pt x="304" y="0"/>
                    </a:moveTo>
                    <a:lnTo>
                      <a:pt x="320" y="0"/>
                    </a:lnTo>
                    <a:lnTo>
                      <a:pt x="336" y="1"/>
                    </a:lnTo>
                    <a:lnTo>
                      <a:pt x="350" y="3"/>
                    </a:lnTo>
                    <a:lnTo>
                      <a:pt x="366" y="6"/>
                    </a:lnTo>
                    <a:lnTo>
                      <a:pt x="380" y="9"/>
                    </a:lnTo>
                    <a:lnTo>
                      <a:pt x="395" y="13"/>
                    </a:lnTo>
                    <a:lnTo>
                      <a:pt x="408" y="18"/>
                    </a:lnTo>
                    <a:lnTo>
                      <a:pt x="422" y="24"/>
                    </a:lnTo>
                    <a:lnTo>
                      <a:pt x="435" y="30"/>
                    </a:lnTo>
                    <a:lnTo>
                      <a:pt x="449" y="36"/>
                    </a:lnTo>
                    <a:lnTo>
                      <a:pt x="462" y="43"/>
                    </a:lnTo>
                    <a:lnTo>
                      <a:pt x="474" y="52"/>
                    </a:lnTo>
                    <a:lnTo>
                      <a:pt x="486" y="60"/>
                    </a:lnTo>
                    <a:lnTo>
                      <a:pt x="497" y="70"/>
                    </a:lnTo>
                    <a:lnTo>
                      <a:pt x="508" y="79"/>
                    </a:lnTo>
                    <a:lnTo>
                      <a:pt x="519" y="89"/>
                    </a:lnTo>
                    <a:lnTo>
                      <a:pt x="529" y="100"/>
                    </a:lnTo>
                    <a:lnTo>
                      <a:pt x="539" y="111"/>
                    </a:lnTo>
                    <a:lnTo>
                      <a:pt x="547" y="121"/>
                    </a:lnTo>
                    <a:lnTo>
                      <a:pt x="556" y="133"/>
                    </a:lnTo>
                    <a:lnTo>
                      <a:pt x="564" y="147"/>
                    </a:lnTo>
                    <a:lnTo>
                      <a:pt x="572" y="159"/>
                    </a:lnTo>
                    <a:lnTo>
                      <a:pt x="578" y="172"/>
                    </a:lnTo>
                    <a:lnTo>
                      <a:pt x="584" y="185"/>
                    </a:lnTo>
                    <a:lnTo>
                      <a:pt x="590" y="200"/>
                    </a:lnTo>
                    <a:lnTo>
                      <a:pt x="594" y="213"/>
                    </a:lnTo>
                    <a:lnTo>
                      <a:pt x="598" y="227"/>
                    </a:lnTo>
                    <a:lnTo>
                      <a:pt x="602" y="243"/>
                    </a:lnTo>
                    <a:lnTo>
                      <a:pt x="604" y="257"/>
                    </a:lnTo>
                    <a:lnTo>
                      <a:pt x="606" y="273"/>
                    </a:lnTo>
                    <a:lnTo>
                      <a:pt x="608" y="288"/>
                    </a:lnTo>
                    <a:lnTo>
                      <a:pt x="608" y="303"/>
                    </a:lnTo>
                    <a:lnTo>
                      <a:pt x="608" y="319"/>
                    </a:lnTo>
                    <a:lnTo>
                      <a:pt x="606" y="335"/>
                    </a:lnTo>
                    <a:lnTo>
                      <a:pt x="604" y="350"/>
                    </a:lnTo>
                    <a:lnTo>
                      <a:pt x="602" y="365"/>
                    </a:lnTo>
                    <a:lnTo>
                      <a:pt x="598" y="379"/>
                    </a:lnTo>
                    <a:lnTo>
                      <a:pt x="594" y="394"/>
                    </a:lnTo>
                    <a:lnTo>
                      <a:pt x="590" y="408"/>
                    </a:lnTo>
                    <a:lnTo>
                      <a:pt x="584" y="422"/>
                    </a:lnTo>
                    <a:lnTo>
                      <a:pt x="578" y="436"/>
                    </a:lnTo>
                    <a:lnTo>
                      <a:pt x="572" y="449"/>
                    </a:lnTo>
                    <a:lnTo>
                      <a:pt x="564" y="461"/>
                    </a:lnTo>
                    <a:lnTo>
                      <a:pt x="556" y="473"/>
                    </a:lnTo>
                    <a:lnTo>
                      <a:pt x="547" y="485"/>
                    </a:lnTo>
                    <a:lnTo>
                      <a:pt x="539" y="497"/>
                    </a:lnTo>
                    <a:lnTo>
                      <a:pt x="529" y="508"/>
                    </a:lnTo>
                    <a:lnTo>
                      <a:pt x="519" y="519"/>
                    </a:lnTo>
                    <a:lnTo>
                      <a:pt x="508" y="528"/>
                    </a:lnTo>
                    <a:lnTo>
                      <a:pt x="497" y="538"/>
                    </a:lnTo>
                    <a:lnTo>
                      <a:pt x="486" y="548"/>
                    </a:lnTo>
                    <a:lnTo>
                      <a:pt x="474" y="556"/>
                    </a:lnTo>
                    <a:lnTo>
                      <a:pt x="462" y="563"/>
                    </a:lnTo>
                    <a:lnTo>
                      <a:pt x="449" y="571"/>
                    </a:lnTo>
                    <a:lnTo>
                      <a:pt x="435" y="578"/>
                    </a:lnTo>
                    <a:lnTo>
                      <a:pt x="422" y="584"/>
                    </a:lnTo>
                    <a:lnTo>
                      <a:pt x="408" y="590"/>
                    </a:lnTo>
                    <a:lnTo>
                      <a:pt x="395" y="595"/>
                    </a:lnTo>
                    <a:lnTo>
                      <a:pt x="380" y="598"/>
                    </a:lnTo>
                    <a:lnTo>
                      <a:pt x="366" y="602"/>
                    </a:lnTo>
                    <a:lnTo>
                      <a:pt x="350" y="604"/>
                    </a:lnTo>
                    <a:lnTo>
                      <a:pt x="336" y="607"/>
                    </a:lnTo>
                    <a:lnTo>
                      <a:pt x="320" y="608"/>
                    </a:lnTo>
                    <a:lnTo>
                      <a:pt x="304" y="608"/>
                    </a:lnTo>
                    <a:lnTo>
                      <a:pt x="289" y="608"/>
                    </a:lnTo>
                    <a:lnTo>
                      <a:pt x="273" y="607"/>
                    </a:lnTo>
                    <a:lnTo>
                      <a:pt x="257" y="604"/>
                    </a:lnTo>
                    <a:lnTo>
                      <a:pt x="243" y="602"/>
                    </a:lnTo>
                    <a:lnTo>
                      <a:pt x="228" y="598"/>
                    </a:lnTo>
                    <a:lnTo>
                      <a:pt x="214" y="595"/>
                    </a:lnTo>
                    <a:lnTo>
                      <a:pt x="199" y="590"/>
                    </a:lnTo>
                    <a:lnTo>
                      <a:pt x="186" y="584"/>
                    </a:lnTo>
                    <a:lnTo>
                      <a:pt x="172" y="578"/>
                    </a:lnTo>
                    <a:lnTo>
                      <a:pt x="160" y="571"/>
                    </a:lnTo>
                    <a:lnTo>
                      <a:pt x="146" y="563"/>
                    </a:lnTo>
                    <a:lnTo>
                      <a:pt x="134" y="556"/>
                    </a:lnTo>
                    <a:lnTo>
                      <a:pt x="122" y="548"/>
                    </a:lnTo>
                    <a:lnTo>
                      <a:pt x="110" y="538"/>
                    </a:lnTo>
                    <a:lnTo>
                      <a:pt x="99" y="528"/>
                    </a:lnTo>
                    <a:lnTo>
                      <a:pt x="89" y="519"/>
                    </a:lnTo>
                    <a:lnTo>
                      <a:pt x="79" y="508"/>
                    </a:lnTo>
                    <a:lnTo>
                      <a:pt x="69" y="497"/>
                    </a:lnTo>
                    <a:lnTo>
                      <a:pt x="60" y="485"/>
                    </a:lnTo>
                    <a:lnTo>
                      <a:pt x="51" y="473"/>
                    </a:lnTo>
                    <a:lnTo>
                      <a:pt x="44" y="461"/>
                    </a:lnTo>
                    <a:lnTo>
                      <a:pt x="37" y="449"/>
                    </a:lnTo>
                    <a:lnTo>
                      <a:pt x="30" y="436"/>
                    </a:lnTo>
                    <a:lnTo>
                      <a:pt x="24" y="422"/>
                    </a:lnTo>
                    <a:lnTo>
                      <a:pt x="19" y="408"/>
                    </a:lnTo>
                    <a:lnTo>
                      <a:pt x="14" y="394"/>
                    </a:lnTo>
                    <a:lnTo>
                      <a:pt x="9" y="379"/>
                    </a:lnTo>
                    <a:lnTo>
                      <a:pt x="6" y="365"/>
                    </a:lnTo>
                    <a:lnTo>
                      <a:pt x="3" y="350"/>
                    </a:lnTo>
                    <a:lnTo>
                      <a:pt x="1" y="335"/>
                    </a:lnTo>
                    <a:lnTo>
                      <a:pt x="0" y="319"/>
                    </a:lnTo>
                    <a:lnTo>
                      <a:pt x="0" y="303"/>
                    </a:lnTo>
                    <a:lnTo>
                      <a:pt x="0" y="288"/>
                    </a:lnTo>
                    <a:lnTo>
                      <a:pt x="1" y="273"/>
                    </a:lnTo>
                    <a:lnTo>
                      <a:pt x="3" y="257"/>
                    </a:lnTo>
                    <a:lnTo>
                      <a:pt x="6" y="243"/>
                    </a:lnTo>
                    <a:lnTo>
                      <a:pt x="9" y="227"/>
                    </a:lnTo>
                    <a:lnTo>
                      <a:pt x="14" y="213"/>
                    </a:lnTo>
                    <a:lnTo>
                      <a:pt x="19" y="200"/>
                    </a:lnTo>
                    <a:lnTo>
                      <a:pt x="24" y="185"/>
                    </a:lnTo>
                    <a:lnTo>
                      <a:pt x="30" y="172"/>
                    </a:lnTo>
                    <a:lnTo>
                      <a:pt x="37" y="159"/>
                    </a:lnTo>
                    <a:lnTo>
                      <a:pt x="44" y="147"/>
                    </a:lnTo>
                    <a:lnTo>
                      <a:pt x="51" y="133"/>
                    </a:lnTo>
                    <a:lnTo>
                      <a:pt x="60" y="121"/>
                    </a:lnTo>
                    <a:lnTo>
                      <a:pt x="69" y="111"/>
                    </a:lnTo>
                    <a:lnTo>
                      <a:pt x="79" y="100"/>
                    </a:lnTo>
                    <a:lnTo>
                      <a:pt x="89" y="89"/>
                    </a:lnTo>
                    <a:lnTo>
                      <a:pt x="99" y="79"/>
                    </a:lnTo>
                    <a:lnTo>
                      <a:pt x="110" y="70"/>
                    </a:lnTo>
                    <a:lnTo>
                      <a:pt x="122" y="60"/>
                    </a:lnTo>
                    <a:lnTo>
                      <a:pt x="134" y="52"/>
                    </a:lnTo>
                    <a:lnTo>
                      <a:pt x="146" y="43"/>
                    </a:lnTo>
                    <a:lnTo>
                      <a:pt x="160" y="36"/>
                    </a:lnTo>
                    <a:lnTo>
                      <a:pt x="172" y="30"/>
                    </a:lnTo>
                    <a:lnTo>
                      <a:pt x="186" y="24"/>
                    </a:lnTo>
                    <a:lnTo>
                      <a:pt x="199" y="18"/>
                    </a:lnTo>
                    <a:lnTo>
                      <a:pt x="214" y="13"/>
                    </a:lnTo>
                    <a:lnTo>
                      <a:pt x="228" y="9"/>
                    </a:lnTo>
                    <a:lnTo>
                      <a:pt x="243" y="6"/>
                    </a:lnTo>
                    <a:lnTo>
                      <a:pt x="257" y="3"/>
                    </a:lnTo>
                    <a:lnTo>
                      <a:pt x="273" y="1"/>
                    </a:lnTo>
                    <a:lnTo>
                      <a:pt x="289" y="0"/>
                    </a:lnTo>
                    <a:lnTo>
                      <a:pt x="304" y="0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435" name="Freeform 128"/>
              <p:cNvSpPr>
                <a:spLocks/>
              </p:cNvSpPr>
              <p:nvPr/>
            </p:nvSpPr>
            <p:spPr bwMode="auto">
              <a:xfrm>
                <a:off x="7900988" y="3922713"/>
                <a:ext cx="796925" cy="217488"/>
              </a:xfrm>
              <a:custGeom>
                <a:avLst/>
                <a:gdLst>
                  <a:gd name="T0" fmla="*/ 0 w 502"/>
                  <a:gd name="T1" fmla="*/ 0 h 137"/>
                  <a:gd name="T2" fmla="*/ 2147483647 w 502"/>
                  <a:gd name="T3" fmla="*/ 0 h 137"/>
                  <a:gd name="T4" fmla="*/ 2147483647 w 502"/>
                  <a:gd name="T5" fmla="*/ 0 h 137"/>
                  <a:gd name="T6" fmla="*/ 2147483647 w 502"/>
                  <a:gd name="T7" fmla="*/ 0 h 137"/>
                  <a:gd name="T8" fmla="*/ 2147483647 w 502"/>
                  <a:gd name="T9" fmla="*/ 0 h 137"/>
                  <a:gd name="T10" fmla="*/ 2147483647 w 502"/>
                  <a:gd name="T11" fmla="*/ 0 h 137"/>
                  <a:gd name="T12" fmla="*/ 2147483647 w 502"/>
                  <a:gd name="T13" fmla="*/ 0 h 137"/>
                  <a:gd name="T14" fmla="*/ 2147483647 w 502"/>
                  <a:gd name="T15" fmla="*/ 0 h 137"/>
                  <a:gd name="T16" fmla="*/ 2147483647 w 502"/>
                  <a:gd name="T17" fmla="*/ 0 h 137"/>
                  <a:gd name="T18" fmla="*/ 2147483647 w 502"/>
                  <a:gd name="T19" fmla="*/ 2147483647 h 137"/>
                  <a:gd name="T20" fmla="*/ 2147483647 w 502"/>
                  <a:gd name="T21" fmla="*/ 2147483647 h 137"/>
                  <a:gd name="T22" fmla="*/ 2147483647 w 502"/>
                  <a:gd name="T23" fmla="*/ 2147483647 h 137"/>
                  <a:gd name="T24" fmla="*/ 2147483647 w 502"/>
                  <a:gd name="T25" fmla="*/ 2147483647 h 137"/>
                  <a:gd name="T26" fmla="*/ 2147483647 w 502"/>
                  <a:gd name="T27" fmla="*/ 2147483647 h 137"/>
                  <a:gd name="T28" fmla="*/ 2147483647 w 502"/>
                  <a:gd name="T29" fmla="*/ 2147483647 h 137"/>
                  <a:gd name="T30" fmla="*/ 2147483647 w 502"/>
                  <a:gd name="T31" fmla="*/ 2147483647 h 137"/>
                  <a:gd name="T32" fmla="*/ 2147483647 w 502"/>
                  <a:gd name="T33" fmla="*/ 2147483647 h 137"/>
                  <a:gd name="T34" fmla="*/ 2147483647 w 502"/>
                  <a:gd name="T35" fmla="*/ 2147483647 h 137"/>
                  <a:gd name="T36" fmla="*/ 2147483647 w 502"/>
                  <a:gd name="T37" fmla="*/ 2147483647 h 137"/>
                  <a:gd name="T38" fmla="*/ 2147483647 w 502"/>
                  <a:gd name="T39" fmla="*/ 2147483647 h 137"/>
                  <a:gd name="T40" fmla="*/ 2147483647 w 502"/>
                  <a:gd name="T41" fmla="*/ 2147483647 h 137"/>
                  <a:gd name="T42" fmla="*/ 2147483647 w 502"/>
                  <a:gd name="T43" fmla="*/ 2147483647 h 137"/>
                  <a:gd name="T44" fmla="*/ 2147483647 w 502"/>
                  <a:gd name="T45" fmla="*/ 2147483647 h 137"/>
                  <a:gd name="T46" fmla="*/ 2147483647 w 502"/>
                  <a:gd name="T47" fmla="*/ 2147483647 h 137"/>
                  <a:gd name="T48" fmla="*/ 2147483647 w 502"/>
                  <a:gd name="T49" fmla="*/ 2147483647 h 137"/>
                  <a:gd name="T50" fmla="*/ 2147483647 w 502"/>
                  <a:gd name="T51" fmla="*/ 2147483647 h 137"/>
                  <a:gd name="T52" fmla="*/ 2147483647 w 502"/>
                  <a:gd name="T53" fmla="*/ 2147483647 h 137"/>
                  <a:gd name="T54" fmla="*/ 2147483647 w 502"/>
                  <a:gd name="T55" fmla="*/ 2147483647 h 137"/>
                  <a:gd name="T56" fmla="*/ 2147483647 w 502"/>
                  <a:gd name="T57" fmla="*/ 2147483647 h 137"/>
                  <a:gd name="T58" fmla="*/ 2147483647 w 502"/>
                  <a:gd name="T59" fmla="*/ 2147483647 h 137"/>
                  <a:gd name="T60" fmla="*/ 2147483647 w 502"/>
                  <a:gd name="T61" fmla="*/ 2147483647 h 137"/>
                  <a:gd name="T62" fmla="*/ 2147483647 w 502"/>
                  <a:gd name="T63" fmla="*/ 2147483647 h 137"/>
                  <a:gd name="T64" fmla="*/ 2147483647 w 502"/>
                  <a:gd name="T65" fmla="*/ 2147483647 h 137"/>
                  <a:gd name="T66" fmla="*/ 2147483647 w 502"/>
                  <a:gd name="T67" fmla="*/ 2147483647 h 137"/>
                  <a:gd name="T68" fmla="*/ 2147483647 w 502"/>
                  <a:gd name="T69" fmla="*/ 2147483647 h 137"/>
                  <a:gd name="T70" fmla="*/ 2147483647 w 502"/>
                  <a:gd name="T71" fmla="*/ 2147483647 h 137"/>
                  <a:gd name="T72" fmla="*/ 2147483647 w 502"/>
                  <a:gd name="T73" fmla="*/ 2147483647 h 137"/>
                  <a:gd name="T74" fmla="*/ 2147483647 w 502"/>
                  <a:gd name="T75" fmla="*/ 2147483647 h 137"/>
                  <a:gd name="T76" fmla="*/ 2147483647 w 502"/>
                  <a:gd name="T77" fmla="*/ 2147483647 h 137"/>
                  <a:gd name="T78" fmla="*/ 2147483647 w 502"/>
                  <a:gd name="T79" fmla="*/ 2147483647 h 137"/>
                  <a:gd name="T80" fmla="*/ 2147483647 w 502"/>
                  <a:gd name="T81" fmla="*/ 2147483647 h 137"/>
                  <a:gd name="T82" fmla="*/ 2147483647 w 502"/>
                  <a:gd name="T83" fmla="*/ 2147483647 h 137"/>
                  <a:gd name="T84" fmla="*/ 2147483647 w 502"/>
                  <a:gd name="T85" fmla="*/ 2147483647 h 137"/>
                  <a:gd name="T86" fmla="*/ 2147483647 w 502"/>
                  <a:gd name="T87" fmla="*/ 2147483647 h 137"/>
                  <a:gd name="T88" fmla="*/ 2147483647 w 502"/>
                  <a:gd name="T89" fmla="*/ 2147483647 h 137"/>
                  <a:gd name="T90" fmla="*/ 2147483647 w 502"/>
                  <a:gd name="T91" fmla="*/ 2147483647 h 137"/>
                  <a:gd name="T92" fmla="*/ 2147483647 w 502"/>
                  <a:gd name="T93" fmla="*/ 2147483647 h 137"/>
                  <a:gd name="T94" fmla="*/ 2147483647 w 502"/>
                  <a:gd name="T95" fmla="*/ 2147483647 h 137"/>
                  <a:gd name="T96" fmla="*/ 0 w 502"/>
                  <a:gd name="T97" fmla="*/ 0 h 137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02"/>
                  <a:gd name="T148" fmla="*/ 0 h 137"/>
                  <a:gd name="T149" fmla="*/ 502 w 502"/>
                  <a:gd name="T150" fmla="*/ 137 h 137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02" h="137">
                    <a:moveTo>
                      <a:pt x="0" y="0"/>
                    </a:moveTo>
                    <a:lnTo>
                      <a:pt x="62" y="0"/>
                    </a:lnTo>
                    <a:lnTo>
                      <a:pt x="125" y="0"/>
                    </a:lnTo>
                    <a:lnTo>
                      <a:pt x="188" y="0"/>
                    </a:lnTo>
                    <a:lnTo>
                      <a:pt x="250" y="0"/>
                    </a:lnTo>
                    <a:lnTo>
                      <a:pt x="313" y="0"/>
                    </a:lnTo>
                    <a:lnTo>
                      <a:pt x="375" y="0"/>
                    </a:lnTo>
                    <a:lnTo>
                      <a:pt x="438" y="0"/>
                    </a:lnTo>
                    <a:lnTo>
                      <a:pt x="502" y="0"/>
                    </a:lnTo>
                    <a:lnTo>
                      <a:pt x="496" y="9"/>
                    </a:lnTo>
                    <a:lnTo>
                      <a:pt x="491" y="18"/>
                    </a:lnTo>
                    <a:lnTo>
                      <a:pt x="484" y="27"/>
                    </a:lnTo>
                    <a:lnTo>
                      <a:pt x="478" y="35"/>
                    </a:lnTo>
                    <a:lnTo>
                      <a:pt x="469" y="45"/>
                    </a:lnTo>
                    <a:lnTo>
                      <a:pt x="462" y="55"/>
                    </a:lnTo>
                    <a:lnTo>
                      <a:pt x="454" y="63"/>
                    </a:lnTo>
                    <a:lnTo>
                      <a:pt x="444" y="73"/>
                    </a:lnTo>
                    <a:lnTo>
                      <a:pt x="426" y="84"/>
                    </a:lnTo>
                    <a:lnTo>
                      <a:pt x="410" y="92"/>
                    </a:lnTo>
                    <a:lnTo>
                      <a:pt x="396" y="100"/>
                    </a:lnTo>
                    <a:lnTo>
                      <a:pt x="380" y="108"/>
                    </a:lnTo>
                    <a:lnTo>
                      <a:pt x="366" y="114"/>
                    </a:lnTo>
                    <a:lnTo>
                      <a:pt x="349" y="120"/>
                    </a:lnTo>
                    <a:lnTo>
                      <a:pt x="330" y="126"/>
                    </a:lnTo>
                    <a:lnTo>
                      <a:pt x="308" y="132"/>
                    </a:lnTo>
                    <a:lnTo>
                      <a:pt x="290" y="134"/>
                    </a:lnTo>
                    <a:lnTo>
                      <a:pt x="272" y="137"/>
                    </a:lnTo>
                    <a:lnTo>
                      <a:pt x="254" y="137"/>
                    </a:lnTo>
                    <a:lnTo>
                      <a:pt x="236" y="137"/>
                    </a:lnTo>
                    <a:lnTo>
                      <a:pt x="218" y="135"/>
                    </a:lnTo>
                    <a:lnTo>
                      <a:pt x="201" y="134"/>
                    </a:lnTo>
                    <a:lnTo>
                      <a:pt x="183" y="130"/>
                    </a:lnTo>
                    <a:lnTo>
                      <a:pt x="165" y="128"/>
                    </a:lnTo>
                    <a:lnTo>
                      <a:pt x="148" y="122"/>
                    </a:lnTo>
                    <a:lnTo>
                      <a:pt x="132" y="115"/>
                    </a:lnTo>
                    <a:lnTo>
                      <a:pt x="115" y="108"/>
                    </a:lnTo>
                    <a:lnTo>
                      <a:pt x="101" y="99"/>
                    </a:lnTo>
                    <a:lnTo>
                      <a:pt x="85" y="91"/>
                    </a:lnTo>
                    <a:lnTo>
                      <a:pt x="72" y="81"/>
                    </a:lnTo>
                    <a:lnTo>
                      <a:pt x="59" y="71"/>
                    </a:lnTo>
                    <a:lnTo>
                      <a:pt x="45" y="61"/>
                    </a:lnTo>
                    <a:lnTo>
                      <a:pt x="38" y="55"/>
                    </a:lnTo>
                    <a:lnTo>
                      <a:pt x="31" y="49"/>
                    </a:lnTo>
                    <a:lnTo>
                      <a:pt x="25" y="41"/>
                    </a:lnTo>
                    <a:lnTo>
                      <a:pt x="19" y="34"/>
                    </a:lnTo>
                    <a:lnTo>
                      <a:pt x="13" y="27"/>
                    </a:lnTo>
                    <a:lnTo>
                      <a:pt x="8" y="18"/>
                    </a:lnTo>
                    <a:lnTo>
                      <a:pt x="5" y="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699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pic>
            <p:nvPicPr>
              <p:cNvPr id="12436" name="Picture 1282" descr="ож_маш2"/>
              <p:cNvPicPr>
                <a:picLocks noChangeAspect="1" noChangeArrowheads="1"/>
              </p:cNvPicPr>
              <p:nvPr/>
            </p:nvPicPr>
            <p:blipFill>
              <a:blip r:embed="rId6" cstate="print"/>
              <a:srcRect/>
              <a:stretch>
                <a:fillRect/>
              </a:stretch>
            </p:blipFill>
            <p:spPr bwMode="auto">
              <a:xfrm>
                <a:off x="8229636" y="3446237"/>
                <a:ext cx="914401" cy="56197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sp>
        <p:nvSpPr>
          <p:cNvPr id="12304" name="AutoShape 68"/>
          <p:cNvSpPr>
            <a:spLocks noChangeArrowheads="1"/>
          </p:cNvSpPr>
          <p:nvPr/>
        </p:nvSpPr>
        <p:spPr bwMode="auto">
          <a:xfrm>
            <a:off x="9901238" y="3514725"/>
            <a:ext cx="2900362" cy="1500188"/>
          </a:xfrm>
          <a:prstGeom prst="wedgeRectCallout">
            <a:avLst>
              <a:gd name="adj1" fmla="val 20472"/>
              <a:gd name="adj2" fmla="val -51102"/>
            </a:avLst>
          </a:prstGeom>
          <a:solidFill>
            <a:srgbClr val="FF9933">
              <a:alpha val="72940"/>
            </a:srgbClr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995C3D"/>
            </a:prstShdw>
          </a:effectLst>
        </p:spPr>
        <p:txBody>
          <a:bodyPr lIns="122118" tIns="61062" rIns="122118" bIns="61062"/>
          <a:lstStyle/>
          <a:p>
            <a:pPr algn="ctr"/>
            <a:r>
              <a:rPr lang="ru-RU" sz="1100" b="1">
                <a:solidFill>
                  <a:srgbClr val="000000"/>
                </a:solidFill>
                <a:cs typeface="Times New Roman" pitchFamily="18" charset="0"/>
              </a:rPr>
              <a:t>Прогноз возможного развития лесных пожаров: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Риски возникновения ЧС связанных с лесными пожарами минимальные, вследствие того что в лесах в основном отсутствует сухой валежник и мох, а надпочвенный покров представляет собой влажный растительный покров.</a:t>
            </a:r>
          </a:p>
        </p:txBody>
      </p:sp>
      <p:sp>
        <p:nvSpPr>
          <p:cNvPr id="52" name="Rectangle 162"/>
          <p:cNvSpPr txBox="1">
            <a:spLocks noChangeArrowheads="1"/>
          </p:cNvSpPr>
          <p:nvPr/>
        </p:nvSpPr>
        <p:spPr bwMode="auto">
          <a:xfrm>
            <a:off x="0" y="1001713"/>
            <a:ext cx="12801600" cy="5000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103" tIns="61056" rIns="122103" bIns="61056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природных пожаров </a:t>
            </a:r>
          </a:p>
        </p:txBody>
      </p:sp>
      <p:sp>
        <p:nvSpPr>
          <p:cNvPr id="12306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graphicFrame>
        <p:nvGraphicFramePr>
          <p:cNvPr id="12290" name="Object 147"/>
          <p:cNvGraphicFramePr>
            <a:graphicFrameLocks noChangeAspect="1"/>
          </p:cNvGraphicFramePr>
          <p:nvPr/>
        </p:nvGraphicFramePr>
        <p:xfrm>
          <a:off x="3921125" y="2251075"/>
          <a:ext cx="422275" cy="509588"/>
        </p:xfrm>
        <a:graphic>
          <a:graphicData uri="http://schemas.openxmlformats.org/presentationml/2006/ole">
            <p:oleObj spid="_x0000_s12290" name="Clip" r:id="rId7" imgW="7037388" imgH="6438900" progId="">
              <p:embed/>
            </p:oleObj>
          </a:graphicData>
        </a:graphic>
      </p:graphicFrame>
      <p:sp>
        <p:nvSpPr>
          <p:cNvPr id="12307" name="Oval 19"/>
          <p:cNvSpPr>
            <a:spLocks noChangeArrowheads="1"/>
          </p:cNvSpPr>
          <p:nvPr/>
        </p:nvSpPr>
        <p:spPr bwMode="auto">
          <a:xfrm>
            <a:off x="3832225" y="2679700"/>
            <a:ext cx="717550" cy="280988"/>
          </a:xfrm>
          <a:prstGeom prst="ellipse">
            <a:avLst/>
          </a:prstGeom>
          <a:solidFill>
            <a:srgbClr val="CCFF99"/>
          </a:solidFill>
          <a:ln w="12700">
            <a:solidFill>
              <a:srgbClr val="FC0128"/>
            </a:solidFill>
            <a:round/>
            <a:headEnd/>
            <a:tailEnd/>
          </a:ln>
        </p:spPr>
        <p:txBody>
          <a:bodyPr lIns="96242" tIns="48121" rIns="96242" bIns="48121">
            <a:spAutoFit/>
          </a:bodyPr>
          <a:lstStyle/>
          <a:p>
            <a:pPr algn="ctr" defTabSz="912813"/>
            <a:r>
              <a:rPr lang="ru-RU" sz="800">
                <a:solidFill>
                  <a:schemeClr val="tx1"/>
                </a:solidFill>
              </a:rPr>
              <a:t>100 га.</a:t>
            </a:r>
          </a:p>
        </p:txBody>
      </p:sp>
      <p:pic>
        <p:nvPicPr>
          <p:cNvPr id="12308" name="Picture 20" descr="пламя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019550" y="2362200"/>
            <a:ext cx="287338" cy="436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12291" name="Object 3"/>
          <p:cNvGraphicFramePr>
            <a:graphicFrameLocks noChangeAspect="1"/>
          </p:cNvGraphicFramePr>
          <p:nvPr/>
        </p:nvGraphicFramePr>
        <p:xfrm>
          <a:off x="4070350" y="4357688"/>
          <a:ext cx="422275" cy="509587"/>
        </p:xfrm>
        <a:graphic>
          <a:graphicData uri="http://schemas.openxmlformats.org/presentationml/2006/ole">
            <p:oleObj spid="_x0000_s12291" name="Clip" r:id="rId9" imgW="7037388" imgH="6438900" progId="">
              <p:embed/>
            </p:oleObj>
          </a:graphicData>
        </a:graphic>
      </p:graphicFrame>
      <p:sp>
        <p:nvSpPr>
          <p:cNvPr id="12309" name="Oval 19"/>
          <p:cNvSpPr>
            <a:spLocks noChangeArrowheads="1"/>
          </p:cNvSpPr>
          <p:nvPr/>
        </p:nvSpPr>
        <p:spPr bwMode="auto">
          <a:xfrm>
            <a:off x="3900488" y="4876800"/>
            <a:ext cx="717550" cy="280988"/>
          </a:xfrm>
          <a:prstGeom prst="ellipse">
            <a:avLst/>
          </a:prstGeom>
          <a:solidFill>
            <a:srgbClr val="CCFF99"/>
          </a:solidFill>
          <a:ln w="12700">
            <a:solidFill>
              <a:srgbClr val="FC0128"/>
            </a:solidFill>
            <a:round/>
            <a:headEnd/>
            <a:tailEnd/>
          </a:ln>
        </p:spPr>
        <p:txBody>
          <a:bodyPr lIns="96242" tIns="48121" rIns="96242" bIns="48121">
            <a:spAutoFit/>
          </a:bodyPr>
          <a:lstStyle/>
          <a:p>
            <a:pPr algn="ctr" defTabSz="912813"/>
            <a:r>
              <a:rPr lang="ru-RU" sz="800">
                <a:solidFill>
                  <a:schemeClr val="tx1"/>
                </a:solidFill>
              </a:rPr>
              <a:t>100 га.</a:t>
            </a:r>
          </a:p>
        </p:txBody>
      </p:sp>
      <p:pic>
        <p:nvPicPr>
          <p:cNvPr id="12310" name="Picture 20" descr="пламя"/>
          <p:cNvPicPr>
            <a:picLocks noChangeAspect="1" noChangeArrowheads="1" noCrop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4141788" y="4506913"/>
            <a:ext cx="287337" cy="436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311" name="Oval 292"/>
          <p:cNvSpPr>
            <a:spLocks noChangeArrowheads="1"/>
          </p:cNvSpPr>
          <p:nvPr/>
        </p:nvSpPr>
        <p:spPr bwMode="auto">
          <a:xfrm>
            <a:off x="4613275" y="5084763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312" name="Oval 292"/>
          <p:cNvSpPr>
            <a:spLocks noChangeArrowheads="1"/>
          </p:cNvSpPr>
          <p:nvPr/>
        </p:nvSpPr>
        <p:spPr bwMode="auto">
          <a:xfrm>
            <a:off x="3613150" y="2657475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313" name="Oval 292"/>
          <p:cNvSpPr>
            <a:spLocks noChangeArrowheads="1"/>
          </p:cNvSpPr>
          <p:nvPr/>
        </p:nvSpPr>
        <p:spPr bwMode="auto">
          <a:xfrm>
            <a:off x="3744913" y="4013200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314" name="Скругленная прямоугольная выноска 126">
            <a:hlinkClick r:id="rId10"/>
          </p:cNvPr>
          <p:cNvSpPr>
            <a:spLocks noChangeArrowheads="1"/>
          </p:cNvSpPr>
          <p:nvPr/>
        </p:nvSpPr>
        <p:spPr bwMode="auto">
          <a:xfrm>
            <a:off x="3471863" y="5510213"/>
            <a:ext cx="987425" cy="219075"/>
          </a:xfrm>
          <a:prstGeom prst="wedgeRoundRectCallout">
            <a:avLst>
              <a:gd name="adj1" fmla="val 58343"/>
              <a:gd name="adj2" fmla="val -226912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Янди.</a:t>
            </a:r>
          </a:p>
        </p:txBody>
      </p:sp>
      <p:sp>
        <p:nvSpPr>
          <p:cNvPr id="12315" name="Скругленная прямоугольная выноска 126">
            <a:hlinkClick r:id="rId10"/>
          </p:cNvPr>
          <p:cNvSpPr>
            <a:spLocks noChangeArrowheads="1"/>
          </p:cNvSpPr>
          <p:nvPr/>
        </p:nvSpPr>
        <p:spPr bwMode="auto">
          <a:xfrm>
            <a:off x="2828925" y="2081213"/>
            <a:ext cx="1571625" cy="219075"/>
          </a:xfrm>
          <a:prstGeom prst="wedgeRoundRectCallout">
            <a:avLst>
              <a:gd name="adj1" fmla="val -6134"/>
              <a:gd name="adj2" fmla="val 360273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Новый-Шарой.</a:t>
            </a:r>
          </a:p>
        </p:txBody>
      </p:sp>
      <p:grpSp>
        <p:nvGrpSpPr>
          <p:cNvPr id="12316" name="Group 298"/>
          <p:cNvGrpSpPr>
            <a:grpSpLocks/>
          </p:cNvGrpSpPr>
          <p:nvPr/>
        </p:nvGrpSpPr>
        <p:grpSpPr bwMode="auto">
          <a:xfrm>
            <a:off x="3911600" y="3646488"/>
            <a:ext cx="703263" cy="368300"/>
            <a:chOff x="2290" y="3991"/>
            <a:chExt cx="817" cy="270"/>
          </a:xfrm>
        </p:grpSpPr>
        <p:sp>
          <p:nvSpPr>
            <p:cNvPr id="12406" name="Rectangle 299"/>
            <p:cNvSpPr>
              <a:spLocks noChangeArrowheads="1"/>
            </p:cNvSpPr>
            <p:nvPr/>
          </p:nvSpPr>
          <p:spPr bwMode="auto">
            <a:xfrm>
              <a:off x="2702" y="3991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2407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2408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2410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2411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412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413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2414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415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2409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2317" name="AutoShape 136"/>
          <p:cNvSpPr>
            <a:spLocks noChangeArrowheads="1"/>
          </p:cNvSpPr>
          <p:nvPr/>
        </p:nvSpPr>
        <p:spPr bwMode="auto">
          <a:xfrm>
            <a:off x="4900613" y="3443288"/>
            <a:ext cx="1419225" cy="500062"/>
          </a:xfrm>
          <a:prstGeom prst="wedgeRectCallout">
            <a:avLst>
              <a:gd name="adj1" fmla="val -69769"/>
              <a:gd name="adj2" fmla="val 30843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318" name="AutoShape 167"/>
          <p:cNvSpPr>
            <a:spLocks noChangeArrowheads="1"/>
          </p:cNvSpPr>
          <p:nvPr/>
        </p:nvSpPr>
        <p:spPr bwMode="auto">
          <a:xfrm>
            <a:off x="-6350" y="5272088"/>
            <a:ext cx="2835275" cy="671512"/>
          </a:xfrm>
          <a:prstGeom prst="wedgeRectCallout">
            <a:avLst>
              <a:gd name="adj1" fmla="val 62755"/>
              <a:gd name="adj2" fmla="val 6139"/>
            </a:avLst>
          </a:prstGeom>
          <a:solidFill>
            <a:srgbClr val="FFC000"/>
          </a:solidFill>
          <a:ln w="9525">
            <a:solidFill>
              <a:srgbClr val="00B050"/>
            </a:solidFill>
            <a:miter lim="800000"/>
            <a:headEnd/>
            <a:tailEnd/>
          </a:ln>
        </p:spPr>
        <p:txBody>
          <a:bodyPr lIns="168251" tIns="87497" rIns="168251" bIns="87497"/>
          <a:lstStyle/>
          <a:p>
            <a:pPr defTabSz="1709738"/>
            <a:r>
              <a:rPr lang="ru-RU" sz="1200">
                <a:solidFill>
                  <a:schemeClr val="tx1"/>
                </a:solidFill>
              </a:rPr>
              <a:t>Ачхой-Мартановское участковое лесничество -11141 Га</a:t>
            </a:r>
          </a:p>
          <a:p>
            <a:pPr defTabSz="1709738"/>
            <a:r>
              <a:rPr lang="ru-RU" sz="1200">
                <a:solidFill>
                  <a:schemeClr val="tx1"/>
                </a:solidFill>
              </a:rPr>
              <a:t>поквартальная разбивка  с 1-45</a:t>
            </a:r>
          </a:p>
        </p:txBody>
      </p:sp>
      <p:sp>
        <p:nvSpPr>
          <p:cNvPr id="12319" name="AutoShape 167"/>
          <p:cNvSpPr>
            <a:spLocks noChangeArrowheads="1"/>
          </p:cNvSpPr>
          <p:nvPr/>
        </p:nvSpPr>
        <p:spPr bwMode="auto">
          <a:xfrm>
            <a:off x="6670675" y="2022475"/>
            <a:ext cx="2087563" cy="635000"/>
          </a:xfrm>
          <a:prstGeom prst="wedgeRectCallout">
            <a:avLst>
              <a:gd name="adj1" fmla="val -92204"/>
              <a:gd name="adj2" fmla="val 123731"/>
            </a:avLst>
          </a:prstGeom>
          <a:solidFill>
            <a:srgbClr val="FFC000"/>
          </a:solidFill>
          <a:ln w="9525">
            <a:solidFill>
              <a:srgbClr val="00B050"/>
            </a:solidFill>
            <a:miter lim="800000"/>
            <a:headEnd/>
            <a:tailEnd/>
          </a:ln>
        </p:spPr>
        <p:txBody>
          <a:bodyPr lIns="168251" tIns="87497" rIns="168251" bIns="87497"/>
          <a:lstStyle/>
          <a:p>
            <a:pPr defTabSz="1709738"/>
            <a:r>
              <a:rPr lang="ru-RU" sz="1100">
                <a:solidFill>
                  <a:schemeClr val="tx1"/>
                </a:solidFill>
              </a:rPr>
              <a:t>Самашкинское участковое лесничество-4759 Га</a:t>
            </a:r>
          </a:p>
          <a:p>
            <a:pPr defTabSz="1709738"/>
            <a:r>
              <a:rPr lang="ru-RU" sz="1100">
                <a:solidFill>
                  <a:schemeClr val="tx1"/>
                </a:solidFill>
              </a:rPr>
              <a:t>поквартальная разбивка 1-41</a:t>
            </a:r>
          </a:p>
        </p:txBody>
      </p:sp>
      <p:sp>
        <p:nvSpPr>
          <p:cNvPr id="12320" name="AutoShape 63"/>
          <p:cNvSpPr>
            <a:spLocks noChangeArrowheads="1"/>
          </p:cNvSpPr>
          <p:nvPr/>
        </p:nvSpPr>
        <p:spPr bwMode="auto">
          <a:xfrm>
            <a:off x="5114925" y="5630863"/>
            <a:ext cx="4071938" cy="1419225"/>
          </a:xfrm>
          <a:prstGeom prst="wedgeRectCallout">
            <a:avLst>
              <a:gd name="adj1" fmla="val -39069"/>
              <a:gd name="adj2" fmla="val 50866"/>
            </a:avLst>
          </a:prstGeom>
          <a:solidFill>
            <a:srgbClr val="00B0F0"/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122118" tIns="61062" rIns="122118" bIns="61062"/>
          <a:lstStyle/>
          <a:p>
            <a:r>
              <a:rPr lang="ru-RU" sz="1100">
                <a:solidFill>
                  <a:schemeClr val="tx2"/>
                </a:solidFill>
              </a:rPr>
              <a:t>На территории Ачхой – Мартановскго района лесничество составляет общей площадью  лесного массива -15900 га, покрытая лесом-14336га. Количество участковых лесничеств-2.Преобладающие породы дерева бук, дуб, граб. </a:t>
            </a:r>
            <a:r>
              <a:rPr lang="ru-RU" sz="1100">
                <a:solidFill>
                  <a:schemeClr val="tx1"/>
                </a:solidFill>
              </a:rPr>
              <a:t>По многолетним наблюдениям возможно возникновение до 1-2х природных пожаров, общей площадью до 200 га лесной территории. В зону действия опасных факторов природных пожаров  попадает с.п. Янди с.п. Новый-Шарой.</a:t>
            </a:r>
            <a:r>
              <a:rPr lang="ru-RU" sz="1100">
                <a:solidFill>
                  <a:schemeClr val="tx2"/>
                </a:solidFill>
              </a:rPr>
              <a:t> </a:t>
            </a:r>
          </a:p>
        </p:txBody>
      </p:sp>
      <p:sp>
        <p:nvSpPr>
          <p:cNvPr id="122" name="Прямоугольная выноска 64"/>
          <p:cNvSpPr>
            <a:spLocks noChangeArrowheads="1"/>
          </p:cNvSpPr>
          <p:nvPr/>
        </p:nvSpPr>
        <p:spPr bwMode="auto">
          <a:xfrm>
            <a:off x="6543675" y="3308350"/>
            <a:ext cx="2857500" cy="849313"/>
          </a:xfrm>
          <a:prstGeom prst="wedgeRectCallout">
            <a:avLst>
              <a:gd name="adj1" fmla="val -45837"/>
              <a:gd name="adj2" fmla="val -75997"/>
            </a:avLst>
          </a:prstGeom>
          <a:solidFill>
            <a:srgbClr val="00B0F0"/>
          </a:solidFill>
          <a:ln w="25400" algn="ctr">
            <a:solidFill>
              <a:srgbClr val="00B050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122118" tIns="61062" rIns="122118" bIns="61062" anchor="ctr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При тушении лесных пожаров, забор воды будет производиться с р. Асса и </a:t>
            </a:r>
            <a:r>
              <a:rPr lang="ru-RU" sz="1050" dirty="0" err="1">
                <a:solidFill>
                  <a:schemeClr val="tx1"/>
                </a:solidFill>
                <a:cs typeface="Times New Roman" pitchFamily="18" charset="0"/>
              </a:rPr>
              <a:t>Фортанга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. Маршрут движения к месту забора воды до 2-км по проселочной грунтовой дороге</a:t>
            </a:r>
          </a:p>
        </p:txBody>
      </p:sp>
      <p:sp>
        <p:nvSpPr>
          <p:cNvPr id="12322" name="AutoShape 80"/>
          <p:cNvSpPr>
            <a:spLocks noChangeArrowheads="1"/>
          </p:cNvSpPr>
          <p:nvPr/>
        </p:nvSpPr>
        <p:spPr bwMode="auto">
          <a:xfrm>
            <a:off x="4500563" y="1514475"/>
            <a:ext cx="1543050" cy="1143000"/>
          </a:xfrm>
          <a:prstGeom prst="wedgeRectCallout">
            <a:avLst>
              <a:gd name="adj1" fmla="val -25426"/>
              <a:gd name="adj2" fmla="val 86125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р.Асса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Протяженность- 30  км.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Характер дна-галичный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Скорость-1-2м/с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Ширина-18м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Глубина до 1.20м</a:t>
            </a:r>
            <a:endParaRPr lang="ru-RU" sz="1200"/>
          </a:p>
        </p:txBody>
      </p:sp>
      <p:sp>
        <p:nvSpPr>
          <p:cNvPr id="124" name="AutoShape 79"/>
          <p:cNvSpPr>
            <a:spLocks noChangeArrowheads="1"/>
          </p:cNvSpPr>
          <p:nvPr/>
        </p:nvSpPr>
        <p:spPr bwMode="auto">
          <a:xfrm>
            <a:off x="7429500" y="4395788"/>
            <a:ext cx="1757363" cy="1000125"/>
          </a:xfrm>
          <a:prstGeom prst="wedgeRectCallout">
            <a:avLst>
              <a:gd name="adj1" fmla="val -155974"/>
              <a:gd name="adj2" fmla="val -73862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р.Фортанга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Протяженность-32 км.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Характер дна-галичный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Скорость-1-1.5 м/с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Ширина-15м</a:t>
            </a:r>
          </a:p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</a:rPr>
              <a:t>Глубина до1м</a:t>
            </a:r>
            <a:endParaRPr lang="ru-RU" sz="1400" dirty="0"/>
          </a:p>
        </p:txBody>
      </p:sp>
      <p:graphicFrame>
        <p:nvGraphicFramePr>
          <p:cNvPr id="125" name="Group 146"/>
          <p:cNvGraphicFramePr>
            <a:graphicFrameLocks noGrp="1"/>
          </p:cNvGraphicFramePr>
          <p:nvPr/>
        </p:nvGraphicFramePr>
        <p:xfrm>
          <a:off x="6686552" y="8086725"/>
          <a:ext cx="2614590" cy="1462252"/>
        </p:xfrm>
        <a:graphic>
          <a:graphicData uri="http://schemas.openxmlformats.org/drawingml/2006/table">
            <a:tbl>
              <a:tblPr/>
              <a:tblGrid>
                <a:gridCol w="994001"/>
                <a:gridCol w="1620589"/>
              </a:tblGrid>
              <a:tr h="308549"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Сведения о лесничестве</a:t>
                      </a:r>
                    </a:p>
                  </a:txBody>
                  <a:tcPr marL="128016" marR="128016" marT="64008" marB="64008" anchor="ctr"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43927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" charset="0"/>
                        </a:rPr>
                        <a:t>Количество участковых лесничеств</a:t>
                      </a:r>
                    </a:p>
                  </a:txBody>
                  <a:tcPr marL="128016" marR="128016" marT="64008" marB="64008" anchor="ctr"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charset="0"/>
                        </a:rPr>
                        <a:t>Руководитель </a:t>
                      </a:r>
                    </a:p>
                  </a:txBody>
                  <a:tcPr marL="128016" marR="128016" marT="64008" marB="64008" anchor="ctr"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</a:tr>
              <a:tr h="50977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128016" marR="128016" marT="64008" marB="64008" anchor="ctr"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Л-А.В.Ахлуев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89287836793</a:t>
                      </a:r>
                    </a:p>
                  </a:txBody>
                  <a:tcPr marL="128016" marR="128016" marT="64008" marB="64008" anchor="ctr" horzOverflow="overflow">
                    <a:lnL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26" name="Group 244"/>
          <p:cNvGraphicFramePr>
            <a:graphicFrameLocks noGrp="1"/>
          </p:cNvGraphicFramePr>
          <p:nvPr/>
        </p:nvGraphicFramePr>
        <p:xfrm>
          <a:off x="-14288" y="7126288"/>
          <a:ext cx="6057241" cy="888278"/>
        </p:xfrm>
        <a:graphic>
          <a:graphicData uri="http://schemas.openxmlformats.org/drawingml/2006/table">
            <a:tbl>
              <a:tblPr/>
              <a:tblGrid>
                <a:gridCol w="1001381"/>
                <a:gridCol w="1513198"/>
                <a:gridCol w="1417511"/>
                <a:gridCol w="1219458"/>
                <a:gridCol w="453959"/>
                <a:gridCol w="451734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369" name="Text Box 147"/>
          <p:cNvSpPr txBox="1">
            <a:spLocks noChangeArrowheads="1"/>
          </p:cNvSpPr>
          <p:nvPr/>
        </p:nvSpPr>
        <p:spPr bwMode="auto">
          <a:xfrm>
            <a:off x="-28575" y="6015038"/>
            <a:ext cx="5048250" cy="1071562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 defTabSz="873125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РГУ Ачхой-Мартановское лесничество»</a:t>
            </a:r>
          </a:p>
          <a:p>
            <a:pPr algn="ctr" defTabSz="873125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Государственная собственность ЧР РФ.</a:t>
            </a:r>
          </a:p>
          <a:p>
            <a:pPr algn="ctr" defTabSz="873125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Арендатор </a:t>
            </a:r>
            <a:r>
              <a:rPr lang="ru-RU" sz="1100">
                <a:solidFill>
                  <a:schemeClr val="tx1"/>
                </a:solidFill>
              </a:rPr>
              <a:t> лесничества Джамаев Т.В. Арендует кв-37 участок площадью-5 га.</a:t>
            </a:r>
          </a:p>
          <a:p>
            <a:pPr algn="ctr" defTabSz="873125"/>
            <a:r>
              <a:rPr lang="ru-RU" sz="1100">
                <a:solidFill>
                  <a:schemeClr val="tx1"/>
                </a:solidFill>
              </a:rPr>
              <a:t> Тел; (8928)-893-42-66</a:t>
            </a:r>
          </a:p>
          <a:p>
            <a:pPr algn="ctr" defTabSz="873125"/>
            <a:r>
              <a:rPr lang="ru-RU" sz="1100">
                <a:solidFill>
                  <a:schemeClr val="tx1"/>
                </a:solidFill>
              </a:rPr>
              <a:t>Арендатор  лесничества Джамалдаев А.Х. Арендует-29 участок площадью-7 га.</a:t>
            </a:r>
          </a:p>
          <a:p>
            <a:pPr algn="ctr" defTabSz="873125"/>
            <a:r>
              <a:rPr lang="ru-RU" sz="1100">
                <a:solidFill>
                  <a:schemeClr val="tx1"/>
                </a:solidFill>
              </a:rPr>
              <a:t>Тел; (8928)-736-12-21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  </a:t>
            </a:r>
          </a:p>
        </p:txBody>
      </p:sp>
      <p:sp>
        <p:nvSpPr>
          <p:cNvPr id="12370" name="AutoShape 107"/>
          <p:cNvSpPr>
            <a:spLocks noChangeArrowheads="1"/>
          </p:cNvSpPr>
          <p:nvPr/>
        </p:nvSpPr>
        <p:spPr bwMode="auto">
          <a:xfrm>
            <a:off x="1727200" y="4729163"/>
            <a:ext cx="1887538" cy="508000"/>
          </a:xfrm>
          <a:prstGeom prst="wedgeRoundRectCallout">
            <a:avLst>
              <a:gd name="adj1" fmla="val -16245"/>
              <a:gd name="adj2" fmla="val 45894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12371" name="Text Box 147"/>
          <p:cNvSpPr txBox="1">
            <a:spLocks noChangeArrowheads="1"/>
          </p:cNvSpPr>
          <p:nvPr/>
        </p:nvSpPr>
        <p:spPr bwMode="auto">
          <a:xfrm>
            <a:off x="42863" y="1514475"/>
            <a:ext cx="23066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graphicFrame>
        <p:nvGraphicFramePr>
          <p:cNvPr id="130" name="Group 148"/>
          <p:cNvGraphicFramePr>
            <a:graphicFrameLocks noGrp="1"/>
          </p:cNvGraphicFramePr>
          <p:nvPr/>
        </p:nvGraphicFramePr>
        <p:xfrm>
          <a:off x="6350" y="8015288"/>
          <a:ext cx="6680202" cy="1587714"/>
        </p:xfrm>
        <a:graphic>
          <a:graphicData uri="http://schemas.openxmlformats.org/drawingml/2006/table">
            <a:tbl>
              <a:tblPr/>
              <a:tblGrid>
                <a:gridCol w="881421"/>
                <a:gridCol w="881421"/>
                <a:gridCol w="4917360"/>
              </a:tblGrid>
              <a:tr h="227169">
                <a:tc grid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913" marR="127913" marT="63959" marB="639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913" marR="127913" marT="63959" marB="639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913" marR="127913" marT="63959" marB="639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93299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2011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</a:endParaRPr>
                    </a:p>
                  </a:txBody>
                  <a:tcPr marL="127913" marR="127913" marT="63959" marB="639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2011-2012</a:t>
                      </a:r>
                    </a:p>
                  </a:txBody>
                  <a:tcPr marL="127913" marR="127913" marT="63959" marB="639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7966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  <a:p>
                      <a:pPr marL="0" marR="0" lvl="0" indent="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13" marR="127913" marT="63959" marB="639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ED3D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127913" marR="127913" marT="63959" marB="639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ED3D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среднестатистических устойчивых высоких температур, в период с июля по август прогнозируется 3- класс пожарной опасности в течении года  возможны  1 – 2 случаи возникновения лесных пожаров, общей площадью до 200 Га.</a:t>
                      </a:r>
                    </a:p>
                  </a:txBody>
                  <a:tcPr marL="127913" marR="127913" marT="63959" marB="63959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ED3D7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2292" name="Object 31"/>
          <p:cNvGraphicFramePr>
            <a:graphicFrameLocks noChangeAspect="1"/>
          </p:cNvGraphicFramePr>
          <p:nvPr/>
        </p:nvGraphicFramePr>
        <p:xfrm>
          <a:off x="10901363" y="1657350"/>
          <a:ext cx="1714500" cy="1143000"/>
        </p:xfrm>
        <a:graphic>
          <a:graphicData uri="http://schemas.openxmlformats.org/presentationml/2006/ole">
            <p:oleObj spid="_x0000_s12292" name="Worksheet" r:id="rId11" imgW="2990938" imgH="1895413" progId="Excel.Sheet.8">
              <p:embed/>
            </p:oleObj>
          </a:graphicData>
        </a:graphic>
      </p:graphicFrame>
      <p:grpSp>
        <p:nvGrpSpPr>
          <p:cNvPr id="12385" name="Группа 159"/>
          <p:cNvGrpSpPr>
            <a:grpSpLocks/>
          </p:cNvGrpSpPr>
          <p:nvPr/>
        </p:nvGrpSpPr>
        <p:grpSpPr bwMode="auto">
          <a:xfrm>
            <a:off x="5110163" y="4443413"/>
            <a:ext cx="468312" cy="395287"/>
            <a:chOff x="7815263" y="3168650"/>
            <a:chExt cx="1328774" cy="971551"/>
          </a:xfrm>
        </p:grpSpPr>
        <p:sp>
          <p:nvSpPr>
            <p:cNvPr id="12403" name="Freeform 114"/>
            <p:cNvSpPr>
              <a:spLocks/>
            </p:cNvSpPr>
            <p:nvPr/>
          </p:nvSpPr>
          <p:spPr bwMode="auto">
            <a:xfrm>
              <a:off x="7815263" y="3168650"/>
              <a:ext cx="965200" cy="965200"/>
            </a:xfrm>
            <a:custGeom>
              <a:avLst/>
              <a:gdLst>
                <a:gd name="T0" fmla="*/ 2147483647 w 608"/>
                <a:gd name="T1" fmla="*/ 2147483647 h 608"/>
                <a:gd name="T2" fmla="*/ 2147483647 w 608"/>
                <a:gd name="T3" fmla="*/ 2147483647 h 608"/>
                <a:gd name="T4" fmla="*/ 2147483647 w 608"/>
                <a:gd name="T5" fmla="*/ 2147483647 h 608"/>
                <a:gd name="T6" fmla="*/ 2147483647 w 608"/>
                <a:gd name="T7" fmla="*/ 2147483647 h 608"/>
                <a:gd name="T8" fmla="*/ 2147483647 w 608"/>
                <a:gd name="T9" fmla="*/ 2147483647 h 608"/>
                <a:gd name="T10" fmla="*/ 2147483647 w 608"/>
                <a:gd name="T11" fmla="*/ 2147483647 h 608"/>
                <a:gd name="T12" fmla="*/ 2147483647 w 608"/>
                <a:gd name="T13" fmla="*/ 2147483647 h 608"/>
                <a:gd name="T14" fmla="*/ 2147483647 w 608"/>
                <a:gd name="T15" fmla="*/ 2147483647 h 608"/>
                <a:gd name="T16" fmla="*/ 2147483647 w 608"/>
                <a:gd name="T17" fmla="*/ 2147483647 h 608"/>
                <a:gd name="T18" fmla="*/ 2147483647 w 608"/>
                <a:gd name="T19" fmla="*/ 2147483647 h 608"/>
                <a:gd name="T20" fmla="*/ 2147483647 w 608"/>
                <a:gd name="T21" fmla="*/ 2147483647 h 608"/>
                <a:gd name="T22" fmla="*/ 2147483647 w 608"/>
                <a:gd name="T23" fmla="*/ 2147483647 h 608"/>
                <a:gd name="T24" fmla="*/ 2147483647 w 608"/>
                <a:gd name="T25" fmla="*/ 2147483647 h 608"/>
                <a:gd name="T26" fmla="*/ 2147483647 w 608"/>
                <a:gd name="T27" fmla="*/ 2147483647 h 608"/>
                <a:gd name="T28" fmla="*/ 2147483647 w 608"/>
                <a:gd name="T29" fmla="*/ 2147483647 h 608"/>
                <a:gd name="T30" fmla="*/ 2147483647 w 608"/>
                <a:gd name="T31" fmla="*/ 2147483647 h 608"/>
                <a:gd name="T32" fmla="*/ 2147483647 w 608"/>
                <a:gd name="T33" fmla="*/ 2147483647 h 608"/>
                <a:gd name="T34" fmla="*/ 2147483647 w 608"/>
                <a:gd name="T35" fmla="*/ 2147483647 h 608"/>
                <a:gd name="T36" fmla="*/ 2147483647 w 608"/>
                <a:gd name="T37" fmla="*/ 2147483647 h 608"/>
                <a:gd name="T38" fmla="*/ 2147483647 w 608"/>
                <a:gd name="T39" fmla="*/ 2147483647 h 608"/>
                <a:gd name="T40" fmla="*/ 2147483647 w 608"/>
                <a:gd name="T41" fmla="*/ 2147483647 h 608"/>
                <a:gd name="T42" fmla="*/ 2147483647 w 608"/>
                <a:gd name="T43" fmla="*/ 2147483647 h 608"/>
                <a:gd name="T44" fmla="*/ 2147483647 w 608"/>
                <a:gd name="T45" fmla="*/ 2147483647 h 608"/>
                <a:gd name="T46" fmla="*/ 2147483647 w 608"/>
                <a:gd name="T47" fmla="*/ 2147483647 h 608"/>
                <a:gd name="T48" fmla="*/ 2147483647 w 608"/>
                <a:gd name="T49" fmla="*/ 2147483647 h 608"/>
                <a:gd name="T50" fmla="*/ 2147483647 w 608"/>
                <a:gd name="T51" fmla="*/ 2147483647 h 608"/>
                <a:gd name="T52" fmla="*/ 2147483647 w 608"/>
                <a:gd name="T53" fmla="*/ 2147483647 h 608"/>
                <a:gd name="T54" fmla="*/ 2147483647 w 608"/>
                <a:gd name="T55" fmla="*/ 2147483647 h 608"/>
                <a:gd name="T56" fmla="*/ 2147483647 w 608"/>
                <a:gd name="T57" fmla="*/ 2147483647 h 608"/>
                <a:gd name="T58" fmla="*/ 2147483647 w 608"/>
                <a:gd name="T59" fmla="*/ 2147483647 h 608"/>
                <a:gd name="T60" fmla="*/ 2147483647 w 608"/>
                <a:gd name="T61" fmla="*/ 2147483647 h 608"/>
                <a:gd name="T62" fmla="*/ 0 w 608"/>
                <a:gd name="T63" fmla="*/ 2147483647 h 608"/>
                <a:gd name="T64" fmla="*/ 2147483647 w 608"/>
                <a:gd name="T65" fmla="*/ 2147483647 h 608"/>
                <a:gd name="T66" fmla="*/ 2147483647 w 608"/>
                <a:gd name="T67" fmla="*/ 2147483647 h 608"/>
                <a:gd name="T68" fmla="*/ 2147483647 w 608"/>
                <a:gd name="T69" fmla="*/ 2147483647 h 608"/>
                <a:gd name="T70" fmla="*/ 2147483647 w 608"/>
                <a:gd name="T71" fmla="*/ 2147483647 h 608"/>
                <a:gd name="T72" fmla="*/ 2147483647 w 608"/>
                <a:gd name="T73" fmla="*/ 2147483647 h 608"/>
                <a:gd name="T74" fmla="*/ 2147483647 w 608"/>
                <a:gd name="T75" fmla="*/ 2147483647 h 608"/>
                <a:gd name="T76" fmla="*/ 2147483647 w 608"/>
                <a:gd name="T77" fmla="*/ 2147483647 h 608"/>
                <a:gd name="T78" fmla="*/ 2147483647 w 608"/>
                <a:gd name="T79" fmla="*/ 2147483647 h 608"/>
                <a:gd name="T80" fmla="*/ 2147483647 w 608"/>
                <a:gd name="T81" fmla="*/ 2147483647 h 608"/>
                <a:gd name="T82" fmla="*/ 2147483647 w 608"/>
                <a:gd name="T83" fmla="*/ 2147483647 h 608"/>
                <a:gd name="T84" fmla="*/ 2147483647 w 608"/>
                <a:gd name="T85" fmla="*/ 0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8"/>
                <a:gd name="T130" fmla="*/ 0 h 608"/>
                <a:gd name="T131" fmla="*/ 608 w 608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8" h="608">
                  <a:moveTo>
                    <a:pt x="304" y="0"/>
                  </a:moveTo>
                  <a:lnTo>
                    <a:pt x="320" y="0"/>
                  </a:lnTo>
                  <a:lnTo>
                    <a:pt x="336" y="1"/>
                  </a:lnTo>
                  <a:lnTo>
                    <a:pt x="350" y="3"/>
                  </a:lnTo>
                  <a:lnTo>
                    <a:pt x="366" y="6"/>
                  </a:lnTo>
                  <a:lnTo>
                    <a:pt x="380" y="9"/>
                  </a:lnTo>
                  <a:lnTo>
                    <a:pt x="395" y="13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5" y="30"/>
                  </a:lnTo>
                  <a:lnTo>
                    <a:pt x="449" y="36"/>
                  </a:lnTo>
                  <a:lnTo>
                    <a:pt x="462" y="43"/>
                  </a:lnTo>
                  <a:lnTo>
                    <a:pt x="474" y="52"/>
                  </a:lnTo>
                  <a:lnTo>
                    <a:pt x="486" y="60"/>
                  </a:lnTo>
                  <a:lnTo>
                    <a:pt x="497" y="70"/>
                  </a:lnTo>
                  <a:lnTo>
                    <a:pt x="508" y="79"/>
                  </a:lnTo>
                  <a:lnTo>
                    <a:pt x="519" y="89"/>
                  </a:lnTo>
                  <a:lnTo>
                    <a:pt x="529" y="100"/>
                  </a:lnTo>
                  <a:lnTo>
                    <a:pt x="539" y="111"/>
                  </a:lnTo>
                  <a:lnTo>
                    <a:pt x="547" y="121"/>
                  </a:lnTo>
                  <a:lnTo>
                    <a:pt x="556" y="133"/>
                  </a:lnTo>
                  <a:lnTo>
                    <a:pt x="564" y="147"/>
                  </a:lnTo>
                  <a:lnTo>
                    <a:pt x="572" y="159"/>
                  </a:lnTo>
                  <a:lnTo>
                    <a:pt x="578" y="172"/>
                  </a:lnTo>
                  <a:lnTo>
                    <a:pt x="584" y="185"/>
                  </a:lnTo>
                  <a:lnTo>
                    <a:pt x="590" y="200"/>
                  </a:lnTo>
                  <a:lnTo>
                    <a:pt x="594" y="213"/>
                  </a:lnTo>
                  <a:lnTo>
                    <a:pt x="598" y="227"/>
                  </a:lnTo>
                  <a:lnTo>
                    <a:pt x="602" y="243"/>
                  </a:lnTo>
                  <a:lnTo>
                    <a:pt x="604" y="257"/>
                  </a:lnTo>
                  <a:lnTo>
                    <a:pt x="606" y="273"/>
                  </a:lnTo>
                  <a:lnTo>
                    <a:pt x="608" y="288"/>
                  </a:lnTo>
                  <a:lnTo>
                    <a:pt x="608" y="303"/>
                  </a:lnTo>
                  <a:lnTo>
                    <a:pt x="608" y="319"/>
                  </a:lnTo>
                  <a:lnTo>
                    <a:pt x="606" y="335"/>
                  </a:lnTo>
                  <a:lnTo>
                    <a:pt x="604" y="350"/>
                  </a:lnTo>
                  <a:lnTo>
                    <a:pt x="602" y="365"/>
                  </a:lnTo>
                  <a:lnTo>
                    <a:pt x="598" y="379"/>
                  </a:lnTo>
                  <a:lnTo>
                    <a:pt x="594" y="394"/>
                  </a:lnTo>
                  <a:lnTo>
                    <a:pt x="590" y="408"/>
                  </a:lnTo>
                  <a:lnTo>
                    <a:pt x="584" y="422"/>
                  </a:lnTo>
                  <a:lnTo>
                    <a:pt x="578" y="436"/>
                  </a:lnTo>
                  <a:lnTo>
                    <a:pt x="572" y="449"/>
                  </a:lnTo>
                  <a:lnTo>
                    <a:pt x="564" y="461"/>
                  </a:lnTo>
                  <a:lnTo>
                    <a:pt x="556" y="473"/>
                  </a:lnTo>
                  <a:lnTo>
                    <a:pt x="547" y="485"/>
                  </a:lnTo>
                  <a:lnTo>
                    <a:pt x="539" y="497"/>
                  </a:lnTo>
                  <a:lnTo>
                    <a:pt x="529" y="508"/>
                  </a:lnTo>
                  <a:lnTo>
                    <a:pt x="519" y="519"/>
                  </a:lnTo>
                  <a:lnTo>
                    <a:pt x="508" y="528"/>
                  </a:lnTo>
                  <a:lnTo>
                    <a:pt x="497" y="538"/>
                  </a:lnTo>
                  <a:lnTo>
                    <a:pt x="486" y="548"/>
                  </a:lnTo>
                  <a:lnTo>
                    <a:pt x="474" y="556"/>
                  </a:lnTo>
                  <a:lnTo>
                    <a:pt x="462" y="563"/>
                  </a:lnTo>
                  <a:lnTo>
                    <a:pt x="449" y="571"/>
                  </a:lnTo>
                  <a:lnTo>
                    <a:pt x="435" y="578"/>
                  </a:lnTo>
                  <a:lnTo>
                    <a:pt x="422" y="584"/>
                  </a:lnTo>
                  <a:lnTo>
                    <a:pt x="408" y="590"/>
                  </a:lnTo>
                  <a:lnTo>
                    <a:pt x="395" y="595"/>
                  </a:lnTo>
                  <a:lnTo>
                    <a:pt x="380" y="598"/>
                  </a:lnTo>
                  <a:lnTo>
                    <a:pt x="366" y="602"/>
                  </a:lnTo>
                  <a:lnTo>
                    <a:pt x="350" y="604"/>
                  </a:lnTo>
                  <a:lnTo>
                    <a:pt x="336" y="607"/>
                  </a:lnTo>
                  <a:lnTo>
                    <a:pt x="320" y="608"/>
                  </a:lnTo>
                  <a:lnTo>
                    <a:pt x="304" y="608"/>
                  </a:lnTo>
                  <a:lnTo>
                    <a:pt x="289" y="608"/>
                  </a:lnTo>
                  <a:lnTo>
                    <a:pt x="273" y="607"/>
                  </a:lnTo>
                  <a:lnTo>
                    <a:pt x="257" y="604"/>
                  </a:lnTo>
                  <a:lnTo>
                    <a:pt x="243" y="602"/>
                  </a:lnTo>
                  <a:lnTo>
                    <a:pt x="228" y="598"/>
                  </a:lnTo>
                  <a:lnTo>
                    <a:pt x="214" y="595"/>
                  </a:lnTo>
                  <a:lnTo>
                    <a:pt x="199" y="590"/>
                  </a:lnTo>
                  <a:lnTo>
                    <a:pt x="186" y="584"/>
                  </a:lnTo>
                  <a:lnTo>
                    <a:pt x="172" y="578"/>
                  </a:lnTo>
                  <a:lnTo>
                    <a:pt x="160" y="571"/>
                  </a:lnTo>
                  <a:lnTo>
                    <a:pt x="146" y="563"/>
                  </a:lnTo>
                  <a:lnTo>
                    <a:pt x="134" y="556"/>
                  </a:lnTo>
                  <a:lnTo>
                    <a:pt x="122" y="548"/>
                  </a:lnTo>
                  <a:lnTo>
                    <a:pt x="110" y="538"/>
                  </a:lnTo>
                  <a:lnTo>
                    <a:pt x="99" y="528"/>
                  </a:lnTo>
                  <a:lnTo>
                    <a:pt x="89" y="519"/>
                  </a:lnTo>
                  <a:lnTo>
                    <a:pt x="79" y="508"/>
                  </a:lnTo>
                  <a:lnTo>
                    <a:pt x="69" y="497"/>
                  </a:lnTo>
                  <a:lnTo>
                    <a:pt x="60" y="485"/>
                  </a:lnTo>
                  <a:lnTo>
                    <a:pt x="51" y="473"/>
                  </a:lnTo>
                  <a:lnTo>
                    <a:pt x="44" y="461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2"/>
                  </a:lnTo>
                  <a:lnTo>
                    <a:pt x="19" y="408"/>
                  </a:lnTo>
                  <a:lnTo>
                    <a:pt x="14" y="394"/>
                  </a:lnTo>
                  <a:lnTo>
                    <a:pt x="9" y="379"/>
                  </a:lnTo>
                  <a:lnTo>
                    <a:pt x="6" y="365"/>
                  </a:lnTo>
                  <a:lnTo>
                    <a:pt x="3" y="350"/>
                  </a:lnTo>
                  <a:lnTo>
                    <a:pt x="1" y="335"/>
                  </a:lnTo>
                  <a:lnTo>
                    <a:pt x="0" y="319"/>
                  </a:lnTo>
                  <a:lnTo>
                    <a:pt x="0" y="303"/>
                  </a:lnTo>
                  <a:lnTo>
                    <a:pt x="0" y="288"/>
                  </a:lnTo>
                  <a:lnTo>
                    <a:pt x="1" y="273"/>
                  </a:lnTo>
                  <a:lnTo>
                    <a:pt x="3" y="257"/>
                  </a:lnTo>
                  <a:lnTo>
                    <a:pt x="6" y="243"/>
                  </a:lnTo>
                  <a:lnTo>
                    <a:pt x="9" y="227"/>
                  </a:lnTo>
                  <a:lnTo>
                    <a:pt x="14" y="213"/>
                  </a:lnTo>
                  <a:lnTo>
                    <a:pt x="19" y="200"/>
                  </a:lnTo>
                  <a:lnTo>
                    <a:pt x="24" y="185"/>
                  </a:lnTo>
                  <a:lnTo>
                    <a:pt x="30" y="172"/>
                  </a:lnTo>
                  <a:lnTo>
                    <a:pt x="37" y="159"/>
                  </a:lnTo>
                  <a:lnTo>
                    <a:pt x="44" y="147"/>
                  </a:lnTo>
                  <a:lnTo>
                    <a:pt x="51" y="133"/>
                  </a:lnTo>
                  <a:lnTo>
                    <a:pt x="60" y="121"/>
                  </a:lnTo>
                  <a:lnTo>
                    <a:pt x="69" y="111"/>
                  </a:lnTo>
                  <a:lnTo>
                    <a:pt x="79" y="100"/>
                  </a:lnTo>
                  <a:lnTo>
                    <a:pt x="89" y="89"/>
                  </a:lnTo>
                  <a:lnTo>
                    <a:pt x="99" y="79"/>
                  </a:lnTo>
                  <a:lnTo>
                    <a:pt x="110" y="70"/>
                  </a:lnTo>
                  <a:lnTo>
                    <a:pt x="122" y="60"/>
                  </a:lnTo>
                  <a:lnTo>
                    <a:pt x="134" y="52"/>
                  </a:lnTo>
                  <a:lnTo>
                    <a:pt x="146" y="43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199" y="18"/>
                  </a:lnTo>
                  <a:lnTo>
                    <a:pt x="214" y="13"/>
                  </a:lnTo>
                  <a:lnTo>
                    <a:pt x="228" y="9"/>
                  </a:lnTo>
                  <a:lnTo>
                    <a:pt x="243" y="6"/>
                  </a:lnTo>
                  <a:lnTo>
                    <a:pt x="257" y="3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04" name="Freeform 128"/>
            <p:cNvSpPr>
              <a:spLocks/>
            </p:cNvSpPr>
            <p:nvPr/>
          </p:nvSpPr>
          <p:spPr bwMode="auto">
            <a:xfrm>
              <a:off x="7900988" y="3922713"/>
              <a:ext cx="796925" cy="217488"/>
            </a:xfrm>
            <a:custGeom>
              <a:avLst/>
              <a:gdLst>
                <a:gd name="T0" fmla="*/ 0 w 502"/>
                <a:gd name="T1" fmla="*/ 0 h 137"/>
                <a:gd name="T2" fmla="*/ 2147483647 w 502"/>
                <a:gd name="T3" fmla="*/ 0 h 137"/>
                <a:gd name="T4" fmla="*/ 2147483647 w 502"/>
                <a:gd name="T5" fmla="*/ 0 h 137"/>
                <a:gd name="T6" fmla="*/ 2147483647 w 502"/>
                <a:gd name="T7" fmla="*/ 0 h 137"/>
                <a:gd name="T8" fmla="*/ 2147483647 w 502"/>
                <a:gd name="T9" fmla="*/ 0 h 137"/>
                <a:gd name="T10" fmla="*/ 2147483647 w 502"/>
                <a:gd name="T11" fmla="*/ 0 h 137"/>
                <a:gd name="T12" fmla="*/ 2147483647 w 502"/>
                <a:gd name="T13" fmla="*/ 0 h 137"/>
                <a:gd name="T14" fmla="*/ 2147483647 w 502"/>
                <a:gd name="T15" fmla="*/ 0 h 137"/>
                <a:gd name="T16" fmla="*/ 2147483647 w 502"/>
                <a:gd name="T17" fmla="*/ 0 h 137"/>
                <a:gd name="T18" fmla="*/ 2147483647 w 502"/>
                <a:gd name="T19" fmla="*/ 2147483647 h 137"/>
                <a:gd name="T20" fmla="*/ 2147483647 w 502"/>
                <a:gd name="T21" fmla="*/ 2147483647 h 137"/>
                <a:gd name="T22" fmla="*/ 2147483647 w 502"/>
                <a:gd name="T23" fmla="*/ 2147483647 h 137"/>
                <a:gd name="T24" fmla="*/ 2147483647 w 502"/>
                <a:gd name="T25" fmla="*/ 2147483647 h 137"/>
                <a:gd name="T26" fmla="*/ 2147483647 w 502"/>
                <a:gd name="T27" fmla="*/ 2147483647 h 137"/>
                <a:gd name="T28" fmla="*/ 2147483647 w 502"/>
                <a:gd name="T29" fmla="*/ 2147483647 h 137"/>
                <a:gd name="T30" fmla="*/ 2147483647 w 502"/>
                <a:gd name="T31" fmla="*/ 2147483647 h 137"/>
                <a:gd name="T32" fmla="*/ 2147483647 w 502"/>
                <a:gd name="T33" fmla="*/ 2147483647 h 137"/>
                <a:gd name="T34" fmla="*/ 2147483647 w 502"/>
                <a:gd name="T35" fmla="*/ 2147483647 h 137"/>
                <a:gd name="T36" fmla="*/ 2147483647 w 502"/>
                <a:gd name="T37" fmla="*/ 2147483647 h 137"/>
                <a:gd name="T38" fmla="*/ 2147483647 w 502"/>
                <a:gd name="T39" fmla="*/ 2147483647 h 137"/>
                <a:gd name="T40" fmla="*/ 2147483647 w 502"/>
                <a:gd name="T41" fmla="*/ 2147483647 h 137"/>
                <a:gd name="T42" fmla="*/ 2147483647 w 502"/>
                <a:gd name="T43" fmla="*/ 2147483647 h 137"/>
                <a:gd name="T44" fmla="*/ 2147483647 w 502"/>
                <a:gd name="T45" fmla="*/ 2147483647 h 137"/>
                <a:gd name="T46" fmla="*/ 2147483647 w 502"/>
                <a:gd name="T47" fmla="*/ 2147483647 h 137"/>
                <a:gd name="T48" fmla="*/ 2147483647 w 502"/>
                <a:gd name="T49" fmla="*/ 2147483647 h 137"/>
                <a:gd name="T50" fmla="*/ 2147483647 w 502"/>
                <a:gd name="T51" fmla="*/ 2147483647 h 137"/>
                <a:gd name="T52" fmla="*/ 2147483647 w 502"/>
                <a:gd name="T53" fmla="*/ 2147483647 h 137"/>
                <a:gd name="T54" fmla="*/ 2147483647 w 502"/>
                <a:gd name="T55" fmla="*/ 2147483647 h 137"/>
                <a:gd name="T56" fmla="*/ 2147483647 w 502"/>
                <a:gd name="T57" fmla="*/ 2147483647 h 137"/>
                <a:gd name="T58" fmla="*/ 2147483647 w 502"/>
                <a:gd name="T59" fmla="*/ 2147483647 h 137"/>
                <a:gd name="T60" fmla="*/ 2147483647 w 502"/>
                <a:gd name="T61" fmla="*/ 2147483647 h 137"/>
                <a:gd name="T62" fmla="*/ 2147483647 w 502"/>
                <a:gd name="T63" fmla="*/ 2147483647 h 137"/>
                <a:gd name="T64" fmla="*/ 2147483647 w 502"/>
                <a:gd name="T65" fmla="*/ 2147483647 h 137"/>
                <a:gd name="T66" fmla="*/ 2147483647 w 502"/>
                <a:gd name="T67" fmla="*/ 2147483647 h 137"/>
                <a:gd name="T68" fmla="*/ 2147483647 w 502"/>
                <a:gd name="T69" fmla="*/ 2147483647 h 137"/>
                <a:gd name="T70" fmla="*/ 2147483647 w 502"/>
                <a:gd name="T71" fmla="*/ 2147483647 h 137"/>
                <a:gd name="T72" fmla="*/ 2147483647 w 502"/>
                <a:gd name="T73" fmla="*/ 2147483647 h 137"/>
                <a:gd name="T74" fmla="*/ 2147483647 w 502"/>
                <a:gd name="T75" fmla="*/ 2147483647 h 137"/>
                <a:gd name="T76" fmla="*/ 2147483647 w 502"/>
                <a:gd name="T77" fmla="*/ 2147483647 h 137"/>
                <a:gd name="T78" fmla="*/ 2147483647 w 502"/>
                <a:gd name="T79" fmla="*/ 2147483647 h 137"/>
                <a:gd name="T80" fmla="*/ 2147483647 w 502"/>
                <a:gd name="T81" fmla="*/ 2147483647 h 137"/>
                <a:gd name="T82" fmla="*/ 2147483647 w 502"/>
                <a:gd name="T83" fmla="*/ 2147483647 h 137"/>
                <a:gd name="T84" fmla="*/ 2147483647 w 502"/>
                <a:gd name="T85" fmla="*/ 2147483647 h 137"/>
                <a:gd name="T86" fmla="*/ 2147483647 w 502"/>
                <a:gd name="T87" fmla="*/ 2147483647 h 137"/>
                <a:gd name="T88" fmla="*/ 2147483647 w 502"/>
                <a:gd name="T89" fmla="*/ 2147483647 h 137"/>
                <a:gd name="T90" fmla="*/ 2147483647 w 502"/>
                <a:gd name="T91" fmla="*/ 2147483647 h 137"/>
                <a:gd name="T92" fmla="*/ 2147483647 w 502"/>
                <a:gd name="T93" fmla="*/ 2147483647 h 137"/>
                <a:gd name="T94" fmla="*/ 2147483647 w 502"/>
                <a:gd name="T95" fmla="*/ 2147483647 h 137"/>
                <a:gd name="T96" fmla="*/ 0 w 502"/>
                <a:gd name="T97" fmla="*/ 0 h 1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2"/>
                <a:gd name="T148" fmla="*/ 0 h 137"/>
                <a:gd name="T149" fmla="*/ 502 w 502"/>
                <a:gd name="T150" fmla="*/ 137 h 1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2" h="137">
                  <a:moveTo>
                    <a:pt x="0" y="0"/>
                  </a:moveTo>
                  <a:lnTo>
                    <a:pt x="62" y="0"/>
                  </a:lnTo>
                  <a:lnTo>
                    <a:pt x="125" y="0"/>
                  </a:lnTo>
                  <a:lnTo>
                    <a:pt x="188" y="0"/>
                  </a:lnTo>
                  <a:lnTo>
                    <a:pt x="250" y="0"/>
                  </a:lnTo>
                  <a:lnTo>
                    <a:pt x="313" y="0"/>
                  </a:lnTo>
                  <a:lnTo>
                    <a:pt x="375" y="0"/>
                  </a:lnTo>
                  <a:lnTo>
                    <a:pt x="438" y="0"/>
                  </a:lnTo>
                  <a:lnTo>
                    <a:pt x="502" y="0"/>
                  </a:lnTo>
                  <a:lnTo>
                    <a:pt x="496" y="9"/>
                  </a:lnTo>
                  <a:lnTo>
                    <a:pt x="491" y="18"/>
                  </a:lnTo>
                  <a:lnTo>
                    <a:pt x="484" y="27"/>
                  </a:lnTo>
                  <a:lnTo>
                    <a:pt x="478" y="35"/>
                  </a:lnTo>
                  <a:lnTo>
                    <a:pt x="469" y="45"/>
                  </a:lnTo>
                  <a:lnTo>
                    <a:pt x="462" y="55"/>
                  </a:lnTo>
                  <a:lnTo>
                    <a:pt x="454" y="63"/>
                  </a:lnTo>
                  <a:lnTo>
                    <a:pt x="444" y="73"/>
                  </a:lnTo>
                  <a:lnTo>
                    <a:pt x="426" y="84"/>
                  </a:lnTo>
                  <a:lnTo>
                    <a:pt x="410" y="92"/>
                  </a:lnTo>
                  <a:lnTo>
                    <a:pt x="396" y="100"/>
                  </a:lnTo>
                  <a:lnTo>
                    <a:pt x="380" y="108"/>
                  </a:lnTo>
                  <a:lnTo>
                    <a:pt x="366" y="114"/>
                  </a:lnTo>
                  <a:lnTo>
                    <a:pt x="349" y="120"/>
                  </a:lnTo>
                  <a:lnTo>
                    <a:pt x="330" y="126"/>
                  </a:lnTo>
                  <a:lnTo>
                    <a:pt x="308" y="132"/>
                  </a:lnTo>
                  <a:lnTo>
                    <a:pt x="290" y="134"/>
                  </a:lnTo>
                  <a:lnTo>
                    <a:pt x="272" y="137"/>
                  </a:lnTo>
                  <a:lnTo>
                    <a:pt x="254" y="137"/>
                  </a:lnTo>
                  <a:lnTo>
                    <a:pt x="236" y="137"/>
                  </a:lnTo>
                  <a:lnTo>
                    <a:pt x="218" y="135"/>
                  </a:lnTo>
                  <a:lnTo>
                    <a:pt x="201" y="134"/>
                  </a:lnTo>
                  <a:lnTo>
                    <a:pt x="183" y="130"/>
                  </a:lnTo>
                  <a:lnTo>
                    <a:pt x="165" y="128"/>
                  </a:lnTo>
                  <a:lnTo>
                    <a:pt x="148" y="122"/>
                  </a:lnTo>
                  <a:lnTo>
                    <a:pt x="132" y="115"/>
                  </a:lnTo>
                  <a:lnTo>
                    <a:pt x="115" y="108"/>
                  </a:lnTo>
                  <a:lnTo>
                    <a:pt x="101" y="99"/>
                  </a:lnTo>
                  <a:lnTo>
                    <a:pt x="85" y="91"/>
                  </a:lnTo>
                  <a:lnTo>
                    <a:pt x="72" y="81"/>
                  </a:lnTo>
                  <a:lnTo>
                    <a:pt x="59" y="71"/>
                  </a:lnTo>
                  <a:lnTo>
                    <a:pt x="45" y="61"/>
                  </a:lnTo>
                  <a:lnTo>
                    <a:pt x="38" y="55"/>
                  </a:lnTo>
                  <a:lnTo>
                    <a:pt x="31" y="49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8" y="18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pic>
          <p:nvPicPr>
            <p:cNvPr id="12405" name="Picture 1282" descr="ож_маш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8229636" y="3446237"/>
              <a:ext cx="914401" cy="561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136" name="Прямая со стрелкой 135"/>
          <p:cNvCxnSpPr>
            <a:stCxn id="12309" idx="6"/>
          </p:cNvCxnSpPr>
          <p:nvPr/>
        </p:nvCxnSpPr>
        <p:spPr>
          <a:xfrm flipV="1">
            <a:off x="4618038" y="4586288"/>
            <a:ext cx="496887" cy="43180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87" name="Прямоугольная выноска 143"/>
          <p:cNvSpPr>
            <a:spLocks noChangeArrowheads="1"/>
          </p:cNvSpPr>
          <p:nvPr/>
        </p:nvSpPr>
        <p:spPr bwMode="auto">
          <a:xfrm>
            <a:off x="4900613" y="5157788"/>
            <a:ext cx="2058987" cy="433387"/>
          </a:xfrm>
          <a:prstGeom prst="wedgeRectCallout">
            <a:avLst>
              <a:gd name="adj1" fmla="val -50222"/>
              <a:gd name="adj2" fmla="val -126639"/>
            </a:avLst>
          </a:prstGeom>
          <a:solidFill>
            <a:srgbClr val="FF66CC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Маршрут  движения к водоему 2км.</a:t>
            </a:r>
            <a:r>
              <a:rPr lang="ru-RU" sz="1100">
                <a:cs typeface="Times New Roman" pitchFamily="18" charset="0"/>
              </a:rPr>
              <a:t>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Гравийное покрытие.</a:t>
            </a:r>
          </a:p>
        </p:txBody>
      </p:sp>
      <p:cxnSp>
        <p:nvCxnSpPr>
          <p:cNvPr id="141" name="Прямая со стрелкой 140"/>
          <p:cNvCxnSpPr>
            <a:stCxn id="12309" idx="6"/>
            <a:endCxn id="12410" idx="2"/>
          </p:cNvCxnSpPr>
          <p:nvPr/>
        </p:nvCxnSpPr>
        <p:spPr>
          <a:xfrm flipH="1" flipV="1">
            <a:off x="4067175" y="3973513"/>
            <a:ext cx="550863" cy="1044575"/>
          </a:xfrm>
          <a:prstGeom prst="straightConnector1">
            <a:avLst/>
          </a:prstGeom>
          <a:ln w="25400">
            <a:solidFill>
              <a:srgbClr val="00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89" name="Прямоугольная выноска 143"/>
          <p:cNvSpPr>
            <a:spLocks noChangeArrowheads="1"/>
          </p:cNvSpPr>
          <p:nvPr/>
        </p:nvSpPr>
        <p:spPr bwMode="auto">
          <a:xfrm>
            <a:off x="1471613" y="4157663"/>
            <a:ext cx="2058987" cy="433387"/>
          </a:xfrm>
          <a:prstGeom prst="wedgeRectCallout">
            <a:avLst>
              <a:gd name="adj1" fmla="val 82796"/>
              <a:gd name="adj2" fmla="val -8819"/>
            </a:avLst>
          </a:prstGeom>
          <a:solidFill>
            <a:srgbClr val="00B05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Маршрут эвакуации 15 км.</a:t>
            </a:r>
            <a:r>
              <a:rPr lang="ru-RU" sz="1100">
                <a:cs typeface="Times New Roman" pitchFamily="18" charset="0"/>
              </a:rPr>
              <a:t>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Гравийное покрытие.</a:t>
            </a:r>
          </a:p>
        </p:txBody>
      </p:sp>
      <p:cxnSp>
        <p:nvCxnSpPr>
          <p:cNvPr id="145" name="Прямая со стрелкой 144"/>
          <p:cNvCxnSpPr>
            <a:endCxn id="12411" idx="0"/>
          </p:cNvCxnSpPr>
          <p:nvPr/>
        </p:nvCxnSpPr>
        <p:spPr>
          <a:xfrm rot="16200000" flipH="1">
            <a:off x="3373438" y="3255963"/>
            <a:ext cx="782637" cy="300037"/>
          </a:xfrm>
          <a:prstGeom prst="straightConnector1">
            <a:avLst/>
          </a:prstGeom>
          <a:ln w="25400">
            <a:solidFill>
              <a:srgbClr val="00FF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391" name="Группа 159"/>
          <p:cNvGrpSpPr>
            <a:grpSpLocks/>
          </p:cNvGrpSpPr>
          <p:nvPr/>
        </p:nvGrpSpPr>
        <p:grpSpPr bwMode="auto">
          <a:xfrm>
            <a:off x="4003675" y="2905125"/>
            <a:ext cx="468313" cy="395288"/>
            <a:chOff x="7815263" y="3168650"/>
            <a:chExt cx="1328774" cy="971551"/>
          </a:xfrm>
        </p:grpSpPr>
        <p:sp>
          <p:nvSpPr>
            <p:cNvPr id="12400" name="Freeform 114"/>
            <p:cNvSpPr>
              <a:spLocks/>
            </p:cNvSpPr>
            <p:nvPr/>
          </p:nvSpPr>
          <p:spPr bwMode="auto">
            <a:xfrm>
              <a:off x="7815263" y="3168650"/>
              <a:ext cx="965200" cy="965200"/>
            </a:xfrm>
            <a:custGeom>
              <a:avLst/>
              <a:gdLst>
                <a:gd name="T0" fmla="*/ 2147483647 w 608"/>
                <a:gd name="T1" fmla="*/ 2147483647 h 608"/>
                <a:gd name="T2" fmla="*/ 2147483647 w 608"/>
                <a:gd name="T3" fmla="*/ 2147483647 h 608"/>
                <a:gd name="T4" fmla="*/ 2147483647 w 608"/>
                <a:gd name="T5" fmla="*/ 2147483647 h 608"/>
                <a:gd name="T6" fmla="*/ 2147483647 w 608"/>
                <a:gd name="T7" fmla="*/ 2147483647 h 608"/>
                <a:gd name="T8" fmla="*/ 2147483647 w 608"/>
                <a:gd name="T9" fmla="*/ 2147483647 h 608"/>
                <a:gd name="T10" fmla="*/ 2147483647 w 608"/>
                <a:gd name="T11" fmla="*/ 2147483647 h 608"/>
                <a:gd name="T12" fmla="*/ 2147483647 w 608"/>
                <a:gd name="T13" fmla="*/ 2147483647 h 608"/>
                <a:gd name="T14" fmla="*/ 2147483647 w 608"/>
                <a:gd name="T15" fmla="*/ 2147483647 h 608"/>
                <a:gd name="T16" fmla="*/ 2147483647 w 608"/>
                <a:gd name="T17" fmla="*/ 2147483647 h 608"/>
                <a:gd name="T18" fmla="*/ 2147483647 w 608"/>
                <a:gd name="T19" fmla="*/ 2147483647 h 608"/>
                <a:gd name="T20" fmla="*/ 2147483647 w 608"/>
                <a:gd name="T21" fmla="*/ 2147483647 h 608"/>
                <a:gd name="T22" fmla="*/ 2147483647 w 608"/>
                <a:gd name="T23" fmla="*/ 2147483647 h 608"/>
                <a:gd name="T24" fmla="*/ 2147483647 w 608"/>
                <a:gd name="T25" fmla="*/ 2147483647 h 608"/>
                <a:gd name="T26" fmla="*/ 2147483647 w 608"/>
                <a:gd name="T27" fmla="*/ 2147483647 h 608"/>
                <a:gd name="T28" fmla="*/ 2147483647 w 608"/>
                <a:gd name="T29" fmla="*/ 2147483647 h 608"/>
                <a:gd name="T30" fmla="*/ 2147483647 w 608"/>
                <a:gd name="T31" fmla="*/ 2147483647 h 608"/>
                <a:gd name="T32" fmla="*/ 2147483647 w 608"/>
                <a:gd name="T33" fmla="*/ 2147483647 h 608"/>
                <a:gd name="T34" fmla="*/ 2147483647 w 608"/>
                <a:gd name="T35" fmla="*/ 2147483647 h 608"/>
                <a:gd name="T36" fmla="*/ 2147483647 w 608"/>
                <a:gd name="T37" fmla="*/ 2147483647 h 608"/>
                <a:gd name="T38" fmla="*/ 2147483647 w 608"/>
                <a:gd name="T39" fmla="*/ 2147483647 h 608"/>
                <a:gd name="T40" fmla="*/ 2147483647 w 608"/>
                <a:gd name="T41" fmla="*/ 2147483647 h 608"/>
                <a:gd name="T42" fmla="*/ 2147483647 w 608"/>
                <a:gd name="T43" fmla="*/ 2147483647 h 608"/>
                <a:gd name="T44" fmla="*/ 2147483647 w 608"/>
                <a:gd name="T45" fmla="*/ 2147483647 h 608"/>
                <a:gd name="T46" fmla="*/ 2147483647 w 608"/>
                <a:gd name="T47" fmla="*/ 2147483647 h 608"/>
                <a:gd name="T48" fmla="*/ 2147483647 w 608"/>
                <a:gd name="T49" fmla="*/ 2147483647 h 608"/>
                <a:gd name="T50" fmla="*/ 2147483647 w 608"/>
                <a:gd name="T51" fmla="*/ 2147483647 h 608"/>
                <a:gd name="T52" fmla="*/ 2147483647 w 608"/>
                <a:gd name="T53" fmla="*/ 2147483647 h 608"/>
                <a:gd name="T54" fmla="*/ 2147483647 w 608"/>
                <a:gd name="T55" fmla="*/ 2147483647 h 608"/>
                <a:gd name="T56" fmla="*/ 2147483647 w 608"/>
                <a:gd name="T57" fmla="*/ 2147483647 h 608"/>
                <a:gd name="T58" fmla="*/ 2147483647 w 608"/>
                <a:gd name="T59" fmla="*/ 2147483647 h 608"/>
                <a:gd name="T60" fmla="*/ 2147483647 w 608"/>
                <a:gd name="T61" fmla="*/ 2147483647 h 608"/>
                <a:gd name="T62" fmla="*/ 0 w 608"/>
                <a:gd name="T63" fmla="*/ 2147483647 h 608"/>
                <a:gd name="T64" fmla="*/ 2147483647 w 608"/>
                <a:gd name="T65" fmla="*/ 2147483647 h 608"/>
                <a:gd name="T66" fmla="*/ 2147483647 w 608"/>
                <a:gd name="T67" fmla="*/ 2147483647 h 608"/>
                <a:gd name="T68" fmla="*/ 2147483647 w 608"/>
                <a:gd name="T69" fmla="*/ 2147483647 h 608"/>
                <a:gd name="T70" fmla="*/ 2147483647 w 608"/>
                <a:gd name="T71" fmla="*/ 2147483647 h 608"/>
                <a:gd name="T72" fmla="*/ 2147483647 w 608"/>
                <a:gd name="T73" fmla="*/ 2147483647 h 608"/>
                <a:gd name="T74" fmla="*/ 2147483647 w 608"/>
                <a:gd name="T75" fmla="*/ 2147483647 h 608"/>
                <a:gd name="T76" fmla="*/ 2147483647 w 608"/>
                <a:gd name="T77" fmla="*/ 2147483647 h 608"/>
                <a:gd name="T78" fmla="*/ 2147483647 w 608"/>
                <a:gd name="T79" fmla="*/ 2147483647 h 608"/>
                <a:gd name="T80" fmla="*/ 2147483647 w 608"/>
                <a:gd name="T81" fmla="*/ 2147483647 h 608"/>
                <a:gd name="T82" fmla="*/ 2147483647 w 608"/>
                <a:gd name="T83" fmla="*/ 2147483647 h 608"/>
                <a:gd name="T84" fmla="*/ 2147483647 w 608"/>
                <a:gd name="T85" fmla="*/ 0 h 6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608"/>
                <a:gd name="T130" fmla="*/ 0 h 608"/>
                <a:gd name="T131" fmla="*/ 608 w 608"/>
                <a:gd name="T132" fmla="*/ 608 h 6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608" h="608">
                  <a:moveTo>
                    <a:pt x="304" y="0"/>
                  </a:moveTo>
                  <a:lnTo>
                    <a:pt x="320" y="0"/>
                  </a:lnTo>
                  <a:lnTo>
                    <a:pt x="336" y="1"/>
                  </a:lnTo>
                  <a:lnTo>
                    <a:pt x="350" y="3"/>
                  </a:lnTo>
                  <a:lnTo>
                    <a:pt x="366" y="6"/>
                  </a:lnTo>
                  <a:lnTo>
                    <a:pt x="380" y="9"/>
                  </a:lnTo>
                  <a:lnTo>
                    <a:pt x="395" y="13"/>
                  </a:lnTo>
                  <a:lnTo>
                    <a:pt x="408" y="18"/>
                  </a:lnTo>
                  <a:lnTo>
                    <a:pt x="422" y="24"/>
                  </a:lnTo>
                  <a:lnTo>
                    <a:pt x="435" y="30"/>
                  </a:lnTo>
                  <a:lnTo>
                    <a:pt x="449" y="36"/>
                  </a:lnTo>
                  <a:lnTo>
                    <a:pt x="462" y="43"/>
                  </a:lnTo>
                  <a:lnTo>
                    <a:pt x="474" y="52"/>
                  </a:lnTo>
                  <a:lnTo>
                    <a:pt x="486" y="60"/>
                  </a:lnTo>
                  <a:lnTo>
                    <a:pt x="497" y="70"/>
                  </a:lnTo>
                  <a:lnTo>
                    <a:pt x="508" y="79"/>
                  </a:lnTo>
                  <a:lnTo>
                    <a:pt x="519" y="89"/>
                  </a:lnTo>
                  <a:lnTo>
                    <a:pt x="529" y="100"/>
                  </a:lnTo>
                  <a:lnTo>
                    <a:pt x="539" y="111"/>
                  </a:lnTo>
                  <a:lnTo>
                    <a:pt x="547" y="121"/>
                  </a:lnTo>
                  <a:lnTo>
                    <a:pt x="556" y="133"/>
                  </a:lnTo>
                  <a:lnTo>
                    <a:pt x="564" y="147"/>
                  </a:lnTo>
                  <a:lnTo>
                    <a:pt x="572" y="159"/>
                  </a:lnTo>
                  <a:lnTo>
                    <a:pt x="578" y="172"/>
                  </a:lnTo>
                  <a:lnTo>
                    <a:pt x="584" y="185"/>
                  </a:lnTo>
                  <a:lnTo>
                    <a:pt x="590" y="200"/>
                  </a:lnTo>
                  <a:lnTo>
                    <a:pt x="594" y="213"/>
                  </a:lnTo>
                  <a:lnTo>
                    <a:pt x="598" y="227"/>
                  </a:lnTo>
                  <a:lnTo>
                    <a:pt x="602" y="243"/>
                  </a:lnTo>
                  <a:lnTo>
                    <a:pt x="604" y="257"/>
                  </a:lnTo>
                  <a:lnTo>
                    <a:pt x="606" y="273"/>
                  </a:lnTo>
                  <a:lnTo>
                    <a:pt x="608" y="288"/>
                  </a:lnTo>
                  <a:lnTo>
                    <a:pt x="608" y="303"/>
                  </a:lnTo>
                  <a:lnTo>
                    <a:pt x="608" y="319"/>
                  </a:lnTo>
                  <a:lnTo>
                    <a:pt x="606" y="335"/>
                  </a:lnTo>
                  <a:lnTo>
                    <a:pt x="604" y="350"/>
                  </a:lnTo>
                  <a:lnTo>
                    <a:pt x="602" y="365"/>
                  </a:lnTo>
                  <a:lnTo>
                    <a:pt x="598" y="379"/>
                  </a:lnTo>
                  <a:lnTo>
                    <a:pt x="594" y="394"/>
                  </a:lnTo>
                  <a:lnTo>
                    <a:pt x="590" y="408"/>
                  </a:lnTo>
                  <a:lnTo>
                    <a:pt x="584" y="422"/>
                  </a:lnTo>
                  <a:lnTo>
                    <a:pt x="578" y="436"/>
                  </a:lnTo>
                  <a:lnTo>
                    <a:pt x="572" y="449"/>
                  </a:lnTo>
                  <a:lnTo>
                    <a:pt x="564" y="461"/>
                  </a:lnTo>
                  <a:lnTo>
                    <a:pt x="556" y="473"/>
                  </a:lnTo>
                  <a:lnTo>
                    <a:pt x="547" y="485"/>
                  </a:lnTo>
                  <a:lnTo>
                    <a:pt x="539" y="497"/>
                  </a:lnTo>
                  <a:lnTo>
                    <a:pt x="529" y="508"/>
                  </a:lnTo>
                  <a:lnTo>
                    <a:pt x="519" y="519"/>
                  </a:lnTo>
                  <a:lnTo>
                    <a:pt x="508" y="528"/>
                  </a:lnTo>
                  <a:lnTo>
                    <a:pt x="497" y="538"/>
                  </a:lnTo>
                  <a:lnTo>
                    <a:pt x="486" y="548"/>
                  </a:lnTo>
                  <a:lnTo>
                    <a:pt x="474" y="556"/>
                  </a:lnTo>
                  <a:lnTo>
                    <a:pt x="462" y="563"/>
                  </a:lnTo>
                  <a:lnTo>
                    <a:pt x="449" y="571"/>
                  </a:lnTo>
                  <a:lnTo>
                    <a:pt x="435" y="578"/>
                  </a:lnTo>
                  <a:lnTo>
                    <a:pt x="422" y="584"/>
                  </a:lnTo>
                  <a:lnTo>
                    <a:pt x="408" y="590"/>
                  </a:lnTo>
                  <a:lnTo>
                    <a:pt x="395" y="595"/>
                  </a:lnTo>
                  <a:lnTo>
                    <a:pt x="380" y="598"/>
                  </a:lnTo>
                  <a:lnTo>
                    <a:pt x="366" y="602"/>
                  </a:lnTo>
                  <a:lnTo>
                    <a:pt x="350" y="604"/>
                  </a:lnTo>
                  <a:lnTo>
                    <a:pt x="336" y="607"/>
                  </a:lnTo>
                  <a:lnTo>
                    <a:pt x="320" y="608"/>
                  </a:lnTo>
                  <a:lnTo>
                    <a:pt x="304" y="608"/>
                  </a:lnTo>
                  <a:lnTo>
                    <a:pt x="289" y="608"/>
                  </a:lnTo>
                  <a:lnTo>
                    <a:pt x="273" y="607"/>
                  </a:lnTo>
                  <a:lnTo>
                    <a:pt x="257" y="604"/>
                  </a:lnTo>
                  <a:lnTo>
                    <a:pt x="243" y="602"/>
                  </a:lnTo>
                  <a:lnTo>
                    <a:pt x="228" y="598"/>
                  </a:lnTo>
                  <a:lnTo>
                    <a:pt x="214" y="595"/>
                  </a:lnTo>
                  <a:lnTo>
                    <a:pt x="199" y="590"/>
                  </a:lnTo>
                  <a:lnTo>
                    <a:pt x="186" y="584"/>
                  </a:lnTo>
                  <a:lnTo>
                    <a:pt x="172" y="578"/>
                  </a:lnTo>
                  <a:lnTo>
                    <a:pt x="160" y="571"/>
                  </a:lnTo>
                  <a:lnTo>
                    <a:pt x="146" y="563"/>
                  </a:lnTo>
                  <a:lnTo>
                    <a:pt x="134" y="556"/>
                  </a:lnTo>
                  <a:lnTo>
                    <a:pt x="122" y="548"/>
                  </a:lnTo>
                  <a:lnTo>
                    <a:pt x="110" y="538"/>
                  </a:lnTo>
                  <a:lnTo>
                    <a:pt x="99" y="528"/>
                  </a:lnTo>
                  <a:lnTo>
                    <a:pt x="89" y="519"/>
                  </a:lnTo>
                  <a:lnTo>
                    <a:pt x="79" y="508"/>
                  </a:lnTo>
                  <a:lnTo>
                    <a:pt x="69" y="497"/>
                  </a:lnTo>
                  <a:lnTo>
                    <a:pt x="60" y="485"/>
                  </a:lnTo>
                  <a:lnTo>
                    <a:pt x="51" y="473"/>
                  </a:lnTo>
                  <a:lnTo>
                    <a:pt x="44" y="461"/>
                  </a:lnTo>
                  <a:lnTo>
                    <a:pt x="37" y="449"/>
                  </a:lnTo>
                  <a:lnTo>
                    <a:pt x="30" y="436"/>
                  </a:lnTo>
                  <a:lnTo>
                    <a:pt x="24" y="422"/>
                  </a:lnTo>
                  <a:lnTo>
                    <a:pt x="19" y="408"/>
                  </a:lnTo>
                  <a:lnTo>
                    <a:pt x="14" y="394"/>
                  </a:lnTo>
                  <a:lnTo>
                    <a:pt x="9" y="379"/>
                  </a:lnTo>
                  <a:lnTo>
                    <a:pt x="6" y="365"/>
                  </a:lnTo>
                  <a:lnTo>
                    <a:pt x="3" y="350"/>
                  </a:lnTo>
                  <a:lnTo>
                    <a:pt x="1" y="335"/>
                  </a:lnTo>
                  <a:lnTo>
                    <a:pt x="0" y="319"/>
                  </a:lnTo>
                  <a:lnTo>
                    <a:pt x="0" y="303"/>
                  </a:lnTo>
                  <a:lnTo>
                    <a:pt x="0" y="288"/>
                  </a:lnTo>
                  <a:lnTo>
                    <a:pt x="1" y="273"/>
                  </a:lnTo>
                  <a:lnTo>
                    <a:pt x="3" y="257"/>
                  </a:lnTo>
                  <a:lnTo>
                    <a:pt x="6" y="243"/>
                  </a:lnTo>
                  <a:lnTo>
                    <a:pt x="9" y="227"/>
                  </a:lnTo>
                  <a:lnTo>
                    <a:pt x="14" y="213"/>
                  </a:lnTo>
                  <a:lnTo>
                    <a:pt x="19" y="200"/>
                  </a:lnTo>
                  <a:lnTo>
                    <a:pt x="24" y="185"/>
                  </a:lnTo>
                  <a:lnTo>
                    <a:pt x="30" y="172"/>
                  </a:lnTo>
                  <a:lnTo>
                    <a:pt x="37" y="159"/>
                  </a:lnTo>
                  <a:lnTo>
                    <a:pt x="44" y="147"/>
                  </a:lnTo>
                  <a:lnTo>
                    <a:pt x="51" y="133"/>
                  </a:lnTo>
                  <a:lnTo>
                    <a:pt x="60" y="121"/>
                  </a:lnTo>
                  <a:lnTo>
                    <a:pt x="69" y="111"/>
                  </a:lnTo>
                  <a:lnTo>
                    <a:pt x="79" y="100"/>
                  </a:lnTo>
                  <a:lnTo>
                    <a:pt x="89" y="89"/>
                  </a:lnTo>
                  <a:lnTo>
                    <a:pt x="99" y="79"/>
                  </a:lnTo>
                  <a:lnTo>
                    <a:pt x="110" y="70"/>
                  </a:lnTo>
                  <a:lnTo>
                    <a:pt x="122" y="60"/>
                  </a:lnTo>
                  <a:lnTo>
                    <a:pt x="134" y="52"/>
                  </a:lnTo>
                  <a:lnTo>
                    <a:pt x="146" y="43"/>
                  </a:lnTo>
                  <a:lnTo>
                    <a:pt x="160" y="36"/>
                  </a:lnTo>
                  <a:lnTo>
                    <a:pt x="172" y="30"/>
                  </a:lnTo>
                  <a:lnTo>
                    <a:pt x="186" y="24"/>
                  </a:lnTo>
                  <a:lnTo>
                    <a:pt x="199" y="18"/>
                  </a:lnTo>
                  <a:lnTo>
                    <a:pt x="214" y="13"/>
                  </a:lnTo>
                  <a:lnTo>
                    <a:pt x="228" y="9"/>
                  </a:lnTo>
                  <a:lnTo>
                    <a:pt x="243" y="6"/>
                  </a:lnTo>
                  <a:lnTo>
                    <a:pt x="257" y="3"/>
                  </a:lnTo>
                  <a:lnTo>
                    <a:pt x="273" y="1"/>
                  </a:lnTo>
                  <a:lnTo>
                    <a:pt x="289" y="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401" name="Freeform 128"/>
            <p:cNvSpPr>
              <a:spLocks/>
            </p:cNvSpPr>
            <p:nvPr/>
          </p:nvSpPr>
          <p:spPr bwMode="auto">
            <a:xfrm>
              <a:off x="7900988" y="3922713"/>
              <a:ext cx="796925" cy="217488"/>
            </a:xfrm>
            <a:custGeom>
              <a:avLst/>
              <a:gdLst>
                <a:gd name="T0" fmla="*/ 0 w 502"/>
                <a:gd name="T1" fmla="*/ 0 h 137"/>
                <a:gd name="T2" fmla="*/ 2147483647 w 502"/>
                <a:gd name="T3" fmla="*/ 0 h 137"/>
                <a:gd name="T4" fmla="*/ 2147483647 w 502"/>
                <a:gd name="T5" fmla="*/ 0 h 137"/>
                <a:gd name="T6" fmla="*/ 2147483647 w 502"/>
                <a:gd name="T7" fmla="*/ 0 h 137"/>
                <a:gd name="T8" fmla="*/ 2147483647 w 502"/>
                <a:gd name="T9" fmla="*/ 0 h 137"/>
                <a:gd name="T10" fmla="*/ 2147483647 w 502"/>
                <a:gd name="T11" fmla="*/ 0 h 137"/>
                <a:gd name="T12" fmla="*/ 2147483647 w 502"/>
                <a:gd name="T13" fmla="*/ 0 h 137"/>
                <a:gd name="T14" fmla="*/ 2147483647 w 502"/>
                <a:gd name="T15" fmla="*/ 0 h 137"/>
                <a:gd name="T16" fmla="*/ 2147483647 w 502"/>
                <a:gd name="T17" fmla="*/ 0 h 137"/>
                <a:gd name="T18" fmla="*/ 2147483647 w 502"/>
                <a:gd name="T19" fmla="*/ 2147483647 h 137"/>
                <a:gd name="T20" fmla="*/ 2147483647 w 502"/>
                <a:gd name="T21" fmla="*/ 2147483647 h 137"/>
                <a:gd name="T22" fmla="*/ 2147483647 w 502"/>
                <a:gd name="T23" fmla="*/ 2147483647 h 137"/>
                <a:gd name="T24" fmla="*/ 2147483647 w 502"/>
                <a:gd name="T25" fmla="*/ 2147483647 h 137"/>
                <a:gd name="T26" fmla="*/ 2147483647 w 502"/>
                <a:gd name="T27" fmla="*/ 2147483647 h 137"/>
                <a:gd name="T28" fmla="*/ 2147483647 w 502"/>
                <a:gd name="T29" fmla="*/ 2147483647 h 137"/>
                <a:gd name="T30" fmla="*/ 2147483647 w 502"/>
                <a:gd name="T31" fmla="*/ 2147483647 h 137"/>
                <a:gd name="T32" fmla="*/ 2147483647 w 502"/>
                <a:gd name="T33" fmla="*/ 2147483647 h 137"/>
                <a:gd name="T34" fmla="*/ 2147483647 w 502"/>
                <a:gd name="T35" fmla="*/ 2147483647 h 137"/>
                <a:gd name="T36" fmla="*/ 2147483647 w 502"/>
                <a:gd name="T37" fmla="*/ 2147483647 h 137"/>
                <a:gd name="T38" fmla="*/ 2147483647 w 502"/>
                <a:gd name="T39" fmla="*/ 2147483647 h 137"/>
                <a:gd name="T40" fmla="*/ 2147483647 w 502"/>
                <a:gd name="T41" fmla="*/ 2147483647 h 137"/>
                <a:gd name="T42" fmla="*/ 2147483647 w 502"/>
                <a:gd name="T43" fmla="*/ 2147483647 h 137"/>
                <a:gd name="T44" fmla="*/ 2147483647 w 502"/>
                <a:gd name="T45" fmla="*/ 2147483647 h 137"/>
                <a:gd name="T46" fmla="*/ 2147483647 w 502"/>
                <a:gd name="T47" fmla="*/ 2147483647 h 137"/>
                <a:gd name="T48" fmla="*/ 2147483647 w 502"/>
                <a:gd name="T49" fmla="*/ 2147483647 h 137"/>
                <a:gd name="T50" fmla="*/ 2147483647 w 502"/>
                <a:gd name="T51" fmla="*/ 2147483647 h 137"/>
                <a:gd name="T52" fmla="*/ 2147483647 w 502"/>
                <a:gd name="T53" fmla="*/ 2147483647 h 137"/>
                <a:gd name="T54" fmla="*/ 2147483647 w 502"/>
                <a:gd name="T55" fmla="*/ 2147483647 h 137"/>
                <a:gd name="T56" fmla="*/ 2147483647 w 502"/>
                <a:gd name="T57" fmla="*/ 2147483647 h 137"/>
                <a:gd name="T58" fmla="*/ 2147483647 w 502"/>
                <a:gd name="T59" fmla="*/ 2147483647 h 137"/>
                <a:gd name="T60" fmla="*/ 2147483647 w 502"/>
                <a:gd name="T61" fmla="*/ 2147483647 h 137"/>
                <a:gd name="T62" fmla="*/ 2147483647 w 502"/>
                <a:gd name="T63" fmla="*/ 2147483647 h 137"/>
                <a:gd name="T64" fmla="*/ 2147483647 w 502"/>
                <a:gd name="T65" fmla="*/ 2147483647 h 137"/>
                <a:gd name="T66" fmla="*/ 2147483647 w 502"/>
                <a:gd name="T67" fmla="*/ 2147483647 h 137"/>
                <a:gd name="T68" fmla="*/ 2147483647 w 502"/>
                <a:gd name="T69" fmla="*/ 2147483647 h 137"/>
                <a:gd name="T70" fmla="*/ 2147483647 w 502"/>
                <a:gd name="T71" fmla="*/ 2147483647 h 137"/>
                <a:gd name="T72" fmla="*/ 2147483647 w 502"/>
                <a:gd name="T73" fmla="*/ 2147483647 h 137"/>
                <a:gd name="T74" fmla="*/ 2147483647 w 502"/>
                <a:gd name="T75" fmla="*/ 2147483647 h 137"/>
                <a:gd name="T76" fmla="*/ 2147483647 w 502"/>
                <a:gd name="T77" fmla="*/ 2147483647 h 137"/>
                <a:gd name="T78" fmla="*/ 2147483647 w 502"/>
                <a:gd name="T79" fmla="*/ 2147483647 h 137"/>
                <a:gd name="T80" fmla="*/ 2147483647 w 502"/>
                <a:gd name="T81" fmla="*/ 2147483647 h 137"/>
                <a:gd name="T82" fmla="*/ 2147483647 w 502"/>
                <a:gd name="T83" fmla="*/ 2147483647 h 137"/>
                <a:gd name="T84" fmla="*/ 2147483647 w 502"/>
                <a:gd name="T85" fmla="*/ 2147483647 h 137"/>
                <a:gd name="T86" fmla="*/ 2147483647 w 502"/>
                <a:gd name="T87" fmla="*/ 2147483647 h 137"/>
                <a:gd name="T88" fmla="*/ 2147483647 w 502"/>
                <a:gd name="T89" fmla="*/ 2147483647 h 137"/>
                <a:gd name="T90" fmla="*/ 2147483647 w 502"/>
                <a:gd name="T91" fmla="*/ 2147483647 h 137"/>
                <a:gd name="T92" fmla="*/ 2147483647 w 502"/>
                <a:gd name="T93" fmla="*/ 2147483647 h 137"/>
                <a:gd name="T94" fmla="*/ 2147483647 w 502"/>
                <a:gd name="T95" fmla="*/ 2147483647 h 137"/>
                <a:gd name="T96" fmla="*/ 0 w 502"/>
                <a:gd name="T97" fmla="*/ 0 h 1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02"/>
                <a:gd name="T148" fmla="*/ 0 h 137"/>
                <a:gd name="T149" fmla="*/ 502 w 502"/>
                <a:gd name="T150" fmla="*/ 137 h 1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02" h="137">
                  <a:moveTo>
                    <a:pt x="0" y="0"/>
                  </a:moveTo>
                  <a:lnTo>
                    <a:pt x="62" y="0"/>
                  </a:lnTo>
                  <a:lnTo>
                    <a:pt x="125" y="0"/>
                  </a:lnTo>
                  <a:lnTo>
                    <a:pt x="188" y="0"/>
                  </a:lnTo>
                  <a:lnTo>
                    <a:pt x="250" y="0"/>
                  </a:lnTo>
                  <a:lnTo>
                    <a:pt x="313" y="0"/>
                  </a:lnTo>
                  <a:lnTo>
                    <a:pt x="375" y="0"/>
                  </a:lnTo>
                  <a:lnTo>
                    <a:pt x="438" y="0"/>
                  </a:lnTo>
                  <a:lnTo>
                    <a:pt x="502" y="0"/>
                  </a:lnTo>
                  <a:lnTo>
                    <a:pt x="496" y="9"/>
                  </a:lnTo>
                  <a:lnTo>
                    <a:pt x="491" y="18"/>
                  </a:lnTo>
                  <a:lnTo>
                    <a:pt x="484" y="27"/>
                  </a:lnTo>
                  <a:lnTo>
                    <a:pt x="478" y="35"/>
                  </a:lnTo>
                  <a:lnTo>
                    <a:pt x="469" y="45"/>
                  </a:lnTo>
                  <a:lnTo>
                    <a:pt x="462" y="55"/>
                  </a:lnTo>
                  <a:lnTo>
                    <a:pt x="454" y="63"/>
                  </a:lnTo>
                  <a:lnTo>
                    <a:pt x="444" y="73"/>
                  </a:lnTo>
                  <a:lnTo>
                    <a:pt x="426" y="84"/>
                  </a:lnTo>
                  <a:lnTo>
                    <a:pt x="410" y="92"/>
                  </a:lnTo>
                  <a:lnTo>
                    <a:pt x="396" y="100"/>
                  </a:lnTo>
                  <a:lnTo>
                    <a:pt x="380" y="108"/>
                  </a:lnTo>
                  <a:lnTo>
                    <a:pt x="366" y="114"/>
                  </a:lnTo>
                  <a:lnTo>
                    <a:pt x="349" y="120"/>
                  </a:lnTo>
                  <a:lnTo>
                    <a:pt x="330" y="126"/>
                  </a:lnTo>
                  <a:lnTo>
                    <a:pt x="308" y="132"/>
                  </a:lnTo>
                  <a:lnTo>
                    <a:pt x="290" y="134"/>
                  </a:lnTo>
                  <a:lnTo>
                    <a:pt x="272" y="137"/>
                  </a:lnTo>
                  <a:lnTo>
                    <a:pt x="254" y="137"/>
                  </a:lnTo>
                  <a:lnTo>
                    <a:pt x="236" y="137"/>
                  </a:lnTo>
                  <a:lnTo>
                    <a:pt x="218" y="135"/>
                  </a:lnTo>
                  <a:lnTo>
                    <a:pt x="201" y="134"/>
                  </a:lnTo>
                  <a:lnTo>
                    <a:pt x="183" y="130"/>
                  </a:lnTo>
                  <a:lnTo>
                    <a:pt x="165" y="128"/>
                  </a:lnTo>
                  <a:lnTo>
                    <a:pt x="148" y="122"/>
                  </a:lnTo>
                  <a:lnTo>
                    <a:pt x="132" y="115"/>
                  </a:lnTo>
                  <a:lnTo>
                    <a:pt x="115" y="108"/>
                  </a:lnTo>
                  <a:lnTo>
                    <a:pt x="101" y="99"/>
                  </a:lnTo>
                  <a:lnTo>
                    <a:pt x="85" y="91"/>
                  </a:lnTo>
                  <a:lnTo>
                    <a:pt x="72" y="81"/>
                  </a:lnTo>
                  <a:lnTo>
                    <a:pt x="59" y="71"/>
                  </a:lnTo>
                  <a:lnTo>
                    <a:pt x="45" y="61"/>
                  </a:lnTo>
                  <a:lnTo>
                    <a:pt x="38" y="55"/>
                  </a:lnTo>
                  <a:lnTo>
                    <a:pt x="31" y="49"/>
                  </a:lnTo>
                  <a:lnTo>
                    <a:pt x="25" y="41"/>
                  </a:lnTo>
                  <a:lnTo>
                    <a:pt x="19" y="34"/>
                  </a:lnTo>
                  <a:lnTo>
                    <a:pt x="13" y="27"/>
                  </a:lnTo>
                  <a:lnTo>
                    <a:pt x="8" y="18"/>
                  </a:lnTo>
                  <a:lnTo>
                    <a:pt x="5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699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pic>
          <p:nvPicPr>
            <p:cNvPr id="12402" name="Picture 1282" descr="ож_маш2"/>
            <p:cNvPicPr>
              <a:picLocks noChangeAspect="1"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8229636" y="3446237"/>
              <a:ext cx="914401" cy="56197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cxnSp>
        <p:nvCxnSpPr>
          <p:cNvPr id="152" name="Прямая со стрелкой 151"/>
          <p:cNvCxnSpPr/>
          <p:nvPr/>
        </p:nvCxnSpPr>
        <p:spPr>
          <a:xfrm>
            <a:off x="3614738" y="3014663"/>
            <a:ext cx="357187" cy="71437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93" name="Прямоугольная выноска 154"/>
          <p:cNvSpPr>
            <a:spLocks noChangeArrowheads="1"/>
          </p:cNvSpPr>
          <p:nvPr/>
        </p:nvSpPr>
        <p:spPr bwMode="auto">
          <a:xfrm>
            <a:off x="1185863" y="3438525"/>
            <a:ext cx="2058987" cy="433388"/>
          </a:xfrm>
          <a:prstGeom prst="wedgeRectCallout">
            <a:avLst>
              <a:gd name="adj1" fmla="val 71875"/>
              <a:gd name="adj2" fmla="val -64162"/>
            </a:avLst>
          </a:prstGeom>
          <a:solidFill>
            <a:srgbClr val="00B05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Маршрут эвакуации 10 км.</a:t>
            </a:r>
            <a:r>
              <a:rPr lang="ru-RU" sz="1100">
                <a:cs typeface="Times New Roman" pitchFamily="18" charset="0"/>
              </a:rPr>
              <a:t>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Гравийное покрытие.</a:t>
            </a:r>
          </a:p>
        </p:txBody>
      </p:sp>
      <p:sp>
        <p:nvSpPr>
          <p:cNvPr id="12394" name="Прямоугольная выноска 143"/>
          <p:cNvSpPr>
            <a:spLocks noChangeArrowheads="1"/>
          </p:cNvSpPr>
          <p:nvPr/>
        </p:nvSpPr>
        <p:spPr bwMode="auto">
          <a:xfrm>
            <a:off x="1114425" y="2871788"/>
            <a:ext cx="2058988" cy="433387"/>
          </a:xfrm>
          <a:prstGeom prst="wedgeRectCallout">
            <a:avLst>
              <a:gd name="adj1" fmla="val 75727"/>
              <a:gd name="adj2" fmla="val -15958"/>
            </a:avLst>
          </a:prstGeom>
          <a:solidFill>
            <a:srgbClr val="FF66CC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Маршрут  движения к водоему 2км.</a:t>
            </a:r>
            <a:r>
              <a:rPr lang="ru-RU" sz="1100">
                <a:cs typeface="Times New Roman" pitchFamily="18" charset="0"/>
              </a:rPr>
              <a:t>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Гравийное покрытие.</a:t>
            </a:r>
          </a:p>
        </p:txBody>
      </p:sp>
      <p:graphicFrame>
        <p:nvGraphicFramePr>
          <p:cNvPr id="12293" name="Object 430"/>
          <p:cNvGraphicFramePr>
            <a:graphicFrameLocks noChangeAspect="1"/>
          </p:cNvGraphicFramePr>
          <p:nvPr/>
        </p:nvGraphicFramePr>
        <p:xfrm>
          <a:off x="9429750" y="1800225"/>
          <a:ext cx="757238" cy="714375"/>
        </p:xfrm>
        <a:graphic>
          <a:graphicData uri="http://schemas.openxmlformats.org/presentationml/2006/ole">
            <p:oleObj spid="_x0000_s12293" name="CorelDRAW" r:id="rId12" imgW="2557800" imgH="2940480" progId="">
              <p:embed/>
            </p:oleObj>
          </a:graphicData>
        </a:graphic>
      </p:graphicFrame>
      <p:grpSp>
        <p:nvGrpSpPr>
          <p:cNvPr id="12395" name="Group 97"/>
          <p:cNvGrpSpPr>
            <a:grpSpLocks/>
          </p:cNvGrpSpPr>
          <p:nvPr/>
        </p:nvGrpSpPr>
        <p:grpSpPr bwMode="auto">
          <a:xfrm>
            <a:off x="5813425" y="2816225"/>
            <a:ext cx="866775" cy="520700"/>
            <a:chOff x="-1137" y="1428"/>
            <a:chExt cx="441" cy="282"/>
          </a:xfrm>
        </p:grpSpPr>
        <p:grpSp>
          <p:nvGrpSpPr>
            <p:cNvPr id="12396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2398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399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397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3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37" name="Полилиния 136"/>
          <p:cNvSpPr/>
          <p:nvPr/>
        </p:nvSpPr>
        <p:spPr>
          <a:xfrm>
            <a:off x="3317875" y="2514600"/>
            <a:ext cx="3311525" cy="1058863"/>
          </a:xfrm>
          <a:custGeom>
            <a:avLst/>
            <a:gdLst>
              <a:gd name="connsiteX0" fmla="*/ 20128 w 3311105"/>
              <a:gd name="connsiteY0" fmla="*/ 418380 h 1058173"/>
              <a:gd name="connsiteX1" fmla="*/ 184030 w 3311105"/>
              <a:gd name="connsiteY1" fmla="*/ 340742 h 1058173"/>
              <a:gd name="connsiteX2" fmla="*/ 615350 w 3311105"/>
              <a:gd name="connsiteY2" fmla="*/ 357995 h 1058173"/>
              <a:gd name="connsiteX3" fmla="*/ 925901 w 3311105"/>
              <a:gd name="connsiteY3" fmla="*/ 254478 h 1058173"/>
              <a:gd name="connsiteX4" fmla="*/ 1167441 w 3311105"/>
              <a:gd name="connsiteY4" fmla="*/ 254478 h 1058173"/>
              <a:gd name="connsiteX5" fmla="*/ 1339969 w 3311105"/>
              <a:gd name="connsiteY5" fmla="*/ 168214 h 1058173"/>
              <a:gd name="connsiteX6" fmla="*/ 1339969 w 3311105"/>
              <a:gd name="connsiteY6" fmla="*/ 73324 h 1058173"/>
              <a:gd name="connsiteX7" fmla="*/ 1469365 w 3311105"/>
              <a:gd name="connsiteY7" fmla="*/ 12939 h 1058173"/>
              <a:gd name="connsiteX8" fmla="*/ 1831675 w 3311105"/>
              <a:gd name="connsiteY8" fmla="*/ 150961 h 1058173"/>
              <a:gd name="connsiteX9" fmla="*/ 2513162 w 3311105"/>
              <a:gd name="connsiteY9" fmla="*/ 280357 h 1058173"/>
              <a:gd name="connsiteX10" fmla="*/ 2694316 w 3311105"/>
              <a:gd name="connsiteY10" fmla="*/ 392501 h 1058173"/>
              <a:gd name="connsiteX11" fmla="*/ 3091131 w 3311105"/>
              <a:gd name="connsiteY11" fmla="*/ 556403 h 1058173"/>
              <a:gd name="connsiteX12" fmla="*/ 3306792 w 3311105"/>
              <a:gd name="connsiteY12" fmla="*/ 668546 h 1058173"/>
              <a:gd name="connsiteX13" fmla="*/ 3065252 w 3311105"/>
              <a:gd name="connsiteY13" fmla="*/ 823822 h 1058173"/>
              <a:gd name="connsiteX14" fmla="*/ 2513162 w 3311105"/>
              <a:gd name="connsiteY14" fmla="*/ 935965 h 1058173"/>
              <a:gd name="connsiteX15" fmla="*/ 2142226 w 3311105"/>
              <a:gd name="connsiteY15" fmla="*/ 996350 h 1058173"/>
              <a:gd name="connsiteX16" fmla="*/ 1745411 w 3311105"/>
              <a:gd name="connsiteY16" fmla="*/ 1056735 h 1058173"/>
              <a:gd name="connsiteX17" fmla="*/ 1624641 w 3311105"/>
              <a:gd name="connsiteY17" fmla="*/ 987724 h 1058173"/>
              <a:gd name="connsiteX18" fmla="*/ 1702279 w 3311105"/>
              <a:gd name="connsiteY18" fmla="*/ 849701 h 1058173"/>
              <a:gd name="connsiteX19" fmla="*/ 1676399 w 3311105"/>
              <a:gd name="connsiteY19" fmla="*/ 746184 h 1058173"/>
              <a:gd name="connsiteX20" fmla="*/ 1426233 w 3311105"/>
              <a:gd name="connsiteY20" fmla="*/ 737557 h 1058173"/>
              <a:gd name="connsiteX21" fmla="*/ 1253705 w 3311105"/>
              <a:gd name="connsiteY21" fmla="*/ 789316 h 1058173"/>
              <a:gd name="connsiteX22" fmla="*/ 848263 w 3311105"/>
              <a:gd name="connsiteY22" fmla="*/ 875580 h 1058173"/>
              <a:gd name="connsiteX23" fmla="*/ 434196 w 3311105"/>
              <a:gd name="connsiteY23" fmla="*/ 875580 h 1058173"/>
              <a:gd name="connsiteX24" fmla="*/ 434196 w 3311105"/>
              <a:gd name="connsiteY24" fmla="*/ 797942 h 1058173"/>
              <a:gd name="connsiteX25" fmla="*/ 572218 w 3311105"/>
              <a:gd name="connsiteY25" fmla="*/ 711678 h 1058173"/>
              <a:gd name="connsiteX26" fmla="*/ 710241 w 3311105"/>
              <a:gd name="connsiteY26" fmla="*/ 625414 h 1058173"/>
              <a:gd name="connsiteX27" fmla="*/ 736120 w 3311105"/>
              <a:gd name="connsiteY27" fmla="*/ 573656 h 1058173"/>
              <a:gd name="connsiteX28" fmla="*/ 572218 w 3311105"/>
              <a:gd name="connsiteY28" fmla="*/ 565029 h 1058173"/>
              <a:gd name="connsiteX29" fmla="*/ 408316 w 3311105"/>
              <a:gd name="connsiteY29" fmla="*/ 599535 h 1058173"/>
              <a:gd name="connsiteX30" fmla="*/ 63260 w 3311105"/>
              <a:gd name="connsiteY30" fmla="*/ 504644 h 1058173"/>
              <a:gd name="connsiteX31" fmla="*/ 20128 w 3311105"/>
              <a:gd name="connsiteY31" fmla="*/ 418380 h 1058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311105" h="1058173">
                <a:moveTo>
                  <a:pt x="20128" y="418380"/>
                </a:moveTo>
                <a:cubicBezTo>
                  <a:pt x="40256" y="391063"/>
                  <a:pt x="84826" y="350806"/>
                  <a:pt x="184030" y="340742"/>
                </a:cubicBezTo>
                <a:cubicBezTo>
                  <a:pt x="283234" y="330678"/>
                  <a:pt x="491705" y="372372"/>
                  <a:pt x="615350" y="357995"/>
                </a:cubicBezTo>
                <a:cubicBezTo>
                  <a:pt x="738995" y="343618"/>
                  <a:pt x="833886" y="271731"/>
                  <a:pt x="925901" y="254478"/>
                </a:cubicBezTo>
                <a:cubicBezTo>
                  <a:pt x="1017916" y="237225"/>
                  <a:pt x="1098430" y="268855"/>
                  <a:pt x="1167441" y="254478"/>
                </a:cubicBezTo>
                <a:cubicBezTo>
                  <a:pt x="1236452" y="240101"/>
                  <a:pt x="1311214" y="198406"/>
                  <a:pt x="1339969" y="168214"/>
                </a:cubicBezTo>
                <a:cubicBezTo>
                  <a:pt x="1368724" y="138022"/>
                  <a:pt x="1318403" y="99203"/>
                  <a:pt x="1339969" y="73324"/>
                </a:cubicBezTo>
                <a:cubicBezTo>
                  <a:pt x="1361535" y="47445"/>
                  <a:pt x="1387414" y="0"/>
                  <a:pt x="1469365" y="12939"/>
                </a:cubicBezTo>
                <a:cubicBezTo>
                  <a:pt x="1551316" y="25878"/>
                  <a:pt x="1657709" y="106391"/>
                  <a:pt x="1831675" y="150961"/>
                </a:cubicBezTo>
                <a:cubicBezTo>
                  <a:pt x="2005641" y="195531"/>
                  <a:pt x="2369389" y="240100"/>
                  <a:pt x="2513162" y="280357"/>
                </a:cubicBezTo>
                <a:cubicBezTo>
                  <a:pt x="2656935" y="320614"/>
                  <a:pt x="2597988" y="346493"/>
                  <a:pt x="2694316" y="392501"/>
                </a:cubicBezTo>
                <a:cubicBezTo>
                  <a:pt x="2790644" y="438509"/>
                  <a:pt x="2989052" y="510396"/>
                  <a:pt x="3091131" y="556403"/>
                </a:cubicBezTo>
                <a:cubicBezTo>
                  <a:pt x="3193210" y="602410"/>
                  <a:pt x="3311105" y="623976"/>
                  <a:pt x="3306792" y="668546"/>
                </a:cubicBezTo>
                <a:cubicBezTo>
                  <a:pt x="3302479" y="713116"/>
                  <a:pt x="3197524" y="779252"/>
                  <a:pt x="3065252" y="823822"/>
                </a:cubicBezTo>
                <a:cubicBezTo>
                  <a:pt x="2932980" y="868392"/>
                  <a:pt x="2667000" y="907210"/>
                  <a:pt x="2513162" y="935965"/>
                </a:cubicBezTo>
                <a:cubicBezTo>
                  <a:pt x="2359324" y="964720"/>
                  <a:pt x="2142226" y="996350"/>
                  <a:pt x="2142226" y="996350"/>
                </a:cubicBezTo>
                <a:cubicBezTo>
                  <a:pt x="2014268" y="1016478"/>
                  <a:pt x="1831675" y="1058173"/>
                  <a:pt x="1745411" y="1056735"/>
                </a:cubicBezTo>
                <a:cubicBezTo>
                  <a:pt x="1659147" y="1055297"/>
                  <a:pt x="1631830" y="1022230"/>
                  <a:pt x="1624641" y="987724"/>
                </a:cubicBezTo>
                <a:cubicBezTo>
                  <a:pt x="1617452" y="953218"/>
                  <a:pt x="1693653" y="889958"/>
                  <a:pt x="1702279" y="849701"/>
                </a:cubicBezTo>
                <a:cubicBezTo>
                  <a:pt x="1710905" y="809444"/>
                  <a:pt x="1722407" y="764875"/>
                  <a:pt x="1676399" y="746184"/>
                </a:cubicBezTo>
                <a:cubicBezTo>
                  <a:pt x="1630391" y="727493"/>
                  <a:pt x="1496682" y="730368"/>
                  <a:pt x="1426233" y="737557"/>
                </a:cubicBezTo>
                <a:cubicBezTo>
                  <a:pt x="1355784" y="744746"/>
                  <a:pt x="1350033" y="766312"/>
                  <a:pt x="1253705" y="789316"/>
                </a:cubicBezTo>
                <a:cubicBezTo>
                  <a:pt x="1157377" y="812320"/>
                  <a:pt x="984848" y="861203"/>
                  <a:pt x="848263" y="875580"/>
                </a:cubicBezTo>
                <a:cubicBezTo>
                  <a:pt x="711678" y="889957"/>
                  <a:pt x="503207" y="888520"/>
                  <a:pt x="434196" y="875580"/>
                </a:cubicBezTo>
                <a:cubicBezTo>
                  <a:pt x="365185" y="862640"/>
                  <a:pt x="411192" y="825259"/>
                  <a:pt x="434196" y="797942"/>
                </a:cubicBezTo>
                <a:cubicBezTo>
                  <a:pt x="457200" y="770625"/>
                  <a:pt x="572218" y="711678"/>
                  <a:pt x="572218" y="711678"/>
                </a:cubicBezTo>
                <a:cubicBezTo>
                  <a:pt x="618225" y="682923"/>
                  <a:pt x="682924" y="648418"/>
                  <a:pt x="710241" y="625414"/>
                </a:cubicBezTo>
                <a:cubicBezTo>
                  <a:pt x="737558" y="602410"/>
                  <a:pt x="759124" y="583720"/>
                  <a:pt x="736120" y="573656"/>
                </a:cubicBezTo>
                <a:cubicBezTo>
                  <a:pt x="713116" y="563592"/>
                  <a:pt x="626852" y="560716"/>
                  <a:pt x="572218" y="565029"/>
                </a:cubicBezTo>
                <a:cubicBezTo>
                  <a:pt x="517584" y="569342"/>
                  <a:pt x="493142" y="609599"/>
                  <a:pt x="408316" y="599535"/>
                </a:cubicBezTo>
                <a:cubicBezTo>
                  <a:pt x="323490" y="589471"/>
                  <a:pt x="126520" y="537712"/>
                  <a:pt x="63260" y="504644"/>
                </a:cubicBezTo>
                <a:cubicBezTo>
                  <a:pt x="0" y="471576"/>
                  <a:pt x="0" y="445697"/>
                  <a:pt x="20128" y="418380"/>
                </a:cubicBezTo>
                <a:close/>
              </a:path>
            </a:pathLst>
          </a:custGeom>
          <a:solidFill>
            <a:srgbClr val="00B050">
              <a:alpha val="50000"/>
            </a:srgb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38" name="Полилиния 137"/>
          <p:cNvSpPr/>
          <p:nvPr/>
        </p:nvSpPr>
        <p:spPr>
          <a:xfrm>
            <a:off x="1687513" y="4438650"/>
            <a:ext cx="7202487" cy="5000625"/>
          </a:xfrm>
          <a:custGeom>
            <a:avLst/>
            <a:gdLst>
              <a:gd name="connsiteX0" fmla="*/ 236537 w 7202487"/>
              <a:gd name="connsiteY0" fmla="*/ 390525 h 5000625"/>
              <a:gd name="connsiteX1" fmla="*/ 427037 w 7202487"/>
              <a:gd name="connsiteY1" fmla="*/ 381000 h 5000625"/>
              <a:gd name="connsiteX2" fmla="*/ 560387 w 7202487"/>
              <a:gd name="connsiteY2" fmla="*/ 142875 h 5000625"/>
              <a:gd name="connsiteX3" fmla="*/ 750887 w 7202487"/>
              <a:gd name="connsiteY3" fmla="*/ 19050 h 5000625"/>
              <a:gd name="connsiteX4" fmla="*/ 1017587 w 7202487"/>
              <a:gd name="connsiteY4" fmla="*/ 28575 h 5000625"/>
              <a:gd name="connsiteX5" fmla="*/ 1331912 w 7202487"/>
              <a:gd name="connsiteY5" fmla="*/ 95250 h 5000625"/>
              <a:gd name="connsiteX6" fmla="*/ 1550987 w 7202487"/>
              <a:gd name="connsiteY6" fmla="*/ 238125 h 5000625"/>
              <a:gd name="connsiteX7" fmla="*/ 2179637 w 7202487"/>
              <a:gd name="connsiteY7" fmla="*/ 333375 h 5000625"/>
              <a:gd name="connsiteX8" fmla="*/ 2751137 w 7202487"/>
              <a:gd name="connsiteY8" fmla="*/ 295275 h 5000625"/>
              <a:gd name="connsiteX9" fmla="*/ 3074987 w 7202487"/>
              <a:gd name="connsiteY9" fmla="*/ 428625 h 5000625"/>
              <a:gd name="connsiteX10" fmla="*/ 2960687 w 7202487"/>
              <a:gd name="connsiteY10" fmla="*/ 514350 h 5000625"/>
              <a:gd name="connsiteX11" fmla="*/ 2627312 w 7202487"/>
              <a:gd name="connsiteY11" fmla="*/ 638175 h 5000625"/>
              <a:gd name="connsiteX12" fmla="*/ 2798762 w 7202487"/>
              <a:gd name="connsiteY12" fmla="*/ 762000 h 5000625"/>
              <a:gd name="connsiteX13" fmla="*/ 3017837 w 7202487"/>
              <a:gd name="connsiteY13" fmla="*/ 790575 h 5000625"/>
              <a:gd name="connsiteX14" fmla="*/ 3132137 w 7202487"/>
              <a:gd name="connsiteY14" fmla="*/ 790575 h 5000625"/>
              <a:gd name="connsiteX15" fmla="*/ 3198812 w 7202487"/>
              <a:gd name="connsiteY15" fmla="*/ 885825 h 5000625"/>
              <a:gd name="connsiteX16" fmla="*/ 3255962 w 7202487"/>
              <a:gd name="connsiteY16" fmla="*/ 1047750 h 5000625"/>
              <a:gd name="connsiteX17" fmla="*/ 3503612 w 7202487"/>
              <a:gd name="connsiteY17" fmla="*/ 1133475 h 5000625"/>
              <a:gd name="connsiteX18" fmla="*/ 3522662 w 7202487"/>
              <a:gd name="connsiteY18" fmla="*/ 1238250 h 5000625"/>
              <a:gd name="connsiteX19" fmla="*/ 3608387 w 7202487"/>
              <a:gd name="connsiteY19" fmla="*/ 1285875 h 5000625"/>
              <a:gd name="connsiteX20" fmla="*/ 3779837 w 7202487"/>
              <a:gd name="connsiteY20" fmla="*/ 1266825 h 5000625"/>
              <a:gd name="connsiteX21" fmla="*/ 4017962 w 7202487"/>
              <a:gd name="connsiteY21" fmla="*/ 1171575 h 5000625"/>
              <a:gd name="connsiteX22" fmla="*/ 4179887 w 7202487"/>
              <a:gd name="connsiteY22" fmla="*/ 1162050 h 5000625"/>
              <a:gd name="connsiteX23" fmla="*/ 4294187 w 7202487"/>
              <a:gd name="connsiteY23" fmla="*/ 1209675 h 5000625"/>
              <a:gd name="connsiteX24" fmla="*/ 4446587 w 7202487"/>
              <a:gd name="connsiteY24" fmla="*/ 1247775 h 5000625"/>
              <a:gd name="connsiteX25" fmla="*/ 4379912 w 7202487"/>
              <a:gd name="connsiteY25" fmla="*/ 1304925 h 5000625"/>
              <a:gd name="connsiteX26" fmla="*/ 4618037 w 7202487"/>
              <a:gd name="connsiteY26" fmla="*/ 1390650 h 5000625"/>
              <a:gd name="connsiteX27" fmla="*/ 4503737 w 7202487"/>
              <a:gd name="connsiteY27" fmla="*/ 1562100 h 5000625"/>
              <a:gd name="connsiteX28" fmla="*/ 4408487 w 7202487"/>
              <a:gd name="connsiteY28" fmla="*/ 1828800 h 5000625"/>
              <a:gd name="connsiteX29" fmla="*/ 4437062 w 7202487"/>
              <a:gd name="connsiteY29" fmla="*/ 1914525 h 5000625"/>
              <a:gd name="connsiteX30" fmla="*/ 4094162 w 7202487"/>
              <a:gd name="connsiteY30" fmla="*/ 2200275 h 5000625"/>
              <a:gd name="connsiteX31" fmla="*/ 4132262 w 7202487"/>
              <a:gd name="connsiteY31" fmla="*/ 2324100 h 5000625"/>
              <a:gd name="connsiteX32" fmla="*/ 4284662 w 7202487"/>
              <a:gd name="connsiteY32" fmla="*/ 2457450 h 5000625"/>
              <a:gd name="connsiteX33" fmla="*/ 4256087 w 7202487"/>
              <a:gd name="connsiteY33" fmla="*/ 2571750 h 5000625"/>
              <a:gd name="connsiteX34" fmla="*/ 4675187 w 7202487"/>
              <a:gd name="connsiteY34" fmla="*/ 2867025 h 5000625"/>
              <a:gd name="connsiteX35" fmla="*/ 5065712 w 7202487"/>
              <a:gd name="connsiteY35" fmla="*/ 2990850 h 5000625"/>
              <a:gd name="connsiteX36" fmla="*/ 5408612 w 7202487"/>
              <a:gd name="connsiteY36" fmla="*/ 3171825 h 5000625"/>
              <a:gd name="connsiteX37" fmla="*/ 5503862 w 7202487"/>
              <a:gd name="connsiteY37" fmla="*/ 3171825 h 5000625"/>
              <a:gd name="connsiteX38" fmla="*/ 5675312 w 7202487"/>
              <a:gd name="connsiteY38" fmla="*/ 3162300 h 5000625"/>
              <a:gd name="connsiteX39" fmla="*/ 6218237 w 7202487"/>
              <a:gd name="connsiteY39" fmla="*/ 3295650 h 5000625"/>
              <a:gd name="connsiteX40" fmla="*/ 6599237 w 7202487"/>
              <a:gd name="connsiteY40" fmla="*/ 3219450 h 5000625"/>
              <a:gd name="connsiteX41" fmla="*/ 6904037 w 7202487"/>
              <a:gd name="connsiteY41" fmla="*/ 3095625 h 5000625"/>
              <a:gd name="connsiteX42" fmla="*/ 7123112 w 7202487"/>
              <a:gd name="connsiteY42" fmla="*/ 2924175 h 5000625"/>
              <a:gd name="connsiteX43" fmla="*/ 7189787 w 7202487"/>
              <a:gd name="connsiteY43" fmla="*/ 3009900 h 5000625"/>
              <a:gd name="connsiteX44" fmla="*/ 7046912 w 7202487"/>
              <a:gd name="connsiteY44" fmla="*/ 3200400 h 5000625"/>
              <a:gd name="connsiteX45" fmla="*/ 6884987 w 7202487"/>
              <a:gd name="connsiteY45" fmla="*/ 3295650 h 5000625"/>
              <a:gd name="connsiteX46" fmla="*/ 6761162 w 7202487"/>
              <a:gd name="connsiteY46" fmla="*/ 3371850 h 5000625"/>
              <a:gd name="connsiteX47" fmla="*/ 6875462 w 7202487"/>
              <a:gd name="connsiteY47" fmla="*/ 3495675 h 5000625"/>
              <a:gd name="connsiteX48" fmla="*/ 6846887 w 7202487"/>
              <a:gd name="connsiteY48" fmla="*/ 3600450 h 5000625"/>
              <a:gd name="connsiteX49" fmla="*/ 6408737 w 7202487"/>
              <a:gd name="connsiteY49" fmla="*/ 3800475 h 5000625"/>
              <a:gd name="connsiteX50" fmla="*/ 6503987 w 7202487"/>
              <a:gd name="connsiteY50" fmla="*/ 3943350 h 5000625"/>
              <a:gd name="connsiteX51" fmla="*/ 6561137 w 7202487"/>
              <a:gd name="connsiteY51" fmla="*/ 4029075 h 5000625"/>
              <a:gd name="connsiteX52" fmla="*/ 6989762 w 7202487"/>
              <a:gd name="connsiteY52" fmla="*/ 4143375 h 5000625"/>
              <a:gd name="connsiteX53" fmla="*/ 6884987 w 7202487"/>
              <a:gd name="connsiteY53" fmla="*/ 4257675 h 5000625"/>
              <a:gd name="connsiteX54" fmla="*/ 6894512 w 7202487"/>
              <a:gd name="connsiteY54" fmla="*/ 4295775 h 5000625"/>
              <a:gd name="connsiteX55" fmla="*/ 6742112 w 7202487"/>
              <a:gd name="connsiteY55" fmla="*/ 4419600 h 5000625"/>
              <a:gd name="connsiteX56" fmla="*/ 6827837 w 7202487"/>
              <a:gd name="connsiteY56" fmla="*/ 4495800 h 5000625"/>
              <a:gd name="connsiteX57" fmla="*/ 6913562 w 7202487"/>
              <a:gd name="connsiteY57" fmla="*/ 4591050 h 5000625"/>
              <a:gd name="connsiteX58" fmla="*/ 6656387 w 7202487"/>
              <a:gd name="connsiteY58" fmla="*/ 4657725 h 5000625"/>
              <a:gd name="connsiteX59" fmla="*/ 6323012 w 7202487"/>
              <a:gd name="connsiteY59" fmla="*/ 4667250 h 5000625"/>
              <a:gd name="connsiteX60" fmla="*/ 6018212 w 7202487"/>
              <a:gd name="connsiteY60" fmla="*/ 4733925 h 5000625"/>
              <a:gd name="connsiteX61" fmla="*/ 5827712 w 7202487"/>
              <a:gd name="connsiteY61" fmla="*/ 4972050 h 5000625"/>
              <a:gd name="connsiteX62" fmla="*/ 5484812 w 7202487"/>
              <a:gd name="connsiteY62" fmla="*/ 4905375 h 5000625"/>
              <a:gd name="connsiteX63" fmla="*/ 5684837 w 7202487"/>
              <a:gd name="connsiteY63" fmla="*/ 4724400 h 5000625"/>
              <a:gd name="connsiteX64" fmla="*/ 6084887 w 7202487"/>
              <a:gd name="connsiteY64" fmla="*/ 4648200 h 5000625"/>
              <a:gd name="connsiteX65" fmla="*/ 6180137 w 7202487"/>
              <a:gd name="connsiteY65" fmla="*/ 4486275 h 5000625"/>
              <a:gd name="connsiteX66" fmla="*/ 5751512 w 7202487"/>
              <a:gd name="connsiteY66" fmla="*/ 4400550 h 5000625"/>
              <a:gd name="connsiteX67" fmla="*/ 5922962 w 7202487"/>
              <a:gd name="connsiteY67" fmla="*/ 4257675 h 5000625"/>
              <a:gd name="connsiteX68" fmla="*/ 5875337 w 7202487"/>
              <a:gd name="connsiteY68" fmla="*/ 4200525 h 5000625"/>
              <a:gd name="connsiteX69" fmla="*/ 5427662 w 7202487"/>
              <a:gd name="connsiteY69" fmla="*/ 4162425 h 5000625"/>
              <a:gd name="connsiteX70" fmla="*/ 5160962 w 7202487"/>
              <a:gd name="connsiteY70" fmla="*/ 3952875 h 5000625"/>
              <a:gd name="connsiteX71" fmla="*/ 4884737 w 7202487"/>
              <a:gd name="connsiteY71" fmla="*/ 3943350 h 5000625"/>
              <a:gd name="connsiteX72" fmla="*/ 4703762 w 7202487"/>
              <a:gd name="connsiteY72" fmla="*/ 4038600 h 5000625"/>
              <a:gd name="connsiteX73" fmla="*/ 4237037 w 7202487"/>
              <a:gd name="connsiteY73" fmla="*/ 4057650 h 5000625"/>
              <a:gd name="connsiteX74" fmla="*/ 4046537 w 7202487"/>
              <a:gd name="connsiteY74" fmla="*/ 4048125 h 5000625"/>
              <a:gd name="connsiteX75" fmla="*/ 3494087 w 7202487"/>
              <a:gd name="connsiteY75" fmla="*/ 4095750 h 5000625"/>
              <a:gd name="connsiteX76" fmla="*/ 2979737 w 7202487"/>
              <a:gd name="connsiteY76" fmla="*/ 4048125 h 5000625"/>
              <a:gd name="connsiteX77" fmla="*/ 3017837 w 7202487"/>
              <a:gd name="connsiteY77" fmla="*/ 3819525 h 5000625"/>
              <a:gd name="connsiteX78" fmla="*/ 2722562 w 7202487"/>
              <a:gd name="connsiteY78" fmla="*/ 3743325 h 5000625"/>
              <a:gd name="connsiteX79" fmla="*/ 2589212 w 7202487"/>
              <a:gd name="connsiteY79" fmla="*/ 3648075 h 5000625"/>
              <a:gd name="connsiteX80" fmla="*/ 2713037 w 7202487"/>
              <a:gd name="connsiteY80" fmla="*/ 3543300 h 5000625"/>
              <a:gd name="connsiteX81" fmla="*/ 3398837 w 7202487"/>
              <a:gd name="connsiteY81" fmla="*/ 3505200 h 5000625"/>
              <a:gd name="connsiteX82" fmla="*/ 3427412 w 7202487"/>
              <a:gd name="connsiteY82" fmla="*/ 3400425 h 5000625"/>
              <a:gd name="connsiteX83" fmla="*/ 2770187 w 7202487"/>
              <a:gd name="connsiteY83" fmla="*/ 3324225 h 5000625"/>
              <a:gd name="connsiteX84" fmla="*/ 2760662 w 7202487"/>
              <a:gd name="connsiteY84" fmla="*/ 3219450 h 5000625"/>
              <a:gd name="connsiteX85" fmla="*/ 3170237 w 7202487"/>
              <a:gd name="connsiteY85" fmla="*/ 3028950 h 5000625"/>
              <a:gd name="connsiteX86" fmla="*/ 3160712 w 7202487"/>
              <a:gd name="connsiteY86" fmla="*/ 2867025 h 5000625"/>
              <a:gd name="connsiteX87" fmla="*/ 2884487 w 7202487"/>
              <a:gd name="connsiteY87" fmla="*/ 2667000 h 5000625"/>
              <a:gd name="connsiteX88" fmla="*/ 2503487 w 7202487"/>
              <a:gd name="connsiteY88" fmla="*/ 2686050 h 5000625"/>
              <a:gd name="connsiteX89" fmla="*/ 2474912 w 7202487"/>
              <a:gd name="connsiteY89" fmla="*/ 2762250 h 5000625"/>
              <a:gd name="connsiteX90" fmla="*/ 2617787 w 7202487"/>
              <a:gd name="connsiteY90" fmla="*/ 2905125 h 5000625"/>
              <a:gd name="connsiteX91" fmla="*/ 2560637 w 7202487"/>
              <a:gd name="connsiteY91" fmla="*/ 3048000 h 5000625"/>
              <a:gd name="connsiteX92" fmla="*/ 2436812 w 7202487"/>
              <a:gd name="connsiteY92" fmla="*/ 3162300 h 5000625"/>
              <a:gd name="connsiteX93" fmla="*/ 1741487 w 7202487"/>
              <a:gd name="connsiteY93" fmla="*/ 3143250 h 5000625"/>
              <a:gd name="connsiteX94" fmla="*/ 1360487 w 7202487"/>
              <a:gd name="connsiteY94" fmla="*/ 3238500 h 5000625"/>
              <a:gd name="connsiteX95" fmla="*/ 1065212 w 7202487"/>
              <a:gd name="connsiteY95" fmla="*/ 3105150 h 5000625"/>
              <a:gd name="connsiteX96" fmla="*/ 769937 w 7202487"/>
              <a:gd name="connsiteY96" fmla="*/ 3124200 h 5000625"/>
              <a:gd name="connsiteX97" fmla="*/ 760412 w 7202487"/>
              <a:gd name="connsiteY97" fmla="*/ 2924175 h 5000625"/>
              <a:gd name="connsiteX98" fmla="*/ 731837 w 7202487"/>
              <a:gd name="connsiteY98" fmla="*/ 2733675 h 5000625"/>
              <a:gd name="connsiteX99" fmla="*/ 398462 w 7202487"/>
              <a:gd name="connsiteY99" fmla="*/ 2619375 h 5000625"/>
              <a:gd name="connsiteX100" fmla="*/ 227012 w 7202487"/>
              <a:gd name="connsiteY100" fmla="*/ 2581275 h 5000625"/>
              <a:gd name="connsiteX101" fmla="*/ 198437 w 7202487"/>
              <a:gd name="connsiteY101" fmla="*/ 2333625 h 5000625"/>
              <a:gd name="connsiteX102" fmla="*/ 122237 w 7202487"/>
              <a:gd name="connsiteY102" fmla="*/ 2181225 h 5000625"/>
              <a:gd name="connsiteX103" fmla="*/ 55562 w 7202487"/>
              <a:gd name="connsiteY103" fmla="*/ 2066925 h 5000625"/>
              <a:gd name="connsiteX104" fmla="*/ 293687 w 7202487"/>
              <a:gd name="connsiteY104" fmla="*/ 1800225 h 5000625"/>
              <a:gd name="connsiteX105" fmla="*/ 198437 w 7202487"/>
              <a:gd name="connsiteY105" fmla="*/ 1552575 h 5000625"/>
              <a:gd name="connsiteX106" fmla="*/ 369887 w 7202487"/>
              <a:gd name="connsiteY106" fmla="*/ 1409700 h 5000625"/>
              <a:gd name="connsiteX107" fmla="*/ 46037 w 7202487"/>
              <a:gd name="connsiteY107" fmla="*/ 1400175 h 5000625"/>
              <a:gd name="connsiteX108" fmla="*/ 93662 w 7202487"/>
              <a:gd name="connsiteY108" fmla="*/ 1228725 h 5000625"/>
              <a:gd name="connsiteX109" fmla="*/ 379412 w 7202487"/>
              <a:gd name="connsiteY109" fmla="*/ 819150 h 5000625"/>
              <a:gd name="connsiteX110" fmla="*/ 236537 w 7202487"/>
              <a:gd name="connsiteY110" fmla="*/ 666750 h 5000625"/>
              <a:gd name="connsiteX111" fmla="*/ 284162 w 7202487"/>
              <a:gd name="connsiteY111" fmla="*/ 504825 h 5000625"/>
              <a:gd name="connsiteX112" fmla="*/ 236537 w 7202487"/>
              <a:gd name="connsiteY112" fmla="*/ 390525 h 500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7202487" h="5000625">
                <a:moveTo>
                  <a:pt x="236537" y="390525"/>
                </a:moveTo>
                <a:cubicBezTo>
                  <a:pt x="260349" y="369888"/>
                  <a:pt x="373062" y="422275"/>
                  <a:pt x="427037" y="381000"/>
                </a:cubicBezTo>
                <a:cubicBezTo>
                  <a:pt x="481012" y="339725"/>
                  <a:pt x="506412" y="203200"/>
                  <a:pt x="560387" y="142875"/>
                </a:cubicBezTo>
                <a:cubicBezTo>
                  <a:pt x="614362" y="82550"/>
                  <a:pt x="674687" y="38100"/>
                  <a:pt x="750887" y="19050"/>
                </a:cubicBezTo>
                <a:cubicBezTo>
                  <a:pt x="827087" y="0"/>
                  <a:pt x="920750" y="15875"/>
                  <a:pt x="1017587" y="28575"/>
                </a:cubicBezTo>
                <a:cubicBezTo>
                  <a:pt x="1114425" y="41275"/>
                  <a:pt x="1243012" y="60325"/>
                  <a:pt x="1331912" y="95250"/>
                </a:cubicBezTo>
                <a:cubicBezTo>
                  <a:pt x="1420812" y="130175"/>
                  <a:pt x="1409700" y="198438"/>
                  <a:pt x="1550987" y="238125"/>
                </a:cubicBezTo>
                <a:cubicBezTo>
                  <a:pt x="1692274" y="277812"/>
                  <a:pt x="1979612" y="323850"/>
                  <a:pt x="2179637" y="333375"/>
                </a:cubicBezTo>
                <a:cubicBezTo>
                  <a:pt x="2379662" y="342900"/>
                  <a:pt x="2601912" y="279400"/>
                  <a:pt x="2751137" y="295275"/>
                </a:cubicBezTo>
                <a:cubicBezTo>
                  <a:pt x="2900362" y="311150"/>
                  <a:pt x="3040062" y="392113"/>
                  <a:pt x="3074987" y="428625"/>
                </a:cubicBezTo>
                <a:cubicBezTo>
                  <a:pt x="3109912" y="465137"/>
                  <a:pt x="3035299" y="479425"/>
                  <a:pt x="2960687" y="514350"/>
                </a:cubicBezTo>
                <a:cubicBezTo>
                  <a:pt x="2886075" y="549275"/>
                  <a:pt x="2654299" y="596900"/>
                  <a:pt x="2627312" y="638175"/>
                </a:cubicBezTo>
                <a:cubicBezTo>
                  <a:pt x="2600325" y="679450"/>
                  <a:pt x="2733675" y="736600"/>
                  <a:pt x="2798762" y="762000"/>
                </a:cubicBezTo>
                <a:cubicBezTo>
                  <a:pt x="2863850" y="787400"/>
                  <a:pt x="2962275" y="785813"/>
                  <a:pt x="3017837" y="790575"/>
                </a:cubicBezTo>
                <a:cubicBezTo>
                  <a:pt x="3073400" y="795338"/>
                  <a:pt x="3101975" y="774700"/>
                  <a:pt x="3132137" y="790575"/>
                </a:cubicBezTo>
                <a:cubicBezTo>
                  <a:pt x="3162299" y="806450"/>
                  <a:pt x="3178175" y="842963"/>
                  <a:pt x="3198812" y="885825"/>
                </a:cubicBezTo>
                <a:cubicBezTo>
                  <a:pt x="3219449" y="928687"/>
                  <a:pt x="3205162" y="1006475"/>
                  <a:pt x="3255962" y="1047750"/>
                </a:cubicBezTo>
                <a:cubicBezTo>
                  <a:pt x="3306762" y="1089025"/>
                  <a:pt x="3459162" y="1101725"/>
                  <a:pt x="3503612" y="1133475"/>
                </a:cubicBezTo>
                <a:cubicBezTo>
                  <a:pt x="3548062" y="1165225"/>
                  <a:pt x="3505199" y="1212850"/>
                  <a:pt x="3522662" y="1238250"/>
                </a:cubicBezTo>
                <a:cubicBezTo>
                  <a:pt x="3540125" y="1263650"/>
                  <a:pt x="3565525" y="1281113"/>
                  <a:pt x="3608387" y="1285875"/>
                </a:cubicBezTo>
                <a:cubicBezTo>
                  <a:pt x="3651250" y="1290638"/>
                  <a:pt x="3711575" y="1285875"/>
                  <a:pt x="3779837" y="1266825"/>
                </a:cubicBezTo>
                <a:cubicBezTo>
                  <a:pt x="3848099" y="1247775"/>
                  <a:pt x="3951287" y="1189037"/>
                  <a:pt x="4017962" y="1171575"/>
                </a:cubicBezTo>
                <a:cubicBezTo>
                  <a:pt x="4084637" y="1154113"/>
                  <a:pt x="4133849" y="1155700"/>
                  <a:pt x="4179887" y="1162050"/>
                </a:cubicBezTo>
                <a:cubicBezTo>
                  <a:pt x="4225925" y="1168400"/>
                  <a:pt x="4249737" y="1195388"/>
                  <a:pt x="4294187" y="1209675"/>
                </a:cubicBezTo>
                <a:cubicBezTo>
                  <a:pt x="4338637" y="1223962"/>
                  <a:pt x="4432300" y="1231900"/>
                  <a:pt x="4446587" y="1247775"/>
                </a:cubicBezTo>
                <a:cubicBezTo>
                  <a:pt x="4460875" y="1263650"/>
                  <a:pt x="4351337" y="1281113"/>
                  <a:pt x="4379912" y="1304925"/>
                </a:cubicBezTo>
                <a:cubicBezTo>
                  <a:pt x="4408487" y="1328737"/>
                  <a:pt x="4597400" y="1347788"/>
                  <a:pt x="4618037" y="1390650"/>
                </a:cubicBezTo>
                <a:cubicBezTo>
                  <a:pt x="4638674" y="1433512"/>
                  <a:pt x="4538662" y="1489075"/>
                  <a:pt x="4503737" y="1562100"/>
                </a:cubicBezTo>
                <a:cubicBezTo>
                  <a:pt x="4468812" y="1635125"/>
                  <a:pt x="4419599" y="1770063"/>
                  <a:pt x="4408487" y="1828800"/>
                </a:cubicBezTo>
                <a:cubicBezTo>
                  <a:pt x="4397375" y="1887537"/>
                  <a:pt x="4489449" y="1852613"/>
                  <a:pt x="4437062" y="1914525"/>
                </a:cubicBezTo>
                <a:cubicBezTo>
                  <a:pt x="4384675" y="1976437"/>
                  <a:pt x="4144962" y="2132013"/>
                  <a:pt x="4094162" y="2200275"/>
                </a:cubicBezTo>
                <a:cubicBezTo>
                  <a:pt x="4043362" y="2268538"/>
                  <a:pt x="4100512" y="2281238"/>
                  <a:pt x="4132262" y="2324100"/>
                </a:cubicBezTo>
                <a:cubicBezTo>
                  <a:pt x="4164012" y="2366962"/>
                  <a:pt x="4264025" y="2416175"/>
                  <a:pt x="4284662" y="2457450"/>
                </a:cubicBezTo>
                <a:cubicBezTo>
                  <a:pt x="4305300" y="2498725"/>
                  <a:pt x="4191000" y="2503488"/>
                  <a:pt x="4256087" y="2571750"/>
                </a:cubicBezTo>
                <a:cubicBezTo>
                  <a:pt x="4321174" y="2640012"/>
                  <a:pt x="4540250" y="2797175"/>
                  <a:pt x="4675187" y="2867025"/>
                </a:cubicBezTo>
                <a:cubicBezTo>
                  <a:pt x="4810124" y="2936875"/>
                  <a:pt x="4943475" y="2940050"/>
                  <a:pt x="5065712" y="2990850"/>
                </a:cubicBezTo>
                <a:cubicBezTo>
                  <a:pt x="5187949" y="3041650"/>
                  <a:pt x="5335587" y="3141663"/>
                  <a:pt x="5408612" y="3171825"/>
                </a:cubicBezTo>
                <a:cubicBezTo>
                  <a:pt x="5481637" y="3201987"/>
                  <a:pt x="5459412" y="3173413"/>
                  <a:pt x="5503862" y="3171825"/>
                </a:cubicBezTo>
                <a:cubicBezTo>
                  <a:pt x="5548312" y="3170238"/>
                  <a:pt x="5556250" y="3141663"/>
                  <a:pt x="5675312" y="3162300"/>
                </a:cubicBezTo>
                <a:cubicBezTo>
                  <a:pt x="5794374" y="3182937"/>
                  <a:pt x="6064250" y="3286125"/>
                  <a:pt x="6218237" y="3295650"/>
                </a:cubicBezTo>
                <a:cubicBezTo>
                  <a:pt x="6372224" y="3305175"/>
                  <a:pt x="6484937" y="3252788"/>
                  <a:pt x="6599237" y="3219450"/>
                </a:cubicBezTo>
                <a:cubicBezTo>
                  <a:pt x="6713537" y="3186113"/>
                  <a:pt x="6816724" y="3144838"/>
                  <a:pt x="6904037" y="3095625"/>
                </a:cubicBezTo>
                <a:cubicBezTo>
                  <a:pt x="6991350" y="3046412"/>
                  <a:pt x="7075487" y="2938462"/>
                  <a:pt x="7123112" y="2924175"/>
                </a:cubicBezTo>
                <a:cubicBezTo>
                  <a:pt x="7170737" y="2909888"/>
                  <a:pt x="7202487" y="2963863"/>
                  <a:pt x="7189787" y="3009900"/>
                </a:cubicBezTo>
                <a:cubicBezTo>
                  <a:pt x="7177087" y="3055937"/>
                  <a:pt x="7097712" y="3152775"/>
                  <a:pt x="7046912" y="3200400"/>
                </a:cubicBezTo>
                <a:cubicBezTo>
                  <a:pt x="6996112" y="3248025"/>
                  <a:pt x="6932612" y="3267075"/>
                  <a:pt x="6884987" y="3295650"/>
                </a:cubicBezTo>
                <a:cubicBezTo>
                  <a:pt x="6837362" y="3324225"/>
                  <a:pt x="6762749" y="3338513"/>
                  <a:pt x="6761162" y="3371850"/>
                </a:cubicBezTo>
                <a:cubicBezTo>
                  <a:pt x="6759575" y="3405187"/>
                  <a:pt x="6861175" y="3457575"/>
                  <a:pt x="6875462" y="3495675"/>
                </a:cubicBezTo>
                <a:cubicBezTo>
                  <a:pt x="6889749" y="3533775"/>
                  <a:pt x="6924675" y="3549650"/>
                  <a:pt x="6846887" y="3600450"/>
                </a:cubicBezTo>
                <a:cubicBezTo>
                  <a:pt x="6769100" y="3651250"/>
                  <a:pt x="6465887" y="3743325"/>
                  <a:pt x="6408737" y="3800475"/>
                </a:cubicBezTo>
                <a:cubicBezTo>
                  <a:pt x="6351587" y="3857625"/>
                  <a:pt x="6503987" y="3943350"/>
                  <a:pt x="6503987" y="3943350"/>
                </a:cubicBezTo>
                <a:cubicBezTo>
                  <a:pt x="6529387" y="3981450"/>
                  <a:pt x="6480175" y="3995738"/>
                  <a:pt x="6561137" y="4029075"/>
                </a:cubicBezTo>
                <a:cubicBezTo>
                  <a:pt x="6642099" y="4062412"/>
                  <a:pt x="6935787" y="4105275"/>
                  <a:pt x="6989762" y="4143375"/>
                </a:cubicBezTo>
                <a:cubicBezTo>
                  <a:pt x="7043737" y="4181475"/>
                  <a:pt x="6900862" y="4232275"/>
                  <a:pt x="6884987" y="4257675"/>
                </a:cubicBezTo>
                <a:cubicBezTo>
                  <a:pt x="6869112" y="4283075"/>
                  <a:pt x="6918324" y="4268788"/>
                  <a:pt x="6894512" y="4295775"/>
                </a:cubicBezTo>
                <a:cubicBezTo>
                  <a:pt x="6870700" y="4322762"/>
                  <a:pt x="6753224" y="4386263"/>
                  <a:pt x="6742112" y="4419600"/>
                </a:cubicBezTo>
                <a:cubicBezTo>
                  <a:pt x="6731000" y="4452937"/>
                  <a:pt x="6799262" y="4467225"/>
                  <a:pt x="6827837" y="4495800"/>
                </a:cubicBezTo>
                <a:cubicBezTo>
                  <a:pt x="6856412" y="4524375"/>
                  <a:pt x="6942137" y="4564063"/>
                  <a:pt x="6913562" y="4591050"/>
                </a:cubicBezTo>
                <a:cubicBezTo>
                  <a:pt x="6884987" y="4618038"/>
                  <a:pt x="6754812" y="4645025"/>
                  <a:pt x="6656387" y="4657725"/>
                </a:cubicBezTo>
                <a:cubicBezTo>
                  <a:pt x="6557962" y="4670425"/>
                  <a:pt x="6429374" y="4654550"/>
                  <a:pt x="6323012" y="4667250"/>
                </a:cubicBezTo>
                <a:cubicBezTo>
                  <a:pt x="6216650" y="4679950"/>
                  <a:pt x="6100762" y="4683125"/>
                  <a:pt x="6018212" y="4733925"/>
                </a:cubicBezTo>
                <a:cubicBezTo>
                  <a:pt x="5935662" y="4784725"/>
                  <a:pt x="5916612" y="4943475"/>
                  <a:pt x="5827712" y="4972050"/>
                </a:cubicBezTo>
                <a:cubicBezTo>
                  <a:pt x="5738812" y="5000625"/>
                  <a:pt x="5508624" y="4946650"/>
                  <a:pt x="5484812" y="4905375"/>
                </a:cubicBezTo>
                <a:cubicBezTo>
                  <a:pt x="5461000" y="4864100"/>
                  <a:pt x="5584825" y="4767262"/>
                  <a:pt x="5684837" y="4724400"/>
                </a:cubicBezTo>
                <a:cubicBezTo>
                  <a:pt x="5784849" y="4681538"/>
                  <a:pt x="6002337" y="4687887"/>
                  <a:pt x="6084887" y="4648200"/>
                </a:cubicBezTo>
                <a:cubicBezTo>
                  <a:pt x="6167437" y="4608513"/>
                  <a:pt x="6235700" y="4527550"/>
                  <a:pt x="6180137" y="4486275"/>
                </a:cubicBezTo>
                <a:cubicBezTo>
                  <a:pt x="6124575" y="4445000"/>
                  <a:pt x="5794374" y="4438650"/>
                  <a:pt x="5751512" y="4400550"/>
                </a:cubicBezTo>
                <a:cubicBezTo>
                  <a:pt x="5708650" y="4362450"/>
                  <a:pt x="5902325" y="4291013"/>
                  <a:pt x="5922962" y="4257675"/>
                </a:cubicBezTo>
                <a:cubicBezTo>
                  <a:pt x="5943600" y="4224338"/>
                  <a:pt x="5957887" y="4216400"/>
                  <a:pt x="5875337" y="4200525"/>
                </a:cubicBezTo>
                <a:cubicBezTo>
                  <a:pt x="5792787" y="4184650"/>
                  <a:pt x="5546725" y="4203700"/>
                  <a:pt x="5427662" y="4162425"/>
                </a:cubicBezTo>
                <a:cubicBezTo>
                  <a:pt x="5308600" y="4121150"/>
                  <a:pt x="5251449" y="3989387"/>
                  <a:pt x="5160962" y="3952875"/>
                </a:cubicBezTo>
                <a:cubicBezTo>
                  <a:pt x="5070475" y="3916363"/>
                  <a:pt x="4960937" y="3929063"/>
                  <a:pt x="4884737" y="3943350"/>
                </a:cubicBezTo>
                <a:cubicBezTo>
                  <a:pt x="4808537" y="3957638"/>
                  <a:pt x="4811712" y="4019550"/>
                  <a:pt x="4703762" y="4038600"/>
                </a:cubicBezTo>
                <a:cubicBezTo>
                  <a:pt x="4595812" y="4057650"/>
                  <a:pt x="4346574" y="4056063"/>
                  <a:pt x="4237037" y="4057650"/>
                </a:cubicBezTo>
                <a:cubicBezTo>
                  <a:pt x="4127500" y="4059237"/>
                  <a:pt x="4170362" y="4041775"/>
                  <a:pt x="4046537" y="4048125"/>
                </a:cubicBezTo>
                <a:cubicBezTo>
                  <a:pt x="3922712" y="4054475"/>
                  <a:pt x="3671887" y="4095750"/>
                  <a:pt x="3494087" y="4095750"/>
                </a:cubicBezTo>
                <a:cubicBezTo>
                  <a:pt x="3316287" y="4095750"/>
                  <a:pt x="3059112" y="4094162"/>
                  <a:pt x="2979737" y="4048125"/>
                </a:cubicBezTo>
                <a:cubicBezTo>
                  <a:pt x="2900362" y="4002088"/>
                  <a:pt x="3060699" y="3870325"/>
                  <a:pt x="3017837" y="3819525"/>
                </a:cubicBezTo>
                <a:cubicBezTo>
                  <a:pt x="2974975" y="3768725"/>
                  <a:pt x="2794000" y="3771900"/>
                  <a:pt x="2722562" y="3743325"/>
                </a:cubicBezTo>
                <a:cubicBezTo>
                  <a:pt x="2651125" y="3714750"/>
                  <a:pt x="2590799" y="3681412"/>
                  <a:pt x="2589212" y="3648075"/>
                </a:cubicBezTo>
                <a:cubicBezTo>
                  <a:pt x="2587625" y="3614738"/>
                  <a:pt x="2578100" y="3567112"/>
                  <a:pt x="2713037" y="3543300"/>
                </a:cubicBezTo>
                <a:cubicBezTo>
                  <a:pt x="2847974" y="3519488"/>
                  <a:pt x="3279775" y="3529012"/>
                  <a:pt x="3398837" y="3505200"/>
                </a:cubicBezTo>
                <a:cubicBezTo>
                  <a:pt x="3517899" y="3481388"/>
                  <a:pt x="3532187" y="3430587"/>
                  <a:pt x="3427412" y="3400425"/>
                </a:cubicBezTo>
                <a:cubicBezTo>
                  <a:pt x="3322637" y="3370263"/>
                  <a:pt x="2881312" y="3354388"/>
                  <a:pt x="2770187" y="3324225"/>
                </a:cubicBezTo>
                <a:cubicBezTo>
                  <a:pt x="2659062" y="3294063"/>
                  <a:pt x="2693987" y="3268663"/>
                  <a:pt x="2760662" y="3219450"/>
                </a:cubicBezTo>
                <a:cubicBezTo>
                  <a:pt x="2827337" y="3170238"/>
                  <a:pt x="3103562" y="3087687"/>
                  <a:pt x="3170237" y="3028950"/>
                </a:cubicBezTo>
                <a:cubicBezTo>
                  <a:pt x="3236912" y="2970213"/>
                  <a:pt x="3208337" y="2927350"/>
                  <a:pt x="3160712" y="2867025"/>
                </a:cubicBezTo>
                <a:cubicBezTo>
                  <a:pt x="3113087" y="2806700"/>
                  <a:pt x="2994024" y="2697162"/>
                  <a:pt x="2884487" y="2667000"/>
                </a:cubicBezTo>
                <a:cubicBezTo>
                  <a:pt x="2774950" y="2636838"/>
                  <a:pt x="2571749" y="2670175"/>
                  <a:pt x="2503487" y="2686050"/>
                </a:cubicBezTo>
                <a:cubicBezTo>
                  <a:pt x="2435225" y="2701925"/>
                  <a:pt x="2455862" y="2725738"/>
                  <a:pt x="2474912" y="2762250"/>
                </a:cubicBezTo>
                <a:cubicBezTo>
                  <a:pt x="2493962" y="2798762"/>
                  <a:pt x="2603500" y="2857500"/>
                  <a:pt x="2617787" y="2905125"/>
                </a:cubicBezTo>
                <a:cubicBezTo>
                  <a:pt x="2632074" y="2952750"/>
                  <a:pt x="2590799" y="3005138"/>
                  <a:pt x="2560637" y="3048000"/>
                </a:cubicBezTo>
                <a:cubicBezTo>
                  <a:pt x="2530475" y="3090862"/>
                  <a:pt x="2573337" y="3146425"/>
                  <a:pt x="2436812" y="3162300"/>
                </a:cubicBezTo>
                <a:cubicBezTo>
                  <a:pt x="2300287" y="3178175"/>
                  <a:pt x="1920874" y="3130550"/>
                  <a:pt x="1741487" y="3143250"/>
                </a:cubicBezTo>
                <a:cubicBezTo>
                  <a:pt x="1562100" y="3155950"/>
                  <a:pt x="1473199" y="3244850"/>
                  <a:pt x="1360487" y="3238500"/>
                </a:cubicBezTo>
                <a:cubicBezTo>
                  <a:pt x="1247775" y="3232150"/>
                  <a:pt x="1163637" y="3124200"/>
                  <a:pt x="1065212" y="3105150"/>
                </a:cubicBezTo>
                <a:cubicBezTo>
                  <a:pt x="966787" y="3086100"/>
                  <a:pt x="820737" y="3154362"/>
                  <a:pt x="769937" y="3124200"/>
                </a:cubicBezTo>
                <a:cubicBezTo>
                  <a:pt x="719137" y="3094038"/>
                  <a:pt x="766762" y="2989262"/>
                  <a:pt x="760412" y="2924175"/>
                </a:cubicBezTo>
                <a:cubicBezTo>
                  <a:pt x="754062" y="2859088"/>
                  <a:pt x="792162" y="2784475"/>
                  <a:pt x="731837" y="2733675"/>
                </a:cubicBezTo>
                <a:cubicBezTo>
                  <a:pt x="671512" y="2682875"/>
                  <a:pt x="482600" y="2644775"/>
                  <a:pt x="398462" y="2619375"/>
                </a:cubicBezTo>
                <a:cubicBezTo>
                  <a:pt x="314325" y="2593975"/>
                  <a:pt x="260350" y="2628900"/>
                  <a:pt x="227012" y="2581275"/>
                </a:cubicBezTo>
                <a:cubicBezTo>
                  <a:pt x="193675" y="2533650"/>
                  <a:pt x="215899" y="2400300"/>
                  <a:pt x="198437" y="2333625"/>
                </a:cubicBezTo>
                <a:cubicBezTo>
                  <a:pt x="180975" y="2266950"/>
                  <a:pt x="146049" y="2225675"/>
                  <a:pt x="122237" y="2181225"/>
                </a:cubicBezTo>
                <a:cubicBezTo>
                  <a:pt x="98425" y="2136775"/>
                  <a:pt x="26987" y="2130425"/>
                  <a:pt x="55562" y="2066925"/>
                </a:cubicBezTo>
                <a:cubicBezTo>
                  <a:pt x="84137" y="2003425"/>
                  <a:pt x="269875" y="1885950"/>
                  <a:pt x="293687" y="1800225"/>
                </a:cubicBezTo>
                <a:cubicBezTo>
                  <a:pt x="317499" y="1714500"/>
                  <a:pt x="185737" y="1617662"/>
                  <a:pt x="198437" y="1552575"/>
                </a:cubicBezTo>
                <a:cubicBezTo>
                  <a:pt x="211137" y="1487488"/>
                  <a:pt x="395287" y="1435100"/>
                  <a:pt x="369887" y="1409700"/>
                </a:cubicBezTo>
                <a:cubicBezTo>
                  <a:pt x="344487" y="1384300"/>
                  <a:pt x="92074" y="1430337"/>
                  <a:pt x="46037" y="1400175"/>
                </a:cubicBezTo>
                <a:cubicBezTo>
                  <a:pt x="0" y="1370013"/>
                  <a:pt x="38100" y="1325562"/>
                  <a:pt x="93662" y="1228725"/>
                </a:cubicBezTo>
                <a:cubicBezTo>
                  <a:pt x="149224" y="1131888"/>
                  <a:pt x="355600" y="912812"/>
                  <a:pt x="379412" y="819150"/>
                </a:cubicBezTo>
                <a:cubicBezTo>
                  <a:pt x="403224" y="725488"/>
                  <a:pt x="252412" y="719137"/>
                  <a:pt x="236537" y="666750"/>
                </a:cubicBezTo>
                <a:cubicBezTo>
                  <a:pt x="220662" y="614363"/>
                  <a:pt x="285749" y="550862"/>
                  <a:pt x="284162" y="504825"/>
                </a:cubicBezTo>
                <a:cubicBezTo>
                  <a:pt x="282575" y="458788"/>
                  <a:pt x="212725" y="411162"/>
                  <a:pt x="236537" y="390525"/>
                </a:cubicBezTo>
                <a:close/>
              </a:path>
            </a:pathLst>
          </a:custGeom>
          <a:solidFill>
            <a:srgbClr val="00B050">
              <a:alpha val="50000"/>
            </a:srgb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" name="Rectangle 162"/>
          <p:cNvSpPr txBox="1">
            <a:spLocks noChangeArrowheads="1"/>
          </p:cNvSpPr>
          <p:nvPr/>
        </p:nvSpPr>
        <p:spPr bwMode="auto">
          <a:xfrm>
            <a:off x="0" y="1001713"/>
            <a:ext cx="12801600" cy="5000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103" tIns="61056" rIns="122103" bIns="61056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природных пожаров </a:t>
            </a:r>
          </a:p>
        </p:txBody>
      </p:sp>
      <p:sp>
        <p:nvSpPr>
          <p:cNvPr id="13321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13322" name="Скругленная прямоугольная выноска 126">
            <a:hlinkClick r:id="rId4"/>
          </p:cNvPr>
          <p:cNvSpPr>
            <a:spLocks noChangeArrowheads="1"/>
          </p:cNvSpPr>
          <p:nvPr/>
        </p:nvSpPr>
        <p:spPr bwMode="auto">
          <a:xfrm>
            <a:off x="3328966" y="4872038"/>
            <a:ext cx="987425" cy="219075"/>
          </a:xfrm>
          <a:prstGeom prst="wedgeRoundRectCallout">
            <a:avLst>
              <a:gd name="adj1" fmla="val 78625"/>
              <a:gd name="adj2" fmla="val -2408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Янди.</a:t>
            </a:r>
          </a:p>
        </p:txBody>
      </p:sp>
      <p:sp>
        <p:nvSpPr>
          <p:cNvPr id="13323" name="Скругленная прямоугольная выноска 126">
            <a:hlinkClick r:id="rId4"/>
          </p:cNvPr>
          <p:cNvSpPr>
            <a:spLocks noChangeArrowheads="1"/>
          </p:cNvSpPr>
          <p:nvPr/>
        </p:nvSpPr>
        <p:spPr bwMode="auto">
          <a:xfrm>
            <a:off x="2828925" y="2081213"/>
            <a:ext cx="1571625" cy="219075"/>
          </a:xfrm>
          <a:prstGeom prst="wedgeRoundRectCallout">
            <a:avLst>
              <a:gd name="adj1" fmla="val -6134"/>
              <a:gd name="adj2" fmla="val 360273"/>
              <a:gd name="adj3" fmla="val 16667"/>
            </a:avLst>
          </a:prstGeom>
          <a:solidFill>
            <a:srgbClr val="FFFF00"/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anchor="ctr"/>
          <a:lstStyle/>
          <a:p>
            <a:pPr algn="ctr"/>
            <a:r>
              <a:rPr lang="ru-RU" sz="1000" b="1">
                <a:solidFill>
                  <a:schemeClr val="tx1"/>
                </a:solidFill>
              </a:rPr>
              <a:t>с.п. Новый-Шарой.</a:t>
            </a:r>
          </a:p>
        </p:txBody>
      </p:sp>
      <p:sp>
        <p:nvSpPr>
          <p:cNvPr id="13324" name="Прямоугольная выноска 143"/>
          <p:cNvSpPr>
            <a:spLocks noChangeArrowheads="1"/>
          </p:cNvSpPr>
          <p:nvPr/>
        </p:nvSpPr>
        <p:spPr bwMode="auto">
          <a:xfrm>
            <a:off x="5197475" y="5699135"/>
            <a:ext cx="3989407" cy="771623"/>
          </a:xfrm>
          <a:prstGeom prst="wedgeRectCallout">
            <a:avLst>
              <a:gd name="adj1" fmla="val -61195"/>
              <a:gd name="adj2" fmla="val -143643"/>
            </a:avLst>
          </a:prstGeom>
          <a:solidFill>
            <a:srgbClr val="FFFF0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1100" dirty="0" err="1">
                <a:solidFill>
                  <a:schemeClr val="tx1"/>
                </a:solidFill>
                <a:cs typeface="Times New Roman" pitchFamily="18" charset="0"/>
              </a:rPr>
              <a:t>Ачхой-Мартановского</a:t>
            </a: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 района с.п. </a:t>
            </a:r>
            <a:r>
              <a:rPr lang="ru-RU" sz="1100" dirty="0" err="1">
                <a:solidFill>
                  <a:schemeClr val="tx1"/>
                </a:solidFill>
                <a:cs typeface="Times New Roman" pitchFamily="18" charset="0"/>
              </a:rPr>
              <a:t>Янди</a:t>
            </a: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 проживает 1653 человек в 620 домах, в зоне риска возникновения  природного пожара могут оказаться 8 домов 45 человек(в том числе 20 детей).  </a:t>
            </a:r>
          </a:p>
        </p:txBody>
      </p:sp>
      <p:sp>
        <p:nvSpPr>
          <p:cNvPr id="13325" name="Прямоугольная выноска 143"/>
          <p:cNvSpPr>
            <a:spLocks noChangeArrowheads="1"/>
          </p:cNvSpPr>
          <p:nvPr/>
        </p:nvSpPr>
        <p:spPr bwMode="auto">
          <a:xfrm>
            <a:off x="4972050" y="1514475"/>
            <a:ext cx="4346575" cy="771525"/>
          </a:xfrm>
          <a:prstGeom prst="wedgeRectCallout">
            <a:avLst>
              <a:gd name="adj1" fmla="val -80944"/>
              <a:gd name="adj2" fmla="val 142426"/>
            </a:avLst>
          </a:prstGeom>
          <a:solidFill>
            <a:srgbClr val="FFFF0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На территории Ачхой-Мартановского района с.п. Новый-Шарой проживает 1793 человек в 345 домах, в зоне риска возникновения  природного пожара могут оказаться 15 домов 77 человек(в том числе 28 детей).  </a:t>
            </a:r>
          </a:p>
        </p:txBody>
      </p:sp>
      <p:graphicFrame>
        <p:nvGraphicFramePr>
          <p:cNvPr id="11" name="Таблица 10"/>
          <p:cNvGraphicFramePr>
            <a:graphicFrameLocks noGrp="1"/>
          </p:cNvGraphicFramePr>
          <p:nvPr/>
        </p:nvGraphicFramePr>
        <p:xfrm>
          <a:off x="0" y="5657856"/>
          <a:ext cx="5114916" cy="118110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79491"/>
                <a:gridCol w="2077967"/>
                <a:gridCol w="1278729"/>
                <a:gridCol w="1278729"/>
              </a:tblGrid>
              <a:tr h="407036"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№ 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ru-RU" sz="105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Населённый пункт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Количество домов в зоне риска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5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Количество населения, чел.</a:t>
                      </a:r>
                      <a:endParaRPr lang="ru-RU" sz="105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solidFill>
                      <a:srgbClr val="00B0F0"/>
                    </a:solidFill>
                  </a:tcPr>
                </a:tc>
              </a:tr>
              <a:tr h="147829">
                <a:tc gridSpan="4"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Ачхой-Мартановский район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00B0F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/>
                </a:tc>
              </a:tr>
              <a:tr h="164576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4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с.п. </a:t>
                      </a:r>
                      <a:r>
                        <a:rPr lang="ru-RU" sz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Янди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45/20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00B0F0"/>
                    </a:solidFill>
                  </a:tcPr>
                </a:tc>
              </a:tr>
              <a:tr h="164576">
                <a:tc>
                  <a:txBody>
                    <a:bodyPr/>
                    <a:lstStyle/>
                    <a:p>
                      <a:pPr algn="ctr"/>
                      <a:r>
                        <a:rPr lang="ru-RU" sz="14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4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  с.п. </a:t>
                      </a:r>
                      <a:r>
                        <a:rPr lang="ru-RU" sz="12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Новый-Шарой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77/28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>
                    <a:solidFill>
                      <a:srgbClr val="00B0F0"/>
                    </a:solidFill>
                  </a:tcPr>
                </a:tc>
              </a:tr>
            </a:tbl>
          </a:graphicData>
        </a:graphic>
      </p:graphicFrame>
      <p:sp>
        <p:nvSpPr>
          <p:cNvPr id="13353" name="Text Box 1012"/>
          <p:cNvSpPr txBox="1">
            <a:spLocks noChangeArrowheads="1"/>
          </p:cNvSpPr>
          <p:nvPr/>
        </p:nvSpPr>
        <p:spPr bwMode="auto">
          <a:xfrm>
            <a:off x="-15875" y="5276778"/>
            <a:ext cx="5143500" cy="398462"/>
          </a:xfrm>
          <a:prstGeom prst="rect">
            <a:avLst/>
          </a:prstGeom>
          <a:solidFill>
            <a:srgbClr val="00B0F0"/>
          </a:solidFill>
          <a:ln w="9525">
            <a:noFill/>
            <a:miter lim="800000"/>
            <a:headEnd/>
            <a:tailEnd/>
          </a:ln>
        </p:spPr>
        <p:txBody>
          <a:bodyPr lIns="60224" tIns="30111" rIns="60224" bIns="30111">
            <a:spAutoFit/>
          </a:bodyPr>
          <a:lstStyle/>
          <a:p>
            <a:pPr algn="ctr" defTabSz="1012825"/>
            <a:r>
              <a:rPr lang="ru-RU" sz="1100" b="1" dirty="0">
                <a:solidFill>
                  <a:schemeClr val="tx1"/>
                </a:solidFill>
              </a:rPr>
              <a:t>НАСЕЛЕННЫЕ ПУНКТЫ  НАХОДЯЩИЕСЯ В НЕПОСРЕДСТВЕННОЙ БЛИЗОСТИ К ЛЕСНОЙ ЗОНЕ</a:t>
            </a:r>
            <a:r>
              <a:rPr lang="ru-RU" sz="1100" dirty="0">
                <a:solidFill>
                  <a:schemeClr val="tx1"/>
                </a:solidFill>
              </a:rPr>
              <a:t> </a:t>
            </a:r>
          </a:p>
        </p:txBody>
      </p:sp>
      <p:cxnSp>
        <p:nvCxnSpPr>
          <p:cNvPr id="54" name="Прямая со стрелкой 53"/>
          <p:cNvCxnSpPr>
            <a:stCxn id="13605" idx="1"/>
          </p:cNvCxnSpPr>
          <p:nvPr/>
        </p:nvCxnSpPr>
        <p:spPr>
          <a:xfrm rot="5400000" flipH="1" flipV="1">
            <a:off x="3058403" y="3755318"/>
            <a:ext cx="582603" cy="958660"/>
          </a:xfrm>
          <a:prstGeom prst="straightConnector1">
            <a:avLst/>
          </a:prstGeom>
          <a:ln w="254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3314" name="Object 430"/>
          <p:cNvGraphicFramePr>
            <a:graphicFrameLocks noChangeAspect="1"/>
          </p:cNvGraphicFramePr>
          <p:nvPr/>
        </p:nvGraphicFramePr>
        <p:xfrm>
          <a:off x="12007850" y="1728788"/>
          <a:ext cx="757238" cy="714375"/>
        </p:xfrm>
        <a:graphic>
          <a:graphicData uri="http://schemas.openxmlformats.org/presentationml/2006/ole">
            <p:oleObj spid="_x0000_s13314" name="CorelDRAW" r:id="rId5" imgW="2557800" imgH="2940480" progId="">
              <p:embed/>
            </p:oleObj>
          </a:graphicData>
        </a:graphic>
      </p:graphicFrame>
      <p:graphicFrame>
        <p:nvGraphicFramePr>
          <p:cNvPr id="13315" name="Object 31"/>
          <p:cNvGraphicFramePr>
            <a:graphicFrameLocks noChangeAspect="1"/>
          </p:cNvGraphicFramePr>
          <p:nvPr/>
        </p:nvGraphicFramePr>
        <p:xfrm>
          <a:off x="11087100" y="2514600"/>
          <a:ext cx="1714500" cy="857240"/>
        </p:xfrm>
        <a:graphic>
          <a:graphicData uri="http://schemas.openxmlformats.org/presentationml/2006/ole">
            <p:oleObj spid="_x0000_s13315" name="Worksheet" r:id="rId6" imgW="2990938" imgH="1895413" progId="Excel.Sheet.8">
              <p:embed/>
            </p:oleObj>
          </a:graphicData>
        </a:graphic>
      </p:graphicFrame>
      <p:sp>
        <p:nvSpPr>
          <p:cNvPr id="13357" name="AutoShape 21"/>
          <p:cNvSpPr>
            <a:spLocks noChangeArrowheads="1"/>
          </p:cNvSpPr>
          <p:nvPr/>
        </p:nvSpPr>
        <p:spPr bwMode="auto">
          <a:xfrm>
            <a:off x="5543560" y="4168778"/>
            <a:ext cx="2357438" cy="1060450"/>
          </a:xfrm>
          <a:prstGeom prst="wedgeRectCallout">
            <a:avLst>
              <a:gd name="adj1" fmla="val -100822"/>
              <a:gd name="adj2" fmla="val -20402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8241" tIns="39120" rIns="78241" bIns="39120"/>
          <a:lstStyle/>
          <a:p>
            <a:pPr algn="ctr" defTabSz="782638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Маршрут эвакуации населения в пункт временного размещения людей ПВР  с.п. Ачхой-Мартан </a:t>
            </a:r>
            <a:r>
              <a:rPr lang="ru-RU" sz="1200" dirty="0" err="1">
                <a:solidFill>
                  <a:schemeClr val="tx1"/>
                </a:solidFill>
                <a:cs typeface="Times New Roman" pitchFamily="18" charset="0"/>
              </a:rPr>
              <a:t>ул.Мамакаева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 15 км.</a:t>
            </a:r>
          </a:p>
          <a:p>
            <a:pPr algn="ctr" defTabSz="782638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Покрытие гравийно-асфальтовое.</a:t>
            </a:r>
          </a:p>
        </p:txBody>
      </p:sp>
      <p:cxnSp>
        <p:nvCxnSpPr>
          <p:cNvPr id="141" name="Прямая со стрелкой 140"/>
          <p:cNvCxnSpPr/>
          <p:nvPr/>
        </p:nvCxnSpPr>
        <p:spPr>
          <a:xfrm rot="5400000" flipH="1">
            <a:off x="3775075" y="4049717"/>
            <a:ext cx="1039813" cy="827087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4" name="Прямая со стрелкой 143"/>
          <p:cNvCxnSpPr/>
          <p:nvPr/>
        </p:nvCxnSpPr>
        <p:spPr>
          <a:xfrm rot="16200000" flipH="1">
            <a:off x="3255962" y="3257551"/>
            <a:ext cx="866775" cy="247650"/>
          </a:xfrm>
          <a:prstGeom prst="straightConnector1">
            <a:avLst/>
          </a:prstGeom>
          <a:ln w="254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360" name="AutoShape 21"/>
          <p:cNvSpPr>
            <a:spLocks noChangeArrowheads="1"/>
          </p:cNvSpPr>
          <p:nvPr/>
        </p:nvSpPr>
        <p:spPr bwMode="auto">
          <a:xfrm>
            <a:off x="185738" y="1943100"/>
            <a:ext cx="2357437" cy="1060450"/>
          </a:xfrm>
          <a:prstGeom prst="wedgeRectCallout">
            <a:avLst>
              <a:gd name="adj1" fmla="val 97435"/>
              <a:gd name="adj2" fmla="val 73954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78241" tIns="39120" rIns="78241" bIns="39120"/>
          <a:lstStyle/>
          <a:p>
            <a:pPr algn="ctr" defTabSz="782638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Маршрут эвакуации населения в пункт временного размещения людей ПВР  с.п. Ачхой-Мартан ул</a:t>
            </a:r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. </a:t>
            </a:r>
            <a:r>
              <a:rPr lang="ru-RU" sz="1200" dirty="0" err="1" smtClean="0">
                <a:solidFill>
                  <a:schemeClr val="tx1"/>
                </a:solidFill>
                <a:cs typeface="Times New Roman" pitchFamily="18" charset="0"/>
              </a:rPr>
              <a:t>Мамакаева</a:t>
            </a:r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10 км.</a:t>
            </a:r>
          </a:p>
          <a:p>
            <a:pPr algn="ctr" defTabSz="782638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Покрытие гравийно-асфальтовое.</a:t>
            </a:r>
          </a:p>
        </p:txBody>
      </p:sp>
      <p:sp>
        <p:nvSpPr>
          <p:cNvPr id="148" name="Text Box 274"/>
          <p:cNvSpPr txBox="1">
            <a:spLocks noChangeArrowheads="1"/>
          </p:cNvSpPr>
          <p:nvPr/>
        </p:nvSpPr>
        <p:spPr bwMode="auto">
          <a:xfrm>
            <a:off x="42863" y="3157526"/>
            <a:ext cx="2714599" cy="2100575"/>
          </a:xfrm>
          <a:prstGeom prst="rect">
            <a:avLst/>
          </a:prstGeom>
          <a:solidFill>
            <a:srgbClr val="66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7996" tIns="0" rIns="0" bIns="0">
            <a:spAutoFit/>
          </a:bodyPr>
          <a:lstStyle/>
          <a:p>
            <a:pPr algn="ctr" defTabSz="912813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В случае возникновения ЧС, решением КЧС района, установлен следующий порядок осуществления эвакуационных мероприятий: </a:t>
            </a:r>
          </a:p>
          <a:p>
            <a:pPr algn="ctr" defTabSz="912813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- в зависимости от масштабности ЧС, на первом этапе населения будет размешаться в СОШ №2. Перевозка населения будет осуществляться автотранспортом </a:t>
            </a:r>
            <a:r>
              <a:rPr lang="ru-RU" sz="1050" dirty="0">
                <a:solidFill>
                  <a:schemeClr val="tx1"/>
                </a:solidFill>
              </a:rPr>
              <a:t>Автоколонна №3 ДППАП ФГУП «Чеченавтотранс»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 и личным транспортом пострадавших.</a:t>
            </a:r>
            <a:r>
              <a:rPr lang="ru-RU" sz="1050" dirty="0"/>
              <a:t> </a:t>
            </a:r>
            <a:r>
              <a:rPr lang="ru-RU" sz="1050" dirty="0">
                <a:solidFill>
                  <a:schemeClr val="tx1"/>
                </a:solidFill>
              </a:rPr>
              <a:t>На территории района расположена Автоколонна №3 ДППАП ФГУП «Чеченавтотранс» на балансе, которого находится 20 пассажирских автобусов.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  </a:t>
            </a:r>
          </a:p>
        </p:txBody>
      </p:sp>
      <p:graphicFrame>
        <p:nvGraphicFramePr>
          <p:cNvPr id="149" name="Таблица 148"/>
          <p:cNvGraphicFramePr>
            <a:graphicFrameLocks noGrp="1"/>
          </p:cNvGraphicFramePr>
          <p:nvPr/>
        </p:nvGraphicFramePr>
        <p:xfrm>
          <a:off x="0" y="6876440"/>
          <a:ext cx="4171960" cy="2724760"/>
        </p:xfrm>
        <a:graphic>
          <a:graphicData uri="http://schemas.openxmlformats.org/drawingml/2006/table">
            <a:tbl>
              <a:tblPr/>
              <a:tblGrid>
                <a:gridCol w="223498"/>
                <a:gridCol w="2160479"/>
                <a:gridCol w="459412"/>
                <a:gridCol w="533912"/>
                <a:gridCol w="794659"/>
              </a:tblGrid>
              <a:tr h="335585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ПИТАНИЕ БУДЕТ ОРГАНИЗОВАНО В АКТОВЫХ ЗАЛАХ  СОШ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ПРОДОВОЛЬСТВИЯ ИЗ РАСЧЕТА НА ОДНОГО ЧЕЛОВЕКА</a:t>
                      </a:r>
                      <a:endParaRPr lang="ru-RU" sz="9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0" i="0" u="none" strike="noStrike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0" i="0" u="none" strike="noStrike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0" i="0" u="none" strike="noStrike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3355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Наименование продуктов питания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Едизм.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Норма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Количество, кг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Хлеб из пшеничной муки 1 сорта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11,75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Мука пшеничная 2 сорта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0,705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Крупа разная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2,82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Макаронные изделия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0,94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Мясо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2,82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Рыба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1,175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Хлеб из смеси.пш. муки 1 с.и ржаной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11,75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Молоко коровье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9,4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Сахар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1,88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Соль поваренная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0,94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Чай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0,047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Жиры животные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30,00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1,41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Овощи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5,64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  <a:tr h="129859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Картофель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14,1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0" name="Group 340"/>
          <p:cNvGraphicFramePr>
            <a:graphicFrameLocks noGrp="1"/>
          </p:cNvGraphicFramePr>
          <p:nvPr/>
        </p:nvGraphicFramePr>
        <p:xfrm>
          <a:off x="10329863" y="3443278"/>
          <a:ext cx="2357409" cy="2148322"/>
        </p:xfrm>
        <a:graphic>
          <a:graphicData uri="http://schemas.openxmlformats.org/drawingml/2006/table">
            <a:tbl>
              <a:tblPr/>
              <a:tblGrid>
                <a:gridCol w="1316972"/>
                <a:gridCol w="1040437"/>
              </a:tblGrid>
              <a:tr h="33442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предмета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предмета (вещей) на 1 чел.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</a:tr>
              <a:tr h="15198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Мыло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198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Подушка ватная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4320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Наволочка подушечная верхняя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198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Простыня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198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Матрац ватный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4320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Одеяло полушерстяное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3488" name="Text Box 147"/>
          <p:cNvSpPr txBox="1">
            <a:spLocks noChangeArrowheads="1"/>
          </p:cNvSpPr>
          <p:nvPr/>
        </p:nvSpPr>
        <p:spPr bwMode="auto">
          <a:xfrm>
            <a:off x="9472613" y="1728788"/>
            <a:ext cx="23066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3489" name="AutoShape 107"/>
          <p:cNvSpPr>
            <a:spLocks noChangeArrowheads="1"/>
          </p:cNvSpPr>
          <p:nvPr/>
        </p:nvSpPr>
        <p:spPr bwMode="auto">
          <a:xfrm>
            <a:off x="7186618" y="2514584"/>
            <a:ext cx="1887538" cy="508000"/>
          </a:xfrm>
          <a:prstGeom prst="wedgeRoundRectCallout">
            <a:avLst>
              <a:gd name="adj1" fmla="val -16245"/>
              <a:gd name="adj2" fmla="val 45894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13490" name="Oval 292"/>
          <p:cNvSpPr>
            <a:spLocks noChangeArrowheads="1"/>
          </p:cNvSpPr>
          <p:nvPr/>
        </p:nvSpPr>
        <p:spPr bwMode="auto">
          <a:xfrm>
            <a:off x="4756150" y="4729163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3491" name="Oval 292"/>
          <p:cNvSpPr>
            <a:spLocks noChangeArrowheads="1"/>
          </p:cNvSpPr>
          <p:nvPr/>
        </p:nvSpPr>
        <p:spPr bwMode="auto">
          <a:xfrm>
            <a:off x="3614738" y="2657475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r" defTabSz="1704975"/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3492" name="Oval 292"/>
          <p:cNvSpPr>
            <a:spLocks noChangeArrowheads="1"/>
          </p:cNvSpPr>
          <p:nvPr/>
        </p:nvSpPr>
        <p:spPr bwMode="auto">
          <a:xfrm>
            <a:off x="3471863" y="3584575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36" name="Text Box 71"/>
          <p:cNvSpPr txBox="1">
            <a:spLocks noChangeArrowheads="1"/>
          </p:cNvSpPr>
          <p:nvPr/>
        </p:nvSpPr>
        <p:spPr bwMode="auto">
          <a:xfrm>
            <a:off x="4257660" y="7283450"/>
            <a:ext cx="3321050" cy="2298700"/>
          </a:xfrm>
          <a:prstGeom prst="rect">
            <a:avLst/>
          </a:prstGeom>
          <a:solidFill>
            <a:srgbClr val="FFCC99"/>
          </a:solidFill>
          <a:ln w="9525">
            <a:noFill/>
            <a:miter lim="800000"/>
            <a:headEnd/>
            <a:tailEnd/>
          </a:ln>
        </p:spPr>
        <p:txBody>
          <a:bodyPr lIns="122118" tIns="61062" rIns="122118" bIns="61062" anchor="ctr"/>
          <a:lstStyle/>
          <a:p>
            <a:pPr algn="ctr">
              <a:defRPr/>
            </a:pPr>
            <a:r>
              <a:rPr lang="ru-RU" sz="1050" b="1" dirty="0">
                <a:solidFill>
                  <a:schemeClr val="tx1"/>
                </a:solidFill>
                <a:cs typeface="Times New Roman" pitchFamily="18" charset="0"/>
              </a:rPr>
              <a:t>Перечень превентивных мероприятий проводимых ОМСУ на защиту от лесных пожаров.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1.В период </a:t>
            </a:r>
            <a:r>
              <a:rPr lang="ru-RU" sz="1050" dirty="0" smtClean="0">
                <a:solidFill>
                  <a:schemeClr val="tx1"/>
                </a:solidFill>
                <a:cs typeface="Times New Roman" pitchFamily="18" charset="0"/>
              </a:rPr>
              <a:t>2011-2012 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г очищен от сухостоя лесные участки на площади 800 га;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2.В марте и апреле </a:t>
            </a:r>
            <a:r>
              <a:rPr lang="ru-RU" sz="1050" dirty="0" smtClean="0">
                <a:solidFill>
                  <a:schemeClr val="tx1"/>
                </a:solidFill>
                <a:cs typeface="Times New Roman" pitchFamily="18" charset="0"/>
              </a:rPr>
              <a:t>2012г 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силами Министерства лесного хозяйства произведена опашка лесного массива 2,5 км ,в районе населенного пункта </a:t>
            </a:r>
            <a:r>
              <a:rPr lang="ru-RU" sz="1050" dirty="0" err="1">
                <a:solidFill>
                  <a:schemeClr val="tx1"/>
                </a:solidFill>
                <a:cs typeface="Times New Roman" pitchFamily="18" charset="0"/>
              </a:rPr>
              <a:t>Янди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, </a:t>
            </a:r>
            <a:r>
              <a:rPr lang="ru-RU" sz="1050" dirty="0" err="1">
                <a:solidFill>
                  <a:schemeClr val="tx1"/>
                </a:solidFill>
                <a:cs typeface="Times New Roman" pitchFamily="18" charset="0"/>
              </a:rPr>
              <a:t>Новый-Шарой</a:t>
            </a: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, старый Ачхой;</a:t>
            </a:r>
          </a:p>
          <a:p>
            <a:pPr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3.В лесных массивах установлены предупредительные и информационно-разъяснительные знаки, щиты плакаты о правилах пожарной безопасности в пожароопасный период .</a:t>
            </a:r>
          </a:p>
          <a:p>
            <a:pPr algn="ctr">
              <a:defRPr/>
            </a:pPr>
            <a:endParaRPr lang="ru-RU" sz="1050" dirty="0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13494" name="Group 97"/>
          <p:cNvGrpSpPr>
            <a:grpSpLocks/>
          </p:cNvGrpSpPr>
          <p:nvPr/>
        </p:nvGrpSpPr>
        <p:grpSpPr bwMode="auto">
          <a:xfrm>
            <a:off x="5797550" y="2800350"/>
            <a:ext cx="866775" cy="520700"/>
            <a:chOff x="-1137" y="1428"/>
            <a:chExt cx="441" cy="282"/>
          </a:xfrm>
        </p:grpSpPr>
        <p:grpSp>
          <p:nvGrpSpPr>
            <p:cNvPr id="13495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3497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3498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496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  <p:grpSp>
        <p:nvGrpSpPr>
          <p:cNvPr id="13354" name="Группа 115"/>
          <p:cNvGrpSpPr>
            <a:grpSpLocks/>
          </p:cNvGrpSpPr>
          <p:nvPr/>
        </p:nvGrpSpPr>
        <p:grpSpPr bwMode="auto">
          <a:xfrm>
            <a:off x="2614586" y="2800336"/>
            <a:ext cx="927100" cy="1725613"/>
            <a:chOff x="-1171630" y="3788081"/>
            <a:chExt cx="927477" cy="1725664"/>
          </a:xfrm>
        </p:grpSpPr>
        <p:grpSp>
          <p:nvGrpSpPr>
            <p:cNvPr id="13578" name="Group 97"/>
            <p:cNvGrpSpPr>
              <a:grpSpLocks/>
            </p:cNvGrpSpPr>
            <p:nvPr/>
          </p:nvGrpSpPr>
          <p:grpSpPr bwMode="auto">
            <a:xfrm>
              <a:off x="-1136200" y="4979572"/>
              <a:ext cx="868069" cy="534173"/>
              <a:chOff x="-1121" y="1421"/>
              <a:chExt cx="441" cy="289"/>
            </a:xfrm>
          </p:grpSpPr>
          <p:grpSp>
            <p:nvGrpSpPr>
              <p:cNvPr id="1360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360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60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1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13579" name="Группа 276"/>
            <p:cNvGrpSpPr>
              <a:grpSpLocks/>
            </p:cNvGrpSpPr>
            <p:nvPr/>
          </p:nvGrpSpPr>
          <p:grpSpPr bwMode="auto">
            <a:xfrm>
              <a:off x="-934662" y="3788081"/>
              <a:ext cx="368884" cy="512453"/>
              <a:chOff x="-1078431" y="2643839"/>
              <a:chExt cx="502244" cy="716126"/>
            </a:xfrm>
          </p:grpSpPr>
          <p:graphicFrame>
            <p:nvGraphicFramePr>
              <p:cNvPr id="13316" name="Object 104"/>
              <p:cNvGraphicFramePr>
                <a:graphicFrameLocks noChangeAspect="1"/>
              </p:cNvGraphicFramePr>
              <p:nvPr/>
            </p:nvGraphicFramePr>
            <p:xfrm>
              <a:off x="-1064378" y="2753079"/>
              <a:ext cx="488191" cy="606886"/>
            </p:xfrm>
            <a:graphic>
              <a:graphicData uri="http://schemas.openxmlformats.org/presentationml/2006/ole">
                <p:oleObj spid="_x0000_s13316" name="Clip" r:id="rId7" imgW="590231" imgH="703385" progId="">
                  <p:embed/>
                </p:oleObj>
              </a:graphicData>
            </a:graphic>
          </p:graphicFrame>
          <p:sp>
            <p:nvSpPr>
              <p:cNvPr id="48" name="Пятиугольник 47"/>
              <p:cNvSpPr/>
              <p:nvPr/>
            </p:nvSpPr>
            <p:spPr>
              <a:xfrm>
                <a:off x="-1042128" y="2788043"/>
                <a:ext cx="430296" cy="215195"/>
              </a:xfrm>
              <a:prstGeom prst="homePlate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sz="1000" dirty="0">
                  <a:latin typeface="Times New Roman" pitchFamily="18" charset="0"/>
                </a:endParaRPr>
              </a:p>
            </p:txBody>
          </p:sp>
          <p:sp>
            <p:nvSpPr>
              <p:cNvPr id="13601" name="Text Box 441"/>
              <p:cNvSpPr txBox="1">
                <a:spLocks noChangeArrowheads="1"/>
              </p:cNvSpPr>
              <p:nvPr/>
            </p:nvSpPr>
            <p:spPr bwMode="auto">
              <a:xfrm>
                <a:off x="-1078431" y="2643839"/>
                <a:ext cx="500062" cy="42976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82" tIns="45692" rIns="91382" bIns="45692">
                <a:spAutoFit/>
              </a:bodyPr>
              <a:lstStyle/>
              <a:p>
                <a:pPr algn="ctr" defTabSz="1389063">
                  <a:spcBef>
                    <a:spcPct val="50000"/>
                  </a:spcBef>
                </a:pPr>
                <a:r>
                  <a:rPr lang="ru-RU" sz="1400">
                    <a:solidFill>
                      <a:srgbClr val="FF0000"/>
                    </a:solidFill>
                  </a:rPr>
                  <a:t>нг</a:t>
                </a:r>
              </a:p>
            </p:txBody>
          </p:sp>
        </p:grpSp>
        <p:grpSp>
          <p:nvGrpSpPr>
            <p:cNvPr id="13580" name="Group 97"/>
            <p:cNvGrpSpPr>
              <a:grpSpLocks/>
            </p:cNvGrpSpPr>
            <p:nvPr/>
          </p:nvGrpSpPr>
          <p:grpSpPr bwMode="auto">
            <a:xfrm>
              <a:off x="-1171630" y="4528875"/>
              <a:ext cx="868069" cy="534173"/>
              <a:chOff x="-1139" y="1421"/>
              <a:chExt cx="441" cy="289"/>
            </a:xfrm>
          </p:grpSpPr>
          <p:grpSp>
            <p:nvGrpSpPr>
              <p:cNvPr id="13596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3598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599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44" name="Text Box 101"/>
              <p:cNvSpPr txBox="1">
                <a:spLocks noChangeArrowheads="1"/>
              </p:cNvSpPr>
              <p:nvPr/>
            </p:nvSpPr>
            <p:spPr bwMode="auto">
              <a:xfrm>
                <a:off x="-1139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СМП</a:t>
                </a:r>
              </a:p>
            </p:txBody>
          </p:sp>
        </p:grpSp>
        <p:grpSp>
          <p:nvGrpSpPr>
            <p:cNvPr id="13581" name="Group 97"/>
            <p:cNvGrpSpPr>
              <a:grpSpLocks/>
            </p:cNvGrpSpPr>
            <p:nvPr/>
          </p:nvGrpSpPr>
          <p:grpSpPr bwMode="auto">
            <a:xfrm>
              <a:off x="-1136200" y="4076183"/>
              <a:ext cx="868069" cy="534173"/>
              <a:chOff x="-1121" y="1421"/>
              <a:chExt cx="441" cy="289"/>
            </a:xfrm>
          </p:grpSpPr>
          <p:grpSp>
            <p:nvGrpSpPr>
              <p:cNvPr id="1359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359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59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40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ОМВД</a:t>
                </a:r>
              </a:p>
            </p:txBody>
          </p:sp>
        </p:grpSp>
        <p:grpSp>
          <p:nvGrpSpPr>
            <p:cNvPr id="13582" name="Group 97"/>
            <p:cNvGrpSpPr>
              <a:grpSpLocks/>
            </p:cNvGrpSpPr>
            <p:nvPr/>
          </p:nvGrpSpPr>
          <p:grpSpPr bwMode="auto">
            <a:xfrm>
              <a:off x="-1133511" y="4314708"/>
              <a:ext cx="868069" cy="521234"/>
              <a:chOff x="-1120" y="1428"/>
              <a:chExt cx="441" cy="282"/>
            </a:xfrm>
          </p:grpSpPr>
          <p:grpSp>
            <p:nvGrpSpPr>
              <p:cNvPr id="13588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3590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591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3589" name="Text Box 101"/>
              <p:cNvSpPr txBox="1">
                <a:spLocks noChangeArrowheads="1"/>
              </p:cNvSpPr>
              <p:nvPr/>
            </p:nvSpPr>
            <p:spPr bwMode="auto">
              <a:xfrm>
                <a:off x="-1120" y="1428"/>
                <a:ext cx="441" cy="13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ГИБДД</a:t>
                </a:r>
              </a:p>
            </p:txBody>
          </p:sp>
        </p:grpSp>
        <p:grpSp>
          <p:nvGrpSpPr>
            <p:cNvPr id="13583" name="Group 97"/>
            <p:cNvGrpSpPr>
              <a:grpSpLocks/>
            </p:cNvGrpSpPr>
            <p:nvPr/>
          </p:nvGrpSpPr>
          <p:grpSpPr bwMode="auto">
            <a:xfrm>
              <a:off x="-1112222" y="4741194"/>
              <a:ext cx="868069" cy="547111"/>
              <a:chOff x="-1109" y="1414"/>
              <a:chExt cx="441" cy="296"/>
            </a:xfrm>
          </p:grpSpPr>
          <p:grpSp>
            <p:nvGrpSpPr>
              <p:cNvPr id="13584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3586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3587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32" name="Text Box 101"/>
              <p:cNvSpPr txBox="1">
                <a:spLocks noChangeArrowheads="1"/>
              </p:cNvSpPr>
              <p:nvPr/>
            </p:nvSpPr>
            <p:spPr bwMode="auto">
              <a:xfrm>
                <a:off x="-1109" y="1414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Лес.хоз.</a:t>
                </a:r>
              </a:p>
            </p:txBody>
          </p:sp>
        </p:grpSp>
      </p:grpSp>
      <p:sp>
        <p:nvSpPr>
          <p:cNvPr id="89" name="AutoShape 173"/>
          <p:cNvSpPr>
            <a:spLocks noChangeArrowheads="1"/>
          </p:cNvSpPr>
          <p:nvPr/>
        </p:nvSpPr>
        <p:spPr bwMode="auto">
          <a:xfrm>
            <a:off x="4614850" y="3409940"/>
            <a:ext cx="2500330" cy="714373"/>
          </a:xfrm>
          <a:prstGeom prst="wedgeRectCallout">
            <a:avLst>
              <a:gd name="adj1" fmla="val -81042"/>
              <a:gd name="adj2" fmla="val 19408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ПВР </a:t>
            </a:r>
            <a:r>
              <a:rPr lang="ru-RU" sz="1000" dirty="0" smtClean="0">
                <a:solidFill>
                  <a:schemeClr val="tx1"/>
                </a:solidFill>
              </a:rPr>
              <a:t>расположен по </a:t>
            </a:r>
            <a:r>
              <a:rPr lang="ru-RU" sz="1000" dirty="0">
                <a:solidFill>
                  <a:schemeClr val="tx1"/>
                </a:solidFill>
              </a:rPr>
              <a:t>ул. </a:t>
            </a:r>
            <a:r>
              <a:rPr lang="ru-RU" sz="1000" dirty="0" err="1">
                <a:solidFill>
                  <a:schemeClr val="tx1"/>
                </a:solidFill>
              </a:rPr>
              <a:t>Мамакаева</a:t>
            </a:r>
            <a:r>
              <a:rPr lang="ru-RU" sz="1000" dirty="0">
                <a:solidFill>
                  <a:schemeClr val="tx1"/>
                </a:solidFill>
              </a:rPr>
              <a:t> №13, количество мест 125 чел</a:t>
            </a:r>
            <a:r>
              <a:rPr lang="ru-RU" sz="1000" dirty="0" smtClean="0">
                <a:solidFill>
                  <a:schemeClr val="tx1"/>
                </a:solidFill>
              </a:rPr>
              <a:t>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Руководитель </a:t>
            </a:r>
            <a:r>
              <a:rPr lang="ru-RU" sz="1000" dirty="0" err="1" smtClean="0">
                <a:solidFill>
                  <a:schemeClr val="tx1"/>
                </a:solidFill>
              </a:rPr>
              <a:t>Сельмурзаев</a:t>
            </a:r>
            <a:r>
              <a:rPr lang="ru-RU" sz="1000" dirty="0" smtClean="0">
                <a:solidFill>
                  <a:schemeClr val="tx1"/>
                </a:solidFill>
              </a:rPr>
              <a:t>  А. Ш.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тел.8928-784-29-15</a:t>
            </a:r>
            <a:endParaRPr lang="ru-RU" sz="1000" dirty="0">
              <a:solidFill>
                <a:schemeClr val="tx1"/>
              </a:solidFill>
            </a:endParaRPr>
          </a:p>
        </p:txBody>
      </p:sp>
      <p:grpSp>
        <p:nvGrpSpPr>
          <p:cNvPr id="90" name="Group 248"/>
          <p:cNvGrpSpPr>
            <a:grpSpLocks/>
          </p:cNvGrpSpPr>
          <p:nvPr/>
        </p:nvGrpSpPr>
        <p:grpSpPr bwMode="auto">
          <a:xfrm>
            <a:off x="3829032" y="3514716"/>
            <a:ext cx="277812" cy="300037"/>
            <a:chOff x="4727" y="2506"/>
            <a:chExt cx="706" cy="1172"/>
          </a:xfrm>
        </p:grpSpPr>
        <p:sp>
          <p:nvSpPr>
            <p:cNvPr id="91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92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93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94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95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96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97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98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99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2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3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4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5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6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7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8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9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10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11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12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13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14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15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16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17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18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19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0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1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2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3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4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5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6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7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8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29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30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31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32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33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34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35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39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40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42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43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45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53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58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60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65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66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67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68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69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70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75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79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0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1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2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3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4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5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6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7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8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94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95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96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7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8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9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0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1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2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285" name="Группа 284"/>
          <p:cNvGrpSpPr/>
          <p:nvPr/>
        </p:nvGrpSpPr>
        <p:grpSpPr>
          <a:xfrm>
            <a:off x="9258300" y="5729294"/>
            <a:ext cx="3559175" cy="3865556"/>
            <a:chOff x="9258300" y="5729294"/>
            <a:chExt cx="3559175" cy="3865556"/>
          </a:xfrm>
        </p:grpSpPr>
        <p:sp>
          <p:nvSpPr>
            <p:cNvPr id="146" name="Rectangle 4"/>
            <p:cNvSpPr>
              <a:spLocks noChangeArrowheads="1"/>
            </p:cNvSpPr>
            <p:nvPr/>
          </p:nvSpPr>
          <p:spPr bwMode="auto">
            <a:xfrm>
              <a:off x="9258300" y="5729294"/>
              <a:ext cx="3543300" cy="386555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1983" tIns="60995" rIns="121983" bIns="60995" anchor="ctr"/>
            <a:lstStyle/>
            <a:p>
              <a:pPr defTabSz="1219200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47" name="Text Box 5"/>
            <p:cNvSpPr txBox="1">
              <a:spLocks noChangeArrowheads="1"/>
            </p:cNvSpPr>
            <p:nvPr/>
          </p:nvSpPr>
          <p:spPr bwMode="auto">
            <a:xfrm>
              <a:off x="9726587" y="5729294"/>
              <a:ext cx="2620930" cy="371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05" tIns="85315" rIns="170605" bIns="85315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300" b="1" dirty="0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151" name="Group 212"/>
            <p:cNvGrpSpPr>
              <a:grpSpLocks/>
            </p:cNvGrpSpPr>
            <p:nvPr/>
          </p:nvGrpSpPr>
          <p:grpSpPr bwMode="auto">
            <a:xfrm>
              <a:off x="9615486" y="8931300"/>
              <a:ext cx="500057" cy="12702"/>
              <a:chOff x="4455" y="3099"/>
              <a:chExt cx="225" cy="6"/>
            </a:xfrm>
          </p:grpSpPr>
          <p:cxnSp>
            <p:nvCxnSpPr>
              <p:cNvPr id="189" name="Прямая соединительная линия 188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Прямая соединительная линия 189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2" name="Text Box 352"/>
            <p:cNvSpPr txBox="1">
              <a:spLocks noChangeArrowheads="1"/>
            </p:cNvSpPr>
            <p:nvPr/>
          </p:nvSpPr>
          <p:spPr bwMode="auto">
            <a:xfrm>
              <a:off x="10615606" y="8766202"/>
              <a:ext cx="1982764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 dirty="0">
                  <a:solidFill>
                    <a:schemeClr val="tx1"/>
                  </a:solidFill>
                </a:rPr>
                <a:t>границы гарнизона</a:t>
              </a:r>
            </a:p>
          </p:txBody>
        </p:sp>
        <p:graphicFrame>
          <p:nvGraphicFramePr>
            <p:cNvPr id="154" name="Object 181"/>
            <p:cNvGraphicFramePr>
              <a:graphicFrameLocks noChangeAspect="1"/>
            </p:cNvGraphicFramePr>
            <p:nvPr/>
          </p:nvGraphicFramePr>
          <p:xfrm>
            <a:off x="9472611" y="7897832"/>
            <a:ext cx="425445" cy="403226"/>
          </p:xfrm>
          <a:graphic>
            <a:graphicData uri="http://schemas.openxmlformats.org/presentationml/2006/ole">
              <p:oleObj spid="_x0000_s13317" name="Clip" r:id="rId8" imgW="568824" imgH="706443" progId="">
                <p:embed/>
              </p:oleObj>
            </a:graphicData>
          </a:graphic>
        </p:graphicFrame>
        <p:sp>
          <p:nvSpPr>
            <p:cNvPr id="155" name="Прямоугольник 101"/>
            <p:cNvSpPr>
              <a:spLocks noChangeArrowheads="1"/>
            </p:cNvSpPr>
            <p:nvPr/>
          </p:nvSpPr>
          <p:spPr bwMode="auto">
            <a:xfrm>
              <a:off x="9928621" y="7771437"/>
              <a:ext cx="2865440" cy="4957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61" tIns="61081" rIns="122161" bIns="61081">
              <a:spAutoFit/>
            </a:bodyPr>
            <a:lstStyle/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Силы и средства,  привлекаемые</a:t>
              </a:r>
            </a:p>
            <a:p>
              <a:pPr algn="ctr" defTabSz="1219200" eaLnBrk="0" hangingPunct="0">
                <a:spcBef>
                  <a:spcPct val="2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 к ликвидации и эвакуации</a:t>
              </a:r>
            </a:p>
          </p:txBody>
        </p:sp>
        <p:sp>
          <p:nvSpPr>
            <p:cNvPr id="156" name="Text Box 438"/>
            <p:cNvSpPr txBox="1">
              <a:spLocks noChangeArrowheads="1"/>
            </p:cNvSpPr>
            <p:nvPr/>
          </p:nvSpPr>
          <p:spPr bwMode="auto">
            <a:xfrm>
              <a:off x="9829797" y="7164400"/>
              <a:ext cx="2974939" cy="33407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начальник гарнизона пожарной охраны</a:t>
              </a:r>
            </a:p>
          </p:txBody>
        </p:sp>
        <p:grpSp>
          <p:nvGrpSpPr>
            <p:cNvPr id="157" name="Group 439"/>
            <p:cNvGrpSpPr>
              <a:grpSpLocks/>
            </p:cNvGrpSpPr>
            <p:nvPr/>
          </p:nvGrpSpPr>
          <p:grpSpPr bwMode="auto">
            <a:xfrm>
              <a:off x="9277354" y="7300924"/>
              <a:ext cx="552442" cy="588965"/>
              <a:chOff x="13" y="3810"/>
              <a:chExt cx="284" cy="309"/>
            </a:xfrm>
          </p:grpSpPr>
          <p:graphicFrame>
            <p:nvGraphicFramePr>
              <p:cNvPr id="177" name="Object 167"/>
              <p:cNvGraphicFramePr>
                <a:graphicFrameLocks noChangeAspect="1"/>
              </p:cNvGraphicFramePr>
              <p:nvPr/>
            </p:nvGraphicFramePr>
            <p:xfrm>
              <a:off x="81" y="3892"/>
              <a:ext cx="191" cy="227"/>
            </p:xfrm>
            <a:graphic>
              <a:graphicData uri="http://schemas.openxmlformats.org/presentationml/2006/ole">
                <p:oleObj spid="_x0000_s13318" name="Clip" r:id="rId9" imgW="590231" imgH="703385" progId="">
                  <p:embed/>
                </p:oleObj>
              </a:graphicData>
            </a:graphic>
          </p:graphicFrame>
          <p:sp>
            <p:nvSpPr>
              <p:cNvPr id="178" name="Text Box 441"/>
              <p:cNvSpPr txBox="1">
                <a:spLocks noChangeArrowheads="1"/>
              </p:cNvSpPr>
              <p:nvPr/>
            </p:nvSpPr>
            <p:spPr bwMode="auto">
              <a:xfrm>
                <a:off x="13" y="3810"/>
                <a:ext cx="284" cy="21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93" tIns="45697" rIns="91393" bIns="45697">
                <a:spAutoFit/>
              </a:bodyPr>
              <a:lstStyle/>
              <a:p>
                <a:pPr algn="ctr" defTabSz="1857375">
                  <a:spcBef>
                    <a:spcPct val="50000"/>
                  </a:spcBef>
                </a:pPr>
                <a:r>
                  <a:rPr lang="ru-RU" sz="2000">
                    <a:solidFill>
                      <a:schemeClr val="tx1"/>
                    </a:solidFill>
                    <a:cs typeface="Times New Roman" pitchFamily="18" charset="0"/>
                  </a:rPr>
                  <a:t>нг</a:t>
                </a:r>
              </a:p>
            </p:txBody>
          </p:sp>
        </p:grpSp>
        <p:sp>
          <p:nvSpPr>
            <p:cNvPr id="176" name="Oval 292"/>
            <p:cNvSpPr>
              <a:spLocks noChangeArrowheads="1"/>
            </p:cNvSpPr>
            <p:nvPr/>
          </p:nvSpPr>
          <p:spPr bwMode="auto">
            <a:xfrm>
              <a:off x="9347207" y="6948517"/>
              <a:ext cx="368676" cy="396680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7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59" name="TextBox 76"/>
            <p:cNvSpPr txBox="1">
              <a:spLocks noChangeArrowheads="1"/>
            </p:cNvSpPr>
            <p:nvPr/>
          </p:nvSpPr>
          <p:spPr bwMode="auto">
            <a:xfrm>
              <a:off x="9472611" y="6756408"/>
              <a:ext cx="3344864" cy="4730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Местность способная принять вертолет без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предварительной подготовки</a:t>
              </a:r>
            </a:p>
          </p:txBody>
        </p:sp>
        <p:sp>
          <p:nvSpPr>
            <p:cNvPr id="161" name="Text Box 384"/>
            <p:cNvSpPr txBox="1">
              <a:spLocks noChangeArrowheads="1"/>
            </p:cNvSpPr>
            <p:nvPr/>
          </p:nvSpPr>
          <p:spPr bwMode="auto">
            <a:xfrm>
              <a:off x="10023038" y="9079867"/>
              <a:ext cx="2735682" cy="43564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федеральная противопожарная служба </a:t>
              </a:r>
            </a:p>
            <a:p>
              <a:pPr algn="ctr" defTabSz="1857375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МЧС России</a:t>
              </a:r>
            </a:p>
          </p:txBody>
        </p:sp>
        <p:grpSp>
          <p:nvGrpSpPr>
            <p:cNvPr id="162" name="Group 97"/>
            <p:cNvGrpSpPr>
              <a:grpSpLocks/>
            </p:cNvGrpSpPr>
            <p:nvPr/>
          </p:nvGrpSpPr>
          <p:grpSpPr bwMode="auto">
            <a:xfrm>
              <a:off x="9329737" y="9052605"/>
              <a:ext cx="866771" cy="534329"/>
              <a:chOff x="-1121" y="1421"/>
              <a:chExt cx="441" cy="289"/>
            </a:xfrm>
          </p:grpSpPr>
          <p:grpSp>
            <p:nvGrpSpPr>
              <p:cNvPr id="171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73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4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2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cxnSp>
          <p:nvCxnSpPr>
            <p:cNvPr id="163" name="Прямая со стрелкой 263"/>
            <p:cNvCxnSpPr>
              <a:cxnSpLocks noChangeShapeType="1"/>
            </p:cNvCxnSpPr>
            <p:nvPr/>
          </p:nvCxnSpPr>
          <p:spPr bwMode="auto">
            <a:xfrm>
              <a:off x="9419271" y="6682054"/>
              <a:ext cx="414838" cy="1930"/>
            </a:xfrm>
            <a:prstGeom prst="straightConnector1">
              <a:avLst/>
            </a:prstGeom>
            <a:noFill/>
            <a:ln w="31750" algn="ctr">
              <a:solidFill>
                <a:srgbClr val="00FF00"/>
              </a:solidFill>
              <a:round/>
              <a:headEnd/>
              <a:tailEnd type="arrow" w="med" len="med"/>
            </a:ln>
          </p:spPr>
        </p:cxnSp>
        <p:sp>
          <p:nvSpPr>
            <p:cNvPr id="164" name="TextBox 264"/>
            <p:cNvSpPr txBox="1">
              <a:spLocks noChangeArrowheads="1"/>
            </p:cNvSpPr>
            <p:nvPr/>
          </p:nvSpPr>
          <p:spPr bwMode="auto">
            <a:xfrm>
              <a:off x="10458671" y="6539268"/>
              <a:ext cx="1442803" cy="26159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 dirty="0">
                  <a:solidFill>
                    <a:schemeClr val="tx1"/>
                  </a:solidFill>
                </a:rPr>
                <a:t>Маршрут  эвакуации</a:t>
              </a:r>
            </a:p>
          </p:txBody>
        </p:sp>
        <p:sp>
          <p:nvSpPr>
            <p:cNvPr id="191" name="Скругленная прямоугольная выноска 126">
              <a:hlinkClick r:id="rId4"/>
            </p:cNvPr>
            <p:cNvSpPr>
              <a:spLocks noChangeArrowheads="1"/>
            </p:cNvSpPr>
            <p:nvPr/>
          </p:nvSpPr>
          <p:spPr bwMode="auto">
            <a:xfrm>
              <a:off x="9413903" y="8443938"/>
              <a:ext cx="487359" cy="214314"/>
            </a:xfrm>
            <a:prstGeom prst="wedgeRoundRectCallout">
              <a:avLst>
                <a:gd name="adj1" fmla="val 78625"/>
                <a:gd name="adj2" fmla="val -2408"/>
                <a:gd name="adj3" fmla="val 16667"/>
              </a:avLst>
            </a:prstGeom>
            <a:solidFill>
              <a:srgbClr val="FFFF00"/>
            </a:solidFill>
            <a:ln w="38100" algn="ctr">
              <a:solidFill>
                <a:srgbClr val="FF0000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/>
              <a:endParaRPr lang="ru-RU" sz="1000" b="1" dirty="0">
                <a:solidFill>
                  <a:schemeClr val="tx1"/>
                </a:solidFill>
              </a:endParaRPr>
            </a:p>
          </p:txBody>
        </p:sp>
        <p:sp>
          <p:nvSpPr>
            <p:cNvPr id="192" name="Text Box 352"/>
            <p:cNvSpPr txBox="1">
              <a:spLocks noChangeArrowheads="1"/>
            </p:cNvSpPr>
            <p:nvPr/>
          </p:nvSpPr>
          <p:spPr bwMode="auto">
            <a:xfrm>
              <a:off x="10329890" y="8372500"/>
              <a:ext cx="1982764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r>
                <a:rPr lang="ru-RU" sz="1100" dirty="0" smtClean="0">
                  <a:solidFill>
                    <a:schemeClr val="tx1"/>
                  </a:solidFill>
                </a:rPr>
                <a:t>Сельское поселения</a:t>
              </a:r>
              <a:endParaRPr lang="ru-RU" sz="1100" dirty="0">
                <a:solidFill>
                  <a:schemeClr val="tx1"/>
                </a:solidFill>
              </a:endParaRPr>
            </a:p>
          </p:txBody>
        </p:sp>
        <p:grpSp>
          <p:nvGrpSpPr>
            <p:cNvPr id="204" name="Group 248"/>
            <p:cNvGrpSpPr>
              <a:grpSpLocks/>
            </p:cNvGrpSpPr>
            <p:nvPr/>
          </p:nvGrpSpPr>
          <p:grpSpPr bwMode="auto">
            <a:xfrm>
              <a:off x="9480574" y="6215075"/>
              <a:ext cx="277812" cy="300037"/>
              <a:chOff x="4727" y="2506"/>
              <a:chExt cx="706" cy="1172"/>
            </a:xfrm>
          </p:grpSpPr>
          <p:sp>
            <p:nvSpPr>
              <p:cNvPr id="205" name="Freeform 249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4 h 135"/>
                  <a:gd name="T2" fmla="*/ 0 w 139"/>
                  <a:gd name="T3" fmla="*/ 4 h 135"/>
                  <a:gd name="T4" fmla="*/ 0 w 139"/>
                  <a:gd name="T5" fmla="*/ 4 h 135"/>
                  <a:gd name="T6" fmla="*/ 0 w 139"/>
                  <a:gd name="T7" fmla="*/ 4 h 135"/>
                  <a:gd name="T8" fmla="*/ 0 w 139"/>
                  <a:gd name="T9" fmla="*/ 4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4 h 135"/>
                  <a:gd name="T16" fmla="*/ 0 w 139"/>
                  <a:gd name="T17" fmla="*/ 4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06" name="Freeform 250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3 h 1278"/>
                  <a:gd name="T2" fmla="*/ 0 w 1946"/>
                  <a:gd name="T3" fmla="*/ 3 h 1278"/>
                  <a:gd name="T4" fmla="*/ 0 w 1946"/>
                  <a:gd name="T5" fmla="*/ 3 h 1278"/>
                  <a:gd name="T6" fmla="*/ 0 w 1946"/>
                  <a:gd name="T7" fmla="*/ 3 h 1278"/>
                  <a:gd name="T8" fmla="*/ 0 w 1946"/>
                  <a:gd name="T9" fmla="*/ 3 h 1278"/>
                  <a:gd name="T10" fmla="*/ 0 w 1946"/>
                  <a:gd name="T11" fmla="*/ 3 h 1278"/>
                  <a:gd name="T12" fmla="*/ 0 w 1946"/>
                  <a:gd name="T13" fmla="*/ 3 h 1278"/>
                  <a:gd name="T14" fmla="*/ 0 w 1946"/>
                  <a:gd name="T15" fmla="*/ 3 h 1278"/>
                  <a:gd name="T16" fmla="*/ 0 w 1946"/>
                  <a:gd name="T17" fmla="*/ 3 h 1278"/>
                  <a:gd name="T18" fmla="*/ 0 w 1946"/>
                  <a:gd name="T19" fmla="*/ 3 h 1278"/>
                  <a:gd name="T20" fmla="*/ 0 w 1946"/>
                  <a:gd name="T21" fmla="*/ 3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3 h 1278"/>
                  <a:gd name="T54" fmla="*/ 0 w 1946"/>
                  <a:gd name="T55" fmla="*/ 3 h 1278"/>
                  <a:gd name="T56" fmla="*/ 0 w 1946"/>
                  <a:gd name="T57" fmla="*/ 3 h 1278"/>
                  <a:gd name="T58" fmla="*/ 0 w 1946"/>
                  <a:gd name="T59" fmla="*/ 3 h 1278"/>
                  <a:gd name="T60" fmla="*/ 0 w 1946"/>
                  <a:gd name="T61" fmla="*/ 3 h 1278"/>
                  <a:gd name="T62" fmla="*/ 0 w 1946"/>
                  <a:gd name="T63" fmla="*/ 3 h 1278"/>
                  <a:gd name="T64" fmla="*/ 0 w 1946"/>
                  <a:gd name="T65" fmla="*/ 3 h 1278"/>
                  <a:gd name="T66" fmla="*/ 0 w 1946"/>
                  <a:gd name="T67" fmla="*/ 3 h 1278"/>
                  <a:gd name="T68" fmla="*/ 0 w 1946"/>
                  <a:gd name="T69" fmla="*/ 3 h 1278"/>
                  <a:gd name="T70" fmla="*/ 0 w 1946"/>
                  <a:gd name="T71" fmla="*/ 3 h 1278"/>
                  <a:gd name="T72" fmla="*/ 0 w 1946"/>
                  <a:gd name="T73" fmla="*/ 3 h 1278"/>
                  <a:gd name="T74" fmla="*/ 0 w 1946"/>
                  <a:gd name="T75" fmla="*/ 3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07" name="Rectangle 251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08" name="Rectangle 252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09" name="Rectangle 253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0" name="Rectangle 254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1" name="Rectangle 255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2" name="Rectangle 256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3" name="Rectangle 257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4" name="Rectangle 258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5" name="Rectangle 259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6" name="Rectangle 260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7" name="Rectangle 261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8" name="Rectangle 262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19" name="Rectangle 263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20" name="Rectangle 264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21" name="Rectangle 265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22" name="Freeform 266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3 h 102"/>
                  <a:gd name="T2" fmla="*/ 0 w 440"/>
                  <a:gd name="T3" fmla="*/ 3 h 102"/>
                  <a:gd name="T4" fmla="*/ 0 w 440"/>
                  <a:gd name="T5" fmla="*/ 3 h 102"/>
                  <a:gd name="T6" fmla="*/ 0 w 440"/>
                  <a:gd name="T7" fmla="*/ 3 h 102"/>
                  <a:gd name="T8" fmla="*/ 0 w 440"/>
                  <a:gd name="T9" fmla="*/ 3 h 102"/>
                  <a:gd name="T10" fmla="*/ 0 w 440"/>
                  <a:gd name="T11" fmla="*/ 3 h 102"/>
                  <a:gd name="T12" fmla="*/ 0 w 440"/>
                  <a:gd name="T13" fmla="*/ 3 h 102"/>
                  <a:gd name="T14" fmla="*/ 0 w 440"/>
                  <a:gd name="T15" fmla="*/ 3 h 102"/>
                  <a:gd name="T16" fmla="*/ 0 w 440"/>
                  <a:gd name="T17" fmla="*/ 3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3 h 102"/>
                  <a:gd name="T50" fmla="*/ 0 w 440"/>
                  <a:gd name="T51" fmla="*/ 3 h 102"/>
                  <a:gd name="T52" fmla="*/ 0 w 440"/>
                  <a:gd name="T53" fmla="*/ 3 h 102"/>
                  <a:gd name="T54" fmla="*/ 0 w 440"/>
                  <a:gd name="T55" fmla="*/ 3 h 102"/>
                  <a:gd name="T56" fmla="*/ 0 w 440"/>
                  <a:gd name="T57" fmla="*/ 3 h 102"/>
                  <a:gd name="T58" fmla="*/ 0 w 440"/>
                  <a:gd name="T59" fmla="*/ 3 h 102"/>
                  <a:gd name="T60" fmla="*/ 0 w 440"/>
                  <a:gd name="T61" fmla="*/ 3 h 102"/>
                  <a:gd name="T62" fmla="*/ 0 w 440"/>
                  <a:gd name="T63" fmla="*/ 3 h 102"/>
                  <a:gd name="T64" fmla="*/ 0 w 440"/>
                  <a:gd name="T65" fmla="*/ 3 h 102"/>
                  <a:gd name="T66" fmla="*/ 0 w 440"/>
                  <a:gd name="T67" fmla="*/ 3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23" name="Freeform 267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4 h 168"/>
                  <a:gd name="T2" fmla="*/ 0 w 1847"/>
                  <a:gd name="T3" fmla="*/ 4 h 168"/>
                  <a:gd name="T4" fmla="*/ 0 w 1847"/>
                  <a:gd name="T5" fmla="*/ 4 h 168"/>
                  <a:gd name="T6" fmla="*/ 0 w 1847"/>
                  <a:gd name="T7" fmla="*/ 4 h 168"/>
                  <a:gd name="T8" fmla="*/ 0 w 1847"/>
                  <a:gd name="T9" fmla="*/ 4 h 168"/>
                  <a:gd name="T10" fmla="*/ 0 w 1847"/>
                  <a:gd name="T11" fmla="*/ 4 h 168"/>
                  <a:gd name="T12" fmla="*/ 0 w 1847"/>
                  <a:gd name="T13" fmla="*/ 4 h 168"/>
                  <a:gd name="T14" fmla="*/ 0 w 1847"/>
                  <a:gd name="T15" fmla="*/ 4 h 168"/>
                  <a:gd name="T16" fmla="*/ 0 w 1847"/>
                  <a:gd name="T17" fmla="*/ 4 h 168"/>
                  <a:gd name="T18" fmla="*/ 0 w 1847"/>
                  <a:gd name="T19" fmla="*/ 4 h 168"/>
                  <a:gd name="T20" fmla="*/ 0 w 1847"/>
                  <a:gd name="T21" fmla="*/ 4 h 168"/>
                  <a:gd name="T22" fmla="*/ 0 w 1847"/>
                  <a:gd name="T23" fmla="*/ 4 h 168"/>
                  <a:gd name="T24" fmla="*/ 0 w 1847"/>
                  <a:gd name="T25" fmla="*/ 4 h 168"/>
                  <a:gd name="T26" fmla="*/ 0 w 1847"/>
                  <a:gd name="T27" fmla="*/ 4 h 168"/>
                  <a:gd name="T28" fmla="*/ 0 w 1847"/>
                  <a:gd name="T29" fmla="*/ 4 h 168"/>
                  <a:gd name="T30" fmla="*/ 0 w 1847"/>
                  <a:gd name="T31" fmla="*/ 4 h 168"/>
                  <a:gd name="T32" fmla="*/ 0 w 1847"/>
                  <a:gd name="T33" fmla="*/ 4 h 168"/>
                  <a:gd name="T34" fmla="*/ 0 w 1847"/>
                  <a:gd name="T35" fmla="*/ 4 h 168"/>
                  <a:gd name="T36" fmla="*/ 0 w 1847"/>
                  <a:gd name="T37" fmla="*/ 4 h 168"/>
                  <a:gd name="T38" fmla="*/ 0 w 1847"/>
                  <a:gd name="T39" fmla="*/ 4 h 168"/>
                  <a:gd name="T40" fmla="*/ 0 w 1847"/>
                  <a:gd name="T41" fmla="*/ 4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4 h 168"/>
                  <a:gd name="T60" fmla="*/ 0 w 1847"/>
                  <a:gd name="T61" fmla="*/ 4 h 168"/>
                  <a:gd name="T62" fmla="*/ 0 w 1847"/>
                  <a:gd name="T63" fmla="*/ 4 h 168"/>
                  <a:gd name="T64" fmla="*/ 0 w 1847"/>
                  <a:gd name="T65" fmla="*/ 4 h 168"/>
                  <a:gd name="T66" fmla="*/ 0 w 1847"/>
                  <a:gd name="T67" fmla="*/ 4 h 168"/>
                  <a:gd name="T68" fmla="*/ 0 w 1847"/>
                  <a:gd name="T69" fmla="*/ 4 h 168"/>
                  <a:gd name="T70" fmla="*/ 0 w 1847"/>
                  <a:gd name="T71" fmla="*/ 4 h 168"/>
                  <a:gd name="T72" fmla="*/ 0 w 1847"/>
                  <a:gd name="T73" fmla="*/ 4 h 168"/>
                  <a:gd name="T74" fmla="*/ 0 w 1847"/>
                  <a:gd name="T75" fmla="*/ 4 h 168"/>
                  <a:gd name="T76" fmla="*/ 0 w 1847"/>
                  <a:gd name="T77" fmla="*/ 4 h 168"/>
                  <a:gd name="T78" fmla="*/ 0 w 1847"/>
                  <a:gd name="T79" fmla="*/ 4 h 168"/>
                  <a:gd name="T80" fmla="*/ 0 w 1847"/>
                  <a:gd name="T81" fmla="*/ 4 h 168"/>
                  <a:gd name="T82" fmla="*/ 0 w 1847"/>
                  <a:gd name="T83" fmla="*/ 4 h 168"/>
                  <a:gd name="T84" fmla="*/ 0 w 1847"/>
                  <a:gd name="T85" fmla="*/ 4 h 168"/>
                  <a:gd name="T86" fmla="*/ 0 w 1847"/>
                  <a:gd name="T87" fmla="*/ 4 h 168"/>
                  <a:gd name="T88" fmla="*/ 0 w 1847"/>
                  <a:gd name="T89" fmla="*/ 4 h 168"/>
                  <a:gd name="T90" fmla="*/ 0 w 1847"/>
                  <a:gd name="T91" fmla="*/ 4 h 168"/>
                  <a:gd name="T92" fmla="*/ 0 w 1847"/>
                  <a:gd name="T93" fmla="*/ 4 h 168"/>
                  <a:gd name="T94" fmla="*/ 0 w 1847"/>
                  <a:gd name="T95" fmla="*/ 4 h 168"/>
                  <a:gd name="T96" fmla="*/ 0 w 1847"/>
                  <a:gd name="T97" fmla="*/ 4 h 168"/>
                  <a:gd name="T98" fmla="*/ 0 w 1847"/>
                  <a:gd name="T99" fmla="*/ 4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24" name="Rectangle 268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25" name="Rectangle 269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26" name="Rectangle 270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27" name="Rectangle 271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28" name="Rectangle 272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29" name="Rectangle 273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0" name="Rectangle 274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1" name="Rectangle 275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2" name="Rectangle 276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3" name="Rectangle 277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4" name="Rectangle 278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5" name="Rectangle 279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6" name="Rectangle 280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7" name="Rectangle 281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8" name="Rectangle 282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39" name="Rectangle 283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0" name="Rectangle 284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1" name="Rectangle 285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2" name="Rectangle 286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3" name="Rectangle 287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4" name="Rectangle 288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5" name="Rectangle 289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6" name="Rectangle 290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7" name="Rectangle 291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8" name="Rectangle 292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49" name="Rectangle 293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50" name="Rectangle 294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51" name="Rectangle 295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52" name="Rectangle 296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53" name="Rectangle 297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54" name="Rectangle 298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55" name="Rectangle 299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56" name="Rectangle 300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57" name="Freeform 301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 h 373"/>
                  <a:gd name="T2" fmla="*/ 0 w 217"/>
                  <a:gd name="T3" fmla="*/ 3 h 373"/>
                  <a:gd name="T4" fmla="*/ 0 w 217"/>
                  <a:gd name="T5" fmla="*/ 3 h 373"/>
                  <a:gd name="T6" fmla="*/ 0 w 217"/>
                  <a:gd name="T7" fmla="*/ 3 h 373"/>
                  <a:gd name="T8" fmla="*/ 0 w 217"/>
                  <a:gd name="T9" fmla="*/ 3 h 373"/>
                  <a:gd name="T10" fmla="*/ 0 w 217"/>
                  <a:gd name="T11" fmla="*/ 3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3 h 373"/>
                  <a:gd name="T18" fmla="*/ 0 w 217"/>
                  <a:gd name="T19" fmla="*/ 3 h 373"/>
                  <a:gd name="T20" fmla="*/ 0 w 217"/>
                  <a:gd name="T21" fmla="*/ 3 h 373"/>
                  <a:gd name="T22" fmla="*/ 0 w 217"/>
                  <a:gd name="T23" fmla="*/ 3 h 373"/>
                  <a:gd name="T24" fmla="*/ 0 w 217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58" name="Freeform 302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59" name="Freeform 303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 h 373"/>
                  <a:gd name="T2" fmla="*/ 0 w 216"/>
                  <a:gd name="T3" fmla="*/ 3 h 373"/>
                  <a:gd name="T4" fmla="*/ 0 w 216"/>
                  <a:gd name="T5" fmla="*/ 3 h 373"/>
                  <a:gd name="T6" fmla="*/ 0 w 216"/>
                  <a:gd name="T7" fmla="*/ 3 h 373"/>
                  <a:gd name="T8" fmla="*/ 0 w 216"/>
                  <a:gd name="T9" fmla="*/ 3 h 373"/>
                  <a:gd name="T10" fmla="*/ 0 w 216"/>
                  <a:gd name="T11" fmla="*/ 3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3 h 373"/>
                  <a:gd name="T18" fmla="*/ 0 w 216"/>
                  <a:gd name="T19" fmla="*/ 3 h 373"/>
                  <a:gd name="T20" fmla="*/ 0 w 216"/>
                  <a:gd name="T21" fmla="*/ 3 h 373"/>
                  <a:gd name="T22" fmla="*/ 0 w 216"/>
                  <a:gd name="T23" fmla="*/ 3 h 373"/>
                  <a:gd name="T24" fmla="*/ 0 w 216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0" name="Freeform 304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1" name="Freeform 305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 h 373"/>
                  <a:gd name="T2" fmla="*/ 0 w 217"/>
                  <a:gd name="T3" fmla="*/ 3 h 373"/>
                  <a:gd name="T4" fmla="*/ 0 w 217"/>
                  <a:gd name="T5" fmla="*/ 3 h 373"/>
                  <a:gd name="T6" fmla="*/ 0 w 217"/>
                  <a:gd name="T7" fmla="*/ 3 h 373"/>
                  <a:gd name="T8" fmla="*/ 0 w 217"/>
                  <a:gd name="T9" fmla="*/ 3 h 373"/>
                  <a:gd name="T10" fmla="*/ 0 w 217"/>
                  <a:gd name="T11" fmla="*/ 3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3 h 373"/>
                  <a:gd name="T18" fmla="*/ 0 w 217"/>
                  <a:gd name="T19" fmla="*/ 3 h 373"/>
                  <a:gd name="T20" fmla="*/ 0 w 217"/>
                  <a:gd name="T21" fmla="*/ 3 h 373"/>
                  <a:gd name="T22" fmla="*/ 0 w 217"/>
                  <a:gd name="T23" fmla="*/ 3 h 373"/>
                  <a:gd name="T24" fmla="*/ 0 w 217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2" name="Freeform 306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3" name="Freeform 307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 h 372"/>
                  <a:gd name="T2" fmla="*/ 0 w 216"/>
                  <a:gd name="T3" fmla="*/ 3 h 372"/>
                  <a:gd name="T4" fmla="*/ 0 w 216"/>
                  <a:gd name="T5" fmla="*/ 3 h 372"/>
                  <a:gd name="T6" fmla="*/ 0 w 216"/>
                  <a:gd name="T7" fmla="*/ 3 h 372"/>
                  <a:gd name="T8" fmla="*/ 0 w 216"/>
                  <a:gd name="T9" fmla="*/ 3 h 372"/>
                  <a:gd name="T10" fmla="*/ 0 w 216"/>
                  <a:gd name="T11" fmla="*/ 3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3 h 372"/>
                  <a:gd name="T22" fmla="*/ 0 w 216"/>
                  <a:gd name="T23" fmla="*/ 3 h 372"/>
                  <a:gd name="T24" fmla="*/ 0 w 216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4" name="Freeform 308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5" name="Freeform 309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 h 372"/>
                  <a:gd name="T2" fmla="*/ 0 w 217"/>
                  <a:gd name="T3" fmla="*/ 3 h 372"/>
                  <a:gd name="T4" fmla="*/ 0 w 217"/>
                  <a:gd name="T5" fmla="*/ 3 h 372"/>
                  <a:gd name="T6" fmla="*/ 0 w 217"/>
                  <a:gd name="T7" fmla="*/ 3 h 372"/>
                  <a:gd name="T8" fmla="*/ 0 w 217"/>
                  <a:gd name="T9" fmla="*/ 3 h 372"/>
                  <a:gd name="T10" fmla="*/ 0 w 217"/>
                  <a:gd name="T11" fmla="*/ 3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3 h 372"/>
                  <a:gd name="T22" fmla="*/ 0 w 217"/>
                  <a:gd name="T23" fmla="*/ 3 h 372"/>
                  <a:gd name="T24" fmla="*/ 0 w 217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6" name="Freeform 310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7" name="Freeform 311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 h 373"/>
                  <a:gd name="T2" fmla="*/ 0 w 215"/>
                  <a:gd name="T3" fmla="*/ 3 h 373"/>
                  <a:gd name="T4" fmla="*/ 0 w 215"/>
                  <a:gd name="T5" fmla="*/ 3 h 373"/>
                  <a:gd name="T6" fmla="*/ 0 w 215"/>
                  <a:gd name="T7" fmla="*/ 3 h 373"/>
                  <a:gd name="T8" fmla="*/ 0 w 215"/>
                  <a:gd name="T9" fmla="*/ 3 h 373"/>
                  <a:gd name="T10" fmla="*/ 0 w 215"/>
                  <a:gd name="T11" fmla="*/ 3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3 h 373"/>
                  <a:gd name="T18" fmla="*/ 0 w 215"/>
                  <a:gd name="T19" fmla="*/ 3 h 373"/>
                  <a:gd name="T20" fmla="*/ 0 w 215"/>
                  <a:gd name="T21" fmla="*/ 3 h 373"/>
                  <a:gd name="T22" fmla="*/ 0 w 215"/>
                  <a:gd name="T23" fmla="*/ 3 h 373"/>
                  <a:gd name="T24" fmla="*/ 0 w 215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8" name="Freeform 312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69" name="Freeform 313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 h 373"/>
                  <a:gd name="T2" fmla="*/ 0 w 216"/>
                  <a:gd name="T3" fmla="*/ 3 h 373"/>
                  <a:gd name="T4" fmla="*/ 0 w 216"/>
                  <a:gd name="T5" fmla="*/ 3 h 373"/>
                  <a:gd name="T6" fmla="*/ 0 w 216"/>
                  <a:gd name="T7" fmla="*/ 3 h 373"/>
                  <a:gd name="T8" fmla="*/ 0 w 216"/>
                  <a:gd name="T9" fmla="*/ 3 h 373"/>
                  <a:gd name="T10" fmla="*/ 0 w 216"/>
                  <a:gd name="T11" fmla="*/ 3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3 h 373"/>
                  <a:gd name="T18" fmla="*/ 0 w 216"/>
                  <a:gd name="T19" fmla="*/ 3 h 373"/>
                  <a:gd name="T20" fmla="*/ 0 w 216"/>
                  <a:gd name="T21" fmla="*/ 3 h 373"/>
                  <a:gd name="T22" fmla="*/ 0 w 216"/>
                  <a:gd name="T23" fmla="*/ 3 h 373"/>
                  <a:gd name="T24" fmla="*/ 0 w 216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70" name="Freeform 314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71" name="Freeform 315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 h 373"/>
                  <a:gd name="T2" fmla="*/ 0 w 215"/>
                  <a:gd name="T3" fmla="*/ 3 h 373"/>
                  <a:gd name="T4" fmla="*/ 0 w 215"/>
                  <a:gd name="T5" fmla="*/ 3 h 373"/>
                  <a:gd name="T6" fmla="*/ 0 w 215"/>
                  <a:gd name="T7" fmla="*/ 3 h 373"/>
                  <a:gd name="T8" fmla="*/ 0 w 215"/>
                  <a:gd name="T9" fmla="*/ 3 h 373"/>
                  <a:gd name="T10" fmla="*/ 0 w 215"/>
                  <a:gd name="T11" fmla="*/ 3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3 h 373"/>
                  <a:gd name="T18" fmla="*/ 0 w 215"/>
                  <a:gd name="T19" fmla="*/ 3 h 373"/>
                  <a:gd name="T20" fmla="*/ 0 w 215"/>
                  <a:gd name="T21" fmla="*/ 3 h 373"/>
                  <a:gd name="T22" fmla="*/ 0 w 215"/>
                  <a:gd name="T23" fmla="*/ 3 h 373"/>
                  <a:gd name="T24" fmla="*/ 0 w 215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72" name="Freeform 316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73" name="Freeform 317"/>
              <p:cNvSpPr>
                <a:spLocks/>
              </p:cNvSpPr>
              <p:nvPr/>
            </p:nvSpPr>
            <p:spPr bwMode="auto">
              <a:xfrm>
                <a:off x="4903" y="3139"/>
                <a:ext cx="71" cy="324"/>
              </a:xfrm>
              <a:custGeom>
                <a:avLst/>
                <a:gdLst>
                  <a:gd name="T0" fmla="*/ 0 w 216"/>
                  <a:gd name="T1" fmla="*/ 3 h 372"/>
                  <a:gd name="T2" fmla="*/ 0 w 216"/>
                  <a:gd name="T3" fmla="*/ 3 h 372"/>
                  <a:gd name="T4" fmla="*/ 0 w 216"/>
                  <a:gd name="T5" fmla="*/ 3 h 372"/>
                  <a:gd name="T6" fmla="*/ 0 w 216"/>
                  <a:gd name="T7" fmla="*/ 3 h 372"/>
                  <a:gd name="T8" fmla="*/ 0 w 216"/>
                  <a:gd name="T9" fmla="*/ 3 h 372"/>
                  <a:gd name="T10" fmla="*/ 0 w 216"/>
                  <a:gd name="T11" fmla="*/ 3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3 h 372"/>
                  <a:gd name="T22" fmla="*/ 0 w 216"/>
                  <a:gd name="T23" fmla="*/ 3 h 372"/>
                  <a:gd name="T24" fmla="*/ 0 w 216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6" y="372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74" name="Freeform 318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75" name="Freeform 319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 h 372"/>
                  <a:gd name="T2" fmla="*/ 0 w 215"/>
                  <a:gd name="T3" fmla="*/ 3 h 372"/>
                  <a:gd name="T4" fmla="*/ 0 w 215"/>
                  <a:gd name="T5" fmla="*/ 3 h 372"/>
                  <a:gd name="T6" fmla="*/ 0 w 215"/>
                  <a:gd name="T7" fmla="*/ 3 h 372"/>
                  <a:gd name="T8" fmla="*/ 0 w 215"/>
                  <a:gd name="T9" fmla="*/ 3 h 372"/>
                  <a:gd name="T10" fmla="*/ 0 w 215"/>
                  <a:gd name="T11" fmla="*/ 3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3 h 372"/>
                  <a:gd name="T22" fmla="*/ 0 w 215"/>
                  <a:gd name="T23" fmla="*/ 3 h 372"/>
                  <a:gd name="T24" fmla="*/ 0 w 215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76" name="Freeform 320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277" name="Rectangle 321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78" name="Rectangle 322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79" name="Rectangle 323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80" name="Rectangle 324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81" name="Rectangle 325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82" name="Rectangle 326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283" name="Freeform 327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19 h 38"/>
                  <a:gd name="T2" fmla="*/ 0 w 37"/>
                  <a:gd name="T3" fmla="*/ 19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19 h 38"/>
                  <a:gd name="T32" fmla="*/ 0 w 37"/>
                  <a:gd name="T33" fmla="*/ 19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</p:grpSp>
        <p:sp>
          <p:nvSpPr>
            <p:cNvPr id="284" name="TextBox 264"/>
            <p:cNvSpPr txBox="1">
              <a:spLocks noChangeArrowheads="1"/>
            </p:cNvSpPr>
            <p:nvPr/>
          </p:nvSpPr>
          <p:spPr bwMode="auto">
            <a:xfrm>
              <a:off x="9901262" y="6229360"/>
              <a:ext cx="2768596" cy="2615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 dirty="0" smtClean="0">
                  <a:solidFill>
                    <a:schemeClr val="tx1"/>
                  </a:solidFill>
                </a:rPr>
                <a:t>ПВР пункт временного размещения людей</a:t>
              </a:r>
              <a:endParaRPr lang="ru-RU" sz="1100" dirty="0">
                <a:solidFill>
                  <a:schemeClr val="tx1"/>
                </a:solidFill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3001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3" tIns="45712" rIns="91423" bIns="45712" anchor="ctr"/>
          <a:lstStyle/>
          <a:p>
            <a:pPr algn="ctr" defTabSz="1219200"/>
            <a:r>
              <a:rPr lang="ru-RU" sz="3100" dirty="0">
                <a:solidFill>
                  <a:srgbClr val="000000"/>
                </a:solidFill>
              </a:rPr>
              <a:t>ПАСПОРТ ТЕРРИТОРИИ </a:t>
            </a:r>
            <a:r>
              <a:rPr lang="ru-RU" sz="3100" dirty="0" smtClean="0">
                <a:solidFill>
                  <a:srgbClr val="000000"/>
                </a:solidFill>
              </a:rPr>
              <a:t>АЧХОЙ-МАРТАНОВСКОГО МУНИЦИПАЛЬНОГО РАЙОНА</a:t>
            </a:r>
            <a:endParaRPr lang="ru-RU" sz="3100" dirty="0">
              <a:solidFill>
                <a:srgbClr val="000000"/>
              </a:solidFill>
            </a:endParaRPr>
          </a:p>
          <a:p>
            <a:pPr algn="ctr" defTabSz="1219200">
              <a:lnSpc>
                <a:spcPct val="80000"/>
              </a:lnSpc>
            </a:pP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(Утвержден </a:t>
            </a:r>
            <a:r>
              <a:rPr lang="ru-RU" sz="2000" b="1" dirty="0" smtClean="0">
                <a:solidFill>
                  <a:srgbClr val="0000FF"/>
                </a:solidFill>
                <a:latin typeface="Arial" pitchFamily="34" charset="0"/>
              </a:rPr>
              <a:t>КЧС и </a:t>
            </a:r>
            <a:r>
              <a:rPr lang="ru-RU" sz="2000" b="1" dirty="0">
                <a:solidFill>
                  <a:srgbClr val="0000FF"/>
                </a:solidFill>
                <a:latin typeface="Arial" pitchFamily="34" charset="0"/>
              </a:rPr>
              <a:t>ПБ</a:t>
            </a:r>
            <a:r>
              <a:rPr lang="ru-RU" sz="1400" dirty="0">
                <a:solidFill>
                  <a:srgbClr val="000000"/>
                </a:solidFill>
                <a:latin typeface="Arial" pitchFamily="34" charset="0"/>
              </a:rPr>
              <a:t> </a:t>
            </a:r>
            <a:r>
              <a:rPr lang="ru-RU" sz="2100" b="1" dirty="0" smtClean="0">
                <a:solidFill>
                  <a:srgbClr val="0000FF"/>
                </a:solidFill>
                <a:cs typeface="Times New Roman" pitchFamily="18" charset="0"/>
              </a:rPr>
              <a:t>Ачхой-Мартановского </a:t>
            </a: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района   </a:t>
            </a:r>
            <a:r>
              <a:rPr lang="ru-RU" sz="2100" b="1" dirty="0" smtClean="0">
                <a:solidFill>
                  <a:srgbClr val="0000FF"/>
                </a:solidFill>
                <a:cs typeface="Times New Roman" pitchFamily="18" charset="0"/>
              </a:rPr>
              <a:t>01.03.2012г</a:t>
            </a: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) </a:t>
            </a:r>
          </a:p>
        </p:txBody>
      </p:sp>
      <p:pic>
        <p:nvPicPr>
          <p:cNvPr id="2" name="Рисунок 1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>
          <a:xfrm>
            <a:off x="2584376" y="1311598"/>
            <a:ext cx="6927837" cy="82576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xmlns="" val="38084567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43" name="Содержимое 5" descr="ачхоймартановский.jpg"/>
          <p:cNvPicPr>
            <a:picLocks noGrp="1" noChangeAspect="1"/>
          </p:cNvPicPr>
          <p:nvPr>
            <p:ph idx="1"/>
          </p:nvPr>
        </p:nvPicPr>
        <p:blipFill>
          <a:blip r:embed="rId4" cstate="print"/>
          <a:srcRect/>
          <a:stretch>
            <a:fillRect/>
          </a:stretch>
        </p:blipFill>
        <p:spPr>
          <a:xfrm>
            <a:off x="-500063" y="-12700"/>
            <a:ext cx="13301663" cy="9613900"/>
          </a:xfrm>
        </p:spPr>
      </p:pic>
      <p:graphicFrame>
        <p:nvGraphicFramePr>
          <p:cNvPr id="14338" name="Object 2"/>
          <p:cNvGraphicFramePr>
            <a:graphicFrameLocks noChangeAspect="1"/>
          </p:cNvGraphicFramePr>
          <p:nvPr/>
        </p:nvGraphicFramePr>
        <p:xfrm>
          <a:off x="8313738" y="4300538"/>
          <a:ext cx="4487862" cy="1893887"/>
        </p:xfrm>
        <a:graphic>
          <a:graphicData uri="http://schemas.openxmlformats.org/presentationml/2006/ole">
            <p:oleObj spid="_x0000_s14338" name="Worksheet" r:id="rId5" imgW="5153008" imgH="2476496" progId="Excel.Sheet.8">
              <p:embed/>
            </p:oleObj>
          </a:graphicData>
        </a:graphic>
      </p:graphicFrame>
      <p:graphicFrame>
        <p:nvGraphicFramePr>
          <p:cNvPr id="14339" name="Object 3"/>
          <p:cNvGraphicFramePr>
            <a:graphicFrameLocks noChangeAspect="1"/>
          </p:cNvGraphicFramePr>
          <p:nvPr/>
        </p:nvGraphicFramePr>
        <p:xfrm>
          <a:off x="9477375" y="2800350"/>
          <a:ext cx="3224213" cy="1233488"/>
        </p:xfrm>
        <a:graphic>
          <a:graphicData uri="http://schemas.openxmlformats.org/presentationml/2006/ole">
            <p:oleObj spid="_x0000_s14339" name="Лист" r:id="rId6" imgW="2990839" imgH="1142977" progId="Excel.Sheet.8">
              <p:embed/>
            </p:oleObj>
          </a:graphicData>
        </a:graphic>
      </p:graphicFrame>
      <p:grpSp>
        <p:nvGrpSpPr>
          <p:cNvPr id="14344" name="Группа 76"/>
          <p:cNvGrpSpPr>
            <a:grpSpLocks/>
          </p:cNvGrpSpPr>
          <p:nvPr/>
        </p:nvGrpSpPr>
        <p:grpSpPr bwMode="auto">
          <a:xfrm>
            <a:off x="10256838" y="1046163"/>
            <a:ext cx="600075" cy="631825"/>
            <a:chOff x="7507287" y="785794"/>
            <a:chExt cx="428647" cy="450850"/>
          </a:xfrm>
        </p:grpSpPr>
        <p:sp>
          <p:nvSpPr>
            <p:cNvPr id="14452" name="Text Box 18"/>
            <p:cNvSpPr txBox="1">
              <a:spLocks noChangeArrowheads="1"/>
            </p:cNvSpPr>
            <p:nvPr/>
          </p:nvSpPr>
          <p:spPr bwMode="auto">
            <a:xfrm>
              <a:off x="7512071" y="831832"/>
              <a:ext cx="357190" cy="76944"/>
            </a:xfrm>
            <a:prstGeom prst="rect">
              <a:avLst/>
            </a:prstGeom>
            <a:solidFill>
              <a:schemeClr val="bg1">
                <a:alpha val="50195"/>
              </a:schemeClr>
            </a:solidFill>
            <a:ln w="0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just" defTabSz="900113" eaLnBrk="0" hangingPunct="0"/>
              <a:r>
                <a:rPr lang="ru-RU" sz="700" b="1">
                  <a:solidFill>
                    <a:schemeClr val="tx1"/>
                  </a:solidFill>
                  <a:latin typeface="Calibri" pitchFamily="34" charset="0"/>
                </a:rPr>
                <a:t>ГУ  МЧС</a:t>
              </a:r>
              <a:endParaRPr lang="ru-RU" sz="7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4453" name="Line 19"/>
            <p:cNvSpPr>
              <a:spLocks noChangeShapeType="1"/>
            </p:cNvSpPr>
            <p:nvPr/>
          </p:nvSpPr>
          <p:spPr bwMode="auto">
            <a:xfrm flipH="1">
              <a:off x="7516833" y="785794"/>
              <a:ext cx="1588" cy="45085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454" name="Line 21"/>
            <p:cNvSpPr>
              <a:spLocks noChangeShapeType="1"/>
            </p:cNvSpPr>
            <p:nvPr/>
          </p:nvSpPr>
          <p:spPr bwMode="auto">
            <a:xfrm flipV="1">
              <a:off x="7514430" y="911224"/>
              <a:ext cx="393700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455" name="Line 22"/>
            <p:cNvSpPr>
              <a:spLocks noChangeShapeType="1"/>
            </p:cNvSpPr>
            <p:nvPr/>
          </p:nvSpPr>
          <p:spPr bwMode="auto">
            <a:xfrm flipV="1">
              <a:off x="7510483" y="794524"/>
              <a:ext cx="349200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456" name="Line 23"/>
            <p:cNvSpPr>
              <a:spLocks noChangeShapeType="1"/>
            </p:cNvSpPr>
            <p:nvPr/>
          </p:nvSpPr>
          <p:spPr bwMode="auto">
            <a:xfrm flipV="1">
              <a:off x="7507287" y="834231"/>
              <a:ext cx="360000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457" name="Line 24"/>
            <p:cNvSpPr>
              <a:spLocks noChangeShapeType="1"/>
            </p:cNvSpPr>
            <p:nvPr/>
          </p:nvSpPr>
          <p:spPr bwMode="auto">
            <a:xfrm>
              <a:off x="7851796" y="789762"/>
              <a:ext cx="84138" cy="16351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14458" name="Line 20"/>
            <p:cNvSpPr>
              <a:spLocks noChangeShapeType="1"/>
            </p:cNvSpPr>
            <p:nvPr/>
          </p:nvSpPr>
          <p:spPr bwMode="auto">
            <a:xfrm flipV="1">
              <a:off x="7508079" y="946149"/>
              <a:ext cx="421200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/>
            </a:p>
          </p:txBody>
        </p:sp>
      </p:grpSp>
      <p:graphicFrame>
        <p:nvGraphicFramePr>
          <p:cNvPr id="14340" name="Object 11"/>
          <p:cNvGraphicFramePr>
            <a:graphicFrameLocks noChangeAspect="1"/>
          </p:cNvGraphicFramePr>
          <p:nvPr/>
        </p:nvGraphicFramePr>
        <p:xfrm>
          <a:off x="9988550" y="1624013"/>
          <a:ext cx="668338" cy="582612"/>
        </p:xfrm>
        <a:graphic>
          <a:graphicData uri="http://schemas.openxmlformats.org/presentationml/2006/ole">
            <p:oleObj spid="_x0000_s14340" r:id="rId7" imgW="472966" imgH="420414" progId="">
              <p:embed/>
            </p:oleObj>
          </a:graphicData>
        </a:graphic>
      </p:graphicFrame>
      <p:grpSp>
        <p:nvGrpSpPr>
          <p:cNvPr id="14345" name="Группа 91"/>
          <p:cNvGrpSpPr>
            <a:grpSpLocks/>
          </p:cNvGrpSpPr>
          <p:nvPr/>
        </p:nvGrpSpPr>
        <p:grpSpPr bwMode="auto">
          <a:xfrm>
            <a:off x="5313363" y="3000375"/>
            <a:ext cx="633412" cy="650875"/>
            <a:chOff x="3621226" y="2073117"/>
            <a:chExt cx="452942" cy="464400"/>
          </a:xfrm>
        </p:grpSpPr>
        <p:grpSp>
          <p:nvGrpSpPr>
            <p:cNvPr id="14441" name="Группа 88"/>
            <p:cNvGrpSpPr>
              <a:grpSpLocks/>
            </p:cNvGrpSpPr>
            <p:nvPr/>
          </p:nvGrpSpPr>
          <p:grpSpPr bwMode="auto">
            <a:xfrm>
              <a:off x="3621226" y="2073117"/>
              <a:ext cx="452942" cy="464400"/>
              <a:chOff x="3621226" y="2073117"/>
              <a:chExt cx="452942" cy="464400"/>
            </a:xfrm>
          </p:grpSpPr>
          <p:sp>
            <p:nvSpPr>
              <p:cNvPr id="14448" name="Line 11"/>
              <p:cNvSpPr>
                <a:spLocks noChangeShapeType="1"/>
              </p:cNvSpPr>
              <p:nvPr/>
            </p:nvSpPr>
            <p:spPr bwMode="auto">
              <a:xfrm>
                <a:off x="3973611" y="2077873"/>
                <a:ext cx="100557" cy="223225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14449" name="Line 12"/>
              <p:cNvSpPr>
                <a:spLocks noChangeShapeType="1"/>
              </p:cNvSpPr>
              <p:nvPr/>
            </p:nvSpPr>
            <p:spPr bwMode="auto">
              <a:xfrm flipH="1">
                <a:off x="3621226" y="2300697"/>
                <a:ext cx="452942" cy="401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14450" name="Line 13"/>
              <p:cNvSpPr>
                <a:spLocks noChangeShapeType="1"/>
              </p:cNvSpPr>
              <p:nvPr/>
            </p:nvSpPr>
            <p:spPr bwMode="auto">
              <a:xfrm>
                <a:off x="3623614" y="2073117"/>
                <a:ext cx="437" cy="464400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wrap="none" lIns="86394" tIns="43197" rIns="86394" bIns="43197">
                <a:spAutoFit/>
              </a:bodyPr>
              <a:lstStyle/>
              <a:p>
                <a:endParaRPr lang="ru-RU"/>
              </a:p>
            </p:txBody>
          </p:sp>
          <p:sp>
            <p:nvSpPr>
              <p:cNvPr id="14451" name="Line 14"/>
              <p:cNvSpPr>
                <a:spLocks noChangeShapeType="1"/>
              </p:cNvSpPr>
              <p:nvPr/>
            </p:nvSpPr>
            <p:spPr bwMode="auto">
              <a:xfrm>
                <a:off x="3621226" y="2077873"/>
                <a:ext cx="352385" cy="803"/>
              </a:xfrm>
              <a:prstGeom prst="line">
                <a:avLst/>
              </a:prstGeom>
              <a:noFill/>
              <a:ln w="127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 lIns="86394" tIns="43197" rIns="86394" bIns="43197">
                <a:spAutoFit/>
              </a:bodyPr>
              <a:lstStyle/>
              <a:p>
                <a:endParaRPr lang="ru-RU"/>
              </a:p>
            </p:txBody>
          </p:sp>
        </p:grpSp>
        <p:grpSp>
          <p:nvGrpSpPr>
            <p:cNvPr id="14442" name="Группа 90"/>
            <p:cNvGrpSpPr>
              <a:grpSpLocks/>
            </p:cNvGrpSpPr>
            <p:nvPr/>
          </p:nvGrpSpPr>
          <p:grpSpPr bwMode="auto">
            <a:xfrm>
              <a:off x="3621226" y="2077873"/>
              <a:ext cx="428022" cy="259756"/>
              <a:chOff x="3621226" y="2077873"/>
              <a:chExt cx="428022" cy="259756"/>
            </a:xfrm>
          </p:grpSpPr>
          <p:grpSp>
            <p:nvGrpSpPr>
              <p:cNvPr id="14443" name="Группа 89"/>
              <p:cNvGrpSpPr>
                <a:grpSpLocks/>
              </p:cNvGrpSpPr>
              <p:nvPr/>
            </p:nvGrpSpPr>
            <p:grpSpPr bwMode="auto">
              <a:xfrm>
                <a:off x="3621226" y="2077873"/>
                <a:ext cx="428022" cy="259756"/>
                <a:chOff x="3621226" y="2077873"/>
                <a:chExt cx="428022" cy="259756"/>
              </a:xfrm>
            </p:grpSpPr>
            <p:sp>
              <p:nvSpPr>
                <p:cNvPr id="14445" name="Freeform 7"/>
                <p:cNvSpPr>
                  <a:spLocks/>
                </p:cNvSpPr>
                <p:nvPr/>
              </p:nvSpPr>
              <p:spPr bwMode="auto">
                <a:xfrm>
                  <a:off x="3621226" y="2077873"/>
                  <a:ext cx="124854" cy="259756"/>
                </a:xfrm>
                <a:custGeom>
                  <a:avLst/>
                  <a:gdLst>
                    <a:gd name="T0" fmla="*/ 2147483647 w 1040"/>
                    <a:gd name="T1" fmla="*/ 0 h 552"/>
                    <a:gd name="T2" fmla="*/ 2147483647 w 1040"/>
                    <a:gd name="T3" fmla="*/ 0 h 552"/>
                    <a:gd name="T4" fmla="*/ 2147483647 w 1040"/>
                    <a:gd name="T5" fmla="*/ 0 h 552"/>
                    <a:gd name="T6" fmla="*/ 2147483647 w 1040"/>
                    <a:gd name="T7" fmla="*/ 2147483647 h 552"/>
                    <a:gd name="T8" fmla="*/ 0 w 1040"/>
                    <a:gd name="T9" fmla="*/ 2147483647 h 552"/>
                    <a:gd name="T10" fmla="*/ 2147483647 w 1040"/>
                    <a:gd name="T11" fmla="*/ 0 h 55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1040"/>
                    <a:gd name="T19" fmla="*/ 0 h 552"/>
                    <a:gd name="T20" fmla="*/ 1040 w 1040"/>
                    <a:gd name="T21" fmla="*/ 552 h 55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1040" h="552">
                      <a:moveTo>
                        <a:pt x="2" y="0"/>
                      </a:moveTo>
                      <a:cubicBezTo>
                        <a:pt x="15" y="0"/>
                        <a:pt x="27" y="0"/>
                        <a:pt x="40" y="0"/>
                      </a:cubicBezTo>
                      <a:lnTo>
                        <a:pt x="816" y="0"/>
                      </a:lnTo>
                      <a:lnTo>
                        <a:pt x="1040" y="552"/>
                      </a:lnTo>
                      <a:lnTo>
                        <a:pt x="0" y="552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9999"/>
                    </a:gs>
                    <a:gs pos="50000">
                      <a:srgbClr val="FFFFFF"/>
                    </a:gs>
                    <a:gs pos="100000">
                      <a:srgbClr val="FF9999"/>
                    </a:gs>
                  </a:gsLst>
                  <a:lin ang="5400000" scaled="1"/>
                </a:gradFill>
                <a:ln w="127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  <p:sp>
              <p:nvSpPr>
                <p:cNvPr id="14446" name="Line 8"/>
                <p:cNvSpPr>
                  <a:spLocks noChangeShapeType="1"/>
                </p:cNvSpPr>
                <p:nvPr/>
              </p:nvSpPr>
              <p:spPr bwMode="auto">
                <a:xfrm>
                  <a:off x="3621226" y="2129263"/>
                  <a:ext cx="377743" cy="401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  <p:sp>
              <p:nvSpPr>
                <p:cNvPr id="14447" name="Line 9"/>
                <p:cNvSpPr>
                  <a:spLocks noChangeShapeType="1"/>
                </p:cNvSpPr>
                <p:nvPr/>
              </p:nvSpPr>
              <p:spPr bwMode="auto">
                <a:xfrm>
                  <a:off x="3621226" y="2251314"/>
                  <a:ext cx="428022" cy="401"/>
                </a:xfrm>
                <a:prstGeom prst="line">
                  <a:avLst/>
                </a:prstGeom>
                <a:noFill/>
                <a:ln w="127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 wrap="none" lIns="86394" tIns="43197" rIns="86394" bIns="43197">
                  <a:spAutoFit/>
                </a:bodyPr>
                <a:lstStyle/>
                <a:p>
                  <a:endParaRPr lang="ru-RU"/>
                </a:p>
              </p:txBody>
            </p:sp>
          </p:grpSp>
          <p:sp>
            <p:nvSpPr>
              <p:cNvPr id="14444" name="Rectangle 15"/>
              <p:cNvSpPr>
                <a:spLocks noChangeArrowheads="1"/>
              </p:cNvSpPr>
              <p:nvPr/>
            </p:nvSpPr>
            <p:spPr bwMode="auto">
              <a:xfrm>
                <a:off x="3629175" y="2109533"/>
                <a:ext cx="383149" cy="7682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1041400" eaLnBrk="0" hangingPunct="0"/>
                <a:r>
                  <a:rPr lang="ru-RU" sz="700" b="1">
                    <a:solidFill>
                      <a:schemeClr val="tx1"/>
                    </a:solidFill>
                    <a:latin typeface="Calibri" pitchFamily="34" charset="0"/>
                  </a:rPr>
                  <a:t>Отдел ГОЧС</a:t>
                </a:r>
              </a:p>
            </p:txBody>
          </p:sp>
        </p:grpSp>
      </p:grpSp>
      <p:sp>
        <p:nvSpPr>
          <p:cNvPr id="14346" name="Line 43"/>
          <p:cNvSpPr>
            <a:spLocks noChangeShapeType="1"/>
          </p:cNvSpPr>
          <p:nvPr/>
        </p:nvSpPr>
        <p:spPr bwMode="auto">
          <a:xfrm flipV="1">
            <a:off x="5407025" y="3087688"/>
            <a:ext cx="1700213" cy="6000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 type="triangle" w="med" len="med"/>
            <a:tailEnd type="triangle" w="med" len="med"/>
          </a:ln>
        </p:spPr>
        <p:txBody>
          <a:bodyPr lIns="128016" tIns="64008" rIns="128016" bIns="64008"/>
          <a:lstStyle/>
          <a:p>
            <a:endParaRPr lang="ru-RU"/>
          </a:p>
        </p:txBody>
      </p:sp>
      <p:sp>
        <p:nvSpPr>
          <p:cNvPr id="14347" name="Text Box 44"/>
          <p:cNvSpPr txBox="1">
            <a:spLocks noChangeArrowheads="1"/>
          </p:cNvSpPr>
          <p:nvPr/>
        </p:nvSpPr>
        <p:spPr bwMode="auto">
          <a:xfrm>
            <a:off x="6702425" y="3289300"/>
            <a:ext cx="908050" cy="277813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14300" tIns="57151" rIns="114300" bIns="57151">
            <a:spAutoFit/>
          </a:bodyPr>
          <a:lstStyle/>
          <a:p>
            <a:pPr algn="ctr" defTabSz="1141413" eaLnBrk="0" hangingPunct="0"/>
            <a:r>
              <a:rPr lang="ru-RU" sz="1000">
                <a:solidFill>
                  <a:schemeClr val="tx1"/>
                </a:solidFill>
                <a:latin typeface="Calibri" pitchFamily="34" charset="0"/>
              </a:rPr>
              <a:t>55 км</a:t>
            </a:r>
          </a:p>
        </p:txBody>
      </p:sp>
      <p:sp>
        <p:nvSpPr>
          <p:cNvPr id="14348" name="Freeform 60"/>
          <p:cNvSpPr>
            <a:spLocks/>
          </p:cNvSpPr>
          <p:nvPr/>
        </p:nvSpPr>
        <p:spPr bwMode="auto">
          <a:xfrm>
            <a:off x="3176588" y="365125"/>
            <a:ext cx="785812" cy="5978525"/>
          </a:xfrm>
          <a:custGeom>
            <a:avLst/>
            <a:gdLst>
              <a:gd name="T0" fmla="*/ 2147483647 w 346"/>
              <a:gd name="T1" fmla="*/ 0 h 2429"/>
              <a:gd name="T2" fmla="*/ 0 w 346"/>
              <a:gd name="T3" fmla="*/ 2147483647 h 2429"/>
              <a:gd name="T4" fmla="*/ 2147483647 w 346"/>
              <a:gd name="T5" fmla="*/ 2147483647 h 2429"/>
              <a:gd name="T6" fmla="*/ 2147483647 w 346"/>
              <a:gd name="T7" fmla="*/ 2147483647 h 2429"/>
              <a:gd name="T8" fmla="*/ 2147483647 w 346"/>
              <a:gd name="T9" fmla="*/ 2147483647 h 2429"/>
              <a:gd name="T10" fmla="*/ 2147483647 w 346"/>
              <a:gd name="T11" fmla="*/ 2147483647 h 2429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46"/>
              <a:gd name="T19" fmla="*/ 0 h 2429"/>
              <a:gd name="T20" fmla="*/ 346 w 346"/>
              <a:gd name="T21" fmla="*/ 2429 h 2429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46" h="2429">
                <a:moveTo>
                  <a:pt x="197" y="0"/>
                </a:moveTo>
                <a:lnTo>
                  <a:pt x="0" y="519"/>
                </a:lnTo>
                <a:lnTo>
                  <a:pt x="77" y="874"/>
                </a:lnTo>
                <a:lnTo>
                  <a:pt x="197" y="1392"/>
                </a:lnTo>
                <a:lnTo>
                  <a:pt x="192" y="2050"/>
                </a:lnTo>
                <a:lnTo>
                  <a:pt x="346" y="2429"/>
                </a:lnTo>
              </a:path>
            </a:pathLst>
          </a:custGeom>
          <a:noFill/>
          <a:ln w="88900">
            <a:solidFill>
              <a:srgbClr val="C40C08"/>
            </a:solidFill>
            <a:round/>
            <a:headEnd/>
            <a:tailEnd/>
          </a:ln>
        </p:spPr>
        <p:txBody>
          <a:bodyPr lIns="128016" tIns="64008" rIns="128016" bIns="64008"/>
          <a:lstStyle/>
          <a:p>
            <a:endParaRPr lang="ru-RU"/>
          </a:p>
        </p:txBody>
      </p:sp>
      <p:grpSp>
        <p:nvGrpSpPr>
          <p:cNvPr id="14349" name="Group 61"/>
          <p:cNvGrpSpPr>
            <a:grpSpLocks/>
          </p:cNvGrpSpPr>
          <p:nvPr/>
        </p:nvGrpSpPr>
        <p:grpSpPr bwMode="auto">
          <a:xfrm>
            <a:off x="3611563" y="354013"/>
            <a:ext cx="1579562" cy="5846762"/>
            <a:chOff x="1916" y="169"/>
            <a:chExt cx="602" cy="2631"/>
          </a:xfrm>
        </p:grpSpPr>
        <p:sp>
          <p:nvSpPr>
            <p:cNvPr id="14439" name="Freeform 62"/>
            <p:cNvSpPr>
              <a:spLocks/>
            </p:cNvSpPr>
            <p:nvPr/>
          </p:nvSpPr>
          <p:spPr bwMode="auto">
            <a:xfrm>
              <a:off x="1916" y="176"/>
              <a:ext cx="601" cy="2624"/>
            </a:xfrm>
            <a:custGeom>
              <a:avLst/>
              <a:gdLst>
                <a:gd name="T0" fmla="*/ 0 w 592"/>
                <a:gd name="T1" fmla="*/ 16 h 2624"/>
                <a:gd name="T2" fmla="*/ 143 w 592"/>
                <a:gd name="T3" fmla="*/ 0 h 2624"/>
                <a:gd name="T4" fmla="*/ 204 w 592"/>
                <a:gd name="T5" fmla="*/ 16 h 2624"/>
                <a:gd name="T6" fmla="*/ 291 w 592"/>
                <a:gd name="T7" fmla="*/ 28 h 2624"/>
                <a:gd name="T8" fmla="*/ 275 w 592"/>
                <a:gd name="T9" fmla="*/ 144 h 2624"/>
                <a:gd name="T10" fmla="*/ 275 w 592"/>
                <a:gd name="T11" fmla="*/ 172 h 2624"/>
                <a:gd name="T12" fmla="*/ 426 w 592"/>
                <a:gd name="T13" fmla="*/ 152 h 2624"/>
                <a:gd name="T14" fmla="*/ 1069 w 592"/>
                <a:gd name="T15" fmla="*/ 248 h 2624"/>
                <a:gd name="T16" fmla="*/ 1275 w 592"/>
                <a:gd name="T17" fmla="*/ 220 h 2624"/>
                <a:gd name="T18" fmla="*/ 1396 w 592"/>
                <a:gd name="T19" fmla="*/ 212 h 2624"/>
                <a:gd name="T20" fmla="*/ 1655 w 592"/>
                <a:gd name="T21" fmla="*/ 224 h 2624"/>
                <a:gd name="T22" fmla="*/ 1479 w 592"/>
                <a:gd name="T23" fmla="*/ 328 h 2624"/>
                <a:gd name="T24" fmla="*/ 1423 w 592"/>
                <a:gd name="T25" fmla="*/ 372 h 2624"/>
                <a:gd name="T26" fmla="*/ 1300 w 592"/>
                <a:gd name="T27" fmla="*/ 460 h 2624"/>
                <a:gd name="T28" fmla="*/ 933 w 592"/>
                <a:gd name="T29" fmla="*/ 440 h 2624"/>
                <a:gd name="T30" fmla="*/ 1046 w 592"/>
                <a:gd name="T31" fmla="*/ 516 h 2624"/>
                <a:gd name="T32" fmla="*/ 1151 w 592"/>
                <a:gd name="T33" fmla="*/ 636 h 2624"/>
                <a:gd name="T34" fmla="*/ 1222 w 592"/>
                <a:gd name="T35" fmla="*/ 728 h 2624"/>
                <a:gd name="T36" fmla="*/ 1127 w 592"/>
                <a:gd name="T37" fmla="*/ 744 h 2624"/>
                <a:gd name="T38" fmla="*/ 1084 w 592"/>
                <a:gd name="T39" fmla="*/ 768 h 2624"/>
                <a:gd name="T40" fmla="*/ 1111 w 592"/>
                <a:gd name="T41" fmla="*/ 800 h 2624"/>
                <a:gd name="T42" fmla="*/ 1032 w 592"/>
                <a:gd name="T43" fmla="*/ 840 h 2624"/>
                <a:gd name="T44" fmla="*/ 1588 w 592"/>
                <a:gd name="T45" fmla="*/ 956 h 2624"/>
                <a:gd name="T46" fmla="*/ 1588 w 592"/>
                <a:gd name="T47" fmla="*/ 1008 h 2624"/>
                <a:gd name="T48" fmla="*/ 1423 w 592"/>
                <a:gd name="T49" fmla="*/ 1036 h 2624"/>
                <a:gd name="T50" fmla="*/ 2008 w 592"/>
                <a:gd name="T51" fmla="*/ 1136 h 2624"/>
                <a:gd name="T52" fmla="*/ 1917 w 592"/>
                <a:gd name="T53" fmla="*/ 1160 h 2624"/>
                <a:gd name="T54" fmla="*/ 1860 w 592"/>
                <a:gd name="T55" fmla="*/ 1212 h 2624"/>
                <a:gd name="T56" fmla="*/ 1847 w 592"/>
                <a:gd name="T57" fmla="*/ 1240 h 2624"/>
                <a:gd name="T58" fmla="*/ 1506 w 592"/>
                <a:gd name="T59" fmla="*/ 1320 h 2624"/>
                <a:gd name="T60" fmla="*/ 1180 w 592"/>
                <a:gd name="T61" fmla="*/ 1284 h 2624"/>
                <a:gd name="T62" fmla="*/ 1032 w 592"/>
                <a:gd name="T63" fmla="*/ 1304 h 2624"/>
                <a:gd name="T64" fmla="*/ 839 w 592"/>
                <a:gd name="T65" fmla="*/ 1364 h 2624"/>
                <a:gd name="T66" fmla="*/ 660 w 592"/>
                <a:gd name="T67" fmla="*/ 1420 h 2624"/>
                <a:gd name="T68" fmla="*/ 495 w 592"/>
                <a:gd name="T69" fmla="*/ 1444 h 2624"/>
                <a:gd name="T70" fmla="*/ 453 w 592"/>
                <a:gd name="T71" fmla="*/ 1472 h 2624"/>
                <a:gd name="T72" fmla="*/ 467 w 592"/>
                <a:gd name="T73" fmla="*/ 1616 h 2624"/>
                <a:gd name="T74" fmla="*/ 559 w 592"/>
                <a:gd name="T75" fmla="*/ 1632 h 2624"/>
                <a:gd name="T76" fmla="*/ 635 w 592"/>
                <a:gd name="T77" fmla="*/ 1672 h 2624"/>
                <a:gd name="T78" fmla="*/ 621 w 592"/>
                <a:gd name="T79" fmla="*/ 1760 h 2624"/>
                <a:gd name="T80" fmla="*/ 527 w 592"/>
                <a:gd name="T81" fmla="*/ 1780 h 2624"/>
                <a:gd name="T82" fmla="*/ 573 w 592"/>
                <a:gd name="T83" fmla="*/ 1824 h 2624"/>
                <a:gd name="T84" fmla="*/ 609 w 592"/>
                <a:gd name="T85" fmla="*/ 1956 h 2624"/>
                <a:gd name="T86" fmla="*/ 598 w 592"/>
                <a:gd name="T87" fmla="*/ 2008 h 2624"/>
                <a:gd name="T88" fmla="*/ 366 w 592"/>
                <a:gd name="T89" fmla="*/ 2128 h 2624"/>
                <a:gd name="T90" fmla="*/ 700 w 592"/>
                <a:gd name="T91" fmla="*/ 2068 h 2624"/>
                <a:gd name="T92" fmla="*/ 717 w 592"/>
                <a:gd name="T93" fmla="*/ 2096 h 2624"/>
                <a:gd name="T94" fmla="*/ 543 w 592"/>
                <a:gd name="T95" fmla="*/ 2244 h 2624"/>
                <a:gd name="T96" fmla="*/ 467 w 592"/>
                <a:gd name="T97" fmla="*/ 2272 h 2624"/>
                <a:gd name="T98" fmla="*/ 426 w 592"/>
                <a:gd name="T99" fmla="*/ 2352 h 2624"/>
                <a:gd name="T100" fmla="*/ 439 w 592"/>
                <a:gd name="T101" fmla="*/ 2376 h 2624"/>
                <a:gd name="T102" fmla="*/ 635 w 592"/>
                <a:gd name="T103" fmla="*/ 2376 h 2624"/>
                <a:gd name="T104" fmla="*/ 573 w 592"/>
                <a:gd name="T105" fmla="*/ 2412 h 2624"/>
                <a:gd name="T106" fmla="*/ 635 w 592"/>
                <a:gd name="T107" fmla="*/ 2476 h 2624"/>
                <a:gd name="T108" fmla="*/ 635 w 592"/>
                <a:gd name="T109" fmla="*/ 2520 h 2624"/>
                <a:gd name="T110" fmla="*/ 543 w 592"/>
                <a:gd name="T111" fmla="*/ 2624 h 26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92"/>
                <a:gd name="T169" fmla="*/ 0 h 2624"/>
                <a:gd name="T170" fmla="*/ 592 w 592"/>
                <a:gd name="T171" fmla="*/ 2624 h 26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92" h="2624">
                  <a:moveTo>
                    <a:pt x="0" y="16"/>
                  </a:moveTo>
                  <a:lnTo>
                    <a:pt x="40" y="0"/>
                  </a:lnTo>
                  <a:lnTo>
                    <a:pt x="64" y="16"/>
                  </a:lnTo>
                  <a:lnTo>
                    <a:pt x="88" y="28"/>
                  </a:lnTo>
                  <a:lnTo>
                    <a:pt x="84" y="144"/>
                  </a:lnTo>
                  <a:lnTo>
                    <a:pt x="84" y="172"/>
                  </a:lnTo>
                  <a:lnTo>
                    <a:pt x="128" y="152"/>
                  </a:lnTo>
                  <a:lnTo>
                    <a:pt x="316" y="248"/>
                  </a:lnTo>
                  <a:lnTo>
                    <a:pt x="376" y="220"/>
                  </a:lnTo>
                  <a:lnTo>
                    <a:pt x="412" y="212"/>
                  </a:lnTo>
                  <a:lnTo>
                    <a:pt x="488" y="224"/>
                  </a:lnTo>
                  <a:lnTo>
                    <a:pt x="436" y="328"/>
                  </a:lnTo>
                  <a:lnTo>
                    <a:pt x="420" y="372"/>
                  </a:lnTo>
                  <a:lnTo>
                    <a:pt x="384" y="460"/>
                  </a:lnTo>
                  <a:lnTo>
                    <a:pt x="276" y="440"/>
                  </a:lnTo>
                  <a:lnTo>
                    <a:pt x="308" y="516"/>
                  </a:lnTo>
                  <a:lnTo>
                    <a:pt x="340" y="636"/>
                  </a:lnTo>
                  <a:lnTo>
                    <a:pt x="360" y="728"/>
                  </a:lnTo>
                  <a:lnTo>
                    <a:pt x="332" y="744"/>
                  </a:lnTo>
                  <a:lnTo>
                    <a:pt x="320" y="768"/>
                  </a:lnTo>
                  <a:lnTo>
                    <a:pt x="328" y="800"/>
                  </a:lnTo>
                  <a:lnTo>
                    <a:pt x="304" y="840"/>
                  </a:lnTo>
                  <a:lnTo>
                    <a:pt x="468" y="956"/>
                  </a:lnTo>
                  <a:lnTo>
                    <a:pt x="468" y="1008"/>
                  </a:lnTo>
                  <a:lnTo>
                    <a:pt x="420" y="1036"/>
                  </a:lnTo>
                  <a:lnTo>
                    <a:pt x="592" y="1136"/>
                  </a:lnTo>
                  <a:lnTo>
                    <a:pt x="564" y="1160"/>
                  </a:lnTo>
                  <a:lnTo>
                    <a:pt x="548" y="1212"/>
                  </a:lnTo>
                  <a:lnTo>
                    <a:pt x="544" y="1240"/>
                  </a:lnTo>
                  <a:lnTo>
                    <a:pt x="444" y="1320"/>
                  </a:lnTo>
                  <a:lnTo>
                    <a:pt x="348" y="1284"/>
                  </a:lnTo>
                  <a:lnTo>
                    <a:pt x="304" y="1304"/>
                  </a:lnTo>
                  <a:lnTo>
                    <a:pt x="248" y="1364"/>
                  </a:lnTo>
                  <a:lnTo>
                    <a:pt x="196" y="1420"/>
                  </a:lnTo>
                  <a:lnTo>
                    <a:pt x="148" y="1444"/>
                  </a:lnTo>
                  <a:lnTo>
                    <a:pt x="136" y="1472"/>
                  </a:lnTo>
                  <a:lnTo>
                    <a:pt x="140" y="1616"/>
                  </a:lnTo>
                  <a:lnTo>
                    <a:pt x="164" y="1632"/>
                  </a:lnTo>
                  <a:lnTo>
                    <a:pt x="188" y="1672"/>
                  </a:lnTo>
                  <a:lnTo>
                    <a:pt x="184" y="1760"/>
                  </a:lnTo>
                  <a:lnTo>
                    <a:pt x="156" y="1780"/>
                  </a:lnTo>
                  <a:lnTo>
                    <a:pt x="168" y="1824"/>
                  </a:lnTo>
                  <a:lnTo>
                    <a:pt x="180" y="1956"/>
                  </a:lnTo>
                  <a:lnTo>
                    <a:pt x="176" y="2008"/>
                  </a:lnTo>
                  <a:lnTo>
                    <a:pt x="108" y="2128"/>
                  </a:lnTo>
                  <a:lnTo>
                    <a:pt x="208" y="2068"/>
                  </a:lnTo>
                  <a:lnTo>
                    <a:pt x="212" y="2096"/>
                  </a:lnTo>
                  <a:lnTo>
                    <a:pt x="160" y="2244"/>
                  </a:lnTo>
                  <a:lnTo>
                    <a:pt x="140" y="2272"/>
                  </a:lnTo>
                  <a:lnTo>
                    <a:pt x="128" y="2352"/>
                  </a:lnTo>
                  <a:lnTo>
                    <a:pt x="132" y="2376"/>
                  </a:lnTo>
                  <a:lnTo>
                    <a:pt x="188" y="2376"/>
                  </a:lnTo>
                  <a:lnTo>
                    <a:pt x="168" y="2412"/>
                  </a:lnTo>
                  <a:lnTo>
                    <a:pt x="188" y="2476"/>
                  </a:lnTo>
                  <a:lnTo>
                    <a:pt x="188" y="2520"/>
                  </a:lnTo>
                  <a:lnTo>
                    <a:pt x="160" y="2624"/>
                  </a:lnTo>
                </a:path>
              </a:pathLst>
            </a:custGeom>
            <a:noFill/>
            <a:ln w="73025">
              <a:solidFill>
                <a:srgbClr val="FFCC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4440" name="Freeform 63"/>
            <p:cNvSpPr>
              <a:spLocks/>
            </p:cNvSpPr>
            <p:nvPr/>
          </p:nvSpPr>
          <p:spPr bwMode="auto">
            <a:xfrm>
              <a:off x="1917" y="169"/>
              <a:ext cx="601" cy="2624"/>
            </a:xfrm>
            <a:custGeom>
              <a:avLst/>
              <a:gdLst>
                <a:gd name="T0" fmla="*/ 0 w 592"/>
                <a:gd name="T1" fmla="*/ 16 h 2624"/>
                <a:gd name="T2" fmla="*/ 143 w 592"/>
                <a:gd name="T3" fmla="*/ 0 h 2624"/>
                <a:gd name="T4" fmla="*/ 204 w 592"/>
                <a:gd name="T5" fmla="*/ 16 h 2624"/>
                <a:gd name="T6" fmla="*/ 291 w 592"/>
                <a:gd name="T7" fmla="*/ 28 h 2624"/>
                <a:gd name="T8" fmla="*/ 275 w 592"/>
                <a:gd name="T9" fmla="*/ 144 h 2624"/>
                <a:gd name="T10" fmla="*/ 275 w 592"/>
                <a:gd name="T11" fmla="*/ 172 h 2624"/>
                <a:gd name="T12" fmla="*/ 426 w 592"/>
                <a:gd name="T13" fmla="*/ 152 h 2624"/>
                <a:gd name="T14" fmla="*/ 1069 w 592"/>
                <a:gd name="T15" fmla="*/ 248 h 2624"/>
                <a:gd name="T16" fmla="*/ 1275 w 592"/>
                <a:gd name="T17" fmla="*/ 220 h 2624"/>
                <a:gd name="T18" fmla="*/ 1396 w 592"/>
                <a:gd name="T19" fmla="*/ 212 h 2624"/>
                <a:gd name="T20" fmla="*/ 1655 w 592"/>
                <a:gd name="T21" fmla="*/ 224 h 2624"/>
                <a:gd name="T22" fmla="*/ 1479 w 592"/>
                <a:gd name="T23" fmla="*/ 328 h 2624"/>
                <a:gd name="T24" fmla="*/ 1423 w 592"/>
                <a:gd name="T25" fmla="*/ 372 h 2624"/>
                <a:gd name="T26" fmla="*/ 1300 w 592"/>
                <a:gd name="T27" fmla="*/ 460 h 2624"/>
                <a:gd name="T28" fmla="*/ 933 w 592"/>
                <a:gd name="T29" fmla="*/ 440 h 2624"/>
                <a:gd name="T30" fmla="*/ 1046 w 592"/>
                <a:gd name="T31" fmla="*/ 516 h 2624"/>
                <a:gd name="T32" fmla="*/ 1151 w 592"/>
                <a:gd name="T33" fmla="*/ 636 h 2624"/>
                <a:gd name="T34" fmla="*/ 1222 w 592"/>
                <a:gd name="T35" fmla="*/ 728 h 2624"/>
                <a:gd name="T36" fmla="*/ 1127 w 592"/>
                <a:gd name="T37" fmla="*/ 744 h 2624"/>
                <a:gd name="T38" fmla="*/ 1084 w 592"/>
                <a:gd name="T39" fmla="*/ 768 h 2624"/>
                <a:gd name="T40" fmla="*/ 1111 w 592"/>
                <a:gd name="T41" fmla="*/ 800 h 2624"/>
                <a:gd name="T42" fmla="*/ 1032 w 592"/>
                <a:gd name="T43" fmla="*/ 840 h 2624"/>
                <a:gd name="T44" fmla="*/ 1588 w 592"/>
                <a:gd name="T45" fmla="*/ 956 h 2624"/>
                <a:gd name="T46" fmla="*/ 1588 w 592"/>
                <a:gd name="T47" fmla="*/ 1008 h 2624"/>
                <a:gd name="T48" fmla="*/ 1423 w 592"/>
                <a:gd name="T49" fmla="*/ 1036 h 2624"/>
                <a:gd name="T50" fmla="*/ 2008 w 592"/>
                <a:gd name="T51" fmla="*/ 1136 h 2624"/>
                <a:gd name="T52" fmla="*/ 1917 w 592"/>
                <a:gd name="T53" fmla="*/ 1160 h 2624"/>
                <a:gd name="T54" fmla="*/ 1860 w 592"/>
                <a:gd name="T55" fmla="*/ 1212 h 2624"/>
                <a:gd name="T56" fmla="*/ 1847 w 592"/>
                <a:gd name="T57" fmla="*/ 1240 h 2624"/>
                <a:gd name="T58" fmla="*/ 1506 w 592"/>
                <a:gd name="T59" fmla="*/ 1320 h 2624"/>
                <a:gd name="T60" fmla="*/ 1180 w 592"/>
                <a:gd name="T61" fmla="*/ 1284 h 2624"/>
                <a:gd name="T62" fmla="*/ 1032 w 592"/>
                <a:gd name="T63" fmla="*/ 1304 h 2624"/>
                <a:gd name="T64" fmla="*/ 839 w 592"/>
                <a:gd name="T65" fmla="*/ 1364 h 2624"/>
                <a:gd name="T66" fmla="*/ 660 w 592"/>
                <a:gd name="T67" fmla="*/ 1420 h 2624"/>
                <a:gd name="T68" fmla="*/ 495 w 592"/>
                <a:gd name="T69" fmla="*/ 1444 h 2624"/>
                <a:gd name="T70" fmla="*/ 453 w 592"/>
                <a:gd name="T71" fmla="*/ 1472 h 2624"/>
                <a:gd name="T72" fmla="*/ 467 w 592"/>
                <a:gd name="T73" fmla="*/ 1616 h 2624"/>
                <a:gd name="T74" fmla="*/ 559 w 592"/>
                <a:gd name="T75" fmla="*/ 1632 h 2624"/>
                <a:gd name="T76" fmla="*/ 635 w 592"/>
                <a:gd name="T77" fmla="*/ 1672 h 2624"/>
                <a:gd name="T78" fmla="*/ 621 w 592"/>
                <a:gd name="T79" fmla="*/ 1760 h 2624"/>
                <a:gd name="T80" fmla="*/ 527 w 592"/>
                <a:gd name="T81" fmla="*/ 1780 h 2624"/>
                <a:gd name="T82" fmla="*/ 573 w 592"/>
                <a:gd name="T83" fmla="*/ 1824 h 2624"/>
                <a:gd name="T84" fmla="*/ 609 w 592"/>
                <a:gd name="T85" fmla="*/ 1956 h 2624"/>
                <a:gd name="T86" fmla="*/ 598 w 592"/>
                <a:gd name="T87" fmla="*/ 2008 h 2624"/>
                <a:gd name="T88" fmla="*/ 366 w 592"/>
                <a:gd name="T89" fmla="*/ 2128 h 2624"/>
                <a:gd name="T90" fmla="*/ 700 w 592"/>
                <a:gd name="T91" fmla="*/ 2068 h 2624"/>
                <a:gd name="T92" fmla="*/ 717 w 592"/>
                <a:gd name="T93" fmla="*/ 2096 h 2624"/>
                <a:gd name="T94" fmla="*/ 543 w 592"/>
                <a:gd name="T95" fmla="*/ 2244 h 2624"/>
                <a:gd name="T96" fmla="*/ 467 w 592"/>
                <a:gd name="T97" fmla="*/ 2272 h 2624"/>
                <a:gd name="T98" fmla="*/ 426 w 592"/>
                <a:gd name="T99" fmla="*/ 2352 h 2624"/>
                <a:gd name="T100" fmla="*/ 439 w 592"/>
                <a:gd name="T101" fmla="*/ 2376 h 2624"/>
                <a:gd name="T102" fmla="*/ 635 w 592"/>
                <a:gd name="T103" fmla="*/ 2376 h 2624"/>
                <a:gd name="T104" fmla="*/ 573 w 592"/>
                <a:gd name="T105" fmla="*/ 2412 h 2624"/>
                <a:gd name="T106" fmla="*/ 635 w 592"/>
                <a:gd name="T107" fmla="*/ 2476 h 2624"/>
                <a:gd name="T108" fmla="*/ 635 w 592"/>
                <a:gd name="T109" fmla="*/ 2520 h 2624"/>
                <a:gd name="T110" fmla="*/ 543 w 592"/>
                <a:gd name="T111" fmla="*/ 2624 h 262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92"/>
                <a:gd name="T169" fmla="*/ 0 h 2624"/>
                <a:gd name="T170" fmla="*/ 592 w 592"/>
                <a:gd name="T171" fmla="*/ 2624 h 262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92" h="2624">
                  <a:moveTo>
                    <a:pt x="0" y="16"/>
                  </a:moveTo>
                  <a:lnTo>
                    <a:pt x="40" y="0"/>
                  </a:lnTo>
                  <a:lnTo>
                    <a:pt x="64" y="16"/>
                  </a:lnTo>
                  <a:lnTo>
                    <a:pt x="88" y="28"/>
                  </a:lnTo>
                  <a:lnTo>
                    <a:pt x="84" y="144"/>
                  </a:lnTo>
                  <a:lnTo>
                    <a:pt x="84" y="172"/>
                  </a:lnTo>
                  <a:lnTo>
                    <a:pt x="128" y="152"/>
                  </a:lnTo>
                  <a:lnTo>
                    <a:pt x="316" y="248"/>
                  </a:lnTo>
                  <a:lnTo>
                    <a:pt x="376" y="220"/>
                  </a:lnTo>
                  <a:lnTo>
                    <a:pt x="412" y="212"/>
                  </a:lnTo>
                  <a:lnTo>
                    <a:pt x="488" y="224"/>
                  </a:lnTo>
                  <a:lnTo>
                    <a:pt x="436" y="328"/>
                  </a:lnTo>
                  <a:lnTo>
                    <a:pt x="420" y="372"/>
                  </a:lnTo>
                  <a:lnTo>
                    <a:pt x="384" y="460"/>
                  </a:lnTo>
                  <a:lnTo>
                    <a:pt x="276" y="440"/>
                  </a:lnTo>
                  <a:lnTo>
                    <a:pt x="308" y="516"/>
                  </a:lnTo>
                  <a:lnTo>
                    <a:pt x="340" y="636"/>
                  </a:lnTo>
                  <a:lnTo>
                    <a:pt x="360" y="728"/>
                  </a:lnTo>
                  <a:lnTo>
                    <a:pt x="332" y="744"/>
                  </a:lnTo>
                  <a:lnTo>
                    <a:pt x="320" y="768"/>
                  </a:lnTo>
                  <a:lnTo>
                    <a:pt x="328" y="800"/>
                  </a:lnTo>
                  <a:lnTo>
                    <a:pt x="304" y="840"/>
                  </a:lnTo>
                  <a:lnTo>
                    <a:pt x="468" y="956"/>
                  </a:lnTo>
                  <a:lnTo>
                    <a:pt x="468" y="1008"/>
                  </a:lnTo>
                  <a:lnTo>
                    <a:pt x="420" y="1036"/>
                  </a:lnTo>
                  <a:lnTo>
                    <a:pt x="592" y="1136"/>
                  </a:lnTo>
                  <a:lnTo>
                    <a:pt x="564" y="1160"/>
                  </a:lnTo>
                  <a:lnTo>
                    <a:pt x="548" y="1212"/>
                  </a:lnTo>
                  <a:lnTo>
                    <a:pt x="544" y="1240"/>
                  </a:lnTo>
                  <a:lnTo>
                    <a:pt x="444" y="1320"/>
                  </a:lnTo>
                  <a:lnTo>
                    <a:pt x="348" y="1284"/>
                  </a:lnTo>
                  <a:lnTo>
                    <a:pt x="304" y="1304"/>
                  </a:lnTo>
                  <a:lnTo>
                    <a:pt x="248" y="1364"/>
                  </a:lnTo>
                  <a:lnTo>
                    <a:pt x="196" y="1420"/>
                  </a:lnTo>
                  <a:lnTo>
                    <a:pt x="148" y="1444"/>
                  </a:lnTo>
                  <a:lnTo>
                    <a:pt x="136" y="1472"/>
                  </a:lnTo>
                  <a:lnTo>
                    <a:pt x="140" y="1616"/>
                  </a:lnTo>
                  <a:lnTo>
                    <a:pt x="164" y="1632"/>
                  </a:lnTo>
                  <a:lnTo>
                    <a:pt x="188" y="1672"/>
                  </a:lnTo>
                  <a:lnTo>
                    <a:pt x="184" y="1760"/>
                  </a:lnTo>
                  <a:lnTo>
                    <a:pt x="156" y="1780"/>
                  </a:lnTo>
                  <a:lnTo>
                    <a:pt x="168" y="1824"/>
                  </a:lnTo>
                  <a:lnTo>
                    <a:pt x="180" y="1956"/>
                  </a:lnTo>
                  <a:lnTo>
                    <a:pt x="176" y="2008"/>
                  </a:lnTo>
                  <a:lnTo>
                    <a:pt x="108" y="2128"/>
                  </a:lnTo>
                  <a:lnTo>
                    <a:pt x="208" y="2068"/>
                  </a:lnTo>
                  <a:lnTo>
                    <a:pt x="212" y="2096"/>
                  </a:lnTo>
                  <a:lnTo>
                    <a:pt x="160" y="2244"/>
                  </a:lnTo>
                  <a:lnTo>
                    <a:pt x="140" y="2272"/>
                  </a:lnTo>
                  <a:lnTo>
                    <a:pt x="128" y="2352"/>
                  </a:lnTo>
                  <a:lnTo>
                    <a:pt x="132" y="2376"/>
                  </a:lnTo>
                  <a:lnTo>
                    <a:pt x="188" y="2376"/>
                  </a:lnTo>
                  <a:lnTo>
                    <a:pt x="168" y="2412"/>
                  </a:lnTo>
                  <a:lnTo>
                    <a:pt x="188" y="2476"/>
                  </a:lnTo>
                  <a:lnTo>
                    <a:pt x="188" y="2520"/>
                  </a:lnTo>
                  <a:lnTo>
                    <a:pt x="160" y="2624"/>
                  </a:lnTo>
                </a:path>
              </a:pathLst>
            </a:custGeom>
            <a:noFill/>
            <a:ln w="15875">
              <a:solidFill>
                <a:srgbClr val="C40C08"/>
              </a:solidFill>
              <a:prstDash val="lgDash"/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2173" name="Group 125"/>
          <p:cNvGraphicFramePr>
            <a:graphicFrameLocks noGrp="1"/>
          </p:cNvGraphicFramePr>
          <p:nvPr/>
        </p:nvGraphicFramePr>
        <p:xfrm>
          <a:off x="-479425" y="7347041"/>
          <a:ext cx="8809049" cy="2212812"/>
        </p:xfrm>
        <a:graphic>
          <a:graphicData uri="http://schemas.openxmlformats.org/drawingml/2006/table">
            <a:tbl>
              <a:tblPr/>
              <a:tblGrid>
                <a:gridCol w="1469649"/>
                <a:gridCol w="1466700"/>
                <a:gridCol w="1468175"/>
                <a:gridCol w="1468175"/>
                <a:gridCol w="1468175"/>
                <a:gridCol w="1468175"/>
              </a:tblGrid>
              <a:tr h="213299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-52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-52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-52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-52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13299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-52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-52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-52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2011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charset="-52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charset="-52"/>
                        </a:rPr>
                        <a:t>2012</a:t>
                      </a: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22746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Очагов пожаров не зафиксировано</a:t>
                      </a: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25.03. произошло возгорание в лесном фонде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ЧР общей площадью 15 га. Причину возникновения очага установить не удалось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E50E09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</a:t>
                      </a: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Очагов пожаров не зафиксировано</a:t>
                      </a: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Очагов пожаров не зафиксировано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Очагов пожаров не зафиксировано</a:t>
                      </a:r>
                    </a:p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E5E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Arial" charset="0"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среднестатистических устойчивых высоких температур, в период с июля по август прогнозируется 3-4 класс пожарной опасности</a:t>
                      </a:r>
                    </a:p>
                  </a:txBody>
                  <a:tcPr marL="128005" marR="128005" marT="64002" marB="6400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27E5E5"/>
                    </a:solidFill>
                  </a:tcPr>
                </a:tc>
              </a:tr>
            </a:tbl>
          </a:graphicData>
        </a:graphic>
      </p:graphicFrame>
      <p:grpSp>
        <p:nvGrpSpPr>
          <p:cNvPr id="14375" name="Group 148"/>
          <p:cNvGrpSpPr>
            <a:grpSpLocks/>
          </p:cNvGrpSpPr>
          <p:nvPr/>
        </p:nvGrpSpPr>
        <p:grpSpPr bwMode="auto">
          <a:xfrm>
            <a:off x="4605338" y="4198938"/>
            <a:ext cx="852487" cy="1628775"/>
            <a:chOff x="7713" y="5837"/>
            <a:chExt cx="352" cy="725"/>
          </a:xfrm>
        </p:grpSpPr>
        <p:sp>
          <p:nvSpPr>
            <p:cNvPr id="14435" name="Oval 149"/>
            <p:cNvSpPr>
              <a:spLocks noChangeArrowheads="1"/>
            </p:cNvSpPr>
            <p:nvPr/>
          </p:nvSpPr>
          <p:spPr bwMode="auto">
            <a:xfrm>
              <a:off x="7737" y="6210"/>
              <a:ext cx="328" cy="352"/>
            </a:xfrm>
            <a:prstGeom prst="ellipse">
              <a:avLst/>
            </a:prstGeom>
            <a:solidFill>
              <a:schemeClr val="bg1"/>
            </a:solidFill>
            <a:ln w="25400">
              <a:solidFill>
                <a:srgbClr val="FC0128"/>
              </a:solidFill>
              <a:round/>
              <a:headEnd/>
              <a:tailEnd/>
            </a:ln>
          </p:spPr>
          <p:txBody>
            <a:bodyPr wrap="none" lIns="279834" tIns="141219" rIns="279834" bIns="141219" anchor="ctr">
              <a:spAutoFit/>
            </a:bodyPr>
            <a:lstStyle/>
            <a:p>
              <a:pPr algn="ctr"/>
              <a:endParaRPr lang="ru-RU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4436" name="Text Box 150"/>
            <p:cNvSpPr txBox="1">
              <a:spLocks noChangeArrowheads="1"/>
            </p:cNvSpPr>
            <p:nvPr/>
          </p:nvSpPr>
          <p:spPr bwMode="auto">
            <a:xfrm>
              <a:off x="7816" y="6316"/>
              <a:ext cx="167" cy="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defTabSz="1047750"/>
              <a:r>
                <a:rPr lang="ru-RU" sz="1100" b="1">
                  <a:solidFill>
                    <a:schemeClr val="tx1"/>
                  </a:solidFill>
                  <a:latin typeface="Calibri" pitchFamily="34" charset="0"/>
                </a:rPr>
                <a:t>11,1 га</a:t>
              </a:r>
            </a:p>
          </p:txBody>
        </p:sp>
        <p:pic>
          <p:nvPicPr>
            <p:cNvPr id="14437" name="Picture 151" descr="пламя"/>
            <p:cNvPicPr>
              <a:picLocks noChangeAspect="1" noChangeArrowheads="1" noCrop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7713" y="5837"/>
              <a:ext cx="162" cy="4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4438" name="Text Box 152"/>
            <p:cNvSpPr txBox="1">
              <a:spLocks noChangeArrowheads="1"/>
            </p:cNvSpPr>
            <p:nvPr/>
          </p:nvSpPr>
          <p:spPr bwMode="auto">
            <a:xfrm>
              <a:off x="7747" y="6095"/>
              <a:ext cx="54" cy="1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0" tIns="0" rIns="0" bIns="0" anchor="ctr">
              <a:spAutoFit/>
            </a:bodyPr>
            <a:lstStyle/>
            <a:p>
              <a:pPr algn="ctr" defTabSz="1047750"/>
              <a:r>
                <a:rPr lang="ru-RU" sz="2000" b="1">
                  <a:solidFill>
                    <a:schemeClr val="tx1"/>
                  </a:solidFill>
                  <a:latin typeface="Calibri" pitchFamily="34" charset="0"/>
                </a:rPr>
                <a:t>1</a:t>
              </a:r>
            </a:p>
          </p:txBody>
        </p:sp>
      </p:grpSp>
      <p:grpSp>
        <p:nvGrpSpPr>
          <p:cNvPr id="14376" name="Группа 83"/>
          <p:cNvGrpSpPr>
            <a:grpSpLocks/>
          </p:cNvGrpSpPr>
          <p:nvPr/>
        </p:nvGrpSpPr>
        <p:grpSpPr bwMode="auto">
          <a:xfrm>
            <a:off x="4687888" y="5586413"/>
            <a:ext cx="3124200" cy="1055687"/>
            <a:chOff x="3348038" y="3933822"/>
            <a:chExt cx="2232025" cy="753669"/>
          </a:xfrm>
        </p:grpSpPr>
        <p:grpSp>
          <p:nvGrpSpPr>
            <p:cNvPr id="14428" name="Group 116"/>
            <p:cNvGrpSpPr>
              <a:grpSpLocks/>
            </p:cNvGrpSpPr>
            <p:nvPr/>
          </p:nvGrpSpPr>
          <p:grpSpPr bwMode="auto">
            <a:xfrm>
              <a:off x="3348038" y="3933822"/>
              <a:ext cx="2232025" cy="744405"/>
              <a:chOff x="4944" y="5410"/>
              <a:chExt cx="1074" cy="331"/>
            </a:xfrm>
          </p:grpSpPr>
          <p:sp>
            <p:nvSpPr>
              <p:cNvPr id="14430" name="Oval 117"/>
              <p:cNvSpPr>
                <a:spLocks noChangeArrowheads="1"/>
              </p:cNvSpPr>
              <p:nvPr/>
            </p:nvSpPr>
            <p:spPr bwMode="auto">
              <a:xfrm>
                <a:off x="5306" y="5527"/>
                <a:ext cx="712" cy="167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lIns="96264" tIns="48132" rIns="96264" bIns="48132">
                <a:spAutoFit/>
              </a:bodyPr>
              <a:lstStyle/>
              <a:p>
                <a:pPr algn="ctr"/>
                <a:endParaRPr lang="ru-RU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14431" name="Oval 118"/>
              <p:cNvSpPr>
                <a:spLocks noChangeArrowheads="1"/>
              </p:cNvSpPr>
              <p:nvPr/>
            </p:nvSpPr>
            <p:spPr bwMode="auto">
              <a:xfrm>
                <a:off x="4944" y="5410"/>
                <a:ext cx="473" cy="167"/>
              </a:xfrm>
              <a:prstGeom prst="ellipse">
                <a:avLst/>
              </a:prstGeom>
              <a:solidFill>
                <a:srgbClr val="CCFF99"/>
              </a:solidFill>
              <a:ln w="127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lIns="96264" tIns="48132" rIns="96264" bIns="48132">
                <a:spAutoFit/>
              </a:bodyPr>
              <a:lstStyle/>
              <a:p>
                <a:pPr algn="ctr"/>
                <a:endParaRPr lang="ru-RU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pic>
            <p:nvPicPr>
              <p:cNvPr id="14432" name="Picture 119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5011" y="5410"/>
                <a:ext cx="386" cy="2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graphicFrame>
            <p:nvGraphicFramePr>
              <p:cNvPr id="14342" name="Object 5"/>
              <p:cNvGraphicFramePr>
                <a:graphicFrameLocks noChangeAspect="1"/>
              </p:cNvGraphicFramePr>
              <p:nvPr/>
            </p:nvGraphicFramePr>
            <p:xfrm>
              <a:off x="5011" y="5453"/>
              <a:ext cx="387" cy="288"/>
            </p:xfrm>
            <a:graphic>
              <a:graphicData uri="http://schemas.openxmlformats.org/presentationml/2006/ole">
                <p:oleObj spid="_x0000_s14342" name="Clip" r:id="rId9" imgW="7037388" imgH="6438900" progId="">
                  <p:embed/>
                </p:oleObj>
              </a:graphicData>
            </a:graphic>
          </p:graphicFrame>
          <p:sp>
            <p:nvSpPr>
              <p:cNvPr id="2169" name="Text Box 121"/>
              <p:cNvSpPr txBox="1">
                <a:spLocks noChangeArrowheads="1"/>
              </p:cNvSpPr>
              <p:nvPr/>
            </p:nvSpPr>
            <p:spPr bwMode="auto">
              <a:xfrm>
                <a:off x="4988" y="5506"/>
                <a:ext cx="425" cy="16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  <a:effectLst/>
            </p:spPr>
            <p:txBody>
              <a:bodyPr lIns="78063" tIns="39035" rIns="78063" bIns="39035">
                <a:spAutoFit/>
              </a:bodyPr>
              <a:lstStyle/>
              <a:p>
                <a:pPr algn="ctr" defTabSz="1049020" eaLnBrk="0" fontAlgn="auto" hangingPunct="0">
                  <a:spcBef>
                    <a:spcPct val="50000"/>
                  </a:spcBef>
                  <a:spcAft>
                    <a:spcPts val="0"/>
                  </a:spcAft>
                  <a:defRPr/>
                </a:pPr>
                <a:endParaRPr lang="ru-RU" sz="2900" b="1" dirty="0">
                  <a:solidFill>
                    <a:schemeClr val="tx1"/>
                  </a:solidFill>
                  <a:effectLst>
                    <a:outerShdw blurRad="38100" dist="38100" dir="2700000" algn="tl">
                      <a:srgbClr val="C0C0C0"/>
                    </a:outerShdw>
                  </a:effectLst>
                  <a:latin typeface="+mn-lt"/>
                </a:endParaRPr>
              </a:p>
            </p:txBody>
          </p:sp>
          <p:sp>
            <p:nvSpPr>
              <p:cNvPr id="14434" name="Text Box 122"/>
              <p:cNvSpPr txBox="1">
                <a:spLocks noChangeArrowheads="1"/>
              </p:cNvSpPr>
              <p:nvPr/>
            </p:nvSpPr>
            <p:spPr bwMode="auto">
              <a:xfrm>
                <a:off x="5304" y="5560"/>
                <a:ext cx="689" cy="12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78063" tIns="39035" rIns="78063" bIns="39035">
                <a:spAutoFit/>
              </a:bodyPr>
              <a:lstStyle/>
              <a:p>
                <a:pPr algn="ctr" defTabSz="1047750"/>
                <a:r>
                  <a:rPr lang="ru-RU" sz="2000" b="1">
                    <a:solidFill>
                      <a:schemeClr val="tx1"/>
                    </a:solidFill>
                    <a:latin typeface="Calibri" pitchFamily="34" charset="0"/>
                  </a:rPr>
                  <a:t> 117,7 га</a:t>
                </a:r>
              </a:p>
            </p:txBody>
          </p:sp>
        </p:grpSp>
        <p:sp>
          <p:nvSpPr>
            <p:cNvPr id="14429" name="TextBox 67"/>
            <p:cNvSpPr txBox="1">
              <a:spLocks noChangeArrowheads="1"/>
            </p:cNvSpPr>
            <p:nvPr/>
          </p:nvSpPr>
          <p:spPr bwMode="auto">
            <a:xfrm>
              <a:off x="3643313" y="4071938"/>
              <a:ext cx="357187" cy="615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0" b="1">
                  <a:solidFill>
                    <a:schemeClr val="tx1"/>
                  </a:solidFill>
                  <a:latin typeface="Calibri" pitchFamily="34" charset="0"/>
                </a:rPr>
                <a:t>7</a:t>
              </a:r>
            </a:p>
          </p:txBody>
        </p:sp>
      </p:grpSp>
      <p:grpSp>
        <p:nvGrpSpPr>
          <p:cNvPr id="14377" name="Group 55"/>
          <p:cNvGrpSpPr>
            <a:grpSpLocks/>
          </p:cNvGrpSpPr>
          <p:nvPr/>
        </p:nvGrpSpPr>
        <p:grpSpPr bwMode="auto">
          <a:xfrm>
            <a:off x="5729288" y="4344988"/>
            <a:ext cx="415925" cy="455612"/>
            <a:chOff x="210" y="2071"/>
            <a:chExt cx="261" cy="287"/>
          </a:xfrm>
        </p:grpSpPr>
        <p:grpSp>
          <p:nvGrpSpPr>
            <p:cNvPr id="14422" name="Group 56"/>
            <p:cNvGrpSpPr>
              <a:grpSpLocks/>
            </p:cNvGrpSpPr>
            <p:nvPr/>
          </p:nvGrpSpPr>
          <p:grpSpPr bwMode="auto">
            <a:xfrm>
              <a:off x="215" y="2087"/>
              <a:ext cx="227" cy="271"/>
              <a:chOff x="4933" y="1724"/>
              <a:chExt cx="227" cy="271"/>
            </a:xfrm>
          </p:grpSpPr>
          <p:grpSp>
            <p:nvGrpSpPr>
              <p:cNvPr id="14424" name="Group 57"/>
              <p:cNvGrpSpPr>
                <a:grpSpLocks/>
              </p:cNvGrpSpPr>
              <p:nvPr/>
            </p:nvGrpSpPr>
            <p:grpSpPr bwMode="auto">
              <a:xfrm>
                <a:off x="4978" y="1724"/>
                <a:ext cx="182" cy="227"/>
                <a:chOff x="2075" y="1633"/>
                <a:chExt cx="182" cy="227"/>
              </a:xfrm>
            </p:grpSpPr>
            <p:sp>
              <p:nvSpPr>
                <p:cNvPr id="14426" name="Line 58"/>
                <p:cNvSpPr>
                  <a:spLocks noChangeShapeType="1"/>
                </p:cNvSpPr>
                <p:nvPr/>
              </p:nvSpPr>
              <p:spPr bwMode="auto">
                <a:xfrm>
                  <a:off x="2075" y="1633"/>
                  <a:ext cx="0" cy="227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 type="oval" w="lg" len="lg"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427" name="Rectangle 59"/>
                <p:cNvSpPr>
                  <a:spLocks noChangeArrowheads="1"/>
                </p:cNvSpPr>
                <p:nvPr/>
              </p:nvSpPr>
              <p:spPr bwMode="auto">
                <a:xfrm>
                  <a:off x="2075" y="1633"/>
                  <a:ext cx="182" cy="91"/>
                </a:xfrm>
                <a:prstGeom prst="rect">
                  <a:avLst/>
                </a:prstGeom>
                <a:solidFill>
                  <a:srgbClr val="FF0000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4425" name="Oval 60"/>
              <p:cNvSpPr>
                <a:spLocks noChangeArrowheads="1"/>
              </p:cNvSpPr>
              <p:nvPr/>
            </p:nvSpPr>
            <p:spPr bwMode="auto">
              <a:xfrm>
                <a:off x="4933" y="1905"/>
                <a:ext cx="91" cy="90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4423" name="Text Box 61"/>
            <p:cNvSpPr txBox="1">
              <a:spLocks noChangeArrowheads="1"/>
            </p:cNvSpPr>
            <p:nvPr/>
          </p:nvSpPr>
          <p:spPr bwMode="auto">
            <a:xfrm>
              <a:off x="210" y="2071"/>
              <a:ext cx="261" cy="1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5304" tIns="32652" rIns="65304" bIns="32652">
              <a:spAutoFit/>
            </a:bodyPr>
            <a:lstStyle/>
            <a:p>
              <a:pPr algn="ctr" defTabSz="1057275">
                <a:spcBef>
                  <a:spcPct val="50000"/>
                </a:spcBef>
              </a:pPr>
              <a:endParaRPr lang="ru-RU" sz="1400" b="1">
                <a:solidFill>
                  <a:schemeClr val="tx1"/>
                </a:solidFill>
                <a:latin typeface="Arial Black" pitchFamily="34" charset="0"/>
              </a:endParaRPr>
            </a:p>
          </p:txBody>
        </p:sp>
      </p:grpSp>
      <p:sp>
        <p:nvSpPr>
          <p:cNvPr id="14378" name="TextBox 89"/>
          <p:cNvSpPr txBox="1">
            <a:spLocks noChangeArrowheads="1"/>
          </p:cNvSpPr>
          <p:nvPr/>
        </p:nvSpPr>
        <p:spPr bwMode="auto">
          <a:xfrm>
            <a:off x="5314950" y="4684713"/>
            <a:ext cx="776288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/>
            <a:r>
              <a:rPr lang="ru-RU" sz="1700" b="1">
                <a:solidFill>
                  <a:schemeClr val="tx1"/>
                </a:solidFill>
              </a:rPr>
              <a:t>Янди</a:t>
            </a:r>
          </a:p>
        </p:txBody>
      </p:sp>
      <p:grpSp>
        <p:nvGrpSpPr>
          <p:cNvPr id="14379" name="Группа 92"/>
          <p:cNvGrpSpPr>
            <a:grpSpLocks/>
          </p:cNvGrpSpPr>
          <p:nvPr/>
        </p:nvGrpSpPr>
        <p:grpSpPr bwMode="auto">
          <a:xfrm>
            <a:off x="9829800" y="7158038"/>
            <a:ext cx="2971800" cy="2443162"/>
            <a:chOff x="9829800" y="7158038"/>
            <a:chExt cx="2971800" cy="2443162"/>
          </a:xfrm>
        </p:grpSpPr>
        <p:sp>
          <p:nvSpPr>
            <p:cNvPr id="114" name="Прямоугольник 113"/>
            <p:cNvSpPr/>
            <p:nvPr/>
          </p:nvSpPr>
          <p:spPr>
            <a:xfrm>
              <a:off x="9829800" y="7158038"/>
              <a:ext cx="2971800" cy="244316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395" name="Rectangle 115"/>
            <p:cNvSpPr>
              <a:spLocks noChangeArrowheads="1"/>
            </p:cNvSpPr>
            <p:nvPr/>
          </p:nvSpPr>
          <p:spPr bwMode="auto">
            <a:xfrm>
              <a:off x="10444163" y="7158038"/>
              <a:ext cx="2004965" cy="3494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161636" tIns="81572" rIns="161636" bIns="81572" anchor="ctr">
              <a:spAutoFit/>
            </a:bodyPr>
            <a:lstStyle/>
            <a:p>
              <a:pPr algn="ctr" defTabSz="1528763"/>
              <a:r>
                <a:rPr lang="ru-RU" sz="1200" b="1" u="sng">
                  <a:solidFill>
                    <a:schemeClr val="tx1"/>
                  </a:solidFill>
                  <a:cs typeface="Times New Roman" pitchFamily="18" charset="0"/>
                </a:rPr>
                <a:t>Условные  обозначения:</a:t>
              </a:r>
            </a:p>
          </p:txBody>
        </p:sp>
        <p:sp>
          <p:nvSpPr>
            <p:cNvPr id="14396" name="Rectangle 116"/>
            <p:cNvSpPr>
              <a:spLocks noChangeArrowheads="1"/>
            </p:cNvSpPr>
            <p:nvPr/>
          </p:nvSpPr>
          <p:spPr bwMode="auto">
            <a:xfrm>
              <a:off x="10758488" y="8301038"/>
              <a:ext cx="1830387" cy="554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defTabSz="1101725"/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 - количество очагов</a:t>
              </a:r>
              <a:b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</a:br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и площадь пожаров за регион</a:t>
              </a:r>
            </a:p>
          </p:txBody>
        </p:sp>
        <p:grpSp>
          <p:nvGrpSpPr>
            <p:cNvPr id="14397" name="Group 117"/>
            <p:cNvGrpSpPr>
              <a:grpSpLocks/>
            </p:cNvGrpSpPr>
            <p:nvPr/>
          </p:nvGrpSpPr>
          <p:grpSpPr bwMode="auto">
            <a:xfrm>
              <a:off x="9972675" y="8301038"/>
              <a:ext cx="785813" cy="452437"/>
              <a:chOff x="6772" y="6543"/>
              <a:chExt cx="880" cy="360"/>
            </a:xfrm>
          </p:grpSpPr>
          <p:grpSp>
            <p:nvGrpSpPr>
              <p:cNvPr id="14412" name="Group 118"/>
              <p:cNvGrpSpPr>
                <a:grpSpLocks/>
              </p:cNvGrpSpPr>
              <p:nvPr/>
            </p:nvGrpSpPr>
            <p:grpSpPr bwMode="auto">
              <a:xfrm>
                <a:off x="6772" y="6543"/>
                <a:ext cx="682" cy="360"/>
                <a:chOff x="7564" y="6543"/>
                <a:chExt cx="682" cy="360"/>
              </a:xfrm>
            </p:grpSpPr>
            <p:grpSp>
              <p:nvGrpSpPr>
                <p:cNvPr id="14414" name="Group 119"/>
                <p:cNvGrpSpPr>
                  <a:grpSpLocks/>
                </p:cNvGrpSpPr>
                <p:nvPr/>
              </p:nvGrpSpPr>
              <p:grpSpPr bwMode="auto">
                <a:xfrm>
                  <a:off x="8158" y="6543"/>
                  <a:ext cx="88" cy="150"/>
                  <a:chOff x="5368" y="2222"/>
                  <a:chExt cx="117" cy="128"/>
                </a:xfrm>
              </p:grpSpPr>
              <p:sp>
                <p:nvSpPr>
                  <p:cNvPr id="14419" name="Oval 120"/>
                  <p:cNvSpPr>
                    <a:spLocks noChangeArrowheads="1"/>
                  </p:cNvSpPr>
                  <p:nvPr/>
                </p:nvSpPr>
                <p:spPr bwMode="auto">
                  <a:xfrm>
                    <a:off x="5368" y="2292"/>
                    <a:ext cx="115" cy="58"/>
                  </a:xfrm>
                  <a:prstGeom prst="ellipse">
                    <a:avLst/>
                  </a:prstGeom>
                  <a:solidFill>
                    <a:srgbClr val="FC0128"/>
                  </a:solidFill>
                  <a:ln w="12700">
                    <a:solidFill>
                      <a:srgbClr val="FC0128"/>
                    </a:solidFill>
                    <a:round/>
                    <a:headEnd/>
                    <a:tailEnd/>
                  </a:ln>
                </p:spPr>
                <p:txBody>
                  <a:bodyPr wrap="none" lIns="279834" tIns="141219" rIns="279834" bIns="141219" anchor="ctr">
                    <a:spAutoFit/>
                  </a:bodyPr>
                  <a:lstStyle/>
                  <a:p>
                    <a:pPr algn="ctr"/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14420" name="AutoShape 121"/>
                  <p:cNvSpPr>
                    <a:spLocks noChangeArrowheads="1"/>
                  </p:cNvSpPr>
                  <p:nvPr/>
                </p:nvSpPr>
                <p:spPr bwMode="auto">
                  <a:xfrm rot="-1500000">
                    <a:off x="5383" y="2256"/>
                    <a:ext cx="35" cy="59"/>
                  </a:xfrm>
                  <a:prstGeom prst="triangle">
                    <a:avLst>
                      <a:gd name="adj" fmla="val 49931"/>
                    </a:avLst>
                  </a:prstGeom>
                  <a:solidFill>
                    <a:srgbClr val="FC0128"/>
                  </a:solidFill>
                  <a:ln w="12700">
                    <a:solidFill>
                      <a:srgbClr val="FC0128"/>
                    </a:solidFill>
                    <a:miter lim="800000"/>
                    <a:headEnd/>
                    <a:tailEnd/>
                  </a:ln>
                </p:spPr>
                <p:txBody>
                  <a:bodyPr wrap="none" lIns="279834" tIns="141219" rIns="279834" bIns="141219" anchor="ctr">
                    <a:spAutoFit/>
                  </a:bodyPr>
                  <a:lstStyle/>
                  <a:p>
                    <a:pPr algn="ctr"/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14421" name="AutoShape 122"/>
                  <p:cNvSpPr>
                    <a:spLocks noChangeArrowheads="1"/>
                  </p:cNvSpPr>
                  <p:nvPr/>
                </p:nvSpPr>
                <p:spPr bwMode="auto">
                  <a:xfrm rot="1380000">
                    <a:off x="5450" y="2222"/>
                    <a:ext cx="35" cy="91"/>
                  </a:xfrm>
                  <a:prstGeom prst="triangle">
                    <a:avLst>
                      <a:gd name="adj" fmla="val 37431"/>
                    </a:avLst>
                  </a:prstGeom>
                  <a:solidFill>
                    <a:srgbClr val="FC0128"/>
                  </a:solidFill>
                  <a:ln w="12700">
                    <a:solidFill>
                      <a:srgbClr val="FC0128"/>
                    </a:solidFill>
                    <a:miter lim="800000"/>
                    <a:headEnd/>
                    <a:tailEnd/>
                  </a:ln>
                </p:spPr>
                <p:txBody>
                  <a:bodyPr wrap="none" lIns="279834" tIns="141219" rIns="279834" bIns="141219" anchor="ctr">
                    <a:spAutoFit/>
                  </a:bodyPr>
                  <a:lstStyle/>
                  <a:p>
                    <a:pPr algn="ctr"/>
                    <a:endParaRPr lang="ru-RU">
                      <a:latin typeface="Calibri" pitchFamily="34" charset="0"/>
                    </a:endParaRPr>
                  </a:p>
                </p:txBody>
              </p:sp>
            </p:grpSp>
            <p:sp>
              <p:nvSpPr>
                <p:cNvPr id="14415" name="Oval 123"/>
                <p:cNvSpPr>
                  <a:spLocks noChangeArrowheads="1"/>
                </p:cNvSpPr>
                <p:nvPr/>
              </p:nvSpPr>
              <p:spPr bwMode="auto">
                <a:xfrm>
                  <a:off x="7804" y="6691"/>
                  <a:ext cx="390" cy="156"/>
                </a:xfrm>
                <a:prstGeom prst="ellipse">
                  <a:avLst/>
                </a:prstGeom>
                <a:solidFill>
                  <a:schemeClr val="bg1"/>
                </a:solidFill>
                <a:ln w="25400">
                  <a:solidFill>
                    <a:srgbClr val="FC0128"/>
                  </a:solidFill>
                  <a:round/>
                  <a:headEnd/>
                  <a:tailEnd/>
                </a:ln>
              </p:spPr>
              <p:txBody>
                <a:bodyPr wrap="none" lIns="279834" tIns="141219" rIns="279834" bIns="141219" anchor="ctr">
                  <a:spAutoFit/>
                </a:bodyPr>
                <a:lstStyle/>
                <a:p>
                  <a:pPr algn="ctr"/>
                  <a:endParaRPr lang="ru-RU">
                    <a:latin typeface="Calibri" pitchFamily="34" charset="0"/>
                  </a:endParaRPr>
                </a:p>
              </p:txBody>
            </p:sp>
            <p:sp>
              <p:nvSpPr>
                <p:cNvPr id="14416" name="Oval 124"/>
                <p:cNvSpPr>
                  <a:spLocks noChangeArrowheads="1"/>
                </p:cNvSpPr>
                <p:nvPr/>
              </p:nvSpPr>
              <p:spPr bwMode="auto">
                <a:xfrm>
                  <a:off x="7607" y="6595"/>
                  <a:ext cx="258" cy="308"/>
                </a:xfrm>
                <a:prstGeom prst="ellipse">
                  <a:avLst/>
                </a:prstGeom>
                <a:solidFill>
                  <a:srgbClr val="CCFF99"/>
                </a:solidFill>
                <a:ln w="12700">
                  <a:solidFill>
                    <a:srgbClr val="FC0128"/>
                  </a:solidFill>
                  <a:round/>
                  <a:headEnd/>
                  <a:tailEnd/>
                </a:ln>
              </p:spPr>
              <p:txBody>
                <a:bodyPr wrap="none" lIns="279834" tIns="141219" rIns="279834" bIns="141219" anchor="ctr">
                  <a:spAutoFit/>
                </a:bodyPr>
                <a:lstStyle/>
                <a:p>
                  <a:pPr algn="ctr"/>
                  <a:endParaRPr lang="ru-RU">
                    <a:latin typeface="Calibri" pitchFamily="34" charset="0"/>
                  </a:endParaRPr>
                </a:p>
              </p:txBody>
            </p:sp>
            <p:pic>
              <p:nvPicPr>
                <p:cNvPr id="14417" name="Picture 125" descr="пламя"/>
                <p:cNvPicPr>
                  <a:picLocks noChangeAspect="1" noChangeArrowheads="1" noCrop="1"/>
                </p:cNvPicPr>
                <p:nvPr/>
              </p:nvPicPr>
              <p:blipFill>
                <a:blip r:embed="rId8" cstate="print"/>
                <a:srcRect/>
                <a:stretch>
                  <a:fillRect/>
                </a:stretch>
              </p:blipFill>
              <p:spPr bwMode="auto">
                <a:xfrm>
                  <a:off x="7641" y="6591"/>
                  <a:ext cx="212" cy="24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</p:pic>
            <p:graphicFrame>
              <p:nvGraphicFramePr>
                <p:cNvPr id="14341" name="Object 9"/>
                <p:cNvGraphicFramePr>
                  <a:graphicFrameLocks noChangeAspect="1"/>
                </p:cNvGraphicFramePr>
                <p:nvPr/>
              </p:nvGraphicFramePr>
              <p:xfrm>
                <a:off x="7641" y="6629"/>
                <a:ext cx="212" cy="230"/>
              </p:xfrm>
              <a:graphic>
                <a:graphicData uri="http://schemas.openxmlformats.org/presentationml/2006/ole">
                  <p:oleObj spid="_x0000_s14341" name="Clip" r:id="rId10" imgW="7037388" imgH="6438900" progId="">
                    <p:embed/>
                  </p:oleObj>
                </a:graphicData>
              </a:graphic>
            </p:graphicFrame>
            <p:sp>
              <p:nvSpPr>
                <p:cNvPr id="96" name="Text Box 127"/>
                <p:cNvSpPr txBox="1">
                  <a:spLocks noChangeArrowheads="1"/>
                </p:cNvSpPr>
                <p:nvPr/>
              </p:nvSpPr>
              <p:spPr bwMode="auto">
                <a:xfrm>
                  <a:off x="7564" y="6594"/>
                  <a:ext cx="388" cy="241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  <a:effectLst/>
              </p:spPr>
              <p:txBody>
                <a:bodyPr lIns="161636" tIns="81572" rIns="161636" bIns="81572" anchor="ctr">
                  <a:spAutoFit/>
                </a:bodyPr>
                <a:lstStyle/>
                <a:p>
                  <a:pPr algn="ctr" defTabSz="534988" eaLnBrk="0" fontAlgn="auto" hangingPunct="0">
                    <a:spcBef>
                      <a:spcPct val="50000"/>
                    </a:spcBef>
                    <a:spcAft>
                      <a:spcPts val="0"/>
                    </a:spcAft>
                    <a:defRPr/>
                  </a:pPr>
                  <a:r>
                    <a:rPr lang="ru-RU" sz="900" b="1" dirty="0">
                      <a:solidFill>
                        <a:srgbClr val="FF0000"/>
                      </a:solidFill>
                      <a:effectLst>
                        <a:outerShdw blurRad="38100" dist="38100" dir="2700000" algn="tl">
                          <a:srgbClr val="C0C0C0"/>
                        </a:outerShdw>
                      </a:effectLst>
                      <a:latin typeface="+mn-lt"/>
                    </a:rPr>
                    <a:t>5</a:t>
                  </a:r>
                </a:p>
              </p:txBody>
            </p:sp>
          </p:grpSp>
          <p:sp>
            <p:nvSpPr>
              <p:cNvPr id="14413" name="Text Box 128"/>
              <p:cNvSpPr txBox="1">
                <a:spLocks noChangeArrowheads="1"/>
              </p:cNvSpPr>
              <p:nvPr/>
            </p:nvSpPr>
            <p:spPr bwMode="auto">
              <a:xfrm>
                <a:off x="6913" y="6631"/>
                <a:ext cx="739" cy="254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61636" tIns="81572" rIns="161636" bIns="81572" anchor="ctr">
                <a:spAutoFit/>
              </a:bodyPr>
              <a:lstStyle/>
              <a:p>
                <a:pPr algn="ctr" defTabSz="534988"/>
                <a:r>
                  <a:rPr lang="ru-RU" sz="1000" b="1">
                    <a:solidFill>
                      <a:schemeClr val="tx1"/>
                    </a:solidFill>
                    <a:latin typeface="Calibri" pitchFamily="34" charset="0"/>
                  </a:rPr>
                  <a:t>350 га</a:t>
                </a:r>
              </a:p>
            </p:txBody>
          </p:sp>
        </p:grpSp>
        <p:sp>
          <p:nvSpPr>
            <p:cNvPr id="14398" name="Rectangle 129"/>
            <p:cNvSpPr>
              <a:spLocks noChangeArrowheads="1"/>
            </p:cNvSpPr>
            <p:nvPr/>
          </p:nvSpPr>
          <p:spPr bwMode="auto">
            <a:xfrm>
              <a:off x="10615613" y="7716838"/>
              <a:ext cx="2143125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defTabSz="1101725"/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 - количество очагов</a:t>
              </a:r>
              <a:b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</a:br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и площадь крупных пожаров</a:t>
              </a:r>
            </a:p>
          </p:txBody>
        </p:sp>
        <p:grpSp>
          <p:nvGrpSpPr>
            <p:cNvPr id="14399" name="Group 130"/>
            <p:cNvGrpSpPr>
              <a:grpSpLocks/>
            </p:cNvGrpSpPr>
            <p:nvPr/>
          </p:nvGrpSpPr>
          <p:grpSpPr bwMode="auto">
            <a:xfrm>
              <a:off x="9950450" y="7372350"/>
              <a:ext cx="736600" cy="714375"/>
              <a:chOff x="7525" y="5837"/>
              <a:chExt cx="821" cy="572"/>
            </a:xfrm>
          </p:grpSpPr>
          <p:sp>
            <p:nvSpPr>
              <p:cNvPr id="14408" name="Oval 131"/>
              <p:cNvSpPr>
                <a:spLocks noChangeArrowheads="1"/>
              </p:cNvSpPr>
              <p:nvPr/>
            </p:nvSpPr>
            <p:spPr bwMode="auto">
              <a:xfrm>
                <a:off x="7737" y="6210"/>
                <a:ext cx="428" cy="162"/>
              </a:xfrm>
              <a:prstGeom prst="ellipse">
                <a:avLst/>
              </a:prstGeom>
              <a:solidFill>
                <a:schemeClr val="bg1"/>
              </a:solidFill>
              <a:ln w="25400">
                <a:solidFill>
                  <a:srgbClr val="FC0128"/>
                </a:solidFill>
                <a:round/>
                <a:headEnd/>
                <a:tailEnd/>
              </a:ln>
            </p:spPr>
            <p:txBody>
              <a:bodyPr wrap="none" lIns="279834" tIns="141219" rIns="279834" bIns="141219" anchor="ctr">
                <a:spAutoFit/>
              </a:bodyPr>
              <a:lstStyle/>
              <a:p>
                <a:pPr algn="ctr"/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4409" name="Text Box 132"/>
              <p:cNvSpPr txBox="1">
                <a:spLocks noChangeArrowheads="1"/>
              </p:cNvSpPr>
              <p:nvPr/>
            </p:nvSpPr>
            <p:spPr bwMode="auto">
              <a:xfrm>
                <a:off x="7610" y="6154"/>
                <a:ext cx="736" cy="25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161636" tIns="81572" rIns="161636" bIns="81572" anchor="ctr">
                <a:spAutoFit/>
              </a:bodyPr>
              <a:lstStyle/>
              <a:p>
                <a:pPr algn="ctr" defTabSz="534988"/>
                <a:r>
                  <a:rPr lang="ru-RU" sz="1000" b="1">
                    <a:solidFill>
                      <a:schemeClr val="tx1"/>
                    </a:solidFill>
                    <a:latin typeface="Calibri" pitchFamily="34" charset="0"/>
                  </a:rPr>
                  <a:t>228 га</a:t>
                </a:r>
              </a:p>
            </p:txBody>
          </p:sp>
          <p:pic>
            <p:nvPicPr>
              <p:cNvPr id="14410" name="Picture 133" descr="пламя"/>
              <p:cNvPicPr>
                <a:picLocks noChangeAspect="1" noChangeArrowheads="1" noCrop="1"/>
              </p:cNvPicPr>
              <p:nvPr/>
            </p:nvPicPr>
            <p:blipFill>
              <a:blip r:embed="rId8" cstate="print"/>
              <a:srcRect/>
              <a:stretch>
                <a:fillRect/>
              </a:stretch>
            </p:blipFill>
            <p:spPr bwMode="auto">
              <a:xfrm>
                <a:off x="7713" y="5837"/>
                <a:ext cx="162" cy="40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105" name="Text Box 134"/>
              <p:cNvSpPr txBox="1">
                <a:spLocks noChangeArrowheads="1"/>
              </p:cNvSpPr>
              <p:nvPr/>
            </p:nvSpPr>
            <p:spPr bwMode="auto">
              <a:xfrm>
                <a:off x="7525" y="6009"/>
                <a:ext cx="582" cy="26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61636" tIns="81572" rIns="161636" bIns="81572" anchor="ctr">
                <a:spAutoFit/>
              </a:bodyPr>
              <a:lstStyle/>
              <a:p>
                <a:pPr algn="ctr" defTabSz="534988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Calibri" pitchFamily="34" charset="0"/>
                  </a:rPr>
                  <a:t>1</a:t>
                </a:r>
              </a:p>
            </p:txBody>
          </p:sp>
        </p:grpSp>
        <p:grpSp>
          <p:nvGrpSpPr>
            <p:cNvPr id="14400" name="Group 55"/>
            <p:cNvGrpSpPr>
              <a:grpSpLocks/>
            </p:cNvGrpSpPr>
            <p:nvPr/>
          </p:nvGrpSpPr>
          <p:grpSpPr bwMode="auto">
            <a:xfrm>
              <a:off x="10175875" y="9086850"/>
              <a:ext cx="296863" cy="325438"/>
              <a:chOff x="210" y="2071"/>
              <a:chExt cx="261" cy="287"/>
            </a:xfrm>
          </p:grpSpPr>
          <p:grpSp>
            <p:nvGrpSpPr>
              <p:cNvPr id="14402" name="Group 56"/>
              <p:cNvGrpSpPr>
                <a:grpSpLocks/>
              </p:cNvGrpSpPr>
              <p:nvPr/>
            </p:nvGrpSpPr>
            <p:grpSpPr bwMode="auto">
              <a:xfrm>
                <a:off x="215" y="2087"/>
                <a:ext cx="227" cy="271"/>
                <a:chOff x="4933" y="1724"/>
                <a:chExt cx="227" cy="271"/>
              </a:xfrm>
            </p:grpSpPr>
            <p:grpSp>
              <p:nvGrpSpPr>
                <p:cNvPr id="14404" name="Group 57"/>
                <p:cNvGrpSpPr>
                  <a:grpSpLocks/>
                </p:cNvGrpSpPr>
                <p:nvPr/>
              </p:nvGrpSpPr>
              <p:grpSpPr bwMode="auto">
                <a:xfrm>
                  <a:off x="4978" y="1724"/>
                  <a:ext cx="182" cy="227"/>
                  <a:chOff x="2075" y="1633"/>
                  <a:chExt cx="182" cy="227"/>
                </a:xfrm>
              </p:grpSpPr>
              <p:sp>
                <p:nvSpPr>
                  <p:cNvPr id="14406" name="Line 58"/>
                  <p:cNvSpPr>
                    <a:spLocks noChangeShapeType="1"/>
                  </p:cNvSpPr>
                  <p:nvPr/>
                </p:nvSpPr>
                <p:spPr bwMode="auto">
                  <a:xfrm>
                    <a:off x="2075" y="1633"/>
                    <a:ext cx="0" cy="227"/>
                  </a:xfrm>
                  <a:prstGeom prst="line">
                    <a:avLst/>
                  </a:prstGeom>
                  <a:noFill/>
                  <a:ln w="28575">
                    <a:solidFill>
                      <a:srgbClr val="000000"/>
                    </a:solidFill>
                    <a:round/>
                    <a:headEnd/>
                    <a:tailEnd type="oval" w="lg" len="lg"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4407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2075" y="1633"/>
                    <a:ext cx="182" cy="91"/>
                  </a:xfrm>
                  <a:prstGeom prst="rect">
                    <a:avLst/>
                  </a:prstGeom>
                  <a:solidFill>
                    <a:srgbClr val="FF0000"/>
                  </a:solidFill>
                  <a:ln w="28575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pPr algn="ctr"/>
                    <a:endParaRPr lang="ru-RU"/>
                  </a:p>
                </p:txBody>
              </p:sp>
            </p:grpSp>
            <p:sp>
              <p:nvSpPr>
                <p:cNvPr id="14405" name="Oval 60"/>
                <p:cNvSpPr>
                  <a:spLocks noChangeArrowheads="1"/>
                </p:cNvSpPr>
                <p:nvPr/>
              </p:nvSpPr>
              <p:spPr bwMode="auto">
                <a:xfrm>
                  <a:off x="4933" y="1905"/>
                  <a:ext cx="91" cy="90"/>
                </a:xfrm>
                <a:prstGeom prst="ellipse">
                  <a:avLst/>
                </a:prstGeom>
                <a:solidFill>
                  <a:srgbClr val="FF0000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ru-RU"/>
                </a:p>
              </p:txBody>
            </p:sp>
          </p:grpSp>
          <p:sp>
            <p:nvSpPr>
              <p:cNvPr id="14403" name="Text Box 61"/>
              <p:cNvSpPr txBox="1">
                <a:spLocks noChangeArrowheads="1"/>
              </p:cNvSpPr>
              <p:nvPr/>
            </p:nvSpPr>
            <p:spPr bwMode="auto">
              <a:xfrm>
                <a:off x="210" y="2071"/>
                <a:ext cx="261" cy="19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65304" tIns="32652" rIns="65304" bIns="32652">
                <a:spAutoFit/>
              </a:bodyPr>
              <a:lstStyle/>
              <a:p>
                <a:pPr algn="ctr" defTabSz="755650">
                  <a:spcBef>
                    <a:spcPct val="50000"/>
                  </a:spcBef>
                </a:pPr>
                <a:endParaRPr lang="ru-RU" sz="1000" b="1">
                  <a:latin typeface="Arial Black" pitchFamily="34" charset="0"/>
                </a:endParaRPr>
              </a:p>
            </p:txBody>
          </p:sp>
        </p:grpSp>
        <p:sp>
          <p:nvSpPr>
            <p:cNvPr id="14401" name="Rectangle 116"/>
            <p:cNvSpPr>
              <a:spLocks noChangeArrowheads="1"/>
            </p:cNvSpPr>
            <p:nvPr/>
          </p:nvSpPr>
          <p:spPr bwMode="auto">
            <a:xfrm>
              <a:off x="10714038" y="8961438"/>
              <a:ext cx="2044700" cy="554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>
              <a:spAutoFit/>
            </a:bodyPr>
            <a:lstStyle/>
            <a:p>
              <a:pPr defTabSz="1101725"/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 - населённые пункты подверженные угрозе лесных пожаров</a:t>
              </a:r>
            </a:p>
          </p:txBody>
        </p:sp>
      </p:grpSp>
      <p:sp>
        <p:nvSpPr>
          <p:cNvPr id="14380" name="Text Box 4"/>
          <p:cNvSpPr txBox="1">
            <a:spLocks noChangeArrowheads="1"/>
          </p:cNvSpPr>
          <p:nvPr/>
        </p:nvSpPr>
        <p:spPr bwMode="auto">
          <a:xfrm>
            <a:off x="-457200" y="0"/>
            <a:ext cx="13258800" cy="1046163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269" tIns="45634" rIns="91269" bIns="45634">
            <a:spAutoFit/>
          </a:bodyPr>
          <a:lstStyle/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КАРТА ГОРИМОСТИ «АЧХОЙ-МАРТАНОВСКОГО ЛЕСНИЧЕСТВА»</a:t>
            </a:r>
          </a:p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АЧХОЙ-МАРТАНОВСКОГО МУНИЦИПАЛЬНОГО РАЙОНА </a:t>
            </a:r>
          </a:p>
        </p:txBody>
      </p:sp>
      <p:grpSp>
        <p:nvGrpSpPr>
          <p:cNvPr id="14381" name="Group 55"/>
          <p:cNvGrpSpPr>
            <a:grpSpLocks/>
          </p:cNvGrpSpPr>
          <p:nvPr/>
        </p:nvGrpSpPr>
        <p:grpSpPr bwMode="auto">
          <a:xfrm>
            <a:off x="5100638" y="2389188"/>
            <a:ext cx="415925" cy="455612"/>
            <a:chOff x="210" y="2071"/>
            <a:chExt cx="261" cy="287"/>
          </a:xfrm>
        </p:grpSpPr>
        <p:grpSp>
          <p:nvGrpSpPr>
            <p:cNvPr id="14388" name="Group 56"/>
            <p:cNvGrpSpPr>
              <a:grpSpLocks/>
            </p:cNvGrpSpPr>
            <p:nvPr/>
          </p:nvGrpSpPr>
          <p:grpSpPr bwMode="auto">
            <a:xfrm>
              <a:off x="215" y="2087"/>
              <a:ext cx="227" cy="271"/>
              <a:chOff x="4933" y="1724"/>
              <a:chExt cx="227" cy="271"/>
            </a:xfrm>
          </p:grpSpPr>
          <p:grpSp>
            <p:nvGrpSpPr>
              <p:cNvPr id="14390" name="Group 57"/>
              <p:cNvGrpSpPr>
                <a:grpSpLocks/>
              </p:cNvGrpSpPr>
              <p:nvPr/>
            </p:nvGrpSpPr>
            <p:grpSpPr bwMode="auto">
              <a:xfrm>
                <a:off x="4978" y="1724"/>
                <a:ext cx="182" cy="227"/>
                <a:chOff x="2075" y="1633"/>
                <a:chExt cx="182" cy="227"/>
              </a:xfrm>
            </p:grpSpPr>
            <p:sp>
              <p:nvSpPr>
                <p:cNvPr id="14392" name="Line 58"/>
                <p:cNvSpPr>
                  <a:spLocks noChangeShapeType="1"/>
                </p:cNvSpPr>
                <p:nvPr/>
              </p:nvSpPr>
              <p:spPr bwMode="auto">
                <a:xfrm>
                  <a:off x="2075" y="1633"/>
                  <a:ext cx="0" cy="227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 type="oval" w="lg" len="lg"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14393" name="Rectangle 59"/>
                <p:cNvSpPr>
                  <a:spLocks noChangeArrowheads="1"/>
                </p:cNvSpPr>
                <p:nvPr/>
              </p:nvSpPr>
              <p:spPr bwMode="auto">
                <a:xfrm>
                  <a:off x="2075" y="1633"/>
                  <a:ext cx="182" cy="91"/>
                </a:xfrm>
                <a:prstGeom prst="rect">
                  <a:avLst/>
                </a:prstGeom>
                <a:solidFill>
                  <a:srgbClr val="FF0000"/>
                </a:solidFill>
                <a:ln w="2857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algn="ctr"/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4391" name="Oval 60"/>
              <p:cNvSpPr>
                <a:spLocks noChangeArrowheads="1"/>
              </p:cNvSpPr>
              <p:nvPr/>
            </p:nvSpPr>
            <p:spPr bwMode="auto">
              <a:xfrm>
                <a:off x="4933" y="1905"/>
                <a:ext cx="91" cy="90"/>
              </a:xfrm>
              <a:prstGeom prst="ellipse">
                <a:avLst/>
              </a:prstGeom>
              <a:solidFill>
                <a:srgbClr val="FF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4389" name="Text Box 61"/>
            <p:cNvSpPr txBox="1">
              <a:spLocks noChangeArrowheads="1"/>
            </p:cNvSpPr>
            <p:nvPr/>
          </p:nvSpPr>
          <p:spPr bwMode="auto">
            <a:xfrm>
              <a:off x="210" y="2071"/>
              <a:ext cx="261" cy="1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5304" tIns="32652" rIns="65304" bIns="32652">
              <a:spAutoFit/>
            </a:bodyPr>
            <a:lstStyle/>
            <a:p>
              <a:pPr algn="ctr" defTabSz="1057275">
                <a:spcBef>
                  <a:spcPct val="50000"/>
                </a:spcBef>
              </a:pPr>
              <a:endParaRPr lang="ru-RU" sz="1400" b="1">
                <a:solidFill>
                  <a:schemeClr val="tx1"/>
                </a:solidFill>
                <a:latin typeface="Arial Black" pitchFamily="34" charset="0"/>
              </a:endParaRPr>
            </a:p>
          </p:txBody>
        </p:sp>
      </p:grpSp>
      <p:sp>
        <p:nvSpPr>
          <p:cNvPr id="14382" name="TextBox 89"/>
          <p:cNvSpPr txBox="1">
            <a:spLocks noChangeArrowheads="1"/>
          </p:cNvSpPr>
          <p:nvPr/>
        </p:nvSpPr>
        <p:spPr bwMode="auto">
          <a:xfrm>
            <a:off x="5186363" y="2586038"/>
            <a:ext cx="1665287" cy="3905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/>
          <a:p>
            <a:pPr algn="ctr"/>
            <a:r>
              <a:rPr lang="ru-RU" sz="1700" b="1">
                <a:solidFill>
                  <a:schemeClr val="tx1"/>
                </a:solidFill>
              </a:rPr>
              <a:t>Новый-шарой</a:t>
            </a:r>
          </a:p>
        </p:txBody>
      </p:sp>
      <p:grpSp>
        <p:nvGrpSpPr>
          <p:cNvPr id="14383" name="Group 97"/>
          <p:cNvGrpSpPr>
            <a:grpSpLocks/>
          </p:cNvGrpSpPr>
          <p:nvPr/>
        </p:nvGrpSpPr>
        <p:grpSpPr bwMode="auto">
          <a:xfrm>
            <a:off x="6407150" y="2609850"/>
            <a:ext cx="866775" cy="520700"/>
            <a:chOff x="-1137" y="1428"/>
            <a:chExt cx="441" cy="282"/>
          </a:xfrm>
        </p:grpSpPr>
        <p:grpSp>
          <p:nvGrpSpPr>
            <p:cNvPr id="14384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4386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387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4385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grpSp>
        <p:nvGrpSpPr>
          <p:cNvPr id="88067" name="Группа 36"/>
          <p:cNvGrpSpPr>
            <a:grpSpLocks/>
          </p:cNvGrpSpPr>
          <p:nvPr/>
        </p:nvGrpSpPr>
        <p:grpSpPr bwMode="auto">
          <a:xfrm>
            <a:off x="10058400" y="7872413"/>
            <a:ext cx="2743200" cy="1728787"/>
            <a:chOff x="10058400" y="7872413"/>
            <a:chExt cx="2743200" cy="1728787"/>
          </a:xfrm>
        </p:grpSpPr>
        <p:sp>
          <p:nvSpPr>
            <p:cNvPr id="9" name="Прямоугольник 8"/>
            <p:cNvSpPr>
              <a:spLocks noChangeArrowheads="1"/>
            </p:cNvSpPr>
            <p:nvPr/>
          </p:nvSpPr>
          <p:spPr bwMode="auto">
            <a:xfrm>
              <a:off x="10058400" y="7872413"/>
              <a:ext cx="2743200" cy="172878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 algn="ctr">
              <a:solidFill>
                <a:srgbClr val="FF0000"/>
              </a:solidFill>
              <a:miter lim="800000"/>
              <a:headEnd/>
              <a:tailEnd/>
            </a:ln>
            <a:effectLst>
              <a:outerShdw dist="20000" dir="5400000" rotWithShape="0">
                <a:srgbClr val="000000">
                  <a:alpha val="37999"/>
                </a:srgbClr>
              </a:outerShdw>
            </a:effectLst>
          </p:spPr>
          <p:txBody>
            <a:bodyPr lIns="127954" tIns="63979" rIns="127954" bIns="63979" anchor="ctr"/>
            <a:lstStyle/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 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               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</a:t>
              </a:r>
              <a:r>
                <a:rPr lang="ru-RU" sz="1400" b="1" dirty="0">
                  <a:solidFill>
                    <a:srgbClr val="000000"/>
                  </a:solidFill>
                  <a:cs typeface="Times New Roman" pitchFamily="18" charset="0"/>
                </a:rPr>
                <a:t>                                    </a:t>
              </a:r>
            </a:p>
          </p:txBody>
        </p:sp>
        <p:grpSp>
          <p:nvGrpSpPr>
            <p:cNvPr id="88132" name="Group 260"/>
            <p:cNvGrpSpPr>
              <a:grpSpLocks/>
            </p:cNvGrpSpPr>
            <p:nvPr/>
          </p:nvGrpSpPr>
          <p:grpSpPr bwMode="auto">
            <a:xfrm>
              <a:off x="10086931" y="8504223"/>
              <a:ext cx="500063" cy="12702"/>
              <a:chOff x="4455" y="3099"/>
              <a:chExt cx="225" cy="6"/>
            </a:xfrm>
          </p:grpSpPr>
          <p:cxnSp>
            <p:nvCxnSpPr>
              <p:cNvPr id="25" name="Прямая соединительная линия 24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" name="Прямая соединительная линия 25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133" name="Text Box 352"/>
            <p:cNvSpPr txBox="1">
              <a:spLocks noChangeArrowheads="1"/>
            </p:cNvSpPr>
            <p:nvPr/>
          </p:nvSpPr>
          <p:spPr bwMode="auto">
            <a:xfrm>
              <a:off x="10872745" y="8372496"/>
              <a:ext cx="1401762" cy="2778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границы гарнизона</a:t>
              </a:r>
            </a:p>
          </p:txBody>
        </p:sp>
        <p:grpSp>
          <p:nvGrpSpPr>
            <p:cNvPr id="88134" name="Group 260"/>
            <p:cNvGrpSpPr>
              <a:grpSpLocks/>
            </p:cNvGrpSpPr>
            <p:nvPr/>
          </p:nvGrpSpPr>
          <p:grpSpPr bwMode="auto">
            <a:xfrm>
              <a:off x="10086961" y="8861414"/>
              <a:ext cx="500063" cy="12702"/>
              <a:chOff x="4455" y="3099"/>
              <a:chExt cx="225" cy="6"/>
            </a:xfrm>
          </p:grpSpPr>
          <p:cxnSp>
            <p:nvCxnSpPr>
              <p:cNvPr id="23" name="Прямая соединительная линия 22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FF0000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Прямая соединительная линия 23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135" name="Text Box 352"/>
            <p:cNvSpPr txBox="1">
              <a:spLocks noChangeArrowheads="1"/>
            </p:cNvSpPr>
            <p:nvPr/>
          </p:nvSpPr>
          <p:spPr bwMode="auto">
            <a:xfrm>
              <a:off x="10872775" y="8729687"/>
              <a:ext cx="1401762" cy="2778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границы лесхоза</a:t>
              </a:r>
            </a:p>
          </p:txBody>
        </p:sp>
        <p:sp>
          <p:nvSpPr>
            <p:cNvPr id="88136" name="Text Box 352"/>
            <p:cNvSpPr txBox="1">
              <a:spLocks noChangeArrowheads="1"/>
            </p:cNvSpPr>
            <p:nvPr/>
          </p:nvSpPr>
          <p:spPr bwMode="auto">
            <a:xfrm>
              <a:off x="10301271" y="7943866"/>
              <a:ext cx="2214577" cy="3386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4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88137" name="Group 260"/>
            <p:cNvGrpSpPr>
              <a:grpSpLocks/>
            </p:cNvGrpSpPr>
            <p:nvPr/>
          </p:nvGrpSpPr>
          <p:grpSpPr bwMode="auto">
            <a:xfrm>
              <a:off x="10086957" y="9159866"/>
              <a:ext cx="500063" cy="12702"/>
              <a:chOff x="4455" y="3099"/>
              <a:chExt cx="225" cy="6"/>
            </a:xfrm>
          </p:grpSpPr>
          <p:cxnSp>
            <p:nvCxnSpPr>
              <p:cNvPr id="21" name="Прямая соединительная линия 20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00B050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Прямая соединительная линия 21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00B05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8138" name="Group 260"/>
            <p:cNvGrpSpPr>
              <a:grpSpLocks/>
            </p:cNvGrpSpPr>
            <p:nvPr/>
          </p:nvGrpSpPr>
          <p:grpSpPr bwMode="auto">
            <a:xfrm>
              <a:off x="10086957" y="9445619"/>
              <a:ext cx="500063" cy="12702"/>
              <a:chOff x="4455" y="3099"/>
              <a:chExt cx="225" cy="6"/>
            </a:xfrm>
          </p:grpSpPr>
          <p:cxnSp>
            <p:nvCxnSpPr>
              <p:cNvPr id="19" name="Прямая соединительная линия 18"/>
              <p:cNvCxnSpPr/>
              <p:nvPr/>
            </p:nvCxnSpPr>
            <p:spPr>
              <a:xfrm>
                <a:off x="4455" y="3104"/>
                <a:ext cx="225" cy="1"/>
              </a:xfrm>
              <a:prstGeom prst="line">
                <a:avLst/>
              </a:prstGeom>
              <a:ln w="50800">
                <a:solidFill>
                  <a:srgbClr val="00206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Прямая соединительная линия 19"/>
              <p:cNvCxnSpPr/>
              <p:nvPr/>
            </p:nvCxnSpPr>
            <p:spPr>
              <a:xfrm>
                <a:off x="4524" y="3099"/>
                <a:ext cx="89" cy="1"/>
              </a:xfrm>
              <a:prstGeom prst="line">
                <a:avLst/>
              </a:prstGeom>
              <a:ln w="25400">
                <a:solidFill>
                  <a:srgbClr val="002060"/>
                </a:solidFill>
                <a:prstDash val="sys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8139" name="Text Box 352"/>
            <p:cNvSpPr txBox="1">
              <a:spLocks noChangeArrowheads="1"/>
            </p:cNvSpPr>
            <p:nvPr/>
          </p:nvSpPr>
          <p:spPr bwMode="auto">
            <a:xfrm>
              <a:off x="10801337" y="9015440"/>
              <a:ext cx="1401762" cy="2778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Граница лесничеств</a:t>
              </a:r>
            </a:p>
          </p:txBody>
        </p:sp>
        <p:sp>
          <p:nvSpPr>
            <p:cNvPr id="88140" name="Text Box 352"/>
            <p:cNvSpPr txBox="1">
              <a:spLocks noChangeArrowheads="1"/>
            </p:cNvSpPr>
            <p:nvPr/>
          </p:nvSpPr>
          <p:spPr bwMode="auto">
            <a:xfrm>
              <a:off x="10801337" y="9301193"/>
              <a:ext cx="1971643" cy="27710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Граница арендуемых земель</a:t>
              </a:r>
            </a:p>
          </p:txBody>
        </p:sp>
      </p:grpSp>
      <p:graphicFrame>
        <p:nvGraphicFramePr>
          <p:cNvPr id="109590" name="Group 22"/>
          <p:cNvGraphicFramePr>
            <a:graphicFrameLocks noGrp="1"/>
          </p:cNvGraphicFramePr>
          <p:nvPr/>
        </p:nvGraphicFramePr>
        <p:xfrm>
          <a:off x="6472238" y="1657350"/>
          <a:ext cx="6329362" cy="1855470"/>
        </p:xfrm>
        <a:graphic>
          <a:graphicData uri="http://schemas.openxmlformats.org/drawingml/2006/table">
            <a:tbl>
              <a:tblPr/>
              <a:tblGrid>
                <a:gridCol w="1571625"/>
                <a:gridCol w="960437"/>
                <a:gridCol w="1265238"/>
                <a:gridCol w="1266825"/>
                <a:gridCol w="1265237"/>
              </a:tblGrid>
              <a:tr h="371475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Площадь муниципального образования км.кв.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земель, на которых расположены леса (га.)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1475">
                <a:tc row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14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Лесного фонда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Иных категорий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Министерства обороны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14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15390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15390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8" name="Таблица 27"/>
          <p:cNvGraphicFramePr>
            <a:graphicFrameLocks noGrp="1"/>
          </p:cNvGraphicFramePr>
          <p:nvPr/>
        </p:nvGraphicFramePr>
        <p:xfrm>
          <a:off x="8410575" y="4729163"/>
          <a:ext cx="4391025" cy="1463040"/>
        </p:xfrm>
        <a:graphic>
          <a:graphicData uri="http://schemas.openxmlformats.org/drawingml/2006/table">
            <a:tbl>
              <a:tblPr/>
              <a:tblGrid>
                <a:gridCol w="2867025"/>
                <a:gridCol w="919163"/>
                <a:gridCol w="604837"/>
              </a:tblGrid>
              <a:tr h="131763"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 привлекаемые на тушение пожаров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1763"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17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л.с., чел.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лесхоза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привлекаемых по договорам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29" name="Полилиния 28"/>
          <p:cNvSpPr/>
          <p:nvPr/>
        </p:nvSpPr>
        <p:spPr>
          <a:xfrm>
            <a:off x="1685925" y="2565400"/>
            <a:ext cx="4876800" cy="5372100"/>
          </a:xfrm>
          <a:custGeom>
            <a:avLst/>
            <a:gdLst>
              <a:gd name="connsiteX0" fmla="*/ 1504544 w 4876800"/>
              <a:gd name="connsiteY0" fmla="*/ 5139447 h 5372911"/>
              <a:gd name="connsiteX1" fmla="*/ 1971472 w 4876800"/>
              <a:gd name="connsiteY1" fmla="*/ 5061626 h 5372911"/>
              <a:gd name="connsiteX2" fmla="*/ 2302212 w 4876800"/>
              <a:gd name="connsiteY2" fmla="*/ 3271737 h 5372911"/>
              <a:gd name="connsiteX3" fmla="*/ 3138791 w 4876800"/>
              <a:gd name="connsiteY3" fmla="*/ 2629711 h 5372911"/>
              <a:gd name="connsiteX4" fmla="*/ 3702995 w 4876800"/>
              <a:gd name="connsiteY4" fmla="*/ 1695856 h 5372911"/>
              <a:gd name="connsiteX5" fmla="*/ 4773038 w 4876800"/>
              <a:gd name="connsiteY5" fmla="*/ 762001 h 5372911"/>
              <a:gd name="connsiteX6" fmla="*/ 4325566 w 4876800"/>
              <a:gd name="connsiteY6" fmla="*/ 275618 h 5372911"/>
              <a:gd name="connsiteX7" fmla="*/ 2924783 w 4876800"/>
              <a:gd name="connsiteY7" fmla="*/ 22698 h 5372911"/>
              <a:gd name="connsiteX8" fmla="*/ 1971472 w 4876800"/>
              <a:gd name="connsiteY8" fmla="*/ 139430 h 5372911"/>
              <a:gd name="connsiteX9" fmla="*/ 1485089 w 4876800"/>
              <a:gd name="connsiteY9" fmla="*/ 392350 h 5372911"/>
              <a:gd name="connsiteX10" fmla="*/ 1854740 w 4876800"/>
              <a:gd name="connsiteY10" fmla="*/ 781456 h 5372911"/>
              <a:gd name="connsiteX11" fmla="*/ 395591 w 4876800"/>
              <a:gd name="connsiteY11" fmla="*/ 1598579 h 5372911"/>
              <a:gd name="connsiteX12" fmla="*/ 162127 w 4876800"/>
              <a:gd name="connsiteY12" fmla="*/ 2104418 h 5372911"/>
              <a:gd name="connsiteX13" fmla="*/ 376136 w 4876800"/>
              <a:gd name="connsiteY13" fmla="*/ 2688077 h 5372911"/>
              <a:gd name="connsiteX14" fmla="*/ 64851 w 4876800"/>
              <a:gd name="connsiteY14" fmla="*/ 3135550 h 5372911"/>
              <a:gd name="connsiteX15" fmla="*/ 259404 w 4876800"/>
              <a:gd name="connsiteY15" fmla="*/ 3388469 h 5372911"/>
              <a:gd name="connsiteX16" fmla="*/ 6485 w 4876800"/>
              <a:gd name="connsiteY16" fmla="*/ 3855396 h 5372911"/>
              <a:gd name="connsiteX17" fmla="*/ 220493 w 4876800"/>
              <a:gd name="connsiteY17" fmla="*/ 4497422 h 5372911"/>
              <a:gd name="connsiteX18" fmla="*/ 784698 w 4876800"/>
              <a:gd name="connsiteY18" fmla="*/ 4808707 h 5372911"/>
              <a:gd name="connsiteX19" fmla="*/ 1193259 w 4876800"/>
              <a:gd name="connsiteY19" fmla="*/ 5139447 h 5372911"/>
              <a:gd name="connsiteX20" fmla="*/ 1446178 w 4876800"/>
              <a:gd name="connsiteY20" fmla="*/ 5119992 h 5372911"/>
              <a:gd name="connsiteX0" fmla="*/ 1504544 w 4876800"/>
              <a:gd name="connsiteY0" fmla="*/ 5139447 h 5372911"/>
              <a:gd name="connsiteX1" fmla="*/ 1971472 w 4876800"/>
              <a:gd name="connsiteY1" fmla="*/ 5061626 h 5372911"/>
              <a:gd name="connsiteX2" fmla="*/ 2302212 w 4876800"/>
              <a:gd name="connsiteY2" fmla="*/ 3271737 h 5372911"/>
              <a:gd name="connsiteX3" fmla="*/ 3138791 w 4876800"/>
              <a:gd name="connsiteY3" fmla="*/ 2629711 h 5372911"/>
              <a:gd name="connsiteX4" fmla="*/ 3702995 w 4876800"/>
              <a:gd name="connsiteY4" fmla="*/ 1695856 h 5372911"/>
              <a:gd name="connsiteX5" fmla="*/ 4773038 w 4876800"/>
              <a:gd name="connsiteY5" fmla="*/ 762001 h 5372911"/>
              <a:gd name="connsiteX6" fmla="*/ 4325566 w 4876800"/>
              <a:gd name="connsiteY6" fmla="*/ 275618 h 5372911"/>
              <a:gd name="connsiteX7" fmla="*/ 2924783 w 4876800"/>
              <a:gd name="connsiteY7" fmla="*/ 22698 h 5372911"/>
              <a:gd name="connsiteX8" fmla="*/ 1971472 w 4876800"/>
              <a:gd name="connsiteY8" fmla="*/ 139430 h 5372911"/>
              <a:gd name="connsiteX9" fmla="*/ 1485089 w 4876800"/>
              <a:gd name="connsiteY9" fmla="*/ 392350 h 5372911"/>
              <a:gd name="connsiteX10" fmla="*/ 1854740 w 4876800"/>
              <a:gd name="connsiteY10" fmla="*/ 781456 h 5372911"/>
              <a:gd name="connsiteX11" fmla="*/ 395591 w 4876800"/>
              <a:gd name="connsiteY11" fmla="*/ 1598579 h 5372911"/>
              <a:gd name="connsiteX12" fmla="*/ 162127 w 4876800"/>
              <a:gd name="connsiteY12" fmla="*/ 2104418 h 5372911"/>
              <a:gd name="connsiteX13" fmla="*/ 376136 w 4876800"/>
              <a:gd name="connsiteY13" fmla="*/ 2688077 h 5372911"/>
              <a:gd name="connsiteX14" fmla="*/ 64851 w 4876800"/>
              <a:gd name="connsiteY14" fmla="*/ 3135550 h 5372911"/>
              <a:gd name="connsiteX15" fmla="*/ 259404 w 4876800"/>
              <a:gd name="connsiteY15" fmla="*/ 3388469 h 5372911"/>
              <a:gd name="connsiteX16" fmla="*/ 6485 w 4876800"/>
              <a:gd name="connsiteY16" fmla="*/ 3855396 h 5372911"/>
              <a:gd name="connsiteX17" fmla="*/ 220493 w 4876800"/>
              <a:gd name="connsiteY17" fmla="*/ 4497422 h 5372911"/>
              <a:gd name="connsiteX18" fmla="*/ 784698 w 4876800"/>
              <a:gd name="connsiteY18" fmla="*/ 4808707 h 5372911"/>
              <a:gd name="connsiteX19" fmla="*/ 1193259 w 4876800"/>
              <a:gd name="connsiteY19" fmla="*/ 5139447 h 5372911"/>
              <a:gd name="connsiteX20" fmla="*/ 1446178 w 4876800"/>
              <a:gd name="connsiteY20" fmla="*/ 5119992 h 5372911"/>
              <a:gd name="connsiteX21" fmla="*/ 1504544 w 4876800"/>
              <a:gd name="connsiteY21" fmla="*/ 5139447 h 5372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876800" h="5372911">
                <a:moveTo>
                  <a:pt x="1504544" y="5139447"/>
                </a:moveTo>
                <a:cubicBezTo>
                  <a:pt x="1671535" y="5256179"/>
                  <a:pt x="1838527" y="5372911"/>
                  <a:pt x="1971472" y="5061626"/>
                </a:cubicBezTo>
                <a:cubicBezTo>
                  <a:pt x="2104417" y="4750341"/>
                  <a:pt x="2107659" y="3677056"/>
                  <a:pt x="2302212" y="3271737"/>
                </a:cubicBezTo>
                <a:cubicBezTo>
                  <a:pt x="2496765" y="2866418"/>
                  <a:pt x="2905327" y="2892358"/>
                  <a:pt x="3138791" y="2629711"/>
                </a:cubicBezTo>
                <a:cubicBezTo>
                  <a:pt x="3372255" y="2367064"/>
                  <a:pt x="3430621" y="2007141"/>
                  <a:pt x="3702995" y="1695856"/>
                </a:cubicBezTo>
                <a:cubicBezTo>
                  <a:pt x="3975369" y="1384571"/>
                  <a:pt x="4669276" y="998707"/>
                  <a:pt x="4773038" y="762001"/>
                </a:cubicBezTo>
                <a:cubicBezTo>
                  <a:pt x="4876800" y="525295"/>
                  <a:pt x="4633609" y="398835"/>
                  <a:pt x="4325566" y="275618"/>
                </a:cubicBezTo>
                <a:cubicBezTo>
                  <a:pt x="4017524" y="152401"/>
                  <a:pt x="3317132" y="45396"/>
                  <a:pt x="2924783" y="22698"/>
                </a:cubicBezTo>
                <a:cubicBezTo>
                  <a:pt x="2532434" y="0"/>
                  <a:pt x="2211421" y="77821"/>
                  <a:pt x="1971472" y="139430"/>
                </a:cubicBezTo>
                <a:cubicBezTo>
                  <a:pt x="1731523" y="201039"/>
                  <a:pt x="1504544" y="285346"/>
                  <a:pt x="1485089" y="392350"/>
                </a:cubicBezTo>
                <a:cubicBezTo>
                  <a:pt x="1465634" y="499354"/>
                  <a:pt x="2036323" y="580418"/>
                  <a:pt x="1854740" y="781456"/>
                </a:cubicBezTo>
                <a:cubicBezTo>
                  <a:pt x="1673157" y="982494"/>
                  <a:pt x="677693" y="1378085"/>
                  <a:pt x="395591" y="1598579"/>
                </a:cubicBezTo>
                <a:cubicBezTo>
                  <a:pt x="113489" y="1819073"/>
                  <a:pt x="165369" y="1922835"/>
                  <a:pt x="162127" y="2104418"/>
                </a:cubicBezTo>
                <a:cubicBezTo>
                  <a:pt x="158885" y="2286001"/>
                  <a:pt x="392349" y="2516222"/>
                  <a:pt x="376136" y="2688077"/>
                </a:cubicBezTo>
                <a:cubicBezTo>
                  <a:pt x="359923" y="2859932"/>
                  <a:pt x="84306" y="3018818"/>
                  <a:pt x="64851" y="3135550"/>
                </a:cubicBezTo>
                <a:cubicBezTo>
                  <a:pt x="45396" y="3252282"/>
                  <a:pt x="269132" y="3268495"/>
                  <a:pt x="259404" y="3388469"/>
                </a:cubicBezTo>
                <a:cubicBezTo>
                  <a:pt x="249676" y="3508443"/>
                  <a:pt x="12970" y="3670571"/>
                  <a:pt x="6485" y="3855396"/>
                </a:cubicBezTo>
                <a:cubicBezTo>
                  <a:pt x="0" y="4040221"/>
                  <a:pt x="90791" y="4338537"/>
                  <a:pt x="220493" y="4497422"/>
                </a:cubicBezTo>
                <a:cubicBezTo>
                  <a:pt x="350195" y="4656307"/>
                  <a:pt x="622570" y="4701703"/>
                  <a:pt x="784698" y="4808707"/>
                </a:cubicBezTo>
                <a:cubicBezTo>
                  <a:pt x="946826" y="4915711"/>
                  <a:pt x="1083012" y="5087566"/>
                  <a:pt x="1193259" y="5139447"/>
                </a:cubicBezTo>
                <a:cubicBezTo>
                  <a:pt x="1303506" y="5191328"/>
                  <a:pt x="1374842" y="5155660"/>
                  <a:pt x="1446178" y="5119992"/>
                </a:cubicBezTo>
                <a:lnTo>
                  <a:pt x="1504544" y="5139447"/>
                </a:lnTo>
                <a:close/>
              </a:path>
            </a:pathLst>
          </a:custGeom>
          <a:ln w="444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1" name="Полилиния 30"/>
          <p:cNvSpPr/>
          <p:nvPr/>
        </p:nvSpPr>
        <p:spPr>
          <a:xfrm>
            <a:off x="1809750" y="4338638"/>
            <a:ext cx="2921000" cy="3417887"/>
          </a:xfrm>
          <a:custGeom>
            <a:avLst/>
            <a:gdLst>
              <a:gd name="connsiteX0" fmla="*/ 136187 w 2921540"/>
              <a:gd name="connsiteY0" fmla="*/ 0 h 3417652"/>
              <a:gd name="connsiteX1" fmla="*/ 525293 w 2921540"/>
              <a:gd name="connsiteY1" fmla="*/ 77821 h 3417652"/>
              <a:gd name="connsiteX2" fmla="*/ 992221 w 2921540"/>
              <a:gd name="connsiteY2" fmla="*/ 97277 h 3417652"/>
              <a:gd name="connsiteX3" fmla="*/ 2003898 w 2921540"/>
              <a:gd name="connsiteY3" fmla="*/ 466928 h 3417652"/>
              <a:gd name="connsiteX4" fmla="*/ 2451370 w 2921540"/>
              <a:gd name="connsiteY4" fmla="*/ 447473 h 3417652"/>
              <a:gd name="connsiteX5" fmla="*/ 2762655 w 2921540"/>
              <a:gd name="connsiteY5" fmla="*/ 428017 h 3417652"/>
              <a:gd name="connsiteX6" fmla="*/ 2879387 w 2921540"/>
              <a:gd name="connsiteY6" fmla="*/ 564204 h 3417652"/>
              <a:gd name="connsiteX7" fmla="*/ 2509736 w 2921540"/>
              <a:gd name="connsiteY7" fmla="*/ 758758 h 3417652"/>
              <a:gd name="connsiteX8" fmla="*/ 2859932 w 2921540"/>
              <a:gd name="connsiteY8" fmla="*/ 914400 h 3417652"/>
              <a:gd name="connsiteX9" fmla="*/ 2237361 w 2921540"/>
              <a:gd name="connsiteY9" fmla="*/ 1225685 h 3417652"/>
              <a:gd name="connsiteX10" fmla="*/ 1926076 w 2921540"/>
              <a:gd name="connsiteY10" fmla="*/ 2393004 h 3417652"/>
              <a:gd name="connsiteX11" fmla="*/ 1653702 w 2921540"/>
              <a:gd name="connsiteY11" fmla="*/ 3268494 h 3417652"/>
              <a:gd name="connsiteX12" fmla="*/ 1147864 w 2921540"/>
              <a:gd name="connsiteY12" fmla="*/ 3287949 h 3417652"/>
              <a:gd name="connsiteX13" fmla="*/ 953310 w 2921540"/>
              <a:gd name="connsiteY13" fmla="*/ 3151762 h 3417652"/>
              <a:gd name="connsiteX14" fmla="*/ 389106 w 2921540"/>
              <a:gd name="connsiteY14" fmla="*/ 2704290 h 3417652"/>
              <a:gd name="connsiteX15" fmla="*/ 58366 w 2921540"/>
              <a:gd name="connsiteY15" fmla="*/ 2490281 h 3417652"/>
              <a:gd name="connsiteX16" fmla="*/ 38910 w 2921540"/>
              <a:gd name="connsiteY16" fmla="*/ 2003898 h 3417652"/>
              <a:gd name="connsiteX17" fmla="*/ 272374 w 2921540"/>
              <a:gd name="connsiteY17" fmla="*/ 1614792 h 3417652"/>
              <a:gd name="connsiteX18" fmla="*/ 77821 w 2921540"/>
              <a:gd name="connsiteY18" fmla="*/ 1342417 h 3417652"/>
              <a:gd name="connsiteX19" fmla="*/ 311285 w 2921540"/>
              <a:gd name="connsiteY19" fmla="*/ 894945 h 3417652"/>
              <a:gd name="connsiteX20" fmla="*/ 175098 w 2921540"/>
              <a:gd name="connsiteY20" fmla="*/ 58366 h 3417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921540" h="3417652">
                <a:moveTo>
                  <a:pt x="136187" y="0"/>
                </a:moveTo>
                <a:cubicBezTo>
                  <a:pt x="259404" y="30804"/>
                  <a:pt x="382621" y="61608"/>
                  <a:pt x="525293" y="77821"/>
                </a:cubicBezTo>
                <a:cubicBezTo>
                  <a:pt x="667965" y="94034"/>
                  <a:pt x="745787" y="32426"/>
                  <a:pt x="992221" y="97277"/>
                </a:cubicBezTo>
                <a:cubicBezTo>
                  <a:pt x="1238655" y="162128"/>
                  <a:pt x="1760707" y="408562"/>
                  <a:pt x="2003898" y="466928"/>
                </a:cubicBezTo>
                <a:cubicBezTo>
                  <a:pt x="2247089" y="525294"/>
                  <a:pt x="2324911" y="453958"/>
                  <a:pt x="2451370" y="447473"/>
                </a:cubicBezTo>
                <a:cubicBezTo>
                  <a:pt x="2577829" y="440988"/>
                  <a:pt x="2691319" y="408562"/>
                  <a:pt x="2762655" y="428017"/>
                </a:cubicBezTo>
                <a:cubicBezTo>
                  <a:pt x="2833991" y="447472"/>
                  <a:pt x="2921540" y="509081"/>
                  <a:pt x="2879387" y="564204"/>
                </a:cubicBezTo>
                <a:cubicBezTo>
                  <a:pt x="2837234" y="619328"/>
                  <a:pt x="2512978" y="700392"/>
                  <a:pt x="2509736" y="758758"/>
                </a:cubicBezTo>
                <a:cubicBezTo>
                  <a:pt x="2506494" y="817124"/>
                  <a:pt x="2905328" y="836579"/>
                  <a:pt x="2859932" y="914400"/>
                </a:cubicBezTo>
                <a:cubicBezTo>
                  <a:pt x="2814536" y="992221"/>
                  <a:pt x="2393004" y="979251"/>
                  <a:pt x="2237361" y="1225685"/>
                </a:cubicBezTo>
                <a:cubicBezTo>
                  <a:pt x="2081718" y="1472119"/>
                  <a:pt x="2023353" y="2052536"/>
                  <a:pt x="1926076" y="2393004"/>
                </a:cubicBezTo>
                <a:cubicBezTo>
                  <a:pt x="1828799" y="2733472"/>
                  <a:pt x="1783404" y="3119337"/>
                  <a:pt x="1653702" y="3268494"/>
                </a:cubicBezTo>
                <a:cubicBezTo>
                  <a:pt x="1524000" y="3417652"/>
                  <a:pt x="1264596" y="3307404"/>
                  <a:pt x="1147864" y="3287949"/>
                </a:cubicBezTo>
                <a:cubicBezTo>
                  <a:pt x="1031132" y="3268494"/>
                  <a:pt x="1079770" y="3249039"/>
                  <a:pt x="953310" y="3151762"/>
                </a:cubicBezTo>
                <a:cubicBezTo>
                  <a:pt x="826850" y="3054485"/>
                  <a:pt x="538263" y="2814537"/>
                  <a:pt x="389106" y="2704290"/>
                </a:cubicBezTo>
                <a:cubicBezTo>
                  <a:pt x="239949" y="2594043"/>
                  <a:pt x="116732" y="2607013"/>
                  <a:pt x="58366" y="2490281"/>
                </a:cubicBezTo>
                <a:cubicBezTo>
                  <a:pt x="0" y="2373549"/>
                  <a:pt x="3242" y="2149813"/>
                  <a:pt x="38910" y="2003898"/>
                </a:cubicBezTo>
                <a:cubicBezTo>
                  <a:pt x="74578" y="1857983"/>
                  <a:pt x="265889" y="1725039"/>
                  <a:pt x="272374" y="1614792"/>
                </a:cubicBezTo>
                <a:cubicBezTo>
                  <a:pt x="278859" y="1504545"/>
                  <a:pt x="71336" y="1462391"/>
                  <a:pt x="77821" y="1342417"/>
                </a:cubicBezTo>
                <a:cubicBezTo>
                  <a:pt x="84306" y="1222443"/>
                  <a:pt x="295072" y="1108954"/>
                  <a:pt x="311285" y="894945"/>
                </a:cubicBezTo>
                <a:cubicBezTo>
                  <a:pt x="327498" y="680937"/>
                  <a:pt x="251298" y="369651"/>
                  <a:pt x="175098" y="58366"/>
                </a:cubicBezTo>
              </a:path>
            </a:pathLst>
          </a:custGeom>
          <a:ln w="4445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2" name="Полилиния 31"/>
          <p:cNvSpPr/>
          <p:nvPr/>
        </p:nvSpPr>
        <p:spPr>
          <a:xfrm>
            <a:off x="3455988" y="2640013"/>
            <a:ext cx="3028950" cy="893762"/>
          </a:xfrm>
          <a:custGeom>
            <a:avLst/>
            <a:gdLst>
              <a:gd name="connsiteX0" fmla="*/ 6485 w 3028544"/>
              <a:gd name="connsiteY0" fmla="*/ 278859 h 894944"/>
              <a:gd name="connsiteX1" fmla="*/ 376136 w 3028544"/>
              <a:gd name="connsiteY1" fmla="*/ 570689 h 894944"/>
              <a:gd name="connsiteX2" fmla="*/ 298315 w 3028544"/>
              <a:gd name="connsiteY2" fmla="*/ 784697 h 894944"/>
              <a:gd name="connsiteX3" fmla="*/ 1485089 w 3028544"/>
              <a:gd name="connsiteY3" fmla="*/ 590144 h 894944"/>
              <a:gd name="connsiteX4" fmla="*/ 1543455 w 3028544"/>
              <a:gd name="connsiteY4" fmla="*/ 862518 h 894944"/>
              <a:gd name="connsiteX5" fmla="*/ 2321668 w 3028544"/>
              <a:gd name="connsiteY5" fmla="*/ 784697 h 894944"/>
              <a:gd name="connsiteX6" fmla="*/ 2632953 w 3028544"/>
              <a:gd name="connsiteY6" fmla="*/ 590144 h 894944"/>
              <a:gd name="connsiteX7" fmla="*/ 2963693 w 3028544"/>
              <a:gd name="connsiteY7" fmla="*/ 648510 h 894944"/>
              <a:gd name="connsiteX8" fmla="*/ 2730229 w 3028544"/>
              <a:gd name="connsiteY8" fmla="*/ 298314 h 894944"/>
              <a:gd name="connsiteX9" fmla="*/ 1173804 w 3028544"/>
              <a:gd name="connsiteY9" fmla="*/ 25940 h 894944"/>
              <a:gd name="connsiteX10" fmla="*/ 979251 w 3028544"/>
              <a:gd name="connsiteY10" fmla="*/ 142672 h 894944"/>
              <a:gd name="connsiteX11" fmla="*/ 415047 w 3028544"/>
              <a:gd name="connsiteY11" fmla="*/ 220493 h 894944"/>
              <a:gd name="connsiteX12" fmla="*/ 6485 w 3028544"/>
              <a:gd name="connsiteY12" fmla="*/ 278859 h 894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028544" h="894944">
                <a:moveTo>
                  <a:pt x="6485" y="278859"/>
                </a:moveTo>
                <a:cubicBezTo>
                  <a:pt x="0" y="337225"/>
                  <a:pt x="327498" y="486383"/>
                  <a:pt x="376136" y="570689"/>
                </a:cubicBezTo>
                <a:cubicBezTo>
                  <a:pt x="424774" y="654995"/>
                  <a:pt x="113490" y="781455"/>
                  <a:pt x="298315" y="784697"/>
                </a:cubicBezTo>
                <a:cubicBezTo>
                  <a:pt x="483140" y="787939"/>
                  <a:pt x="1277566" y="577174"/>
                  <a:pt x="1485089" y="590144"/>
                </a:cubicBezTo>
                <a:cubicBezTo>
                  <a:pt x="1692612" y="603114"/>
                  <a:pt x="1404025" y="830092"/>
                  <a:pt x="1543455" y="862518"/>
                </a:cubicBezTo>
                <a:cubicBezTo>
                  <a:pt x="1682885" y="894944"/>
                  <a:pt x="2140085" y="830093"/>
                  <a:pt x="2321668" y="784697"/>
                </a:cubicBezTo>
                <a:cubicBezTo>
                  <a:pt x="2503251" y="739301"/>
                  <a:pt x="2525949" y="612842"/>
                  <a:pt x="2632953" y="590144"/>
                </a:cubicBezTo>
                <a:cubicBezTo>
                  <a:pt x="2739957" y="567446"/>
                  <a:pt x="2947480" y="697148"/>
                  <a:pt x="2963693" y="648510"/>
                </a:cubicBezTo>
                <a:cubicBezTo>
                  <a:pt x="2979906" y="599872"/>
                  <a:pt x="3028544" y="402076"/>
                  <a:pt x="2730229" y="298314"/>
                </a:cubicBezTo>
                <a:cubicBezTo>
                  <a:pt x="2431914" y="194552"/>
                  <a:pt x="1465634" y="51880"/>
                  <a:pt x="1173804" y="25940"/>
                </a:cubicBezTo>
                <a:cubicBezTo>
                  <a:pt x="881974" y="0"/>
                  <a:pt x="1105711" y="110246"/>
                  <a:pt x="979251" y="142672"/>
                </a:cubicBezTo>
                <a:cubicBezTo>
                  <a:pt x="852791" y="175098"/>
                  <a:pt x="577175" y="204280"/>
                  <a:pt x="415047" y="220493"/>
                </a:cubicBezTo>
                <a:cubicBezTo>
                  <a:pt x="252919" y="236706"/>
                  <a:pt x="12970" y="220493"/>
                  <a:pt x="6485" y="278859"/>
                </a:cubicBezTo>
                <a:close/>
              </a:path>
            </a:pathLst>
          </a:custGeom>
          <a:noFill/>
          <a:ln w="444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3" name="Прямоугольник 32"/>
          <p:cNvSpPr/>
          <p:nvPr/>
        </p:nvSpPr>
        <p:spPr>
          <a:xfrm>
            <a:off x="4400550" y="5800725"/>
            <a:ext cx="2643188" cy="357188"/>
          </a:xfrm>
          <a:prstGeom prst="rect">
            <a:avLst/>
          </a:prstGeom>
          <a:solidFill>
            <a:srgbClr val="FFC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Ачхой-Мартановское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лесничество 10793 га.</a:t>
            </a:r>
          </a:p>
        </p:txBody>
      </p:sp>
      <p:cxnSp>
        <p:nvCxnSpPr>
          <p:cNvPr id="34" name="Прямая со стрелкой 33"/>
          <p:cNvCxnSpPr/>
          <p:nvPr/>
        </p:nvCxnSpPr>
        <p:spPr>
          <a:xfrm rot="10800000" flipV="1">
            <a:off x="3900488" y="5943600"/>
            <a:ext cx="534987" cy="71438"/>
          </a:xfrm>
          <a:prstGeom prst="straightConnector1">
            <a:avLst/>
          </a:prstGeom>
          <a:ln w="31750">
            <a:solidFill>
              <a:srgbClr val="002060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5" name="Прямоугольник 34"/>
          <p:cNvSpPr/>
          <p:nvPr/>
        </p:nvSpPr>
        <p:spPr>
          <a:xfrm>
            <a:off x="542925" y="2014538"/>
            <a:ext cx="2643188" cy="357187"/>
          </a:xfrm>
          <a:prstGeom prst="rect">
            <a:avLst/>
          </a:prstGeom>
          <a:solidFill>
            <a:srgbClr val="FFC000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4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Самашкинское</a:t>
            </a: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лесничество 4597 га.</a:t>
            </a:r>
          </a:p>
        </p:txBody>
      </p:sp>
      <p:cxnSp>
        <p:nvCxnSpPr>
          <p:cNvPr id="36" name="Прямая со стрелкой 35"/>
          <p:cNvCxnSpPr>
            <a:stCxn id="35" idx="2"/>
          </p:cNvCxnSpPr>
          <p:nvPr/>
        </p:nvCxnSpPr>
        <p:spPr>
          <a:xfrm rot="16200000" flipH="1">
            <a:off x="2489200" y="1746250"/>
            <a:ext cx="500063" cy="1751013"/>
          </a:xfrm>
          <a:prstGeom prst="straightConnector1">
            <a:avLst/>
          </a:prstGeom>
          <a:ln w="31750">
            <a:solidFill>
              <a:srgbClr val="002060"/>
            </a:solidFill>
            <a:tailEnd type="triangle" w="lg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Овал 39"/>
          <p:cNvSpPr/>
          <p:nvPr/>
        </p:nvSpPr>
        <p:spPr>
          <a:xfrm>
            <a:off x="3114675" y="4729163"/>
            <a:ext cx="571500" cy="500062"/>
          </a:xfrm>
          <a:prstGeom prst="ellipse">
            <a:avLst/>
          </a:prstGeom>
          <a:noFill/>
          <a:ln w="44450"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" name="Овал 41"/>
          <p:cNvSpPr/>
          <p:nvPr/>
        </p:nvSpPr>
        <p:spPr>
          <a:xfrm>
            <a:off x="3257550" y="6015038"/>
            <a:ext cx="571500" cy="500062"/>
          </a:xfrm>
          <a:prstGeom prst="ellipse">
            <a:avLst/>
          </a:prstGeom>
          <a:noFill/>
          <a:ln w="44450"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" name="Прямоугольник 43"/>
          <p:cNvSpPr/>
          <p:nvPr/>
        </p:nvSpPr>
        <p:spPr>
          <a:xfrm>
            <a:off x="3328988" y="4300538"/>
            <a:ext cx="1643062" cy="42862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6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ИП </a:t>
            </a:r>
            <a:r>
              <a:rPr lang="ru-RU" sz="16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Джамалдаев</a:t>
            </a:r>
            <a:endParaRPr lang="ru-RU" sz="16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8" name="Прямоугольник 47"/>
          <p:cNvSpPr/>
          <p:nvPr/>
        </p:nvSpPr>
        <p:spPr>
          <a:xfrm>
            <a:off x="3686175" y="6443663"/>
            <a:ext cx="1643063" cy="428625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79525">
              <a:defRPr/>
            </a:pPr>
            <a:r>
              <a:rPr lang="ru-RU" sz="16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ИП Джамкев</a:t>
            </a:r>
          </a:p>
        </p:txBody>
      </p:sp>
      <p:sp>
        <p:nvSpPr>
          <p:cNvPr id="88129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5113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269" tIns="45634" rIns="91269" bIns="45634">
            <a:spAutoFit/>
          </a:bodyPr>
          <a:lstStyle/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ХАРАКТЕРИСТИКА РГУ «АЧХОЙ-МАРТАНОВСКОГО ЛЕСНИЧЕСТВА» АЧХОЙ-МАРТАНОВСКОГО МУНИЦИПАЛЬНОГО РАЙОНА ЧЕЧЕНСКОЙ РЕСПУБЛИКИ</a:t>
            </a:r>
          </a:p>
        </p:txBody>
      </p:sp>
      <p:sp>
        <p:nvSpPr>
          <p:cNvPr id="88130" name="Rectangle 166"/>
          <p:cNvSpPr>
            <a:spLocks noChangeArrowheads="1"/>
          </p:cNvSpPr>
          <p:nvPr/>
        </p:nvSpPr>
        <p:spPr bwMode="auto">
          <a:xfrm>
            <a:off x="6757988" y="8229600"/>
            <a:ext cx="3143250" cy="1371600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420" tIns="45710" rIns="91420" bIns="45710" anchor="ctr">
            <a:spAutoFit/>
          </a:bodyPr>
          <a:lstStyle/>
          <a:p>
            <a:pPr algn="ctr" defTabSz="912813" eaLnBrk="0" hangingPunct="0">
              <a:lnSpc>
                <a:spcPct val="80000"/>
              </a:lnSpc>
            </a:pP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Возможная обстановка по очагам и площадям пожара:</a:t>
            </a:r>
          </a:p>
          <a:p>
            <a:pPr algn="just" defTabSz="912813" eaLnBrk="0" hangingPunct="0">
              <a:lnSpc>
                <a:spcPct val="80000"/>
              </a:lnSpc>
            </a:pPr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По многолетним наблюдениям возможно возникновение до 1-го природного пожара, общей площадью до 9 га лесной территории. В зону действия опасных факторов природных пожаров населенные пункты района не попадают.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9090" name="Picture 2" descr="C:\Documents and Settings\Admin\Рабочий стол\Леснюки\Карта\Карта\5 Ачхой-Мартановское лесничество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43175" y="1228725"/>
            <a:ext cx="7072313" cy="837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9091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98437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269" tIns="45634" rIns="91269" bIns="45634">
            <a:spAutoFit/>
          </a:bodyPr>
          <a:lstStyle/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ХАРАКТЕРИСТИКА АЧХОЙ-МАРТАНОВСКОГО УЧАСТКОВОГО ЛЕСНИЧЕСТВА </a:t>
            </a:r>
          </a:p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РГУ «АЧХОЙ-МАРТАНОВСКОГО ЛЕСНИЧЕСТВА»</a:t>
            </a:r>
          </a:p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АЧХОЙ-МАРТАНОВСКОГО МУНИЦИПАЛЬНОГО РАЙОНА </a:t>
            </a:r>
          </a:p>
        </p:txBody>
      </p:sp>
      <p:sp>
        <p:nvSpPr>
          <p:cNvPr id="6" name="Полилиния 5"/>
          <p:cNvSpPr/>
          <p:nvPr/>
        </p:nvSpPr>
        <p:spPr>
          <a:xfrm>
            <a:off x="3670300" y="4946650"/>
            <a:ext cx="3514725" cy="4483100"/>
          </a:xfrm>
          <a:custGeom>
            <a:avLst/>
            <a:gdLst>
              <a:gd name="connsiteX0" fmla="*/ 177800 w 3514725"/>
              <a:gd name="connsiteY0" fmla="*/ 977900 h 4483100"/>
              <a:gd name="connsiteX1" fmla="*/ 1130300 w 3514725"/>
              <a:gd name="connsiteY1" fmla="*/ 1511300 h 4483100"/>
              <a:gd name="connsiteX2" fmla="*/ 1149350 w 3514725"/>
              <a:gd name="connsiteY2" fmla="*/ 1797050 h 4483100"/>
              <a:gd name="connsiteX3" fmla="*/ 1587500 w 3514725"/>
              <a:gd name="connsiteY3" fmla="*/ 1987550 h 4483100"/>
              <a:gd name="connsiteX4" fmla="*/ 1606550 w 3514725"/>
              <a:gd name="connsiteY4" fmla="*/ 2216150 h 4483100"/>
              <a:gd name="connsiteX5" fmla="*/ 901700 w 3514725"/>
              <a:gd name="connsiteY5" fmla="*/ 2635250 h 4483100"/>
              <a:gd name="connsiteX6" fmla="*/ 539750 w 3514725"/>
              <a:gd name="connsiteY6" fmla="*/ 2806700 h 4483100"/>
              <a:gd name="connsiteX7" fmla="*/ 25400 w 3514725"/>
              <a:gd name="connsiteY7" fmla="*/ 3549650 h 4483100"/>
              <a:gd name="connsiteX8" fmla="*/ 387350 w 3514725"/>
              <a:gd name="connsiteY8" fmla="*/ 4178300 h 4483100"/>
              <a:gd name="connsiteX9" fmla="*/ 1130300 w 3514725"/>
              <a:gd name="connsiteY9" fmla="*/ 4483100 h 4483100"/>
              <a:gd name="connsiteX10" fmla="*/ 1225550 w 3514725"/>
              <a:gd name="connsiteY10" fmla="*/ 4368800 h 4483100"/>
              <a:gd name="connsiteX11" fmla="*/ 1587500 w 3514725"/>
              <a:gd name="connsiteY11" fmla="*/ 4311650 h 4483100"/>
              <a:gd name="connsiteX12" fmla="*/ 1778000 w 3514725"/>
              <a:gd name="connsiteY12" fmla="*/ 4178300 h 4483100"/>
              <a:gd name="connsiteX13" fmla="*/ 1625600 w 3514725"/>
              <a:gd name="connsiteY13" fmla="*/ 3568700 h 4483100"/>
              <a:gd name="connsiteX14" fmla="*/ 2025650 w 3514725"/>
              <a:gd name="connsiteY14" fmla="*/ 3225800 h 4483100"/>
              <a:gd name="connsiteX15" fmla="*/ 2406650 w 3514725"/>
              <a:gd name="connsiteY15" fmla="*/ 3035300 h 4483100"/>
              <a:gd name="connsiteX16" fmla="*/ 2711450 w 3514725"/>
              <a:gd name="connsiteY16" fmla="*/ 2635250 h 4483100"/>
              <a:gd name="connsiteX17" fmla="*/ 2692400 w 3514725"/>
              <a:gd name="connsiteY17" fmla="*/ 1987550 h 4483100"/>
              <a:gd name="connsiteX18" fmla="*/ 3263900 w 3514725"/>
              <a:gd name="connsiteY18" fmla="*/ 1568450 h 4483100"/>
              <a:gd name="connsiteX19" fmla="*/ 3492500 w 3514725"/>
              <a:gd name="connsiteY19" fmla="*/ 1435100 h 4483100"/>
              <a:gd name="connsiteX20" fmla="*/ 3397250 w 3514725"/>
              <a:gd name="connsiteY20" fmla="*/ 1301750 h 4483100"/>
              <a:gd name="connsiteX21" fmla="*/ 3092450 w 3514725"/>
              <a:gd name="connsiteY21" fmla="*/ 1149350 h 4483100"/>
              <a:gd name="connsiteX22" fmla="*/ 3035300 w 3514725"/>
              <a:gd name="connsiteY22" fmla="*/ 1035050 h 4483100"/>
              <a:gd name="connsiteX23" fmla="*/ 2940050 w 3514725"/>
              <a:gd name="connsiteY23" fmla="*/ 692150 h 4483100"/>
              <a:gd name="connsiteX24" fmla="*/ 2749550 w 3514725"/>
              <a:gd name="connsiteY24" fmla="*/ 615950 h 4483100"/>
              <a:gd name="connsiteX25" fmla="*/ 2406650 w 3514725"/>
              <a:gd name="connsiteY25" fmla="*/ 844550 h 4483100"/>
              <a:gd name="connsiteX26" fmla="*/ 2349500 w 3514725"/>
              <a:gd name="connsiteY26" fmla="*/ 673100 h 4483100"/>
              <a:gd name="connsiteX27" fmla="*/ 2254250 w 3514725"/>
              <a:gd name="connsiteY27" fmla="*/ 539750 h 4483100"/>
              <a:gd name="connsiteX28" fmla="*/ 1949450 w 3514725"/>
              <a:gd name="connsiteY28" fmla="*/ 520700 h 4483100"/>
              <a:gd name="connsiteX29" fmla="*/ 1758950 w 3514725"/>
              <a:gd name="connsiteY29" fmla="*/ 482600 h 4483100"/>
              <a:gd name="connsiteX30" fmla="*/ 1644650 w 3514725"/>
              <a:gd name="connsiteY30" fmla="*/ 577850 h 4483100"/>
              <a:gd name="connsiteX31" fmla="*/ 1549400 w 3514725"/>
              <a:gd name="connsiteY31" fmla="*/ 501650 h 4483100"/>
              <a:gd name="connsiteX32" fmla="*/ 1282700 w 3514725"/>
              <a:gd name="connsiteY32" fmla="*/ 215900 h 4483100"/>
              <a:gd name="connsiteX33" fmla="*/ 1092200 w 3514725"/>
              <a:gd name="connsiteY33" fmla="*/ 215900 h 4483100"/>
              <a:gd name="connsiteX34" fmla="*/ 520700 w 3514725"/>
              <a:gd name="connsiteY34" fmla="*/ 25400 h 4483100"/>
              <a:gd name="connsiteX35" fmla="*/ 215900 w 3514725"/>
              <a:gd name="connsiteY35" fmla="*/ 368300 h 4483100"/>
              <a:gd name="connsiteX36" fmla="*/ 215900 w 3514725"/>
              <a:gd name="connsiteY36" fmla="*/ 1054100 h 4483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514725" h="4483100">
                <a:moveTo>
                  <a:pt x="177800" y="977900"/>
                </a:moveTo>
                <a:cubicBezTo>
                  <a:pt x="573087" y="1176337"/>
                  <a:pt x="968375" y="1374775"/>
                  <a:pt x="1130300" y="1511300"/>
                </a:cubicBezTo>
                <a:cubicBezTo>
                  <a:pt x="1292225" y="1647825"/>
                  <a:pt x="1073150" y="1717675"/>
                  <a:pt x="1149350" y="1797050"/>
                </a:cubicBezTo>
                <a:cubicBezTo>
                  <a:pt x="1225550" y="1876425"/>
                  <a:pt x="1511300" y="1917700"/>
                  <a:pt x="1587500" y="1987550"/>
                </a:cubicBezTo>
                <a:cubicBezTo>
                  <a:pt x="1663700" y="2057400"/>
                  <a:pt x="1720850" y="2108200"/>
                  <a:pt x="1606550" y="2216150"/>
                </a:cubicBezTo>
                <a:cubicBezTo>
                  <a:pt x="1492250" y="2324100"/>
                  <a:pt x="1079500" y="2536825"/>
                  <a:pt x="901700" y="2635250"/>
                </a:cubicBezTo>
                <a:cubicBezTo>
                  <a:pt x="723900" y="2733675"/>
                  <a:pt x="685800" y="2654300"/>
                  <a:pt x="539750" y="2806700"/>
                </a:cubicBezTo>
                <a:cubicBezTo>
                  <a:pt x="393700" y="2959100"/>
                  <a:pt x="50800" y="3321050"/>
                  <a:pt x="25400" y="3549650"/>
                </a:cubicBezTo>
                <a:cubicBezTo>
                  <a:pt x="0" y="3778250"/>
                  <a:pt x="203200" y="4022725"/>
                  <a:pt x="387350" y="4178300"/>
                </a:cubicBezTo>
                <a:cubicBezTo>
                  <a:pt x="571500" y="4333875"/>
                  <a:pt x="996950" y="4451350"/>
                  <a:pt x="1130300" y="4483100"/>
                </a:cubicBezTo>
                <a:cubicBezTo>
                  <a:pt x="1162050" y="4445000"/>
                  <a:pt x="1149350" y="4397375"/>
                  <a:pt x="1225550" y="4368800"/>
                </a:cubicBezTo>
                <a:cubicBezTo>
                  <a:pt x="1301750" y="4340225"/>
                  <a:pt x="1495425" y="4343400"/>
                  <a:pt x="1587500" y="4311650"/>
                </a:cubicBezTo>
                <a:cubicBezTo>
                  <a:pt x="1679575" y="4279900"/>
                  <a:pt x="1771650" y="4302125"/>
                  <a:pt x="1778000" y="4178300"/>
                </a:cubicBezTo>
                <a:cubicBezTo>
                  <a:pt x="1784350" y="4054475"/>
                  <a:pt x="1584325" y="3727450"/>
                  <a:pt x="1625600" y="3568700"/>
                </a:cubicBezTo>
                <a:cubicBezTo>
                  <a:pt x="1666875" y="3409950"/>
                  <a:pt x="1895475" y="3314700"/>
                  <a:pt x="2025650" y="3225800"/>
                </a:cubicBezTo>
                <a:cubicBezTo>
                  <a:pt x="2155825" y="3136900"/>
                  <a:pt x="2292350" y="3133725"/>
                  <a:pt x="2406650" y="3035300"/>
                </a:cubicBezTo>
                <a:cubicBezTo>
                  <a:pt x="2520950" y="2936875"/>
                  <a:pt x="2663825" y="2809875"/>
                  <a:pt x="2711450" y="2635250"/>
                </a:cubicBezTo>
                <a:cubicBezTo>
                  <a:pt x="2759075" y="2460625"/>
                  <a:pt x="2600325" y="2165350"/>
                  <a:pt x="2692400" y="1987550"/>
                </a:cubicBezTo>
                <a:cubicBezTo>
                  <a:pt x="2784475" y="1809750"/>
                  <a:pt x="3130550" y="1660525"/>
                  <a:pt x="3263900" y="1568450"/>
                </a:cubicBezTo>
                <a:cubicBezTo>
                  <a:pt x="3397250" y="1476375"/>
                  <a:pt x="3470275" y="1479550"/>
                  <a:pt x="3492500" y="1435100"/>
                </a:cubicBezTo>
                <a:cubicBezTo>
                  <a:pt x="3514725" y="1390650"/>
                  <a:pt x="3463925" y="1349375"/>
                  <a:pt x="3397250" y="1301750"/>
                </a:cubicBezTo>
                <a:cubicBezTo>
                  <a:pt x="3330575" y="1254125"/>
                  <a:pt x="3152775" y="1193800"/>
                  <a:pt x="3092450" y="1149350"/>
                </a:cubicBezTo>
                <a:cubicBezTo>
                  <a:pt x="3032125" y="1104900"/>
                  <a:pt x="3060700" y="1111250"/>
                  <a:pt x="3035300" y="1035050"/>
                </a:cubicBezTo>
                <a:cubicBezTo>
                  <a:pt x="3009900" y="958850"/>
                  <a:pt x="2987675" y="762000"/>
                  <a:pt x="2940050" y="692150"/>
                </a:cubicBezTo>
                <a:cubicBezTo>
                  <a:pt x="2892425" y="622300"/>
                  <a:pt x="2838450" y="590550"/>
                  <a:pt x="2749550" y="615950"/>
                </a:cubicBezTo>
                <a:cubicBezTo>
                  <a:pt x="2660650" y="641350"/>
                  <a:pt x="2473325" y="835025"/>
                  <a:pt x="2406650" y="844550"/>
                </a:cubicBezTo>
                <a:cubicBezTo>
                  <a:pt x="2339975" y="854075"/>
                  <a:pt x="2374900" y="723900"/>
                  <a:pt x="2349500" y="673100"/>
                </a:cubicBezTo>
                <a:cubicBezTo>
                  <a:pt x="2324100" y="622300"/>
                  <a:pt x="2320925" y="565150"/>
                  <a:pt x="2254250" y="539750"/>
                </a:cubicBezTo>
                <a:cubicBezTo>
                  <a:pt x="2187575" y="514350"/>
                  <a:pt x="2032000" y="530225"/>
                  <a:pt x="1949450" y="520700"/>
                </a:cubicBezTo>
                <a:cubicBezTo>
                  <a:pt x="1866900" y="511175"/>
                  <a:pt x="1809750" y="473075"/>
                  <a:pt x="1758950" y="482600"/>
                </a:cubicBezTo>
                <a:cubicBezTo>
                  <a:pt x="1708150" y="492125"/>
                  <a:pt x="1679575" y="574675"/>
                  <a:pt x="1644650" y="577850"/>
                </a:cubicBezTo>
                <a:cubicBezTo>
                  <a:pt x="1609725" y="581025"/>
                  <a:pt x="1609725" y="561975"/>
                  <a:pt x="1549400" y="501650"/>
                </a:cubicBezTo>
                <a:cubicBezTo>
                  <a:pt x="1489075" y="441325"/>
                  <a:pt x="1358900" y="263525"/>
                  <a:pt x="1282700" y="215900"/>
                </a:cubicBezTo>
                <a:cubicBezTo>
                  <a:pt x="1206500" y="168275"/>
                  <a:pt x="1219200" y="247650"/>
                  <a:pt x="1092200" y="215900"/>
                </a:cubicBezTo>
                <a:cubicBezTo>
                  <a:pt x="965200" y="184150"/>
                  <a:pt x="666750" y="0"/>
                  <a:pt x="520700" y="25400"/>
                </a:cubicBezTo>
                <a:cubicBezTo>
                  <a:pt x="374650" y="50800"/>
                  <a:pt x="266700" y="196850"/>
                  <a:pt x="215900" y="368300"/>
                </a:cubicBezTo>
                <a:cubicBezTo>
                  <a:pt x="165100" y="539750"/>
                  <a:pt x="190500" y="796925"/>
                  <a:pt x="215900" y="1054100"/>
                </a:cubicBezTo>
              </a:path>
            </a:pathLst>
          </a:custGeom>
          <a:ln w="508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/>
          </a:p>
        </p:txBody>
      </p:sp>
      <p:graphicFrame>
        <p:nvGraphicFramePr>
          <p:cNvPr id="110603" name="Group 11"/>
          <p:cNvGraphicFramePr>
            <a:graphicFrameLocks noGrp="1"/>
          </p:cNvGraphicFramePr>
          <p:nvPr/>
        </p:nvGraphicFramePr>
        <p:xfrm>
          <a:off x="0" y="2085975"/>
          <a:ext cx="5757863" cy="1630680"/>
        </p:xfrm>
        <a:graphic>
          <a:graphicData uri="http://schemas.openxmlformats.org/drawingml/2006/table">
            <a:tbl>
              <a:tblPr/>
              <a:tblGrid>
                <a:gridCol w="1716088"/>
                <a:gridCol w="587375"/>
                <a:gridCol w="1150937"/>
                <a:gridCol w="1152525"/>
                <a:gridCol w="1150938"/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Площадь муниципального образования км.кв.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земель, на которых расположены леса (га.)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row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Лесного фонда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Иных категорий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Министерства обороны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10793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10793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" name="Таблица 14"/>
          <p:cNvGraphicFramePr>
            <a:graphicFrameLocks noGrp="1"/>
          </p:cNvGraphicFramePr>
          <p:nvPr/>
        </p:nvGraphicFramePr>
        <p:xfrm>
          <a:off x="8410575" y="1585913"/>
          <a:ext cx="4391025" cy="1463040"/>
        </p:xfrm>
        <a:graphic>
          <a:graphicData uri="http://schemas.openxmlformats.org/drawingml/2006/table">
            <a:tbl>
              <a:tblPr/>
              <a:tblGrid>
                <a:gridCol w="2867025"/>
                <a:gridCol w="919163"/>
                <a:gridCol w="604837"/>
              </a:tblGrid>
              <a:tr h="131763"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 привлекаемые на тушение пожаров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1763"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17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л.с., чел.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лесхоза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привлекаемых по договорам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22" name="Полилиния 21"/>
          <p:cNvSpPr/>
          <p:nvPr/>
        </p:nvSpPr>
        <p:spPr>
          <a:xfrm>
            <a:off x="5149850" y="5473700"/>
            <a:ext cx="898525" cy="422275"/>
          </a:xfrm>
          <a:custGeom>
            <a:avLst/>
            <a:gdLst>
              <a:gd name="connsiteX0" fmla="*/ 107950 w 898525"/>
              <a:gd name="connsiteY0" fmla="*/ 31750 h 422275"/>
              <a:gd name="connsiteX1" fmla="*/ 31750 w 898525"/>
              <a:gd name="connsiteY1" fmla="*/ 212725 h 422275"/>
              <a:gd name="connsiteX2" fmla="*/ 41275 w 898525"/>
              <a:gd name="connsiteY2" fmla="*/ 422275 h 422275"/>
              <a:gd name="connsiteX3" fmla="*/ 307975 w 898525"/>
              <a:gd name="connsiteY3" fmla="*/ 374650 h 422275"/>
              <a:gd name="connsiteX4" fmla="*/ 898525 w 898525"/>
              <a:gd name="connsiteY4" fmla="*/ 327025 h 422275"/>
              <a:gd name="connsiteX5" fmla="*/ 822325 w 898525"/>
              <a:gd name="connsiteY5" fmla="*/ 127000 h 422275"/>
              <a:gd name="connsiteX6" fmla="*/ 488950 w 898525"/>
              <a:gd name="connsiteY6" fmla="*/ 22225 h 422275"/>
              <a:gd name="connsiteX7" fmla="*/ 307975 w 898525"/>
              <a:gd name="connsiteY7" fmla="*/ 3175 h 422275"/>
              <a:gd name="connsiteX8" fmla="*/ 174625 w 898525"/>
              <a:gd name="connsiteY8" fmla="*/ 41275 h 422275"/>
              <a:gd name="connsiteX9" fmla="*/ 107950 w 898525"/>
              <a:gd name="connsiteY9" fmla="*/ 31750 h 422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898525" h="422275">
                <a:moveTo>
                  <a:pt x="107950" y="31750"/>
                </a:moveTo>
                <a:cubicBezTo>
                  <a:pt x="84138" y="60325"/>
                  <a:pt x="42863" y="147637"/>
                  <a:pt x="31750" y="212725"/>
                </a:cubicBezTo>
                <a:cubicBezTo>
                  <a:pt x="20637" y="277813"/>
                  <a:pt x="0" y="392113"/>
                  <a:pt x="41275" y="422275"/>
                </a:cubicBezTo>
                <a:lnTo>
                  <a:pt x="307975" y="374650"/>
                </a:lnTo>
                <a:lnTo>
                  <a:pt x="898525" y="327025"/>
                </a:lnTo>
                <a:cubicBezTo>
                  <a:pt x="873125" y="260350"/>
                  <a:pt x="890588" y="177800"/>
                  <a:pt x="822325" y="127000"/>
                </a:cubicBezTo>
                <a:cubicBezTo>
                  <a:pt x="754063" y="76200"/>
                  <a:pt x="574675" y="42862"/>
                  <a:pt x="488950" y="22225"/>
                </a:cubicBezTo>
                <a:cubicBezTo>
                  <a:pt x="403225" y="1588"/>
                  <a:pt x="360362" y="0"/>
                  <a:pt x="307975" y="3175"/>
                </a:cubicBezTo>
                <a:cubicBezTo>
                  <a:pt x="255588" y="6350"/>
                  <a:pt x="212725" y="34925"/>
                  <a:pt x="174625" y="41275"/>
                </a:cubicBezTo>
                <a:cubicBezTo>
                  <a:pt x="136525" y="47625"/>
                  <a:pt x="131762" y="3175"/>
                  <a:pt x="107950" y="31750"/>
                </a:cubicBezTo>
                <a:close/>
              </a:path>
            </a:pathLst>
          </a:custGeom>
          <a:noFill/>
          <a:ln w="444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/>
          </a:p>
        </p:txBody>
      </p:sp>
      <p:sp>
        <p:nvSpPr>
          <p:cNvPr id="24" name="Полилиния 23"/>
          <p:cNvSpPr/>
          <p:nvPr/>
        </p:nvSpPr>
        <p:spPr>
          <a:xfrm>
            <a:off x="6564313" y="6086475"/>
            <a:ext cx="598487" cy="330200"/>
          </a:xfrm>
          <a:custGeom>
            <a:avLst/>
            <a:gdLst>
              <a:gd name="connsiteX0" fmla="*/ 465138 w 598488"/>
              <a:gd name="connsiteY0" fmla="*/ 323850 h 330200"/>
              <a:gd name="connsiteX1" fmla="*/ 150813 w 598488"/>
              <a:gd name="connsiteY1" fmla="*/ 228600 h 330200"/>
              <a:gd name="connsiteX2" fmla="*/ 46038 w 598488"/>
              <a:gd name="connsiteY2" fmla="*/ 161925 h 330200"/>
              <a:gd name="connsiteX3" fmla="*/ 17463 w 598488"/>
              <a:gd name="connsiteY3" fmla="*/ 0 h 330200"/>
              <a:gd name="connsiteX4" fmla="*/ 188913 w 598488"/>
              <a:gd name="connsiteY4" fmla="*/ 0 h 330200"/>
              <a:gd name="connsiteX5" fmla="*/ 531813 w 598488"/>
              <a:gd name="connsiteY5" fmla="*/ 180975 h 330200"/>
              <a:gd name="connsiteX6" fmla="*/ 588963 w 598488"/>
              <a:gd name="connsiteY6" fmla="*/ 266700 h 330200"/>
              <a:gd name="connsiteX7" fmla="*/ 465138 w 598488"/>
              <a:gd name="connsiteY7" fmla="*/ 323850 h 330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8488" h="330200">
                <a:moveTo>
                  <a:pt x="465138" y="323850"/>
                </a:moveTo>
                <a:cubicBezTo>
                  <a:pt x="392113" y="317500"/>
                  <a:pt x="220663" y="255588"/>
                  <a:pt x="150813" y="228600"/>
                </a:cubicBezTo>
                <a:cubicBezTo>
                  <a:pt x="80963" y="201613"/>
                  <a:pt x="68263" y="200025"/>
                  <a:pt x="46038" y="161925"/>
                </a:cubicBezTo>
                <a:cubicBezTo>
                  <a:pt x="23813" y="123825"/>
                  <a:pt x="0" y="26988"/>
                  <a:pt x="17463" y="0"/>
                </a:cubicBezTo>
                <a:lnTo>
                  <a:pt x="188913" y="0"/>
                </a:lnTo>
                <a:cubicBezTo>
                  <a:pt x="303213" y="60325"/>
                  <a:pt x="465138" y="136525"/>
                  <a:pt x="531813" y="180975"/>
                </a:cubicBezTo>
                <a:cubicBezTo>
                  <a:pt x="598488" y="225425"/>
                  <a:pt x="596901" y="242888"/>
                  <a:pt x="588963" y="266700"/>
                </a:cubicBezTo>
                <a:cubicBezTo>
                  <a:pt x="581026" y="290513"/>
                  <a:pt x="538163" y="330200"/>
                  <a:pt x="465138" y="323850"/>
                </a:cubicBezTo>
                <a:close/>
              </a:path>
            </a:pathLst>
          </a:custGeom>
          <a:noFill/>
          <a:ln w="444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/>
          </a:p>
        </p:txBody>
      </p:sp>
      <p:sp>
        <p:nvSpPr>
          <p:cNvPr id="89145" name="Полилиния 24"/>
          <p:cNvSpPr>
            <a:spLocks/>
          </p:cNvSpPr>
          <p:nvPr/>
        </p:nvSpPr>
        <p:spPr bwMode="auto">
          <a:xfrm rot="7744282" flipV="1">
            <a:off x="4819651" y="8331200"/>
            <a:ext cx="520700" cy="415925"/>
          </a:xfrm>
          <a:custGeom>
            <a:avLst/>
            <a:gdLst>
              <a:gd name="T0" fmla="*/ 1 w 968375"/>
              <a:gd name="T1" fmla="*/ 719580609 h 384175"/>
              <a:gd name="T2" fmla="*/ 0 w 968375"/>
              <a:gd name="T3" fmla="*/ 503707646 h 384175"/>
              <a:gd name="T4" fmla="*/ 1 w 968375"/>
              <a:gd name="T5" fmla="*/ 251856040 h 384175"/>
              <a:gd name="T6" fmla="*/ 1 w 968375"/>
              <a:gd name="T7" fmla="*/ 233862735 h 384175"/>
              <a:gd name="T8" fmla="*/ 1 w 968375"/>
              <a:gd name="T9" fmla="*/ 0 h 384175"/>
              <a:gd name="T10" fmla="*/ 1 w 968375"/>
              <a:gd name="T11" fmla="*/ 143916337 h 384175"/>
              <a:gd name="T12" fmla="*/ 1 w 968375"/>
              <a:gd name="T13" fmla="*/ 467727410 h 384175"/>
              <a:gd name="T14" fmla="*/ 1 w 968375"/>
              <a:gd name="T15" fmla="*/ 719580609 h 384175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968375"/>
              <a:gd name="T25" fmla="*/ 0 h 384175"/>
              <a:gd name="T26" fmla="*/ 968375 w 968375"/>
              <a:gd name="T27" fmla="*/ 384175 h 384175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968375" h="384175">
                <a:moveTo>
                  <a:pt x="514350" y="381000"/>
                </a:moveTo>
                <a:cubicBezTo>
                  <a:pt x="404813" y="384175"/>
                  <a:pt x="55563" y="307975"/>
                  <a:pt x="0" y="266700"/>
                </a:cubicBezTo>
                <a:cubicBezTo>
                  <a:pt x="60325" y="222250"/>
                  <a:pt x="88900" y="153987"/>
                  <a:pt x="180975" y="133350"/>
                </a:cubicBezTo>
                <a:cubicBezTo>
                  <a:pt x="288925" y="130175"/>
                  <a:pt x="390525" y="146050"/>
                  <a:pt x="504825" y="123825"/>
                </a:cubicBezTo>
                <a:cubicBezTo>
                  <a:pt x="619125" y="101600"/>
                  <a:pt x="790575" y="4762"/>
                  <a:pt x="866775" y="0"/>
                </a:cubicBezTo>
                <a:cubicBezTo>
                  <a:pt x="889000" y="25400"/>
                  <a:pt x="968375" y="34925"/>
                  <a:pt x="933450" y="76200"/>
                </a:cubicBezTo>
                <a:cubicBezTo>
                  <a:pt x="898525" y="117475"/>
                  <a:pt x="733425" y="193675"/>
                  <a:pt x="657225" y="247650"/>
                </a:cubicBezTo>
                <a:cubicBezTo>
                  <a:pt x="581025" y="301625"/>
                  <a:pt x="623887" y="377825"/>
                  <a:pt x="514350" y="381000"/>
                </a:cubicBezTo>
                <a:close/>
              </a:path>
            </a:pathLst>
          </a:custGeom>
          <a:noFill/>
          <a:ln w="44450" algn="ctr">
            <a:solidFill>
              <a:srgbClr val="00B050"/>
            </a:solidFill>
            <a:round/>
            <a:headEnd/>
            <a:tailEnd/>
          </a:ln>
        </p:spPr>
        <p:txBody>
          <a:bodyPr anchor="ctr"/>
          <a:lstStyle/>
          <a:p>
            <a:endParaRPr lang="ru-RU"/>
          </a:p>
        </p:txBody>
      </p:sp>
      <p:graphicFrame>
        <p:nvGraphicFramePr>
          <p:cNvPr id="110656" name="Group 64"/>
          <p:cNvGraphicFramePr>
            <a:graphicFrameLocks noGrp="1"/>
          </p:cNvGraphicFramePr>
          <p:nvPr/>
        </p:nvGraphicFramePr>
        <p:xfrm>
          <a:off x="9258300" y="4911725"/>
          <a:ext cx="3571875" cy="1889760"/>
        </p:xfrm>
        <a:graphic>
          <a:graphicData uri="http://schemas.openxmlformats.org/drawingml/2006/table">
            <a:tbl>
              <a:tblPr/>
              <a:tblGrid>
                <a:gridCol w="1785937"/>
                <a:gridCol w="1785938"/>
              </a:tblGrid>
              <a:tr h="0"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Сведения об арендаторе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юр. лица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ИП Джамалдаев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87325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Почтовый адрес, Ф.И.О. рук-ля, телефон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Джамалдаев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Адам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Халитович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ЧР, Ачхой-Мартановский р-н, с.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ул.Кооперативная, 20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8-928-893-4266</a:t>
                      </a:r>
                    </a:p>
                  </a:txBody>
                  <a:tcPr marL="114300" marR="11430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арендуемых лесов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га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Перечень кварталов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0675" name="Group 83"/>
          <p:cNvGraphicFramePr>
            <a:graphicFrameLocks noGrp="1"/>
          </p:cNvGraphicFramePr>
          <p:nvPr/>
        </p:nvGraphicFramePr>
        <p:xfrm>
          <a:off x="5464175" y="7608888"/>
          <a:ext cx="3857625" cy="1584960"/>
        </p:xfrm>
        <a:graphic>
          <a:graphicData uri="http://schemas.openxmlformats.org/drawingml/2006/table">
            <a:tbl>
              <a:tblPr/>
              <a:tblGrid>
                <a:gridCol w="1781175"/>
                <a:gridCol w="2076450"/>
              </a:tblGrid>
              <a:tr h="242888"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Сведения об арендаторе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2888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юр. лица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ИП Джамаев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87325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Почтовый адрес, Ф.И.О. рук-ля, телефон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Джамаев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А.Д. 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ЧР, Ачхой-Мартановский, с. Новый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Шарой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ул. Садовая, 4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8-928-269-2459</a:t>
                      </a:r>
                    </a:p>
                  </a:txBody>
                  <a:tcPr marL="114300" marR="11430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42888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арендуемых лесов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га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42888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Перечень кварталов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31" name="Прямоугольник 30"/>
          <p:cNvSpPr/>
          <p:nvPr/>
        </p:nvSpPr>
        <p:spPr>
          <a:xfrm>
            <a:off x="7258050" y="5586413"/>
            <a:ext cx="428625" cy="285750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/>
          </a:p>
        </p:txBody>
      </p:sp>
      <p:grpSp>
        <p:nvGrpSpPr>
          <p:cNvPr id="89185" name="Группа 22"/>
          <p:cNvGrpSpPr>
            <a:grpSpLocks/>
          </p:cNvGrpSpPr>
          <p:nvPr/>
        </p:nvGrpSpPr>
        <p:grpSpPr bwMode="auto">
          <a:xfrm>
            <a:off x="10058400" y="7515225"/>
            <a:ext cx="2743200" cy="2071688"/>
            <a:chOff x="10058400" y="7515225"/>
            <a:chExt cx="2743200" cy="2071688"/>
          </a:xfrm>
        </p:grpSpPr>
        <p:sp>
          <p:nvSpPr>
            <p:cNvPr id="8" name="Прямоугольник 7"/>
            <p:cNvSpPr>
              <a:spLocks noChangeArrowheads="1"/>
            </p:cNvSpPr>
            <p:nvPr/>
          </p:nvSpPr>
          <p:spPr bwMode="auto">
            <a:xfrm>
              <a:off x="10058400" y="7515225"/>
              <a:ext cx="2743200" cy="20716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 algn="ctr">
              <a:solidFill>
                <a:srgbClr val="FF0000"/>
              </a:solidFill>
              <a:miter lim="800000"/>
              <a:headEnd/>
              <a:tailEnd/>
            </a:ln>
            <a:effectLst>
              <a:outerShdw dist="20000" dir="5400000" rotWithShape="0">
                <a:srgbClr val="000000">
                  <a:alpha val="37999"/>
                </a:srgbClr>
              </a:outerShdw>
            </a:effectLst>
          </p:spPr>
          <p:txBody>
            <a:bodyPr lIns="127954" tIns="63979" rIns="127954" bIns="63979" anchor="ctr"/>
            <a:lstStyle/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 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               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</a:t>
              </a:r>
              <a:r>
                <a:rPr lang="ru-RU" sz="1400" b="1" dirty="0">
                  <a:solidFill>
                    <a:srgbClr val="000000"/>
                  </a:solidFill>
                  <a:cs typeface="Times New Roman" pitchFamily="18" charset="0"/>
                </a:rPr>
                <a:t>                                    </a:t>
              </a:r>
            </a:p>
          </p:txBody>
        </p:sp>
        <p:sp>
          <p:nvSpPr>
            <p:cNvPr id="89188" name="Text Box 352"/>
            <p:cNvSpPr txBox="1">
              <a:spLocks noChangeArrowheads="1"/>
            </p:cNvSpPr>
            <p:nvPr/>
          </p:nvSpPr>
          <p:spPr bwMode="auto">
            <a:xfrm>
              <a:off x="10301288" y="7515225"/>
              <a:ext cx="2214562" cy="5730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4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cxnSp>
          <p:nvCxnSpPr>
            <p:cNvPr id="10" name="Прямая соединительная линия 9"/>
            <p:cNvCxnSpPr/>
            <p:nvPr/>
          </p:nvCxnSpPr>
          <p:spPr bwMode="auto">
            <a:xfrm>
              <a:off x="10258425" y="8042275"/>
              <a:ext cx="500063" cy="4763"/>
            </a:xfrm>
            <a:prstGeom prst="line">
              <a:avLst/>
            </a:prstGeom>
            <a:ln w="50800">
              <a:solidFill>
                <a:srgbClr val="FF000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Прямая соединительная линия 10"/>
            <p:cNvCxnSpPr/>
            <p:nvPr/>
          </p:nvCxnSpPr>
          <p:spPr bwMode="auto">
            <a:xfrm>
              <a:off x="10258425" y="8372475"/>
              <a:ext cx="500063" cy="3175"/>
            </a:xfrm>
            <a:prstGeom prst="line">
              <a:avLst/>
            </a:prstGeom>
            <a:ln w="50800">
              <a:solidFill>
                <a:srgbClr val="00B05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191" name="Text Box 352"/>
            <p:cNvSpPr txBox="1">
              <a:spLocks noChangeArrowheads="1"/>
            </p:cNvSpPr>
            <p:nvPr/>
          </p:nvSpPr>
          <p:spPr bwMode="auto">
            <a:xfrm>
              <a:off x="10901363" y="7800975"/>
              <a:ext cx="1401762" cy="469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Граница лесничеств</a:t>
              </a:r>
            </a:p>
          </p:txBody>
        </p:sp>
        <p:sp>
          <p:nvSpPr>
            <p:cNvPr id="89192" name="Text Box 352"/>
            <p:cNvSpPr txBox="1">
              <a:spLocks noChangeArrowheads="1"/>
            </p:cNvSpPr>
            <p:nvPr/>
          </p:nvSpPr>
          <p:spPr bwMode="auto">
            <a:xfrm>
              <a:off x="10829925" y="8162925"/>
              <a:ext cx="1971675" cy="469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Граница арендуемых земель</a:t>
              </a:r>
            </a:p>
          </p:txBody>
        </p:sp>
        <p:sp>
          <p:nvSpPr>
            <p:cNvPr id="32" name="Прямоугольник 31"/>
            <p:cNvSpPr/>
            <p:nvPr/>
          </p:nvSpPr>
          <p:spPr>
            <a:xfrm>
              <a:off x="10329863" y="8801100"/>
              <a:ext cx="428625" cy="285750"/>
            </a:xfrm>
            <a:prstGeom prst="rect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/>
            </a:p>
          </p:txBody>
        </p:sp>
        <p:sp>
          <p:nvSpPr>
            <p:cNvPr id="89194" name="Text Box 352"/>
            <p:cNvSpPr txBox="1">
              <a:spLocks noChangeArrowheads="1"/>
            </p:cNvSpPr>
            <p:nvPr/>
          </p:nvSpPr>
          <p:spPr bwMode="auto">
            <a:xfrm>
              <a:off x="10829925" y="8729663"/>
              <a:ext cx="1971675" cy="5842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Населенный пункты, объекты находящихся в зоне рисков воздействия пожаров</a:t>
              </a:r>
            </a:p>
          </p:txBody>
        </p:sp>
      </p:grpSp>
      <p:sp>
        <p:nvSpPr>
          <p:cNvPr id="35" name="Прямоугольная выноска 34"/>
          <p:cNvSpPr/>
          <p:nvPr/>
        </p:nvSpPr>
        <p:spPr>
          <a:xfrm>
            <a:off x="6472238" y="4657725"/>
            <a:ext cx="2214562" cy="571500"/>
          </a:xfrm>
          <a:prstGeom prst="wedgeRectCallout">
            <a:avLst>
              <a:gd name="adj1" fmla="val -10824"/>
              <a:gd name="adj2" fmla="val 106980"/>
            </a:avLst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с.п. </a:t>
            </a:r>
            <a:r>
              <a:rPr lang="ru-RU" sz="12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Янди</a:t>
            </a:r>
            <a:r>
              <a: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8 домов 45 человек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2" descr="C:\Documents and Settings\Admin\Рабочий стол\Леснюки\Карта\Карта\5 Ачхой-Мартановское лесничество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2543175" y="1228725"/>
            <a:ext cx="7072313" cy="8372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0115" name="Text Box 4"/>
          <p:cNvSpPr txBox="1">
            <a:spLocks noChangeArrowheads="1"/>
          </p:cNvSpPr>
          <p:nvPr/>
        </p:nvSpPr>
        <p:spPr bwMode="auto">
          <a:xfrm>
            <a:off x="0" y="0"/>
            <a:ext cx="12801600" cy="198437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269" tIns="45634" rIns="91269" bIns="45634">
            <a:spAutoFit/>
          </a:bodyPr>
          <a:lstStyle/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ХАРАКТЕРИСТИКА САМАШКИНСКОГО УЧАСТКОВОГО ЛЕСНИЧЕСТВА </a:t>
            </a:r>
          </a:p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РГУ «АЧХОЙ-МАРТАНОВСКОГО ЛЕСНИЧЕСТВА»</a:t>
            </a:r>
          </a:p>
          <a:p>
            <a:pPr algn="ctr" defTabSz="1277938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АЧХОЙ-МАРТАНОВСКОГО МУНИЦИПАЛЬНОГО РАЙОНА </a:t>
            </a:r>
          </a:p>
        </p:txBody>
      </p:sp>
      <p:grpSp>
        <p:nvGrpSpPr>
          <p:cNvPr id="90116" name="Группа 13"/>
          <p:cNvGrpSpPr>
            <a:grpSpLocks/>
          </p:cNvGrpSpPr>
          <p:nvPr/>
        </p:nvGrpSpPr>
        <p:grpSpPr bwMode="auto">
          <a:xfrm>
            <a:off x="10058400" y="8658225"/>
            <a:ext cx="2743200" cy="928688"/>
            <a:chOff x="10058400" y="8658225"/>
            <a:chExt cx="2743200" cy="928688"/>
          </a:xfrm>
        </p:grpSpPr>
        <p:sp>
          <p:nvSpPr>
            <p:cNvPr id="8" name="Прямоугольник 7"/>
            <p:cNvSpPr>
              <a:spLocks noChangeArrowheads="1"/>
            </p:cNvSpPr>
            <p:nvPr/>
          </p:nvSpPr>
          <p:spPr bwMode="auto">
            <a:xfrm>
              <a:off x="10058400" y="8658225"/>
              <a:ext cx="2743200" cy="928688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 algn="ctr">
              <a:solidFill>
                <a:srgbClr val="FF0000"/>
              </a:solidFill>
              <a:miter lim="800000"/>
              <a:headEnd/>
              <a:tailEnd/>
            </a:ln>
            <a:effectLst>
              <a:outerShdw dist="20000" dir="5400000" rotWithShape="0">
                <a:srgbClr val="000000">
                  <a:alpha val="37999"/>
                </a:srgbClr>
              </a:outerShdw>
            </a:effectLst>
          </p:spPr>
          <p:txBody>
            <a:bodyPr lIns="127954" tIns="63979" rIns="127954" bIns="63979" anchor="ctr"/>
            <a:lstStyle/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 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                     </a:t>
              </a:r>
            </a:p>
            <a:p>
              <a:pPr defTabSz="1279372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dirty="0">
                  <a:solidFill>
                    <a:srgbClr val="000000"/>
                  </a:solidFill>
                  <a:cs typeface="Times New Roman" pitchFamily="18" charset="0"/>
                </a:rPr>
                <a:t>            </a:t>
              </a:r>
              <a:r>
                <a:rPr lang="ru-RU" sz="1400" b="1" dirty="0">
                  <a:solidFill>
                    <a:srgbClr val="000000"/>
                  </a:solidFill>
                  <a:cs typeface="Times New Roman" pitchFamily="18" charset="0"/>
                </a:rPr>
                <a:t>                                    </a:t>
              </a:r>
            </a:p>
          </p:txBody>
        </p:sp>
        <p:sp>
          <p:nvSpPr>
            <p:cNvPr id="90169" name="Text Box 352"/>
            <p:cNvSpPr txBox="1">
              <a:spLocks noChangeArrowheads="1"/>
            </p:cNvSpPr>
            <p:nvPr/>
          </p:nvSpPr>
          <p:spPr bwMode="auto">
            <a:xfrm>
              <a:off x="10301271" y="8729677"/>
              <a:ext cx="2214577" cy="33865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4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cxnSp>
          <p:nvCxnSpPr>
            <p:cNvPr id="10" name="Прямая соединительная линия 9"/>
            <p:cNvCxnSpPr/>
            <p:nvPr/>
          </p:nvCxnSpPr>
          <p:spPr bwMode="auto">
            <a:xfrm>
              <a:off x="10258425" y="9229725"/>
              <a:ext cx="500063" cy="1588"/>
            </a:xfrm>
            <a:prstGeom prst="line">
              <a:avLst/>
            </a:prstGeom>
            <a:ln w="50800">
              <a:solidFill>
                <a:srgbClr val="FF000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Прямая соединительная линия 10"/>
            <p:cNvCxnSpPr/>
            <p:nvPr/>
          </p:nvCxnSpPr>
          <p:spPr bwMode="auto">
            <a:xfrm>
              <a:off x="10329863" y="9444038"/>
              <a:ext cx="500062" cy="1587"/>
            </a:xfrm>
            <a:prstGeom prst="line">
              <a:avLst/>
            </a:prstGeom>
            <a:ln w="50800">
              <a:solidFill>
                <a:srgbClr val="00B050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172" name="Text Box 352"/>
            <p:cNvSpPr txBox="1">
              <a:spLocks noChangeArrowheads="1"/>
            </p:cNvSpPr>
            <p:nvPr/>
          </p:nvSpPr>
          <p:spPr bwMode="auto">
            <a:xfrm>
              <a:off x="10901395" y="9086851"/>
              <a:ext cx="1401762" cy="27780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Граница лесничеств</a:t>
              </a:r>
            </a:p>
          </p:txBody>
        </p:sp>
        <p:sp>
          <p:nvSpPr>
            <p:cNvPr id="90173" name="Text Box 352"/>
            <p:cNvSpPr txBox="1">
              <a:spLocks noChangeArrowheads="1"/>
            </p:cNvSpPr>
            <p:nvPr/>
          </p:nvSpPr>
          <p:spPr bwMode="auto">
            <a:xfrm>
              <a:off x="10829957" y="9301163"/>
              <a:ext cx="1971643" cy="2770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13" tIns="61011" rIns="122013" bIns="61011">
              <a:spAutoFit/>
            </a:bodyPr>
            <a:lstStyle/>
            <a:p>
              <a:pPr defTabSz="1390650">
                <a:spcBef>
                  <a:spcPct val="50000"/>
                </a:spcBef>
              </a:pPr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Граница арендуемых земель</a:t>
              </a:r>
            </a:p>
          </p:txBody>
        </p:sp>
      </p:grpSp>
      <p:graphicFrame>
        <p:nvGraphicFramePr>
          <p:cNvPr id="111627" name="Group 11"/>
          <p:cNvGraphicFramePr>
            <a:graphicFrameLocks noGrp="1"/>
          </p:cNvGraphicFramePr>
          <p:nvPr/>
        </p:nvGraphicFramePr>
        <p:xfrm>
          <a:off x="0" y="3443288"/>
          <a:ext cx="5757863" cy="1630680"/>
        </p:xfrm>
        <a:graphic>
          <a:graphicData uri="http://schemas.openxmlformats.org/drawingml/2006/table">
            <a:tbl>
              <a:tblPr/>
              <a:tblGrid>
                <a:gridCol w="1716088"/>
                <a:gridCol w="587375"/>
                <a:gridCol w="1150937"/>
                <a:gridCol w="1152525"/>
                <a:gridCol w="1150938"/>
              </a:tblGrid>
              <a:tr h="0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Площадь муниципального образования км.кв.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земель, на которых расположены леса (га.)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row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7811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Лесного фонда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Иных категорий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Министерства обороны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4597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4597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" name="Таблица 14"/>
          <p:cNvGraphicFramePr>
            <a:graphicFrameLocks noGrp="1"/>
          </p:cNvGraphicFramePr>
          <p:nvPr/>
        </p:nvGraphicFramePr>
        <p:xfrm>
          <a:off x="8410575" y="4443413"/>
          <a:ext cx="4391025" cy="1463040"/>
        </p:xfrm>
        <a:graphic>
          <a:graphicData uri="http://schemas.openxmlformats.org/drawingml/2006/table">
            <a:tbl>
              <a:tblPr/>
              <a:tblGrid>
                <a:gridCol w="2867025"/>
                <a:gridCol w="919163"/>
                <a:gridCol w="604837"/>
              </a:tblGrid>
              <a:tr h="131763">
                <a:tc gridSpan="3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Расчет сил и средств привлекаемые на тушение пожаров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1763">
                <a:tc row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17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л.с., чел.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 ед.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лесхоза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привлекаемых по договорам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31763"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1" name="Полилиния 30"/>
          <p:cNvSpPr/>
          <p:nvPr/>
        </p:nvSpPr>
        <p:spPr>
          <a:xfrm>
            <a:off x="4435475" y="2063750"/>
            <a:ext cx="5145088" cy="1409700"/>
          </a:xfrm>
          <a:custGeom>
            <a:avLst/>
            <a:gdLst>
              <a:gd name="connsiteX0" fmla="*/ 12700 w 5145088"/>
              <a:gd name="connsiteY0" fmla="*/ 260350 h 1409700"/>
              <a:gd name="connsiteX1" fmla="*/ 146050 w 5145088"/>
              <a:gd name="connsiteY1" fmla="*/ 355600 h 1409700"/>
              <a:gd name="connsiteX2" fmla="*/ 155575 w 5145088"/>
              <a:gd name="connsiteY2" fmla="*/ 469900 h 1409700"/>
              <a:gd name="connsiteX3" fmla="*/ 374650 w 5145088"/>
              <a:gd name="connsiteY3" fmla="*/ 517525 h 1409700"/>
              <a:gd name="connsiteX4" fmla="*/ 517525 w 5145088"/>
              <a:gd name="connsiteY4" fmla="*/ 412750 h 1409700"/>
              <a:gd name="connsiteX5" fmla="*/ 765175 w 5145088"/>
              <a:gd name="connsiteY5" fmla="*/ 222250 h 1409700"/>
              <a:gd name="connsiteX6" fmla="*/ 822325 w 5145088"/>
              <a:gd name="connsiteY6" fmla="*/ 307975 h 1409700"/>
              <a:gd name="connsiteX7" fmla="*/ 955675 w 5145088"/>
              <a:gd name="connsiteY7" fmla="*/ 307975 h 1409700"/>
              <a:gd name="connsiteX8" fmla="*/ 974725 w 5145088"/>
              <a:gd name="connsiteY8" fmla="*/ 508000 h 1409700"/>
              <a:gd name="connsiteX9" fmla="*/ 946150 w 5145088"/>
              <a:gd name="connsiteY9" fmla="*/ 698500 h 1409700"/>
              <a:gd name="connsiteX10" fmla="*/ 831850 w 5145088"/>
              <a:gd name="connsiteY10" fmla="*/ 708025 h 1409700"/>
              <a:gd name="connsiteX11" fmla="*/ 974725 w 5145088"/>
              <a:gd name="connsiteY11" fmla="*/ 841375 h 1409700"/>
              <a:gd name="connsiteX12" fmla="*/ 889000 w 5145088"/>
              <a:gd name="connsiteY12" fmla="*/ 993775 h 1409700"/>
              <a:gd name="connsiteX13" fmla="*/ 1022350 w 5145088"/>
              <a:gd name="connsiteY13" fmla="*/ 993775 h 1409700"/>
              <a:gd name="connsiteX14" fmla="*/ 1231900 w 5145088"/>
              <a:gd name="connsiteY14" fmla="*/ 1060450 h 1409700"/>
              <a:gd name="connsiteX15" fmla="*/ 1498600 w 5145088"/>
              <a:gd name="connsiteY15" fmla="*/ 955675 h 1409700"/>
              <a:gd name="connsiteX16" fmla="*/ 1841500 w 5145088"/>
              <a:gd name="connsiteY16" fmla="*/ 917575 h 1409700"/>
              <a:gd name="connsiteX17" fmla="*/ 2041525 w 5145088"/>
              <a:gd name="connsiteY17" fmla="*/ 936625 h 1409700"/>
              <a:gd name="connsiteX18" fmla="*/ 2108200 w 5145088"/>
              <a:gd name="connsiteY18" fmla="*/ 869950 h 1409700"/>
              <a:gd name="connsiteX19" fmla="*/ 2193925 w 5145088"/>
              <a:gd name="connsiteY19" fmla="*/ 917575 h 1409700"/>
              <a:gd name="connsiteX20" fmla="*/ 2384425 w 5145088"/>
              <a:gd name="connsiteY20" fmla="*/ 879475 h 1409700"/>
              <a:gd name="connsiteX21" fmla="*/ 2441575 w 5145088"/>
              <a:gd name="connsiteY21" fmla="*/ 831850 h 1409700"/>
              <a:gd name="connsiteX22" fmla="*/ 2479675 w 5145088"/>
              <a:gd name="connsiteY22" fmla="*/ 889000 h 1409700"/>
              <a:gd name="connsiteX23" fmla="*/ 2546350 w 5145088"/>
              <a:gd name="connsiteY23" fmla="*/ 889000 h 1409700"/>
              <a:gd name="connsiteX24" fmla="*/ 2508250 w 5145088"/>
              <a:gd name="connsiteY24" fmla="*/ 1089025 h 1409700"/>
              <a:gd name="connsiteX25" fmla="*/ 2613025 w 5145088"/>
              <a:gd name="connsiteY25" fmla="*/ 1146175 h 1409700"/>
              <a:gd name="connsiteX26" fmla="*/ 2679700 w 5145088"/>
              <a:gd name="connsiteY26" fmla="*/ 1355725 h 1409700"/>
              <a:gd name="connsiteX27" fmla="*/ 2841625 w 5145088"/>
              <a:gd name="connsiteY27" fmla="*/ 1384300 h 1409700"/>
              <a:gd name="connsiteX28" fmla="*/ 2955925 w 5145088"/>
              <a:gd name="connsiteY28" fmla="*/ 1260475 h 1409700"/>
              <a:gd name="connsiteX29" fmla="*/ 2955925 w 5145088"/>
              <a:gd name="connsiteY29" fmla="*/ 1222375 h 1409700"/>
              <a:gd name="connsiteX30" fmla="*/ 3032125 w 5145088"/>
              <a:gd name="connsiteY30" fmla="*/ 1193800 h 1409700"/>
              <a:gd name="connsiteX31" fmla="*/ 2984500 w 5145088"/>
              <a:gd name="connsiteY31" fmla="*/ 1327150 h 1409700"/>
              <a:gd name="connsiteX32" fmla="*/ 3060700 w 5145088"/>
              <a:gd name="connsiteY32" fmla="*/ 1365250 h 1409700"/>
              <a:gd name="connsiteX33" fmla="*/ 3155950 w 5145088"/>
              <a:gd name="connsiteY33" fmla="*/ 1355725 h 1409700"/>
              <a:gd name="connsiteX34" fmla="*/ 3279775 w 5145088"/>
              <a:gd name="connsiteY34" fmla="*/ 1393825 h 1409700"/>
              <a:gd name="connsiteX35" fmla="*/ 3327400 w 5145088"/>
              <a:gd name="connsiteY35" fmla="*/ 1260475 h 1409700"/>
              <a:gd name="connsiteX36" fmla="*/ 3470275 w 5145088"/>
              <a:gd name="connsiteY36" fmla="*/ 1298575 h 1409700"/>
              <a:gd name="connsiteX37" fmla="*/ 3536950 w 5145088"/>
              <a:gd name="connsiteY37" fmla="*/ 1270000 h 1409700"/>
              <a:gd name="connsiteX38" fmla="*/ 3546475 w 5145088"/>
              <a:gd name="connsiteY38" fmla="*/ 1174750 h 1409700"/>
              <a:gd name="connsiteX39" fmla="*/ 3546475 w 5145088"/>
              <a:gd name="connsiteY39" fmla="*/ 1136650 h 1409700"/>
              <a:gd name="connsiteX40" fmla="*/ 3708400 w 5145088"/>
              <a:gd name="connsiteY40" fmla="*/ 1212850 h 1409700"/>
              <a:gd name="connsiteX41" fmla="*/ 3784600 w 5145088"/>
              <a:gd name="connsiteY41" fmla="*/ 1279525 h 1409700"/>
              <a:gd name="connsiteX42" fmla="*/ 3937000 w 5145088"/>
              <a:gd name="connsiteY42" fmla="*/ 1231900 h 1409700"/>
              <a:gd name="connsiteX43" fmla="*/ 4051300 w 5145088"/>
              <a:gd name="connsiteY43" fmla="*/ 1184275 h 1409700"/>
              <a:gd name="connsiteX44" fmla="*/ 4194175 w 5145088"/>
              <a:gd name="connsiteY44" fmla="*/ 1193800 h 1409700"/>
              <a:gd name="connsiteX45" fmla="*/ 4327525 w 5145088"/>
              <a:gd name="connsiteY45" fmla="*/ 1193800 h 1409700"/>
              <a:gd name="connsiteX46" fmla="*/ 4575175 w 5145088"/>
              <a:gd name="connsiteY46" fmla="*/ 1098550 h 1409700"/>
              <a:gd name="connsiteX47" fmla="*/ 4651375 w 5145088"/>
              <a:gd name="connsiteY47" fmla="*/ 1136650 h 1409700"/>
              <a:gd name="connsiteX48" fmla="*/ 4841875 w 5145088"/>
              <a:gd name="connsiteY48" fmla="*/ 1136650 h 1409700"/>
              <a:gd name="connsiteX49" fmla="*/ 4994275 w 5145088"/>
              <a:gd name="connsiteY49" fmla="*/ 1193800 h 1409700"/>
              <a:gd name="connsiteX50" fmla="*/ 4956175 w 5145088"/>
              <a:gd name="connsiteY50" fmla="*/ 1079500 h 1409700"/>
              <a:gd name="connsiteX51" fmla="*/ 5089525 w 5145088"/>
              <a:gd name="connsiteY51" fmla="*/ 1079500 h 1409700"/>
              <a:gd name="connsiteX52" fmla="*/ 5127625 w 5145088"/>
              <a:gd name="connsiteY52" fmla="*/ 898525 h 1409700"/>
              <a:gd name="connsiteX53" fmla="*/ 5108575 w 5145088"/>
              <a:gd name="connsiteY53" fmla="*/ 736600 h 1409700"/>
              <a:gd name="connsiteX54" fmla="*/ 4908550 w 5145088"/>
              <a:gd name="connsiteY54" fmla="*/ 774700 h 1409700"/>
              <a:gd name="connsiteX55" fmla="*/ 4794250 w 5145088"/>
              <a:gd name="connsiteY55" fmla="*/ 803275 h 1409700"/>
              <a:gd name="connsiteX56" fmla="*/ 4660900 w 5145088"/>
              <a:gd name="connsiteY56" fmla="*/ 784225 h 1409700"/>
              <a:gd name="connsiteX57" fmla="*/ 4603750 w 5145088"/>
              <a:gd name="connsiteY57" fmla="*/ 717550 h 1409700"/>
              <a:gd name="connsiteX58" fmla="*/ 4718050 w 5145088"/>
              <a:gd name="connsiteY58" fmla="*/ 612775 h 1409700"/>
              <a:gd name="connsiteX59" fmla="*/ 4660900 w 5145088"/>
              <a:gd name="connsiteY59" fmla="*/ 555625 h 1409700"/>
              <a:gd name="connsiteX60" fmla="*/ 4613275 w 5145088"/>
              <a:gd name="connsiteY60" fmla="*/ 546100 h 1409700"/>
              <a:gd name="connsiteX61" fmla="*/ 4537075 w 5145088"/>
              <a:gd name="connsiteY61" fmla="*/ 498475 h 1409700"/>
              <a:gd name="connsiteX62" fmla="*/ 4451350 w 5145088"/>
              <a:gd name="connsiteY62" fmla="*/ 450850 h 1409700"/>
              <a:gd name="connsiteX63" fmla="*/ 4422775 w 5145088"/>
              <a:gd name="connsiteY63" fmla="*/ 327025 h 1409700"/>
              <a:gd name="connsiteX64" fmla="*/ 4356100 w 5145088"/>
              <a:gd name="connsiteY64" fmla="*/ 288925 h 1409700"/>
              <a:gd name="connsiteX65" fmla="*/ 4251325 w 5145088"/>
              <a:gd name="connsiteY65" fmla="*/ 317500 h 1409700"/>
              <a:gd name="connsiteX66" fmla="*/ 4165600 w 5145088"/>
              <a:gd name="connsiteY66" fmla="*/ 241300 h 1409700"/>
              <a:gd name="connsiteX67" fmla="*/ 4089400 w 5145088"/>
              <a:gd name="connsiteY67" fmla="*/ 231775 h 1409700"/>
              <a:gd name="connsiteX68" fmla="*/ 3879850 w 5145088"/>
              <a:gd name="connsiteY68" fmla="*/ 146050 h 1409700"/>
              <a:gd name="connsiteX69" fmla="*/ 3651250 w 5145088"/>
              <a:gd name="connsiteY69" fmla="*/ 107950 h 1409700"/>
              <a:gd name="connsiteX70" fmla="*/ 3594100 w 5145088"/>
              <a:gd name="connsiteY70" fmla="*/ 88900 h 1409700"/>
              <a:gd name="connsiteX71" fmla="*/ 3517900 w 5145088"/>
              <a:gd name="connsiteY71" fmla="*/ 41275 h 1409700"/>
              <a:gd name="connsiteX72" fmla="*/ 3413125 w 5145088"/>
              <a:gd name="connsiteY72" fmla="*/ 50800 h 1409700"/>
              <a:gd name="connsiteX73" fmla="*/ 3279775 w 5145088"/>
              <a:gd name="connsiteY73" fmla="*/ 79375 h 1409700"/>
              <a:gd name="connsiteX74" fmla="*/ 3146425 w 5145088"/>
              <a:gd name="connsiteY74" fmla="*/ 50800 h 1409700"/>
              <a:gd name="connsiteX75" fmla="*/ 2851150 w 5145088"/>
              <a:gd name="connsiteY75" fmla="*/ 31750 h 1409700"/>
              <a:gd name="connsiteX76" fmla="*/ 2765425 w 5145088"/>
              <a:gd name="connsiteY76" fmla="*/ 117475 h 1409700"/>
              <a:gd name="connsiteX77" fmla="*/ 2689225 w 5145088"/>
              <a:gd name="connsiteY77" fmla="*/ 3175 h 1409700"/>
              <a:gd name="connsiteX78" fmla="*/ 2536825 w 5145088"/>
              <a:gd name="connsiteY78" fmla="*/ 98425 h 1409700"/>
              <a:gd name="connsiteX79" fmla="*/ 2355850 w 5145088"/>
              <a:gd name="connsiteY79" fmla="*/ 165100 h 1409700"/>
              <a:gd name="connsiteX80" fmla="*/ 2413000 w 5145088"/>
              <a:gd name="connsiteY80" fmla="*/ 212725 h 1409700"/>
              <a:gd name="connsiteX81" fmla="*/ 2336800 w 5145088"/>
              <a:gd name="connsiteY81" fmla="*/ 279400 h 1409700"/>
              <a:gd name="connsiteX82" fmla="*/ 2298700 w 5145088"/>
              <a:gd name="connsiteY82" fmla="*/ 374650 h 1409700"/>
              <a:gd name="connsiteX83" fmla="*/ 2184400 w 5145088"/>
              <a:gd name="connsiteY83" fmla="*/ 307975 h 1409700"/>
              <a:gd name="connsiteX84" fmla="*/ 2117725 w 5145088"/>
              <a:gd name="connsiteY84" fmla="*/ 307975 h 1409700"/>
              <a:gd name="connsiteX85" fmla="*/ 2060575 w 5145088"/>
              <a:gd name="connsiteY85" fmla="*/ 288925 h 1409700"/>
              <a:gd name="connsiteX86" fmla="*/ 2012950 w 5145088"/>
              <a:gd name="connsiteY86" fmla="*/ 365125 h 1409700"/>
              <a:gd name="connsiteX87" fmla="*/ 1898650 w 5145088"/>
              <a:gd name="connsiteY87" fmla="*/ 307975 h 1409700"/>
              <a:gd name="connsiteX88" fmla="*/ 1841500 w 5145088"/>
              <a:gd name="connsiteY88" fmla="*/ 336550 h 1409700"/>
              <a:gd name="connsiteX89" fmla="*/ 1784350 w 5145088"/>
              <a:gd name="connsiteY89" fmla="*/ 212725 h 1409700"/>
              <a:gd name="connsiteX90" fmla="*/ 1574800 w 5145088"/>
              <a:gd name="connsiteY90" fmla="*/ 384175 h 1409700"/>
              <a:gd name="connsiteX91" fmla="*/ 1546225 w 5145088"/>
              <a:gd name="connsiteY91" fmla="*/ 508000 h 1409700"/>
              <a:gd name="connsiteX92" fmla="*/ 1289050 w 5145088"/>
              <a:gd name="connsiteY92" fmla="*/ 555625 h 1409700"/>
              <a:gd name="connsiteX93" fmla="*/ 1108075 w 5145088"/>
              <a:gd name="connsiteY93" fmla="*/ 517525 h 1409700"/>
              <a:gd name="connsiteX94" fmla="*/ 1079500 w 5145088"/>
              <a:gd name="connsiteY94" fmla="*/ 479425 h 1409700"/>
              <a:gd name="connsiteX95" fmla="*/ 1127125 w 5145088"/>
              <a:gd name="connsiteY95" fmla="*/ 384175 h 1409700"/>
              <a:gd name="connsiteX96" fmla="*/ 1260475 w 5145088"/>
              <a:gd name="connsiteY96" fmla="*/ 384175 h 1409700"/>
              <a:gd name="connsiteX97" fmla="*/ 1289050 w 5145088"/>
              <a:gd name="connsiteY97" fmla="*/ 288925 h 1409700"/>
              <a:gd name="connsiteX98" fmla="*/ 1336675 w 5145088"/>
              <a:gd name="connsiteY98" fmla="*/ 250825 h 1409700"/>
              <a:gd name="connsiteX99" fmla="*/ 1260475 w 5145088"/>
              <a:gd name="connsiteY99" fmla="*/ 193675 h 1409700"/>
              <a:gd name="connsiteX100" fmla="*/ 1117600 w 5145088"/>
              <a:gd name="connsiteY100" fmla="*/ 212725 h 1409700"/>
              <a:gd name="connsiteX101" fmla="*/ 1108075 w 5145088"/>
              <a:gd name="connsiteY101" fmla="*/ 165100 h 1409700"/>
              <a:gd name="connsiteX102" fmla="*/ 993775 w 5145088"/>
              <a:gd name="connsiteY102" fmla="*/ 174625 h 1409700"/>
              <a:gd name="connsiteX103" fmla="*/ 993775 w 5145088"/>
              <a:gd name="connsiteY103" fmla="*/ 117475 h 1409700"/>
              <a:gd name="connsiteX104" fmla="*/ 860425 w 5145088"/>
              <a:gd name="connsiteY104" fmla="*/ 174625 h 1409700"/>
              <a:gd name="connsiteX105" fmla="*/ 717550 w 5145088"/>
              <a:gd name="connsiteY105" fmla="*/ 146050 h 1409700"/>
              <a:gd name="connsiteX106" fmla="*/ 679450 w 5145088"/>
              <a:gd name="connsiteY106" fmla="*/ 203200 h 1409700"/>
              <a:gd name="connsiteX107" fmla="*/ 298450 w 5145088"/>
              <a:gd name="connsiteY107" fmla="*/ 250825 h 1409700"/>
              <a:gd name="connsiteX108" fmla="*/ 222250 w 5145088"/>
              <a:gd name="connsiteY108" fmla="*/ 279400 h 1409700"/>
              <a:gd name="connsiteX109" fmla="*/ 12700 w 5145088"/>
              <a:gd name="connsiteY109" fmla="*/ 2603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5145088" h="1409700">
                <a:moveTo>
                  <a:pt x="12700" y="260350"/>
                </a:moveTo>
                <a:cubicBezTo>
                  <a:pt x="0" y="273050"/>
                  <a:pt x="122238" y="320675"/>
                  <a:pt x="146050" y="355600"/>
                </a:cubicBezTo>
                <a:cubicBezTo>
                  <a:pt x="169862" y="390525"/>
                  <a:pt x="117475" y="442913"/>
                  <a:pt x="155575" y="469900"/>
                </a:cubicBezTo>
                <a:cubicBezTo>
                  <a:pt x="193675" y="496887"/>
                  <a:pt x="314325" y="527050"/>
                  <a:pt x="374650" y="517525"/>
                </a:cubicBezTo>
                <a:cubicBezTo>
                  <a:pt x="434975" y="508000"/>
                  <a:pt x="452438" y="461962"/>
                  <a:pt x="517525" y="412750"/>
                </a:cubicBezTo>
                <a:cubicBezTo>
                  <a:pt x="582612" y="363538"/>
                  <a:pt x="714375" y="239712"/>
                  <a:pt x="765175" y="222250"/>
                </a:cubicBezTo>
                <a:cubicBezTo>
                  <a:pt x="815975" y="204788"/>
                  <a:pt x="790575" y="293688"/>
                  <a:pt x="822325" y="307975"/>
                </a:cubicBezTo>
                <a:cubicBezTo>
                  <a:pt x="854075" y="322263"/>
                  <a:pt x="930275" y="274638"/>
                  <a:pt x="955675" y="307975"/>
                </a:cubicBezTo>
                <a:cubicBezTo>
                  <a:pt x="981075" y="341312"/>
                  <a:pt x="976312" y="442913"/>
                  <a:pt x="974725" y="508000"/>
                </a:cubicBezTo>
                <a:cubicBezTo>
                  <a:pt x="973138" y="573087"/>
                  <a:pt x="969962" y="665163"/>
                  <a:pt x="946150" y="698500"/>
                </a:cubicBezTo>
                <a:cubicBezTo>
                  <a:pt x="922338" y="731837"/>
                  <a:pt x="827088" y="684213"/>
                  <a:pt x="831850" y="708025"/>
                </a:cubicBezTo>
                <a:cubicBezTo>
                  <a:pt x="836612" y="731837"/>
                  <a:pt x="965200" y="793750"/>
                  <a:pt x="974725" y="841375"/>
                </a:cubicBezTo>
                <a:cubicBezTo>
                  <a:pt x="984250" y="889000"/>
                  <a:pt x="881063" y="968375"/>
                  <a:pt x="889000" y="993775"/>
                </a:cubicBezTo>
                <a:cubicBezTo>
                  <a:pt x="896937" y="1019175"/>
                  <a:pt x="965200" y="982663"/>
                  <a:pt x="1022350" y="993775"/>
                </a:cubicBezTo>
                <a:cubicBezTo>
                  <a:pt x="1079500" y="1004888"/>
                  <a:pt x="1152525" y="1066800"/>
                  <a:pt x="1231900" y="1060450"/>
                </a:cubicBezTo>
                <a:cubicBezTo>
                  <a:pt x="1311275" y="1054100"/>
                  <a:pt x="1397000" y="979487"/>
                  <a:pt x="1498600" y="955675"/>
                </a:cubicBezTo>
                <a:cubicBezTo>
                  <a:pt x="1600200" y="931863"/>
                  <a:pt x="1751013" y="920750"/>
                  <a:pt x="1841500" y="917575"/>
                </a:cubicBezTo>
                <a:cubicBezTo>
                  <a:pt x="1931987" y="914400"/>
                  <a:pt x="1997075" y="944562"/>
                  <a:pt x="2041525" y="936625"/>
                </a:cubicBezTo>
                <a:cubicBezTo>
                  <a:pt x="2085975" y="928688"/>
                  <a:pt x="2082800" y="873125"/>
                  <a:pt x="2108200" y="869950"/>
                </a:cubicBezTo>
                <a:cubicBezTo>
                  <a:pt x="2133600" y="866775"/>
                  <a:pt x="2147888" y="915988"/>
                  <a:pt x="2193925" y="917575"/>
                </a:cubicBezTo>
                <a:cubicBezTo>
                  <a:pt x="2239962" y="919162"/>
                  <a:pt x="2343150" y="893763"/>
                  <a:pt x="2384425" y="879475"/>
                </a:cubicBezTo>
                <a:cubicBezTo>
                  <a:pt x="2425700" y="865188"/>
                  <a:pt x="2425700" y="830263"/>
                  <a:pt x="2441575" y="831850"/>
                </a:cubicBezTo>
                <a:cubicBezTo>
                  <a:pt x="2457450" y="833438"/>
                  <a:pt x="2462213" y="879475"/>
                  <a:pt x="2479675" y="889000"/>
                </a:cubicBezTo>
                <a:cubicBezTo>
                  <a:pt x="2497138" y="898525"/>
                  <a:pt x="2541588" y="855663"/>
                  <a:pt x="2546350" y="889000"/>
                </a:cubicBezTo>
                <a:cubicBezTo>
                  <a:pt x="2551112" y="922337"/>
                  <a:pt x="2497138" y="1046163"/>
                  <a:pt x="2508250" y="1089025"/>
                </a:cubicBezTo>
                <a:cubicBezTo>
                  <a:pt x="2519362" y="1131887"/>
                  <a:pt x="2584450" y="1101725"/>
                  <a:pt x="2613025" y="1146175"/>
                </a:cubicBezTo>
                <a:cubicBezTo>
                  <a:pt x="2641600" y="1190625"/>
                  <a:pt x="2641600" y="1316038"/>
                  <a:pt x="2679700" y="1355725"/>
                </a:cubicBezTo>
                <a:cubicBezTo>
                  <a:pt x="2717800" y="1395412"/>
                  <a:pt x="2795588" y="1400175"/>
                  <a:pt x="2841625" y="1384300"/>
                </a:cubicBezTo>
                <a:cubicBezTo>
                  <a:pt x="2887663" y="1368425"/>
                  <a:pt x="2936875" y="1287462"/>
                  <a:pt x="2955925" y="1260475"/>
                </a:cubicBezTo>
                <a:cubicBezTo>
                  <a:pt x="2974975" y="1233488"/>
                  <a:pt x="2943225" y="1233487"/>
                  <a:pt x="2955925" y="1222375"/>
                </a:cubicBezTo>
                <a:cubicBezTo>
                  <a:pt x="2968625" y="1211263"/>
                  <a:pt x="3027362" y="1176337"/>
                  <a:pt x="3032125" y="1193800"/>
                </a:cubicBezTo>
                <a:cubicBezTo>
                  <a:pt x="3036888" y="1211263"/>
                  <a:pt x="2979738" y="1298575"/>
                  <a:pt x="2984500" y="1327150"/>
                </a:cubicBezTo>
                <a:cubicBezTo>
                  <a:pt x="2989262" y="1355725"/>
                  <a:pt x="3032125" y="1360488"/>
                  <a:pt x="3060700" y="1365250"/>
                </a:cubicBezTo>
                <a:cubicBezTo>
                  <a:pt x="3089275" y="1370012"/>
                  <a:pt x="3119438" y="1350963"/>
                  <a:pt x="3155950" y="1355725"/>
                </a:cubicBezTo>
                <a:cubicBezTo>
                  <a:pt x="3192463" y="1360488"/>
                  <a:pt x="3251200" y="1409700"/>
                  <a:pt x="3279775" y="1393825"/>
                </a:cubicBezTo>
                <a:cubicBezTo>
                  <a:pt x="3308350" y="1377950"/>
                  <a:pt x="3295650" y="1276350"/>
                  <a:pt x="3327400" y="1260475"/>
                </a:cubicBezTo>
                <a:cubicBezTo>
                  <a:pt x="3359150" y="1244600"/>
                  <a:pt x="3435350" y="1296987"/>
                  <a:pt x="3470275" y="1298575"/>
                </a:cubicBezTo>
                <a:cubicBezTo>
                  <a:pt x="3505200" y="1300163"/>
                  <a:pt x="3524250" y="1290637"/>
                  <a:pt x="3536950" y="1270000"/>
                </a:cubicBezTo>
                <a:cubicBezTo>
                  <a:pt x="3549650" y="1249363"/>
                  <a:pt x="3544888" y="1196975"/>
                  <a:pt x="3546475" y="1174750"/>
                </a:cubicBezTo>
                <a:cubicBezTo>
                  <a:pt x="3548062" y="1152525"/>
                  <a:pt x="3519488" y="1130300"/>
                  <a:pt x="3546475" y="1136650"/>
                </a:cubicBezTo>
                <a:cubicBezTo>
                  <a:pt x="3573462" y="1143000"/>
                  <a:pt x="3668713" y="1189038"/>
                  <a:pt x="3708400" y="1212850"/>
                </a:cubicBezTo>
                <a:cubicBezTo>
                  <a:pt x="3748088" y="1236663"/>
                  <a:pt x="3746500" y="1276350"/>
                  <a:pt x="3784600" y="1279525"/>
                </a:cubicBezTo>
                <a:cubicBezTo>
                  <a:pt x="3822700" y="1282700"/>
                  <a:pt x="3892550" y="1247775"/>
                  <a:pt x="3937000" y="1231900"/>
                </a:cubicBezTo>
                <a:cubicBezTo>
                  <a:pt x="3981450" y="1216025"/>
                  <a:pt x="4008438" y="1190625"/>
                  <a:pt x="4051300" y="1184275"/>
                </a:cubicBezTo>
                <a:cubicBezTo>
                  <a:pt x="4094162" y="1177925"/>
                  <a:pt x="4148138" y="1192213"/>
                  <a:pt x="4194175" y="1193800"/>
                </a:cubicBezTo>
                <a:cubicBezTo>
                  <a:pt x="4240212" y="1195387"/>
                  <a:pt x="4264025" y="1209675"/>
                  <a:pt x="4327525" y="1193800"/>
                </a:cubicBezTo>
                <a:cubicBezTo>
                  <a:pt x="4391025" y="1177925"/>
                  <a:pt x="4521200" y="1108075"/>
                  <a:pt x="4575175" y="1098550"/>
                </a:cubicBezTo>
                <a:cubicBezTo>
                  <a:pt x="4629150" y="1089025"/>
                  <a:pt x="4606925" y="1130300"/>
                  <a:pt x="4651375" y="1136650"/>
                </a:cubicBezTo>
                <a:cubicBezTo>
                  <a:pt x="4695825" y="1143000"/>
                  <a:pt x="4784725" y="1127125"/>
                  <a:pt x="4841875" y="1136650"/>
                </a:cubicBezTo>
                <a:cubicBezTo>
                  <a:pt x="4899025" y="1146175"/>
                  <a:pt x="4975225" y="1203325"/>
                  <a:pt x="4994275" y="1193800"/>
                </a:cubicBezTo>
                <a:cubicBezTo>
                  <a:pt x="5013325" y="1184275"/>
                  <a:pt x="4940300" y="1098550"/>
                  <a:pt x="4956175" y="1079500"/>
                </a:cubicBezTo>
                <a:cubicBezTo>
                  <a:pt x="4972050" y="1060450"/>
                  <a:pt x="5060950" y="1109662"/>
                  <a:pt x="5089525" y="1079500"/>
                </a:cubicBezTo>
                <a:cubicBezTo>
                  <a:pt x="5118100" y="1049338"/>
                  <a:pt x="5124450" y="955675"/>
                  <a:pt x="5127625" y="898525"/>
                </a:cubicBezTo>
                <a:cubicBezTo>
                  <a:pt x="5130800" y="841375"/>
                  <a:pt x="5145088" y="757238"/>
                  <a:pt x="5108575" y="736600"/>
                </a:cubicBezTo>
                <a:cubicBezTo>
                  <a:pt x="5072063" y="715963"/>
                  <a:pt x="4960937" y="763588"/>
                  <a:pt x="4908550" y="774700"/>
                </a:cubicBezTo>
                <a:cubicBezTo>
                  <a:pt x="4856163" y="785812"/>
                  <a:pt x="4835525" y="801688"/>
                  <a:pt x="4794250" y="803275"/>
                </a:cubicBezTo>
                <a:cubicBezTo>
                  <a:pt x="4752975" y="804862"/>
                  <a:pt x="4692650" y="798513"/>
                  <a:pt x="4660900" y="784225"/>
                </a:cubicBezTo>
                <a:cubicBezTo>
                  <a:pt x="4629150" y="769938"/>
                  <a:pt x="4594225" y="746125"/>
                  <a:pt x="4603750" y="717550"/>
                </a:cubicBezTo>
                <a:cubicBezTo>
                  <a:pt x="4613275" y="688975"/>
                  <a:pt x="4708525" y="639762"/>
                  <a:pt x="4718050" y="612775"/>
                </a:cubicBezTo>
                <a:cubicBezTo>
                  <a:pt x="4727575" y="585788"/>
                  <a:pt x="4678362" y="566737"/>
                  <a:pt x="4660900" y="555625"/>
                </a:cubicBezTo>
                <a:cubicBezTo>
                  <a:pt x="4643438" y="544513"/>
                  <a:pt x="4633912" y="555625"/>
                  <a:pt x="4613275" y="546100"/>
                </a:cubicBezTo>
                <a:cubicBezTo>
                  <a:pt x="4592638" y="536575"/>
                  <a:pt x="4564063" y="514350"/>
                  <a:pt x="4537075" y="498475"/>
                </a:cubicBezTo>
                <a:cubicBezTo>
                  <a:pt x="4510088" y="482600"/>
                  <a:pt x="4470400" y="479425"/>
                  <a:pt x="4451350" y="450850"/>
                </a:cubicBezTo>
                <a:cubicBezTo>
                  <a:pt x="4432300" y="422275"/>
                  <a:pt x="4438650" y="354013"/>
                  <a:pt x="4422775" y="327025"/>
                </a:cubicBezTo>
                <a:cubicBezTo>
                  <a:pt x="4406900" y="300038"/>
                  <a:pt x="4384675" y="290513"/>
                  <a:pt x="4356100" y="288925"/>
                </a:cubicBezTo>
                <a:cubicBezTo>
                  <a:pt x="4327525" y="287338"/>
                  <a:pt x="4283075" y="325437"/>
                  <a:pt x="4251325" y="317500"/>
                </a:cubicBezTo>
                <a:cubicBezTo>
                  <a:pt x="4219575" y="309563"/>
                  <a:pt x="4192588" y="255588"/>
                  <a:pt x="4165600" y="241300"/>
                </a:cubicBezTo>
                <a:cubicBezTo>
                  <a:pt x="4138613" y="227013"/>
                  <a:pt x="4137025" y="247650"/>
                  <a:pt x="4089400" y="231775"/>
                </a:cubicBezTo>
                <a:cubicBezTo>
                  <a:pt x="4041775" y="215900"/>
                  <a:pt x="3952875" y="166687"/>
                  <a:pt x="3879850" y="146050"/>
                </a:cubicBezTo>
                <a:cubicBezTo>
                  <a:pt x="3806825" y="125413"/>
                  <a:pt x="3698875" y="117475"/>
                  <a:pt x="3651250" y="107950"/>
                </a:cubicBezTo>
                <a:cubicBezTo>
                  <a:pt x="3603625" y="98425"/>
                  <a:pt x="3616325" y="100012"/>
                  <a:pt x="3594100" y="88900"/>
                </a:cubicBezTo>
                <a:cubicBezTo>
                  <a:pt x="3571875" y="77788"/>
                  <a:pt x="3548062" y="47625"/>
                  <a:pt x="3517900" y="41275"/>
                </a:cubicBezTo>
                <a:cubicBezTo>
                  <a:pt x="3487738" y="34925"/>
                  <a:pt x="3452812" y="44450"/>
                  <a:pt x="3413125" y="50800"/>
                </a:cubicBezTo>
                <a:cubicBezTo>
                  <a:pt x="3373438" y="57150"/>
                  <a:pt x="3324225" y="79375"/>
                  <a:pt x="3279775" y="79375"/>
                </a:cubicBezTo>
                <a:cubicBezTo>
                  <a:pt x="3235325" y="79375"/>
                  <a:pt x="3217863" y="58738"/>
                  <a:pt x="3146425" y="50800"/>
                </a:cubicBezTo>
                <a:cubicBezTo>
                  <a:pt x="3074988" y="42863"/>
                  <a:pt x="2914650" y="20638"/>
                  <a:pt x="2851150" y="31750"/>
                </a:cubicBezTo>
                <a:cubicBezTo>
                  <a:pt x="2787650" y="42863"/>
                  <a:pt x="2792412" y="122237"/>
                  <a:pt x="2765425" y="117475"/>
                </a:cubicBezTo>
                <a:cubicBezTo>
                  <a:pt x="2738438" y="112713"/>
                  <a:pt x="2727325" y="6350"/>
                  <a:pt x="2689225" y="3175"/>
                </a:cubicBezTo>
                <a:cubicBezTo>
                  <a:pt x="2651125" y="0"/>
                  <a:pt x="2592387" y="71438"/>
                  <a:pt x="2536825" y="98425"/>
                </a:cubicBezTo>
                <a:cubicBezTo>
                  <a:pt x="2481263" y="125412"/>
                  <a:pt x="2376487" y="146050"/>
                  <a:pt x="2355850" y="165100"/>
                </a:cubicBezTo>
                <a:cubicBezTo>
                  <a:pt x="2335213" y="184150"/>
                  <a:pt x="2416175" y="193675"/>
                  <a:pt x="2413000" y="212725"/>
                </a:cubicBezTo>
                <a:cubicBezTo>
                  <a:pt x="2409825" y="231775"/>
                  <a:pt x="2355850" y="252413"/>
                  <a:pt x="2336800" y="279400"/>
                </a:cubicBezTo>
                <a:cubicBezTo>
                  <a:pt x="2317750" y="306387"/>
                  <a:pt x="2324100" y="369888"/>
                  <a:pt x="2298700" y="374650"/>
                </a:cubicBezTo>
                <a:cubicBezTo>
                  <a:pt x="2273300" y="379412"/>
                  <a:pt x="2214562" y="319087"/>
                  <a:pt x="2184400" y="307975"/>
                </a:cubicBezTo>
                <a:cubicBezTo>
                  <a:pt x="2154238" y="296863"/>
                  <a:pt x="2138363" y="311150"/>
                  <a:pt x="2117725" y="307975"/>
                </a:cubicBezTo>
                <a:cubicBezTo>
                  <a:pt x="2097088" y="304800"/>
                  <a:pt x="2078038" y="279400"/>
                  <a:pt x="2060575" y="288925"/>
                </a:cubicBezTo>
                <a:cubicBezTo>
                  <a:pt x="2043113" y="298450"/>
                  <a:pt x="2039938" y="361950"/>
                  <a:pt x="2012950" y="365125"/>
                </a:cubicBezTo>
                <a:cubicBezTo>
                  <a:pt x="1985962" y="368300"/>
                  <a:pt x="1927225" y="312737"/>
                  <a:pt x="1898650" y="307975"/>
                </a:cubicBezTo>
                <a:cubicBezTo>
                  <a:pt x="1870075" y="303213"/>
                  <a:pt x="1860550" y="352425"/>
                  <a:pt x="1841500" y="336550"/>
                </a:cubicBezTo>
                <a:cubicBezTo>
                  <a:pt x="1822450" y="320675"/>
                  <a:pt x="1828800" y="204788"/>
                  <a:pt x="1784350" y="212725"/>
                </a:cubicBezTo>
                <a:cubicBezTo>
                  <a:pt x="1739900" y="220662"/>
                  <a:pt x="1614488" y="334963"/>
                  <a:pt x="1574800" y="384175"/>
                </a:cubicBezTo>
                <a:cubicBezTo>
                  <a:pt x="1535113" y="433388"/>
                  <a:pt x="1593850" y="479425"/>
                  <a:pt x="1546225" y="508000"/>
                </a:cubicBezTo>
                <a:cubicBezTo>
                  <a:pt x="1498600" y="536575"/>
                  <a:pt x="1362075" y="554038"/>
                  <a:pt x="1289050" y="555625"/>
                </a:cubicBezTo>
                <a:cubicBezTo>
                  <a:pt x="1216025" y="557212"/>
                  <a:pt x="1143000" y="530225"/>
                  <a:pt x="1108075" y="517525"/>
                </a:cubicBezTo>
                <a:cubicBezTo>
                  <a:pt x="1073150" y="504825"/>
                  <a:pt x="1076325" y="501650"/>
                  <a:pt x="1079500" y="479425"/>
                </a:cubicBezTo>
                <a:cubicBezTo>
                  <a:pt x="1082675" y="457200"/>
                  <a:pt x="1096963" y="400050"/>
                  <a:pt x="1127125" y="384175"/>
                </a:cubicBezTo>
                <a:cubicBezTo>
                  <a:pt x="1157287" y="368300"/>
                  <a:pt x="1233488" y="400050"/>
                  <a:pt x="1260475" y="384175"/>
                </a:cubicBezTo>
                <a:cubicBezTo>
                  <a:pt x="1287463" y="368300"/>
                  <a:pt x="1276350" y="311150"/>
                  <a:pt x="1289050" y="288925"/>
                </a:cubicBezTo>
                <a:cubicBezTo>
                  <a:pt x="1301750" y="266700"/>
                  <a:pt x="1341437" y="266700"/>
                  <a:pt x="1336675" y="250825"/>
                </a:cubicBezTo>
                <a:cubicBezTo>
                  <a:pt x="1331913" y="234950"/>
                  <a:pt x="1296987" y="200025"/>
                  <a:pt x="1260475" y="193675"/>
                </a:cubicBezTo>
                <a:cubicBezTo>
                  <a:pt x="1223963" y="187325"/>
                  <a:pt x="1143000" y="217487"/>
                  <a:pt x="1117600" y="212725"/>
                </a:cubicBezTo>
                <a:cubicBezTo>
                  <a:pt x="1092200" y="207963"/>
                  <a:pt x="1128712" y="171450"/>
                  <a:pt x="1108075" y="165100"/>
                </a:cubicBezTo>
                <a:cubicBezTo>
                  <a:pt x="1087438" y="158750"/>
                  <a:pt x="1012825" y="182562"/>
                  <a:pt x="993775" y="174625"/>
                </a:cubicBezTo>
                <a:cubicBezTo>
                  <a:pt x="974725" y="166688"/>
                  <a:pt x="1016000" y="117475"/>
                  <a:pt x="993775" y="117475"/>
                </a:cubicBezTo>
                <a:cubicBezTo>
                  <a:pt x="971550" y="117475"/>
                  <a:pt x="906463" y="169863"/>
                  <a:pt x="860425" y="174625"/>
                </a:cubicBezTo>
                <a:cubicBezTo>
                  <a:pt x="814388" y="179388"/>
                  <a:pt x="747713" y="141288"/>
                  <a:pt x="717550" y="146050"/>
                </a:cubicBezTo>
                <a:cubicBezTo>
                  <a:pt x="687388" y="150813"/>
                  <a:pt x="749300" y="185738"/>
                  <a:pt x="679450" y="203200"/>
                </a:cubicBezTo>
                <a:cubicBezTo>
                  <a:pt x="609600" y="220662"/>
                  <a:pt x="374650" y="238125"/>
                  <a:pt x="298450" y="250825"/>
                </a:cubicBezTo>
                <a:cubicBezTo>
                  <a:pt x="222250" y="263525"/>
                  <a:pt x="271462" y="277813"/>
                  <a:pt x="222250" y="279400"/>
                </a:cubicBezTo>
                <a:cubicBezTo>
                  <a:pt x="173038" y="280987"/>
                  <a:pt x="25400" y="247650"/>
                  <a:pt x="12700" y="260350"/>
                </a:cubicBezTo>
                <a:close/>
              </a:path>
            </a:pathLst>
          </a:custGeom>
          <a:noFill/>
          <a:ln w="508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5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Group 3"/>
          <p:cNvGraphicFramePr>
            <a:graphicFrameLocks noGrp="1"/>
          </p:cNvGraphicFramePr>
          <p:nvPr/>
        </p:nvGraphicFramePr>
        <p:xfrm>
          <a:off x="0" y="1585913"/>
          <a:ext cx="12801600" cy="7989025"/>
        </p:xfrm>
        <a:graphic>
          <a:graphicData uri="http://schemas.openxmlformats.org/drawingml/2006/table">
            <a:tbl>
              <a:tblPr/>
              <a:tblGrid>
                <a:gridCol w="738188"/>
                <a:gridCol w="1778000"/>
                <a:gridCol w="1962150"/>
                <a:gridCol w="1676400"/>
                <a:gridCol w="1485900"/>
                <a:gridCol w="2509837"/>
                <a:gridCol w="2651125"/>
              </a:tblGrid>
              <a:tr h="463234">
                <a:tc gridSpan="7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РГУ «Ачхой-Мартановское лесничество»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Информация о выполнений противопожарных и лесозащитных мероприятий за март 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 апрель  2010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года</a:t>
                      </a:r>
                    </a:p>
                  </a:txBody>
                  <a:tcPr marL="100717" marR="100717" marT="25180" marB="2518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7039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Наименования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мероприятий</a:t>
                      </a:r>
                    </a:p>
                  </a:txBody>
                  <a:tcPr marL="127909" marR="127909" marT="63959" marB="639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План на 2010 год.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Принятые по акту работы.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Еще не принятые по акту 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Выполненные работы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  <a:tr h="66148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Устройство противопожарных барьерами</a:t>
                      </a:r>
                    </a:p>
                  </a:txBody>
                  <a:tcPr marL="127909" marR="127909" marT="63959" marB="639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Км.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  <a:tr h="66219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</a:t>
                      </a: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Уход за противопожарными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барьерами </a:t>
                      </a:r>
                    </a:p>
                  </a:txBody>
                  <a:tcPr marL="127909" marR="127909" marT="63959" marB="639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Км.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  <a:tr h="69497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</a:t>
                      </a: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Строительство дорог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Противопожарного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назначения</a:t>
                      </a:r>
                    </a:p>
                  </a:txBody>
                  <a:tcPr marL="127909" marR="127909" marT="63959" marB="639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Км.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  <a:tr h="64080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</a:t>
                      </a: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Ремонт дорог противопожарного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назначения</a:t>
                      </a:r>
                    </a:p>
                  </a:txBody>
                  <a:tcPr marL="35244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Км.</a:t>
                      </a:r>
                    </a:p>
                  </a:txBody>
                  <a:tcPr marL="35244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35244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35244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35244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35244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  <a:tr h="62940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</a:t>
                      </a: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Реконструкция дорог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Противопожарного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назначения</a:t>
                      </a:r>
                    </a:p>
                  </a:txBody>
                  <a:tcPr marL="127909" marR="127909" marT="63959" marB="639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Км.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  <a:tr h="177695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</a:t>
                      </a: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Лесохозяйственная 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Противопожная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Пропаганда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-аншлаги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-листовки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-беседы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-выступления по: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а)телевидению;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б)радио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в)газетах </a:t>
                      </a:r>
                    </a:p>
                  </a:txBody>
                  <a:tcPr marL="127909" marR="127909" marT="63959" marB="639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 т.р.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30,0 т.р.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30.0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30,0 т.р.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  <a:tr h="51375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7.</a:t>
                      </a: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Лесопатологические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обследования</a:t>
                      </a:r>
                    </a:p>
                  </a:txBody>
                  <a:tcPr marL="127909" marR="127909" marT="63959" marB="639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га/м3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35244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  <a:tr h="53791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8.</a:t>
                      </a: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Сплошные санитарные рубки</a:t>
                      </a:r>
                    </a:p>
                  </a:txBody>
                  <a:tcPr marL="127909" marR="127909" marT="63959" marB="639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га/м3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  <a:tr h="53791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9.</a:t>
                      </a:r>
                    </a:p>
                  </a:txBody>
                  <a:tcPr marL="127909" marR="127909" marT="63959" marB="63959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Выборочные санитарные группы</a:t>
                      </a:r>
                    </a:p>
                  </a:txBody>
                  <a:tcPr marL="127909" marR="127909" marT="63959" marB="63959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га/м3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127909" marR="127909" marT="63959" marB="63959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</a:tr>
            </a:tbl>
          </a:graphicData>
        </a:graphic>
      </p:graphicFrame>
      <p:sp>
        <p:nvSpPr>
          <p:cNvPr id="6" name="Rectangle 162"/>
          <p:cNvSpPr txBox="1">
            <a:spLocks noChangeArrowheads="1"/>
          </p:cNvSpPr>
          <p:nvPr/>
        </p:nvSpPr>
        <p:spPr bwMode="auto">
          <a:xfrm>
            <a:off x="0" y="1001713"/>
            <a:ext cx="12801600" cy="5000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103" tIns="61056" rIns="122103" bIns="61056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природных пожаров </a:t>
            </a:r>
          </a:p>
        </p:txBody>
      </p:sp>
      <p:sp>
        <p:nvSpPr>
          <p:cNvPr id="91233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природных пожаров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778240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762000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5921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 </a:t>
                      </a:r>
                      <a:r>
                        <a:rPr kumimoji="0" lang="ru-RU" sz="1200" b="0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ОМВД   </a:t>
                      </a:r>
                      <a:r>
                        <a:rPr lang="ru-RU" sz="1200" u="sng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Бацилов</a:t>
                      </a:r>
                      <a:r>
                        <a:rPr lang="ru-RU" sz="1200" u="sng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В.С.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МВД №174 от 26.02.02</a:t>
                      </a:r>
                      <a:endParaRPr kumimoji="0" 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8-8712-22-34-73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МВД №174 от 26.02.02.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71538"/>
          <a:ext cx="12801600" cy="8737953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314180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4180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134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99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34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34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99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34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180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7799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34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527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99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99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998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034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527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799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43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Лесное хозяйство Охлуев Лом-али Саламов 8-928-783-67-93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34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4180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084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0843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Ведомственная инструкци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34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134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природных пожаров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0"/>
            <a:ext cx="12801600" cy="9601200"/>
          </a:xfrm>
          <a:prstGeom prst="rect">
            <a:avLst/>
          </a:prstGeom>
          <a:solidFill>
            <a:schemeClr val="tx2">
              <a:lumMod val="20000"/>
              <a:lumOff val="80000"/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0" y="0"/>
            <a:ext cx="12801600" cy="91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3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РАСПИСАНИЕ ВЫЕЗДА АЧХОЙ-МАРТАНОВСКОГО ГАРНИЗОНА</a:t>
            </a:r>
          </a:p>
        </p:txBody>
      </p:sp>
      <p:pic>
        <p:nvPicPr>
          <p:cNvPr id="94212" name="Picture 3"/>
          <p:cNvPicPr>
            <a:picLocks noChangeAspect="1" noChangeArrowheads="1"/>
          </p:cNvPicPr>
          <p:nvPr/>
        </p:nvPicPr>
        <p:blipFill>
          <a:blip r:embed="rId2" cstate="print"/>
          <a:srcRect l="15668" t="19067" r="14999" b="9111"/>
          <a:stretch>
            <a:fillRect/>
          </a:stretch>
        </p:blipFill>
        <p:spPr bwMode="auto">
          <a:xfrm>
            <a:off x="0" y="942975"/>
            <a:ext cx="12801600" cy="865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0"/>
            <a:ext cx="12801600" cy="9601200"/>
          </a:xfrm>
          <a:prstGeom prst="rect">
            <a:avLst/>
          </a:prstGeom>
          <a:solidFill>
            <a:schemeClr val="tx2">
              <a:lumMod val="20000"/>
              <a:lumOff val="80000"/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0" y="0"/>
            <a:ext cx="12801600" cy="91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3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РАСПИСАНИЕ ВЫЕЗДА АЧХОЙ-МАРТАНОВСКОГО ГАРНИЗОНА</a:t>
            </a:r>
          </a:p>
        </p:txBody>
      </p:sp>
      <p:pic>
        <p:nvPicPr>
          <p:cNvPr id="95236" name="Picture 2"/>
          <p:cNvPicPr>
            <a:picLocks noChangeAspect="1" noChangeArrowheads="1"/>
          </p:cNvPicPr>
          <p:nvPr/>
        </p:nvPicPr>
        <p:blipFill>
          <a:blip r:embed="rId2" cstate="print"/>
          <a:srcRect l="16444" t="20000" r="15556" b="6978"/>
          <a:stretch>
            <a:fillRect/>
          </a:stretch>
        </p:blipFill>
        <p:spPr bwMode="auto">
          <a:xfrm>
            <a:off x="0" y="942975"/>
            <a:ext cx="12801600" cy="86582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0" y="0"/>
            <a:ext cx="12801600" cy="9601200"/>
          </a:xfrm>
          <a:prstGeom prst="rect">
            <a:avLst/>
          </a:prstGeom>
          <a:solidFill>
            <a:schemeClr val="tx2">
              <a:lumMod val="20000"/>
              <a:lumOff val="80000"/>
              <a:alpha val="39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" name="Прямоугольник 4"/>
          <p:cNvSpPr/>
          <p:nvPr/>
        </p:nvSpPr>
        <p:spPr>
          <a:xfrm>
            <a:off x="0" y="0"/>
            <a:ext cx="12801600" cy="9144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3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РАСПИСАНИЕ ВЫЕЗДА АЧХОЙ-МАРТАНОВСКОГО ГАРНИЗОНА</a:t>
            </a:r>
          </a:p>
        </p:txBody>
      </p:sp>
      <p:grpSp>
        <p:nvGrpSpPr>
          <p:cNvPr id="96260" name="Группа 7"/>
          <p:cNvGrpSpPr>
            <a:grpSpLocks/>
          </p:cNvGrpSpPr>
          <p:nvPr/>
        </p:nvGrpSpPr>
        <p:grpSpPr bwMode="auto">
          <a:xfrm>
            <a:off x="0" y="942975"/>
            <a:ext cx="12801600" cy="8658225"/>
            <a:chOff x="0" y="942975"/>
            <a:chExt cx="12801600" cy="8658225"/>
          </a:xfrm>
        </p:grpSpPr>
        <p:grpSp>
          <p:nvGrpSpPr>
            <p:cNvPr id="96261" name="Группа 6"/>
            <p:cNvGrpSpPr>
              <a:grpSpLocks/>
            </p:cNvGrpSpPr>
            <p:nvPr/>
          </p:nvGrpSpPr>
          <p:grpSpPr bwMode="auto">
            <a:xfrm>
              <a:off x="0" y="942975"/>
              <a:ext cx="12801600" cy="8658225"/>
              <a:chOff x="0" y="942975"/>
              <a:chExt cx="12801600" cy="8658225"/>
            </a:xfrm>
          </p:grpSpPr>
          <p:pic>
            <p:nvPicPr>
              <p:cNvPr id="96263" name="Picture 2"/>
              <p:cNvPicPr>
                <a:picLocks noChangeAspect="1" noChangeArrowheads="1"/>
              </p:cNvPicPr>
              <p:nvPr/>
            </p:nvPicPr>
            <p:blipFill>
              <a:blip r:embed="rId2" cstate="print"/>
              <a:srcRect l="15889" t="20000" r="15312" b="6799"/>
              <a:stretch>
                <a:fillRect/>
              </a:stretch>
            </p:blipFill>
            <p:spPr bwMode="auto">
              <a:xfrm>
                <a:off x="0" y="942975"/>
                <a:ext cx="12801600" cy="865822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  <p:sp>
            <p:nvSpPr>
              <p:cNvPr id="6" name="Прямоугольник 5"/>
              <p:cNvSpPr/>
              <p:nvPr/>
            </p:nvSpPr>
            <p:spPr>
              <a:xfrm>
                <a:off x="9043988" y="8886825"/>
                <a:ext cx="2571750" cy="62865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r>
                  <a:rPr lang="ru-RU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З.З. </a:t>
                </a:r>
                <a:r>
                  <a:rPr lang="ru-RU" dirty="0" err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Шаипов</a:t>
                </a:r>
                <a:endParaRPr lang="ru-RU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96262" name="TextBox 6"/>
            <p:cNvSpPr txBox="1">
              <a:spLocks noChangeArrowheads="1"/>
            </p:cNvSpPr>
            <p:nvPr/>
          </p:nvSpPr>
          <p:spPr bwMode="auto">
            <a:xfrm>
              <a:off x="1257264" y="8555282"/>
              <a:ext cx="4022448" cy="923330"/>
            </a:xfrm>
            <a:prstGeom prst="rect">
              <a:avLst/>
            </a:prstGeom>
            <a:solidFill>
              <a:schemeClr val="bg1"/>
            </a:solidFill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ru-RU">
                  <a:solidFill>
                    <a:schemeClr val="tx1"/>
                  </a:solidFill>
                </a:rPr>
                <a:t>ВрИО Начальника 7-ПЧ  ГУ «1-ОФПС</a:t>
              </a:r>
            </a:p>
            <a:p>
              <a:r>
                <a:rPr lang="ru-RU">
                  <a:solidFill>
                    <a:schemeClr val="tx1"/>
                  </a:solidFill>
                </a:rPr>
                <a:t>По Чеченской Республике»</a:t>
              </a:r>
            </a:p>
            <a:p>
              <a:r>
                <a:rPr lang="ru-RU">
                  <a:solidFill>
                    <a:schemeClr val="tx1"/>
                  </a:solidFill>
                </a:rPr>
                <a:t>майор вн. службы 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6" name="Picture 4" descr="C:\Users\Лёма\Pictures\ControlCenter3\Scan\CCF04042012_00002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tretch>
            <a:fillRect/>
          </a:stretch>
        </p:blipFill>
        <p:spPr bwMode="auto">
          <a:xfrm>
            <a:off x="2620971" y="1704227"/>
            <a:ext cx="5652000" cy="78330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Прямоугольник 5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14254"/>
            <a:ext cx="12801600" cy="1643074"/>
          </a:xfrm>
          <a:solidFill>
            <a:schemeClr val="bg1">
              <a:lumMod val="85000"/>
            </a:schemeClr>
          </a:solidFill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normAutofit fontScale="90000"/>
          </a:bodyPr>
          <a:lstStyle/>
          <a:p>
            <a:pPr defTabSz="1219200" eaLnBrk="1" hangingPunct="1"/>
            <a:r>
              <a:rPr lang="ru-RU" sz="3400" dirty="0" smtClean="0"/>
              <a:t>ПАСПОРТ ТЕРРИТОРИИ АЧХОЙ-МАРТАНОВСКОГО МУНИЦИПАЛЬНОГОРАЙОНА </a:t>
            </a:r>
            <a:br>
              <a:rPr lang="ru-RU" sz="3400" dirty="0" smtClean="0"/>
            </a:br>
            <a:r>
              <a:rPr lang="ru-RU" sz="2400" b="1" dirty="0" smtClean="0"/>
              <a:t>(</a:t>
            </a:r>
            <a:r>
              <a:rPr lang="ru-RU" sz="2400" b="1" dirty="0" smtClean="0">
                <a:solidFill>
                  <a:schemeClr val="accent2"/>
                </a:solidFill>
              </a:rPr>
              <a:t>лист согласования</a:t>
            </a:r>
            <a:r>
              <a:rPr lang="ru-RU" sz="2400" b="1" dirty="0" smtClean="0"/>
              <a:t>)</a:t>
            </a:r>
            <a:r>
              <a:rPr lang="ru-RU" sz="5600" dirty="0" smtClean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xmlns="" val="2770123555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Таблица 3"/>
          <p:cNvGraphicFramePr>
            <a:graphicFrameLocks noGrp="1"/>
          </p:cNvGraphicFramePr>
          <p:nvPr/>
        </p:nvGraphicFramePr>
        <p:xfrm>
          <a:off x="0" y="1000125"/>
          <a:ext cx="12801601" cy="8601106"/>
        </p:xfrm>
        <a:graphic>
          <a:graphicData uri="http://schemas.openxmlformats.org/drawingml/2006/table">
            <a:tbl>
              <a:tblPr/>
              <a:tblGrid>
                <a:gridCol w="392584"/>
                <a:gridCol w="1830629"/>
                <a:gridCol w="802234"/>
                <a:gridCol w="1228954"/>
                <a:gridCol w="409651"/>
                <a:gridCol w="1382573"/>
                <a:gridCol w="409651"/>
                <a:gridCol w="1433779"/>
                <a:gridCol w="409651"/>
                <a:gridCol w="1600199"/>
                <a:gridCol w="409651"/>
                <a:gridCol w="2492045"/>
              </a:tblGrid>
              <a:tr h="222827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 dirty="0">
                          <a:solidFill>
                            <a:schemeClr val="tx1"/>
                          </a:solidFill>
                          <a:latin typeface="Arial"/>
                        </a:rPr>
                        <a:t>1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solidFill>
                            <a:schemeClr val="tx1"/>
                          </a:solidFill>
                          <a:latin typeface="Arial"/>
                        </a:rPr>
                        <a:t>с. Ачхой-Мартан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-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-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"Чечводоканал" ГАЗ-3307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 МУП «ПУЖКХ» ГАЗ-3307, МТЗ-80,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ЗиЛ-130 автокран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Ачхой-Мартановская РЭС ЗиЛ-130 автогрейдер, МТЗ-80 экскаватор,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ГУДЭП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-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-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(8715) 42-22-95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24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(963) 703-3148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32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АЦ-7-40 ПЧ-17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Катыр-Юрт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11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12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12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г/х. «Катыр-Юртовский»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Трактор МТЗ-82 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(8715) 42-22-95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24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46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(963) 703-31-48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22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 dirty="0">
                          <a:solidFill>
                            <a:schemeClr val="tx1"/>
                          </a:solidFill>
                          <a:latin typeface="Arial"/>
                        </a:rPr>
                        <a:t>АЦ-7-40 ПЧ-17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24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24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Валерик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г/х «М. Гайрбекова»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Трактор МТЗ-80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(963) 703-3148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19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АЦ-7-40 ПЧ-17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21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21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4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Хамби-Ирзе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23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г/х «Урожайный»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Трактор МТЗ-80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ПЧ-29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(963) 580-50-38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23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ПЧ-29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ПЧ-29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5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Шаами-Юрт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21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23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23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г/х «Овощевод»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Газ-53 Ац-2,2. Трактор МТЗ-80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(8715) 42-22-95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Закан-Юрт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г/х «Закан"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Газ-53 АЦ-4,6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(8715) 42-22-95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Новый Шарой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12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12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г/х «Орджоникидзевский»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Трактор МТЗ-80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(8715) 42-22-95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8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Давыденко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г/х «Колос»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Трактор Т-40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(8715) 42-22-95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19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9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Самашки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г/х «Самашкинский»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Трактор Т-40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(8715) 42-22-95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22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10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Янди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г/х «Ореховский»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Трактор МТЗ-80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(963) 703-31-48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31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32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11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Старый Ачхой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(963) 703-31-48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30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31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27"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1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12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с. Бамут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ПЧ-7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(8714) 22-23-88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14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 -5-40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АЦ-2-40 ПЧ-7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ДПД ГУП г/з. «Бамутский»</a:t>
                      </a:r>
                      <a:b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</a:br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Трактор МТЗ-80 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2282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(928) 003-71-75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6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967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ПЧ-16</a:t>
                      </a:r>
                    </a:p>
                  </a:txBody>
                  <a:tcPr marL="7370" marR="7370" marT="737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(8715) 42-22-95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25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 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>
                          <a:solidFill>
                            <a:schemeClr val="tx1"/>
                          </a:solidFill>
                          <a:latin typeface="Arial"/>
                        </a:rPr>
                        <a:t>АЦ-2,5-40 ПЧ-16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600" b="0" i="0" u="none" strike="noStrike" dirty="0">
                          <a:solidFill>
                            <a:schemeClr val="tx1"/>
                          </a:solidFill>
                          <a:latin typeface="Arial"/>
                        </a:rPr>
                        <a:t>27</a:t>
                      </a:r>
                    </a:p>
                  </a:txBody>
                  <a:tcPr marL="7370" marR="7370" marT="7370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3" name="Прямоугольник 2"/>
          <p:cNvSpPr/>
          <p:nvPr/>
        </p:nvSpPr>
        <p:spPr>
          <a:xfrm>
            <a:off x="0" y="0"/>
            <a:ext cx="12801600" cy="9429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lang="ru-RU" sz="3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ПЛАН ПРИВЛЕЧЕНИЯ СИЛ И СРЕДСТВ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subTitle" idx="1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pPr eaLnBrk="1" hangingPunct="1"/>
            <a:r>
              <a:rPr lang="ru-RU" smtClean="0"/>
              <a:t>Титульный лист</a:t>
            </a:r>
          </a:p>
        </p:txBody>
      </p:sp>
      <p:pic>
        <p:nvPicPr>
          <p:cNvPr id="98307" name="Picture 3" descr="заставка-1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364" name="Rectangle 4"/>
          <p:cNvSpPr>
            <a:spLocks noGrp="1" noChangeArrowheads="1"/>
          </p:cNvSpPr>
          <p:nvPr>
            <p:ph type="ctrTitle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>
              <a:defRPr/>
            </a:pPr>
            <a:r>
              <a:rPr lang="ru-RU" sz="4300" b="1" dirty="0" smtClean="0">
                <a:solidFill>
                  <a:srgbClr val="FFFF00"/>
                </a:solidFill>
              </a:rPr>
              <a:t>РИСКИ ВОЗНИКНОВЕНИЯ ЧС ПРИРОДНОГО ХАРАКТЕРА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99331" name="Text Box 3"/>
          <p:cNvSpPr txBox="1">
            <a:spLocks noChangeArrowheads="1"/>
          </p:cNvSpPr>
          <p:nvPr/>
        </p:nvSpPr>
        <p:spPr bwMode="auto">
          <a:xfrm>
            <a:off x="0" y="992188"/>
            <a:ext cx="12801600" cy="56515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Риски связанные с обвалом горных пород</a:t>
            </a:r>
          </a:p>
        </p:txBody>
      </p:sp>
      <p:sp>
        <p:nvSpPr>
          <p:cNvPr id="99332" name="AutoShape 43"/>
          <p:cNvSpPr>
            <a:spLocks noChangeArrowheads="1"/>
          </p:cNvSpPr>
          <p:nvPr/>
        </p:nvSpPr>
        <p:spPr bwMode="auto">
          <a:xfrm>
            <a:off x="0" y="4400550"/>
            <a:ext cx="12801600" cy="1604963"/>
          </a:xfrm>
          <a:prstGeom prst="wedgeRoundRectCallout">
            <a:avLst>
              <a:gd name="adj1" fmla="val 16032"/>
              <a:gd name="adj2" fmla="val -51782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68258" tIns="34130" rIns="68258" bIns="34130">
            <a:flatTx/>
          </a:bodyPr>
          <a:lstStyle/>
          <a:p>
            <a:pPr algn="ctr" defTabSz="911225">
              <a:spcBef>
                <a:spcPct val="50000"/>
              </a:spcBef>
            </a:pPr>
            <a:r>
              <a:rPr lang="ru-RU" sz="3100" b="1">
                <a:solidFill>
                  <a:schemeClr val="tx1"/>
                </a:solidFill>
              </a:rPr>
              <a:t>РИСКИ СВЯЗАННЫЕ С ОБВАЛОМ ГОРНЫХ ПОРОД В ПЕЩЕРАХ НА ТЕРРИТОРИИ АЧХОЙ-МАРТАНОВСКОГО РАЙОНА ОТСУТСТВУЮТ</a:t>
            </a:r>
          </a:p>
        </p:txBody>
      </p:sp>
      <p:sp>
        <p:nvSpPr>
          <p:cNvPr id="99333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 cstate="print"/>
          <a:srcRect l="32692" t="16893" r="33165" b="25157"/>
          <a:stretch>
            <a:fillRect/>
          </a:stretch>
        </p:blipFill>
        <p:spPr bwMode="auto">
          <a:xfrm>
            <a:off x="0" y="1514475"/>
            <a:ext cx="12801600" cy="8086725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73" name="Полилиния 72"/>
          <p:cNvSpPr/>
          <p:nvPr/>
        </p:nvSpPr>
        <p:spPr>
          <a:xfrm>
            <a:off x="614363" y="1657350"/>
            <a:ext cx="10133012" cy="7610475"/>
          </a:xfrm>
          <a:custGeom>
            <a:avLst/>
            <a:gdLst>
              <a:gd name="connsiteX0" fmla="*/ 4385510 w 10132594"/>
              <a:gd name="connsiteY0" fmla="*/ 0 h 7609973"/>
              <a:gd name="connsiteX1" fmla="*/ 5973678 w 10132594"/>
              <a:gd name="connsiteY1" fmla="*/ 144379 h 7609973"/>
              <a:gd name="connsiteX2" fmla="*/ 8163426 w 10132594"/>
              <a:gd name="connsiteY2" fmla="*/ 372979 h 7609973"/>
              <a:gd name="connsiteX3" fmla="*/ 9162047 w 10132594"/>
              <a:gd name="connsiteY3" fmla="*/ 517358 h 7609973"/>
              <a:gd name="connsiteX4" fmla="*/ 9222205 w 10132594"/>
              <a:gd name="connsiteY4" fmla="*/ 782053 h 7609973"/>
              <a:gd name="connsiteX5" fmla="*/ 9438773 w 10132594"/>
              <a:gd name="connsiteY5" fmla="*/ 1118937 h 7609973"/>
              <a:gd name="connsiteX6" fmla="*/ 10040352 w 10132594"/>
              <a:gd name="connsiteY6" fmla="*/ 1648327 h 7609973"/>
              <a:gd name="connsiteX7" fmla="*/ 9992226 w 10132594"/>
              <a:gd name="connsiteY7" fmla="*/ 1804737 h 7609973"/>
              <a:gd name="connsiteX8" fmla="*/ 9847847 w 10132594"/>
              <a:gd name="connsiteY8" fmla="*/ 2009274 h 7609973"/>
              <a:gd name="connsiteX9" fmla="*/ 9859878 w 10132594"/>
              <a:gd name="connsiteY9" fmla="*/ 2550695 h 7609973"/>
              <a:gd name="connsiteX10" fmla="*/ 9968162 w 10132594"/>
              <a:gd name="connsiteY10" fmla="*/ 2671011 h 7609973"/>
              <a:gd name="connsiteX11" fmla="*/ 9823784 w 10132594"/>
              <a:gd name="connsiteY11" fmla="*/ 2803358 h 7609973"/>
              <a:gd name="connsiteX12" fmla="*/ 9294394 w 10132594"/>
              <a:gd name="connsiteY12" fmla="*/ 3068053 h 7609973"/>
              <a:gd name="connsiteX13" fmla="*/ 8933447 w 10132594"/>
              <a:gd name="connsiteY13" fmla="*/ 3368842 h 7609973"/>
              <a:gd name="connsiteX14" fmla="*/ 8512341 w 10132594"/>
              <a:gd name="connsiteY14" fmla="*/ 3561348 h 7609973"/>
              <a:gd name="connsiteX15" fmla="*/ 8247647 w 10132594"/>
              <a:gd name="connsiteY15" fmla="*/ 3789948 h 7609973"/>
              <a:gd name="connsiteX16" fmla="*/ 7862636 w 10132594"/>
              <a:gd name="connsiteY16" fmla="*/ 3801979 h 7609973"/>
              <a:gd name="connsiteX17" fmla="*/ 7513720 w 10132594"/>
              <a:gd name="connsiteY17" fmla="*/ 3898232 h 7609973"/>
              <a:gd name="connsiteX18" fmla="*/ 6623384 w 10132594"/>
              <a:gd name="connsiteY18" fmla="*/ 3826042 h 7609973"/>
              <a:gd name="connsiteX19" fmla="*/ 6214310 w 10132594"/>
              <a:gd name="connsiteY19" fmla="*/ 3886200 h 7609973"/>
              <a:gd name="connsiteX20" fmla="*/ 6033836 w 10132594"/>
              <a:gd name="connsiteY20" fmla="*/ 4126832 h 7609973"/>
              <a:gd name="connsiteX21" fmla="*/ 5420226 w 10132594"/>
              <a:gd name="connsiteY21" fmla="*/ 4271211 h 7609973"/>
              <a:gd name="connsiteX22" fmla="*/ 5143499 w 10132594"/>
              <a:gd name="connsiteY22" fmla="*/ 4523874 h 7609973"/>
              <a:gd name="connsiteX23" fmla="*/ 5095373 w 10132594"/>
              <a:gd name="connsiteY23" fmla="*/ 4896853 h 7609973"/>
              <a:gd name="connsiteX24" fmla="*/ 5468352 w 10132594"/>
              <a:gd name="connsiteY24" fmla="*/ 5317958 h 7609973"/>
              <a:gd name="connsiteX25" fmla="*/ 6009773 w 10132594"/>
              <a:gd name="connsiteY25" fmla="*/ 5558590 h 7609973"/>
              <a:gd name="connsiteX26" fmla="*/ 6298531 w 10132594"/>
              <a:gd name="connsiteY26" fmla="*/ 5462337 h 7609973"/>
              <a:gd name="connsiteX27" fmla="*/ 6767762 w 10132594"/>
              <a:gd name="connsiteY27" fmla="*/ 5883442 h 7609973"/>
              <a:gd name="connsiteX28" fmla="*/ 6984331 w 10132594"/>
              <a:gd name="connsiteY28" fmla="*/ 6388769 h 7609973"/>
              <a:gd name="connsiteX29" fmla="*/ 6671510 w 10132594"/>
              <a:gd name="connsiteY29" fmla="*/ 6701590 h 7609973"/>
              <a:gd name="connsiteX30" fmla="*/ 6515099 w 10132594"/>
              <a:gd name="connsiteY30" fmla="*/ 7218948 h 7609973"/>
              <a:gd name="connsiteX31" fmla="*/ 5396162 w 10132594"/>
              <a:gd name="connsiteY31" fmla="*/ 7519737 h 7609973"/>
              <a:gd name="connsiteX32" fmla="*/ 3158289 w 10132594"/>
              <a:gd name="connsiteY32" fmla="*/ 7567863 h 7609973"/>
              <a:gd name="connsiteX33" fmla="*/ 1221205 w 10132594"/>
              <a:gd name="connsiteY33" fmla="*/ 7267074 h 7609973"/>
              <a:gd name="connsiteX34" fmla="*/ 559468 w 10132594"/>
              <a:gd name="connsiteY34" fmla="*/ 6773779 h 7609973"/>
              <a:gd name="connsiteX35" fmla="*/ 667752 w 10132594"/>
              <a:gd name="connsiteY35" fmla="*/ 6051885 h 7609973"/>
              <a:gd name="connsiteX36" fmla="*/ 631657 w 10132594"/>
              <a:gd name="connsiteY36" fmla="*/ 5233737 h 7609973"/>
              <a:gd name="connsiteX37" fmla="*/ 715878 w 10132594"/>
              <a:gd name="connsiteY37" fmla="*/ 4776537 h 7609973"/>
              <a:gd name="connsiteX38" fmla="*/ 427120 w 10132594"/>
              <a:gd name="connsiteY38" fmla="*/ 4307306 h 7609973"/>
              <a:gd name="connsiteX39" fmla="*/ 366962 w 10132594"/>
              <a:gd name="connsiteY39" fmla="*/ 3693695 h 7609973"/>
              <a:gd name="connsiteX40" fmla="*/ 270710 w 10132594"/>
              <a:gd name="connsiteY40" fmla="*/ 3236495 h 7609973"/>
              <a:gd name="connsiteX41" fmla="*/ 54141 w 10132594"/>
              <a:gd name="connsiteY41" fmla="*/ 3068053 h 7609973"/>
              <a:gd name="connsiteX42" fmla="*/ 162426 w 10132594"/>
              <a:gd name="connsiteY42" fmla="*/ 2887579 h 7609973"/>
              <a:gd name="connsiteX43" fmla="*/ 1028699 w 10132594"/>
              <a:gd name="connsiteY43" fmla="*/ 2586790 h 7609973"/>
              <a:gd name="connsiteX44" fmla="*/ 1377615 w 10132594"/>
              <a:gd name="connsiteY44" fmla="*/ 2466474 h 7609973"/>
              <a:gd name="connsiteX45" fmla="*/ 1931068 w 10132594"/>
              <a:gd name="connsiteY45" fmla="*/ 2526632 h 7609973"/>
              <a:gd name="connsiteX46" fmla="*/ 2304047 w 10132594"/>
              <a:gd name="connsiteY46" fmla="*/ 2550695 h 7609973"/>
              <a:gd name="connsiteX47" fmla="*/ 2544678 w 10132594"/>
              <a:gd name="connsiteY47" fmla="*/ 2406316 h 7609973"/>
              <a:gd name="connsiteX48" fmla="*/ 2941720 w 10132594"/>
              <a:gd name="connsiteY48" fmla="*/ 2273969 h 7609973"/>
              <a:gd name="connsiteX49" fmla="*/ 3086099 w 10132594"/>
              <a:gd name="connsiteY49" fmla="*/ 2009274 h 7609973"/>
              <a:gd name="connsiteX50" fmla="*/ 2977815 w 10132594"/>
              <a:gd name="connsiteY50" fmla="*/ 1780674 h 7609973"/>
              <a:gd name="connsiteX51" fmla="*/ 2556710 w 10132594"/>
              <a:gd name="connsiteY51" fmla="*/ 1540042 h 7609973"/>
              <a:gd name="connsiteX52" fmla="*/ 2279984 w 10132594"/>
              <a:gd name="connsiteY52" fmla="*/ 1407695 h 7609973"/>
              <a:gd name="connsiteX53" fmla="*/ 2159668 w 10132594"/>
              <a:gd name="connsiteY53" fmla="*/ 1191127 h 7609973"/>
              <a:gd name="connsiteX54" fmla="*/ 1642310 w 10132594"/>
              <a:gd name="connsiteY54" fmla="*/ 890337 h 7609973"/>
              <a:gd name="connsiteX55" fmla="*/ 1401678 w 10132594"/>
              <a:gd name="connsiteY55" fmla="*/ 637674 h 7609973"/>
              <a:gd name="connsiteX56" fmla="*/ 1521994 w 10132594"/>
              <a:gd name="connsiteY56" fmla="*/ 216569 h 7609973"/>
              <a:gd name="connsiteX57" fmla="*/ 2123573 w 10132594"/>
              <a:gd name="connsiteY57" fmla="*/ 36095 h 7609973"/>
              <a:gd name="connsiteX58" fmla="*/ 4385510 w 10132594"/>
              <a:gd name="connsiteY58" fmla="*/ 0 h 760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132594" h="7609973">
                <a:moveTo>
                  <a:pt x="4385510" y="0"/>
                </a:moveTo>
                <a:lnTo>
                  <a:pt x="5973678" y="144379"/>
                </a:lnTo>
                <a:lnTo>
                  <a:pt x="8163426" y="372979"/>
                </a:lnTo>
                <a:cubicBezTo>
                  <a:pt x="8694821" y="435142"/>
                  <a:pt x="8985584" y="449179"/>
                  <a:pt x="9162047" y="517358"/>
                </a:cubicBezTo>
                <a:cubicBezTo>
                  <a:pt x="9338510" y="585537"/>
                  <a:pt x="9176084" y="681790"/>
                  <a:pt x="9222205" y="782053"/>
                </a:cubicBezTo>
                <a:cubicBezTo>
                  <a:pt x="9268326" y="882316"/>
                  <a:pt x="9302415" y="974558"/>
                  <a:pt x="9438773" y="1118937"/>
                </a:cubicBezTo>
                <a:cubicBezTo>
                  <a:pt x="9575131" y="1263316"/>
                  <a:pt x="9948110" y="1534027"/>
                  <a:pt x="10040352" y="1648327"/>
                </a:cubicBezTo>
                <a:cubicBezTo>
                  <a:pt x="10132594" y="1762627"/>
                  <a:pt x="10024310" y="1744579"/>
                  <a:pt x="9992226" y="1804737"/>
                </a:cubicBezTo>
                <a:cubicBezTo>
                  <a:pt x="9960142" y="1864895"/>
                  <a:pt x="9869905" y="1884948"/>
                  <a:pt x="9847847" y="2009274"/>
                </a:cubicBezTo>
                <a:cubicBezTo>
                  <a:pt x="9825789" y="2133600"/>
                  <a:pt x="9839826" y="2440406"/>
                  <a:pt x="9859878" y="2550695"/>
                </a:cubicBezTo>
                <a:cubicBezTo>
                  <a:pt x="9879931" y="2660985"/>
                  <a:pt x="9974178" y="2628901"/>
                  <a:pt x="9968162" y="2671011"/>
                </a:cubicBezTo>
                <a:cubicBezTo>
                  <a:pt x="9962146" y="2713122"/>
                  <a:pt x="9936079" y="2737184"/>
                  <a:pt x="9823784" y="2803358"/>
                </a:cubicBezTo>
                <a:cubicBezTo>
                  <a:pt x="9711489" y="2869532"/>
                  <a:pt x="9442783" y="2973806"/>
                  <a:pt x="9294394" y="3068053"/>
                </a:cubicBezTo>
                <a:cubicBezTo>
                  <a:pt x="9146005" y="3162300"/>
                  <a:pt x="9063789" y="3286626"/>
                  <a:pt x="8933447" y="3368842"/>
                </a:cubicBezTo>
                <a:cubicBezTo>
                  <a:pt x="8803105" y="3451058"/>
                  <a:pt x="8626641" y="3491164"/>
                  <a:pt x="8512341" y="3561348"/>
                </a:cubicBezTo>
                <a:cubicBezTo>
                  <a:pt x="8398041" y="3631532"/>
                  <a:pt x="8355931" y="3749843"/>
                  <a:pt x="8247647" y="3789948"/>
                </a:cubicBezTo>
                <a:cubicBezTo>
                  <a:pt x="8139363" y="3830053"/>
                  <a:pt x="7984957" y="3783932"/>
                  <a:pt x="7862636" y="3801979"/>
                </a:cubicBezTo>
                <a:cubicBezTo>
                  <a:pt x="7740315" y="3820026"/>
                  <a:pt x="7720262" y="3894222"/>
                  <a:pt x="7513720" y="3898232"/>
                </a:cubicBezTo>
                <a:cubicBezTo>
                  <a:pt x="7307178" y="3902242"/>
                  <a:pt x="6839952" y="3828047"/>
                  <a:pt x="6623384" y="3826042"/>
                </a:cubicBezTo>
                <a:cubicBezTo>
                  <a:pt x="6406816" y="3824037"/>
                  <a:pt x="6312568" y="3836068"/>
                  <a:pt x="6214310" y="3886200"/>
                </a:cubicBezTo>
                <a:cubicBezTo>
                  <a:pt x="6116052" y="3936332"/>
                  <a:pt x="6166183" y="4062664"/>
                  <a:pt x="6033836" y="4126832"/>
                </a:cubicBezTo>
                <a:cubicBezTo>
                  <a:pt x="5901489" y="4191000"/>
                  <a:pt x="5568615" y="4205037"/>
                  <a:pt x="5420226" y="4271211"/>
                </a:cubicBezTo>
                <a:cubicBezTo>
                  <a:pt x="5271837" y="4337385"/>
                  <a:pt x="5197641" y="4419601"/>
                  <a:pt x="5143499" y="4523874"/>
                </a:cubicBezTo>
                <a:cubicBezTo>
                  <a:pt x="5089357" y="4628147"/>
                  <a:pt x="5041231" y="4764506"/>
                  <a:pt x="5095373" y="4896853"/>
                </a:cubicBezTo>
                <a:cubicBezTo>
                  <a:pt x="5149515" y="5029200"/>
                  <a:pt x="5315952" y="5207669"/>
                  <a:pt x="5468352" y="5317958"/>
                </a:cubicBezTo>
                <a:cubicBezTo>
                  <a:pt x="5620752" y="5428247"/>
                  <a:pt x="5871410" y="5534527"/>
                  <a:pt x="6009773" y="5558590"/>
                </a:cubicBezTo>
                <a:cubicBezTo>
                  <a:pt x="6148136" y="5582653"/>
                  <a:pt x="6172200" y="5408195"/>
                  <a:pt x="6298531" y="5462337"/>
                </a:cubicBezTo>
                <a:cubicBezTo>
                  <a:pt x="6424862" y="5516479"/>
                  <a:pt x="6653462" y="5729037"/>
                  <a:pt x="6767762" y="5883442"/>
                </a:cubicBezTo>
                <a:cubicBezTo>
                  <a:pt x="6882062" y="6037847"/>
                  <a:pt x="7000373" y="6252411"/>
                  <a:pt x="6984331" y="6388769"/>
                </a:cubicBezTo>
                <a:cubicBezTo>
                  <a:pt x="6968289" y="6525127"/>
                  <a:pt x="6749715" y="6563227"/>
                  <a:pt x="6671510" y="6701590"/>
                </a:cubicBezTo>
                <a:cubicBezTo>
                  <a:pt x="6593305" y="6839953"/>
                  <a:pt x="6727657" y="7082590"/>
                  <a:pt x="6515099" y="7218948"/>
                </a:cubicBezTo>
                <a:cubicBezTo>
                  <a:pt x="6302541" y="7355306"/>
                  <a:pt x="5955630" y="7461585"/>
                  <a:pt x="5396162" y="7519737"/>
                </a:cubicBezTo>
                <a:cubicBezTo>
                  <a:pt x="4836694" y="7577889"/>
                  <a:pt x="3854115" y="7609973"/>
                  <a:pt x="3158289" y="7567863"/>
                </a:cubicBezTo>
                <a:cubicBezTo>
                  <a:pt x="2462463" y="7525753"/>
                  <a:pt x="1654342" y="7399421"/>
                  <a:pt x="1221205" y="7267074"/>
                </a:cubicBezTo>
                <a:cubicBezTo>
                  <a:pt x="788068" y="7134727"/>
                  <a:pt x="651710" y="6976310"/>
                  <a:pt x="559468" y="6773779"/>
                </a:cubicBezTo>
                <a:cubicBezTo>
                  <a:pt x="467226" y="6571248"/>
                  <a:pt x="655721" y="6308559"/>
                  <a:pt x="667752" y="6051885"/>
                </a:cubicBezTo>
                <a:cubicBezTo>
                  <a:pt x="679784" y="5795211"/>
                  <a:pt x="623636" y="5446295"/>
                  <a:pt x="631657" y="5233737"/>
                </a:cubicBezTo>
                <a:cubicBezTo>
                  <a:pt x="639678" y="5021179"/>
                  <a:pt x="749967" y="4930942"/>
                  <a:pt x="715878" y="4776537"/>
                </a:cubicBezTo>
                <a:cubicBezTo>
                  <a:pt x="681789" y="4622132"/>
                  <a:pt x="485273" y="4487780"/>
                  <a:pt x="427120" y="4307306"/>
                </a:cubicBezTo>
                <a:cubicBezTo>
                  <a:pt x="368967" y="4126832"/>
                  <a:pt x="393030" y="3872163"/>
                  <a:pt x="366962" y="3693695"/>
                </a:cubicBezTo>
                <a:cubicBezTo>
                  <a:pt x="340894" y="3515227"/>
                  <a:pt x="322847" y="3340769"/>
                  <a:pt x="270710" y="3236495"/>
                </a:cubicBezTo>
                <a:cubicBezTo>
                  <a:pt x="218573" y="3132221"/>
                  <a:pt x="72188" y="3126206"/>
                  <a:pt x="54141" y="3068053"/>
                </a:cubicBezTo>
                <a:cubicBezTo>
                  <a:pt x="36094" y="3009900"/>
                  <a:pt x="0" y="2967790"/>
                  <a:pt x="162426" y="2887579"/>
                </a:cubicBezTo>
                <a:cubicBezTo>
                  <a:pt x="324852" y="2807368"/>
                  <a:pt x="1028699" y="2586790"/>
                  <a:pt x="1028699" y="2586790"/>
                </a:cubicBezTo>
                <a:cubicBezTo>
                  <a:pt x="1231231" y="2516606"/>
                  <a:pt x="1227220" y="2476500"/>
                  <a:pt x="1377615" y="2466474"/>
                </a:cubicBezTo>
                <a:cubicBezTo>
                  <a:pt x="1528010" y="2456448"/>
                  <a:pt x="1776663" y="2512595"/>
                  <a:pt x="1931068" y="2526632"/>
                </a:cubicBezTo>
                <a:cubicBezTo>
                  <a:pt x="2085473" y="2540669"/>
                  <a:pt x="2201779" y="2570748"/>
                  <a:pt x="2304047" y="2550695"/>
                </a:cubicBezTo>
                <a:cubicBezTo>
                  <a:pt x="2406315" y="2530642"/>
                  <a:pt x="2438399" y="2452437"/>
                  <a:pt x="2544678" y="2406316"/>
                </a:cubicBezTo>
                <a:cubicBezTo>
                  <a:pt x="2650957" y="2360195"/>
                  <a:pt x="2851483" y="2340143"/>
                  <a:pt x="2941720" y="2273969"/>
                </a:cubicBezTo>
                <a:cubicBezTo>
                  <a:pt x="3031957" y="2207795"/>
                  <a:pt x="3080083" y="2091490"/>
                  <a:pt x="3086099" y="2009274"/>
                </a:cubicBezTo>
                <a:cubicBezTo>
                  <a:pt x="3092115" y="1927058"/>
                  <a:pt x="3066046" y="1858879"/>
                  <a:pt x="2977815" y="1780674"/>
                </a:cubicBezTo>
                <a:cubicBezTo>
                  <a:pt x="2889584" y="1702469"/>
                  <a:pt x="2673015" y="1602205"/>
                  <a:pt x="2556710" y="1540042"/>
                </a:cubicBezTo>
                <a:cubicBezTo>
                  <a:pt x="2440405" y="1477879"/>
                  <a:pt x="2346158" y="1465847"/>
                  <a:pt x="2279984" y="1407695"/>
                </a:cubicBezTo>
                <a:cubicBezTo>
                  <a:pt x="2213810" y="1349543"/>
                  <a:pt x="2265947" y="1277353"/>
                  <a:pt x="2159668" y="1191127"/>
                </a:cubicBezTo>
                <a:cubicBezTo>
                  <a:pt x="2053389" y="1104901"/>
                  <a:pt x="1768642" y="982579"/>
                  <a:pt x="1642310" y="890337"/>
                </a:cubicBezTo>
                <a:cubicBezTo>
                  <a:pt x="1515978" y="798095"/>
                  <a:pt x="1421731" y="749969"/>
                  <a:pt x="1401678" y="637674"/>
                </a:cubicBezTo>
                <a:cubicBezTo>
                  <a:pt x="1381625" y="525379"/>
                  <a:pt x="1401678" y="316832"/>
                  <a:pt x="1521994" y="216569"/>
                </a:cubicBezTo>
                <a:cubicBezTo>
                  <a:pt x="1642310" y="116306"/>
                  <a:pt x="1640305" y="72190"/>
                  <a:pt x="2123573" y="36095"/>
                </a:cubicBezTo>
                <a:cubicBezTo>
                  <a:pt x="2606841" y="0"/>
                  <a:pt x="3514223" y="0"/>
                  <a:pt x="4385510" y="0"/>
                </a:cubicBezTo>
                <a:close/>
              </a:path>
            </a:pathLst>
          </a:custGeom>
          <a:solidFill>
            <a:srgbClr val="FF0066">
              <a:alpha val="30000"/>
            </a:srgb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" name="Rectangle 2"/>
          <p:cNvSpPr txBox="1">
            <a:spLocks noChangeArrowheads="1"/>
          </p:cNvSpPr>
          <p:nvPr/>
        </p:nvSpPr>
        <p:spPr bwMode="auto">
          <a:xfrm>
            <a:off x="0" y="1014413"/>
            <a:ext cx="12801600" cy="5000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/>
          <a:lstStyle/>
          <a:p>
            <a:pPr marL="458217" indent="-458217" algn="ctr">
              <a:spcBef>
                <a:spcPct val="20000"/>
              </a:spcBef>
              <a:defRPr/>
            </a:pPr>
            <a:r>
              <a:rPr lang="ru-RU" sz="3100" kern="0" dirty="0">
                <a:solidFill>
                  <a:srgbClr val="000000"/>
                </a:solidFill>
                <a:cs typeface="Times New Roman" pitchFamily="18" charset="0"/>
              </a:rPr>
              <a:t>Риски возникновения землетрясений</a:t>
            </a:r>
            <a:r>
              <a:rPr lang="ru-RU" sz="3100" kern="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5371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15372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1927225" y="2157413"/>
            <a:ext cx="1544638" cy="501650"/>
          </a:xfrm>
          <a:prstGeom prst="wedgeRoundRectCallout">
            <a:avLst>
              <a:gd name="adj1" fmla="val 27907"/>
              <a:gd name="adj2" fmla="val 106491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Давыденко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жителей1669 чел.</a:t>
            </a:r>
          </a:p>
        </p:txBody>
      </p:sp>
      <p:sp>
        <p:nvSpPr>
          <p:cNvPr id="15373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043113" y="3014663"/>
            <a:ext cx="1285875" cy="500062"/>
          </a:xfrm>
          <a:prstGeom prst="wedgeRoundRectCallout">
            <a:avLst>
              <a:gd name="adj1" fmla="val 76421"/>
              <a:gd name="adj2" fmla="val -1676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Нов.Шарой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жителей1793 чел.</a:t>
            </a:r>
          </a:p>
        </p:txBody>
      </p:sp>
      <p:sp>
        <p:nvSpPr>
          <p:cNvPr id="15374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114800" y="1800225"/>
            <a:ext cx="1571625" cy="501650"/>
          </a:xfrm>
          <a:prstGeom prst="wedgeRoundRectCallout">
            <a:avLst>
              <a:gd name="adj1" fmla="val -14426"/>
              <a:gd name="adj2" fmla="val 99102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Самашки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11663 чел.</a:t>
            </a:r>
          </a:p>
        </p:txBody>
      </p:sp>
      <p:sp>
        <p:nvSpPr>
          <p:cNvPr id="15375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401175" y="2584450"/>
            <a:ext cx="1571625" cy="501650"/>
          </a:xfrm>
          <a:prstGeom prst="wedgeRoundRectCallout">
            <a:avLst>
              <a:gd name="adj1" fmla="val -82560"/>
              <a:gd name="adj2" fmla="val 29639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Закан-Юрт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5467 чел.</a:t>
            </a:r>
          </a:p>
        </p:txBody>
      </p:sp>
      <p:sp>
        <p:nvSpPr>
          <p:cNvPr id="15376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258300" y="3157538"/>
            <a:ext cx="1785938" cy="428625"/>
          </a:xfrm>
          <a:prstGeom prst="wedgeRoundRectCallout">
            <a:avLst>
              <a:gd name="adj1" fmla="val -8088"/>
              <a:gd name="adj2" fmla="val 9094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Хамби-Ирзи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3383 чел.</a:t>
            </a:r>
          </a:p>
        </p:txBody>
      </p:sp>
      <p:sp>
        <p:nvSpPr>
          <p:cNvPr id="15377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043613" y="3157538"/>
            <a:ext cx="1785937" cy="428625"/>
          </a:xfrm>
          <a:prstGeom prst="wedgeRoundRectCallout">
            <a:avLst>
              <a:gd name="adj1" fmla="val 51222"/>
              <a:gd name="adj2" fmla="val 80778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Шаами-Юрт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3570 чел.</a:t>
            </a:r>
          </a:p>
        </p:txBody>
      </p:sp>
      <p:sp>
        <p:nvSpPr>
          <p:cNvPr id="15378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8258175" y="4943475"/>
            <a:ext cx="1643063" cy="428625"/>
          </a:xfrm>
          <a:prstGeom prst="wedgeRoundRectCallout">
            <a:avLst>
              <a:gd name="adj1" fmla="val -45139"/>
              <a:gd name="adj2" fmla="val -85903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Валерик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7313чел.</a:t>
            </a:r>
          </a:p>
        </p:txBody>
      </p:sp>
      <p:sp>
        <p:nvSpPr>
          <p:cNvPr id="15379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329113" y="4622800"/>
            <a:ext cx="1785937" cy="428625"/>
          </a:xfrm>
          <a:prstGeom prst="wedgeRoundRectCallout">
            <a:avLst>
              <a:gd name="adj1" fmla="val -57264"/>
              <a:gd name="adj2" fmla="val -71866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г.п. Ачхой-Мартан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19763 чел.</a:t>
            </a:r>
          </a:p>
        </p:txBody>
      </p:sp>
      <p:sp>
        <p:nvSpPr>
          <p:cNvPr id="15380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71488" y="4300538"/>
            <a:ext cx="1643062" cy="500062"/>
          </a:xfrm>
          <a:prstGeom prst="wedgeRoundRectCallout">
            <a:avLst>
              <a:gd name="adj1" fmla="val -1444"/>
              <a:gd name="adj2" fmla="val 10900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Бамут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240чел.</a:t>
            </a:r>
          </a:p>
        </p:txBody>
      </p:sp>
      <p:sp>
        <p:nvSpPr>
          <p:cNvPr id="15381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471863" y="5086350"/>
            <a:ext cx="1643062" cy="500063"/>
          </a:xfrm>
          <a:prstGeom prst="wedgeRoundRectCallout">
            <a:avLst>
              <a:gd name="adj1" fmla="val 8806"/>
              <a:gd name="adj2" fmla="val 101782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Стар.Ачхой.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946 чел.</a:t>
            </a:r>
          </a:p>
        </p:txBody>
      </p:sp>
      <p:sp>
        <p:nvSpPr>
          <p:cNvPr id="15382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971925" y="6157913"/>
            <a:ext cx="1643063" cy="500062"/>
          </a:xfrm>
          <a:prstGeom prst="wedgeRoundRectCallout">
            <a:avLst>
              <a:gd name="adj1" fmla="val 45421"/>
              <a:gd name="adj2" fmla="val -66639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Янди.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1653 чел.</a:t>
            </a:r>
          </a:p>
        </p:txBody>
      </p:sp>
      <p:sp>
        <p:nvSpPr>
          <p:cNvPr id="15383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829425" y="5514975"/>
            <a:ext cx="1857375" cy="500063"/>
          </a:xfrm>
          <a:prstGeom prst="wedgeRoundRectCallout">
            <a:avLst>
              <a:gd name="adj1" fmla="val -33662"/>
              <a:gd name="adj2" fmla="val -109944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Катыр-Юрт.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10266 чел.</a:t>
            </a:r>
          </a:p>
        </p:txBody>
      </p:sp>
      <p:sp>
        <p:nvSpPr>
          <p:cNvPr id="15384" name="Oval 452"/>
          <p:cNvSpPr>
            <a:spLocks noChangeArrowheads="1"/>
          </p:cNvSpPr>
          <p:nvPr/>
        </p:nvSpPr>
        <p:spPr bwMode="auto">
          <a:xfrm>
            <a:off x="2686050" y="5014913"/>
            <a:ext cx="214288" cy="215899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47" tIns="61076" rIns="122147" bIns="61076" anchor="ctr"/>
          <a:lstStyle/>
          <a:p>
            <a:pPr algn="ctr"/>
            <a:endParaRPr lang="ru-RU"/>
          </a:p>
        </p:txBody>
      </p:sp>
      <p:cxnSp>
        <p:nvCxnSpPr>
          <p:cNvPr id="24" name="Прямая со стрелкой 23"/>
          <p:cNvCxnSpPr/>
          <p:nvPr/>
        </p:nvCxnSpPr>
        <p:spPr>
          <a:xfrm>
            <a:off x="1328738" y="5086350"/>
            <a:ext cx="1285875" cy="1588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 стрелкой 25"/>
          <p:cNvCxnSpPr>
            <a:stCxn id="15381" idx="4"/>
          </p:cNvCxnSpPr>
          <p:nvPr/>
        </p:nvCxnSpPr>
        <p:spPr>
          <a:xfrm rot="5400000" flipH="1">
            <a:off x="3398044" y="4804569"/>
            <a:ext cx="614362" cy="1466850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 стрелкой 27"/>
          <p:cNvCxnSpPr/>
          <p:nvPr/>
        </p:nvCxnSpPr>
        <p:spPr>
          <a:xfrm rot="5400000">
            <a:off x="3391694" y="4131469"/>
            <a:ext cx="381000" cy="1220788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88" name="Oval 452"/>
          <p:cNvSpPr>
            <a:spLocks noChangeArrowheads="1"/>
          </p:cNvSpPr>
          <p:nvPr/>
        </p:nvSpPr>
        <p:spPr bwMode="auto">
          <a:xfrm>
            <a:off x="4186239" y="2815329"/>
            <a:ext cx="214297" cy="215914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47" tIns="61076" rIns="122147" bIns="61076" anchor="ctr"/>
          <a:lstStyle/>
          <a:p>
            <a:pPr algn="ctr"/>
            <a:endParaRPr lang="ru-RU"/>
          </a:p>
        </p:txBody>
      </p:sp>
      <p:cxnSp>
        <p:nvCxnSpPr>
          <p:cNvPr id="31" name="Прямая со стрелкой 30"/>
          <p:cNvCxnSpPr>
            <a:stCxn id="15372" idx="4"/>
          </p:cNvCxnSpPr>
          <p:nvPr/>
        </p:nvCxnSpPr>
        <p:spPr>
          <a:xfrm rot="5400000" flipH="1" flipV="1">
            <a:off x="3622675" y="2451100"/>
            <a:ext cx="0" cy="984250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 стрелкой 32"/>
          <p:cNvCxnSpPr/>
          <p:nvPr/>
        </p:nvCxnSpPr>
        <p:spPr>
          <a:xfrm flipV="1">
            <a:off x="3632200" y="3014663"/>
            <a:ext cx="554038" cy="225425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 стрелкой 34"/>
          <p:cNvCxnSpPr>
            <a:stCxn id="15374" idx="4"/>
          </p:cNvCxnSpPr>
          <p:nvPr/>
        </p:nvCxnSpPr>
        <p:spPr>
          <a:xfrm rot="5400000">
            <a:off x="4405312" y="2538413"/>
            <a:ext cx="257175" cy="279400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92" name="Oval 452"/>
          <p:cNvSpPr>
            <a:spLocks noChangeArrowheads="1"/>
          </p:cNvSpPr>
          <p:nvPr/>
        </p:nvSpPr>
        <p:spPr bwMode="auto">
          <a:xfrm>
            <a:off x="6335362" y="5157789"/>
            <a:ext cx="215900" cy="225423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47" tIns="61076" rIns="122147" bIns="61076" anchor="ctr"/>
          <a:lstStyle/>
          <a:p>
            <a:pPr algn="ctr"/>
            <a:endParaRPr lang="ru-RU"/>
          </a:p>
        </p:txBody>
      </p:sp>
      <p:cxnSp>
        <p:nvCxnSpPr>
          <p:cNvPr id="38" name="Прямая со стрелкой 37"/>
          <p:cNvCxnSpPr>
            <a:stCxn id="15382" idx="4"/>
          </p:cNvCxnSpPr>
          <p:nvPr/>
        </p:nvCxnSpPr>
        <p:spPr>
          <a:xfrm rot="5400000" flipH="1" flipV="1">
            <a:off x="5534025" y="5318125"/>
            <a:ext cx="763588" cy="750888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 стрелкой 39"/>
          <p:cNvCxnSpPr>
            <a:stCxn id="15383" idx="4"/>
          </p:cNvCxnSpPr>
          <p:nvPr/>
        </p:nvCxnSpPr>
        <p:spPr>
          <a:xfrm rot="5400000">
            <a:off x="6850063" y="4946650"/>
            <a:ext cx="14287" cy="550863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95" name="Oval 452"/>
          <p:cNvSpPr>
            <a:spLocks noChangeArrowheads="1"/>
          </p:cNvSpPr>
          <p:nvPr/>
        </p:nvSpPr>
        <p:spPr bwMode="auto">
          <a:xfrm>
            <a:off x="7758113" y="5007328"/>
            <a:ext cx="214323" cy="214311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47" tIns="61076" rIns="122147" bIns="61076" anchor="ctr"/>
          <a:lstStyle/>
          <a:p>
            <a:pPr algn="ctr"/>
            <a:endParaRPr lang="ru-RU"/>
          </a:p>
        </p:txBody>
      </p:sp>
      <p:cxnSp>
        <p:nvCxnSpPr>
          <p:cNvPr id="43" name="Прямая со стрелкой 42"/>
          <p:cNvCxnSpPr>
            <a:stCxn id="15378" idx="4"/>
            <a:endCxn id="15395" idx="7"/>
          </p:cNvCxnSpPr>
          <p:nvPr/>
        </p:nvCxnSpPr>
        <p:spPr>
          <a:xfrm rot="5400000">
            <a:off x="8014984" y="4715652"/>
            <a:ext cx="249127" cy="396995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397" name="Oval 452"/>
          <p:cNvSpPr>
            <a:spLocks noChangeArrowheads="1"/>
          </p:cNvSpPr>
          <p:nvPr/>
        </p:nvSpPr>
        <p:spPr bwMode="auto">
          <a:xfrm>
            <a:off x="8899525" y="3586153"/>
            <a:ext cx="215919" cy="215909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47" tIns="61076" rIns="122147" bIns="61076" anchor="ctr"/>
          <a:lstStyle/>
          <a:p>
            <a:pPr algn="ctr"/>
            <a:endParaRPr lang="ru-RU"/>
          </a:p>
        </p:txBody>
      </p:sp>
      <p:cxnSp>
        <p:nvCxnSpPr>
          <p:cNvPr id="46" name="Прямая со стрелкой 45"/>
          <p:cNvCxnSpPr>
            <a:stCxn id="15375" idx="4"/>
          </p:cNvCxnSpPr>
          <p:nvPr/>
        </p:nvCxnSpPr>
        <p:spPr>
          <a:xfrm rot="16200000" flipH="1">
            <a:off x="8717756" y="3156744"/>
            <a:ext cx="498475" cy="153988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 стрелкой 48"/>
          <p:cNvCxnSpPr/>
          <p:nvPr/>
        </p:nvCxnSpPr>
        <p:spPr>
          <a:xfrm rot="5400000" flipH="1">
            <a:off x="9577388" y="3348038"/>
            <a:ext cx="73025" cy="758825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Прямая со стрелкой 50"/>
          <p:cNvCxnSpPr/>
          <p:nvPr/>
        </p:nvCxnSpPr>
        <p:spPr>
          <a:xfrm rot="5400000" flipH="1" flipV="1">
            <a:off x="8297069" y="3217069"/>
            <a:ext cx="106363" cy="1012825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401" name="AutoShape 178"/>
          <p:cNvSpPr>
            <a:spLocks noChangeArrowheads="1"/>
          </p:cNvSpPr>
          <p:nvPr/>
        </p:nvSpPr>
        <p:spPr bwMode="auto">
          <a:xfrm>
            <a:off x="4591050" y="3228975"/>
            <a:ext cx="1150938" cy="642938"/>
          </a:xfrm>
          <a:prstGeom prst="wedgeRectCallout">
            <a:avLst>
              <a:gd name="adj1" fmla="val -51662"/>
              <a:gd name="adj2" fmla="val -141769"/>
            </a:avLst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85" tIns="45695" rIns="91385" bIns="45695"/>
          <a:lstStyle/>
          <a:p>
            <a:pPr algn="ctr"/>
            <a:r>
              <a:rPr lang="ru-RU" sz="900">
                <a:solidFill>
                  <a:schemeClr val="tx1"/>
                </a:solidFill>
              </a:rPr>
              <a:t>Расстояние-0,5-км. Покрытие –грунт,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Эвакуация  в пешем порядке</a:t>
            </a:r>
          </a:p>
        </p:txBody>
      </p:sp>
      <p:sp>
        <p:nvSpPr>
          <p:cNvPr id="15402" name="AutoShape 178"/>
          <p:cNvSpPr>
            <a:spLocks noChangeArrowheads="1"/>
          </p:cNvSpPr>
          <p:nvPr/>
        </p:nvSpPr>
        <p:spPr bwMode="auto">
          <a:xfrm>
            <a:off x="2471738" y="5800725"/>
            <a:ext cx="1571625" cy="500063"/>
          </a:xfrm>
          <a:prstGeom prst="wedgeRectCallout">
            <a:avLst>
              <a:gd name="adj1" fmla="val 47199"/>
              <a:gd name="adj2" fmla="val -75917"/>
            </a:avLst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85" tIns="45695" rIns="91385" bIns="45695"/>
          <a:lstStyle/>
          <a:p>
            <a:pPr algn="ctr"/>
            <a:r>
              <a:rPr lang="ru-RU" sz="900">
                <a:solidFill>
                  <a:schemeClr val="tx1"/>
                </a:solidFill>
              </a:rPr>
              <a:t>Расстояние-1-км. покрытие – грунт, эвакуация  в пешем порядке</a:t>
            </a:r>
          </a:p>
        </p:txBody>
      </p:sp>
      <p:grpSp>
        <p:nvGrpSpPr>
          <p:cNvPr id="15403" name="Группа 65"/>
          <p:cNvGrpSpPr>
            <a:grpSpLocks/>
          </p:cNvGrpSpPr>
          <p:nvPr/>
        </p:nvGrpSpPr>
        <p:grpSpPr bwMode="auto">
          <a:xfrm>
            <a:off x="6535738" y="4371975"/>
            <a:ext cx="1158875" cy="714375"/>
            <a:chOff x="6535746" y="4371970"/>
            <a:chExt cx="1158114" cy="555629"/>
          </a:xfrm>
        </p:grpSpPr>
        <p:sp>
          <p:nvSpPr>
            <p:cNvPr id="15678" name="AutoShape 178"/>
            <p:cNvSpPr>
              <a:spLocks noChangeArrowheads="1"/>
            </p:cNvSpPr>
            <p:nvPr/>
          </p:nvSpPr>
          <p:spPr bwMode="auto">
            <a:xfrm>
              <a:off x="6535746" y="4371976"/>
              <a:ext cx="1150938" cy="500062"/>
            </a:xfrm>
            <a:prstGeom prst="wedgeRectCallout">
              <a:avLst>
                <a:gd name="adj1" fmla="val 92463"/>
                <a:gd name="adj2" fmla="val 34227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900">
                  <a:solidFill>
                    <a:schemeClr val="tx1"/>
                  </a:solidFill>
                </a:rPr>
                <a:t>Расстояние-0,5-км.</a:t>
              </a:r>
            </a:p>
            <a:p>
              <a:pPr algn="ctr"/>
              <a:r>
                <a:rPr lang="ru-RU" sz="900">
                  <a:solidFill>
                    <a:schemeClr val="tx1"/>
                  </a:solidFill>
                </a:rPr>
                <a:t>Эвакуация  в пешем порядке</a:t>
              </a:r>
            </a:p>
          </p:txBody>
        </p:sp>
        <p:sp>
          <p:nvSpPr>
            <p:cNvPr id="15679" name="AutoShape 178"/>
            <p:cNvSpPr>
              <a:spLocks noChangeArrowheads="1"/>
            </p:cNvSpPr>
            <p:nvPr/>
          </p:nvSpPr>
          <p:spPr bwMode="auto">
            <a:xfrm>
              <a:off x="6542922" y="4371970"/>
              <a:ext cx="1150938" cy="555629"/>
            </a:xfrm>
            <a:prstGeom prst="wedgeRectCallout">
              <a:avLst>
                <a:gd name="adj1" fmla="val -16935"/>
                <a:gd name="adj2" fmla="val 68681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900">
                  <a:solidFill>
                    <a:schemeClr val="tx1"/>
                  </a:solidFill>
                </a:rPr>
                <a:t>Расстояние-0,5-км.покрытие-грунт,</a:t>
              </a:r>
            </a:p>
            <a:p>
              <a:pPr algn="ctr"/>
              <a:r>
                <a:rPr lang="ru-RU" sz="900">
                  <a:solidFill>
                    <a:schemeClr val="tx1"/>
                  </a:solidFill>
                </a:rPr>
                <a:t>Эвакуация  в пешем порядке</a:t>
              </a:r>
            </a:p>
          </p:txBody>
        </p:sp>
      </p:grpSp>
      <p:grpSp>
        <p:nvGrpSpPr>
          <p:cNvPr id="15404" name="Группа 64"/>
          <p:cNvGrpSpPr>
            <a:grpSpLocks/>
          </p:cNvGrpSpPr>
          <p:nvPr/>
        </p:nvGrpSpPr>
        <p:grpSpPr bwMode="auto">
          <a:xfrm>
            <a:off x="2527300" y="3800475"/>
            <a:ext cx="1158875" cy="714375"/>
            <a:chOff x="2320904" y="4157658"/>
            <a:chExt cx="1158868" cy="500062"/>
          </a:xfrm>
        </p:grpSpPr>
        <p:sp>
          <p:nvSpPr>
            <p:cNvPr id="15676" name="AutoShape 178"/>
            <p:cNvSpPr>
              <a:spLocks noChangeArrowheads="1"/>
            </p:cNvSpPr>
            <p:nvPr/>
          </p:nvSpPr>
          <p:spPr bwMode="auto">
            <a:xfrm>
              <a:off x="2320904" y="4157658"/>
              <a:ext cx="1150938" cy="500062"/>
            </a:xfrm>
            <a:prstGeom prst="wedgeRectCallout">
              <a:avLst>
                <a:gd name="adj1" fmla="val -62815"/>
                <a:gd name="adj2" fmla="val 128324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900">
                  <a:solidFill>
                    <a:schemeClr val="tx1"/>
                  </a:solidFill>
                </a:rPr>
                <a:t>Расстояние-1-км.</a:t>
              </a:r>
            </a:p>
            <a:p>
              <a:pPr algn="ctr"/>
              <a:r>
                <a:rPr lang="ru-RU" sz="900">
                  <a:solidFill>
                    <a:schemeClr val="tx1"/>
                  </a:solidFill>
                </a:rPr>
                <a:t>Эвакуация  в пешем порядке</a:t>
              </a:r>
            </a:p>
          </p:txBody>
        </p:sp>
        <p:sp>
          <p:nvSpPr>
            <p:cNvPr id="15677" name="AutoShape 178"/>
            <p:cNvSpPr>
              <a:spLocks noChangeArrowheads="1"/>
            </p:cNvSpPr>
            <p:nvPr/>
          </p:nvSpPr>
          <p:spPr bwMode="auto">
            <a:xfrm>
              <a:off x="2328834" y="4157658"/>
              <a:ext cx="1150938" cy="500062"/>
            </a:xfrm>
            <a:prstGeom prst="wedgeRectCallout">
              <a:avLst>
                <a:gd name="adj1" fmla="val 35917"/>
                <a:gd name="adj2" fmla="val 86426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900">
                  <a:solidFill>
                    <a:schemeClr val="tx1"/>
                  </a:solidFill>
                </a:rPr>
                <a:t>Расстояние-1-км. Покрытие – грунт </a:t>
              </a:r>
            </a:p>
            <a:p>
              <a:pPr algn="ctr"/>
              <a:r>
                <a:rPr lang="ru-RU" sz="900">
                  <a:solidFill>
                    <a:schemeClr val="tx1"/>
                  </a:solidFill>
                </a:rPr>
                <a:t>Эвакуация  в пешем порядке</a:t>
              </a:r>
            </a:p>
          </p:txBody>
        </p:sp>
      </p:grpSp>
      <p:sp>
        <p:nvSpPr>
          <p:cNvPr id="15405" name="AutoShape 178"/>
          <p:cNvSpPr>
            <a:spLocks noChangeArrowheads="1"/>
          </p:cNvSpPr>
          <p:nvPr/>
        </p:nvSpPr>
        <p:spPr bwMode="auto">
          <a:xfrm>
            <a:off x="5686425" y="6086475"/>
            <a:ext cx="1714500" cy="500063"/>
          </a:xfrm>
          <a:prstGeom prst="wedgeRectCallout">
            <a:avLst>
              <a:gd name="adj1" fmla="val -38306"/>
              <a:gd name="adj2" fmla="val -132523"/>
            </a:avLst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85" tIns="45695" rIns="91385" bIns="45695"/>
          <a:lstStyle/>
          <a:p>
            <a:pPr algn="ctr"/>
            <a:r>
              <a:rPr lang="ru-RU" sz="900">
                <a:solidFill>
                  <a:schemeClr val="tx1"/>
                </a:solidFill>
              </a:rPr>
              <a:t>Расстояние-1-км. Покрытие-грунт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Эвакуация  в пешем порядке</a:t>
            </a:r>
          </a:p>
        </p:txBody>
      </p:sp>
      <p:grpSp>
        <p:nvGrpSpPr>
          <p:cNvPr id="15406" name="Группа 63"/>
          <p:cNvGrpSpPr>
            <a:grpSpLocks/>
          </p:cNvGrpSpPr>
          <p:nvPr/>
        </p:nvGrpSpPr>
        <p:grpSpPr bwMode="auto">
          <a:xfrm>
            <a:off x="8464550" y="3943350"/>
            <a:ext cx="1169988" cy="642938"/>
            <a:chOff x="8464572" y="3943344"/>
            <a:chExt cx="1170146" cy="500066"/>
          </a:xfrm>
        </p:grpSpPr>
        <p:sp>
          <p:nvSpPr>
            <p:cNvPr id="15674" name="AutoShape 178"/>
            <p:cNvSpPr>
              <a:spLocks noChangeArrowheads="1"/>
            </p:cNvSpPr>
            <p:nvPr/>
          </p:nvSpPr>
          <p:spPr bwMode="auto">
            <a:xfrm>
              <a:off x="8464572" y="3943348"/>
              <a:ext cx="1150938" cy="500062"/>
            </a:xfrm>
            <a:prstGeom prst="wedgeRectCallout">
              <a:avLst>
                <a:gd name="adj1" fmla="val -51463"/>
                <a:gd name="adj2" fmla="val -84708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900">
                  <a:solidFill>
                    <a:schemeClr val="tx1"/>
                  </a:solidFill>
                </a:rPr>
                <a:t>Расстояние-1-км.</a:t>
              </a:r>
            </a:p>
            <a:p>
              <a:pPr algn="ctr"/>
              <a:r>
                <a:rPr lang="ru-RU" sz="900">
                  <a:solidFill>
                    <a:schemeClr val="tx1"/>
                  </a:solidFill>
                </a:rPr>
                <a:t>Эвакуация  в пешем порядке</a:t>
              </a:r>
            </a:p>
          </p:txBody>
        </p:sp>
        <p:sp>
          <p:nvSpPr>
            <p:cNvPr id="15675" name="AutoShape 178"/>
            <p:cNvSpPr>
              <a:spLocks noChangeArrowheads="1"/>
            </p:cNvSpPr>
            <p:nvPr/>
          </p:nvSpPr>
          <p:spPr bwMode="auto">
            <a:xfrm>
              <a:off x="8483780" y="3943344"/>
              <a:ext cx="1150938" cy="500062"/>
            </a:xfrm>
            <a:prstGeom prst="wedgeRectCallout">
              <a:avLst>
                <a:gd name="adj1" fmla="val 42625"/>
                <a:gd name="adj2" fmla="val -84454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900">
                  <a:solidFill>
                    <a:schemeClr val="tx1"/>
                  </a:solidFill>
                </a:rPr>
                <a:t>Расстояние-1-км. Покрытие-грунт,</a:t>
              </a:r>
            </a:p>
            <a:p>
              <a:pPr algn="ctr"/>
              <a:r>
                <a:rPr lang="ru-RU" sz="900">
                  <a:solidFill>
                    <a:schemeClr val="tx1"/>
                  </a:solidFill>
                </a:rPr>
                <a:t>Эвакуация  в пешем порядке</a:t>
              </a:r>
            </a:p>
          </p:txBody>
        </p:sp>
      </p:grpSp>
      <p:sp>
        <p:nvSpPr>
          <p:cNvPr id="15407" name="Oval 292"/>
          <p:cNvSpPr>
            <a:spLocks noChangeArrowheads="1"/>
          </p:cNvSpPr>
          <p:nvPr/>
        </p:nvSpPr>
        <p:spPr bwMode="auto">
          <a:xfrm>
            <a:off x="9758363" y="4227513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408" name="Oval 292"/>
          <p:cNvSpPr>
            <a:spLocks noChangeArrowheads="1"/>
          </p:cNvSpPr>
          <p:nvPr/>
        </p:nvSpPr>
        <p:spPr bwMode="auto">
          <a:xfrm>
            <a:off x="8185150" y="4086225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409" name="Oval 292"/>
          <p:cNvSpPr>
            <a:spLocks noChangeArrowheads="1"/>
          </p:cNvSpPr>
          <p:nvPr/>
        </p:nvSpPr>
        <p:spPr bwMode="auto">
          <a:xfrm>
            <a:off x="6184900" y="465613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410" name="Oval 292"/>
          <p:cNvSpPr>
            <a:spLocks noChangeArrowheads="1"/>
          </p:cNvSpPr>
          <p:nvPr/>
        </p:nvSpPr>
        <p:spPr bwMode="auto">
          <a:xfrm>
            <a:off x="4041775" y="480853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411" name="Oval 292"/>
          <p:cNvSpPr>
            <a:spLocks noChangeArrowheads="1"/>
          </p:cNvSpPr>
          <p:nvPr/>
        </p:nvSpPr>
        <p:spPr bwMode="auto">
          <a:xfrm>
            <a:off x="4043363" y="2371725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412" name="Oval 292"/>
          <p:cNvSpPr>
            <a:spLocks noChangeArrowheads="1"/>
          </p:cNvSpPr>
          <p:nvPr/>
        </p:nvSpPr>
        <p:spPr bwMode="auto">
          <a:xfrm>
            <a:off x="2400300" y="522763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413" name="Text Box 147"/>
          <p:cNvSpPr txBox="1">
            <a:spLocks noChangeArrowheads="1"/>
          </p:cNvSpPr>
          <p:nvPr/>
        </p:nvSpPr>
        <p:spPr bwMode="auto">
          <a:xfrm>
            <a:off x="30163" y="1538288"/>
            <a:ext cx="23066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5414" name="Rectangle 11"/>
          <p:cNvSpPr>
            <a:spLocks noChangeArrowheads="1"/>
          </p:cNvSpPr>
          <p:nvPr/>
        </p:nvSpPr>
        <p:spPr bwMode="auto">
          <a:xfrm>
            <a:off x="10115550" y="4324674"/>
            <a:ext cx="2614613" cy="1071563"/>
          </a:xfrm>
          <a:prstGeom prst="rect">
            <a:avLst/>
          </a:prstGeom>
          <a:solidFill>
            <a:srgbClr val="F1FD7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59342" tIns="79673" rIns="159342" bIns="79673" anchor="ctr"/>
          <a:lstStyle/>
          <a:p>
            <a:pPr defTabSz="1593850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В зону сейсмической опасности </a:t>
            </a:r>
          </a:p>
          <a:p>
            <a:pPr defTabSz="1593850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при землетрясении 8-9 баллов попадают:</a:t>
            </a:r>
          </a:p>
          <a:p>
            <a:pPr defTabSz="1593850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Частные жилые дома </a:t>
            </a:r>
            <a:r>
              <a:rPr lang="ru-RU" sz="1100" b="1" dirty="0">
                <a:solidFill>
                  <a:schemeClr val="tx1"/>
                </a:solidFill>
                <a:cs typeface="Times New Roman" pitchFamily="18" charset="0"/>
              </a:rPr>
              <a:t>12,708 ед</a:t>
            </a: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.;</a:t>
            </a:r>
          </a:p>
          <a:p>
            <a:pPr defTabSz="1593850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Население – около </a:t>
            </a:r>
            <a:r>
              <a:rPr lang="ru-RU" sz="1100" b="1" dirty="0" smtClean="0">
                <a:solidFill>
                  <a:schemeClr val="tx1"/>
                </a:solidFill>
                <a:cs typeface="Times New Roman" pitchFamily="18" charset="0"/>
              </a:rPr>
              <a:t>67,726 </a:t>
            </a:r>
            <a:r>
              <a:rPr lang="ru-RU" sz="1100" b="1" dirty="0">
                <a:solidFill>
                  <a:schemeClr val="tx1"/>
                </a:solidFill>
                <a:cs typeface="Times New Roman" pitchFamily="18" charset="0"/>
              </a:rPr>
              <a:t>тыс. чел</a:t>
            </a: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.</a:t>
            </a:r>
          </a:p>
          <a:p>
            <a:pPr defTabSz="1593850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Возможный ущерб может составить </a:t>
            </a:r>
          </a:p>
          <a:p>
            <a:pPr defTabSz="1593850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около </a:t>
            </a:r>
            <a:r>
              <a:rPr lang="ru-RU" sz="1100" b="1" dirty="0">
                <a:solidFill>
                  <a:schemeClr val="tx1"/>
                </a:solidFill>
                <a:cs typeface="Times New Roman" pitchFamily="18" charset="0"/>
              </a:rPr>
              <a:t>200 млн. руб.</a:t>
            </a:r>
          </a:p>
        </p:txBody>
      </p:sp>
      <p:grpSp>
        <p:nvGrpSpPr>
          <p:cNvPr id="15415" name="Группа 100"/>
          <p:cNvGrpSpPr>
            <a:grpSpLocks/>
          </p:cNvGrpSpPr>
          <p:nvPr/>
        </p:nvGrpSpPr>
        <p:grpSpPr bwMode="auto">
          <a:xfrm>
            <a:off x="19050" y="6343650"/>
            <a:ext cx="2924175" cy="1076325"/>
            <a:chOff x="3333748" y="6969147"/>
            <a:chExt cx="2924176" cy="1076905"/>
          </a:xfrm>
        </p:grpSpPr>
        <p:sp>
          <p:nvSpPr>
            <p:cNvPr id="97" name="Text Box 103"/>
            <p:cNvSpPr txBox="1">
              <a:spLocks noChangeArrowheads="1"/>
            </p:cNvSpPr>
            <p:nvPr/>
          </p:nvSpPr>
          <p:spPr bwMode="auto">
            <a:xfrm>
              <a:off x="3333748" y="6969147"/>
              <a:ext cx="2924176" cy="1076905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106" tIns="45565" rIns="91106" bIns="45565">
              <a:spAutoFit/>
            </a:bodyPr>
            <a:lstStyle/>
            <a:p>
              <a:pPr algn="ctr">
                <a:spcBef>
                  <a:spcPct val="50000"/>
                </a:spcBef>
                <a:defRPr/>
              </a:pPr>
              <a:r>
                <a:rPr lang="ru-RU" sz="1400" dirty="0">
                  <a:solidFill>
                    <a:schemeClr val="tx1"/>
                  </a:solidFill>
                  <a:cs typeface="Times New Roman" pitchFamily="18" charset="0"/>
                </a:rPr>
                <a:t>Районирование ОСР-97-С</a:t>
              </a:r>
              <a:br>
                <a:rPr lang="ru-RU" sz="1400" dirty="0">
                  <a:solidFill>
                    <a:schemeClr val="tx1"/>
                  </a:solidFill>
                  <a:cs typeface="Times New Roman" pitchFamily="18" charset="0"/>
                </a:rPr>
              </a:br>
              <a:r>
                <a:rPr lang="ru-RU" sz="1000" dirty="0">
                  <a:solidFill>
                    <a:schemeClr val="tx1"/>
                  </a:solidFill>
                  <a:cs typeface="Times New Roman" pitchFamily="18" charset="0"/>
                </a:rPr>
                <a:t>(вероятность возможного превышения в течении 50 лет - 1 %)</a:t>
              </a:r>
            </a:p>
            <a:p>
              <a:pPr algn="ctr">
                <a:spcBef>
                  <a:spcPct val="50000"/>
                </a:spcBef>
                <a:defRPr/>
              </a:pPr>
              <a:endParaRPr lang="ru-RU" sz="1000" dirty="0">
                <a:solidFill>
                  <a:schemeClr val="tx1"/>
                </a:solidFill>
                <a:cs typeface="Times New Roman" pitchFamily="18" charset="0"/>
              </a:endParaRPr>
            </a:p>
            <a:p>
              <a:pPr algn="ctr">
                <a:spcBef>
                  <a:spcPct val="50000"/>
                </a:spcBef>
                <a:defRPr/>
              </a:pPr>
              <a:endParaRPr lang="ru-RU" sz="10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5671" name="Group 464"/>
            <p:cNvGrpSpPr>
              <a:grpSpLocks/>
            </p:cNvGrpSpPr>
            <p:nvPr/>
          </p:nvGrpSpPr>
          <p:grpSpPr bwMode="auto">
            <a:xfrm>
              <a:off x="3483874" y="7634056"/>
              <a:ext cx="2595228" cy="276271"/>
              <a:chOff x="130" y="1728"/>
              <a:chExt cx="2099" cy="198"/>
            </a:xfrm>
          </p:grpSpPr>
          <p:sp>
            <p:nvSpPr>
              <p:cNvPr id="15672" name="Rectangle 2110"/>
              <p:cNvSpPr>
                <a:spLocks noChangeArrowheads="1"/>
              </p:cNvSpPr>
              <p:nvPr/>
            </p:nvSpPr>
            <p:spPr bwMode="auto">
              <a:xfrm>
                <a:off x="130" y="1753"/>
                <a:ext cx="401" cy="127"/>
              </a:xfrm>
              <a:prstGeom prst="rect">
                <a:avLst/>
              </a:prstGeom>
              <a:solidFill>
                <a:srgbClr val="FF0066"/>
              </a:solidFill>
              <a:ln w="9525">
                <a:noFill/>
                <a:prstDash val="dash"/>
                <a:miter lim="800000"/>
                <a:headEnd/>
                <a:tailEnd/>
              </a:ln>
            </p:spPr>
            <p:txBody>
              <a:bodyPr wrap="none" lIns="91137" tIns="45580" rIns="91137" bIns="45580" anchor="ctr"/>
              <a:lstStyle/>
              <a:p>
                <a:pPr algn="ctr"/>
                <a:endParaRPr lang="ru-RU" sz="800">
                  <a:solidFill>
                    <a:schemeClr val="tx1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5673" name="Text Box 2116"/>
              <p:cNvSpPr txBox="1">
                <a:spLocks noChangeArrowheads="1"/>
              </p:cNvSpPr>
              <p:nvPr/>
            </p:nvSpPr>
            <p:spPr bwMode="auto">
              <a:xfrm>
                <a:off x="779" y="1728"/>
                <a:ext cx="1450" cy="19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137" tIns="45580" rIns="91137" bIns="45580">
                <a:spAutoFit/>
              </a:bodyPr>
              <a:lstStyle/>
              <a:p>
                <a:pPr algn="ctr"/>
                <a:r>
                  <a:rPr lang="ru-RU" sz="1200">
                    <a:solidFill>
                      <a:schemeClr val="tx1"/>
                    </a:solidFill>
                    <a:cs typeface="Times New Roman" pitchFamily="18" charset="0"/>
                  </a:rPr>
                  <a:t>Интенсивность 8 баллов</a:t>
                </a:r>
              </a:p>
            </p:txBody>
          </p:sp>
        </p:grpSp>
      </p:grpSp>
      <p:graphicFrame>
        <p:nvGraphicFramePr>
          <p:cNvPr id="102" name="Group 503"/>
          <p:cNvGraphicFramePr>
            <a:graphicFrameLocks noGrp="1"/>
          </p:cNvGraphicFramePr>
          <p:nvPr/>
        </p:nvGraphicFramePr>
        <p:xfrm>
          <a:off x="5829300" y="1550988"/>
          <a:ext cx="5857875" cy="936307"/>
        </p:xfrm>
        <a:graphic>
          <a:graphicData uri="http://schemas.openxmlformats.org/drawingml/2006/table">
            <a:tbl>
              <a:tblPr/>
              <a:tblGrid>
                <a:gridCol w="1038225"/>
                <a:gridCol w="4819650"/>
              </a:tblGrid>
              <a:tr h="185737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31448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31448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4765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 г.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31448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9529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65728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ADDE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Исходя из статистики сейсмологической обстановки на территории гарнизона  следует, что существует вероятность возникновения ЧС, связанной с землетрясениями магнитудой не более 8-9  баллов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0346" marR="5034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ADDE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362" name="Object 430"/>
          <p:cNvGraphicFramePr>
            <a:graphicFrameLocks noChangeAspect="1"/>
          </p:cNvGraphicFramePr>
          <p:nvPr/>
        </p:nvGraphicFramePr>
        <p:xfrm>
          <a:off x="11901488" y="1657350"/>
          <a:ext cx="758825" cy="785813"/>
        </p:xfrm>
        <a:graphic>
          <a:graphicData uri="http://schemas.openxmlformats.org/presentationml/2006/ole">
            <p:oleObj spid="_x0000_s15362" name="CorelDRAW" r:id="rId4" imgW="2557800" imgH="2940480" progId="">
              <p:embed/>
            </p:oleObj>
          </a:graphicData>
        </a:graphic>
      </p:graphicFrame>
      <p:graphicFrame>
        <p:nvGraphicFramePr>
          <p:cNvPr id="15363" name="Object 31"/>
          <p:cNvGraphicFramePr>
            <a:graphicFrameLocks noChangeAspect="1"/>
          </p:cNvGraphicFramePr>
          <p:nvPr/>
        </p:nvGraphicFramePr>
        <p:xfrm>
          <a:off x="11088688" y="2514600"/>
          <a:ext cx="1712912" cy="1143000"/>
        </p:xfrm>
        <a:graphic>
          <a:graphicData uri="http://schemas.openxmlformats.org/presentationml/2006/ole">
            <p:oleObj spid="_x0000_s15363" name="Worksheet" r:id="rId5" imgW="2990938" imgH="1895413" progId="Excel.Sheet.8">
              <p:embed/>
            </p:oleObj>
          </a:graphicData>
        </a:graphic>
      </p:graphicFrame>
      <p:sp>
        <p:nvSpPr>
          <p:cNvPr id="15429" name="Text Box 147"/>
          <p:cNvSpPr txBox="1">
            <a:spLocks noChangeArrowheads="1"/>
          </p:cNvSpPr>
          <p:nvPr/>
        </p:nvSpPr>
        <p:spPr bwMode="auto">
          <a:xfrm>
            <a:off x="22225" y="3549650"/>
            <a:ext cx="2592388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 defTabSz="912813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При землетрясении населенные пункты в</a:t>
            </a:r>
          </a:p>
          <a:p>
            <a:pPr algn="ctr" defTabSz="912813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зону подтопления не попадают.  </a:t>
            </a:r>
          </a:p>
        </p:txBody>
      </p:sp>
      <p:sp>
        <p:nvSpPr>
          <p:cNvPr id="15430" name="Text Box 147"/>
          <p:cNvSpPr txBox="1">
            <a:spLocks noChangeArrowheads="1"/>
          </p:cNvSpPr>
          <p:nvPr/>
        </p:nvSpPr>
        <p:spPr bwMode="auto">
          <a:xfrm>
            <a:off x="31750" y="2871788"/>
            <a:ext cx="1939925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 defTabSz="1279525"/>
            <a:r>
              <a:rPr lang="ru-RU" sz="1100">
                <a:solidFill>
                  <a:schemeClr val="tx1"/>
                </a:solidFill>
              </a:rPr>
              <a:t>Крупных объектов экономики </a:t>
            </a:r>
          </a:p>
          <a:p>
            <a:pPr algn="ctr" defTabSz="1279525"/>
            <a:r>
              <a:rPr lang="ru-RU" sz="1100">
                <a:solidFill>
                  <a:schemeClr val="tx1"/>
                </a:solidFill>
              </a:rPr>
              <a:t>на территории района нет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.  </a:t>
            </a:r>
          </a:p>
        </p:txBody>
      </p:sp>
      <p:grpSp>
        <p:nvGrpSpPr>
          <p:cNvPr id="15431" name="Group 298"/>
          <p:cNvGrpSpPr>
            <a:grpSpLocks/>
          </p:cNvGrpSpPr>
          <p:nvPr/>
        </p:nvGrpSpPr>
        <p:grpSpPr bwMode="auto">
          <a:xfrm>
            <a:off x="4757738" y="2371725"/>
            <a:ext cx="506412" cy="258763"/>
            <a:chOff x="2290" y="4020"/>
            <a:chExt cx="639" cy="266"/>
          </a:xfrm>
        </p:grpSpPr>
        <p:sp>
          <p:nvSpPr>
            <p:cNvPr id="15660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27" cy="221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7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7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7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5661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5662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5664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5665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66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5667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5668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669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5663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5432" name="Group 298"/>
          <p:cNvGrpSpPr>
            <a:grpSpLocks/>
          </p:cNvGrpSpPr>
          <p:nvPr/>
        </p:nvGrpSpPr>
        <p:grpSpPr bwMode="auto">
          <a:xfrm>
            <a:off x="4395788" y="4297363"/>
            <a:ext cx="576262" cy="360362"/>
            <a:chOff x="2290" y="4020"/>
            <a:chExt cx="817" cy="315"/>
          </a:xfrm>
        </p:grpSpPr>
        <p:sp>
          <p:nvSpPr>
            <p:cNvPr id="15650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</a:p>
          </p:txBody>
        </p:sp>
        <p:grpSp>
          <p:nvGrpSpPr>
            <p:cNvPr id="15651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5652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5654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5655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56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5657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5658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659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5653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5433" name="Group 298"/>
          <p:cNvGrpSpPr>
            <a:grpSpLocks/>
          </p:cNvGrpSpPr>
          <p:nvPr/>
        </p:nvGrpSpPr>
        <p:grpSpPr bwMode="auto">
          <a:xfrm>
            <a:off x="8329613" y="2797175"/>
            <a:ext cx="539750" cy="360363"/>
            <a:chOff x="2290" y="4020"/>
            <a:chExt cx="681" cy="295"/>
          </a:xfrm>
        </p:grpSpPr>
        <p:sp>
          <p:nvSpPr>
            <p:cNvPr id="15640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5641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5642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5644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5645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46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5647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5648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649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5643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5434" name="AutoShape 136"/>
          <p:cNvSpPr>
            <a:spLocks noChangeArrowheads="1"/>
          </p:cNvSpPr>
          <p:nvPr/>
        </p:nvSpPr>
        <p:spPr bwMode="auto">
          <a:xfrm>
            <a:off x="5267325" y="2657475"/>
            <a:ext cx="1276350" cy="500063"/>
          </a:xfrm>
          <a:prstGeom prst="wedgeRectCallout">
            <a:avLst>
              <a:gd name="adj1" fmla="val -48903"/>
              <a:gd name="adj2" fmla="val -75375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435" name="AutoShape 136"/>
          <p:cNvSpPr>
            <a:spLocks noChangeArrowheads="1"/>
          </p:cNvSpPr>
          <p:nvPr/>
        </p:nvSpPr>
        <p:spPr bwMode="auto">
          <a:xfrm>
            <a:off x="6838950" y="2586038"/>
            <a:ext cx="1276350" cy="428625"/>
          </a:xfrm>
          <a:prstGeom prst="wedgeRectCallout">
            <a:avLst>
              <a:gd name="adj1" fmla="val 67986"/>
              <a:gd name="adj2" fmla="val 27074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15436" name="Группа 196"/>
          <p:cNvGrpSpPr>
            <a:grpSpLocks/>
          </p:cNvGrpSpPr>
          <p:nvPr/>
        </p:nvGrpSpPr>
        <p:grpSpPr bwMode="auto">
          <a:xfrm>
            <a:off x="3794125" y="3014663"/>
            <a:ext cx="1606550" cy="1584325"/>
            <a:chOff x="-1266025" y="6074112"/>
            <a:chExt cx="1606627" cy="1584008"/>
          </a:xfrm>
        </p:grpSpPr>
        <p:grpSp>
          <p:nvGrpSpPr>
            <p:cNvPr id="15611" name="Группа 33"/>
            <p:cNvGrpSpPr>
              <a:grpSpLocks/>
            </p:cNvGrpSpPr>
            <p:nvPr/>
          </p:nvGrpSpPr>
          <p:grpSpPr bwMode="auto">
            <a:xfrm>
              <a:off x="-1100188" y="6074112"/>
              <a:ext cx="867715" cy="1584014"/>
              <a:chOff x="-1100188" y="6074112"/>
              <a:chExt cx="867715" cy="1584014"/>
            </a:xfrm>
          </p:grpSpPr>
          <p:grpSp>
            <p:nvGrpSpPr>
              <p:cNvPr id="15617" name="Group 97"/>
              <p:cNvGrpSpPr>
                <a:grpSpLocks/>
              </p:cNvGrpSpPr>
              <p:nvPr/>
            </p:nvGrpSpPr>
            <p:grpSpPr bwMode="auto">
              <a:xfrm>
                <a:off x="-1100188" y="7123968"/>
                <a:ext cx="867715" cy="534158"/>
                <a:chOff x="-1121" y="1421"/>
                <a:chExt cx="441" cy="289"/>
              </a:xfrm>
            </p:grpSpPr>
            <p:grpSp>
              <p:nvGrpSpPr>
                <p:cNvPr id="15636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15638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639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25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ПЧ-7</a:t>
                  </a:r>
                </a:p>
              </p:txBody>
            </p:sp>
          </p:grpSp>
          <p:grpSp>
            <p:nvGrpSpPr>
              <p:cNvPr id="15618" name="Группа 276"/>
              <p:cNvGrpSpPr>
                <a:grpSpLocks/>
              </p:cNvGrpSpPr>
              <p:nvPr/>
            </p:nvGrpSpPr>
            <p:grpSpPr bwMode="auto">
              <a:xfrm>
                <a:off x="-897908" y="6074112"/>
                <a:ext cx="368734" cy="512438"/>
                <a:chOff x="-1078431" y="2643839"/>
                <a:chExt cx="502244" cy="716126"/>
              </a:xfrm>
            </p:grpSpPr>
            <p:graphicFrame>
              <p:nvGraphicFramePr>
                <p:cNvPr id="15367" name="Object 104"/>
                <p:cNvGraphicFramePr>
                  <a:graphicFrameLocks noChangeAspect="1"/>
                </p:cNvGraphicFramePr>
                <p:nvPr/>
              </p:nvGraphicFramePr>
              <p:xfrm>
                <a:off x="-1064378" y="2753079"/>
                <a:ext cx="488191" cy="606886"/>
              </p:xfrm>
              <a:graphic>
                <a:graphicData uri="http://schemas.openxmlformats.org/presentationml/2006/ole">
                  <p:oleObj spid="_x0000_s15367" name="Clip" r:id="rId6" imgW="590231" imgH="703385" progId="">
                    <p:embed/>
                  </p:oleObj>
                </a:graphicData>
              </a:graphic>
            </p:graphicFrame>
            <p:sp>
              <p:nvSpPr>
                <p:cNvPr id="222" name="Пятиугольник 11"/>
                <p:cNvSpPr/>
                <p:nvPr/>
              </p:nvSpPr>
              <p:spPr>
                <a:xfrm>
                  <a:off x="-1041396" y="2788013"/>
                  <a:ext cx="430317" cy="215153"/>
                </a:xfrm>
                <a:prstGeom prst="homePlate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ru-RU" sz="1000" dirty="0">
                    <a:latin typeface="Times New Roman" pitchFamily="18" charset="0"/>
                  </a:endParaRPr>
                </a:p>
              </p:txBody>
            </p:sp>
            <p:sp>
              <p:nvSpPr>
                <p:cNvPr id="15635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-1078431" y="2643839"/>
                  <a:ext cx="500062" cy="4297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82" tIns="45692" rIns="91382" bIns="45692">
                  <a:spAutoFit/>
                </a:bodyPr>
                <a:lstStyle/>
                <a:p>
                  <a:pPr algn="ctr" defTabSz="1389063">
                    <a:spcBef>
                      <a:spcPct val="50000"/>
                    </a:spcBef>
                  </a:pPr>
                  <a:r>
                    <a:rPr lang="ru-RU" sz="1400">
                      <a:solidFill>
                        <a:srgbClr val="FF0000"/>
                      </a:solidFill>
                    </a:rPr>
                    <a:t>нг</a:t>
                  </a:r>
                </a:p>
              </p:txBody>
            </p:sp>
          </p:grpSp>
          <p:grpSp>
            <p:nvGrpSpPr>
              <p:cNvPr id="15619" name="Group 97"/>
              <p:cNvGrpSpPr>
                <a:grpSpLocks/>
              </p:cNvGrpSpPr>
              <p:nvPr/>
            </p:nvGrpSpPr>
            <p:grpSpPr bwMode="auto">
              <a:xfrm>
                <a:off x="-1088158" y="6749460"/>
                <a:ext cx="720000" cy="468000"/>
                <a:chOff x="-1139" y="1421"/>
                <a:chExt cx="441" cy="289"/>
              </a:xfrm>
            </p:grpSpPr>
            <p:grpSp>
              <p:nvGrpSpPr>
                <p:cNvPr id="15630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15632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633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5631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39" y="1421"/>
                  <a:ext cx="44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/>
                  <a:r>
                    <a:rPr lang="ru-RU" sz="900" b="1">
                      <a:solidFill>
                        <a:schemeClr val="tx1"/>
                      </a:solidFill>
                      <a:cs typeface="Times New Roman" pitchFamily="18" charset="0"/>
                    </a:rPr>
                    <a:t>СМП</a:t>
                  </a:r>
                </a:p>
              </p:txBody>
            </p:sp>
          </p:grpSp>
          <p:grpSp>
            <p:nvGrpSpPr>
              <p:cNvPr id="15620" name="Group 97"/>
              <p:cNvGrpSpPr>
                <a:grpSpLocks/>
              </p:cNvGrpSpPr>
              <p:nvPr/>
            </p:nvGrpSpPr>
            <p:grpSpPr bwMode="auto">
              <a:xfrm>
                <a:off x="-1064094" y="6567212"/>
                <a:ext cx="720000" cy="468000"/>
                <a:chOff x="-1124" y="1421"/>
                <a:chExt cx="441" cy="289"/>
              </a:xfrm>
            </p:grpSpPr>
            <p:grpSp>
              <p:nvGrpSpPr>
                <p:cNvPr id="15626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15628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629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5627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4" y="1421"/>
                  <a:ext cx="44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/>
                  <a:r>
                    <a:rPr lang="ru-RU" sz="900" b="1">
                      <a:solidFill>
                        <a:schemeClr val="tx1"/>
                      </a:solidFill>
                      <a:cs typeface="Times New Roman" pitchFamily="18" charset="0"/>
                    </a:rPr>
                    <a:t>ОМВД</a:t>
                  </a:r>
                </a:p>
              </p:txBody>
            </p:sp>
          </p:grpSp>
          <p:grpSp>
            <p:nvGrpSpPr>
              <p:cNvPr id="15621" name="Group 97"/>
              <p:cNvGrpSpPr>
                <a:grpSpLocks/>
              </p:cNvGrpSpPr>
              <p:nvPr/>
            </p:nvGrpSpPr>
            <p:grpSpPr bwMode="auto">
              <a:xfrm>
                <a:off x="-1040784" y="6352898"/>
                <a:ext cx="720000" cy="468000"/>
                <a:chOff x="-1109" y="1421"/>
                <a:chExt cx="441" cy="289"/>
              </a:xfrm>
            </p:grpSpPr>
            <p:grpSp>
              <p:nvGrpSpPr>
                <p:cNvPr id="15622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15624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625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5623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09" y="1421"/>
                  <a:ext cx="44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/>
                  <a:r>
                    <a:rPr lang="ru-RU" sz="900" b="1">
                      <a:solidFill>
                        <a:schemeClr val="tx1"/>
                      </a:solidFill>
                      <a:cs typeface="Times New Roman" pitchFamily="18" charset="0"/>
                    </a:rPr>
                    <a:t>ГИБДД</a:t>
                  </a:r>
                </a:p>
              </p:txBody>
            </p:sp>
          </p:grpSp>
        </p:grpSp>
        <p:grpSp>
          <p:nvGrpSpPr>
            <p:cNvPr id="15612" name="Group 97"/>
            <p:cNvGrpSpPr>
              <a:grpSpLocks/>
            </p:cNvGrpSpPr>
            <p:nvPr/>
          </p:nvGrpSpPr>
          <p:grpSpPr bwMode="auto">
            <a:xfrm>
              <a:off x="-1266025" y="6940469"/>
              <a:ext cx="1606627" cy="468001"/>
              <a:chOff x="-1117" y="1421"/>
              <a:chExt cx="441" cy="289"/>
            </a:xfrm>
          </p:grpSpPr>
          <p:grpSp>
            <p:nvGrpSpPr>
              <p:cNvPr id="15613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5615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16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5614" name="Text Box 101"/>
              <p:cNvSpPr txBox="1">
                <a:spLocks noChangeArrowheads="1"/>
              </p:cNvSpPr>
              <p:nvPr/>
            </p:nvSpPr>
            <p:spPr bwMode="auto">
              <a:xfrm>
                <a:off x="-1117" y="1421"/>
                <a:ext cx="441" cy="24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Автоколона №3</a:t>
                </a:r>
              </a:p>
            </p:txBody>
          </p:sp>
        </p:grpSp>
      </p:grpSp>
      <p:graphicFrame>
        <p:nvGraphicFramePr>
          <p:cNvPr id="232" name="Таблица 231"/>
          <p:cNvGraphicFramePr>
            <a:graphicFrameLocks noGrp="1"/>
          </p:cNvGraphicFramePr>
          <p:nvPr/>
        </p:nvGraphicFramePr>
        <p:xfrm>
          <a:off x="6329361" y="6578952"/>
          <a:ext cx="3214689" cy="3009560"/>
        </p:xfrm>
        <a:graphic>
          <a:graphicData uri="http://schemas.openxmlformats.org/drawingml/2006/table">
            <a:tbl>
              <a:tblPr/>
              <a:tblGrid>
                <a:gridCol w="172216"/>
                <a:gridCol w="1664749"/>
                <a:gridCol w="353998"/>
                <a:gridCol w="411404"/>
                <a:gridCol w="612322"/>
              </a:tblGrid>
              <a:tr h="406944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ПИТАНИЕ БУДЕТ ОРГАНИЗОВАНО В АКТОВЫХ ЗАЛАХ  ПВР(ДК)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ПРОДОВОЛЬСТВИЯ ИЗ РАСЧЕТА НА ОДНОГО ЧЕЛОВЕКА</a:t>
                      </a:r>
                      <a:endParaRPr lang="ru-RU" sz="8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40694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Наименование продуктов питания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 err="1">
                          <a:latin typeface="Times New Roman" pitchFamily="18" charset="0"/>
                          <a:cs typeface="Times New Roman" pitchFamily="18" charset="0"/>
                        </a:rPr>
                        <a:t>Едизм</a:t>
                      </a:r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Норма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Количество, кг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Хлеб из пшеничной муки 1 сорта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18221,5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Мука пшеничная 2 сорта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1093,29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Крупа разная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4373,16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Макаронные изделия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1457,72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Мясо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4373,16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Рыба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1822,15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Хлеб из смеси.пш. муки 1 с.и ржаной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18221,5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Молоко коровье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14577,2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Сахар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2915,44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Соль поваренная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1457,72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Чай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72,886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Жиры животные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30,00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2186,58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51607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Овощи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8746,32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135648"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Картофель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9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21865,8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563" name="AutoShape 107"/>
          <p:cNvSpPr>
            <a:spLocks noChangeArrowheads="1"/>
          </p:cNvSpPr>
          <p:nvPr/>
        </p:nvSpPr>
        <p:spPr bwMode="auto">
          <a:xfrm>
            <a:off x="6357938" y="3852863"/>
            <a:ext cx="1744662" cy="436562"/>
          </a:xfrm>
          <a:prstGeom prst="wedgeRoundRectCallout">
            <a:avLst>
              <a:gd name="adj1" fmla="val -11306"/>
              <a:gd name="adj2" fmla="val 49116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15566" name="AutoShape 136"/>
          <p:cNvSpPr>
            <a:spLocks noChangeArrowheads="1"/>
          </p:cNvSpPr>
          <p:nvPr/>
        </p:nvSpPr>
        <p:spPr bwMode="auto">
          <a:xfrm>
            <a:off x="5053013" y="3871913"/>
            <a:ext cx="1276350" cy="500062"/>
          </a:xfrm>
          <a:prstGeom prst="wedgeRectCallout">
            <a:avLst>
              <a:gd name="adj1" fmla="val -54931"/>
              <a:gd name="adj2" fmla="val 83421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77" name="Прямоугольник 87"/>
          <p:cNvSpPr>
            <a:spLocks noChangeArrowheads="1"/>
          </p:cNvSpPr>
          <p:nvPr/>
        </p:nvSpPr>
        <p:spPr bwMode="auto">
          <a:xfrm>
            <a:off x="10044113" y="3800475"/>
            <a:ext cx="2363787" cy="50006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89A4A7"/>
            </a:solidFill>
            <a:miter lim="800000"/>
            <a:headEnd/>
            <a:tailEnd/>
          </a:ln>
        </p:spPr>
        <p:txBody>
          <a:bodyPr lIns="122177" tIns="61089" rIns="122177" bIns="61089" anchor="ctr"/>
          <a:lstStyle/>
          <a:p>
            <a:pPr algn="ctr">
              <a:defRPr/>
            </a:pPr>
            <a:r>
              <a:rPr lang="ru-RU" sz="1050" b="1" dirty="0">
                <a:solidFill>
                  <a:schemeClr val="tx1"/>
                </a:solidFill>
              </a:rPr>
              <a:t>Место дислокации ЧПСО</a:t>
            </a:r>
          </a:p>
          <a:p>
            <a:pPr algn="ctr">
              <a:defRPr/>
            </a:pPr>
            <a:r>
              <a:rPr lang="ru-RU" sz="1050" b="1" dirty="0">
                <a:solidFill>
                  <a:schemeClr val="tx1"/>
                </a:solidFill>
              </a:rPr>
              <a:t>г. Грозный, расстояние 54 км.</a:t>
            </a:r>
          </a:p>
        </p:txBody>
      </p:sp>
      <p:grpSp>
        <p:nvGrpSpPr>
          <p:cNvPr id="15568" name="Group 214"/>
          <p:cNvGrpSpPr>
            <a:grpSpLocks/>
          </p:cNvGrpSpPr>
          <p:nvPr/>
        </p:nvGrpSpPr>
        <p:grpSpPr bwMode="auto">
          <a:xfrm>
            <a:off x="12387263" y="3786188"/>
            <a:ext cx="395287" cy="395287"/>
            <a:chOff x="6527" y="1391"/>
            <a:chExt cx="364" cy="378"/>
          </a:xfrm>
        </p:grpSpPr>
        <p:graphicFrame>
          <p:nvGraphicFramePr>
            <p:cNvPr id="15364" name="Object 166"/>
            <p:cNvGraphicFramePr>
              <a:graphicFrameLocks noChangeAspect="1"/>
            </p:cNvGraphicFramePr>
            <p:nvPr/>
          </p:nvGraphicFramePr>
          <p:xfrm>
            <a:off x="6527" y="1391"/>
            <a:ext cx="364" cy="378"/>
          </p:xfrm>
          <a:graphic>
            <a:graphicData uri="http://schemas.openxmlformats.org/presentationml/2006/ole">
              <p:oleObj spid="_x0000_s15364" name="Clip" r:id="rId7" imgW="568824" imgH="706443" progId="">
                <p:embed/>
              </p:oleObj>
            </a:graphicData>
          </a:graphic>
        </p:graphicFrame>
        <p:sp>
          <p:nvSpPr>
            <p:cNvPr id="15575" name="TextBox 109"/>
            <p:cNvSpPr txBox="1">
              <a:spLocks noChangeArrowheads="1"/>
            </p:cNvSpPr>
            <p:nvPr/>
          </p:nvSpPr>
          <p:spPr bwMode="auto">
            <a:xfrm>
              <a:off x="6529" y="1395"/>
              <a:ext cx="311" cy="13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/>
              <a:r>
                <a:rPr lang="ru-RU" sz="800" b="1">
                  <a:solidFill>
                    <a:schemeClr val="tx1"/>
                  </a:solidFill>
                </a:rPr>
                <a:t>ЧПСО</a:t>
              </a:r>
            </a:p>
          </p:txBody>
        </p:sp>
      </p:grpSp>
      <p:sp>
        <p:nvSpPr>
          <p:cNvPr id="15569" name="Text Box 274"/>
          <p:cNvSpPr txBox="1">
            <a:spLocks noChangeArrowheads="1"/>
          </p:cNvSpPr>
          <p:nvPr/>
        </p:nvSpPr>
        <p:spPr bwMode="auto">
          <a:xfrm>
            <a:off x="33338" y="7440613"/>
            <a:ext cx="2879725" cy="2143125"/>
          </a:xfrm>
          <a:prstGeom prst="rect">
            <a:avLst/>
          </a:prstGeom>
          <a:solidFill>
            <a:srgbClr val="66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996" tIns="0" rIns="0" bIns="0">
            <a:spAutoFit/>
          </a:bodyPr>
          <a:lstStyle/>
          <a:p>
            <a:pPr algn="ctr" defTabSz="912813"/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В случае возникновения ЧС, решением КЧС района, установлен следующий порядок осуществления эвакуационных мероприятий: </a:t>
            </a:r>
          </a:p>
          <a:p>
            <a:pPr algn="ctr" defTabSz="912813"/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в зависимости от масштабности ЧС, на первом этапе пострадавшие будут размешаться в</a:t>
            </a:r>
          </a:p>
          <a:p>
            <a:pPr algn="ctr" defTabSz="912813"/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000" dirty="0">
                <a:solidFill>
                  <a:schemeClr val="tx1"/>
                </a:solidFill>
              </a:rPr>
              <a:t>местах временного размещения эвакуированного  населения.</a:t>
            </a:r>
            <a:endParaRPr lang="ru-RU" sz="600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. Перевозка пострадавших будет осуществляться автотранспортом </a:t>
            </a:r>
            <a:r>
              <a:rPr lang="ru-RU" sz="1000" dirty="0">
                <a:solidFill>
                  <a:schemeClr val="tx1"/>
                </a:solidFill>
              </a:rPr>
              <a:t>Автоколонна №3 ДППАП ФГУП «</a:t>
            </a:r>
            <a:r>
              <a:rPr lang="ru-RU" sz="1000" dirty="0" err="1">
                <a:solidFill>
                  <a:schemeClr val="tx1"/>
                </a:solidFill>
              </a:rPr>
              <a:t>Чеченавтотранс</a:t>
            </a:r>
            <a:r>
              <a:rPr lang="ru-RU" sz="1000" dirty="0">
                <a:solidFill>
                  <a:schemeClr val="tx1"/>
                </a:solidFill>
              </a:rPr>
              <a:t>»</a:t>
            </a:r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, личным транспортом пострадавших и в пешем порядке.</a:t>
            </a:r>
            <a:r>
              <a:rPr lang="ru-RU" sz="1000" dirty="0"/>
              <a:t> </a:t>
            </a:r>
            <a:r>
              <a:rPr lang="ru-RU" sz="1000" dirty="0">
                <a:solidFill>
                  <a:schemeClr val="tx1"/>
                </a:solidFill>
              </a:rPr>
              <a:t>На территории района расположена Автоколонна №3 ДППАП ФГУП «</a:t>
            </a:r>
            <a:r>
              <a:rPr lang="ru-RU" sz="1000" dirty="0" err="1">
                <a:solidFill>
                  <a:schemeClr val="tx1"/>
                </a:solidFill>
              </a:rPr>
              <a:t>Чеченавтотранс</a:t>
            </a:r>
            <a:r>
              <a:rPr lang="ru-RU" sz="1000" dirty="0">
                <a:solidFill>
                  <a:schemeClr val="tx1"/>
                </a:solidFill>
              </a:rPr>
              <a:t>» на балансе, которого находится 20 пассажирских автобусов.</a:t>
            </a:r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  </a:t>
            </a:r>
          </a:p>
        </p:txBody>
      </p:sp>
      <p:grpSp>
        <p:nvGrpSpPr>
          <p:cNvPr id="15570" name="Group 97"/>
          <p:cNvGrpSpPr>
            <a:grpSpLocks/>
          </p:cNvGrpSpPr>
          <p:nvPr/>
        </p:nvGrpSpPr>
        <p:grpSpPr bwMode="auto">
          <a:xfrm>
            <a:off x="7677150" y="3208338"/>
            <a:ext cx="866775" cy="520700"/>
            <a:chOff x="-1137" y="1428"/>
            <a:chExt cx="441" cy="282"/>
          </a:xfrm>
        </p:grpSpPr>
        <p:grpSp>
          <p:nvGrpSpPr>
            <p:cNvPr id="15571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5573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574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572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  <p:sp>
        <p:nvSpPr>
          <p:cNvPr id="2" name="Rectangle 4"/>
          <p:cNvSpPr>
            <a:spLocks noChangeArrowheads="1"/>
          </p:cNvSpPr>
          <p:nvPr/>
        </p:nvSpPr>
        <p:spPr bwMode="auto">
          <a:xfrm>
            <a:off x="9615488" y="5443543"/>
            <a:ext cx="3186112" cy="4157658"/>
          </a:xfrm>
          <a:prstGeom prst="rect">
            <a:avLst/>
          </a:prstGeom>
          <a:solidFill>
            <a:schemeClr val="bg1">
              <a:lumMod val="75000"/>
            </a:schemeClr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121983" tIns="60995" rIns="121983" bIns="60995" anchor="ctr"/>
          <a:lstStyle/>
          <a:p>
            <a:pPr defTabSz="1219200">
              <a:defRPr/>
            </a:pPr>
            <a:endParaRPr lang="ru-RU">
              <a:solidFill>
                <a:schemeClr val="tx1"/>
              </a:solidFill>
            </a:endParaRPr>
          </a:p>
        </p:txBody>
      </p:sp>
      <p:sp>
        <p:nvSpPr>
          <p:cNvPr id="15577" name="Text Box 5"/>
          <p:cNvSpPr txBox="1">
            <a:spLocks noChangeArrowheads="1"/>
          </p:cNvSpPr>
          <p:nvPr/>
        </p:nvSpPr>
        <p:spPr bwMode="auto">
          <a:xfrm>
            <a:off x="9852080" y="5372104"/>
            <a:ext cx="2620948" cy="3714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70605" tIns="85315" rIns="170605" bIns="85315">
            <a:spAutoFit/>
          </a:bodyPr>
          <a:lstStyle/>
          <a:p>
            <a:pPr algn="ctr" defTabSz="1709738">
              <a:spcBef>
                <a:spcPct val="50000"/>
              </a:spcBef>
            </a:pPr>
            <a:r>
              <a:rPr lang="ru-RU" sz="1300" b="1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grpSp>
        <p:nvGrpSpPr>
          <p:cNvPr id="15578" name="Group 212"/>
          <p:cNvGrpSpPr>
            <a:grpSpLocks/>
          </p:cNvGrpSpPr>
          <p:nvPr/>
        </p:nvGrpSpPr>
        <p:grpSpPr bwMode="auto">
          <a:xfrm>
            <a:off x="9758374" y="8937650"/>
            <a:ext cx="500061" cy="12702"/>
            <a:chOff x="4455" y="3099"/>
            <a:chExt cx="225" cy="6"/>
          </a:xfrm>
        </p:grpSpPr>
        <p:cxnSp>
          <p:nvCxnSpPr>
            <p:cNvPr id="153" name="Прямая соединительная линия 152"/>
            <p:cNvCxnSpPr/>
            <p:nvPr/>
          </p:nvCxnSpPr>
          <p:spPr>
            <a:xfrm>
              <a:off x="4455" y="3104"/>
              <a:ext cx="225" cy="1"/>
            </a:xfrm>
            <a:prstGeom prst="line">
              <a:avLst/>
            </a:prstGeom>
            <a:ln w="50800">
              <a:solidFill>
                <a:srgbClr val="FFCC6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Прямая соединительная линия 153"/>
            <p:cNvCxnSpPr/>
            <p:nvPr/>
          </p:nvCxnSpPr>
          <p:spPr>
            <a:xfrm>
              <a:off x="4524" y="3099"/>
              <a:ext cx="89" cy="1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579" name="Text Box 352"/>
          <p:cNvSpPr txBox="1">
            <a:spLocks noChangeArrowheads="1"/>
          </p:cNvSpPr>
          <p:nvPr/>
        </p:nvSpPr>
        <p:spPr bwMode="auto">
          <a:xfrm>
            <a:off x="10776004" y="8843991"/>
            <a:ext cx="1982778" cy="2925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2027" tIns="61018" rIns="122027" bIns="61018">
            <a:spAutoFit/>
          </a:bodyPr>
          <a:lstStyle/>
          <a:p>
            <a:r>
              <a:rPr lang="ru-RU" sz="1100">
                <a:solidFill>
                  <a:schemeClr val="tx1"/>
                </a:solidFill>
              </a:rPr>
              <a:t>границы гарнизона</a:t>
            </a:r>
          </a:p>
        </p:txBody>
      </p:sp>
      <p:grpSp>
        <p:nvGrpSpPr>
          <p:cNvPr id="15580" name="Group 298"/>
          <p:cNvGrpSpPr>
            <a:grpSpLocks/>
          </p:cNvGrpSpPr>
          <p:nvPr/>
        </p:nvGrpSpPr>
        <p:grpSpPr bwMode="auto">
          <a:xfrm>
            <a:off x="9753870" y="8484037"/>
            <a:ext cx="576004" cy="252000"/>
            <a:chOff x="2290" y="3991"/>
            <a:chExt cx="817" cy="270"/>
          </a:xfrm>
        </p:grpSpPr>
        <p:sp>
          <p:nvSpPr>
            <p:cNvPr id="15595" name="Rectangle 299"/>
            <p:cNvSpPr>
              <a:spLocks noChangeArrowheads="1"/>
            </p:cNvSpPr>
            <p:nvPr/>
          </p:nvSpPr>
          <p:spPr bwMode="auto">
            <a:xfrm>
              <a:off x="2702" y="3991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5596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5597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5599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5600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5601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5602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5603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5604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5598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aphicFrame>
        <p:nvGraphicFramePr>
          <p:cNvPr id="15365" name="Object 181"/>
          <p:cNvGraphicFramePr>
            <a:graphicFrameLocks noChangeAspect="1"/>
          </p:cNvGraphicFramePr>
          <p:nvPr/>
        </p:nvGraphicFramePr>
        <p:xfrm>
          <a:off x="9756117" y="8034451"/>
          <a:ext cx="288002" cy="272958"/>
        </p:xfrm>
        <a:graphic>
          <a:graphicData uri="http://schemas.openxmlformats.org/presentationml/2006/ole">
            <p:oleObj spid="_x0000_s15365" name="Clip" r:id="rId8" imgW="568824" imgH="706443" progId="">
              <p:embed/>
            </p:oleObj>
          </a:graphicData>
        </a:graphic>
      </p:graphicFrame>
      <p:sp>
        <p:nvSpPr>
          <p:cNvPr id="15581" name="Прямоугольник 101"/>
          <p:cNvSpPr>
            <a:spLocks noChangeArrowheads="1"/>
          </p:cNvSpPr>
          <p:nvPr/>
        </p:nvSpPr>
        <p:spPr bwMode="auto">
          <a:xfrm>
            <a:off x="9928602" y="7920664"/>
            <a:ext cx="2865459" cy="4957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2161" tIns="61081" rIns="122161" bIns="61081">
            <a:spAutoFit/>
          </a:bodyPr>
          <a:lstStyle/>
          <a:p>
            <a:pPr algn="ctr" defTabSz="1219200" eaLnBrk="0" hangingPunct="0">
              <a:spcBef>
                <a:spcPct val="2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Силы и средства,  привлекаемые</a:t>
            </a:r>
          </a:p>
          <a:p>
            <a:pPr algn="ctr" defTabSz="1219200" eaLnBrk="0" hangingPunct="0">
              <a:spcBef>
                <a:spcPct val="2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 к ликвидации и эвакуации</a:t>
            </a:r>
          </a:p>
        </p:txBody>
      </p:sp>
      <p:sp>
        <p:nvSpPr>
          <p:cNvPr id="15582" name="Text Box 438"/>
          <p:cNvSpPr txBox="1">
            <a:spLocks noChangeArrowheads="1"/>
          </p:cNvSpPr>
          <p:nvPr/>
        </p:nvSpPr>
        <p:spPr bwMode="auto">
          <a:xfrm>
            <a:off x="10329846" y="7416089"/>
            <a:ext cx="2286059" cy="5033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63201" tIns="81601" rIns="163201" bIns="81601">
            <a:spAutoFit/>
          </a:bodyPr>
          <a:lstStyle/>
          <a:p>
            <a:pPr algn="ctr" defTabSz="1857375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начальник гарнизона пожарной охраны</a:t>
            </a:r>
          </a:p>
        </p:txBody>
      </p:sp>
      <p:grpSp>
        <p:nvGrpSpPr>
          <p:cNvPr id="15583" name="Group 439"/>
          <p:cNvGrpSpPr>
            <a:grpSpLocks/>
          </p:cNvGrpSpPr>
          <p:nvPr/>
        </p:nvGrpSpPr>
        <p:grpSpPr bwMode="auto">
          <a:xfrm>
            <a:off x="9686926" y="7553380"/>
            <a:ext cx="432003" cy="468276"/>
            <a:chOff x="13" y="3835"/>
            <a:chExt cx="284" cy="284"/>
          </a:xfrm>
        </p:grpSpPr>
        <p:graphicFrame>
          <p:nvGraphicFramePr>
            <p:cNvPr id="15366" name="Object 167"/>
            <p:cNvGraphicFramePr>
              <a:graphicFrameLocks noChangeAspect="1"/>
            </p:cNvGraphicFramePr>
            <p:nvPr/>
          </p:nvGraphicFramePr>
          <p:xfrm>
            <a:off x="81" y="3892"/>
            <a:ext cx="191" cy="227"/>
          </p:xfrm>
          <a:graphic>
            <a:graphicData uri="http://schemas.openxmlformats.org/presentationml/2006/ole">
              <p:oleObj spid="_x0000_s15366" name="Clip" r:id="rId9" imgW="590231" imgH="703385" progId="">
                <p:embed/>
              </p:oleObj>
            </a:graphicData>
          </a:graphic>
        </p:graphicFrame>
        <p:sp>
          <p:nvSpPr>
            <p:cNvPr id="15594" name="Text Box 441"/>
            <p:cNvSpPr txBox="1">
              <a:spLocks noChangeArrowheads="1"/>
            </p:cNvSpPr>
            <p:nvPr/>
          </p:nvSpPr>
          <p:spPr bwMode="auto">
            <a:xfrm>
              <a:off x="13" y="3835"/>
              <a:ext cx="284" cy="1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93" tIns="45697" rIns="91393" bIns="45697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600">
                  <a:solidFill>
                    <a:schemeClr val="tx1"/>
                  </a:solidFill>
                  <a:cs typeface="Times New Roman" pitchFamily="18" charset="0"/>
                </a:rPr>
                <a:t>нг</a:t>
              </a:r>
            </a:p>
          </p:txBody>
        </p:sp>
      </p:grpSp>
      <p:sp>
        <p:nvSpPr>
          <p:cNvPr id="15584" name="TextBox 76"/>
          <p:cNvSpPr txBox="1">
            <a:spLocks noChangeArrowheads="1"/>
          </p:cNvSpPr>
          <p:nvPr/>
        </p:nvSpPr>
        <p:spPr bwMode="auto">
          <a:xfrm>
            <a:off x="9950060" y="7048513"/>
            <a:ext cx="2844818" cy="4618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2118" tIns="61060" rIns="122118" bIns="61060">
            <a:spAutoFit/>
          </a:bodyPr>
          <a:lstStyle/>
          <a:p>
            <a:pPr algn="ctr" defTabSz="1219200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Местность способная принять вертолет без</a:t>
            </a:r>
          </a:p>
          <a:p>
            <a:pPr algn="ctr" defTabSz="1219200"/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 предварительной подготовки</a:t>
            </a:r>
          </a:p>
        </p:txBody>
      </p:sp>
      <p:sp>
        <p:nvSpPr>
          <p:cNvPr id="15585" name="Text Box 69"/>
          <p:cNvSpPr txBox="1">
            <a:spLocks noChangeArrowheads="1"/>
          </p:cNvSpPr>
          <p:nvPr/>
        </p:nvSpPr>
        <p:spPr bwMode="auto">
          <a:xfrm>
            <a:off x="10283782" y="8387246"/>
            <a:ext cx="2403500" cy="4608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065" tIns="60576" rIns="121065" bIns="60576">
            <a:spAutoFit/>
          </a:bodyPr>
          <a:lstStyle/>
          <a:p>
            <a:pPr algn="ctr" defTabSz="1219200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-районная (городская  больница) с ук.номера и кол. коек</a:t>
            </a:r>
          </a:p>
        </p:txBody>
      </p:sp>
      <p:sp>
        <p:nvSpPr>
          <p:cNvPr id="15586" name="Text Box 384"/>
          <p:cNvSpPr txBox="1">
            <a:spLocks noChangeArrowheads="1"/>
          </p:cNvSpPr>
          <p:nvPr/>
        </p:nvSpPr>
        <p:spPr bwMode="auto">
          <a:xfrm>
            <a:off x="10023019" y="9157656"/>
            <a:ext cx="2778581" cy="4356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63201" tIns="81601" rIns="163201" bIns="81601">
            <a:spAutoFit/>
          </a:bodyPr>
          <a:lstStyle/>
          <a:p>
            <a:pPr algn="ctr" defTabSz="1857375">
              <a:lnSpc>
                <a:spcPct val="80000"/>
              </a:lnSpc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федеральная противопожарная служба </a:t>
            </a:r>
          </a:p>
          <a:p>
            <a:pPr algn="ctr" defTabSz="1857375">
              <a:lnSpc>
                <a:spcPct val="80000"/>
              </a:lnSpc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МЧС России</a:t>
            </a:r>
          </a:p>
        </p:txBody>
      </p:sp>
      <p:cxnSp>
        <p:nvCxnSpPr>
          <p:cNvPr id="15587" name="Прямая со стрелкой 263"/>
          <p:cNvCxnSpPr>
            <a:cxnSpLocks noChangeShapeType="1"/>
          </p:cNvCxnSpPr>
          <p:nvPr/>
        </p:nvCxnSpPr>
        <p:spPr bwMode="auto">
          <a:xfrm>
            <a:off x="9843594" y="6948154"/>
            <a:ext cx="414841" cy="1930"/>
          </a:xfrm>
          <a:prstGeom prst="straightConnector1">
            <a:avLst/>
          </a:prstGeom>
          <a:noFill/>
          <a:ln w="31750" algn="ctr">
            <a:solidFill>
              <a:srgbClr val="00B050"/>
            </a:solidFill>
            <a:prstDash val="sysDash"/>
            <a:round/>
            <a:headEnd/>
            <a:tailEnd type="arrow" w="med" len="med"/>
          </a:ln>
        </p:spPr>
      </p:cxnSp>
      <p:sp>
        <p:nvSpPr>
          <p:cNvPr id="15588" name="TextBox 264"/>
          <p:cNvSpPr txBox="1">
            <a:spLocks noChangeArrowheads="1"/>
          </p:cNvSpPr>
          <p:nvPr/>
        </p:nvSpPr>
        <p:spPr bwMode="auto">
          <a:xfrm>
            <a:off x="10458655" y="6759933"/>
            <a:ext cx="1442812" cy="2615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85" tIns="45695" rIns="91385" bIns="45695">
            <a:spAutoFit/>
          </a:bodyPr>
          <a:lstStyle/>
          <a:p>
            <a:r>
              <a:rPr lang="ru-RU" sz="1100">
                <a:solidFill>
                  <a:schemeClr val="tx1"/>
                </a:solidFill>
              </a:rPr>
              <a:t>Маршрут  эвакуации</a:t>
            </a:r>
          </a:p>
        </p:txBody>
      </p:sp>
      <p:sp>
        <p:nvSpPr>
          <p:cNvPr id="15589" name="Text Box 451"/>
          <p:cNvSpPr txBox="1">
            <a:spLocks noChangeArrowheads="1"/>
          </p:cNvSpPr>
          <p:nvPr/>
        </p:nvSpPr>
        <p:spPr bwMode="auto">
          <a:xfrm>
            <a:off x="10334651" y="6315081"/>
            <a:ext cx="1989180" cy="461885"/>
          </a:xfrm>
          <a:prstGeom prst="rect">
            <a:avLst/>
          </a:prstGeom>
          <a:noFill/>
          <a:ln w="34925" algn="ctr">
            <a:noFill/>
            <a:prstDash val="dash"/>
            <a:miter lim="800000"/>
            <a:headEnd/>
            <a:tailEnd/>
          </a:ln>
        </p:spPr>
        <p:txBody>
          <a:bodyPr wrap="none" lIns="122132" tIns="61069" rIns="122132" bIns="61069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Места размещения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 эвакуированного  населения</a:t>
            </a:r>
          </a:p>
        </p:txBody>
      </p:sp>
      <p:sp>
        <p:nvSpPr>
          <p:cNvPr id="15590" name="Oval 452"/>
          <p:cNvSpPr>
            <a:spLocks noChangeArrowheads="1"/>
          </p:cNvSpPr>
          <p:nvPr/>
        </p:nvSpPr>
        <p:spPr bwMode="auto">
          <a:xfrm>
            <a:off x="9970433" y="6447769"/>
            <a:ext cx="288002" cy="288000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47" tIns="61076" rIns="122147" bIns="61076" anchor="ctr"/>
          <a:lstStyle/>
          <a:p>
            <a:pPr algn="ctr"/>
            <a:endParaRPr lang="ru-RU"/>
          </a:p>
        </p:txBody>
      </p:sp>
      <p:sp>
        <p:nvSpPr>
          <p:cNvPr id="15591" name="Oval 292"/>
          <p:cNvSpPr>
            <a:spLocks noChangeArrowheads="1"/>
          </p:cNvSpPr>
          <p:nvPr/>
        </p:nvSpPr>
        <p:spPr bwMode="auto">
          <a:xfrm>
            <a:off x="9756679" y="7092960"/>
            <a:ext cx="216001" cy="2160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592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758365" y="6091140"/>
            <a:ext cx="612005" cy="216000"/>
          </a:xfrm>
          <a:prstGeom prst="wedgeRoundRectCallout">
            <a:avLst>
              <a:gd name="adj1" fmla="val 98375"/>
              <a:gd name="adj2" fmla="val -7921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endParaRPr lang="ru-RU" sz="10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5593" name="TextBox 264"/>
          <p:cNvSpPr txBox="1">
            <a:spLocks noChangeArrowheads="1"/>
          </p:cNvSpPr>
          <p:nvPr/>
        </p:nvSpPr>
        <p:spPr bwMode="auto">
          <a:xfrm>
            <a:off x="10611056" y="6045551"/>
            <a:ext cx="1412464" cy="2615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lIns="91385" tIns="45695" rIns="91385" bIns="45695">
            <a:spAutoFit/>
          </a:bodyPr>
          <a:lstStyle/>
          <a:p>
            <a:r>
              <a:rPr lang="ru-RU" sz="1100">
                <a:solidFill>
                  <a:schemeClr val="tx1"/>
                </a:solidFill>
              </a:rPr>
              <a:t>Сельские поселения</a:t>
            </a:r>
          </a:p>
        </p:txBody>
      </p:sp>
      <p:grpSp>
        <p:nvGrpSpPr>
          <p:cNvPr id="15564" name="Group 97"/>
          <p:cNvGrpSpPr>
            <a:grpSpLocks/>
          </p:cNvGrpSpPr>
          <p:nvPr/>
        </p:nvGrpSpPr>
        <p:grpSpPr bwMode="auto">
          <a:xfrm>
            <a:off x="9481008" y="9113190"/>
            <a:ext cx="900112" cy="424946"/>
            <a:chOff x="-1133" y="1400"/>
            <a:chExt cx="441" cy="310"/>
          </a:xfrm>
        </p:grpSpPr>
        <p:grpSp>
          <p:nvGrpSpPr>
            <p:cNvPr id="15607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5609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610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36" name="Text Box 101"/>
            <p:cNvSpPr txBox="1">
              <a:spLocks noChangeArrowheads="1"/>
            </p:cNvSpPr>
            <p:nvPr/>
          </p:nvSpPr>
          <p:spPr bwMode="auto">
            <a:xfrm>
              <a:off x="-1133" y="1400"/>
              <a:ext cx="441" cy="1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>
                <a:defRPr/>
              </a:pPr>
              <a:r>
                <a:rPr lang="ru-RU" sz="900" b="1" dirty="0">
                  <a:solidFill>
                    <a:schemeClr val="tx1"/>
                  </a:solidFill>
                  <a:cs typeface="Times New Roman" pitchFamily="18" charset="0"/>
                </a:rPr>
                <a:t>ПЧ-7</a:t>
              </a:r>
            </a:p>
          </p:txBody>
        </p:sp>
      </p:grpSp>
      <p:sp>
        <p:nvSpPr>
          <p:cNvPr id="184" name="Полилиния 183"/>
          <p:cNvSpPr/>
          <p:nvPr/>
        </p:nvSpPr>
        <p:spPr>
          <a:xfrm>
            <a:off x="9758386" y="5657856"/>
            <a:ext cx="561939" cy="333345"/>
          </a:xfrm>
          <a:custGeom>
            <a:avLst/>
            <a:gdLst>
              <a:gd name="connsiteX0" fmla="*/ 4385510 w 10132594"/>
              <a:gd name="connsiteY0" fmla="*/ 0 h 7609973"/>
              <a:gd name="connsiteX1" fmla="*/ 5973678 w 10132594"/>
              <a:gd name="connsiteY1" fmla="*/ 144379 h 7609973"/>
              <a:gd name="connsiteX2" fmla="*/ 8163426 w 10132594"/>
              <a:gd name="connsiteY2" fmla="*/ 372979 h 7609973"/>
              <a:gd name="connsiteX3" fmla="*/ 9162047 w 10132594"/>
              <a:gd name="connsiteY3" fmla="*/ 517358 h 7609973"/>
              <a:gd name="connsiteX4" fmla="*/ 9222205 w 10132594"/>
              <a:gd name="connsiteY4" fmla="*/ 782053 h 7609973"/>
              <a:gd name="connsiteX5" fmla="*/ 9438773 w 10132594"/>
              <a:gd name="connsiteY5" fmla="*/ 1118937 h 7609973"/>
              <a:gd name="connsiteX6" fmla="*/ 10040352 w 10132594"/>
              <a:gd name="connsiteY6" fmla="*/ 1648327 h 7609973"/>
              <a:gd name="connsiteX7" fmla="*/ 9992226 w 10132594"/>
              <a:gd name="connsiteY7" fmla="*/ 1804737 h 7609973"/>
              <a:gd name="connsiteX8" fmla="*/ 9847847 w 10132594"/>
              <a:gd name="connsiteY8" fmla="*/ 2009274 h 7609973"/>
              <a:gd name="connsiteX9" fmla="*/ 9859878 w 10132594"/>
              <a:gd name="connsiteY9" fmla="*/ 2550695 h 7609973"/>
              <a:gd name="connsiteX10" fmla="*/ 9968162 w 10132594"/>
              <a:gd name="connsiteY10" fmla="*/ 2671011 h 7609973"/>
              <a:gd name="connsiteX11" fmla="*/ 9823784 w 10132594"/>
              <a:gd name="connsiteY11" fmla="*/ 2803358 h 7609973"/>
              <a:gd name="connsiteX12" fmla="*/ 9294394 w 10132594"/>
              <a:gd name="connsiteY12" fmla="*/ 3068053 h 7609973"/>
              <a:gd name="connsiteX13" fmla="*/ 8933447 w 10132594"/>
              <a:gd name="connsiteY13" fmla="*/ 3368842 h 7609973"/>
              <a:gd name="connsiteX14" fmla="*/ 8512341 w 10132594"/>
              <a:gd name="connsiteY14" fmla="*/ 3561348 h 7609973"/>
              <a:gd name="connsiteX15" fmla="*/ 8247647 w 10132594"/>
              <a:gd name="connsiteY15" fmla="*/ 3789948 h 7609973"/>
              <a:gd name="connsiteX16" fmla="*/ 7862636 w 10132594"/>
              <a:gd name="connsiteY16" fmla="*/ 3801979 h 7609973"/>
              <a:gd name="connsiteX17" fmla="*/ 7513720 w 10132594"/>
              <a:gd name="connsiteY17" fmla="*/ 3898232 h 7609973"/>
              <a:gd name="connsiteX18" fmla="*/ 6623384 w 10132594"/>
              <a:gd name="connsiteY18" fmla="*/ 3826042 h 7609973"/>
              <a:gd name="connsiteX19" fmla="*/ 6214310 w 10132594"/>
              <a:gd name="connsiteY19" fmla="*/ 3886200 h 7609973"/>
              <a:gd name="connsiteX20" fmla="*/ 6033836 w 10132594"/>
              <a:gd name="connsiteY20" fmla="*/ 4126832 h 7609973"/>
              <a:gd name="connsiteX21" fmla="*/ 5420226 w 10132594"/>
              <a:gd name="connsiteY21" fmla="*/ 4271211 h 7609973"/>
              <a:gd name="connsiteX22" fmla="*/ 5143499 w 10132594"/>
              <a:gd name="connsiteY22" fmla="*/ 4523874 h 7609973"/>
              <a:gd name="connsiteX23" fmla="*/ 5095373 w 10132594"/>
              <a:gd name="connsiteY23" fmla="*/ 4896853 h 7609973"/>
              <a:gd name="connsiteX24" fmla="*/ 5468352 w 10132594"/>
              <a:gd name="connsiteY24" fmla="*/ 5317958 h 7609973"/>
              <a:gd name="connsiteX25" fmla="*/ 6009773 w 10132594"/>
              <a:gd name="connsiteY25" fmla="*/ 5558590 h 7609973"/>
              <a:gd name="connsiteX26" fmla="*/ 6298531 w 10132594"/>
              <a:gd name="connsiteY26" fmla="*/ 5462337 h 7609973"/>
              <a:gd name="connsiteX27" fmla="*/ 6767762 w 10132594"/>
              <a:gd name="connsiteY27" fmla="*/ 5883442 h 7609973"/>
              <a:gd name="connsiteX28" fmla="*/ 6984331 w 10132594"/>
              <a:gd name="connsiteY28" fmla="*/ 6388769 h 7609973"/>
              <a:gd name="connsiteX29" fmla="*/ 6671510 w 10132594"/>
              <a:gd name="connsiteY29" fmla="*/ 6701590 h 7609973"/>
              <a:gd name="connsiteX30" fmla="*/ 6515099 w 10132594"/>
              <a:gd name="connsiteY30" fmla="*/ 7218948 h 7609973"/>
              <a:gd name="connsiteX31" fmla="*/ 5396162 w 10132594"/>
              <a:gd name="connsiteY31" fmla="*/ 7519737 h 7609973"/>
              <a:gd name="connsiteX32" fmla="*/ 3158289 w 10132594"/>
              <a:gd name="connsiteY32" fmla="*/ 7567863 h 7609973"/>
              <a:gd name="connsiteX33" fmla="*/ 1221205 w 10132594"/>
              <a:gd name="connsiteY33" fmla="*/ 7267074 h 7609973"/>
              <a:gd name="connsiteX34" fmla="*/ 559468 w 10132594"/>
              <a:gd name="connsiteY34" fmla="*/ 6773779 h 7609973"/>
              <a:gd name="connsiteX35" fmla="*/ 667752 w 10132594"/>
              <a:gd name="connsiteY35" fmla="*/ 6051885 h 7609973"/>
              <a:gd name="connsiteX36" fmla="*/ 631657 w 10132594"/>
              <a:gd name="connsiteY36" fmla="*/ 5233737 h 7609973"/>
              <a:gd name="connsiteX37" fmla="*/ 715878 w 10132594"/>
              <a:gd name="connsiteY37" fmla="*/ 4776537 h 7609973"/>
              <a:gd name="connsiteX38" fmla="*/ 427120 w 10132594"/>
              <a:gd name="connsiteY38" fmla="*/ 4307306 h 7609973"/>
              <a:gd name="connsiteX39" fmla="*/ 366962 w 10132594"/>
              <a:gd name="connsiteY39" fmla="*/ 3693695 h 7609973"/>
              <a:gd name="connsiteX40" fmla="*/ 270710 w 10132594"/>
              <a:gd name="connsiteY40" fmla="*/ 3236495 h 7609973"/>
              <a:gd name="connsiteX41" fmla="*/ 54141 w 10132594"/>
              <a:gd name="connsiteY41" fmla="*/ 3068053 h 7609973"/>
              <a:gd name="connsiteX42" fmla="*/ 162426 w 10132594"/>
              <a:gd name="connsiteY42" fmla="*/ 2887579 h 7609973"/>
              <a:gd name="connsiteX43" fmla="*/ 1028699 w 10132594"/>
              <a:gd name="connsiteY43" fmla="*/ 2586790 h 7609973"/>
              <a:gd name="connsiteX44" fmla="*/ 1377615 w 10132594"/>
              <a:gd name="connsiteY44" fmla="*/ 2466474 h 7609973"/>
              <a:gd name="connsiteX45" fmla="*/ 1931068 w 10132594"/>
              <a:gd name="connsiteY45" fmla="*/ 2526632 h 7609973"/>
              <a:gd name="connsiteX46" fmla="*/ 2304047 w 10132594"/>
              <a:gd name="connsiteY46" fmla="*/ 2550695 h 7609973"/>
              <a:gd name="connsiteX47" fmla="*/ 2544678 w 10132594"/>
              <a:gd name="connsiteY47" fmla="*/ 2406316 h 7609973"/>
              <a:gd name="connsiteX48" fmla="*/ 2941720 w 10132594"/>
              <a:gd name="connsiteY48" fmla="*/ 2273969 h 7609973"/>
              <a:gd name="connsiteX49" fmla="*/ 3086099 w 10132594"/>
              <a:gd name="connsiteY49" fmla="*/ 2009274 h 7609973"/>
              <a:gd name="connsiteX50" fmla="*/ 2977815 w 10132594"/>
              <a:gd name="connsiteY50" fmla="*/ 1780674 h 7609973"/>
              <a:gd name="connsiteX51" fmla="*/ 2556710 w 10132594"/>
              <a:gd name="connsiteY51" fmla="*/ 1540042 h 7609973"/>
              <a:gd name="connsiteX52" fmla="*/ 2279984 w 10132594"/>
              <a:gd name="connsiteY52" fmla="*/ 1407695 h 7609973"/>
              <a:gd name="connsiteX53" fmla="*/ 2159668 w 10132594"/>
              <a:gd name="connsiteY53" fmla="*/ 1191127 h 7609973"/>
              <a:gd name="connsiteX54" fmla="*/ 1642310 w 10132594"/>
              <a:gd name="connsiteY54" fmla="*/ 890337 h 7609973"/>
              <a:gd name="connsiteX55" fmla="*/ 1401678 w 10132594"/>
              <a:gd name="connsiteY55" fmla="*/ 637674 h 7609973"/>
              <a:gd name="connsiteX56" fmla="*/ 1521994 w 10132594"/>
              <a:gd name="connsiteY56" fmla="*/ 216569 h 7609973"/>
              <a:gd name="connsiteX57" fmla="*/ 2123573 w 10132594"/>
              <a:gd name="connsiteY57" fmla="*/ 36095 h 7609973"/>
              <a:gd name="connsiteX58" fmla="*/ 4385510 w 10132594"/>
              <a:gd name="connsiteY58" fmla="*/ 0 h 760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132594" h="7609973">
                <a:moveTo>
                  <a:pt x="4385510" y="0"/>
                </a:moveTo>
                <a:lnTo>
                  <a:pt x="5973678" y="144379"/>
                </a:lnTo>
                <a:lnTo>
                  <a:pt x="8163426" y="372979"/>
                </a:lnTo>
                <a:cubicBezTo>
                  <a:pt x="8694821" y="435142"/>
                  <a:pt x="8985584" y="449179"/>
                  <a:pt x="9162047" y="517358"/>
                </a:cubicBezTo>
                <a:cubicBezTo>
                  <a:pt x="9338510" y="585537"/>
                  <a:pt x="9176084" y="681790"/>
                  <a:pt x="9222205" y="782053"/>
                </a:cubicBezTo>
                <a:cubicBezTo>
                  <a:pt x="9268326" y="882316"/>
                  <a:pt x="9302415" y="974558"/>
                  <a:pt x="9438773" y="1118937"/>
                </a:cubicBezTo>
                <a:cubicBezTo>
                  <a:pt x="9575131" y="1263316"/>
                  <a:pt x="9948110" y="1534027"/>
                  <a:pt x="10040352" y="1648327"/>
                </a:cubicBezTo>
                <a:cubicBezTo>
                  <a:pt x="10132594" y="1762627"/>
                  <a:pt x="10024310" y="1744579"/>
                  <a:pt x="9992226" y="1804737"/>
                </a:cubicBezTo>
                <a:cubicBezTo>
                  <a:pt x="9960142" y="1864895"/>
                  <a:pt x="9869905" y="1884948"/>
                  <a:pt x="9847847" y="2009274"/>
                </a:cubicBezTo>
                <a:cubicBezTo>
                  <a:pt x="9825789" y="2133600"/>
                  <a:pt x="9839826" y="2440406"/>
                  <a:pt x="9859878" y="2550695"/>
                </a:cubicBezTo>
                <a:cubicBezTo>
                  <a:pt x="9879931" y="2660985"/>
                  <a:pt x="9974178" y="2628901"/>
                  <a:pt x="9968162" y="2671011"/>
                </a:cubicBezTo>
                <a:cubicBezTo>
                  <a:pt x="9962146" y="2713122"/>
                  <a:pt x="9936079" y="2737184"/>
                  <a:pt x="9823784" y="2803358"/>
                </a:cubicBezTo>
                <a:cubicBezTo>
                  <a:pt x="9711489" y="2869532"/>
                  <a:pt x="9442783" y="2973806"/>
                  <a:pt x="9294394" y="3068053"/>
                </a:cubicBezTo>
                <a:cubicBezTo>
                  <a:pt x="9146005" y="3162300"/>
                  <a:pt x="9063789" y="3286626"/>
                  <a:pt x="8933447" y="3368842"/>
                </a:cubicBezTo>
                <a:cubicBezTo>
                  <a:pt x="8803105" y="3451058"/>
                  <a:pt x="8626641" y="3491164"/>
                  <a:pt x="8512341" y="3561348"/>
                </a:cubicBezTo>
                <a:cubicBezTo>
                  <a:pt x="8398041" y="3631532"/>
                  <a:pt x="8355931" y="3749843"/>
                  <a:pt x="8247647" y="3789948"/>
                </a:cubicBezTo>
                <a:cubicBezTo>
                  <a:pt x="8139363" y="3830053"/>
                  <a:pt x="7984957" y="3783932"/>
                  <a:pt x="7862636" y="3801979"/>
                </a:cubicBezTo>
                <a:cubicBezTo>
                  <a:pt x="7740315" y="3820026"/>
                  <a:pt x="7720262" y="3894222"/>
                  <a:pt x="7513720" y="3898232"/>
                </a:cubicBezTo>
                <a:cubicBezTo>
                  <a:pt x="7307178" y="3902242"/>
                  <a:pt x="6839952" y="3828047"/>
                  <a:pt x="6623384" y="3826042"/>
                </a:cubicBezTo>
                <a:cubicBezTo>
                  <a:pt x="6406816" y="3824037"/>
                  <a:pt x="6312568" y="3836068"/>
                  <a:pt x="6214310" y="3886200"/>
                </a:cubicBezTo>
                <a:cubicBezTo>
                  <a:pt x="6116052" y="3936332"/>
                  <a:pt x="6166183" y="4062664"/>
                  <a:pt x="6033836" y="4126832"/>
                </a:cubicBezTo>
                <a:cubicBezTo>
                  <a:pt x="5901489" y="4191000"/>
                  <a:pt x="5568615" y="4205037"/>
                  <a:pt x="5420226" y="4271211"/>
                </a:cubicBezTo>
                <a:cubicBezTo>
                  <a:pt x="5271837" y="4337385"/>
                  <a:pt x="5197641" y="4419601"/>
                  <a:pt x="5143499" y="4523874"/>
                </a:cubicBezTo>
                <a:cubicBezTo>
                  <a:pt x="5089357" y="4628147"/>
                  <a:pt x="5041231" y="4764506"/>
                  <a:pt x="5095373" y="4896853"/>
                </a:cubicBezTo>
                <a:cubicBezTo>
                  <a:pt x="5149515" y="5029200"/>
                  <a:pt x="5315952" y="5207669"/>
                  <a:pt x="5468352" y="5317958"/>
                </a:cubicBezTo>
                <a:cubicBezTo>
                  <a:pt x="5620752" y="5428247"/>
                  <a:pt x="5871410" y="5534527"/>
                  <a:pt x="6009773" y="5558590"/>
                </a:cubicBezTo>
                <a:cubicBezTo>
                  <a:pt x="6148136" y="5582653"/>
                  <a:pt x="6172200" y="5408195"/>
                  <a:pt x="6298531" y="5462337"/>
                </a:cubicBezTo>
                <a:cubicBezTo>
                  <a:pt x="6424862" y="5516479"/>
                  <a:pt x="6653462" y="5729037"/>
                  <a:pt x="6767762" y="5883442"/>
                </a:cubicBezTo>
                <a:cubicBezTo>
                  <a:pt x="6882062" y="6037847"/>
                  <a:pt x="7000373" y="6252411"/>
                  <a:pt x="6984331" y="6388769"/>
                </a:cubicBezTo>
                <a:cubicBezTo>
                  <a:pt x="6968289" y="6525127"/>
                  <a:pt x="6749715" y="6563227"/>
                  <a:pt x="6671510" y="6701590"/>
                </a:cubicBezTo>
                <a:cubicBezTo>
                  <a:pt x="6593305" y="6839953"/>
                  <a:pt x="6727657" y="7082590"/>
                  <a:pt x="6515099" y="7218948"/>
                </a:cubicBezTo>
                <a:cubicBezTo>
                  <a:pt x="6302541" y="7355306"/>
                  <a:pt x="5955630" y="7461585"/>
                  <a:pt x="5396162" y="7519737"/>
                </a:cubicBezTo>
                <a:cubicBezTo>
                  <a:pt x="4836694" y="7577889"/>
                  <a:pt x="3854115" y="7609973"/>
                  <a:pt x="3158289" y="7567863"/>
                </a:cubicBezTo>
                <a:cubicBezTo>
                  <a:pt x="2462463" y="7525753"/>
                  <a:pt x="1654342" y="7399421"/>
                  <a:pt x="1221205" y="7267074"/>
                </a:cubicBezTo>
                <a:cubicBezTo>
                  <a:pt x="788068" y="7134727"/>
                  <a:pt x="651710" y="6976310"/>
                  <a:pt x="559468" y="6773779"/>
                </a:cubicBezTo>
                <a:cubicBezTo>
                  <a:pt x="467226" y="6571248"/>
                  <a:pt x="655721" y="6308559"/>
                  <a:pt x="667752" y="6051885"/>
                </a:cubicBezTo>
                <a:cubicBezTo>
                  <a:pt x="679784" y="5795211"/>
                  <a:pt x="623636" y="5446295"/>
                  <a:pt x="631657" y="5233737"/>
                </a:cubicBezTo>
                <a:cubicBezTo>
                  <a:pt x="639678" y="5021179"/>
                  <a:pt x="749967" y="4930942"/>
                  <a:pt x="715878" y="4776537"/>
                </a:cubicBezTo>
                <a:cubicBezTo>
                  <a:pt x="681789" y="4622132"/>
                  <a:pt x="485273" y="4487780"/>
                  <a:pt x="427120" y="4307306"/>
                </a:cubicBezTo>
                <a:cubicBezTo>
                  <a:pt x="368967" y="4126832"/>
                  <a:pt x="393030" y="3872163"/>
                  <a:pt x="366962" y="3693695"/>
                </a:cubicBezTo>
                <a:cubicBezTo>
                  <a:pt x="340894" y="3515227"/>
                  <a:pt x="322847" y="3340769"/>
                  <a:pt x="270710" y="3236495"/>
                </a:cubicBezTo>
                <a:cubicBezTo>
                  <a:pt x="218573" y="3132221"/>
                  <a:pt x="72188" y="3126206"/>
                  <a:pt x="54141" y="3068053"/>
                </a:cubicBezTo>
                <a:cubicBezTo>
                  <a:pt x="36094" y="3009900"/>
                  <a:pt x="0" y="2967790"/>
                  <a:pt x="162426" y="2887579"/>
                </a:cubicBezTo>
                <a:cubicBezTo>
                  <a:pt x="324852" y="2807368"/>
                  <a:pt x="1028699" y="2586790"/>
                  <a:pt x="1028699" y="2586790"/>
                </a:cubicBezTo>
                <a:cubicBezTo>
                  <a:pt x="1231231" y="2516606"/>
                  <a:pt x="1227220" y="2476500"/>
                  <a:pt x="1377615" y="2466474"/>
                </a:cubicBezTo>
                <a:cubicBezTo>
                  <a:pt x="1528010" y="2456448"/>
                  <a:pt x="1776663" y="2512595"/>
                  <a:pt x="1931068" y="2526632"/>
                </a:cubicBezTo>
                <a:cubicBezTo>
                  <a:pt x="2085473" y="2540669"/>
                  <a:pt x="2201779" y="2570748"/>
                  <a:pt x="2304047" y="2550695"/>
                </a:cubicBezTo>
                <a:cubicBezTo>
                  <a:pt x="2406315" y="2530642"/>
                  <a:pt x="2438399" y="2452437"/>
                  <a:pt x="2544678" y="2406316"/>
                </a:cubicBezTo>
                <a:cubicBezTo>
                  <a:pt x="2650957" y="2360195"/>
                  <a:pt x="2851483" y="2340143"/>
                  <a:pt x="2941720" y="2273969"/>
                </a:cubicBezTo>
                <a:cubicBezTo>
                  <a:pt x="3031957" y="2207795"/>
                  <a:pt x="3080083" y="2091490"/>
                  <a:pt x="3086099" y="2009274"/>
                </a:cubicBezTo>
                <a:cubicBezTo>
                  <a:pt x="3092115" y="1927058"/>
                  <a:pt x="3066046" y="1858879"/>
                  <a:pt x="2977815" y="1780674"/>
                </a:cubicBezTo>
                <a:cubicBezTo>
                  <a:pt x="2889584" y="1702469"/>
                  <a:pt x="2673015" y="1602205"/>
                  <a:pt x="2556710" y="1540042"/>
                </a:cubicBezTo>
                <a:cubicBezTo>
                  <a:pt x="2440405" y="1477879"/>
                  <a:pt x="2346158" y="1465847"/>
                  <a:pt x="2279984" y="1407695"/>
                </a:cubicBezTo>
                <a:cubicBezTo>
                  <a:pt x="2213810" y="1349543"/>
                  <a:pt x="2265947" y="1277353"/>
                  <a:pt x="2159668" y="1191127"/>
                </a:cubicBezTo>
                <a:cubicBezTo>
                  <a:pt x="2053389" y="1104901"/>
                  <a:pt x="1768642" y="982579"/>
                  <a:pt x="1642310" y="890337"/>
                </a:cubicBezTo>
                <a:cubicBezTo>
                  <a:pt x="1515978" y="798095"/>
                  <a:pt x="1421731" y="749969"/>
                  <a:pt x="1401678" y="637674"/>
                </a:cubicBezTo>
                <a:cubicBezTo>
                  <a:pt x="1381625" y="525379"/>
                  <a:pt x="1401678" y="316832"/>
                  <a:pt x="1521994" y="216569"/>
                </a:cubicBezTo>
                <a:cubicBezTo>
                  <a:pt x="1642310" y="116306"/>
                  <a:pt x="1640305" y="72190"/>
                  <a:pt x="2123573" y="36095"/>
                </a:cubicBezTo>
                <a:cubicBezTo>
                  <a:pt x="2606841" y="0"/>
                  <a:pt x="3514223" y="0"/>
                  <a:pt x="4385510" y="0"/>
                </a:cubicBezTo>
                <a:close/>
              </a:path>
            </a:pathLst>
          </a:custGeom>
          <a:solidFill>
            <a:srgbClr val="FF0066">
              <a:alpha val="30000"/>
            </a:srgb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5" name="Прямоугольник 184"/>
          <p:cNvSpPr/>
          <p:nvPr/>
        </p:nvSpPr>
        <p:spPr>
          <a:xfrm>
            <a:off x="9972700" y="5657856"/>
            <a:ext cx="3021648" cy="2616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ru-RU" sz="1100" dirty="0" smtClean="0">
                <a:solidFill>
                  <a:schemeClr val="tx1"/>
                </a:solidFill>
              </a:rPr>
              <a:t>зона возможного землетрясения. </a:t>
            </a:r>
            <a:endParaRPr lang="ru-RU" sz="1100" dirty="0">
              <a:solidFill>
                <a:schemeClr val="tx1"/>
              </a:solidFill>
            </a:endParaRPr>
          </a:p>
        </p:txBody>
      </p:sp>
      <p:grpSp>
        <p:nvGrpSpPr>
          <p:cNvPr id="186" name="Group 248"/>
          <p:cNvGrpSpPr>
            <a:grpSpLocks/>
          </p:cNvGrpSpPr>
          <p:nvPr/>
        </p:nvGrpSpPr>
        <p:grpSpPr bwMode="auto">
          <a:xfrm>
            <a:off x="3829032" y="4371972"/>
            <a:ext cx="277812" cy="300037"/>
            <a:chOff x="4727" y="2506"/>
            <a:chExt cx="706" cy="1172"/>
          </a:xfrm>
        </p:grpSpPr>
        <p:sp>
          <p:nvSpPr>
            <p:cNvPr id="187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8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89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0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1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2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3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4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5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6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7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8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99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0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1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2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3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4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05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06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7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8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09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0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1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2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3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4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5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6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7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8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19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20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21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23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24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26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27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28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29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30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33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34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35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36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37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38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39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40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41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42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43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44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45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46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47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48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49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0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1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2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3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4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5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6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7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8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59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60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61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62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263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64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65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66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67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68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269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sp>
        <p:nvSpPr>
          <p:cNvPr id="270" name="AutoShape 173"/>
          <p:cNvSpPr>
            <a:spLocks noChangeArrowheads="1"/>
          </p:cNvSpPr>
          <p:nvPr/>
        </p:nvSpPr>
        <p:spPr bwMode="auto">
          <a:xfrm>
            <a:off x="0" y="5443542"/>
            <a:ext cx="2500330" cy="714373"/>
          </a:xfrm>
          <a:prstGeom prst="wedgeRectCallout">
            <a:avLst>
              <a:gd name="adj1" fmla="val 102906"/>
              <a:gd name="adj2" fmla="val -171359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ПВР </a:t>
            </a:r>
            <a:r>
              <a:rPr lang="ru-RU" sz="1000" dirty="0" smtClean="0">
                <a:solidFill>
                  <a:schemeClr val="tx1"/>
                </a:solidFill>
              </a:rPr>
              <a:t>расположен по </a:t>
            </a:r>
            <a:r>
              <a:rPr lang="ru-RU" sz="1000" dirty="0">
                <a:solidFill>
                  <a:schemeClr val="tx1"/>
                </a:solidFill>
              </a:rPr>
              <a:t>ул. </a:t>
            </a:r>
            <a:r>
              <a:rPr lang="ru-RU" sz="1000" dirty="0" err="1">
                <a:solidFill>
                  <a:schemeClr val="tx1"/>
                </a:solidFill>
              </a:rPr>
              <a:t>Мамакаева</a:t>
            </a:r>
            <a:r>
              <a:rPr lang="ru-RU" sz="1000" dirty="0">
                <a:solidFill>
                  <a:schemeClr val="tx1"/>
                </a:solidFill>
              </a:rPr>
              <a:t> №13, количество мест 125 чел</a:t>
            </a:r>
            <a:r>
              <a:rPr lang="ru-RU" sz="1000" dirty="0" smtClean="0">
                <a:solidFill>
                  <a:schemeClr val="tx1"/>
                </a:solidFill>
              </a:rPr>
              <a:t>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Руководитель </a:t>
            </a:r>
            <a:r>
              <a:rPr lang="ru-RU" sz="1000" dirty="0" err="1" smtClean="0">
                <a:solidFill>
                  <a:schemeClr val="tx1"/>
                </a:solidFill>
              </a:rPr>
              <a:t>Сельмурзаев</a:t>
            </a:r>
            <a:r>
              <a:rPr lang="ru-RU" sz="1000" dirty="0" smtClean="0">
                <a:solidFill>
                  <a:schemeClr val="tx1"/>
                </a:solidFill>
              </a:rPr>
              <a:t>  А. Ш.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тел.8928-784-29-15</a:t>
            </a:r>
            <a:endParaRPr lang="ru-RU" sz="1000" dirty="0">
              <a:solidFill>
                <a:schemeClr val="tx1"/>
              </a:solidFill>
            </a:endParaRPr>
          </a:p>
        </p:txBody>
      </p:sp>
      <p:sp>
        <p:nvSpPr>
          <p:cNvPr id="271" name="Text Box 147"/>
          <p:cNvSpPr txBox="1">
            <a:spLocks noChangeArrowheads="1"/>
          </p:cNvSpPr>
          <p:nvPr/>
        </p:nvSpPr>
        <p:spPr bwMode="auto">
          <a:xfrm>
            <a:off x="2937909" y="8301062"/>
            <a:ext cx="3368656" cy="1267186"/>
          </a:xfrm>
          <a:prstGeom prst="rect">
            <a:avLst/>
          </a:prstGeom>
          <a:solidFill>
            <a:srgbClr val="00FFFF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 defTabSz="912813"/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места временного размещения эвакуированного </a:t>
            </a:r>
          </a:p>
          <a:p>
            <a:pPr algn="ctr" defTabSz="912813"/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населения на стадионах в сельских поселениях</a:t>
            </a:r>
          </a:p>
          <a:p>
            <a:pPr algn="ctr" defTabSz="912813"/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люди будут  размещаться в брезентовых палатках </a:t>
            </a:r>
          </a:p>
          <a:p>
            <a:pPr algn="ctr" defTabSz="912813"/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питание будет организовано в актовых залах ПВР (ДК) </a:t>
            </a:r>
            <a:endParaRPr lang="ru-RU" sz="11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72" name="Rectangle 973"/>
          <p:cNvSpPr>
            <a:spLocks noChangeArrowheads="1"/>
          </p:cNvSpPr>
          <p:nvPr/>
        </p:nvSpPr>
        <p:spPr bwMode="auto">
          <a:xfrm>
            <a:off x="2995527" y="7122617"/>
            <a:ext cx="3214710" cy="1071570"/>
          </a:xfrm>
          <a:prstGeom prst="rect">
            <a:avLst/>
          </a:prstGeom>
          <a:solidFill>
            <a:srgbClr val="66FF66"/>
          </a:solidFill>
          <a:ln>
            <a:noFill/>
          </a:ln>
          <a:extLs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2088" tIns="61046" rIns="122088" bIns="61046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При  ликвидации крупномасштабных чрезвычайных ситуаций кинологические и инженерные подразделения  будут привлекаться из  </a:t>
            </a:r>
            <a:r>
              <a:rPr lang="ru-RU" sz="1000" dirty="0" smtClean="0">
                <a:solidFill>
                  <a:schemeClr val="tx1"/>
                </a:solidFill>
              </a:rPr>
              <a:t>ОГОВОГО и П МВД РФ по </a:t>
            </a:r>
            <a:r>
              <a:rPr lang="ru-RU" sz="1000" dirty="0" err="1" smtClean="0">
                <a:solidFill>
                  <a:schemeClr val="tx1"/>
                </a:solidFill>
              </a:rPr>
              <a:t>Ачхой_Мартановскому</a:t>
            </a:r>
            <a:r>
              <a:rPr lang="ru-RU" sz="1000" dirty="0" smtClean="0">
                <a:solidFill>
                  <a:schemeClr val="tx1"/>
                </a:solidFill>
              </a:rPr>
              <a:t> </a:t>
            </a:r>
            <a:r>
              <a:rPr lang="ru-RU" sz="1000" dirty="0" smtClean="0">
                <a:solidFill>
                  <a:schemeClr val="tx1"/>
                </a:solidFill>
              </a:rPr>
              <a:t>району</a:t>
            </a:r>
            <a:endParaRPr lang="ru-RU" sz="1000" dirty="0">
              <a:solidFill>
                <a:schemeClr val="tx1"/>
              </a:solidFill>
            </a:endParaRP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1 техники,2 собак,2 чел.</a:t>
            </a:r>
            <a:endParaRPr lang="ru-RU" sz="10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1271588"/>
            <a:ext cx="12803188" cy="8329612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138" name="Полилиния 1137"/>
          <p:cNvSpPr/>
          <p:nvPr/>
        </p:nvSpPr>
        <p:spPr>
          <a:xfrm>
            <a:off x="1627188" y="1466850"/>
            <a:ext cx="7156450" cy="7994650"/>
          </a:xfrm>
          <a:custGeom>
            <a:avLst/>
            <a:gdLst>
              <a:gd name="connsiteX0" fmla="*/ 5657193 w 7157545"/>
              <a:gd name="connsiteY0" fmla="*/ 7835462 h 7995745"/>
              <a:gd name="connsiteX1" fmla="*/ 5893676 w 7157545"/>
              <a:gd name="connsiteY1" fmla="*/ 7898524 h 7995745"/>
              <a:gd name="connsiteX2" fmla="*/ 6145924 w 7157545"/>
              <a:gd name="connsiteY2" fmla="*/ 7677807 h 7995745"/>
              <a:gd name="connsiteX3" fmla="*/ 6855372 w 7157545"/>
              <a:gd name="connsiteY3" fmla="*/ 7630510 h 7995745"/>
              <a:gd name="connsiteX4" fmla="*/ 6713483 w 7157545"/>
              <a:gd name="connsiteY4" fmla="*/ 7394028 h 7995745"/>
              <a:gd name="connsiteX5" fmla="*/ 6997262 w 7157545"/>
              <a:gd name="connsiteY5" fmla="*/ 7173310 h 7995745"/>
              <a:gd name="connsiteX6" fmla="*/ 6492765 w 7157545"/>
              <a:gd name="connsiteY6" fmla="*/ 6952593 h 7995745"/>
              <a:gd name="connsiteX7" fmla="*/ 6823841 w 7157545"/>
              <a:gd name="connsiteY7" fmla="*/ 6668814 h 7995745"/>
              <a:gd name="connsiteX8" fmla="*/ 6776545 w 7157545"/>
              <a:gd name="connsiteY8" fmla="*/ 6432331 h 7995745"/>
              <a:gd name="connsiteX9" fmla="*/ 7076090 w 7157545"/>
              <a:gd name="connsiteY9" fmla="*/ 6180083 h 7995745"/>
              <a:gd name="connsiteX10" fmla="*/ 6287814 w 7157545"/>
              <a:gd name="connsiteY10" fmla="*/ 6463862 h 7995745"/>
              <a:gd name="connsiteX11" fmla="*/ 4947745 w 7157545"/>
              <a:gd name="connsiteY11" fmla="*/ 6148552 h 7995745"/>
              <a:gd name="connsiteX12" fmla="*/ 4159469 w 7157545"/>
              <a:gd name="connsiteY12" fmla="*/ 5517931 h 7995745"/>
              <a:gd name="connsiteX13" fmla="*/ 4191000 w 7157545"/>
              <a:gd name="connsiteY13" fmla="*/ 5186855 h 7995745"/>
              <a:gd name="connsiteX14" fmla="*/ 4490545 w 7157545"/>
              <a:gd name="connsiteY14" fmla="*/ 4840014 h 7995745"/>
              <a:gd name="connsiteX15" fmla="*/ 4522076 w 7157545"/>
              <a:gd name="connsiteY15" fmla="*/ 4556235 h 7995745"/>
              <a:gd name="connsiteX16" fmla="*/ 4001814 w 7157545"/>
              <a:gd name="connsiteY16" fmla="*/ 4240924 h 7995745"/>
              <a:gd name="connsiteX17" fmla="*/ 3686503 w 7157545"/>
              <a:gd name="connsiteY17" fmla="*/ 4430110 h 7995745"/>
              <a:gd name="connsiteX18" fmla="*/ 3166241 w 7157545"/>
              <a:gd name="connsiteY18" fmla="*/ 4099035 h 7995745"/>
              <a:gd name="connsiteX19" fmla="*/ 3229303 w 7157545"/>
              <a:gd name="connsiteY19" fmla="*/ 3704897 h 7995745"/>
              <a:gd name="connsiteX20" fmla="*/ 3733800 w 7157545"/>
              <a:gd name="connsiteY20" fmla="*/ 3436883 h 7995745"/>
              <a:gd name="connsiteX21" fmla="*/ 4317124 w 7157545"/>
              <a:gd name="connsiteY21" fmla="*/ 3326524 h 7995745"/>
              <a:gd name="connsiteX22" fmla="*/ 4931979 w 7157545"/>
              <a:gd name="connsiteY22" fmla="*/ 3310759 h 7995745"/>
              <a:gd name="connsiteX23" fmla="*/ 5404945 w 7157545"/>
              <a:gd name="connsiteY23" fmla="*/ 2995448 h 7995745"/>
              <a:gd name="connsiteX24" fmla="*/ 5609896 w 7157545"/>
              <a:gd name="connsiteY24" fmla="*/ 2806262 h 7995745"/>
              <a:gd name="connsiteX25" fmla="*/ 6067096 w 7157545"/>
              <a:gd name="connsiteY25" fmla="*/ 2601310 h 7995745"/>
              <a:gd name="connsiteX26" fmla="*/ 5940972 w 7157545"/>
              <a:gd name="connsiteY26" fmla="*/ 2349062 h 7995745"/>
              <a:gd name="connsiteX27" fmla="*/ 6082862 w 7157545"/>
              <a:gd name="connsiteY27" fmla="*/ 1876097 h 7995745"/>
              <a:gd name="connsiteX28" fmla="*/ 5625662 w 7157545"/>
              <a:gd name="connsiteY28" fmla="*/ 1324304 h 7995745"/>
              <a:gd name="connsiteX29" fmla="*/ 5625662 w 7157545"/>
              <a:gd name="connsiteY29" fmla="*/ 1150883 h 7995745"/>
              <a:gd name="connsiteX30" fmla="*/ 5751786 w 7157545"/>
              <a:gd name="connsiteY30" fmla="*/ 1182414 h 7995745"/>
              <a:gd name="connsiteX31" fmla="*/ 5625662 w 7157545"/>
              <a:gd name="connsiteY31" fmla="*/ 1040524 h 7995745"/>
              <a:gd name="connsiteX32" fmla="*/ 4490545 w 7157545"/>
              <a:gd name="connsiteY32" fmla="*/ 961697 h 7995745"/>
              <a:gd name="connsiteX33" fmla="*/ 3386958 w 7157545"/>
              <a:gd name="connsiteY33" fmla="*/ 772510 h 7995745"/>
              <a:gd name="connsiteX34" fmla="*/ 2062655 w 7157545"/>
              <a:gd name="connsiteY34" fmla="*/ 693683 h 7995745"/>
              <a:gd name="connsiteX35" fmla="*/ 1889234 w 7157545"/>
              <a:gd name="connsiteY35" fmla="*/ 583324 h 7995745"/>
              <a:gd name="connsiteX36" fmla="*/ 2362200 w 7157545"/>
              <a:gd name="connsiteY36" fmla="*/ 189186 h 7995745"/>
              <a:gd name="connsiteX37" fmla="*/ 2188779 w 7157545"/>
              <a:gd name="connsiteY37" fmla="*/ 63062 h 7995745"/>
              <a:gd name="connsiteX38" fmla="*/ 1605455 w 7157545"/>
              <a:gd name="connsiteY38" fmla="*/ 63062 h 7995745"/>
              <a:gd name="connsiteX39" fmla="*/ 1242848 w 7157545"/>
              <a:gd name="connsiteY39" fmla="*/ 441435 h 7995745"/>
              <a:gd name="connsiteX40" fmla="*/ 1211317 w 7157545"/>
              <a:gd name="connsiteY40" fmla="*/ 551793 h 7995745"/>
              <a:gd name="connsiteX41" fmla="*/ 864476 w 7157545"/>
              <a:gd name="connsiteY41" fmla="*/ 536028 h 7995745"/>
              <a:gd name="connsiteX42" fmla="*/ 1164021 w 7157545"/>
              <a:gd name="connsiteY42" fmla="*/ 1008993 h 7995745"/>
              <a:gd name="connsiteX43" fmla="*/ 1100958 w 7157545"/>
              <a:gd name="connsiteY43" fmla="*/ 1213945 h 7995745"/>
              <a:gd name="connsiteX44" fmla="*/ 1668517 w 7157545"/>
              <a:gd name="connsiteY44" fmla="*/ 1497724 h 7995745"/>
              <a:gd name="connsiteX45" fmla="*/ 1684283 w 7157545"/>
              <a:gd name="connsiteY45" fmla="*/ 1639614 h 7995745"/>
              <a:gd name="connsiteX46" fmla="*/ 2267607 w 7157545"/>
              <a:gd name="connsiteY46" fmla="*/ 1876097 h 7995745"/>
              <a:gd name="connsiteX47" fmla="*/ 1999593 w 7157545"/>
              <a:gd name="connsiteY47" fmla="*/ 2112579 h 7995745"/>
              <a:gd name="connsiteX48" fmla="*/ 1826172 w 7157545"/>
              <a:gd name="connsiteY48" fmla="*/ 2317531 h 7995745"/>
              <a:gd name="connsiteX49" fmla="*/ 1573924 w 7157545"/>
              <a:gd name="connsiteY49" fmla="*/ 2427890 h 7995745"/>
              <a:gd name="connsiteX50" fmla="*/ 832945 w 7157545"/>
              <a:gd name="connsiteY50" fmla="*/ 2364828 h 7995745"/>
              <a:gd name="connsiteX51" fmla="*/ 107731 w 7157545"/>
              <a:gd name="connsiteY51" fmla="*/ 2680138 h 7995745"/>
              <a:gd name="connsiteX52" fmla="*/ 186558 w 7157545"/>
              <a:gd name="connsiteY52" fmla="*/ 2900855 h 7995745"/>
              <a:gd name="connsiteX53" fmla="*/ 423041 w 7157545"/>
              <a:gd name="connsiteY53" fmla="*/ 3137338 h 7995745"/>
              <a:gd name="connsiteX54" fmla="*/ 296917 w 7157545"/>
              <a:gd name="connsiteY54" fmla="*/ 3405352 h 7995745"/>
              <a:gd name="connsiteX55" fmla="*/ 312683 w 7157545"/>
              <a:gd name="connsiteY55" fmla="*/ 3815255 h 7995745"/>
              <a:gd name="connsiteX56" fmla="*/ 549165 w 7157545"/>
              <a:gd name="connsiteY56" fmla="*/ 3925614 h 7995745"/>
              <a:gd name="connsiteX57" fmla="*/ 107731 w 7157545"/>
              <a:gd name="connsiteY57" fmla="*/ 4493173 h 7995745"/>
              <a:gd name="connsiteX58" fmla="*/ 454572 w 7157545"/>
              <a:gd name="connsiteY58" fmla="*/ 4540469 h 7995745"/>
              <a:gd name="connsiteX59" fmla="*/ 407276 w 7157545"/>
              <a:gd name="connsiteY59" fmla="*/ 4698124 h 7995745"/>
              <a:gd name="connsiteX60" fmla="*/ 328448 w 7157545"/>
              <a:gd name="connsiteY60" fmla="*/ 5044966 h 7995745"/>
              <a:gd name="connsiteX61" fmla="*/ 155027 w 7157545"/>
              <a:gd name="connsiteY61" fmla="*/ 5202621 h 7995745"/>
              <a:gd name="connsiteX62" fmla="*/ 359979 w 7157545"/>
              <a:gd name="connsiteY62" fmla="*/ 5533697 h 7995745"/>
              <a:gd name="connsiteX63" fmla="*/ 375745 w 7157545"/>
              <a:gd name="connsiteY63" fmla="*/ 5659821 h 7995745"/>
              <a:gd name="connsiteX64" fmla="*/ 801414 w 7157545"/>
              <a:gd name="connsiteY64" fmla="*/ 5722883 h 7995745"/>
              <a:gd name="connsiteX65" fmla="*/ 896007 w 7157545"/>
              <a:gd name="connsiteY65" fmla="*/ 6069724 h 7995745"/>
              <a:gd name="connsiteX66" fmla="*/ 1148255 w 7157545"/>
              <a:gd name="connsiteY66" fmla="*/ 6211614 h 7995745"/>
              <a:gd name="connsiteX67" fmla="*/ 1589690 w 7157545"/>
              <a:gd name="connsiteY67" fmla="*/ 6321973 h 7995745"/>
              <a:gd name="connsiteX68" fmla="*/ 1589690 w 7157545"/>
              <a:gd name="connsiteY68" fmla="*/ 6605752 h 7995745"/>
              <a:gd name="connsiteX69" fmla="*/ 1668517 w 7157545"/>
              <a:gd name="connsiteY69" fmla="*/ 6700345 h 7995745"/>
              <a:gd name="connsiteX70" fmla="*/ 1416269 w 7157545"/>
              <a:gd name="connsiteY70" fmla="*/ 7031421 h 7995745"/>
              <a:gd name="connsiteX71" fmla="*/ 738352 w 7157545"/>
              <a:gd name="connsiteY71" fmla="*/ 7299435 h 7995745"/>
              <a:gd name="connsiteX72" fmla="*/ 501869 w 7157545"/>
              <a:gd name="connsiteY72" fmla="*/ 7583214 h 7995745"/>
              <a:gd name="connsiteX73" fmla="*/ 1006365 w 7157545"/>
              <a:gd name="connsiteY73" fmla="*/ 7740869 h 7995745"/>
              <a:gd name="connsiteX74" fmla="*/ 1416269 w 7157545"/>
              <a:gd name="connsiteY74" fmla="*/ 7725104 h 7995745"/>
              <a:gd name="connsiteX75" fmla="*/ 2693276 w 7157545"/>
              <a:gd name="connsiteY75" fmla="*/ 7835462 h 7995745"/>
              <a:gd name="connsiteX76" fmla="*/ 3166241 w 7157545"/>
              <a:gd name="connsiteY76" fmla="*/ 7866993 h 7995745"/>
              <a:gd name="connsiteX77" fmla="*/ 3386958 w 7157545"/>
              <a:gd name="connsiteY77" fmla="*/ 7961586 h 7995745"/>
              <a:gd name="connsiteX78" fmla="*/ 3465786 w 7157545"/>
              <a:gd name="connsiteY78" fmla="*/ 7662041 h 7995745"/>
              <a:gd name="connsiteX79" fmla="*/ 3765331 w 7157545"/>
              <a:gd name="connsiteY79" fmla="*/ 7614745 h 7995745"/>
              <a:gd name="connsiteX80" fmla="*/ 4395952 w 7157545"/>
              <a:gd name="connsiteY80" fmla="*/ 7614745 h 7995745"/>
              <a:gd name="connsiteX81" fmla="*/ 4632434 w 7157545"/>
              <a:gd name="connsiteY81" fmla="*/ 7788166 h 7995745"/>
              <a:gd name="connsiteX82" fmla="*/ 5010807 w 7157545"/>
              <a:gd name="connsiteY82" fmla="*/ 7709338 h 7995745"/>
              <a:gd name="connsiteX83" fmla="*/ 5310352 w 7157545"/>
              <a:gd name="connsiteY83" fmla="*/ 7614745 h 7995745"/>
              <a:gd name="connsiteX84" fmla="*/ 5657193 w 7157545"/>
              <a:gd name="connsiteY84" fmla="*/ 7835462 h 7995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7157545" h="7995745">
                <a:moveTo>
                  <a:pt x="5657193" y="7835462"/>
                </a:moveTo>
                <a:cubicBezTo>
                  <a:pt x="5754414" y="7882758"/>
                  <a:pt x="5812221" y="7924800"/>
                  <a:pt x="5893676" y="7898524"/>
                </a:cubicBezTo>
                <a:cubicBezTo>
                  <a:pt x="5975131" y="7872248"/>
                  <a:pt x="5985641" y="7722476"/>
                  <a:pt x="6145924" y="7677807"/>
                </a:cubicBezTo>
                <a:cubicBezTo>
                  <a:pt x="6306207" y="7633138"/>
                  <a:pt x="6760779" y="7677807"/>
                  <a:pt x="6855372" y="7630510"/>
                </a:cubicBezTo>
                <a:cubicBezTo>
                  <a:pt x="6949965" y="7583214"/>
                  <a:pt x="6689835" y="7470228"/>
                  <a:pt x="6713483" y="7394028"/>
                </a:cubicBezTo>
                <a:cubicBezTo>
                  <a:pt x="6737131" y="7317828"/>
                  <a:pt x="7034048" y="7246882"/>
                  <a:pt x="6997262" y="7173310"/>
                </a:cubicBezTo>
                <a:cubicBezTo>
                  <a:pt x="6960476" y="7099738"/>
                  <a:pt x="6521669" y="7036676"/>
                  <a:pt x="6492765" y="6952593"/>
                </a:cubicBezTo>
                <a:cubicBezTo>
                  <a:pt x="6463862" y="6868510"/>
                  <a:pt x="6776544" y="6755524"/>
                  <a:pt x="6823841" y="6668814"/>
                </a:cubicBezTo>
                <a:cubicBezTo>
                  <a:pt x="6871138" y="6582104"/>
                  <a:pt x="6734504" y="6513786"/>
                  <a:pt x="6776545" y="6432331"/>
                </a:cubicBezTo>
                <a:cubicBezTo>
                  <a:pt x="6818586" y="6350876"/>
                  <a:pt x="7157545" y="6174828"/>
                  <a:pt x="7076090" y="6180083"/>
                </a:cubicBezTo>
                <a:cubicBezTo>
                  <a:pt x="6994635" y="6185338"/>
                  <a:pt x="6642538" y="6469117"/>
                  <a:pt x="6287814" y="6463862"/>
                </a:cubicBezTo>
                <a:cubicBezTo>
                  <a:pt x="5933090" y="6458607"/>
                  <a:pt x="5302469" y="6306207"/>
                  <a:pt x="4947745" y="6148552"/>
                </a:cubicBezTo>
                <a:cubicBezTo>
                  <a:pt x="4593021" y="5990897"/>
                  <a:pt x="4285593" y="5678214"/>
                  <a:pt x="4159469" y="5517931"/>
                </a:cubicBezTo>
                <a:cubicBezTo>
                  <a:pt x="4033345" y="5357648"/>
                  <a:pt x="4135821" y="5299841"/>
                  <a:pt x="4191000" y="5186855"/>
                </a:cubicBezTo>
                <a:cubicBezTo>
                  <a:pt x="4246179" y="5073869"/>
                  <a:pt x="4435366" y="4945117"/>
                  <a:pt x="4490545" y="4840014"/>
                </a:cubicBezTo>
                <a:cubicBezTo>
                  <a:pt x="4545724" y="4734911"/>
                  <a:pt x="4603531" y="4656083"/>
                  <a:pt x="4522076" y="4556235"/>
                </a:cubicBezTo>
                <a:cubicBezTo>
                  <a:pt x="4440621" y="4456387"/>
                  <a:pt x="4141076" y="4261945"/>
                  <a:pt x="4001814" y="4240924"/>
                </a:cubicBezTo>
                <a:cubicBezTo>
                  <a:pt x="3862552" y="4219903"/>
                  <a:pt x="3825765" y="4453758"/>
                  <a:pt x="3686503" y="4430110"/>
                </a:cubicBezTo>
                <a:cubicBezTo>
                  <a:pt x="3547241" y="4406462"/>
                  <a:pt x="3242441" y="4219904"/>
                  <a:pt x="3166241" y="4099035"/>
                </a:cubicBezTo>
                <a:cubicBezTo>
                  <a:pt x="3090041" y="3978166"/>
                  <a:pt x="3134710" y="3815256"/>
                  <a:pt x="3229303" y="3704897"/>
                </a:cubicBezTo>
                <a:cubicBezTo>
                  <a:pt x="3323896" y="3594538"/>
                  <a:pt x="3552497" y="3499945"/>
                  <a:pt x="3733800" y="3436883"/>
                </a:cubicBezTo>
                <a:cubicBezTo>
                  <a:pt x="3915103" y="3373821"/>
                  <a:pt x="4117428" y="3347545"/>
                  <a:pt x="4317124" y="3326524"/>
                </a:cubicBezTo>
                <a:cubicBezTo>
                  <a:pt x="4516820" y="3305503"/>
                  <a:pt x="4750676" y="3365938"/>
                  <a:pt x="4931979" y="3310759"/>
                </a:cubicBezTo>
                <a:cubicBezTo>
                  <a:pt x="5113282" y="3255580"/>
                  <a:pt x="5291959" y="3079531"/>
                  <a:pt x="5404945" y="2995448"/>
                </a:cubicBezTo>
                <a:cubicBezTo>
                  <a:pt x="5517931" y="2911365"/>
                  <a:pt x="5499538" y="2871952"/>
                  <a:pt x="5609896" y="2806262"/>
                </a:cubicBezTo>
                <a:cubicBezTo>
                  <a:pt x="5720255" y="2740572"/>
                  <a:pt x="6011917" y="2677510"/>
                  <a:pt x="6067096" y="2601310"/>
                </a:cubicBezTo>
                <a:cubicBezTo>
                  <a:pt x="6122275" y="2525110"/>
                  <a:pt x="5938344" y="2469931"/>
                  <a:pt x="5940972" y="2349062"/>
                </a:cubicBezTo>
                <a:cubicBezTo>
                  <a:pt x="5943600" y="2228193"/>
                  <a:pt x="6135414" y="2046890"/>
                  <a:pt x="6082862" y="1876097"/>
                </a:cubicBezTo>
                <a:cubicBezTo>
                  <a:pt x="6030310" y="1705304"/>
                  <a:pt x="5701862" y="1445173"/>
                  <a:pt x="5625662" y="1324304"/>
                </a:cubicBezTo>
                <a:cubicBezTo>
                  <a:pt x="5549462" y="1203435"/>
                  <a:pt x="5604641" y="1174531"/>
                  <a:pt x="5625662" y="1150883"/>
                </a:cubicBezTo>
                <a:cubicBezTo>
                  <a:pt x="5646683" y="1127235"/>
                  <a:pt x="5751786" y="1200807"/>
                  <a:pt x="5751786" y="1182414"/>
                </a:cubicBezTo>
                <a:cubicBezTo>
                  <a:pt x="5751786" y="1164021"/>
                  <a:pt x="5835869" y="1077310"/>
                  <a:pt x="5625662" y="1040524"/>
                </a:cubicBezTo>
                <a:cubicBezTo>
                  <a:pt x="5415455" y="1003738"/>
                  <a:pt x="4863662" y="1006366"/>
                  <a:pt x="4490545" y="961697"/>
                </a:cubicBezTo>
                <a:cubicBezTo>
                  <a:pt x="4117428" y="917028"/>
                  <a:pt x="3791606" y="817179"/>
                  <a:pt x="3386958" y="772510"/>
                </a:cubicBezTo>
                <a:cubicBezTo>
                  <a:pt x="2982310" y="727841"/>
                  <a:pt x="2312276" y="725214"/>
                  <a:pt x="2062655" y="693683"/>
                </a:cubicBezTo>
                <a:cubicBezTo>
                  <a:pt x="1813034" y="662152"/>
                  <a:pt x="1839310" y="667407"/>
                  <a:pt x="1889234" y="583324"/>
                </a:cubicBezTo>
                <a:cubicBezTo>
                  <a:pt x="1939158" y="499241"/>
                  <a:pt x="2312276" y="275896"/>
                  <a:pt x="2362200" y="189186"/>
                </a:cubicBezTo>
                <a:cubicBezTo>
                  <a:pt x="2412124" y="102476"/>
                  <a:pt x="2314903" y="84083"/>
                  <a:pt x="2188779" y="63062"/>
                </a:cubicBezTo>
                <a:cubicBezTo>
                  <a:pt x="2062655" y="42041"/>
                  <a:pt x="1763110" y="0"/>
                  <a:pt x="1605455" y="63062"/>
                </a:cubicBezTo>
                <a:cubicBezTo>
                  <a:pt x="1447800" y="126124"/>
                  <a:pt x="1308538" y="359980"/>
                  <a:pt x="1242848" y="441435"/>
                </a:cubicBezTo>
                <a:cubicBezTo>
                  <a:pt x="1177158" y="522890"/>
                  <a:pt x="1274379" y="536027"/>
                  <a:pt x="1211317" y="551793"/>
                </a:cubicBezTo>
                <a:cubicBezTo>
                  <a:pt x="1148255" y="567559"/>
                  <a:pt x="872359" y="459828"/>
                  <a:pt x="864476" y="536028"/>
                </a:cubicBezTo>
                <a:cubicBezTo>
                  <a:pt x="856593" y="612228"/>
                  <a:pt x="1124607" y="896007"/>
                  <a:pt x="1164021" y="1008993"/>
                </a:cubicBezTo>
                <a:cubicBezTo>
                  <a:pt x="1203435" y="1121979"/>
                  <a:pt x="1016875" y="1132490"/>
                  <a:pt x="1100958" y="1213945"/>
                </a:cubicBezTo>
                <a:cubicBezTo>
                  <a:pt x="1185041" y="1295400"/>
                  <a:pt x="1571296" y="1426779"/>
                  <a:pt x="1668517" y="1497724"/>
                </a:cubicBezTo>
                <a:cubicBezTo>
                  <a:pt x="1765738" y="1568669"/>
                  <a:pt x="1584435" y="1576552"/>
                  <a:pt x="1684283" y="1639614"/>
                </a:cubicBezTo>
                <a:cubicBezTo>
                  <a:pt x="1784131" y="1702676"/>
                  <a:pt x="2215055" y="1797270"/>
                  <a:pt x="2267607" y="1876097"/>
                </a:cubicBezTo>
                <a:cubicBezTo>
                  <a:pt x="2320159" y="1954925"/>
                  <a:pt x="2073166" y="2039007"/>
                  <a:pt x="1999593" y="2112579"/>
                </a:cubicBezTo>
                <a:cubicBezTo>
                  <a:pt x="1926021" y="2186151"/>
                  <a:pt x="1897117" y="2264979"/>
                  <a:pt x="1826172" y="2317531"/>
                </a:cubicBezTo>
                <a:cubicBezTo>
                  <a:pt x="1755227" y="2370083"/>
                  <a:pt x="1739462" y="2420007"/>
                  <a:pt x="1573924" y="2427890"/>
                </a:cubicBezTo>
                <a:cubicBezTo>
                  <a:pt x="1408386" y="2435773"/>
                  <a:pt x="1077311" y="2322787"/>
                  <a:pt x="832945" y="2364828"/>
                </a:cubicBezTo>
                <a:cubicBezTo>
                  <a:pt x="588580" y="2406869"/>
                  <a:pt x="215462" y="2590800"/>
                  <a:pt x="107731" y="2680138"/>
                </a:cubicBezTo>
                <a:cubicBezTo>
                  <a:pt x="0" y="2769476"/>
                  <a:pt x="134006" y="2824655"/>
                  <a:pt x="186558" y="2900855"/>
                </a:cubicBezTo>
                <a:cubicBezTo>
                  <a:pt x="239110" y="2977055"/>
                  <a:pt x="404648" y="3053255"/>
                  <a:pt x="423041" y="3137338"/>
                </a:cubicBezTo>
                <a:cubicBezTo>
                  <a:pt x="441434" y="3221421"/>
                  <a:pt x="315310" y="3292366"/>
                  <a:pt x="296917" y="3405352"/>
                </a:cubicBezTo>
                <a:cubicBezTo>
                  <a:pt x="278524" y="3518338"/>
                  <a:pt x="270642" y="3728545"/>
                  <a:pt x="312683" y="3815255"/>
                </a:cubicBezTo>
                <a:cubicBezTo>
                  <a:pt x="354724" y="3901965"/>
                  <a:pt x="583324" y="3812628"/>
                  <a:pt x="549165" y="3925614"/>
                </a:cubicBezTo>
                <a:cubicBezTo>
                  <a:pt x="515006" y="4038600"/>
                  <a:pt x="123497" y="4390697"/>
                  <a:pt x="107731" y="4493173"/>
                </a:cubicBezTo>
                <a:cubicBezTo>
                  <a:pt x="91966" y="4595649"/>
                  <a:pt x="404648" y="4506310"/>
                  <a:pt x="454572" y="4540469"/>
                </a:cubicBezTo>
                <a:cubicBezTo>
                  <a:pt x="504496" y="4574628"/>
                  <a:pt x="428297" y="4614041"/>
                  <a:pt x="407276" y="4698124"/>
                </a:cubicBezTo>
                <a:cubicBezTo>
                  <a:pt x="386255" y="4782207"/>
                  <a:pt x="370489" y="4960883"/>
                  <a:pt x="328448" y="5044966"/>
                </a:cubicBezTo>
                <a:cubicBezTo>
                  <a:pt x="286407" y="5129049"/>
                  <a:pt x="149772" y="5121166"/>
                  <a:pt x="155027" y="5202621"/>
                </a:cubicBezTo>
                <a:cubicBezTo>
                  <a:pt x="160282" y="5284076"/>
                  <a:pt x="323193" y="5457497"/>
                  <a:pt x="359979" y="5533697"/>
                </a:cubicBezTo>
                <a:cubicBezTo>
                  <a:pt x="396765" y="5609897"/>
                  <a:pt x="302172" y="5628290"/>
                  <a:pt x="375745" y="5659821"/>
                </a:cubicBezTo>
                <a:cubicBezTo>
                  <a:pt x="449318" y="5691352"/>
                  <a:pt x="714704" y="5654566"/>
                  <a:pt x="801414" y="5722883"/>
                </a:cubicBezTo>
                <a:cubicBezTo>
                  <a:pt x="888124" y="5791200"/>
                  <a:pt x="838200" y="5988269"/>
                  <a:pt x="896007" y="6069724"/>
                </a:cubicBezTo>
                <a:cubicBezTo>
                  <a:pt x="953814" y="6151179"/>
                  <a:pt x="1032641" y="6169573"/>
                  <a:pt x="1148255" y="6211614"/>
                </a:cubicBezTo>
                <a:cubicBezTo>
                  <a:pt x="1263869" y="6253655"/>
                  <a:pt x="1516117" y="6256283"/>
                  <a:pt x="1589690" y="6321973"/>
                </a:cubicBezTo>
                <a:cubicBezTo>
                  <a:pt x="1663263" y="6387663"/>
                  <a:pt x="1576552" y="6542690"/>
                  <a:pt x="1589690" y="6605752"/>
                </a:cubicBezTo>
                <a:cubicBezTo>
                  <a:pt x="1602828" y="6668814"/>
                  <a:pt x="1697420" y="6629400"/>
                  <a:pt x="1668517" y="6700345"/>
                </a:cubicBezTo>
                <a:cubicBezTo>
                  <a:pt x="1639614" y="6771290"/>
                  <a:pt x="1571296" y="6931573"/>
                  <a:pt x="1416269" y="7031421"/>
                </a:cubicBezTo>
                <a:cubicBezTo>
                  <a:pt x="1261242" y="7131269"/>
                  <a:pt x="890752" y="7207470"/>
                  <a:pt x="738352" y="7299435"/>
                </a:cubicBezTo>
                <a:cubicBezTo>
                  <a:pt x="585952" y="7391400"/>
                  <a:pt x="457200" y="7509642"/>
                  <a:pt x="501869" y="7583214"/>
                </a:cubicBezTo>
                <a:cubicBezTo>
                  <a:pt x="546538" y="7656786"/>
                  <a:pt x="853965" y="7717221"/>
                  <a:pt x="1006365" y="7740869"/>
                </a:cubicBezTo>
                <a:cubicBezTo>
                  <a:pt x="1158765" y="7764517"/>
                  <a:pt x="1135117" y="7709339"/>
                  <a:pt x="1416269" y="7725104"/>
                </a:cubicBezTo>
                <a:cubicBezTo>
                  <a:pt x="1697421" y="7740870"/>
                  <a:pt x="2401614" y="7811814"/>
                  <a:pt x="2693276" y="7835462"/>
                </a:cubicBezTo>
                <a:cubicBezTo>
                  <a:pt x="2984938" y="7859110"/>
                  <a:pt x="3050627" y="7845972"/>
                  <a:pt x="3166241" y="7866993"/>
                </a:cubicBezTo>
                <a:cubicBezTo>
                  <a:pt x="3281855" y="7888014"/>
                  <a:pt x="3337034" y="7995745"/>
                  <a:pt x="3386958" y="7961586"/>
                </a:cubicBezTo>
                <a:cubicBezTo>
                  <a:pt x="3436882" y="7927427"/>
                  <a:pt x="3402724" y="7719848"/>
                  <a:pt x="3465786" y="7662041"/>
                </a:cubicBezTo>
                <a:cubicBezTo>
                  <a:pt x="3528848" y="7604234"/>
                  <a:pt x="3610303" y="7622628"/>
                  <a:pt x="3765331" y="7614745"/>
                </a:cubicBezTo>
                <a:cubicBezTo>
                  <a:pt x="3920359" y="7606862"/>
                  <a:pt x="4251435" y="7585842"/>
                  <a:pt x="4395952" y="7614745"/>
                </a:cubicBezTo>
                <a:cubicBezTo>
                  <a:pt x="4540469" y="7643649"/>
                  <a:pt x="4529958" y="7772401"/>
                  <a:pt x="4632434" y="7788166"/>
                </a:cubicBezTo>
                <a:cubicBezTo>
                  <a:pt x="4734910" y="7803932"/>
                  <a:pt x="4897821" y="7738242"/>
                  <a:pt x="5010807" y="7709338"/>
                </a:cubicBezTo>
                <a:cubicBezTo>
                  <a:pt x="5123793" y="7680435"/>
                  <a:pt x="5197366" y="7591097"/>
                  <a:pt x="5310352" y="7614745"/>
                </a:cubicBezTo>
                <a:cubicBezTo>
                  <a:pt x="5423338" y="7638393"/>
                  <a:pt x="5559972" y="7788166"/>
                  <a:pt x="5657193" y="7835462"/>
                </a:cubicBezTo>
                <a:close/>
              </a:path>
            </a:pathLst>
          </a:custGeom>
          <a:solidFill>
            <a:srgbClr val="FF0066">
              <a:alpha val="30000"/>
            </a:srgb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grpSp>
        <p:nvGrpSpPr>
          <p:cNvPr id="100356" name="Group 248"/>
          <p:cNvGrpSpPr>
            <a:grpSpLocks/>
          </p:cNvGrpSpPr>
          <p:nvPr/>
        </p:nvGrpSpPr>
        <p:grpSpPr bwMode="auto">
          <a:xfrm>
            <a:off x="3114675" y="2800350"/>
            <a:ext cx="276225" cy="300038"/>
            <a:chOff x="4727" y="2506"/>
            <a:chExt cx="706" cy="1172"/>
          </a:xfrm>
        </p:grpSpPr>
        <p:sp>
          <p:nvSpPr>
            <p:cNvPr id="101463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64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65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66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67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68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69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0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1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2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3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4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5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6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7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8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79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80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81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82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83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84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85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86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87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88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89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0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1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2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3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4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5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6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7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8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99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0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1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2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3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4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5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6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7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8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09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10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11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12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13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14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15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16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17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18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19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0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1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2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3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4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5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6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7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8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29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30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31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32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33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34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535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36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37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38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39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40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541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57" name="Group 248"/>
          <p:cNvGrpSpPr>
            <a:grpSpLocks/>
          </p:cNvGrpSpPr>
          <p:nvPr/>
        </p:nvGrpSpPr>
        <p:grpSpPr bwMode="auto">
          <a:xfrm>
            <a:off x="3724275" y="4000500"/>
            <a:ext cx="276225" cy="300038"/>
            <a:chOff x="4727" y="2506"/>
            <a:chExt cx="706" cy="1172"/>
          </a:xfrm>
        </p:grpSpPr>
        <p:sp>
          <p:nvSpPr>
            <p:cNvPr id="101384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85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86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87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88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89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0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1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2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3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4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5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6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7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8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99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00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01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02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03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04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05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06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07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08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09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0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1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2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3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4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5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6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7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8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19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0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1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2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3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4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5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6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7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8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29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30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31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32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33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34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35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36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37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38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39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0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1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2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3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4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5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6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7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8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49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50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51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52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53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54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55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456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57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58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59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60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61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462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58" name="Group 248"/>
          <p:cNvGrpSpPr>
            <a:grpSpLocks/>
          </p:cNvGrpSpPr>
          <p:nvPr/>
        </p:nvGrpSpPr>
        <p:grpSpPr bwMode="auto">
          <a:xfrm>
            <a:off x="1970088" y="4200525"/>
            <a:ext cx="276225" cy="300038"/>
            <a:chOff x="4727" y="2506"/>
            <a:chExt cx="706" cy="1172"/>
          </a:xfrm>
        </p:grpSpPr>
        <p:sp>
          <p:nvSpPr>
            <p:cNvPr id="101305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06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07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08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09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0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1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2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3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4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5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6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7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8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19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20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21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22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23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24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25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26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27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28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29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0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1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2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3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4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5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6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7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8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39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0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1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2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3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4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5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6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7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8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49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50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51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52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53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54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55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56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57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58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59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0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1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2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3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4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5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6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7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8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69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70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71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72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73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74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75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76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377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78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79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80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81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82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83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59" name="Group 248"/>
          <p:cNvGrpSpPr>
            <a:grpSpLocks/>
          </p:cNvGrpSpPr>
          <p:nvPr/>
        </p:nvGrpSpPr>
        <p:grpSpPr bwMode="auto">
          <a:xfrm>
            <a:off x="4554538" y="4984750"/>
            <a:ext cx="276225" cy="300038"/>
            <a:chOff x="4727" y="2506"/>
            <a:chExt cx="706" cy="1172"/>
          </a:xfrm>
        </p:grpSpPr>
        <p:sp>
          <p:nvSpPr>
            <p:cNvPr id="101226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27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28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29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0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1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2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3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4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5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6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7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8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39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40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41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42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43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44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45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46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47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48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49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0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1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2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3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4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5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6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7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8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59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0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1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2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3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4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5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6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7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8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69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70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71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72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73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74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75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76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77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78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79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0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1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2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3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4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5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6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7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8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89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90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91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92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93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94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95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96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97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98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99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00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01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02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03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304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60" name="Group 248"/>
          <p:cNvGrpSpPr>
            <a:grpSpLocks/>
          </p:cNvGrpSpPr>
          <p:nvPr/>
        </p:nvGrpSpPr>
        <p:grpSpPr bwMode="auto">
          <a:xfrm>
            <a:off x="4000500" y="2600325"/>
            <a:ext cx="276225" cy="300038"/>
            <a:chOff x="4727" y="2506"/>
            <a:chExt cx="706" cy="1172"/>
          </a:xfrm>
        </p:grpSpPr>
        <p:sp>
          <p:nvSpPr>
            <p:cNvPr id="101147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48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49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0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1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2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3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4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5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6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7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8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59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60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61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62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63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64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65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66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67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68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69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0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1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2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3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4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5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6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7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8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79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0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1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2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3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4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5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6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7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8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89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0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1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2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3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4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5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6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7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8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99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0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1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2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3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4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5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6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7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8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09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0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1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2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3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4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5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6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7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8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219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20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21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22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23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24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225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61" name="Group 248"/>
          <p:cNvGrpSpPr>
            <a:grpSpLocks/>
          </p:cNvGrpSpPr>
          <p:nvPr/>
        </p:nvGrpSpPr>
        <p:grpSpPr bwMode="auto">
          <a:xfrm>
            <a:off x="6216650" y="4214813"/>
            <a:ext cx="398463" cy="300037"/>
            <a:chOff x="4727" y="2506"/>
            <a:chExt cx="706" cy="1172"/>
          </a:xfrm>
        </p:grpSpPr>
        <p:sp>
          <p:nvSpPr>
            <p:cNvPr id="101068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69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70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71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72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73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74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75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76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77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78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79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80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81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82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83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84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85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86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87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88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89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0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1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2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3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4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5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6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7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8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99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0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1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2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3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4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5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6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7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8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09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0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1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2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3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4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5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6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7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8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19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20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21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22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23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24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25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26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27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28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29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0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1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2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3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4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5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6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7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8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39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140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41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42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43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44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45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146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62" name="Group 248"/>
          <p:cNvGrpSpPr>
            <a:grpSpLocks/>
          </p:cNvGrpSpPr>
          <p:nvPr/>
        </p:nvGrpSpPr>
        <p:grpSpPr bwMode="auto">
          <a:xfrm>
            <a:off x="6492875" y="3000375"/>
            <a:ext cx="277813" cy="300038"/>
            <a:chOff x="4727" y="2506"/>
            <a:chExt cx="706" cy="1172"/>
          </a:xfrm>
        </p:grpSpPr>
        <p:sp>
          <p:nvSpPr>
            <p:cNvPr id="100989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90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91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92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93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94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95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96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97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98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99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00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01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02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03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04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05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06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07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08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09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0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1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2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3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4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5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6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7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8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19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0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1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2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3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4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5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6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7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8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29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0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1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2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3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4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5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6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7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8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39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40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41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42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43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44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45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46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47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48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49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0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1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2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3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4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5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6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7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8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59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60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1061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62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63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64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65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66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1067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63" name="Group 248"/>
          <p:cNvGrpSpPr>
            <a:grpSpLocks/>
          </p:cNvGrpSpPr>
          <p:nvPr/>
        </p:nvGrpSpPr>
        <p:grpSpPr bwMode="auto">
          <a:xfrm>
            <a:off x="5476875" y="4357688"/>
            <a:ext cx="423863" cy="300037"/>
            <a:chOff x="4727" y="2506"/>
            <a:chExt cx="706" cy="1172"/>
          </a:xfrm>
        </p:grpSpPr>
        <p:sp>
          <p:nvSpPr>
            <p:cNvPr id="100910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11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12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13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14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15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16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17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18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19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20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21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22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23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24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25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26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27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28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29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0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1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2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3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4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5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6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7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8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39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0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1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2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3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4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5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6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7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8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49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0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1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2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3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4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5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6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7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8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59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60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61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62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63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64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65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66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67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68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69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0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1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2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3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4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5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6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7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8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79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80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81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82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83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84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85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86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87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88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64" name="Group 248"/>
          <p:cNvGrpSpPr>
            <a:grpSpLocks/>
          </p:cNvGrpSpPr>
          <p:nvPr/>
        </p:nvGrpSpPr>
        <p:grpSpPr bwMode="auto">
          <a:xfrm>
            <a:off x="7138988" y="3600450"/>
            <a:ext cx="277812" cy="300038"/>
            <a:chOff x="4727" y="2506"/>
            <a:chExt cx="706" cy="1172"/>
          </a:xfrm>
        </p:grpSpPr>
        <p:sp>
          <p:nvSpPr>
            <p:cNvPr id="100831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32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33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34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35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36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37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38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39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40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41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42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43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44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45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46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47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48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49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50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51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52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53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54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55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56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57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58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59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0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1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2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3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4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5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6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7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8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69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0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1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2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3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4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5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6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7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8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79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80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81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82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83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84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85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86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87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88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89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0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1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2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3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4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5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6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7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8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99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00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01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02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903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04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05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06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07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08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909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65" name="Group 248"/>
          <p:cNvGrpSpPr>
            <a:grpSpLocks/>
          </p:cNvGrpSpPr>
          <p:nvPr/>
        </p:nvGrpSpPr>
        <p:grpSpPr bwMode="auto">
          <a:xfrm>
            <a:off x="5938838" y="3500438"/>
            <a:ext cx="277812" cy="300037"/>
            <a:chOff x="4727" y="2506"/>
            <a:chExt cx="706" cy="1172"/>
          </a:xfrm>
        </p:grpSpPr>
        <p:sp>
          <p:nvSpPr>
            <p:cNvPr id="100752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53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54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55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56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57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58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59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0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1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2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3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4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5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6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7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8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69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70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71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72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73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74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75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76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77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78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79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0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1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2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3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4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5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6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7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8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89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0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1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2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3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4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5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6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7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8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99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00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01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02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03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04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05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06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07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08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09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0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1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2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3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4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5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6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7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8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19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20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21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22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23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824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25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26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27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28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29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830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66" name="Group 248"/>
          <p:cNvGrpSpPr>
            <a:grpSpLocks/>
          </p:cNvGrpSpPr>
          <p:nvPr/>
        </p:nvGrpSpPr>
        <p:grpSpPr bwMode="auto">
          <a:xfrm>
            <a:off x="3446463" y="3100388"/>
            <a:ext cx="277812" cy="300037"/>
            <a:chOff x="4727" y="2506"/>
            <a:chExt cx="706" cy="1172"/>
          </a:xfrm>
        </p:grpSpPr>
        <p:sp>
          <p:nvSpPr>
            <p:cNvPr id="100673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74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75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76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77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78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79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0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1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2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3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4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5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6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7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8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89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90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91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92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93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94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95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96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97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98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99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0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1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2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3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4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5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6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7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8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09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0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1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2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3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4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5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6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7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8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19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20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21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22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23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24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25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26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27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28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29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0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1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2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3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4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5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6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7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8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39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40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41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42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43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44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745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46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47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48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49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50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751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67" name="Group 248"/>
          <p:cNvGrpSpPr>
            <a:grpSpLocks/>
          </p:cNvGrpSpPr>
          <p:nvPr/>
        </p:nvGrpSpPr>
        <p:grpSpPr bwMode="auto">
          <a:xfrm>
            <a:off x="3816350" y="4940300"/>
            <a:ext cx="441325" cy="300038"/>
            <a:chOff x="4727" y="2506"/>
            <a:chExt cx="706" cy="1172"/>
          </a:xfrm>
        </p:grpSpPr>
        <p:sp>
          <p:nvSpPr>
            <p:cNvPr id="100594" name="Freeform 249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595" name="Freeform 250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596" name="Rectangle 251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597" name="Rectangle 252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598" name="Rectangle 253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599" name="Rectangle 254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0" name="Rectangle 255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1" name="Rectangle 256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2" name="Rectangle 257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3" name="Rectangle 258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4" name="Rectangle 259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5" name="Rectangle 260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6" name="Rectangle 261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7" name="Rectangle 262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8" name="Rectangle 263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09" name="Rectangle 264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10" name="Rectangle 265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11" name="Freeform 266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12" name="Freeform 267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13" name="Rectangle 268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14" name="Rectangle 269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15" name="Rectangle 270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16" name="Rectangle 271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17" name="Rectangle 272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18" name="Rectangle 273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19" name="Rectangle 274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0" name="Rectangle 275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1" name="Rectangle 276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2" name="Rectangle 277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3" name="Rectangle 278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4" name="Rectangle 279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5" name="Rectangle 280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6" name="Rectangle 281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7" name="Rectangle 282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8" name="Rectangle 283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29" name="Rectangle 284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0" name="Rectangle 285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1" name="Rectangle 286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2" name="Rectangle 287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3" name="Rectangle 288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4" name="Rectangle 289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5" name="Rectangle 290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6" name="Rectangle 291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7" name="Rectangle 292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8" name="Rectangle 293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39" name="Rectangle 294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40" name="Rectangle 295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41" name="Rectangle 296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42" name="Rectangle 297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43" name="Rectangle 298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44" name="Rectangle 299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45" name="Rectangle 300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46" name="Freeform 301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47" name="Freeform 302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48" name="Freeform 303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49" name="Freeform 304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0" name="Freeform 305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1" name="Freeform 306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2" name="Freeform 307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3" name="Freeform 308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4" name="Freeform 309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5" name="Freeform 310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6" name="Freeform 311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7" name="Freeform 312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8" name="Freeform 313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59" name="Freeform 314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60" name="Freeform 315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61" name="Freeform 316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62" name="Freeform 317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63" name="Freeform 318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64" name="Freeform 319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65" name="Freeform 320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  <p:sp>
          <p:nvSpPr>
            <p:cNvPr id="100666" name="Rectangle 321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67" name="Rectangle 322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68" name="Rectangle 323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69" name="Rectangle 324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70" name="Rectangle 325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71" name="Rectangle 326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91398" tIns="45700" rIns="91398" bIns="45700"/>
            <a:lstStyle/>
            <a:p>
              <a:pPr algn="ctr" defTabSz="911225"/>
              <a:endParaRPr lang="ru-RU"/>
            </a:p>
          </p:txBody>
        </p:sp>
        <p:sp>
          <p:nvSpPr>
            <p:cNvPr id="100672" name="Freeform 327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20" tIns="45711" rIns="91420" bIns="45711"/>
            <a:lstStyle/>
            <a:p>
              <a:endParaRPr lang="ru-RU"/>
            </a:p>
          </p:txBody>
        </p:sp>
      </p:grpSp>
      <p:grpSp>
        <p:nvGrpSpPr>
          <p:cNvPr id="100368" name="Group 298"/>
          <p:cNvGrpSpPr>
            <a:grpSpLocks/>
          </p:cNvGrpSpPr>
          <p:nvPr/>
        </p:nvGrpSpPr>
        <p:grpSpPr bwMode="auto">
          <a:xfrm>
            <a:off x="4329113" y="4014788"/>
            <a:ext cx="704850" cy="431800"/>
            <a:chOff x="2290" y="4020"/>
            <a:chExt cx="817" cy="315"/>
          </a:xfrm>
        </p:grpSpPr>
        <p:sp>
          <p:nvSpPr>
            <p:cNvPr id="10058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0058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0058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0058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058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059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0059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0059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059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0058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00369" name="Group 298"/>
          <p:cNvGrpSpPr>
            <a:grpSpLocks/>
          </p:cNvGrpSpPr>
          <p:nvPr/>
        </p:nvGrpSpPr>
        <p:grpSpPr bwMode="auto">
          <a:xfrm>
            <a:off x="4305300" y="2454275"/>
            <a:ext cx="703263" cy="401638"/>
            <a:chOff x="2290" y="4020"/>
            <a:chExt cx="817" cy="315"/>
          </a:xfrm>
        </p:grpSpPr>
        <p:sp>
          <p:nvSpPr>
            <p:cNvPr id="10057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52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0057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0057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0057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057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058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0058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0058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058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0057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00370" name="Group 298"/>
          <p:cNvGrpSpPr>
            <a:grpSpLocks/>
          </p:cNvGrpSpPr>
          <p:nvPr/>
        </p:nvGrpSpPr>
        <p:grpSpPr bwMode="auto">
          <a:xfrm>
            <a:off x="6176963" y="2424113"/>
            <a:ext cx="800100" cy="500062"/>
            <a:chOff x="2290" y="4020"/>
            <a:chExt cx="681" cy="295"/>
          </a:xfrm>
        </p:grpSpPr>
        <p:sp>
          <p:nvSpPr>
            <p:cNvPr id="100564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0056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0056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00568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0569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0570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00571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00572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0573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00567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00371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686550" y="4514850"/>
            <a:ext cx="928688" cy="214313"/>
          </a:xfrm>
          <a:prstGeom prst="wedgeRoundRectCallout">
            <a:avLst>
              <a:gd name="adj1" fmla="val -53778"/>
              <a:gd name="adj2" fmla="val -112889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Валерик</a:t>
            </a:r>
          </a:p>
        </p:txBody>
      </p:sp>
      <p:sp>
        <p:nvSpPr>
          <p:cNvPr id="100372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6900863" y="4337050"/>
            <a:ext cx="642937" cy="142875"/>
          </a:xfrm>
          <a:prstGeom prst="wedgeRoundRectCallout">
            <a:avLst>
              <a:gd name="adj1" fmla="val -103639"/>
              <a:gd name="adj2" fmla="val -67731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73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5614988" y="4906963"/>
            <a:ext cx="928687" cy="214312"/>
          </a:xfrm>
          <a:prstGeom prst="wedgeRoundRectCallout">
            <a:avLst>
              <a:gd name="adj1" fmla="val -42120"/>
              <a:gd name="adj2" fmla="val -18587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Катыр-Юрт</a:t>
            </a:r>
          </a:p>
        </p:txBody>
      </p:sp>
      <p:sp>
        <p:nvSpPr>
          <p:cNvPr id="100374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5829300" y="4729163"/>
            <a:ext cx="642938" cy="142875"/>
          </a:xfrm>
          <a:prstGeom prst="wedgeRoundRectCallout">
            <a:avLst>
              <a:gd name="adj1" fmla="val -69958"/>
              <a:gd name="adj2" fmla="val -135102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75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614863" y="5478463"/>
            <a:ext cx="928687" cy="214312"/>
          </a:xfrm>
          <a:prstGeom prst="wedgeRoundRectCallout">
            <a:avLst>
              <a:gd name="adj1" fmla="val -42120"/>
              <a:gd name="adj2" fmla="val -18587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Янди</a:t>
            </a:r>
          </a:p>
        </p:txBody>
      </p:sp>
      <p:sp>
        <p:nvSpPr>
          <p:cNvPr id="100376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4829175" y="5300663"/>
            <a:ext cx="642938" cy="142875"/>
          </a:xfrm>
          <a:prstGeom prst="wedgeRoundRectCallout">
            <a:avLst>
              <a:gd name="adj1" fmla="val -69958"/>
              <a:gd name="adj2" fmla="val -135102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77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043238" y="4576763"/>
            <a:ext cx="1143000" cy="258762"/>
          </a:xfrm>
          <a:prstGeom prst="wedgeRoundRectCallout">
            <a:avLst>
              <a:gd name="adj1" fmla="val 24194"/>
              <a:gd name="adj2" fmla="val -199796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Ачхой-Мартан</a:t>
            </a:r>
          </a:p>
        </p:txBody>
      </p:sp>
      <p:sp>
        <p:nvSpPr>
          <p:cNvPr id="100378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3257550" y="4443413"/>
            <a:ext cx="642938" cy="142875"/>
          </a:xfrm>
          <a:prstGeom prst="wedgeRoundRectCallout">
            <a:avLst>
              <a:gd name="adj1" fmla="val 47940"/>
              <a:gd name="adj2" fmla="val -261417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79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1828800" y="4906963"/>
            <a:ext cx="928688" cy="214312"/>
          </a:xfrm>
          <a:prstGeom prst="wedgeRoundRectCallout">
            <a:avLst>
              <a:gd name="adj1" fmla="val -22685"/>
              <a:gd name="adj2" fmla="val -264468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Бамут</a:t>
            </a:r>
          </a:p>
        </p:txBody>
      </p:sp>
      <p:sp>
        <p:nvSpPr>
          <p:cNvPr id="100380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043113" y="4729163"/>
            <a:ext cx="642937" cy="142875"/>
          </a:xfrm>
          <a:prstGeom prst="wedgeRoundRectCallout">
            <a:avLst>
              <a:gd name="adj1" fmla="val -32528"/>
              <a:gd name="adj2" fmla="val -252995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81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471738" y="3657600"/>
            <a:ext cx="1000125" cy="177800"/>
          </a:xfrm>
          <a:prstGeom prst="wedgeRoundRectCallout">
            <a:avLst>
              <a:gd name="adj1" fmla="val 56713"/>
              <a:gd name="adj2" fmla="val -250963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Нов. Шарой.</a:t>
            </a:r>
          </a:p>
        </p:txBody>
      </p:sp>
      <p:sp>
        <p:nvSpPr>
          <p:cNvPr id="100382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686050" y="3443288"/>
            <a:ext cx="642938" cy="142875"/>
          </a:xfrm>
          <a:prstGeom prst="wedgeRoundRectCallout">
            <a:avLst>
              <a:gd name="adj1" fmla="val 83491"/>
              <a:gd name="adj2" fmla="val -185625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83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1685925" y="3014663"/>
            <a:ext cx="1000125" cy="177800"/>
          </a:xfrm>
          <a:prstGeom prst="wedgeRoundRectCallout">
            <a:avLst>
              <a:gd name="adj1" fmla="val 96412"/>
              <a:gd name="adj2" fmla="val -55181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Давыденко</a:t>
            </a:r>
          </a:p>
        </p:txBody>
      </p:sp>
      <p:sp>
        <p:nvSpPr>
          <p:cNvPr id="100384" name="AutoShape 107">
            <a:hlinkClick r:id="rId3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1900238" y="2871788"/>
            <a:ext cx="642937" cy="142875"/>
          </a:xfrm>
          <a:prstGeom prst="wedgeRoundRectCallout">
            <a:avLst>
              <a:gd name="adj1" fmla="val 141505"/>
              <a:gd name="adj2" fmla="val -8782"/>
              <a:gd name="adj3" fmla="val 16667"/>
            </a:avLst>
          </a:prstGeom>
          <a:solidFill>
            <a:srgbClr val="FFFF99"/>
          </a:solidFill>
          <a:ln w="9525" algn="ctr">
            <a:solidFill>
              <a:srgbClr val="0000FF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85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2400300" y="2228850"/>
            <a:ext cx="1143000" cy="285750"/>
          </a:xfrm>
          <a:prstGeom prst="wedgeRoundRectCallout">
            <a:avLst>
              <a:gd name="adj1" fmla="val 88074"/>
              <a:gd name="adj2" fmla="val 141944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Самашки</a:t>
            </a:r>
          </a:p>
        </p:txBody>
      </p:sp>
      <p:sp>
        <p:nvSpPr>
          <p:cNvPr id="100386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752725" y="2514600"/>
            <a:ext cx="647700" cy="142875"/>
          </a:xfrm>
          <a:prstGeom prst="wedgeRoundRectCallout">
            <a:avLst>
              <a:gd name="adj1" fmla="val 144083"/>
              <a:gd name="adj2" fmla="val 151954"/>
              <a:gd name="adj3" fmla="val 16667"/>
            </a:avLst>
          </a:prstGeom>
          <a:solidFill>
            <a:srgbClr val="FFFF66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87" name="AutoShape 136"/>
          <p:cNvSpPr>
            <a:spLocks noChangeArrowheads="1"/>
          </p:cNvSpPr>
          <p:nvPr/>
        </p:nvSpPr>
        <p:spPr bwMode="auto">
          <a:xfrm>
            <a:off x="4338638" y="1800225"/>
            <a:ext cx="1276350" cy="571500"/>
          </a:xfrm>
          <a:prstGeom prst="wedgeRectCallout">
            <a:avLst>
              <a:gd name="adj1" fmla="val -39926"/>
              <a:gd name="adj2" fmla="val 66111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8(928)-781-41-43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0388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686675" y="3800475"/>
            <a:ext cx="1143000" cy="285750"/>
          </a:xfrm>
          <a:prstGeom prst="wedgeRoundRectCallout">
            <a:avLst>
              <a:gd name="adj1" fmla="val -69819"/>
              <a:gd name="adj2" fmla="val -43319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Хамби-Ирзи</a:t>
            </a:r>
          </a:p>
        </p:txBody>
      </p:sp>
      <p:sp>
        <p:nvSpPr>
          <p:cNvPr id="100389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8039100" y="4086225"/>
            <a:ext cx="647700" cy="142875"/>
          </a:xfrm>
          <a:prstGeom prst="wedgeRoundRectCallout">
            <a:avLst>
              <a:gd name="adj1" fmla="val -143843"/>
              <a:gd name="adj2" fmla="val -210153"/>
              <a:gd name="adj3" fmla="val 16667"/>
            </a:avLst>
          </a:prstGeom>
          <a:solidFill>
            <a:srgbClr val="FFFF66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90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686675" y="3157538"/>
            <a:ext cx="1143000" cy="285750"/>
          </a:xfrm>
          <a:prstGeom prst="wedgeRoundRectCallout">
            <a:avLst>
              <a:gd name="adj1" fmla="val -169819"/>
              <a:gd name="adj2" fmla="val 108259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Шаами-Юрт</a:t>
            </a:r>
          </a:p>
        </p:txBody>
      </p:sp>
      <p:sp>
        <p:nvSpPr>
          <p:cNvPr id="100391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8039100" y="3443288"/>
            <a:ext cx="647700" cy="142875"/>
          </a:xfrm>
          <a:prstGeom prst="wedgeRoundRectCallout">
            <a:avLst>
              <a:gd name="adj1" fmla="val -331458"/>
              <a:gd name="adj2" fmla="val 84583"/>
              <a:gd name="adj3" fmla="val 16667"/>
            </a:avLst>
          </a:prstGeom>
          <a:solidFill>
            <a:srgbClr val="FFFF66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92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7043738" y="2657475"/>
            <a:ext cx="1143000" cy="285750"/>
          </a:xfrm>
          <a:prstGeom prst="wedgeRoundRectCallout">
            <a:avLst>
              <a:gd name="adj1" fmla="val -66662"/>
              <a:gd name="adj2" fmla="val 82995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Закан-Юрт</a:t>
            </a:r>
          </a:p>
        </p:txBody>
      </p:sp>
      <p:sp>
        <p:nvSpPr>
          <p:cNvPr id="100393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7396163" y="2943225"/>
            <a:ext cx="647700" cy="142875"/>
          </a:xfrm>
          <a:prstGeom prst="wedgeRoundRectCallout">
            <a:avLst>
              <a:gd name="adj1" fmla="val -141986"/>
              <a:gd name="adj2" fmla="val 59319"/>
              <a:gd name="adj3" fmla="val 16667"/>
            </a:avLst>
          </a:prstGeom>
          <a:solidFill>
            <a:srgbClr val="FFFF66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sp>
        <p:nvSpPr>
          <p:cNvPr id="100394" name="AutoShape 136"/>
          <p:cNvSpPr>
            <a:spLocks noChangeArrowheads="1"/>
          </p:cNvSpPr>
          <p:nvPr/>
        </p:nvSpPr>
        <p:spPr bwMode="auto">
          <a:xfrm>
            <a:off x="6338888" y="1800225"/>
            <a:ext cx="1276350" cy="571500"/>
          </a:xfrm>
          <a:prstGeom prst="wedgeRectCallout">
            <a:avLst>
              <a:gd name="adj1" fmla="val -39116"/>
              <a:gd name="adj2" fmla="val 73736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8(928)-735-98-05</a:t>
            </a:r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0396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2552700" y="5372100"/>
            <a:ext cx="1143000" cy="285750"/>
          </a:xfrm>
          <a:prstGeom prst="wedgeRoundRectCallout">
            <a:avLst>
              <a:gd name="adj1" fmla="val 58602"/>
              <a:gd name="adj2" fmla="val -157005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Старый-Ачхой.</a:t>
            </a:r>
          </a:p>
        </p:txBody>
      </p:sp>
      <p:sp>
        <p:nvSpPr>
          <p:cNvPr id="100397" name="AutoShape 107">
            <a:hlinkClick r:id="rId4" action="ppaction://hlinkpres?slideindex=1&amp;slidetitle="/>
          </p:cNvPr>
          <p:cNvSpPr>
            <a:spLocks noChangeArrowheads="1"/>
          </p:cNvSpPr>
          <p:nvPr/>
        </p:nvSpPr>
        <p:spPr bwMode="auto">
          <a:xfrm>
            <a:off x="2828925" y="5229225"/>
            <a:ext cx="647700" cy="142875"/>
          </a:xfrm>
          <a:prstGeom prst="wedgeRoundRectCallout">
            <a:avLst>
              <a:gd name="adj1" fmla="val 106931"/>
              <a:gd name="adj2" fmla="val -210153"/>
              <a:gd name="adj3" fmla="val 16667"/>
            </a:avLst>
          </a:prstGeom>
          <a:solidFill>
            <a:srgbClr val="FFFF66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91396" tIns="45700" rIns="91396" bIns="45700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Школа</a:t>
            </a:r>
          </a:p>
        </p:txBody>
      </p:sp>
      <p:graphicFrame>
        <p:nvGraphicFramePr>
          <p:cNvPr id="1167" name="Group 3379"/>
          <p:cNvGraphicFramePr>
            <a:graphicFrameLocks noGrp="1"/>
          </p:cNvGraphicFramePr>
          <p:nvPr/>
        </p:nvGraphicFramePr>
        <p:xfrm>
          <a:off x="5472106" y="7086616"/>
          <a:ext cx="3607446" cy="2155631"/>
        </p:xfrm>
        <a:graphic>
          <a:graphicData uri="http://schemas.openxmlformats.org/drawingml/2006/table">
            <a:tbl>
              <a:tblPr/>
              <a:tblGrid>
                <a:gridCol w="1992684"/>
                <a:gridCol w="1614762"/>
              </a:tblGrid>
              <a:tr h="155795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соц. Объектов попадающих в зону ЧС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579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Сельские поселения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Соц.объекты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60646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Самашки-10266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№1-410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№2-446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№3-536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№4-480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0323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Закан-Юрт-2476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№1- 500чел.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№2-640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1159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Шаами-Юрт-3775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Школа-821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557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Хамби-ирзи-3320 чел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Школа-702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5579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Старый-Ачхой.-946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Школа-30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5579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 с.п. 20,783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 соц.объекта 4,565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68" name="Group 3379"/>
          <p:cNvGraphicFramePr>
            <a:graphicFrameLocks noGrp="1"/>
          </p:cNvGraphicFramePr>
          <p:nvPr/>
        </p:nvGraphicFramePr>
        <p:xfrm>
          <a:off x="-4763" y="6043613"/>
          <a:ext cx="4488136" cy="3538547"/>
        </p:xfrm>
        <a:graphic>
          <a:graphicData uri="http://schemas.openxmlformats.org/drawingml/2006/table">
            <a:tbl>
              <a:tblPr/>
              <a:tblGrid>
                <a:gridCol w="2479160"/>
                <a:gridCol w="2008976"/>
              </a:tblGrid>
              <a:tr h="18574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соц. Объектов попадающих в зону ЧС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3923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Сельские поселения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Соц.объекты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113887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Ачхой-Мартан-19763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№1-791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№2-442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№3-310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№4-578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№5-406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№6-584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№7-317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-500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4423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Бамут-270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Школа-60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23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Давыденко-1669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Школа-328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2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Нов. Шарой.-1793 чел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Школа-360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1770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Валерик-7203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Школа№1-745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№2-583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Школа-175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1770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Катыр-Юрт-10266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№1-625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№2-449 чел.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 №3-648 чел.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23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Янди-1655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Школа-200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3923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 с.п. 42,619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 соц.объекта 8,110 чел</a:t>
                      </a:r>
                    </a:p>
                  </a:txBody>
                  <a:tcPr marL="15144" marR="15144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100460" name="AutoShape 107"/>
          <p:cNvSpPr>
            <a:spLocks noChangeArrowheads="1"/>
          </p:cNvSpPr>
          <p:nvPr/>
        </p:nvSpPr>
        <p:spPr bwMode="auto">
          <a:xfrm>
            <a:off x="9258320" y="1943080"/>
            <a:ext cx="3244850" cy="508000"/>
          </a:xfrm>
          <a:prstGeom prst="wedgeRoundRectCallout">
            <a:avLst>
              <a:gd name="adj1" fmla="val -5968"/>
              <a:gd name="adj2" fmla="val 53579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sp>
        <p:nvSpPr>
          <p:cNvPr id="100461" name="AutoShape 136"/>
          <p:cNvSpPr>
            <a:spLocks noChangeArrowheads="1"/>
          </p:cNvSpPr>
          <p:nvPr/>
        </p:nvSpPr>
        <p:spPr bwMode="auto">
          <a:xfrm>
            <a:off x="4267200" y="3157538"/>
            <a:ext cx="1419225" cy="500062"/>
          </a:xfrm>
          <a:prstGeom prst="wedgeRectCallout">
            <a:avLst>
              <a:gd name="adj1" fmla="val -18963"/>
              <a:gd name="adj2" fmla="val 131537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5" name="Rectangle 2"/>
          <p:cNvSpPr txBox="1">
            <a:spLocks noChangeArrowheads="1"/>
          </p:cNvSpPr>
          <p:nvPr/>
        </p:nvSpPr>
        <p:spPr bwMode="auto">
          <a:xfrm>
            <a:off x="0" y="935038"/>
            <a:ext cx="12801600" cy="500062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/>
          <a:lstStyle/>
          <a:p>
            <a:pPr marL="458217" indent="-458217" algn="ctr">
              <a:spcBef>
                <a:spcPct val="20000"/>
              </a:spcBef>
              <a:defRPr/>
            </a:pPr>
            <a:r>
              <a:rPr lang="ru-RU" sz="3100" kern="0" dirty="0">
                <a:solidFill>
                  <a:srgbClr val="000000"/>
                </a:solidFill>
                <a:cs typeface="Times New Roman" pitchFamily="18" charset="0"/>
              </a:rPr>
              <a:t>Риски возникновения землетрясений</a:t>
            </a:r>
            <a:r>
              <a:rPr lang="ru-RU" sz="3100" kern="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00463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100464" name="Rectangle 2"/>
          <p:cNvSpPr txBox="1">
            <a:spLocks noChangeArrowheads="1"/>
          </p:cNvSpPr>
          <p:nvPr/>
        </p:nvSpPr>
        <p:spPr bwMode="auto">
          <a:xfrm>
            <a:off x="3175" y="1428750"/>
            <a:ext cx="12801600" cy="35718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/>
          <a:lstStyle/>
          <a:p>
            <a:pPr algn="ctr" defTabSz="1220788"/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Характеристика соц. Объектов попадающих в зону ЧС.</a:t>
            </a:r>
          </a:p>
        </p:txBody>
      </p:sp>
      <p:grpSp>
        <p:nvGrpSpPr>
          <p:cNvPr id="1132" name="Группа 1131"/>
          <p:cNvGrpSpPr/>
          <p:nvPr/>
        </p:nvGrpSpPr>
        <p:grpSpPr>
          <a:xfrm>
            <a:off x="9686925" y="6729426"/>
            <a:ext cx="3114675" cy="2871775"/>
            <a:chOff x="9686925" y="6729426"/>
            <a:chExt cx="3114675" cy="2871775"/>
          </a:xfrm>
        </p:grpSpPr>
        <p:sp>
          <p:nvSpPr>
            <p:cNvPr id="79985" name="Rectangle 69"/>
            <p:cNvSpPr>
              <a:spLocks noChangeArrowheads="1"/>
            </p:cNvSpPr>
            <p:nvPr/>
          </p:nvSpPr>
          <p:spPr bwMode="auto">
            <a:xfrm>
              <a:off x="9686925" y="6729427"/>
              <a:ext cx="3114675" cy="287177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91418" tIns="45709" rIns="91418" bIns="45709" anchor="ctr"/>
            <a:lstStyle/>
            <a:p>
              <a:pPr algn="ctr" defTabSz="912813">
                <a:defRPr/>
              </a:pPr>
              <a:endParaRPr lang="ru-RU" sz="1000">
                <a:solidFill>
                  <a:schemeClr val="tx1"/>
                </a:solidFill>
              </a:endParaRPr>
            </a:p>
            <a:p>
              <a:pPr algn="ctr" defTabSz="912813">
                <a:defRPr/>
              </a:pPr>
              <a:endParaRPr lang="ru-RU" sz="1000">
                <a:solidFill>
                  <a:schemeClr val="tx1"/>
                </a:solidFill>
              </a:endParaRPr>
            </a:p>
            <a:p>
              <a:pPr algn="ctr" defTabSz="912813">
                <a:defRPr/>
              </a:pPr>
              <a:endParaRPr lang="ru-RU" sz="1000">
                <a:solidFill>
                  <a:schemeClr val="tx1"/>
                </a:solidFill>
              </a:endParaRPr>
            </a:p>
            <a:p>
              <a:pPr algn="ctr" defTabSz="912813">
                <a:defRPr/>
              </a:pPr>
              <a:endParaRPr lang="ru-RU" sz="1000">
                <a:solidFill>
                  <a:schemeClr val="tx1"/>
                </a:solidFill>
              </a:endParaRPr>
            </a:p>
            <a:p>
              <a:pPr algn="ctr" defTabSz="912813">
                <a:defRPr/>
              </a:pPr>
              <a:endParaRPr lang="ru-RU" sz="1000">
                <a:solidFill>
                  <a:schemeClr val="tx1"/>
                </a:solidFill>
              </a:endParaRPr>
            </a:p>
            <a:p>
              <a:pPr algn="ctr" defTabSz="912813">
                <a:defRPr/>
              </a:pPr>
              <a:endParaRPr lang="ru-RU" sz="1000">
                <a:solidFill>
                  <a:schemeClr val="tx1"/>
                </a:solidFill>
              </a:endParaRPr>
            </a:p>
            <a:p>
              <a:pPr algn="ctr" defTabSz="912813">
                <a:defRPr/>
              </a:pPr>
              <a:endParaRPr lang="ru-RU" sz="1000">
                <a:solidFill>
                  <a:schemeClr val="tx1"/>
                </a:solidFill>
              </a:endParaRPr>
            </a:p>
            <a:p>
              <a:pPr algn="ctr" defTabSz="912813">
                <a:defRPr/>
              </a:pPr>
              <a:endParaRPr lang="ru-RU" sz="1000">
                <a:solidFill>
                  <a:schemeClr val="tx1"/>
                </a:solidFill>
              </a:endParaRPr>
            </a:p>
            <a:p>
              <a:pPr algn="ctr" defTabSz="912813">
                <a:defRPr/>
              </a:pPr>
              <a:r>
                <a:rPr lang="ru-RU" sz="1000">
                  <a:solidFill>
                    <a:schemeClr val="tx1"/>
                  </a:solidFill>
                </a:rPr>
                <a:t>                   </a:t>
              </a:r>
            </a:p>
          </p:txBody>
        </p:sp>
        <p:sp>
          <p:nvSpPr>
            <p:cNvPr id="100466" name="Text Box 70"/>
            <p:cNvSpPr txBox="1">
              <a:spLocks noChangeArrowheads="1"/>
            </p:cNvSpPr>
            <p:nvPr/>
          </p:nvSpPr>
          <p:spPr bwMode="auto">
            <a:xfrm>
              <a:off x="10044118" y="6729426"/>
              <a:ext cx="2420974" cy="26466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13" tIns="45707" rIns="91413" bIns="45707">
              <a:spAutoFit/>
            </a:bodyPr>
            <a:lstStyle/>
            <a:p>
              <a:pPr algn="ctr" defTabSz="1039813">
                <a:lnSpc>
                  <a:spcPct val="80000"/>
                </a:lnSpc>
              </a:pPr>
              <a:r>
                <a:rPr lang="ru-RU" sz="1400" b="1" dirty="0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1120" name="Скругленная прямоугольная выноска 1119"/>
            <p:cNvSpPr/>
            <p:nvPr/>
          </p:nvSpPr>
          <p:spPr bwMode="auto">
            <a:xfrm>
              <a:off x="9901238" y="9372600"/>
              <a:ext cx="285750" cy="142875"/>
            </a:xfrm>
            <a:prstGeom prst="wedgeRoundRectCallout">
              <a:avLst>
                <a:gd name="adj1" fmla="val 133394"/>
                <a:gd name="adj2" fmla="val -4488"/>
                <a:gd name="adj3" fmla="val 16667"/>
              </a:avLst>
            </a:prstGeom>
            <a:solidFill>
              <a:srgbClr val="FFFF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sz="1000">
                <a:solidFill>
                  <a:schemeClr val="tx1"/>
                </a:solidFill>
                <a:latin typeface="Times New Roman" pitchFamily="18" charset="0"/>
              </a:endParaRPr>
            </a:p>
          </p:txBody>
        </p:sp>
        <p:sp>
          <p:nvSpPr>
            <p:cNvPr id="100468" name="Text Box 63"/>
            <p:cNvSpPr txBox="1">
              <a:spLocks noChangeArrowheads="1"/>
            </p:cNvSpPr>
            <p:nvPr/>
          </p:nvSpPr>
          <p:spPr bwMode="auto">
            <a:xfrm>
              <a:off x="10899572" y="9184034"/>
              <a:ext cx="1192199" cy="382786"/>
            </a:xfrm>
            <a:prstGeom prst="rect">
              <a:avLst/>
            </a:prstGeom>
            <a:solidFill>
              <a:srgbClr val="FFFF00"/>
            </a:solidFill>
            <a:ln w="9525">
              <a:noFill/>
              <a:miter lim="800000"/>
              <a:headEnd/>
              <a:tailEnd/>
            </a:ln>
          </p:spPr>
          <p:txBody>
            <a:bodyPr lIns="43808" tIns="21902" rIns="43808" bIns="21902">
              <a:spAutoFit/>
            </a:bodyPr>
            <a:lstStyle/>
            <a:p>
              <a:pPr algn="ctr" defTabSz="442913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Сельские поселения  </a:t>
              </a:r>
            </a:p>
          </p:txBody>
        </p:sp>
        <p:sp>
          <p:nvSpPr>
            <p:cNvPr id="100469" name="Text Box 352"/>
            <p:cNvSpPr txBox="1">
              <a:spLocks noChangeArrowheads="1"/>
            </p:cNvSpPr>
            <p:nvPr/>
          </p:nvSpPr>
          <p:spPr bwMode="auto">
            <a:xfrm>
              <a:off x="10472738" y="8937625"/>
              <a:ext cx="1762125" cy="2921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06" tIns="61007" rIns="122006" bIns="61007">
              <a:spAutoFit/>
            </a:bodyPr>
            <a:lstStyle/>
            <a:p>
              <a:pPr algn="ctr" defTabSz="1390650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-границы гарнизона</a:t>
              </a:r>
            </a:p>
          </p:txBody>
        </p:sp>
        <p:grpSp>
          <p:nvGrpSpPr>
            <p:cNvPr id="100470" name="Group 257"/>
            <p:cNvGrpSpPr>
              <a:grpSpLocks/>
            </p:cNvGrpSpPr>
            <p:nvPr/>
          </p:nvGrpSpPr>
          <p:grpSpPr bwMode="auto">
            <a:xfrm>
              <a:off x="9972700" y="9062524"/>
              <a:ext cx="461956" cy="12702"/>
              <a:chOff x="4455" y="3099"/>
              <a:chExt cx="225" cy="6"/>
            </a:xfrm>
          </p:grpSpPr>
          <p:cxnSp>
            <p:nvCxnSpPr>
              <p:cNvPr id="1128" name="Прямая соединительная линия 1127"/>
              <p:cNvCxnSpPr/>
              <p:nvPr/>
            </p:nvCxnSpPr>
            <p:spPr>
              <a:xfrm>
                <a:off x="4455" y="3105"/>
                <a:ext cx="225" cy="1"/>
              </a:xfrm>
              <a:prstGeom prst="line">
                <a:avLst/>
              </a:prstGeom>
              <a:ln w="50800">
                <a:solidFill>
                  <a:srgbClr val="FFCC66"/>
                </a:solidFill>
                <a:prstDash val="soli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9" name="Прямая соединительная линия 1128"/>
              <p:cNvCxnSpPr/>
              <p:nvPr/>
            </p:nvCxnSpPr>
            <p:spPr>
              <a:xfrm>
                <a:off x="4524" y="3099"/>
                <a:ext cx="90" cy="1"/>
              </a:xfrm>
              <a:prstGeom prst="line">
                <a:avLst/>
              </a:prstGeom>
              <a:ln w="25400">
                <a:solidFill>
                  <a:srgbClr val="C0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0471" name="Group 248"/>
            <p:cNvGrpSpPr>
              <a:grpSpLocks/>
            </p:cNvGrpSpPr>
            <p:nvPr/>
          </p:nvGrpSpPr>
          <p:grpSpPr bwMode="auto">
            <a:xfrm>
              <a:off x="9972700" y="8586807"/>
              <a:ext cx="325470" cy="271451"/>
              <a:chOff x="4727" y="2506"/>
              <a:chExt cx="706" cy="1172"/>
            </a:xfrm>
          </p:grpSpPr>
          <p:sp>
            <p:nvSpPr>
              <p:cNvPr id="100483" name="Freeform 249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4 h 135"/>
                  <a:gd name="T2" fmla="*/ 0 w 139"/>
                  <a:gd name="T3" fmla="*/ 4 h 135"/>
                  <a:gd name="T4" fmla="*/ 0 w 139"/>
                  <a:gd name="T5" fmla="*/ 4 h 135"/>
                  <a:gd name="T6" fmla="*/ 0 w 139"/>
                  <a:gd name="T7" fmla="*/ 4 h 135"/>
                  <a:gd name="T8" fmla="*/ 0 w 139"/>
                  <a:gd name="T9" fmla="*/ 4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4 h 135"/>
                  <a:gd name="T16" fmla="*/ 0 w 139"/>
                  <a:gd name="T17" fmla="*/ 4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484" name="Freeform 250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3 h 1278"/>
                  <a:gd name="T2" fmla="*/ 0 w 1946"/>
                  <a:gd name="T3" fmla="*/ 3 h 1278"/>
                  <a:gd name="T4" fmla="*/ 0 w 1946"/>
                  <a:gd name="T5" fmla="*/ 3 h 1278"/>
                  <a:gd name="T6" fmla="*/ 0 w 1946"/>
                  <a:gd name="T7" fmla="*/ 3 h 1278"/>
                  <a:gd name="T8" fmla="*/ 0 w 1946"/>
                  <a:gd name="T9" fmla="*/ 3 h 1278"/>
                  <a:gd name="T10" fmla="*/ 0 w 1946"/>
                  <a:gd name="T11" fmla="*/ 3 h 1278"/>
                  <a:gd name="T12" fmla="*/ 0 w 1946"/>
                  <a:gd name="T13" fmla="*/ 3 h 1278"/>
                  <a:gd name="T14" fmla="*/ 0 w 1946"/>
                  <a:gd name="T15" fmla="*/ 3 h 1278"/>
                  <a:gd name="T16" fmla="*/ 0 w 1946"/>
                  <a:gd name="T17" fmla="*/ 3 h 1278"/>
                  <a:gd name="T18" fmla="*/ 0 w 1946"/>
                  <a:gd name="T19" fmla="*/ 3 h 1278"/>
                  <a:gd name="T20" fmla="*/ 0 w 1946"/>
                  <a:gd name="T21" fmla="*/ 3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3 h 1278"/>
                  <a:gd name="T54" fmla="*/ 0 w 1946"/>
                  <a:gd name="T55" fmla="*/ 3 h 1278"/>
                  <a:gd name="T56" fmla="*/ 0 w 1946"/>
                  <a:gd name="T57" fmla="*/ 3 h 1278"/>
                  <a:gd name="T58" fmla="*/ 0 w 1946"/>
                  <a:gd name="T59" fmla="*/ 3 h 1278"/>
                  <a:gd name="T60" fmla="*/ 0 w 1946"/>
                  <a:gd name="T61" fmla="*/ 3 h 1278"/>
                  <a:gd name="T62" fmla="*/ 0 w 1946"/>
                  <a:gd name="T63" fmla="*/ 3 h 1278"/>
                  <a:gd name="T64" fmla="*/ 0 w 1946"/>
                  <a:gd name="T65" fmla="*/ 3 h 1278"/>
                  <a:gd name="T66" fmla="*/ 0 w 1946"/>
                  <a:gd name="T67" fmla="*/ 3 h 1278"/>
                  <a:gd name="T68" fmla="*/ 0 w 1946"/>
                  <a:gd name="T69" fmla="*/ 3 h 1278"/>
                  <a:gd name="T70" fmla="*/ 0 w 1946"/>
                  <a:gd name="T71" fmla="*/ 3 h 1278"/>
                  <a:gd name="T72" fmla="*/ 0 w 1946"/>
                  <a:gd name="T73" fmla="*/ 3 h 1278"/>
                  <a:gd name="T74" fmla="*/ 0 w 1946"/>
                  <a:gd name="T75" fmla="*/ 3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485" name="Rectangle 251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86" name="Rectangle 252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87" name="Rectangle 253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88" name="Rectangle 254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89" name="Rectangle 255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0" name="Rectangle 256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1" name="Rectangle 257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2" name="Rectangle 258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3" name="Rectangle 259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4" name="Rectangle 260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5" name="Rectangle 261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6" name="Rectangle 262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7" name="Rectangle 263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8" name="Rectangle 264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499" name="Rectangle 265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00" name="Freeform 266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3 h 102"/>
                  <a:gd name="T2" fmla="*/ 0 w 440"/>
                  <a:gd name="T3" fmla="*/ 3 h 102"/>
                  <a:gd name="T4" fmla="*/ 0 w 440"/>
                  <a:gd name="T5" fmla="*/ 3 h 102"/>
                  <a:gd name="T6" fmla="*/ 0 w 440"/>
                  <a:gd name="T7" fmla="*/ 3 h 102"/>
                  <a:gd name="T8" fmla="*/ 0 w 440"/>
                  <a:gd name="T9" fmla="*/ 3 h 102"/>
                  <a:gd name="T10" fmla="*/ 0 w 440"/>
                  <a:gd name="T11" fmla="*/ 3 h 102"/>
                  <a:gd name="T12" fmla="*/ 0 w 440"/>
                  <a:gd name="T13" fmla="*/ 3 h 102"/>
                  <a:gd name="T14" fmla="*/ 0 w 440"/>
                  <a:gd name="T15" fmla="*/ 3 h 102"/>
                  <a:gd name="T16" fmla="*/ 0 w 440"/>
                  <a:gd name="T17" fmla="*/ 3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3 h 102"/>
                  <a:gd name="T50" fmla="*/ 0 w 440"/>
                  <a:gd name="T51" fmla="*/ 3 h 102"/>
                  <a:gd name="T52" fmla="*/ 0 w 440"/>
                  <a:gd name="T53" fmla="*/ 3 h 102"/>
                  <a:gd name="T54" fmla="*/ 0 w 440"/>
                  <a:gd name="T55" fmla="*/ 3 h 102"/>
                  <a:gd name="T56" fmla="*/ 0 w 440"/>
                  <a:gd name="T57" fmla="*/ 3 h 102"/>
                  <a:gd name="T58" fmla="*/ 0 w 440"/>
                  <a:gd name="T59" fmla="*/ 3 h 102"/>
                  <a:gd name="T60" fmla="*/ 0 w 440"/>
                  <a:gd name="T61" fmla="*/ 3 h 102"/>
                  <a:gd name="T62" fmla="*/ 0 w 440"/>
                  <a:gd name="T63" fmla="*/ 3 h 102"/>
                  <a:gd name="T64" fmla="*/ 0 w 440"/>
                  <a:gd name="T65" fmla="*/ 3 h 102"/>
                  <a:gd name="T66" fmla="*/ 0 w 440"/>
                  <a:gd name="T67" fmla="*/ 3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01" name="Freeform 267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4 h 168"/>
                  <a:gd name="T2" fmla="*/ 0 w 1847"/>
                  <a:gd name="T3" fmla="*/ 4 h 168"/>
                  <a:gd name="T4" fmla="*/ 0 w 1847"/>
                  <a:gd name="T5" fmla="*/ 4 h 168"/>
                  <a:gd name="T6" fmla="*/ 0 w 1847"/>
                  <a:gd name="T7" fmla="*/ 4 h 168"/>
                  <a:gd name="T8" fmla="*/ 0 w 1847"/>
                  <a:gd name="T9" fmla="*/ 4 h 168"/>
                  <a:gd name="T10" fmla="*/ 0 w 1847"/>
                  <a:gd name="T11" fmla="*/ 4 h 168"/>
                  <a:gd name="T12" fmla="*/ 0 w 1847"/>
                  <a:gd name="T13" fmla="*/ 4 h 168"/>
                  <a:gd name="T14" fmla="*/ 0 w 1847"/>
                  <a:gd name="T15" fmla="*/ 4 h 168"/>
                  <a:gd name="T16" fmla="*/ 0 w 1847"/>
                  <a:gd name="T17" fmla="*/ 4 h 168"/>
                  <a:gd name="T18" fmla="*/ 0 w 1847"/>
                  <a:gd name="T19" fmla="*/ 4 h 168"/>
                  <a:gd name="T20" fmla="*/ 0 w 1847"/>
                  <a:gd name="T21" fmla="*/ 4 h 168"/>
                  <a:gd name="T22" fmla="*/ 0 w 1847"/>
                  <a:gd name="T23" fmla="*/ 4 h 168"/>
                  <a:gd name="T24" fmla="*/ 0 w 1847"/>
                  <a:gd name="T25" fmla="*/ 4 h 168"/>
                  <a:gd name="T26" fmla="*/ 0 w 1847"/>
                  <a:gd name="T27" fmla="*/ 4 h 168"/>
                  <a:gd name="T28" fmla="*/ 0 w 1847"/>
                  <a:gd name="T29" fmla="*/ 4 h 168"/>
                  <a:gd name="T30" fmla="*/ 0 w 1847"/>
                  <a:gd name="T31" fmla="*/ 4 h 168"/>
                  <a:gd name="T32" fmla="*/ 0 w 1847"/>
                  <a:gd name="T33" fmla="*/ 4 h 168"/>
                  <a:gd name="T34" fmla="*/ 0 w 1847"/>
                  <a:gd name="T35" fmla="*/ 4 h 168"/>
                  <a:gd name="T36" fmla="*/ 0 w 1847"/>
                  <a:gd name="T37" fmla="*/ 4 h 168"/>
                  <a:gd name="T38" fmla="*/ 0 w 1847"/>
                  <a:gd name="T39" fmla="*/ 4 h 168"/>
                  <a:gd name="T40" fmla="*/ 0 w 1847"/>
                  <a:gd name="T41" fmla="*/ 4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4 h 168"/>
                  <a:gd name="T60" fmla="*/ 0 w 1847"/>
                  <a:gd name="T61" fmla="*/ 4 h 168"/>
                  <a:gd name="T62" fmla="*/ 0 w 1847"/>
                  <a:gd name="T63" fmla="*/ 4 h 168"/>
                  <a:gd name="T64" fmla="*/ 0 w 1847"/>
                  <a:gd name="T65" fmla="*/ 4 h 168"/>
                  <a:gd name="T66" fmla="*/ 0 w 1847"/>
                  <a:gd name="T67" fmla="*/ 4 h 168"/>
                  <a:gd name="T68" fmla="*/ 0 w 1847"/>
                  <a:gd name="T69" fmla="*/ 4 h 168"/>
                  <a:gd name="T70" fmla="*/ 0 w 1847"/>
                  <a:gd name="T71" fmla="*/ 4 h 168"/>
                  <a:gd name="T72" fmla="*/ 0 w 1847"/>
                  <a:gd name="T73" fmla="*/ 4 h 168"/>
                  <a:gd name="T74" fmla="*/ 0 w 1847"/>
                  <a:gd name="T75" fmla="*/ 4 h 168"/>
                  <a:gd name="T76" fmla="*/ 0 w 1847"/>
                  <a:gd name="T77" fmla="*/ 4 h 168"/>
                  <a:gd name="T78" fmla="*/ 0 w 1847"/>
                  <a:gd name="T79" fmla="*/ 4 h 168"/>
                  <a:gd name="T80" fmla="*/ 0 w 1847"/>
                  <a:gd name="T81" fmla="*/ 4 h 168"/>
                  <a:gd name="T82" fmla="*/ 0 w 1847"/>
                  <a:gd name="T83" fmla="*/ 4 h 168"/>
                  <a:gd name="T84" fmla="*/ 0 w 1847"/>
                  <a:gd name="T85" fmla="*/ 4 h 168"/>
                  <a:gd name="T86" fmla="*/ 0 w 1847"/>
                  <a:gd name="T87" fmla="*/ 4 h 168"/>
                  <a:gd name="T88" fmla="*/ 0 w 1847"/>
                  <a:gd name="T89" fmla="*/ 4 h 168"/>
                  <a:gd name="T90" fmla="*/ 0 w 1847"/>
                  <a:gd name="T91" fmla="*/ 4 h 168"/>
                  <a:gd name="T92" fmla="*/ 0 w 1847"/>
                  <a:gd name="T93" fmla="*/ 4 h 168"/>
                  <a:gd name="T94" fmla="*/ 0 w 1847"/>
                  <a:gd name="T95" fmla="*/ 4 h 168"/>
                  <a:gd name="T96" fmla="*/ 0 w 1847"/>
                  <a:gd name="T97" fmla="*/ 4 h 168"/>
                  <a:gd name="T98" fmla="*/ 0 w 1847"/>
                  <a:gd name="T99" fmla="*/ 4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02" name="Rectangle 268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03" name="Rectangle 269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04" name="Rectangle 270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05" name="Rectangle 271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06" name="Rectangle 272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07" name="Rectangle 273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08" name="Rectangle 274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09" name="Rectangle 275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0" name="Rectangle 276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1" name="Rectangle 277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2" name="Rectangle 278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3" name="Rectangle 279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4" name="Rectangle 280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5" name="Rectangle 281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6" name="Rectangle 282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7" name="Rectangle 283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8" name="Rectangle 284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19" name="Rectangle 285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0" name="Rectangle 286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1" name="Rectangle 287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2" name="Rectangle 288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3" name="Rectangle 289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4" name="Rectangle 290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5" name="Rectangle 291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6" name="Rectangle 292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7" name="Rectangle 293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8" name="Rectangle 294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29" name="Rectangle 295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30" name="Rectangle 296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31" name="Rectangle 297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32" name="Rectangle 298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33" name="Rectangle 299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34" name="Rectangle 300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35" name="Freeform 301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 h 373"/>
                  <a:gd name="T2" fmla="*/ 0 w 217"/>
                  <a:gd name="T3" fmla="*/ 3 h 373"/>
                  <a:gd name="T4" fmla="*/ 0 w 217"/>
                  <a:gd name="T5" fmla="*/ 3 h 373"/>
                  <a:gd name="T6" fmla="*/ 0 w 217"/>
                  <a:gd name="T7" fmla="*/ 3 h 373"/>
                  <a:gd name="T8" fmla="*/ 0 w 217"/>
                  <a:gd name="T9" fmla="*/ 3 h 373"/>
                  <a:gd name="T10" fmla="*/ 0 w 217"/>
                  <a:gd name="T11" fmla="*/ 3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3 h 373"/>
                  <a:gd name="T18" fmla="*/ 0 w 217"/>
                  <a:gd name="T19" fmla="*/ 3 h 373"/>
                  <a:gd name="T20" fmla="*/ 0 w 217"/>
                  <a:gd name="T21" fmla="*/ 3 h 373"/>
                  <a:gd name="T22" fmla="*/ 0 w 217"/>
                  <a:gd name="T23" fmla="*/ 3 h 373"/>
                  <a:gd name="T24" fmla="*/ 0 w 217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36" name="Freeform 302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37" name="Freeform 303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 h 373"/>
                  <a:gd name="T2" fmla="*/ 0 w 216"/>
                  <a:gd name="T3" fmla="*/ 3 h 373"/>
                  <a:gd name="T4" fmla="*/ 0 w 216"/>
                  <a:gd name="T5" fmla="*/ 3 h 373"/>
                  <a:gd name="T6" fmla="*/ 0 w 216"/>
                  <a:gd name="T7" fmla="*/ 3 h 373"/>
                  <a:gd name="T8" fmla="*/ 0 w 216"/>
                  <a:gd name="T9" fmla="*/ 3 h 373"/>
                  <a:gd name="T10" fmla="*/ 0 w 216"/>
                  <a:gd name="T11" fmla="*/ 3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3 h 373"/>
                  <a:gd name="T18" fmla="*/ 0 w 216"/>
                  <a:gd name="T19" fmla="*/ 3 h 373"/>
                  <a:gd name="T20" fmla="*/ 0 w 216"/>
                  <a:gd name="T21" fmla="*/ 3 h 373"/>
                  <a:gd name="T22" fmla="*/ 0 w 216"/>
                  <a:gd name="T23" fmla="*/ 3 h 373"/>
                  <a:gd name="T24" fmla="*/ 0 w 216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38" name="Freeform 304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39" name="Freeform 305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 h 373"/>
                  <a:gd name="T2" fmla="*/ 0 w 217"/>
                  <a:gd name="T3" fmla="*/ 3 h 373"/>
                  <a:gd name="T4" fmla="*/ 0 w 217"/>
                  <a:gd name="T5" fmla="*/ 3 h 373"/>
                  <a:gd name="T6" fmla="*/ 0 w 217"/>
                  <a:gd name="T7" fmla="*/ 3 h 373"/>
                  <a:gd name="T8" fmla="*/ 0 w 217"/>
                  <a:gd name="T9" fmla="*/ 3 h 373"/>
                  <a:gd name="T10" fmla="*/ 0 w 217"/>
                  <a:gd name="T11" fmla="*/ 3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3 h 373"/>
                  <a:gd name="T18" fmla="*/ 0 w 217"/>
                  <a:gd name="T19" fmla="*/ 3 h 373"/>
                  <a:gd name="T20" fmla="*/ 0 w 217"/>
                  <a:gd name="T21" fmla="*/ 3 h 373"/>
                  <a:gd name="T22" fmla="*/ 0 w 217"/>
                  <a:gd name="T23" fmla="*/ 3 h 373"/>
                  <a:gd name="T24" fmla="*/ 0 w 217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0" name="Freeform 306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1" name="Freeform 307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 h 372"/>
                  <a:gd name="T2" fmla="*/ 0 w 216"/>
                  <a:gd name="T3" fmla="*/ 3 h 372"/>
                  <a:gd name="T4" fmla="*/ 0 w 216"/>
                  <a:gd name="T5" fmla="*/ 3 h 372"/>
                  <a:gd name="T6" fmla="*/ 0 w 216"/>
                  <a:gd name="T7" fmla="*/ 3 h 372"/>
                  <a:gd name="T8" fmla="*/ 0 w 216"/>
                  <a:gd name="T9" fmla="*/ 3 h 372"/>
                  <a:gd name="T10" fmla="*/ 0 w 216"/>
                  <a:gd name="T11" fmla="*/ 3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3 h 372"/>
                  <a:gd name="T22" fmla="*/ 0 w 216"/>
                  <a:gd name="T23" fmla="*/ 3 h 372"/>
                  <a:gd name="T24" fmla="*/ 0 w 216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2" name="Freeform 308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3" name="Freeform 309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 h 372"/>
                  <a:gd name="T2" fmla="*/ 0 w 217"/>
                  <a:gd name="T3" fmla="*/ 3 h 372"/>
                  <a:gd name="T4" fmla="*/ 0 w 217"/>
                  <a:gd name="T5" fmla="*/ 3 h 372"/>
                  <a:gd name="T6" fmla="*/ 0 w 217"/>
                  <a:gd name="T7" fmla="*/ 3 h 372"/>
                  <a:gd name="T8" fmla="*/ 0 w 217"/>
                  <a:gd name="T9" fmla="*/ 3 h 372"/>
                  <a:gd name="T10" fmla="*/ 0 w 217"/>
                  <a:gd name="T11" fmla="*/ 3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3 h 372"/>
                  <a:gd name="T22" fmla="*/ 0 w 217"/>
                  <a:gd name="T23" fmla="*/ 3 h 372"/>
                  <a:gd name="T24" fmla="*/ 0 w 217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4" name="Freeform 310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5" name="Freeform 311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 h 373"/>
                  <a:gd name="T2" fmla="*/ 0 w 215"/>
                  <a:gd name="T3" fmla="*/ 3 h 373"/>
                  <a:gd name="T4" fmla="*/ 0 w 215"/>
                  <a:gd name="T5" fmla="*/ 3 h 373"/>
                  <a:gd name="T6" fmla="*/ 0 w 215"/>
                  <a:gd name="T7" fmla="*/ 3 h 373"/>
                  <a:gd name="T8" fmla="*/ 0 w 215"/>
                  <a:gd name="T9" fmla="*/ 3 h 373"/>
                  <a:gd name="T10" fmla="*/ 0 w 215"/>
                  <a:gd name="T11" fmla="*/ 3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3 h 373"/>
                  <a:gd name="T18" fmla="*/ 0 w 215"/>
                  <a:gd name="T19" fmla="*/ 3 h 373"/>
                  <a:gd name="T20" fmla="*/ 0 w 215"/>
                  <a:gd name="T21" fmla="*/ 3 h 373"/>
                  <a:gd name="T22" fmla="*/ 0 w 215"/>
                  <a:gd name="T23" fmla="*/ 3 h 373"/>
                  <a:gd name="T24" fmla="*/ 0 w 215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6" name="Freeform 312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7" name="Freeform 313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 h 373"/>
                  <a:gd name="T2" fmla="*/ 0 w 216"/>
                  <a:gd name="T3" fmla="*/ 3 h 373"/>
                  <a:gd name="T4" fmla="*/ 0 w 216"/>
                  <a:gd name="T5" fmla="*/ 3 h 373"/>
                  <a:gd name="T6" fmla="*/ 0 w 216"/>
                  <a:gd name="T7" fmla="*/ 3 h 373"/>
                  <a:gd name="T8" fmla="*/ 0 w 216"/>
                  <a:gd name="T9" fmla="*/ 3 h 373"/>
                  <a:gd name="T10" fmla="*/ 0 w 216"/>
                  <a:gd name="T11" fmla="*/ 3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3 h 373"/>
                  <a:gd name="T18" fmla="*/ 0 w 216"/>
                  <a:gd name="T19" fmla="*/ 3 h 373"/>
                  <a:gd name="T20" fmla="*/ 0 w 216"/>
                  <a:gd name="T21" fmla="*/ 3 h 373"/>
                  <a:gd name="T22" fmla="*/ 0 w 216"/>
                  <a:gd name="T23" fmla="*/ 3 h 373"/>
                  <a:gd name="T24" fmla="*/ 0 w 216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8" name="Freeform 314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49" name="Freeform 315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 h 373"/>
                  <a:gd name="T2" fmla="*/ 0 w 215"/>
                  <a:gd name="T3" fmla="*/ 3 h 373"/>
                  <a:gd name="T4" fmla="*/ 0 w 215"/>
                  <a:gd name="T5" fmla="*/ 3 h 373"/>
                  <a:gd name="T6" fmla="*/ 0 w 215"/>
                  <a:gd name="T7" fmla="*/ 3 h 373"/>
                  <a:gd name="T8" fmla="*/ 0 w 215"/>
                  <a:gd name="T9" fmla="*/ 3 h 373"/>
                  <a:gd name="T10" fmla="*/ 0 w 215"/>
                  <a:gd name="T11" fmla="*/ 3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3 h 373"/>
                  <a:gd name="T18" fmla="*/ 0 w 215"/>
                  <a:gd name="T19" fmla="*/ 3 h 373"/>
                  <a:gd name="T20" fmla="*/ 0 w 215"/>
                  <a:gd name="T21" fmla="*/ 3 h 373"/>
                  <a:gd name="T22" fmla="*/ 0 w 215"/>
                  <a:gd name="T23" fmla="*/ 3 h 373"/>
                  <a:gd name="T24" fmla="*/ 0 w 215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50" name="Freeform 316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51" name="Freeform 317"/>
              <p:cNvSpPr>
                <a:spLocks/>
              </p:cNvSpPr>
              <p:nvPr/>
            </p:nvSpPr>
            <p:spPr bwMode="auto">
              <a:xfrm>
                <a:off x="4903" y="3139"/>
                <a:ext cx="71" cy="324"/>
              </a:xfrm>
              <a:custGeom>
                <a:avLst/>
                <a:gdLst>
                  <a:gd name="T0" fmla="*/ 0 w 216"/>
                  <a:gd name="T1" fmla="*/ 3 h 372"/>
                  <a:gd name="T2" fmla="*/ 0 w 216"/>
                  <a:gd name="T3" fmla="*/ 3 h 372"/>
                  <a:gd name="T4" fmla="*/ 0 w 216"/>
                  <a:gd name="T5" fmla="*/ 3 h 372"/>
                  <a:gd name="T6" fmla="*/ 0 w 216"/>
                  <a:gd name="T7" fmla="*/ 3 h 372"/>
                  <a:gd name="T8" fmla="*/ 0 w 216"/>
                  <a:gd name="T9" fmla="*/ 3 h 372"/>
                  <a:gd name="T10" fmla="*/ 0 w 216"/>
                  <a:gd name="T11" fmla="*/ 3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3 h 372"/>
                  <a:gd name="T22" fmla="*/ 0 w 216"/>
                  <a:gd name="T23" fmla="*/ 3 h 372"/>
                  <a:gd name="T24" fmla="*/ 0 w 216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6" y="372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52" name="Freeform 318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53" name="Freeform 319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 h 372"/>
                  <a:gd name="T2" fmla="*/ 0 w 215"/>
                  <a:gd name="T3" fmla="*/ 3 h 372"/>
                  <a:gd name="T4" fmla="*/ 0 w 215"/>
                  <a:gd name="T5" fmla="*/ 3 h 372"/>
                  <a:gd name="T6" fmla="*/ 0 w 215"/>
                  <a:gd name="T7" fmla="*/ 3 h 372"/>
                  <a:gd name="T8" fmla="*/ 0 w 215"/>
                  <a:gd name="T9" fmla="*/ 3 h 372"/>
                  <a:gd name="T10" fmla="*/ 0 w 215"/>
                  <a:gd name="T11" fmla="*/ 3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3 h 372"/>
                  <a:gd name="T22" fmla="*/ 0 w 215"/>
                  <a:gd name="T23" fmla="*/ 3 h 372"/>
                  <a:gd name="T24" fmla="*/ 0 w 215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54" name="Freeform 320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  <p:sp>
            <p:nvSpPr>
              <p:cNvPr id="100555" name="Rectangle 321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56" name="Rectangle 322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57" name="Rectangle 323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58" name="Rectangle 324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59" name="Rectangle 325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60" name="Rectangle 326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398" tIns="45700" rIns="91398" bIns="45700"/>
              <a:lstStyle/>
              <a:p>
                <a:pPr algn="ctr" defTabSz="911225"/>
                <a:endParaRPr lang="ru-RU"/>
              </a:p>
            </p:txBody>
          </p:sp>
          <p:sp>
            <p:nvSpPr>
              <p:cNvPr id="100561" name="Freeform 327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19 h 38"/>
                  <a:gd name="T2" fmla="*/ 0 w 37"/>
                  <a:gd name="T3" fmla="*/ 19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19 h 38"/>
                  <a:gd name="T32" fmla="*/ 0 w 37"/>
                  <a:gd name="T33" fmla="*/ 19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lIns="91420" tIns="45711" rIns="91420" bIns="45711"/>
              <a:lstStyle/>
              <a:p>
                <a:endParaRPr lang="ru-RU"/>
              </a:p>
            </p:txBody>
          </p:sp>
        </p:grpSp>
        <p:sp>
          <p:nvSpPr>
            <p:cNvPr id="100472" name="Text Box 352"/>
            <p:cNvSpPr txBox="1">
              <a:spLocks noChangeArrowheads="1"/>
            </p:cNvSpPr>
            <p:nvPr/>
          </p:nvSpPr>
          <p:spPr bwMode="auto">
            <a:xfrm>
              <a:off x="11150588" y="8548707"/>
              <a:ext cx="730255" cy="2925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027" tIns="61018" rIns="122027" bIns="61018">
              <a:spAutoFit/>
            </a:bodyPr>
            <a:lstStyle/>
            <a:p>
              <a:pPr defTabSz="1392238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</a:rPr>
                <a:t> </a:t>
              </a: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СОШ</a:t>
              </a:r>
            </a:p>
          </p:txBody>
        </p:sp>
        <p:grpSp>
          <p:nvGrpSpPr>
            <p:cNvPr id="100473" name="Group 300"/>
            <p:cNvGrpSpPr>
              <a:grpSpLocks/>
            </p:cNvGrpSpPr>
            <p:nvPr/>
          </p:nvGrpSpPr>
          <p:grpSpPr bwMode="auto">
            <a:xfrm>
              <a:off x="9761544" y="7983549"/>
              <a:ext cx="639767" cy="357192"/>
              <a:chOff x="3288" y="3929"/>
              <a:chExt cx="479" cy="211"/>
            </a:xfrm>
          </p:grpSpPr>
          <p:grpSp>
            <p:nvGrpSpPr>
              <p:cNvPr id="100475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00477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00478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00479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00480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00481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00482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00476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00474" name="Text Box 55"/>
            <p:cNvSpPr txBox="1">
              <a:spLocks noChangeArrowheads="1"/>
            </p:cNvSpPr>
            <p:nvPr/>
          </p:nvSpPr>
          <p:spPr bwMode="auto">
            <a:xfrm>
              <a:off x="10044118" y="7983549"/>
              <a:ext cx="2700357" cy="460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1293" tIns="60681" rIns="121293" bIns="60681"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rPr>
                <a:t>-</a:t>
              </a:r>
              <a:r>
                <a:rPr lang="ru-RU" sz="1100">
                  <a:solidFill>
                    <a:schemeClr val="tx1"/>
                  </a:solidFill>
                  <a:latin typeface="Garamond" pitchFamily="18" charset="0"/>
                  <a:cs typeface="Times New Roman" pitchFamily="18" charset="0"/>
                </a:rPr>
                <a:t>районная (городская  больница) с у к. номера и кол. коек</a:t>
              </a:r>
            </a:p>
          </p:txBody>
        </p:sp>
        <p:sp>
          <p:nvSpPr>
            <p:cNvPr id="1130" name="Полилиния 1129"/>
            <p:cNvSpPr/>
            <p:nvPr/>
          </p:nvSpPr>
          <p:spPr>
            <a:xfrm>
              <a:off x="9758386" y="7181899"/>
              <a:ext cx="561939" cy="333345"/>
            </a:xfrm>
            <a:custGeom>
              <a:avLst/>
              <a:gdLst>
                <a:gd name="connsiteX0" fmla="*/ 4385510 w 10132594"/>
                <a:gd name="connsiteY0" fmla="*/ 0 h 7609973"/>
                <a:gd name="connsiteX1" fmla="*/ 5973678 w 10132594"/>
                <a:gd name="connsiteY1" fmla="*/ 144379 h 7609973"/>
                <a:gd name="connsiteX2" fmla="*/ 8163426 w 10132594"/>
                <a:gd name="connsiteY2" fmla="*/ 372979 h 7609973"/>
                <a:gd name="connsiteX3" fmla="*/ 9162047 w 10132594"/>
                <a:gd name="connsiteY3" fmla="*/ 517358 h 7609973"/>
                <a:gd name="connsiteX4" fmla="*/ 9222205 w 10132594"/>
                <a:gd name="connsiteY4" fmla="*/ 782053 h 7609973"/>
                <a:gd name="connsiteX5" fmla="*/ 9438773 w 10132594"/>
                <a:gd name="connsiteY5" fmla="*/ 1118937 h 7609973"/>
                <a:gd name="connsiteX6" fmla="*/ 10040352 w 10132594"/>
                <a:gd name="connsiteY6" fmla="*/ 1648327 h 7609973"/>
                <a:gd name="connsiteX7" fmla="*/ 9992226 w 10132594"/>
                <a:gd name="connsiteY7" fmla="*/ 1804737 h 7609973"/>
                <a:gd name="connsiteX8" fmla="*/ 9847847 w 10132594"/>
                <a:gd name="connsiteY8" fmla="*/ 2009274 h 7609973"/>
                <a:gd name="connsiteX9" fmla="*/ 9859878 w 10132594"/>
                <a:gd name="connsiteY9" fmla="*/ 2550695 h 7609973"/>
                <a:gd name="connsiteX10" fmla="*/ 9968162 w 10132594"/>
                <a:gd name="connsiteY10" fmla="*/ 2671011 h 7609973"/>
                <a:gd name="connsiteX11" fmla="*/ 9823784 w 10132594"/>
                <a:gd name="connsiteY11" fmla="*/ 2803358 h 7609973"/>
                <a:gd name="connsiteX12" fmla="*/ 9294394 w 10132594"/>
                <a:gd name="connsiteY12" fmla="*/ 3068053 h 7609973"/>
                <a:gd name="connsiteX13" fmla="*/ 8933447 w 10132594"/>
                <a:gd name="connsiteY13" fmla="*/ 3368842 h 7609973"/>
                <a:gd name="connsiteX14" fmla="*/ 8512341 w 10132594"/>
                <a:gd name="connsiteY14" fmla="*/ 3561348 h 7609973"/>
                <a:gd name="connsiteX15" fmla="*/ 8247647 w 10132594"/>
                <a:gd name="connsiteY15" fmla="*/ 3789948 h 7609973"/>
                <a:gd name="connsiteX16" fmla="*/ 7862636 w 10132594"/>
                <a:gd name="connsiteY16" fmla="*/ 3801979 h 7609973"/>
                <a:gd name="connsiteX17" fmla="*/ 7513720 w 10132594"/>
                <a:gd name="connsiteY17" fmla="*/ 3898232 h 7609973"/>
                <a:gd name="connsiteX18" fmla="*/ 6623384 w 10132594"/>
                <a:gd name="connsiteY18" fmla="*/ 3826042 h 7609973"/>
                <a:gd name="connsiteX19" fmla="*/ 6214310 w 10132594"/>
                <a:gd name="connsiteY19" fmla="*/ 3886200 h 7609973"/>
                <a:gd name="connsiteX20" fmla="*/ 6033836 w 10132594"/>
                <a:gd name="connsiteY20" fmla="*/ 4126832 h 7609973"/>
                <a:gd name="connsiteX21" fmla="*/ 5420226 w 10132594"/>
                <a:gd name="connsiteY21" fmla="*/ 4271211 h 7609973"/>
                <a:gd name="connsiteX22" fmla="*/ 5143499 w 10132594"/>
                <a:gd name="connsiteY22" fmla="*/ 4523874 h 7609973"/>
                <a:gd name="connsiteX23" fmla="*/ 5095373 w 10132594"/>
                <a:gd name="connsiteY23" fmla="*/ 4896853 h 7609973"/>
                <a:gd name="connsiteX24" fmla="*/ 5468352 w 10132594"/>
                <a:gd name="connsiteY24" fmla="*/ 5317958 h 7609973"/>
                <a:gd name="connsiteX25" fmla="*/ 6009773 w 10132594"/>
                <a:gd name="connsiteY25" fmla="*/ 5558590 h 7609973"/>
                <a:gd name="connsiteX26" fmla="*/ 6298531 w 10132594"/>
                <a:gd name="connsiteY26" fmla="*/ 5462337 h 7609973"/>
                <a:gd name="connsiteX27" fmla="*/ 6767762 w 10132594"/>
                <a:gd name="connsiteY27" fmla="*/ 5883442 h 7609973"/>
                <a:gd name="connsiteX28" fmla="*/ 6984331 w 10132594"/>
                <a:gd name="connsiteY28" fmla="*/ 6388769 h 7609973"/>
                <a:gd name="connsiteX29" fmla="*/ 6671510 w 10132594"/>
                <a:gd name="connsiteY29" fmla="*/ 6701590 h 7609973"/>
                <a:gd name="connsiteX30" fmla="*/ 6515099 w 10132594"/>
                <a:gd name="connsiteY30" fmla="*/ 7218948 h 7609973"/>
                <a:gd name="connsiteX31" fmla="*/ 5396162 w 10132594"/>
                <a:gd name="connsiteY31" fmla="*/ 7519737 h 7609973"/>
                <a:gd name="connsiteX32" fmla="*/ 3158289 w 10132594"/>
                <a:gd name="connsiteY32" fmla="*/ 7567863 h 7609973"/>
                <a:gd name="connsiteX33" fmla="*/ 1221205 w 10132594"/>
                <a:gd name="connsiteY33" fmla="*/ 7267074 h 7609973"/>
                <a:gd name="connsiteX34" fmla="*/ 559468 w 10132594"/>
                <a:gd name="connsiteY34" fmla="*/ 6773779 h 7609973"/>
                <a:gd name="connsiteX35" fmla="*/ 667752 w 10132594"/>
                <a:gd name="connsiteY35" fmla="*/ 6051885 h 7609973"/>
                <a:gd name="connsiteX36" fmla="*/ 631657 w 10132594"/>
                <a:gd name="connsiteY36" fmla="*/ 5233737 h 7609973"/>
                <a:gd name="connsiteX37" fmla="*/ 715878 w 10132594"/>
                <a:gd name="connsiteY37" fmla="*/ 4776537 h 7609973"/>
                <a:gd name="connsiteX38" fmla="*/ 427120 w 10132594"/>
                <a:gd name="connsiteY38" fmla="*/ 4307306 h 7609973"/>
                <a:gd name="connsiteX39" fmla="*/ 366962 w 10132594"/>
                <a:gd name="connsiteY39" fmla="*/ 3693695 h 7609973"/>
                <a:gd name="connsiteX40" fmla="*/ 270710 w 10132594"/>
                <a:gd name="connsiteY40" fmla="*/ 3236495 h 7609973"/>
                <a:gd name="connsiteX41" fmla="*/ 54141 w 10132594"/>
                <a:gd name="connsiteY41" fmla="*/ 3068053 h 7609973"/>
                <a:gd name="connsiteX42" fmla="*/ 162426 w 10132594"/>
                <a:gd name="connsiteY42" fmla="*/ 2887579 h 7609973"/>
                <a:gd name="connsiteX43" fmla="*/ 1028699 w 10132594"/>
                <a:gd name="connsiteY43" fmla="*/ 2586790 h 7609973"/>
                <a:gd name="connsiteX44" fmla="*/ 1377615 w 10132594"/>
                <a:gd name="connsiteY44" fmla="*/ 2466474 h 7609973"/>
                <a:gd name="connsiteX45" fmla="*/ 1931068 w 10132594"/>
                <a:gd name="connsiteY45" fmla="*/ 2526632 h 7609973"/>
                <a:gd name="connsiteX46" fmla="*/ 2304047 w 10132594"/>
                <a:gd name="connsiteY46" fmla="*/ 2550695 h 7609973"/>
                <a:gd name="connsiteX47" fmla="*/ 2544678 w 10132594"/>
                <a:gd name="connsiteY47" fmla="*/ 2406316 h 7609973"/>
                <a:gd name="connsiteX48" fmla="*/ 2941720 w 10132594"/>
                <a:gd name="connsiteY48" fmla="*/ 2273969 h 7609973"/>
                <a:gd name="connsiteX49" fmla="*/ 3086099 w 10132594"/>
                <a:gd name="connsiteY49" fmla="*/ 2009274 h 7609973"/>
                <a:gd name="connsiteX50" fmla="*/ 2977815 w 10132594"/>
                <a:gd name="connsiteY50" fmla="*/ 1780674 h 7609973"/>
                <a:gd name="connsiteX51" fmla="*/ 2556710 w 10132594"/>
                <a:gd name="connsiteY51" fmla="*/ 1540042 h 7609973"/>
                <a:gd name="connsiteX52" fmla="*/ 2279984 w 10132594"/>
                <a:gd name="connsiteY52" fmla="*/ 1407695 h 7609973"/>
                <a:gd name="connsiteX53" fmla="*/ 2159668 w 10132594"/>
                <a:gd name="connsiteY53" fmla="*/ 1191127 h 7609973"/>
                <a:gd name="connsiteX54" fmla="*/ 1642310 w 10132594"/>
                <a:gd name="connsiteY54" fmla="*/ 890337 h 7609973"/>
                <a:gd name="connsiteX55" fmla="*/ 1401678 w 10132594"/>
                <a:gd name="connsiteY55" fmla="*/ 637674 h 7609973"/>
                <a:gd name="connsiteX56" fmla="*/ 1521994 w 10132594"/>
                <a:gd name="connsiteY56" fmla="*/ 216569 h 7609973"/>
                <a:gd name="connsiteX57" fmla="*/ 2123573 w 10132594"/>
                <a:gd name="connsiteY57" fmla="*/ 36095 h 7609973"/>
                <a:gd name="connsiteX58" fmla="*/ 4385510 w 10132594"/>
                <a:gd name="connsiteY58" fmla="*/ 0 h 76099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32594" h="7609973">
                  <a:moveTo>
                    <a:pt x="4385510" y="0"/>
                  </a:moveTo>
                  <a:lnTo>
                    <a:pt x="5973678" y="144379"/>
                  </a:lnTo>
                  <a:lnTo>
                    <a:pt x="8163426" y="372979"/>
                  </a:lnTo>
                  <a:cubicBezTo>
                    <a:pt x="8694821" y="435142"/>
                    <a:pt x="8985584" y="449179"/>
                    <a:pt x="9162047" y="517358"/>
                  </a:cubicBezTo>
                  <a:cubicBezTo>
                    <a:pt x="9338510" y="585537"/>
                    <a:pt x="9176084" y="681790"/>
                    <a:pt x="9222205" y="782053"/>
                  </a:cubicBezTo>
                  <a:cubicBezTo>
                    <a:pt x="9268326" y="882316"/>
                    <a:pt x="9302415" y="974558"/>
                    <a:pt x="9438773" y="1118937"/>
                  </a:cubicBezTo>
                  <a:cubicBezTo>
                    <a:pt x="9575131" y="1263316"/>
                    <a:pt x="9948110" y="1534027"/>
                    <a:pt x="10040352" y="1648327"/>
                  </a:cubicBezTo>
                  <a:cubicBezTo>
                    <a:pt x="10132594" y="1762627"/>
                    <a:pt x="10024310" y="1744579"/>
                    <a:pt x="9992226" y="1804737"/>
                  </a:cubicBezTo>
                  <a:cubicBezTo>
                    <a:pt x="9960142" y="1864895"/>
                    <a:pt x="9869905" y="1884948"/>
                    <a:pt x="9847847" y="2009274"/>
                  </a:cubicBezTo>
                  <a:cubicBezTo>
                    <a:pt x="9825789" y="2133600"/>
                    <a:pt x="9839826" y="2440406"/>
                    <a:pt x="9859878" y="2550695"/>
                  </a:cubicBezTo>
                  <a:cubicBezTo>
                    <a:pt x="9879931" y="2660985"/>
                    <a:pt x="9974178" y="2628901"/>
                    <a:pt x="9968162" y="2671011"/>
                  </a:cubicBezTo>
                  <a:cubicBezTo>
                    <a:pt x="9962146" y="2713122"/>
                    <a:pt x="9936079" y="2737184"/>
                    <a:pt x="9823784" y="2803358"/>
                  </a:cubicBezTo>
                  <a:cubicBezTo>
                    <a:pt x="9711489" y="2869532"/>
                    <a:pt x="9442783" y="2973806"/>
                    <a:pt x="9294394" y="3068053"/>
                  </a:cubicBezTo>
                  <a:cubicBezTo>
                    <a:pt x="9146005" y="3162300"/>
                    <a:pt x="9063789" y="3286626"/>
                    <a:pt x="8933447" y="3368842"/>
                  </a:cubicBezTo>
                  <a:cubicBezTo>
                    <a:pt x="8803105" y="3451058"/>
                    <a:pt x="8626641" y="3491164"/>
                    <a:pt x="8512341" y="3561348"/>
                  </a:cubicBezTo>
                  <a:cubicBezTo>
                    <a:pt x="8398041" y="3631532"/>
                    <a:pt x="8355931" y="3749843"/>
                    <a:pt x="8247647" y="3789948"/>
                  </a:cubicBezTo>
                  <a:cubicBezTo>
                    <a:pt x="8139363" y="3830053"/>
                    <a:pt x="7984957" y="3783932"/>
                    <a:pt x="7862636" y="3801979"/>
                  </a:cubicBezTo>
                  <a:cubicBezTo>
                    <a:pt x="7740315" y="3820026"/>
                    <a:pt x="7720262" y="3894222"/>
                    <a:pt x="7513720" y="3898232"/>
                  </a:cubicBezTo>
                  <a:cubicBezTo>
                    <a:pt x="7307178" y="3902242"/>
                    <a:pt x="6839952" y="3828047"/>
                    <a:pt x="6623384" y="3826042"/>
                  </a:cubicBezTo>
                  <a:cubicBezTo>
                    <a:pt x="6406816" y="3824037"/>
                    <a:pt x="6312568" y="3836068"/>
                    <a:pt x="6214310" y="3886200"/>
                  </a:cubicBezTo>
                  <a:cubicBezTo>
                    <a:pt x="6116052" y="3936332"/>
                    <a:pt x="6166183" y="4062664"/>
                    <a:pt x="6033836" y="4126832"/>
                  </a:cubicBezTo>
                  <a:cubicBezTo>
                    <a:pt x="5901489" y="4191000"/>
                    <a:pt x="5568615" y="4205037"/>
                    <a:pt x="5420226" y="4271211"/>
                  </a:cubicBezTo>
                  <a:cubicBezTo>
                    <a:pt x="5271837" y="4337385"/>
                    <a:pt x="5197641" y="4419601"/>
                    <a:pt x="5143499" y="4523874"/>
                  </a:cubicBezTo>
                  <a:cubicBezTo>
                    <a:pt x="5089357" y="4628147"/>
                    <a:pt x="5041231" y="4764506"/>
                    <a:pt x="5095373" y="4896853"/>
                  </a:cubicBezTo>
                  <a:cubicBezTo>
                    <a:pt x="5149515" y="5029200"/>
                    <a:pt x="5315952" y="5207669"/>
                    <a:pt x="5468352" y="5317958"/>
                  </a:cubicBezTo>
                  <a:cubicBezTo>
                    <a:pt x="5620752" y="5428247"/>
                    <a:pt x="5871410" y="5534527"/>
                    <a:pt x="6009773" y="5558590"/>
                  </a:cubicBezTo>
                  <a:cubicBezTo>
                    <a:pt x="6148136" y="5582653"/>
                    <a:pt x="6172200" y="5408195"/>
                    <a:pt x="6298531" y="5462337"/>
                  </a:cubicBezTo>
                  <a:cubicBezTo>
                    <a:pt x="6424862" y="5516479"/>
                    <a:pt x="6653462" y="5729037"/>
                    <a:pt x="6767762" y="5883442"/>
                  </a:cubicBezTo>
                  <a:cubicBezTo>
                    <a:pt x="6882062" y="6037847"/>
                    <a:pt x="7000373" y="6252411"/>
                    <a:pt x="6984331" y="6388769"/>
                  </a:cubicBezTo>
                  <a:cubicBezTo>
                    <a:pt x="6968289" y="6525127"/>
                    <a:pt x="6749715" y="6563227"/>
                    <a:pt x="6671510" y="6701590"/>
                  </a:cubicBezTo>
                  <a:cubicBezTo>
                    <a:pt x="6593305" y="6839953"/>
                    <a:pt x="6727657" y="7082590"/>
                    <a:pt x="6515099" y="7218948"/>
                  </a:cubicBezTo>
                  <a:cubicBezTo>
                    <a:pt x="6302541" y="7355306"/>
                    <a:pt x="5955630" y="7461585"/>
                    <a:pt x="5396162" y="7519737"/>
                  </a:cubicBezTo>
                  <a:cubicBezTo>
                    <a:pt x="4836694" y="7577889"/>
                    <a:pt x="3854115" y="7609973"/>
                    <a:pt x="3158289" y="7567863"/>
                  </a:cubicBezTo>
                  <a:cubicBezTo>
                    <a:pt x="2462463" y="7525753"/>
                    <a:pt x="1654342" y="7399421"/>
                    <a:pt x="1221205" y="7267074"/>
                  </a:cubicBezTo>
                  <a:cubicBezTo>
                    <a:pt x="788068" y="7134727"/>
                    <a:pt x="651710" y="6976310"/>
                    <a:pt x="559468" y="6773779"/>
                  </a:cubicBezTo>
                  <a:cubicBezTo>
                    <a:pt x="467226" y="6571248"/>
                    <a:pt x="655721" y="6308559"/>
                    <a:pt x="667752" y="6051885"/>
                  </a:cubicBezTo>
                  <a:cubicBezTo>
                    <a:pt x="679784" y="5795211"/>
                    <a:pt x="623636" y="5446295"/>
                    <a:pt x="631657" y="5233737"/>
                  </a:cubicBezTo>
                  <a:cubicBezTo>
                    <a:pt x="639678" y="5021179"/>
                    <a:pt x="749967" y="4930942"/>
                    <a:pt x="715878" y="4776537"/>
                  </a:cubicBezTo>
                  <a:cubicBezTo>
                    <a:pt x="681789" y="4622132"/>
                    <a:pt x="485273" y="4487780"/>
                    <a:pt x="427120" y="4307306"/>
                  </a:cubicBezTo>
                  <a:cubicBezTo>
                    <a:pt x="368967" y="4126832"/>
                    <a:pt x="393030" y="3872163"/>
                    <a:pt x="366962" y="3693695"/>
                  </a:cubicBezTo>
                  <a:cubicBezTo>
                    <a:pt x="340894" y="3515227"/>
                    <a:pt x="322847" y="3340769"/>
                    <a:pt x="270710" y="3236495"/>
                  </a:cubicBezTo>
                  <a:cubicBezTo>
                    <a:pt x="218573" y="3132221"/>
                    <a:pt x="72188" y="3126206"/>
                    <a:pt x="54141" y="3068053"/>
                  </a:cubicBezTo>
                  <a:cubicBezTo>
                    <a:pt x="36094" y="3009900"/>
                    <a:pt x="0" y="2967790"/>
                    <a:pt x="162426" y="2887579"/>
                  </a:cubicBezTo>
                  <a:cubicBezTo>
                    <a:pt x="324852" y="2807368"/>
                    <a:pt x="1028699" y="2586790"/>
                    <a:pt x="1028699" y="2586790"/>
                  </a:cubicBezTo>
                  <a:cubicBezTo>
                    <a:pt x="1231231" y="2516606"/>
                    <a:pt x="1227220" y="2476500"/>
                    <a:pt x="1377615" y="2466474"/>
                  </a:cubicBezTo>
                  <a:cubicBezTo>
                    <a:pt x="1528010" y="2456448"/>
                    <a:pt x="1776663" y="2512595"/>
                    <a:pt x="1931068" y="2526632"/>
                  </a:cubicBezTo>
                  <a:cubicBezTo>
                    <a:pt x="2085473" y="2540669"/>
                    <a:pt x="2201779" y="2570748"/>
                    <a:pt x="2304047" y="2550695"/>
                  </a:cubicBezTo>
                  <a:cubicBezTo>
                    <a:pt x="2406315" y="2530642"/>
                    <a:pt x="2438399" y="2452437"/>
                    <a:pt x="2544678" y="2406316"/>
                  </a:cubicBezTo>
                  <a:cubicBezTo>
                    <a:pt x="2650957" y="2360195"/>
                    <a:pt x="2851483" y="2340143"/>
                    <a:pt x="2941720" y="2273969"/>
                  </a:cubicBezTo>
                  <a:cubicBezTo>
                    <a:pt x="3031957" y="2207795"/>
                    <a:pt x="3080083" y="2091490"/>
                    <a:pt x="3086099" y="2009274"/>
                  </a:cubicBezTo>
                  <a:cubicBezTo>
                    <a:pt x="3092115" y="1927058"/>
                    <a:pt x="3066046" y="1858879"/>
                    <a:pt x="2977815" y="1780674"/>
                  </a:cubicBezTo>
                  <a:cubicBezTo>
                    <a:pt x="2889584" y="1702469"/>
                    <a:pt x="2673015" y="1602205"/>
                    <a:pt x="2556710" y="1540042"/>
                  </a:cubicBezTo>
                  <a:cubicBezTo>
                    <a:pt x="2440405" y="1477879"/>
                    <a:pt x="2346158" y="1465847"/>
                    <a:pt x="2279984" y="1407695"/>
                  </a:cubicBezTo>
                  <a:cubicBezTo>
                    <a:pt x="2213810" y="1349543"/>
                    <a:pt x="2265947" y="1277353"/>
                    <a:pt x="2159668" y="1191127"/>
                  </a:cubicBezTo>
                  <a:cubicBezTo>
                    <a:pt x="2053389" y="1104901"/>
                    <a:pt x="1768642" y="982579"/>
                    <a:pt x="1642310" y="890337"/>
                  </a:cubicBezTo>
                  <a:cubicBezTo>
                    <a:pt x="1515978" y="798095"/>
                    <a:pt x="1421731" y="749969"/>
                    <a:pt x="1401678" y="637674"/>
                  </a:cubicBezTo>
                  <a:cubicBezTo>
                    <a:pt x="1381625" y="525379"/>
                    <a:pt x="1401678" y="316832"/>
                    <a:pt x="1521994" y="216569"/>
                  </a:cubicBezTo>
                  <a:cubicBezTo>
                    <a:pt x="1642310" y="116306"/>
                    <a:pt x="1640305" y="72190"/>
                    <a:pt x="2123573" y="36095"/>
                  </a:cubicBezTo>
                  <a:cubicBezTo>
                    <a:pt x="2606841" y="0"/>
                    <a:pt x="3514223" y="0"/>
                    <a:pt x="4385510" y="0"/>
                  </a:cubicBezTo>
                  <a:close/>
                </a:path>
              </a:pathLst>
            </a:custGeom>
            <a:solidFill>
              <a:srgbClr val="FF0066">
                <a:alpha val="30000"/>
              </a:srgbClr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131" name="Прямоугольник 1130"/>
            <p:cNvSpPr/>
            <p:nvPr/>
          </p:nvSpPr>
          <p:spPr>
            <a:xfrm>
              <a:off x="9972700" y="7181898"/>
              <a:ext cx="2828900" cy="26190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ru-RU" sz="1100" dirty="0" smtClean="0">
                  <a:solidFill>
                    <a:schemeClr val="tx1"/>
                  </a:solidFill>
                </a:rPr>
                <a:t>зона возможного землетрясения. </a:t>
              </a:r>
              <a:endParaRPr lang="ru-RU" sz="1100" dirty="0">
                <a:solidFill>
                  <a:schemeClr val="tx1"/>
                </a:solidFill>
              </a:endParaRPr>
            </a:p>
          </p:txBody>
        </p:sp>
      </p:grpSp>
      <p:sp>
        <p:nvSpPr>
          <p:cNvPr id="1217" name="AutoShape 173"/>
          <p:cNvSpPr>
            <a:spLocks noChangeArrowheads="1"/>
          </p:cNvSpPr>
          <p:nvPr/>
        </p:nvSpPr>
        <p:spPr bwMode="auto">
          <a:xfrm>
            <a:off x="0" y="3443278"/>
            <a:ext cx="2500330" cy="714373"/>
          </a:xfrm>
          <a:prstGeom prst="wedgeRectCallout">
            <a:avLst>
              <a:gd name="adj1" fmla="val 99085"/>
              <a:gd name="adj2" fmla="val 38791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ПВР </a:t>
            </a:r>
            <a:r>
              <a:rPr lang="ru-RU" sz="1000" dirty="0" smtClean="0">
                <a:solidFill>
                  <a:schemeClr val="tx1"/>
                </a:solidFill>
              </a:rPr>
              <a:t>расположен по </a:t>
            </a:r>
            <a:r>
              <a:rPr lang="ru-RU" sz="1000" dirty="0">
                <a:solidFill>
                  <a:schemeClr val="tx1"/>
                </a:solidFill>
              </a:rPr>
              <a:t>ул. </a:t>
            </a:r>
            <a:r>
              <a:rPr lang="ru-RU" sz="1000" dirty="0" err="1">
                <a:solidFill>
                  <a:schemeClr val="tx1"/>
                </a:solidFill>
              </a:rPr>
              <a:t>Мамакаева</a:t>
            </a:r>
            <a:r>
              <a:rPr lang="ru-RU" sz="1000" dirty="0">
                <a:solidFill>
                  <a:schemeClr val="tx1"/>
                </a:solidFill>
              </a:rPr>
              <a:t> №13, количество мест 125 чел</a:t>
            </a:r>
            <a:r>
              <a:rPr lang="ru-RU" sz="1000" dirty="0" smtClean="0">
                <a:solidFill>
                  <a:schemeClr val="tx1"/>
                </a:solidFill>
              </a:rPr>
              <a:t>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Руководитель </a:t>
            </a:r>
            <a:r>
              <a:rPr lang="ru-RU" sz="1000" dirty="0" err="1" smtClean="0">
                <a:solidFill>
                  <a:schemeClr val="tx1"/>
                </a:solidFill>
              </a:rPr>
              <a:t>Сельмурзаев</a:t>
            </a:r>
            <a:r>
              <a:rPr lang="ru-RU" sz="1000" dirty="0" smtClean="0">
                <a:solidFill>
                  <a:schemeClr val="tx1"/>
                </a:solidFill>
              </a:rPr>
              <a:t>  А. Ш.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тел.8928-784-29-15</a:t>
            </a:r>
            <a:endParaRPr lang="ru-RU" sz="1000" dirty="0">
              <a:solidFill>
                <a:schemeClr val="tx1"/>
              </a:solidFill>
            </a:endParaRPr>
          </a:p>
        </p:txBody>
      </p:sp>
      <p:graphicFrame>
        <p:nvGraphicFramePr>
          <p:cNvPr id="1133" name="Group 340"/>
          <p:cNvGraphicFramePr>
            <a:graphicFrameLocks noGrp="1"/>
          </p:cNvGraphicFramePr>
          <p:nvPr/>
        </p:nvGraphicFramePr>
        <p:xfrm>
          <a:off x="10401328" y="4014782"/>
          <a:ext cx="2286016" cy="2148322"/>
        </p:xfrm>
        <a:graphic>
          <a:graphicData uri="http://schemas.openxmlformats.org/drawingml/2006/table">
            <a:tbl>
              <a:tblPr/>
              <a:tblGrid>
                <a:gridCol w="1277088"/>
                <a:gridCol w="1008928"/>
              </a:tblGrid>
              <a:tr h="2402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предмета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предмета (вещей) на 1 чел.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</a:tr>
              <a:tr h="15012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Мыло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012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Подушка ватная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402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Наволочка подушечная верхняя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012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Простыня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012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Матрац ватный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5012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Одеяло полушерстяное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414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graphicFrame>
        <p:nvGraphicFramePr>
          <p:cNvPr id="111714" name="Group 98"/>
          <p:cNvGraphicFramePr>
            <a:graphicFrameLocks noGrp="1"/>
          </p:cNvGraphicFramePr>
          <p:nvPr/>
        </p:nvGraphicFramePr>
        <p:xfrm>
          <a:off x="0" y="1014413"/>
          <a:ext cx="12801600" cy="8589987"/>
        </p:xfrm>
        <a:graphic>
          <a:graphicData uri="http://schemas.openxmlformats.org/drawingml/2006/table">
            <a:tbl>
              <a:tblPr/>
              <a:tblGrid>
                <a:gridCol w="855663"/>
                <a:gridCol w="3527425"/>
                <a:gridCol w="3527425"/>
                <a:gridCol w="2806700"/>
                <a:gridCol w="2084387"/>
              </a:tblGrid>
              <a:tr h="569744">
                <a:tc gridSpan="5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с.п. </a:t>
                      </a: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 попадающих в зону ЧС.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Сельские поселения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 главы администрации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домовладений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жителей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Кунталов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М.В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5930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19763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Астамиров</a:t>
                      </a: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11663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Катар-Юрт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Эльтемиров А.А.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2431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10266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Валерик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Зубайраев Л.Х.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1166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Бексултанов М.М.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5467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Бамут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Эстамиров С.А.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Шаами-Юрт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Агзаев Т.А.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3570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Хамби-Ирзи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Хиназов Б-Х.В.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Новый-Шарой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Мишиев Р. 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1793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Давыденко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Исмаилов С. 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1669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Янди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Джамбулатов А.З.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1653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69744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Старый-Ачхой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Артамов А.М.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61357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12708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67 726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549"/>
          <p:cNvSpPr>
            <a:spLocks noChangeArrowheads="1"/>
          </p:cNvSpPr>
          <p:nvPr/>
        </p:nvSpPr>
        <p:spPr bwMode="auto">
          <a:xfrm>
            <a:off x="0" y="1371600"/>
            <a:ext cx="12801600" cy="8229600"/>
          </a:xfrm>
          <a:prstGeom prst="rect">
            <a:avLst/>
          </a:prstGeom>
          <a:solidFill>
            <a:srgbClr val="0000FF">
              <a:alpha val="16078"/>
            </a:srgbClr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2147" tIns="61076" rIns="122147" bIns="61076" anchor="ctr"/>
          <a:lstStyle/>
          <a:p>
            <a:pPr algn="ctr"/>
            <a:endParaRPr lang="ru-RU"/>
          </a:p>
        </p:txBody>
      </p:sp>
      <p:sp>
        <p:nvSpPr>
          <p:cNvPr id="57" name="Rectangle 2"/>
          <p:cNvSpPr txBox="1">
            <a:spLocks noChangeArrowheads="1"/>
          </p:cNvSpPr>
          <p:nvPr/>
        </p:nvSpPr>
        <p:spPr bwMode="auto">
          <a:xfrm>
            <a:off x="0" y="871538"/>
            <a:ext cx="12801600" cy="5715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/>
          <a:lstStyle/>
          <a:p>
            <a:pPr marL="458217" indent="-458217" algn="ctr">
              <a:spcBef>
                <a:spcPct val="20000"/>
              </a:spcBef>
              <a:defRPr/>
            </a:pPr>
            <a:r>
              <a:rPr lang="ru-RU" sz="3100" kern="0" dirty="0">
                <a:solidFill>
                  <a:srgbClr val="000000"/>
                </a:solidFill>
                <a:cs typeface="Times New Roman" pitchFamily="18" charset="0"/>
              </a:rPr>
              <a:t>Риски возникновения землетрясений</a:t>
            </a:r>
            <a:r>
              <a:rPr lang="ru-RU" sz="3100" kern="0" dirty="0">
                <a:solidFill>
                  <a:schemeClr val="tx1"/>
                </a:solidFill>
              </a:rPr>
              <a:t> </a:t>
            </a:r>
          </a:p>
        </p:txBody>
      </p:sp>
      <p:graphicFrame>
        <p:nvGraphicFramePr>
          <p:cNvPr id="88614" name="Group 550"/>
          <p:cNvGraphicFramePr>
            <a:graphicFrameLocks noGrp="1"/>
          </p:cNvGraphicFramePr>
          <p:nvPr/>
        </p:nvGraphicFramePr>
        <p:xfrm>
          <a:off x="350838" y="1782763"/>
          <a:ext cx="12435211" cy="6327230"/>
        </p:xfrm>
        <a:graphic>
          <a:graphicData uri="http://schemas.openxmlformats.org/drawingml/2006/table">
            <a:tbl>
              <a:tblPr/>
              <a:tblGrid>
                <a:gridCol w="606744"/>
                <a:gridCol w="2015807"/>
                <a:gridCol w="1209040"/>
                <a:gridCol w="604520"/>
                <a:gridCol w="706755"/>
                <a:gridCol w="704534"/>
                <a:gridCol w="909001"/>
                <a:gridCol w="804546"/>
                <a:gridCol w="806768"/>
                <a:gridCol w="806767"/>
                <a:gridCol w="706755"/>
                <a:gridCol w="704534"/>
                <a:gridCol w="788987"/>
                <a:gridCol w="768985"/>
                <a:gridCol w="291468"/>
              </a:tblGrid>
              <a:tr h="426664">
                <a:tc row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</a:t>
                      </a: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2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</a:t>
                      </a: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Населенный пункт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gridSpan="11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зданий по типам (классификация ММ</a:t>
                      </a:r>
                      <a:r>
                        <a:rPr kumimoji="0" lang="en-US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S</a:t>
                      </a: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К-86)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14"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cap="flat">
                      <a:noFill/>
                    </a:lnR>
                    <a:lnT cap="flat">
                      <a:noFill/>
                    </a:lnT>
                    <a:lnB cap="flat"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</a:tr>
              <a:tr h="42666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А1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А2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Б1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Б2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В1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В2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С7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С8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С9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Ачхой-Мартан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3123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219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2900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Катар-Юрт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2424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424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2000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Самашки 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2345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2145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Валерик 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1163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160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1003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Новый-Шарой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334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310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Давыденко 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306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Шаами-Юрт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798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48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750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Закан-Юрт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942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42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900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Хамби-Ирзи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384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Бамут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6664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Янди 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620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600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24510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Старый Ачхой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 rotWithShape="0">
                      <a:gsLst>
                        <a:gs pos="0">
                          <a:srgbClr val="FFFF99">
                            <a:alpha val="16078"/>
                          </a:srgbClr>
                        </a:gs>
                        <a:gs pos="100000">
                          <a:srgbClr val="FFCC66"/>
                        </a:gs>
                      </a:gsLst>
                      <a:lin ang="5400000" scaled="1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03643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</a:t>
            </a:r>
          </a:p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привлечения сил и средств для ликвидации последствий ЧС, вызванные риском </a:t>
            </a:r>
            <a:r>
              <a:rPr lang="ru-RU" sz="2400" kern="0" dirty="0" err="1">
                <a:solidFill>
                  <a:srgbClr val="000000"/>
                </a:solidFill>
                <a:cs typeface="Times New Roman" pitchFamily="18" charset="0"/>
              </a:rPr>
              <a:t>землетрясенийс</a:t>
            </a:r>
            <a:endParaRPr lang="ru-RU" sz="2400" dirty="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778240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762000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5921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 </a:t>
                      </a:r>
                      <a:r>
                        <a:rPr kumimoji="0" lang="ru-RU" sz="1200" b="0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ОМВД    </a:t>
                      </a:r>
                      <a:r>
                        <a:rPr lang="ru-RU" sz="1200" u="sng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Бацилов</a:t>
                      </a:r>
                      <a:r>
                        <a:rPr lang="ru-RU" sz="1200" u="sng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В.С.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МВД №174 от 26.02.02</a:t>
                      </a:r>
                      <a:endParaRPr kumimoji="0" 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8-8712-22-34-73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МВД №174 от 26.02.02.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71539"/>
          <a:ext cx="12801600" cy="8737779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3165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65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5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919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8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Автоколонна №3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МЧС РФ №999 От 23.12.05г.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052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919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526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</a:t>
            </a:r>
          </a:p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привлечения сил и средств для ликвидации последствий ЧС, вызванные риском </a:t>
            </a:r>
            <a:r>
              <a:rPr lang="ru-RU" sz="2400" kern="0" dirty="0">
                <a:solidFill>
                  <a:srgbClr val="000000"/>
                </a:solidFill>
                <a:cs typeface="Times New Roman" pitchFamily="18" charset="0"/>
              </a:rPr>
              <a:t>землетрясений</a:t>
            </a:r>
            <a:endParaRPr lang="ru-RU" sz="2400" dirty="0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6" name="Rectangle 2"/>
          <p:cNvSpPr txBox="1">
            <a:spLocks noChangeArrowheads="1"/>
          </p:cNvSpPr>
          <p:nvPr/>
        </p:nvSpPr>
        <p:spPr bwMode="auto">
          <a:xfrm>
            <a:off x="0" y="1001713"/>
            <a:ext cx="12801600" cy="58102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74" tIns="61042" rIns="122074" bIns="61042" anchor="ctr"/>
          <a:lstStyle/>
          <a:p>
            <a:pPr algn="ctr">
              <a:defRPr/>
            </a:pPr>
            <a:r>
              <a:rPr lang="ru-RU" sz="3100" kern="0" dirty="0">
                <a:solidFill>
                  <a:schemeClr val="tx2"/>
                </a:solidFill>
                <a:ea typeface="+mj-ea"/>
                <a:cs typeface="+mj-cs"/>
              </a:rPr>
              <a:t>Риски возникновения геологических опасных явлений </a:t>
            </a:r>
          </a:p>
        </p:txBody>
      </p:sp>
      <p:sp>
        <p:nvSpPr>
          <p:cNvPr id="106500" name="AutoShape 43"/>
          <p:cNvSpPr>
            <a:spLocks noChangeArrowheads="1"/>
          </p:cNvSpPr>
          <p:nvPr/>
        </p:nvSpPr>
        <p:spPr bwMode="auto">
          <a:xfrm>
            <a:off x="0" y="4300538"/>
            <a:ext cx="12801600" cy="1804987"/>
          </a:xfrm>
          <a:prstGeom prst="wedgeRoundRectCallout">
            <a:avLst>
              <a:gd name="adj1" fmla="val 16032"/>
              <a:gd name="adj2" fmla="val -51782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68258" tIns="34130" rIns="68258" bIns="34130">
            <a:flatTx/>
          </a:bodyPr>
          <a:lstStyle/>
          <a:p>
            <a:pPr algn="ctr">
              <a:spcBef>
                <a:spcPct val="50000"/>
              </a:spcBef>
            </a:pPr>
            <a:r>
              <a:rPr lang="ru-RU" sz="3200" b="1" dirty="0">
                <a:solidFill>
                  <a:schemeClr val="tx1"/>
                </a:solidFill>
                <a:cs typeface="Times New Roman" pitchFamily="18" charset="0"/>
              </a:rPr>
              <a:t>НА ТЕРРИТОРИИ </a:t>
            </a:r>
            <a:r>
              <a:rPr lang="ru-RU" sz="3200" b="1" dirty="0">
                <a:solidFill>
                  <a:schemeClr val="tx1"/>
                </a:solidFill>
              </a:rPr>
              <a:t>АЧХОЙ-МАРТАНОВСКОГО</a:t>
            </a:r>
            <a:r>
              <a:rPr lang="ru-RU" sz="3200" b="1" dirty="0">
                <a:solidFill>
                  <a:schemeClr val="tx1"/>
                </a:solidFill>
                <a:cs typeface="Times New Roman" pitchFamily="18" charset="0"/>
              </a:rPr>
              <a:t> РАЙОНА ГЕОЛОГИЧЕСКИХ ОПАСНЫХ ЯВЛЕНИЙ(СЕЛИ, ОПОЛЗНИ, ЛАВИНЫ) НЕ СУЩЕСТВУЕТ.</a:t>
            </a:r>
          </a:p>
        </p:txBody>
      </p:sp>
      <p:sp>
        <p:nvSpPr>
          <p:cNvPr id="106501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/>
            <a:r>
              <a:rPr lang="ru-RU" sz="3100" dirty="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3" tIns="45712" rIns="91423" bIns="45712" anchor="ctr"/>
          <a:lstStyle/>
          <a:p>
            <a:pPr algn="ctr" defTabSz="1219200"/>
            <a:r>
              <a:rPr lang="ru-RU" sz="3100" dirty="0">
                <a:solidFill>
                  <a:srgbClr val="000000"/>
                </a:solidFill>
              </a:rPr>
              <a:t>ПАСПОРТ ТЕРРИТОРИИ </a:t>
            </a:r>
            <a:r>
              <a:rPr lang="ru-RU" sz="3100" dirty="0" smtClean="0">
                <a:solidFill>
                  <a:srgbClr val="000000"/>
                </a:solidFill>
              </a:rPr>
              <a:t>АЧХОЙ-МАРТАНОВСКОГО МУНИЦИПАЛЬНОГО РАЙОНА</a:t>
            </a:r>
            <a:endParaRPr lang="ru-RU" sz="3100" dirty="0">
              <a:solidFill>
                <a:srgbClr val="000000"/>
              </a:solidFill>
            </a:endParaRPr>
          </a:p>
          <a:p>
            <a:pPr algn="ctr" defTabSz="1219200">
              <a:lnSpc>
                <a:spcPct val="80000"/>
              </a:lnSpc>
            </a:pP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(рабочая группа по организации работы с паспортом территории </a:t>
            </a:r>
            <a:r>
              <a:rPr lang="ru-RU" sz="2100" b="1" dirty="0" smtClean="0">
                <a:solidFill>
                  <a:srgbClr val="0000FF"/>
                </a:solidFill>
                <a:cs typeface="Times New Roman" pitchFamily="18" charset="0"/>
              </a:rPr>
              <a:t>Ачхой-Мартановского </a:t>
            </a:r>
            <a:r>
              <a:rPr lang="ru-RU" sz="2100" b="1" dirty="0">
                <a:solidFill>
                  <a:srgbClr val="0000FF"/>
                </a:solidFill>
                <a:cs typeface="Times New Roman" pitchFamily="18" charset="0"/>
              </a:rPr>
              <a:t>района) </a:t>
            </a:r>
          </a:p>
        </p:txBody>
      </p:sp>
      <p:graphicFrame>
        <p:nvGraphicFramePr>
          <p:cNvPr id="222334" name="Group 12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159351517"/>
              </p:ext>
            </p:extLst>
          </p:nvPr>
        </p:nvGraphicFramePr>
        <p:xfrm>
          <a:off x="0" y="1085822"/>
          <a:ext cx="12801599" cy="8515374"/>
        </p:xfrm>
        <a:graphic>
          <a:graphicData uri="http://schemas.openxmlformats.org/drawingml/2006/table">
            <a:tbl>
              <a:tblPr/>
              <a:tblGrid>
                <a:gridCol w="352424"/>
                <a:gridCol w="5976367"/>
                <a:gridCol w="6472808"/>
              </a:tblGrid>
              <a:tr h="3812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6261" marR="26261" marT="0" marB="0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Структурные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подразделения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6261" marR="26261" marT="0" marB="0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должность представителя, телефон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6261" marR="26261" marT="0" marB="0" horzOverflow="overflow">
                    <a:lnL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73744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МУП «ПУЖКХ Ачхой-Мартановского муниципального района»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Эльдиев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 Аслан </a:t>
                      </a:r>
                      <a:r>
                        <a:rPr kumimoji="0" lang="ru-RU" sz="1100" b="0" i="0" u="none" strike="noStrike" kern="1200" cap="none" spc="0" normalizeH="0" baseline="0" noProof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Соипоич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 начальник 8928-021-44-04</a:t>
                      </a: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054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АРЭС</a:t>
                      </a: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Эльжаев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Мусита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Хамидович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начальник 8928 -262-27-28</a:t>
                      </a: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5833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РУЭС </a:t>
                      </a: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Захаев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Авалу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Лечаевич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начальник 8928-943-29-92</a:t>
                      </a: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719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ГУДЭП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Ачхой-Мартановского муниципального района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Пасаев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Мовлид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Шахидович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директор 8928-736-37-44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4444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Отдел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МСХ ЧР по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Ачхой-Мартановскому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муниципальному району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Мутаев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Рамзан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Хамзатович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начальник 8928-744-63-35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719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МУЗ «ЦРБ Ачхой-Мартановского района»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Чегарбиева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Хава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Умаровна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главный врач 8928-737-48-14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7193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endParaRPr kumimoji="0" lang="ru-RU" sz="1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ТО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«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Роспотребнадзор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Доукаев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Асламбек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Хамидович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начальник 8928-985-38-44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719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РОО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Ачхой-Мартановского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района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Бедригов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Бадруди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Мотович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начальник 8928-736-34-99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719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Филиал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Ачхой-Мартановский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 «ГУП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Чечавтотранс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Умаров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Хамзат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Махмудович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директор 8928-787-18-02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719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Муниципальное бюджетное учреждение «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Ачхой-Мартановская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районная газета «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Иман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»»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Сардалов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Ризван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Рамзанович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главный редактор 8963-984-58-57 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719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6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Ачхой-Мартановский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филиал ГУП «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Чечводоканал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Хаджиханов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Мухтар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Дзияевич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начальник 8928 736-06-56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719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Филиал «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Ачхой-Мартановский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»  ОАО «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Чеченгаз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Беркханов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Сайд-Магомед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Хасанович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директор 8928-087-03-06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128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Отдел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МВД РФ по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Ачхой-Мартановскому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району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Бацилов</a:t>
                      </a:r>
                      <a:r>
                        <a:rPr lang="ru-RU" sz="1100" baseline="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baseline="0" dirty="0" err="1" smtClean="0">
                          <a:effectLst/>
                          <a:latin typeface="Times New Roman"/>
                          <a:ea typeface="Times New Roman"/>
                        </a:rPr>
                        <a:t>Валид</a:t>
                      </a:r>
                      <a:r>
                        <a:rPr lang="ru-RU" sz="1100" baseline="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baseline="0" dirty="0" err="1" smtClean="0">
                          <a:effectLst/>
                          <a:latin typeface="Times New Roman"/>
                          <a:ea typeface="Times New Roman"/>
                        </a:rPr>
                        <a:t>Сайд-Магомедович</a:t>
                      </a:r>
                      <a:r>
                        <a:rPr lang="ru-RU" sz="1100" baseline="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начальник   887142-2-22-29 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719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КУ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«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Ачхой-Мартановское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Лесничество»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Ахлуев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Лом-Али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Вахаевич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директор 8928-003-54-49</a:t>
                      </a:r>
                    </a:p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ru-RU" sz="1100" b="0" i="0" u="none" strike="noStrike" kern="1200" cap="none" spc="0" normalizeH="0" baseline="0" noProof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Times New Roman"/>
                        <a:ea typeface="Times New Roman"/>
                        <a:cs typeface="+mn-cs"/>
                      </a:endParaRP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5833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26261" marR="2626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ГКУ </a:t>
                      </a:r>
                      <a:r>
                        <a:rPr lang="ru-RU" sz="1100" dirty="0" err="1">
                          <a:effectLst/>
                          <a:latin typeface="Times New Roman"/>
                          <a:ea typeface="Times New Roman"/>
                        </a:rPr>
                        <a:t>Ачхой-Мартановского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 района «станция по борьбе с болезнями животных»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spcAft>
                          <a:spcPts val="0"/>
                        </a:spcAft>
                      </a:pP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 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Килаев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lang="ru-RU" sz="1100" dirty="0">
                          <a:effectLst/>
                          <a:latin typeface="Times New Roman"/>
                          <a:ea typeface="Times New Roman"/>
                        </a:rPr>
                        <a:t>Адам </a:t>
                      </a:r>
                      <a:r>
                        <a:rPr lang="ru-RU" sz="1100" dirty="0" err="1" smtClean="0">
                          <a:effectLst/>
                          <a:latin typeface="Times New Roman"/>
                          <a:ea typeface="Times New Roman"/>
                        </a:rPr>
                        <a:t>Халидович</a:t>
                      </a:r>
                      <a:r>
                        <a:rPr lang="ru-RU" sz="1100" dirty="0" smtClean="0">
                          <a:effectLst/>
                          <a:latin typeface="Times New Roman"/>
                          <a:ea typeface="Times New Roman"/>
                        </a:rPr>
                        <a:t> </a:t>
                      </a:r>
                      <a:r>
                        <a:rPr kumimoji="0" lang="ru-RU" sz="11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uLnTx/>
                          <a:uFillTx/>
                          <a:latin typeface="Times New Roman"/>
                          <a:ea typeface="Times New Roman"/>
                          <a:cs typeface="+mn-cs"/>
                        </a:rPr>
                        <a:t>начальник 8928-290-66-23</a:t>
                      </a:r>
                    </a:p>
                    <a:p>
                      <a:pPr algn="l">
                        <a:spcAft>
                          <a:spcPts val="0"/>
                        </a:spcAft>
                      </a:pPr>
                      <a:endParaRPr lang="ru-RU" sz="1100" dirty="0">
                        <a:effectLst/>
                        <a:latin typeface="Times New Roman"/>
                        <a:ea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xmlns="" val="32281255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34820" name="Text Box 4"/>
          <p:cNvSpPr txBox="1">
            <a:spLocks noChangeArrowheads="1"/>
          </p:cNvSpPr>
          <p:nvPr/>
        </p:nvSpPr>
        <p:spPr bwMode="auto">
          <a:xfrm>
            <a:off x="0" y="1300138"/>
            <a:ext cx="12801600" cy="59848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3279" tIns="61640" rIns="123279" bIns="61640">
            <a:spAutoFit/>
          </a:bodyPr>
          <a:lstStyle/>
          <a:p>
            <a:pPr defTabSz="2913063"/>
            <a:r>
              <a:rPr lang="ru-RU" sz="3100" dirty="0">
                <a:solidFill>
                  <a:schemeClr val="tx1"/>
                </a:solidFill>
                <a:cs typeface="Times New Roman" pitchFamily="18" charset="0"/>
              </a:rPr>
              <a:t>                           Риски связанные с </a:t>
            </a:r>
            <a:r>
              <a:rPr lang="ru-RU" sz="3100" dirty="0">
                <a:solidFill>
                  <a:schemeClr val="tx1"/>
                </a:solidFill>
              </a:rPr>
              <a:t>лавинно- селевыми потоками </a:t>
            </a:r>
          </a:p>
        </p:txBody>
      </p:sp>
      <p:sp>
        <p:nvSpPr>
          <p:cNvPr id="34824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</a:t>
            </a:r>
          </a:p>
          <a:p>
            <a:pPr algn="ctr" defTabSz="1279525"/>
            <a:r>
              <a:rPr lang="ru-RU" sz="2800" dirty="0" smtClean="0">
                <a:solidFill>
                  <a:schemeClr val="tx2"/>
                </a:solidFill>
              </a:rPr>
              <a:t>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13" name="AutoShape 43"/>
          <p:cNvSpPr>
            <a:spLocks noChangeArrowheads="1"/>
          </p:cNvSpPr>
          <p:nvPr/>
        </p:nvSpPr>
        <p:spPr bwMode="auto">
          <a:xfrm>
            <a:off x="0" y="4443410"/>
            <a:ext cx="12801600" cy="1804987"/>
          </a:xfrm>
          <a:prstGeom prst="wedgeRoundRectCallout">
            <a:avLst>
              <a:gd name="adj1" fmla="val 16032"/>
              <a:gd name="adj2" fmla="val -51782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68258" tIns="34130" rIns="68258" bIns="34130">
            <a:flatTx/>
          </a:bodyPr>
          <a:lstStyle/>
          <a:p>
            <a:pPr algn="ctr" defTabSz="1277938">
              <a:spcBef>
                <a:spcPct val="50000"/>
              </a:spcBef>
              <a:defRPr/>
            </a:pPr>
            <a:r>
              <a:rPr lang="ru-RU" sz="3200" b="1" dirty="0" smtClean="0">
                <a:solidFill>
                  <a:schemeClr val="tx1"/>
                </a:solidFill>
              </a:rPr>
              <a:t>РИСКИ СВЯЗАННЫЕ </a:t>
            </a:r>
            <a:r>
              <a:rPr lang="ru-RU" sz="3200" b="1" dirty="0" smtClean="0">
                <a:solidFill>
                  <a:schemeClr val="tx1"/>
                </a:solidFill>
                <a:cs typeface="Times New Roman" pitchFamily="18" charset="0"/>
              </a:rPr>
              <a:t>С </a:t>
            </a:r>
            <a:r>
              <a:rPr lang="ru-RU" sz="3200" b="1" dirty="0" smtClean="0">
                <a:solidFill>
                  <a:schemeClr val="tx1"/>
                </a:solidFill>
              </a:rPr>
              <a:t>ЛАВИННО- СЕЛЕВЫМИ ПОТОКАМИ НА ТЕРРИТОРИИ АЧХОЙ-МАРТАНОВСКОГО РАЙОНА ОТСУТСТВУЮТ.</a:t>
            </a:r>
            <a:endParaRPr lang="ru-RU" sz="32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2"/>
          <p:cNvSpPr>
            <a:spLocks noGrp="1" noChangeArrowheads="1"/>
          </p:cNvSpPr>
          <p:nvPr>
            <p:ph type="subTitle" idx="4294967295"/>
          </p:nvPr>
        </p:nvSpPr>
        <p:spPr>
          <a:xfrm>
            <a:off x="1920875" y="5440363"/>
            <a:ext cx="8959850" cy="2454275"/>
          </a:xfrm>
        </p:spPr>
        <p:txBody>
          <a:bodyPr/>
          <a:lstStyle/>
          <a:p>
            <a:pPr marL="0" indent="0" algn="ctr" eaLnBrk="1" hangingPunct="1">
              <a:buFontTx/>
              <a:buNone/>
            </a:pPr>
            <a:r>
              <a:rPr lang="ru-RU" smtClean="0"/>
              <a:t>Титульный лист</a:t>
            </a:r>
          </a:p>
        </p:txBody>
      </p:sp>
      <p:pic>
        <p:nvPicPr>
          <p:cNvPr id="252931" name="Picture 3" descr="заставка-1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43364" name="Rectangle 4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31226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/>
          <a:lstStyle/>
          <a:p>
            <a:pPr eaLnBrk="1" hangingPunct="1"/>
            <a:r>
              <a:rPr lang="ru-RU" sz="4300" b="1" smtClean="0">
                <a:solidFill>
                  <a:srgbClr val="FFFF00"/>
                </a:solidFill>
                <a:cs typeface="Times New Roman" pitchFamily="18" charset="0"/>
              </a:rPr>
              <a:t>РИСКИ ПОДТОПЛЕНИЙ (ЗАТОПЛЕНИЙ)</a:t>
            </a:r>
          </a:p>
        </p:txBody>
      </p:sp>
      <p:sp>
        <p:nvSpPr>
          <p:cNvPr id="252933" name="Rectangle 24"/>
          <p:cNvSpPr>
            <a:spLocks noChangeArrowheads="1"/>
          </p:cNvSpPr>
          <p:nvPr/>
        </p:nvSpPr>
        <p:spPr bwMode="auto">
          <a:xfrm rot="10800000">
            <a:off x="12706350" y="0"/>
            <a:ext cx="90488" cy="9715500"/>
          </a:xfrm>
          <a:prstGeom prst="rect">
            <a:avLst/>
          </a:pr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FF66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ru-RU" sz="2700">
              <a:latin typeface="Calibri" pitchFamily="34" charset="0"/>
            </a:endParaRPr>
          </a:p>
        </p:txBody>
      </p:sp>
      <p:sp>
        <p:nvSpPr>
          <p:cNvPr id="252934" name="Rectangle 25"/>
          <p:cNvSpPr>
            <a:spLocks noChangeArrowheads="1"/>
          </p:cNvSpPr>
          <p:nvPr/>
        </p:nvSpPr>
        <p:spPr bwMode="auto">
          <a:xfrm rot="10800000">
            <a:off x="12615863" y="0"/>
            <a:ext cx="90487" cy="9715500"/>
          </a:xfrm>
          <a:prstGeom prst="rect">
            <a:avLst/>
          </a:pr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3366FF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ru-RU" sz="2700">
              <a:latin typeface="Calibri" pitchFamily="34" charset="0"/>
            </a:endParaRPr>
          </a:p>
        </p:txBody>
      </p:sp>
      <p:sp>
        <p:nvSpPr>
          <p:cNvPr id="252935" name="Rectangle 26"/>
          <p:cNvSpPr>
            <a:spLocks noChangeArrowheads="1"/>
          </p:cNvSpPr>
          <p:nvPr/>
        </p:nvSpPr>
        <p:spPr bwMode="auto">
          <a:xfrm rot="10800000">
            <a:off x="12526963" y="0"/>
            <a:ext cx="90487" cy="9715500"/>
          </a:xfrm>
          <a:prstGeom prst="rect">
            <a:avLst/>
          </a:prstGeom>
          <a:gradFill rotWithShape="1">
            <a:gsLst>
              <a:gs pos="0">
                <a:srgbClr val="FFFFFF">
                  <a:alpha val="0"/>
                </a:srgbClr>
              </a:gs>
              <a:gs pos="100000">
                <a:srgbClr val="FF6600"/>
              </a:gs>
            </a:gsLst>
            <a:lin ang="5400000" scaled="1"/>
          </a:gra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ru-RU" sz="2700">
              <a:latin typeface="Calibri" pitchFamily="34" charset="0"/>
            </a:endParaRPr>
          </a:p>
        </p:txBody>
      </p:sp>
      <p:graphicFrame>
        <p:nvGraphicFramePr>
          <p:cNvPr id="8" name="Object 2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2247563" y="0"/>
          <a:ext cx="549275" cy="903288"/>
        </p:xfrm>
        <a:graphic>
          <a:graphicData uri="http://schemas.openxmlformats.org/presentationml/2006/ole">
            <p:oleObj spid="_x0000_s573442" name="CorelDRAW" r:id="rId4" imgW="0" imgH="0" progId="">
              <p:embed/>
            </p:oleObj>
          </a:graphicData>
        </a:graphic>
      </p:graphicFrame>
    </p:spTree>
  </p:cSld>
  <p:clrMapOvr>
    <a:masterClrMapping/>
  </p:clrMapOvr>
  <p:transition spd="med">
    <p:split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-1588" y="900113"/>
            <a:ext cx="12803188" cy="8701087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34820" name="Text Box 4"/>
          <p:cNvSpPr txBox="1">
            <a:spLocks noChangeArrowheads="1"/>
          </p:cNvSpPr>
          <p:nvPr/>
        </p:nvSpPr>
        <p:spPr bwMode="auto">
          <a:xfrm>
            <a:off x="0" y="1326154"/>
            <a:ext cx="12801600" cy="61692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lIns="123279" tIns="61640" rIns="123279" bIns="61640">
            <a:spAutoFit/>
          </a:bodyPr>
          <a:lstStyle/>
          <a:p>
            <a:pPr marL="381000" indent="-381000" algn="ctr" defTabSz="1279525"/>
            <a:r>
              <a:rPr lang="ru-RU" sz="3100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2800" dirty="0" smtClean="0">
                <a:solidFill>
                  <a:schemeClr val="tx1"/>
                </a:solidFill>
              </a:rPr>
              <a:t>Риск весеннего половодья</a:t>
            </a:r>
            <a:endParaRPr lang="ru-RU" sz="2800" dirty="0">
              <a:solidFill>
                <a:schemeClr val="tx1"/>
              </a:solidFill>
            </a:endParaRPr>
          </a:p>
        </p:txBody>
      </p:sp>
      <p:sp>
        <p:nvSpPr>
          <p:cNvPr id="34824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</a:t>
            </a:r>
          </a:p>
          <a:p>
            <a:pPr algn="ctr" defTabSz="1279525"/>
            <a:r>
              <a:rPr lang="ru-RU" sz="2800" dirty="0" smtClean="0">
                <a:solidFill>
                  <a:schemeClr val="tx2"/>
                </a:solidFill>
              </a:rPr>
              <a:t>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13" name="AutoShape 43"/>
          <p:cNvSpPr>
            <a:spLocks noChangeArrowheads="1"/>
          </p:cNvSpPr>
          <p:nvPr/>
        </p:nvSpPr>
        <p:spPr bwMode="auto">
          <a:xfrm>
            <a:off x="0" y="4443410"/>
            <a:ext cx="12801600" cy="1804987"/>
          </a:xfrm>
          <a:prstGeom prst="wedgeRoundRectCallout">
            <a:avLst>
              <a:gd name="adj1" fmla="val 16032"/>
              <a:gd name="adj2" fmla="val -51782"/>
              <a:gd name="adj3" fmla="val 16667"/>
            </a:avLst>
          </a:prstGeom>
          <a:gradFill rotWithShape="1">
            <a:gsLst>
              <a:gs pos="0">
                <a:srgbClr val="FF9900"/>
              </a:gs>
              <a:gs pos="100000">
                <a:schemeClr val="bg1"/>
              </a:gs>
            </a:gsLst>
            <a:lin ang="5400000" scaled="1"/>
          </a:gradFill>
          <a:ln w="9525">
            <a:miter lim="800000"/>
            <a:headEnd/>
            <a:tailEnd/>
          </a:ln>
          <a:scene3d>
            <a:camera prst="legacyPerspectiveTop"/>
            <a:lightRig rig="legacyFlat3" dir="b"/>
          </a:scene3d>
          <a:sp3d extrusionH="887400" prstMaterial="legacyMatte">
            <a:bevelT w="13500" h="13500" prst="angle"/>
            <a:bevelB w="13500" h="13500" prst="angle"/>
            <a:extrusionClr>
              <a:srgbClr val="FF9900"/>
            </a:extrusionClr>
          </a:sp3d>
        </p:spPr>
        <p:txBody>
          <a:bodyPr lIns="68258" tIns="34130" rIns="68258" bIns="34130">
            <a:flatTx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3200" b="1" dirty="0" smtClean="0">
                <a:solidFill>
                  <a:schemeClr val="tx1"/>
                </a:solidFill>
              </a:rPr>
              <a:t>РИСК ВЕСЕННЕГО ПОЛОВОДЬЯ НА ТЕРРИТОРИИ АЧХОЙ-МАРТАНОВСКОГО МУНИЦИПАЛЬНОГО РАЙОНА  ОТСУТСТВУЕТ.</a:t>
            </a:r>
            <a:endParaRPr lang="ru-RU" sz="32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ransition spd="med">
    <p:split/>
  </p:transition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3"/>
          <p:cNvPicPr>
            <a:picLocks noChangeAspect="1" noChangeArrowheads="1"/>
          </p:cNvPicPr>
          <p:nvPr/>
        </p:nvPicPr>
        <p:blipFill>
          <a:blip r:embed="rId3" cstate="print"/>
          <a:srcRect l="32692" t="16893" r="33165" b="25157"/>
          <a:stretch>
            <a:fillRect/>
          </a:stretch>
        </p:blipFill>
        <p:spPr bwMode="auto">
          <a:xfrm>
            <a:off x="0" y="1514475"/>
            <a:ext cx="12801600" cy="8086725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10" name="Полилиния 9"/>
          <p:cNvSpPr/>
          <p:nvPr/>
        </p:nvSpPr>
        <p:spPr>
          <a:xfrm>
            <a:off x="614322" y="1657328"/>
            <a:ext cx="10133012" cy="7610475"/>
          </a:xfrm>
          <a:custGeom>
            <a:avLst/>
            <a:gdLst>
              <a:gd name="connsiteX0" fmla="*/ 4385510 w 10132594"/>
              <a:gd name="connsiteY0" fmla="*/ 0 h 7609973"/>
              <a:gd name="connsiteX1" fmla="*/ 5973678 w 10132594"/>
              <a:gd name="connsiteY1" fmla="*/ 144379 h 7609973"/>
              <a:gd name="connsiteX2" fmla="*/ 8163426 w 10132594"/>
              <a:gd name="connsiteY2" fmla="*/ 372979 h 7609973"/>
              <a:gd name="connsiteX3" fmla="*/ 9162047 w 10132594"/>
              <a:gd name="connsiteY3" fmla="*/ 517358 h 7609973"/>
              <a:gd name="connsiteX4" fmla="*/ 9222205 w 10132594"/>
              <a:gd name="connsiteY4" fmla="*/ 782053 h 7609973"/>
              <a:gd name="connsiteX5" fmla="*/ 9438773 w 10132594"/>
              <a:gd name="connsiteY5" fmla="*/ 1118937 h 7609973"/>
              <a:gd name="connsiteX6" fmla="*/ 10040352 w 10132594"/>
              <a:gd name="connsiteY6" fmla="*/ 1648327 h 7609973"/>
              <a:gd name="connsiteX7" fmla="*/ 9992226 w 10132594"/>
              <a:gd name="connsiteY7" fmla="*/ 1804737 h 7609973"/>
              <a:gd name="connsiteX8" fmla="*/ 9847847 w 10132594"/>
              <a:gd name="connsiteY8" fmla="*/ 2009274 h 7609973"/>
              <a:gd name="connsiteX9" fmla="*/ 9859878 w 10132594"/>
              <a:gd name="connsiteY9" fmla="*/ 2550695 h 7609973"/>
              <a:gd name="connsiteX10" fmla="*/ 9968162 w 10132594"/>
              <a:gd name="connsiteY10" fmla="*/ 2671011 h 7609973"/>
              <a:gd name="connsiteX11" fmla="*/ 9823784 w 10132594"/>
              <a:gd name="connsiteY11" fmla="*/ 2803358 h 7609973"/>
              <a:gd name="connsiteX12" fmla="*/ 9294394 w 10132594"/>
              <a:gd name="connsiteY12" fmla="*/ 3068053 h 7609973"/>
              <a:gd name="connsiteX13" fmla="*/ 8933447 w 10132594"/>
              <a:gd name="connsiteY13" fmla="*/ 3368842 h 7609973"/>
              <a:gd name="connsiteX14" fmla="*/ 8512341 w 10132594"/>
              <a:gd name="connsiteY14" fmla="*/ 3561348 h 7609973"/>
              <a:gd name="connsiteX15" fmla="*/ 8247647 w 10132594"/>
              <a:gd name="connsiteY15" fmla="*/ 3789948 h 7609973"/>
              <a:gd name="connsiteX16" fmla="*/ 7862636 w 10132594"/>
              <a:gd name="connsiteY16" fmla="*/ 3801979 h 7609973"/>
              <a:gd name="connsiteX17" fmla="*/ 7513720 w 10132594"/>
              <a:gd name="connsiteY17" fmla="*/ 3898232 h 7609973"/>
              <a:gd name="connsiteX18" fmla="*/ 6623384 w 10132594"/>
              <a:gd name="connsiteY18" fmla="*/ 3826042 h 7609973"/>
              <a:gd name="connsiteX19" fmla="*/ 6214310 w 10132594"/>
              <a:gd name="connsiteY19" fmla="*/ 3886200 h 7609973"/>
              <a:gd name="connsiteX20" fmla="*/ 6033836 w 10132594"/>
              <a:gd name="connsiteY20" fmla="*/ 4126832 h 7609973"/>
              <a:gd name="connsiteX21" fmla="*/ 5420226 w 10132594"/>
              <a:gd name="connsiteY21" fmla="*/ 4271211 h 7609973"/>
              <a:gd name="connsiteX22" fmla="*/ 5143499 w 10132594"/>
              <a:gd name="connsiteY22" fmla="*/ 4523874 h 7609973"/>
              <a:gd name="connsiteX23" fmla="*/ 5095373 w 10132594"/>
              <a:gd name="connsiteY23" fmla="*/ 4896853 h 7609973"/>
              <a:gd name="connsiteX24" fmla="*/ 5468352 w 10132594"/>
              <a:gd name="connsiteY24" fmla="*/ 5317958 h 7609973"/>
              <a:gd name="connsiteX25" fmla="*/ 6009773 w 10132594"/>
              <a:gd name="connsiteY25" fmla="*/ 5558590 h 7609973"/>
              <a:gd name="connsiteX26" fmla="*/ 6298531 w 10132594"/>
              <a:gd name="connsiteY26" fmla="*/ 5462337 h 7609973"/>
              <a:gd name="connsiteX27" fmla="*/ 6767762 w 10132594"/>
              <a:gd name="connsiteY27" fmla="*/ 5883442 h 7609973"/>
              <a:gd name="connsiteX28" fmla="*/ 6984331 w 10132594"/>
              <a:gd name="connsiteY28" fmla="*/ 6388769 h 7609973"/>
              <a:gd name="connsiteX29" fmla="*/ 6671510 w 10132594"/>
              <a:gd name="connsiteY29" fmla="*/ 6701590 h 7609973"/>
              <a:gd name="connsiteX30" fmla="*/ 6515099 w 10132594"/>
              <a:gd name="connsiteY30" fmla="*/ 7218948 h 7609973"/>
              <a:gd name="connsiteX31" fmla="*/ 5396162 w 10132594"/>
              <a:gd name="connsiteY31" fmla="*/ 7519737 h 7609973"/>
              <a:gd name="connsiteX32" fmla="*/ 3158289 w 10132594"/>
              <a:gd name="connsiteY32" fmla="*/ 7567863 h 7609973"/>
              <a:gd name="connsiteX33" fmla="*/ 1221205 w 10132594"/>
              <a:gd name="connsiteY33" fmla="*/ 7267074 h 7609973"/>
              <a:gd name="connsiteX34" fmla="*/ 559468 w 10132594"/>
              <a:gd name="connsiteY34" fmla="*/ 6773779 h 7609973"/>
              <a:gd name="connsiteX35" fmla="*/ 667752 w 10132594"/>
              <a:gd name="connsiteY35" fmla="*/ 6051885 h 7609973"/>
              <a:gd name="connsiteX36" fmla="*/ 631657 w 10132594"/>
              <a:gd name="connsiteY36" fmla="*/ 5233737 h 7609973"/>
              <a:gd name="connsiteX37" fmla="*/ 715878 w 10132594"/>
              <a:gd name="connsiteY37" fmla="*/ 4776537 h 7609973"/>
              <a:gd name="connsiteX38" fmla="*/ 427120 w 10132594"/>
              <a:gd name="connsiteY38" fmla="*/ 4307306 h 7609973"/>
              <a:gd name="connsiteX39" fmla="*/ 366962 w 10132594"/>
              <a:gd name="connsiteY39" fmla="*/ 3693695 h 7609973"/>
              <a:gd name="connsiteX40" fmla="*/ 270710 w 10132594"/>
              <a:gd name="connsiteY40" fmla="*/ 3236495 h 7609973"/>
              <a:gd name="connsiteX41" fmla="*/ 54141 w 10132594"/>
              <a:gd name="connsiteY41" fmla="*/ 3068053 h 7609973"/>
              <a:gd name="connsiteX42" fmla="*/ 162426 w 10132594"/>
              <a:gd name="connsiteY42" fmla="*/ 2887579 h 7609973"/>
              <a:gd name="connsiteX43" fmla="*/ 1028699 w 10132594"/>
              <a:gd name="connsiteY43" fmla="*/ 2586790 h 7609973"/>
              <a:gd name="connsiteX44" fmla="*/ 1377615 w 10132594"/>
              <a:gd name="connsiteY44" fmla="*/ 2466474 h 7609973"/>
              <a:gd name="connsiteX45" fmla="*/ 1931068 w 10132594"/>
              <a:gd name="connsiteY45" fmla="*/ 2526632 h 7609973"/>
              <a:gd name="connsiteX46" fmla="*/ 2304047 w 10132594"/>
              <a:gd name="connsiteY46" fmla="*/ 2550695 h 7609973"/>
              <a:gd name="connsiteX47" fmla="*/ 2544678 w 10132594"/>
              <a:gd name="connsiteY47" fmla="*/ 2406316 h 7609973"/>
              <a:gd name="connsiteX48" fmla="*/ 2941720 w 10132594"/>
              <a:gd name="connsiteY48" fmla="*/ 2273969 h 7609973"/>
              <a:gd name="connsiteX49" fmla="*/ 3086099 w 10132594"/>
              <a:gd name="connsiteY49" fmla="*/ 2009274 h 7609973"/>
              <a:gd name="connsiteX50" fmla="*/ 2977815 w 10132594"/>
              <a:gd name="connsiteY50" fmla="*/ 1780674 h 7609973"/>
              <a:gd name="connsiteX51" fmla="*/ 2556710 w 10132594"/>
              <a:gd name="connsiteY51" fmla="*/ 1540042 h 7609973"/>
              <a:gd name="connsiteX52" fmla="*/ 2279984 w 10132594"/>
              <a:gd name="connsiteY52" fmla="*/ 1407695 h 7609973"/>
              <a:gd name="connsiteX53" fmla="*/ 2159668 w 10132594"/>
              <a:gd name="connsiteY53" fmla="*/ 1191127 h 7609973"/>
              <a:gd name="connsiteX54" fmla="*/ 1642310 w 10132594"/>
              <a:gd name="connsiteY54" fmla="*/ 890337 h 7609973"/>
              <a:gd name="connsiteX55" fmla="*/ 1401678 w 10132594"/>
              <a:gd name="connsiteY55" fmla="*/ 637674 h 7609973"/>
              <a:gd name="connsiteX56" fmla="*/ 1521994 w 10132594"/>
              <a:gd name="connsiteY56" fmla="*/ 216569 h 7609973"/>
              <a:gd name="connsiteX57" fmla="*/ 2123573 w 10132594"/>
              <a:gd name="connsiteY57" fmla="*/ 36095 h 7609973"/>
              <a:gd name="connsiteX58" fmla="*/ 4385510 w 10132594"/>
              <a:gd name="connsiteY58" fmla="*/ 0 h 760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132594" h="7609973">
                <a:moveTo>
                  <a:pt x="4385510" y="0"/>
                </a:moveTo>
                <a:lnTo>
                  <a:pt x="5973678" y="144379"/>
                </a:lnTo>
                <a:lnTo>
                  <a:pt x="8163426" y="372979"/>
                </a:lnTo>
                <a:cubicBezTo>
                  <a:pt x="8694821" y="435142"/>
                  <a:pt x="8985584" y="449179"/>
                  <a:pt x="9162047" y="517358"/>
                </a:cubicBezTo>
                <a:cubicBezTo>
                  <a:pt x="9338510" y="585537"/>
                  <a:pt x="9176084" y="681790"/>
                  <a:pt x="9222205" y="782053"/>
                </a:cubicBezTo>
                <a:cubicBezTo>
                  <a:pt x="9268326" y="882316"/>
                  <a:pt x="9302415" y="974558"/>
                  <a:pt x="9438773" y="1118937"/>
                </a:cubicBezTo>
                <a:cubicBezTo>
                  <a:pt x="9575131" y="1263316"/>
                  <a:pt x="9948110" y="1534027"/>
                  <a:pt x="10040352" y="1648327"/>
                </a:cubicBezTo>
                <a:cubicBezTo>
                  <a:pt x="10132594" y="1762627"/>
                  <a:pt x="10024310" y="1744579"/>
                  <a:pt x="9992226" y="1804737"/>
                </a:cubicBezTo>
                <a:cubicBezTo>
                  <a:pt x="9960142" y="1864895"/>
                  <a:pt x="9869905" y="1884948"/>
                  <a:pt x="9847847" y="2009274"/>
                </a:cubicBezTo>
                <a:cubicBezTo>
                  <a:pt x="9825789" y="2133600"/>
                  <a:pt x="9839826" y="2440406"/>
                  <a:pt x="9859878" y="2550695"/>
                </a:cubicBezTo>
                <a:cubicBezTo>
                  <a:pt x="9879931" y="2660985"/>
                  <a:pt x="9974178" y="2628901"/>
                  <a:pt x="9968162" y="2671011"/>
                </a:cubicBezTo>
                <a:cubicBezTo>
                  <a:pt x="9962146" y="2713122"/>
                  <a:pt x="9936079" y="2737184"/>
                  <a:pt x="9823784" y="2803358"/>
                </a:cubicBezTo>
                <a:cubicBezTo>
                  <a:pt x="9711489" y="2869532"/>
                  <a:pt x="9442783" y="2973806"/>
                  <a:pt x="9294394" y="3068053"/>
                </a:cubicBezTo>
                <a:cubicBezTo>
                  <a:pt x="9146005" y="3162300"/>
                  <a:pt x="9063789" y="3286626"/>
                  <a:pt x="8933447" y="3368842"/>
                </a:cubicBezTo>
                <a:cubicBezTo>
                  <a:pt x="8803105" y="3451058"/>
                  <a:pt x="8626641" y="3491164"/>
                  <a:pt x="8512341" y="3561348"/>
                </a:cubicBezTo>
                <a:cubicBezTo>
                  <a:pt x="8398041" y="3631532"/>
                  <a:pt x="8355931" y="3749843"/>
                  <a:pt x="8247647" y="3789948"/>
                </a:cubicBezTo>
                <a:cubicBezTo>
                  <a:pt x="8139363" y="3830053"/>
                  <a:pt x="7984957" y="3783932"/>
                  <a:pt x="7862636" y="3801979"/>
                </a:cubicBezTo>
                <a:cubicBezTo>
                  <a:pt x="7740315" y="3820026"/>
                  <a:pt x="7720262" y="3894222"/>
                  <a:pt x="7513720" y="3898232"/>
                </a:cubicBezTo>
                <a:cubicBezTo>
                  <a:pt x="7307178" y="3902242"/>
                  <a:pt x="6839952" y="3828047"/>
                  <a:pt x="6623384" y="3826042"/>
                </a:cubicBezTo>
                <a:cubicBezTo>
                  <a:pt x="6406816" y="3824037"/>
                  <a:pt x="6312568" y="3836068"/>
                  <a:pt x="6214310" y="3886200"/>
                </a:cubicBezTo>
                <a:cubicBezTo>
                  <a:pt x="6116052" y="3936332"/>
                  <a:pt x="6166183" y="4062664"/>
                  <a:pt x="6033836" y="4126832"/>
                </a:cubicBezTo>
                <a:cubicBezTo>
                  <a:pt x="5901489" y="4191000"/>
                  <a:pt x="5568615" y="4205037"/>
                  <a:pt x="5420226" y="4271211"/>
                </a:cubicBezTo>
                <a:cubicBezTo>
                  <a:pt x="5271837" y="4337385"/>
                  <a:pt x="5197641" y="4419601"/>
                  <a:pt x="5143499" y="4523874"/>
                </a:cubicBezTo>
                <a:cubicBezTo>
                  <a:pt x="5089357" y="4628147"/>
                  <a:pt x="5041231" y="4764506"/>
                  <a:pt x="5095373" y="4896853"/>
                </a:cubicBezTo>
                <a:cubicBezTo>
                  <a:pt x="5149515" y="5029200"/>
                  <a:pt x="5315952" y="5207669"/>
                  <a:pt x="5468352" y="5317958"/>
                </a:cubicBezTo>
                <a:cubicBezTo>
                  <a:pt x="5620752" y="5428247"/>
                  <a:pt x="5871410" y="5534527"/>
                  <a:pt x="6009773" y="5558590"/>
                </a:cubicBezTo>
                <a:cubicBezTo>
                  <a:pt x="6148136" y="5582653"/>
                  <a:pt x="6172200" y="5408195"/>
                  <a:pt x="6298531" y="5462337"/>
                </a:cubicBezTo>
                <a:cubicBezTo>
                  <a:pt x="6424862" y="5516479"/>
                  <a:pt x="6653462" y="5729037"/>
                  <a:pt x="6767762" y="5883442"/>
                </a:cubicBezTo>
                <a:cubicBezTo>
                  <a:pt x="6882062" y="6037847"/>
                  <a:pt x="7000373" y="6252411"/>
                  <a:pt x="6984331" y="6388769"/>
                </a:cubicBezTo>
                <a:cubicBezTo>
                  <a:pt x="6968289" y="6525127"/>
                  <a:pt x="6749715" y="6563227"/>
                  <a:pt x="6671510" y="6701590"/>
                </a:cubicBezTo>
                <a:cubicBezTo>
                  <a:pt x="6593305" y="6839953"/>
                  <a:pt x="6727657" y="7082590"/>
                  <a:pt x="6515099" y="7218948"/>
                </a:cubicBezTo>
                <a:cubicBezTo>
                  <a:pt x="6302541" y="7355306"/>
                  <a:pt x="5955630" y="7461585"/>
                  <a:pt x="5396162" y="7519737"/>
                </a:cubicBezTo>
                <a:cubicBezTo>
                  <a:pt x="4836694" y="7577889"/>
                  <a:pt x="3854115" y="7609973"/>
                  <a:pt x="3158289" y="7567863"/>
                </a:cubicBezTo>
                <a:cubicBezTo>
                  <a:pt x="2462463" y="7525753"/>
                  <a:pt x="1654342" y="7399421"/>
                  <a:pt x="1221205" y="7267074"/>
                </a:cubicBezTo>
                <a:cubicBezTo>
                  <a:pt x="788068" y="7134727"/>
                  <a:pt x="651710" y="6976310"/>
                  <a:pt x="559468" y="6773779"/>
                </a:cubicBezTo>
                <a:cubicBezTo>
                  <a:pt x="467226" y="6571248"/>
                  <a:pt x="655721" y="6308559"/>
                  <a:pt x="667752" y="6051885"/>
                </a:cubicBezTo>
                <a:cubicBezTo>
                  <a:pt x="679784" y="5795211"/>
                  <a:pt x="623636" y="5446295"/>
                  <a:pt x="631657" y="5233737"/>
                </a:cubicBezTo>
                <a:cubicBezTo>
                  <a:pt x="639678" y="5021179"/>
                  <a:pt x="749967" y="4930942"/>
                  <a:pt x="715878" y="4776537"/>
                </a:cubicBezTo>
                <a:cubicBezTo>
                  <a:pt x="681789" y="4622132"/>
                  <a:pt x="485273" y="4487780"/>
                  <a:pt x="427120" y="4307306"/>
                </a:cubicBezTo>
                <a:cubicBezTo>
                  <a:pt x="368967" y="4126832"/>
                  <a:pt x="393030" y="3872163"/>
                  <a:pt x="366962" y="3693695"/>
                </a:cubicBezTo>
                <a:cubicBezTo>
                  <a:pt x="340894" y="3515227"/>
                  <a:pt x="322847" y="3340769"/>
                  <a:pt x="270710" y="3236495"/>
                </a:cubicBezTo>
                <a:cubicBezTo>
                  <a:pt x="218573" y="3132221"/>
                  <a:pt x="72188" y="3126206"/>
                  <a:pt x="54141" y="3068053"/>
                </a:cubicBezTo>
                <a:cubicBezTo>
                  <a:pt x="36094" y="3009900"/>
                  <a:pt x="0" y="2967790"/>
                  <a:pt x="162426" y="2887579"/>
                </a:cubicBezTo>
                <a:cubicBezTo>
                  <a:pt x="324852" y="2807368"/>
                  <a:pt x="1028699" y="2586790"/>
                  <a:pt x="1028699" y="2586790"/>
                </a:cubicBezTo>
                <a:cubicBezTo>
                  <a:pt x="1231231" y="2516606"/>
                  <a:pt x="1227220" y="2476500"/>
                  <a:pt x="1377615" y="2466474"/>
                </a:cubicBezTo>
                <a:cubicBezTo>
                  <a:pt x="1528010" y="2456448"/>
                  <a:pt x="1776663" y="2512595"/>
                  <a:pt x="1931068" y="2526632"/>
                </a:cubicBezTo>
                <a:cubicBezTo>
                  <a:pt x="2085473" y="2540669"/>
                  <a:pt x="2201779" y="2570748"/>
                  <a:pt x="2304047" y="2550695"/>
                </a:cubicBezTo>
                <a:cubicBezTo>
                  <a:pt x="2406315" y="2530642"/>
                  <a:pt x="2438399" y="2452437"/>
                  <a:pt x="2544678" y="2406316"/>
                </a:cubicBezTo>
                <a:cubicBezTo>
                  <a:pt x="2650957" y="2360195"/>
                  <a:pt x="2851483" y="2340143"/>
                  <a:pt x="2941720" y="2273969"/>
                </a:cubicBezTo>
                <a:cubicBezTo>
                  <a:pt x="3031957" y="2207795"/>
                  <a:pt x="3080083" y="2091490"/>
                  <a:pt x="3086099" y="2009274"/>
                </a:cubicBezTo>
                <a:cubicBezTo>
                  <a:pt x="3092115" y="1927058"/>
                  <a:pt x="3066046" y="1858879"/>
                  <a:pt x="2977815" y="1780674"/>
                </a:cubicBezTo>
                <a:cubicBezTo>
                  <a:pt x="2889584" y="1702469"/>
                  <a:pt x="2673015" y="1602205"/>
                  <a:pt x="2556710" y="1540042"/>
                </a:cubicBezTo>
                <a:cubicBezTo>
                  <a:pt x="2440405" y="1477879"/>
                  <a:pt x="2346158" y="1465847"/>
                  <a:pt x="2279984" y="1407695"/>
                </a:cubicBezTo>
                <a:cubicBezTo>
                  <a:pt x="2213810" y="1349543"/>
                  <a:pt x="2265947" y="1277353"/>
                  <a:pt x="2159668" y="1191127"/>
                </a:cubicBezTo>
                <a:cubicBezTo>
                  <a:pt x="2053389" y="1104901"/>
                  <a:pt x="1768642" y="982579"/>
                  <a:pt x="1642310" y="890337"/>
                </a:cubicBezTo>
                <a:cubicBezTo>
                  <a:pt x="1515978" y="798095"/>
                  <a:pt x="1421731" y="749969"/>
                  <a:pt x="1401678" y="637674"/>
                </a:cubicBezTo>
                <a:cubicBezTo>
                  <a:pt x="1381625" y="525379"/>
                  <a:pt x="1401678" y="316832"/>
                  <a:pt x="1521994" y="216569"/>
                </a:cubicBezTo>
                <a:cubicBezTo>
                  <a:pt x="1642310" y="116306"/>
                  <a:pt x="1640305" y="72190"/>
                  <a:pt x="2123573" y="36095"/>
                </a:cubicBezTo>
                <a:cubicBezTo>
                  <a:pt x="2606841" y="0"/>
                  <a:pt x="3514223" y="0"/>
                  <a:pt x="4385510" y="0"/>
                </a:cubicBezTo>
                <a:close/>
              </a:path>
            </a:pathLst>
          </a:custGeom>
          <a:solidFill>
            <a:srgbClr val="FF0066">
              <a:alpha val="22000"/>
            </a:srgbClr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anchor="ctr"/>
          <a:lstStyle/>
          <a:p>
            <a:pPr algn="ctr">
              <a:defRPr/>
            </a:pPr>
            <a:endParaRPr lang="ru-RU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" name="Rectangle 2"/>
          <p:cNvSpPr>
            <a:spLocks noChangeArrowheads="1"/>
          </p:cNvSpPr>
          <p:nvPr/>
        </p:nvSpPr>
        <p:spPr bwMode="auto">
          <a:xfrm>
            <a:off x="0" y="984223"/>
            <a:ext cx="12801600" cy="50323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8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</a:t>
            </a:r>
          </a:p>
        </p:txBody>
      </p:sp>
      <p:sp>
        <p:nvSpPr>
          <p:cNvPr id="5" name="Text Box 3"/>
          <p:cNvSpPr txBox="1">
            <a:spLocks noChangeArrowheads="1"/>
          </p:cNvSpPr>
          <p:nvPr/>
        </p:nvSpPr>
        <p:spPr bwMode="auto">
          <a:xfrm>
            <a:off x="0" y="2965"/>
            <a:ext cx="12801600" cy="107689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800" dirty="0">
              <a:solidFill>
                <a:schemeClr val="tx1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1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1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1"/>
                </a:solidFill>
              </a:rPr>
              <a:t>МУНИЦИПАЛЬНОГО РАЙОНА  ЧР</a:t>
            </a: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-7938" y="1491874"/>
            <a:ext cx="12801601" cy="574675"/>
          </a:xfrm>
          <a:prstGeom prst="rect">
            <a:avLst/>
          </a:prstGeom>
          <a:solidFill>
            <a:srgbClr val="00CCFF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1600" dirty="0">
                <a:solidFill>
                  <a:schemeClr val="tx1"/>
                </a:solidFill>
              </a:rPr>
              <a:t>На территории </a:t>
            </a:r>
            <a:r>
              <a:rPr lang="ru-RU" sz="1600" dirty="0" err="1" smtClean="0">
                <a:solidFill>
                  <a:schemeClr val="tx1"/>
                </a:solidFill>
              </a:rPr>
              <a:t>Ачхой-Мартановского</a:t>
            </a:r>
            <a:r>
              <a:rPr lang="ru-RU" sz="1600" dirty="0" smtClean="0">
                <a:solidFill>
                  <a:schemeClr val="tx1"/>
                </a:solidFill>
              </a:rPr>
              <a:t> </a:t>
            </a:r>
            <a:r>
              <a:rPr lang="ru-RU" sz="1600" dirty="0">
                <a:solidFill>
                  <a:schemeClr val="tx1"/>
                </a:solidFill>
              </a:rPr>
              <a:t>муниципального района, риску подтопления подвержены 3 населенных пункта; с.п. </a:t>
            </a:r>
            <a:r>
              <a:rPr lang="ru-RU" sz="1600" dirty="0" smtClean="0">
                <a:solidFill>
                  <a:schemeClr val="tx1"/>
                </a:solidFill>
              </a:rPr>
              <a:t>Ачхой-Мартан, </a:t>
            </a:r>
            <a:r>
              <a:rPr lang="ru-RU" sz="1600" dirty="0">
                <a:solidFill>
                  <a:schemeClr val="tx1"/>
                </a:solidFill>
              </a:rPr>
              <a:t>с.п. </a:t>
            </a:r>
            <a:r>
              <a:rPr lang="ru-RU" sz="1600" dirty="0" smtClean="0">
                <a:solidFill>
                  <a:schemeClr val="tx1"/>
                </a:solidFill>
              </a:rPr>
              <a:t>Катар-Юрт </a:t>
            </a:r>
            <a:r>
              <a:rPr lang="ru-RU" sz="1600" dirty="0">
                <a:solidFill>
                  <a:schemeClr val="tx1"/>
                </a:solidFill>
              </a:rPr>
              <a:t>и с.п. </a:t>
            </a:r>
            <a:r>
              <a:rPr lang="ru-RU" sz="1600" dirty="0" err="1" smtClean="0">
                <a:solidFill>
                  <a:schemeClr val="tx1"/>
                </a:solidFill>
              </a:rPr>
              <a:t>Шаами-Юрт</a:t>
            </a:r>
            <a:r>
              <a:rPr lang="ru-RU" sz="1600" dirty="0" smtClean="0">
                <a:solidFill>
                  <a:schemeClr val="tx1"/>
                </a:solidFill>
              </a:rPr>
              <a:t>.</a:t>
            </a:r>
            <a:endParaRPr lang="ru-RU" sz="1600" dirty="0">
              <a:solidFill>
                <a:schemeClr val="tx1"/>
              </a:solidFill>
            </a:endParaRPr>
          </a:p>
        </p:txBody>
      </p:sp>
      <p:grpSp>
        <p:nvGrpSpPr>
          <p:cNvPr id="2" name="Group 97"/>
          <p:cNvGrpSpPr>
            <a:grpSpLocks/>
          </p:cNvGrpSpPr>
          <p:nvPr/>
        </p:nvGrpSpPr>
        <p:grpSpPr bwMode="auto">
          <a:xfrm>
            <a:off x="7643298" y="3228964"/>
            <a:ext cx="866775" cy="520700"/>
            <a:chOff x="-1137" y="1428"/>
            <a:chExt cx="441" cy="282"/>
          </a:xfrm>
        </p:grpSpPr>
        <p:grpSp>
          <p:nvGrpSpPr>
            <p:cNvPr id="3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48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49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47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 dirty="0">
                  <a:solidFill>
                    <a:schemeClr val="tx1"/>
                  </a:solidFill>
                  <a:cs typeface="Times New Roman" pitchFamily="18" charset="0"/>
                </a:rPr>
                <a:t>ДПО</a:t>
              </a:r>
            </a:p>
          </p:txBody>
        </p:sp>
      </p:grpSp>
      <p:sp>
        <p:nvSpPr>
          <p:cNvPr id="50" name="Прямоугольник 49"/>
          <p:cNvSpPr/>
          <p:nvPr/>
        </p:nvSpPr>
        <p:spPr>
          <a:xfrm rot="375604">
            <a:off x="343188" y="2759855"/>
            <a:ext cx="584200" cy="3000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69" tIns="63986" rIns="127969" bIns="63986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М-29</a:t>
            </a:r>
          </a:p>
        </p:txBody>
      </p:sp>
      <p:grpSp>
        <p:nvGrpSpPr>
          <p:cNvPr id="7" name="Group 97"/>
          <p:cNvGrpSpPr>
            <a:grpSpLocks/>
          </p:cNvGrpSpPr>
          <p:nvPr/>
        </p:nvGrpSpPr>
        <p:grpSpPr bwMode="auto">
          <a:xfrm>
            <a:off x="5257792" y="4513262"/>
            <a:ext cx="323850" cy="287338"/>
            <a:chOff x="4305" y="3554"/>
            <a:chExt cx="135" cy="117"/>
          </a:xfrm>
        </p:grpSpPr>
        <p:sp>
          <p:nvSpPr>
            <p:cNvPr id="53" name="AutoShape 98"/>
            <p:cNvSpPr>
              <a:spLocks noChangeArrowheads="1"/>
            </p:cNvSpPr>
            <p:nvPr/>
          </p:nvSpPr>
          <p:spPr bwMode="auto">
            <a:xfrm>
              <a:off x="4305" y="3554"/>
              <a:ext cx="135" cy="117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/>
            </a:p>
          </p:txBody>
        </p:sp>
        <p:sp>
          <p:nvSpPr>
            <p:cNvPr id="54" name="Oval 99"/>
            <p:cNvSpPr>
              <a:spLocks noChangeArrowheads="1"/>
            </p:cNvSpPr>
            <p:nvPr/>
          </p:nvSpPr>
          <p:spPr bwMode="auto">
            <a:xfrm>
              <a:off x="4350" y="3626"/>
              <a:ext cx="45" cy="4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/>
            </a:p>
          </p:txBody>
        </p:sp>
        <p:grpSp>
          <p:nvGrpSpPr>
            <p:cNvPr id="8" name="Group 100"/>
            <p:cNvGrpSpPr>
              <a:grpSpLocks/>
            </p:cNvGrpSpPr>
            <p:nvPr/>
          </p:nvGrpSpPr>
          <p:grpSpPr bwMode="auto">
            <a:xfrm>
              <a:off x="4348" y="3622"/>
              <a:ext cx="49" cy="12"/>
              <a:chOff x="4347" y="3622"/>
              <a:chExt cx="49" cy="12"/>
            </a:xfrm>
          </p:grpSpPr>
          <p:sp>
            <p:nvSpPr>
              <p:cNvPr id="56" name="Line 101"/>
              <p:cNvSpPr>
                <a:spLocks noChangeShapeType="1"/>
              </p:cNvSpPr>
              <p:nvPr/>
            </p:nvSpPr>
            <p:spPr bwMode="auto">
              <a:xfrm>
                <a:off x="4347" y="3622"/>
                <a:ext cx="25" cy="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" name="Line 102"/>
              <p:cNvSpPr>
                <a:spLocks noChangeShapeType="1"/>
              </p:cNvSpPr>
              <p:nvPr/>
            </p:nvSpPr>
            <p:spPr bwMode="auto">
              <a:xfrm rot="10800000" flipH="1">
                <a:off x="4371" y="3622"/>
                <a:ext cx="25" cy="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9" name="Text Box 147"/>
          <p:cNvSpPr txBox="1">
            <a:spLocks noChangeArrowheads="1"/>
          </p:cNvSpPr>
          <p:nvPr/>
        </p:nvSpPr>
        <p:spPr bwMode="auto">
          <a:xfrm>
            <a:off x="0" y="2085956"/>
            <a:ext cx="17859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 в зону возможного затопления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не подпадают.</a:t>
            </a:r>
          </a:p>
        </p:txBody>
      </p:sp>
      <p:graphicFrame>
        <p:nvGraphicFramePr>
          <p:cNvPr id="577539" name="Object 31"/>
          <p:cNvGraphicFramePr>
            <a:graphicFrameLocks noChangeAspect="1"/>
          </p:cNvGraphicFramePr>
          <p:nvPr/>
        </p:nvGraphicFramePr>
        <p:xfrm>
          <a:off x="0" y="6729426"/>
          <a:ext cx="1714500" cy="928688"/>
        </p:xfrm>
        <a:graphic>
          <a:graphicData uri="http://schemas.openxmlformats.org/presentationml/2006/ole">
            <p:oleObj spid="_x0000_s701443" name="Worksheet" r:id="rId4" imgW="2990938" imgH="1895413" progId="Excel.Sheet.8">
              <p:embed/>
            </p:oleObj>
          </a:graphicData>
        </a:graphic>
      </p:graphicFrame>
      <p:grpSp>
        <p:nvGrpSpPr>
          <p:cNvPr id="11" name="Group 298"/>
          <p:cNvGrpSpPr>
            <a:grpSpLocks/>
          </p:cNvGrpSpPr>
          <p:nvPr/>
        </p:nvGrpSpPr>
        <p:grpSpPr bwMode="auto">
          <a:xfrm>
            <a:off x="8690861" y="2797175"/>
            <a:ext cx="539750" cy="360363"/>
            <a:chOff x="2290" y="4020"/>
            <a:chExt cx="681" cy="295"/>
          </a:xfrm>
        </p:grpSpPr>
        <p:sp>
          <p:nvSpPr>
            <p:cNvPr id="73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2263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2263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2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3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77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2263"/>
                  <a:endParaRPr lang="ru-RU" sz="3100">
                    <a:solidFill>
                      <a:schemeClr val="tx1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78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79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4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81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82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76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83" name="AutoShape 136"/>
          <p:cNvSpPr>
            <a:spLocks noChangeArrowheads="1"/>
          </p:cNvSpPr>
          <p:nvPr/>
        </p:nvSpPr>
        <p:spPr bwMode="auto">
          <a:xfrm>
            <a:off x="8615378" y="2085956"/>
            <a:ext cx="1276350" cy="428625"/>
          </a:xfrm>
          <a:prstGeom prst="wedgeRectCallout">
            <a:avLst>
              <a:gd name="adj1" fmla="val -32843"/>
              <a:gd name="adj2" fmla="val 116621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292" tIns="32645" rIns="65292" bIns="32645"/>
          <a:lstStyle/>
          <a:p>
            <a:pPr algn="ctr" defTabSz="911225"/>
            <a:r>
              <a:rPr lang="ru-RU" sz="8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1225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1225"/>
            <a:r>
              <a:rPr lang="ru-RU" sz="8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 8(928)-735-98-05</a:t>
            </a:r>
            <a:endParaRPr lang="ru-RU" sz="8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85" name="AutoShape 107"/>
          <p:cNvSpPr>
            <a:spLocks noChangeArrowheads="1"/>
          </p:cNvSpPr>
          <p:nvPr/>
        </p:nvSpPr>
        <p:spPr bwMode="auto">
          <a:xfrm>
            <a:off x="1971644" y="2085956"/>
            <a:ext cx="3092450" cy="795335"/>
          </a:xfrm>
          <a:prstGeom prst="wedgeRoundRectCallout">
            <a:avLst>
              <a:gd name="adj1" fmla="val -50134"/>
              <a:gd name="adj2" fmla="val 35004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91325" tIns="45665" rIns="91325" bIns="45665" anchor="ctr"/>
          <a:lstStyle/>
          <a:p>
            <a:pPr algn="ctr" defTabSz="912813"/>
            <a:r>
              <a:rPr lang="ru-RU" sz="1200" b="1" i="1" dirty="0">
                <a:solidFill>
                  <a:schemeClr val="tx1"/>
                </a:solidFill>
                <a:cs typeface="Times New Roman" pitchFamily="18" charset="0"/>
              </a:rPr>
              <a:t>ЧПСО </a:t>
            </a:r>
            <a:r>
              <a:rPr lang="ru-RU" sz="1200" b="1" i="1" dirty="0" smtClean="0">
                <a:solidFill>
                  <a:schemeClr val="tx1"/>
                </a:solidFill>
                <a:cs typeface="Times New Roman" pitchFamily="18" charset="0"/>
              </a:rPr>
              <a:t>место дислокации г</a:t>
            </a:r>
            <a:r>
              <a:rPr lang="ru-RU" sz="1200" b="1" i="1" dirty="0">
                <a:solidFill>
                  <a:schemeClr val="tx1"/>
                </a:solidFill>
                <a:cs typeface="Times New Roman" pitchFamily="18" charset="0"/>
              </a:rPr>
              <a:t>. </a:t>
            </a:r>
            <a:r>
              <a:rPr lang="ru-RU" sz="1200" b="1" i="1" dirty="0" smtClean="0">
                <a:solidFill>
                  <a:schemeClr val="tx1"/>
                </a:solidFill>
                <a:cs typeface="Times New Roman" pitchFamily="18" charset="0"/>
              </a:rPr>
              <a:t>Грозный  </a:t>
            </a:r>
            <a:r>
              <a:rPr lang="ru-RU" sz="1200" b="1" i="1" dirty="0">
                <a:solidFill>
                  <a:schemeClr val="tx1"/>
                </a:solidFill>
              </a:rPr>
              <a:t>расстояние до </a:t>
            </a:r>
            <a:r>
              <a:rPr lang="ru-RU" sz="1200" b="1" i="1" dirty="0" err="1" smtClean="0">
                <a:solidFill>
                  <a:schemeClr val="tx1"/>
                </a:solidFill>
              </a:rPr>
              <a:t>Ачхой-Мартановского</a:t>
            </a:r>
            <a:r>
              <a:rPr lang="ru-RU" sz="1200" b="1" i="1" dirty="0" smtClean="0">
                <a:solidFill>
                  <a:schemeClr val="tx1"/>
                </a:solidFill>
              </a:rPr>
              <a:t> </a:t>
            </a:r>
            <a:r>
              <a:rPr lang="ru-RU" sz="1200" b="1" i="1" dirty="0">
                <a:solidFill>
                  <a:schemeClr val="tx1"/>
                </a:solidFill>
              </a:rPr>
              <a:t>муниципального района </a:t>
            </a:r>
            <a:r>
              <a:rPr lang="ru-RU" sz="1200" b="1" i="1" dirty="0" smtClean="0">
                <a:solidFill>
                  <a:schemeClr val="tx1"/>
                </a:solidFill>
              </a:rPr>
              <a:t>54 </a:t>
            </a:r>
            <a:r>
              <a:rPr lang="ru-RU" sz="1200" b="1" i="1" dirty="0">
                <a:solidFill>
                  <a:schemeClr val="tx1"/>
                </a:solidFill>
              </a:rPr>
              <a:t>км.</a:t>
            </a:r>
            <a:endParaRPr lang="ru-RU" sz="1200" b="1" i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89" name="Полилиния 88"/>
          <p:cNvSpPr/>
          <p:nvPr/>
        </p:nvSpPr>
        <p:spPr>
          <a:xfrm>
            <a:off x="2709333" y="3544711"/>
            <a:ext cx="5723467" cy="1309511"/>
          </a:xfrm>
          <a:custGeom>
            <a:avLst/>
            <a:gdLst>
              <a:gd name="connsiteX0" fmla="*/ 5723467 w 5723467"/>
              <a:gd name="connsiteY0" fmla="*/ 0 h 1309511"/>
              <a:gd name="connsiteX1" fmla="*/ 5350934 w 5723467"/>
              <a:gd name="connsiteY1" fmla="*/ 79022 h 1309511"/>
              <a:gd name="connsiteX2" fmla="*/ 4786489 w 5723467"/>
              <a:gd name="connsiteY2" fmla="*/ 158045 h 1309511"/>
              <a:gd name="connsiteX3" fmla="*/ 4120445 w 5723467"/>
              <a:gd name="connsiteY3" fmla="*/ 237067 h 1309511"/>
              <a:gd name="connsiteX4" fmla="*/ 3556000 w 5723467"/>
              <a:gd name="connsiteY4" fmla="*/ 327378 h 1309511"/>
              <a:gd name="connsiteX5" fmla="*/ 3036711 w 5723467"/>
              <a:gd name="connsiteY5" fmla="*/ 485422 h 1309511"/>
              <a:gd name="connsiteX6" fmla="*/ 2483556 w 5723467"/>
              <a:gd name="connsiteY6" fmla="*/ 666045 h 1309511"/>
              <a:gd name="connsiteX7" fmla="*/ 2032000 w 5723467"/>
              <a:gd name="connsiteY7" fmla="*/ 756356 h 1309511"/>
              <a:gd name="connsiteX8" fmla="*/ 1648178 w 5723467"/>
              <a:gd name="connsiteY8" fmla="*/ 891822 h 1309511"/>
              <a:gd name="connsiteX9" fmla="*/ 1038578 w 5723467"/>
              <a:gd name="connsiteY9" fmla="*/ 1027289 h 1309511"/>
              <a:gd name="connsiteX10" fmla="*/ 553156 w 5723467"/>
              <a:gd name="connsiteY10" fmla="*/ 1151467 h 1309511"/>
              <a:gd name="connsiteX11" fmla="*/ 0 w 5723467"/>
              <a:gd name="connsiteY11" fmla="*/ 1309511 h 1309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723467" h="1309511">
                <a:moveTo>
                  <a:pt x="5723467" y="0"/>
                </a:moveTo>
                <a:cubicBezTo>
                  <a:pt x="5615282" y="26340"/>
                  <a:pt x="5507097" y="52681"/>
                  <a:pt x="5350934" y="79022"/>
                </a:cubicBezTo>
                <a:cubicBezTo>
                  <a:pt x="5194771" y="105363"/>
                  <a:pt x="4786489" y="158045"/>
                  <a:pt x="4786489" y="158045"/>
                </a:cubicBezTo>
                <a:lnTo>
                  <a:pt x="4120445" y="237067"/>
                </a:lnTo>
                <a:cubicBezTo>
                  <a:pt x="3915364" y="265289"/>
                  <a:pt x="3736622" y="285986"/>
                  <a:pt x="3556000" y="327378"/>
                </a:cubicBezTo>
                <a:cubicBezTo>
                  <a:pt x="3375378" y="368770"/>
                  <a:pt x="3215452" y="428977"/>
                  <a:pt x="3036711" y="485422"/>
                </a:cubicBezTo>
                <a:cubicBezTo>
                  <a:pt x="2857970" y="541867"/>
                  <a:pt x="2651008" y="620889"/>
                  <a:pt x="2483556" y="666045"/>
                </a:cubicBezTo>
                <a:cubicBezTo>
                  <a:pt x="2316104" y="711201"/>
                  <a:pt x="2171230" y="718727"/>
                  <a:pt x="2032000" y="756356"/>
                </a:cubicBezTo>
                <a:cubicBezTo>
                  <a:pt x="1892770" y="793985"/>
                  <a:pt x="1813748" y="846667"/>
                  <a:pt x="1648178" y="891822"/>
                </a:cubicBezTo>
                <a:cubicBezTo>
                  <a:pt x="1482608" y="936977"/>
                  <a:pt x="1221082" y="984015"/>
                  <a:pt x="1038578" y="1027289"/>
                </a:cubicBezTo>
                <a:cubicBezTo>
                  <a:pt x="856074" y="1070563"/>
                  <a:pt x="726252" y="1104430"/>
                  <a:pt x="553156" y="1151467"/>
                </a:cubicBezTo>
                <a:cubicBezTo>
                  <a:pt x="380060" y="1198504"/>
                  <a:pt x="190030" y="1254007"/>
                  <a:pt x="0" y="1309511"/>
                </a:cubicBezTo>
              </a:path>
            </a:pathLst>
          </a:custGeom>
          <a:noFill/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0" name="Полилиния 89"/>
          <p:cNvSpPr/>
          <p:nvPr/>
        </p:nvSpPr>
        <p:spPr>
          <a:xfrm>
            <a:off x="7313319" y="3559763"/>
            <a:ext cx="1211674" cy="2016948"/>
          </a:xfrm>
          <a:custGeom>
            <a:avLst/>
            <a:gdLst>
              <a:gd name="connsiteX0" fmla="*/ 1142059 w 1211674"/>
              <a:gd name="connsiteY0" fmla="*/ 7526 h 2016948"/>
              <a:gd name="connsiteX1" fmla="*/ 1142059 w 1211674"/>
              <a:gd name="connsiteY1" fmla="*/ 75259 h 2016948"/>
              <a:gd name="connsiteX2" fmla="*/ 724370 w 1211674"/>
              <a:gd name="connsiteY2" fmla="*/ 459081 h 2016948"/>
              <a:gd name="connsiteX3" fmla="*/ 600192 w 1211674"/>
              <a:gd name="connsiteY3" fmla="*/ 865481 h 2016948"/>
              <a:gd name="connsiteX4" fmla="*/ 329259 w 1211674"/>
              <a:gd name="connsiteY4" fmla="*/ 1317037 h 2016948"/>
              <a:gd name="connsiteX5" fmla="*/ 47037 w 1211674"/>
              <a:gd name="connsiteY5" fmla="*/ 1768593 h 2016948"/>
              <a:gd name="connsiteX6" fmla="*/ 47037 w 1211674"/>
              <a:gd name="connsiteY6" fmla="*/ 1937926 h 2016948"/>
              <a:gd name="connsiteX7" fmla="*/ 47037 w 1211674"/>
              <a:gd name="connsiteY7" fmla="*/ 2016948 h 20169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1674" h="2016948">
                <a:moveTo>
                  <a:pt x="1142059" y="7526"/>
                </a:moveTo>
                <a:cubicBezTo>
                  <a:pt x="1176866" y="3763"/>
                  <a:pt x="1211674" y="0"/>
                  <a:pt x="1142059" y="75259"/>
                </a:cubicBezTo>
                <a:cubicBezTo>
                  <a:pt x="1072444" y="150518"/>
                  <a:pt x="814681" y="327377"/>
                  <a:pt x="724370" y="459081"/>
                </a:cubicBezTo>
                <a:cubicBezTo>
                  <a:pt x="634059" y="590785"/>
                  <a:pt x="666044" y="722488"/>
                  <a:pt x="600192" y="865481"/>
                </a:cubicBezTo>
                <a:cubicBezTo>
                  <a:pt x="534340" y="1008474"/>
                  <a:pt x="421452" y="1166518"/>
                  <a:pt x="329259" y="1317037"/>
                </a:cubicBezTo>
                <a:cubicBezTo>
                  <a:pt x="237067" y="1467556"/>
                  <a:pt x="94074" y="1665112"/>
                  <a:pt x="47037" y="1768593"/>
                </a:cubicBezTo>
                <a:cubicBezTo>
                  <a:pt x="0" y="1872074"/>
                  <a:pt x="47037" y="1937926"/>
                  <a:pt x="47037" y="1937926"/>
                </a:cubicBezTo>
                <a:lnTo>
                  <a:pt x="47037" y="2016948"/>
                </a:lnTo>
              </a:path>
            </a:pathLst>
          </a:custGeom>
          <a:noFill/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58" name="Прямоугольная выноска 184"/>
          <p:cNvSpPr>
            <a:spLocks noChangeArrowheads="1"/>
          </p:cNvSpPr>
          <p:nvPr/>
        </p:nvSpPr>
        <p:spPr bwMode="auto">
          <a:xfrm>
            <a:off x="3629026" y="6157922"/>
            <a:ext cx="2700336" cy="624844"/>
          </a:xfrm>
          <a:prstGeom prst="wedgeRectCallout">
            <a:avLst>
              <a:gd name="adj1" fmla="val 12238"/>
              <a:gd name="adj2" fmla="val -265613"/>
            </a:avLst>
          </a:prstGeom>
          <a:solidFill>
            <a:schemeClr val="tx1">
              <a:lumMod val="75000"/>
              <a:lumOff val="25000"/>
            </a:schemeClr>
          </a:solidFill>
          <a:ln w="9525" algn="ctr">
            <a:solidFill>
              <a:schemeClr val="tx1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>
            <a:bevelT w="31750" h="95250"/>
            <a:bevelB w="25400"/>
          </a:sp3d>
        </p:spPr>
        <p:txBody>
          <a:bodyPr lIns="122191" tIns="61096" rIns="122191" bIns="61096"/>
          <a:lstStyle/>
          <a:p>
            <a:pPr algn="ctr" defTabSz="1709829">
              <a:defRPr/>
            </a:pPr>
            <a:r>
              <a:rPr lang="ru-RU" sz="1100" dirty="0">
                <a:solidFill>
                  <a:schemeClr val="bg1"/>
                </a:solidFill>
              </a:rPr>
              <a:t>Скотомогильник в </a:t>
            </a:r>
            <a:r>
              <a:rPr lang="ru-RU" sz="1100" dirty="0" smtClean="0">
                <a:solidFill>
                  <a:schemeClr val="bg1"/>
                </a:solidFill>
              </a:rPr>
              <a:t>7 </a:t>
            </a:r>
            <a:r>
              <a:rPr lang="ru-RU" sz="1100" dirty="0">
                <a:solidFill>
                  <a:schemeClr val="bg1"/>
                </a:solidFill>
              </a:rPr>
              <a:t>км. от </a:t>
            </a:r>
            <a:r>
              <a:rPr lang="ru-RU" sz="1100" dirty="0" smtClean="0">
                <a:solidFill>
                  <a:schemeClr val="bg1"/>
                </a:solidFill>
              </a:rPr>
              <a:t>с.п</a:t>
            </a:r>
            <a:r>
              <a:rPr lang="ru-RU" sz="1100" dirty="0">
                <a:solidFill>
                  <a:schemeClr val="bg1"/>
                </a:solidFill>
              </a:rPr>
              <a:t>. Ачхой-Мартан. Законсервирован в 1989 г. В зону подтопления не </a:t>
            </a:r>
            <a:r>
              <a:rPr lang="ru-RU" sz="1100" dirty="0" smtClean="0">
                <a:solidFill>
                  <a:schemeClr val="bg1"/>
                </a:solidFill>
              </a:rPr>
              <a:t>подпадает.</a:t>
            </a:r>
            <a:endParaRPr lang="ru-RU" sz="1100" dirty="0">
              <a:solidFill>
                <a:schemeClr val="bg1"/>
              </a:solidFill>
            </a:endParaRPr>
          </a:p>
        </p:txBody>
      </p:sp>
      <p:sp>
        <p:nvSpPr>
          <p:cNvPr id="84" name="AutoShape 136"/>
          <p:cNvSpPr>
            <a:spLocks noChangeArrowheads="1"/>
          </p:cNvSpPr>
          <p:nvPr/>
        </p:nvSpPr>
        <p:spPr bwMode="auto">
          <a:xfrm>
            <a:off x="3910004" y="5014918"/>
            <a:ext cx="1276350" cy="500062"/>
          </a:xfrm>
          <a:prstGeom prst="wedgeRectCallout">
            <a:avLst>
              <a:gd name="adj1" fmla="val -5401"/>
              <a:gd name="adj2" fmla="val -115238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292" tIns="32645" rIns="65292" bIns="32645"/>
          <a:lstStyle/>
          <a:p>
            <a:pPr algn="ctr" defTabSz="911225"/>
            <a:r>
              <a:rPr lang="ru-RU" sz="800" b="1" dirty="0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1225"/>
            <a:r>
              <a:rPr lang="ru-RU" sz="800" dirty="0" err="1">
                <a:solidFill>
                  <a:schemeClr val="tx1"/>
                </a:solidFill>
                <a:cs typeface="Times New Roman" pitchFamily="18" charset="0"/>
              </a:rPr>
              <a:t>Чегарбиева</a:t>
            </a:r>
            <a:r>
              <a:rPr lang="ru-RU" sz="800" dirty="0">
                <a:solidFill>
                  <a:schemeClr val="tx1"/>
                </a:solidFill>
                <a:cs typeface="Times New Roman" pitchFamily="18" charset="0"/>
              </a:rPr>
              <a:t> Х.У.</a:t>
            </a:r>
          </a:p>
          <a:p>
            <a:pPr algn="ctr" defTabSz="911225"/>
            <a:r>
              <a:rPr lang="ru-RU" sz="800" b="1" dirty="0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800" dirty="0">
                <a:solidFill>
                  <a:schemeClr val="tx1"/>
                </a:solidFill>
                <a:cs typeface="Times New Roman" pitchFamily="18" charset="0"/>
              </a:rPr>
              <a:t> 8(8(928)-737-48-14</a:t>
            </a:r>
          </a:p>
          <a:p>
            <a:pPr algn="ctr" defTabSz="911225"/>
            <a:endParaRPr lang="ru-RU" sz="8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93" name="Прямая со стрелкой 92"/>
          <p:cNvCxnSpPr>
            <a:stCxn id="89" idx="11"/>
          </p:cNvCxnSpPr>
          <p:nvPr/>
        </p:nvCxnSpPr>
        <p:spPr>
          <a:xfrm flipH="1">
            <a:off x="2185958" y="4854222"/>
            <a:ext cx="523375" cy="160692"/>
          </a:xfrm>
          <a:prstGeom prst="straightConnector1">
            <a:avLst/>
          </a:prstGeom>
          <a:ln w="3810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6" name="Прямая со стрелкой 95"/>
          <p:cNvCxnSpPr>
            <a:stCxn id="90" idx="7"/>
          </p:cNvCxnSpPr>
          <p:nvPr/>
        </p:nvCxnSpPr>
        <p:spPr>
          <a:xfrm>
            <a:off x="7360356" y="5576711"/>
            <a:ext cx="40576" cy="224021"/>
          </a:xfrm>
          <a:prstGeom prst="straightConnector1">
            <a:avLst/>
          </a:prstGeom>
          <a:ln w="38100">
            <a:solidFill>
              <a:srgbClr val="0000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2" name="Oval 292"/>
          <p:cNvSpPr>
            <a:spLocks noChangeArrowheads="1"/>
          </p:cNvSpPr>
          <p:nvPr/>
        </p:nvSpPr>
        <p:spPr bwMode="auto">
          <a:xfrm>
            <a:off x="4041760" y="4729162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3" name="Oval 292"/>
          <p:cNvSpPr>
            <a:spLocks noChangeArrowheads="1"/>
          </p:cNvSpPr>
          <p:nvPr/>
        </p:nvSpPr>
        <p:spPr bwMode="auto">
          <a:xfrm>
            <a:off x="6686552" y="522922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4" name="Oval 292"/>
          <p:cNvSpPr>
            <a:spLocks noChangeArrowheads="1"/>
          </p:cNvSpPr>
          <p:nvPr/>
        </p:nvSpPr>
        <p:spPr bwMode="auto">
          <a:xfrm>
            <a:off x="8256602" y="3870320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5" name="Freeform 9" descr="Широкий диагональный 2"/>
          <p:cNvSpPr>
            <a:spLocks/>
          </p:cNvSpPr>
          <p:nvPr/>
        </p:nvSpPr>
        <p:spPr bwMode="auto">
          <a:xfrm rot="14255404">
            <a:off x="3963652" y="4176038"/>
            <a:ext cx="307919" cy="644000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rot="10800000" lIns="140742" tIns="70407" rIns="140742" bIns="70407"/>
          <a:lstStyle/>
          <a:p>
            <a:endParaRPr lang="ru-RU"/>
          </a:p>
        </p:txBody>
      </p:sp>
      <p:grpSp>
        <p:nvGrpSpPr>
          <p:cNvPr id="15" name="Group 150"/>
          <p:cNvGrpSpPr>
            <a:grpSpLocks/>
          </p:cNvGrpSpPr>
          <p:nvPr/>
        </p:nvGrpSpPr>
        <p:grpSpPr bwMode="auto">
          <a:xfrm>
            <a:off x="3971908" y="4371972"/>
            <a:ext cx="252413" cy="252413"/>
            <a:chOff x="4416" y="2880"/>
            <a:chExt cx="816" cy="816"/>
          </a:xfrm>
        </p:grpSpPr>
        <p:grpSp>
          <p:nvGrpSpPr>
            <p:cNvPr id="16" name="Group 151"/>
            <p:cNvGrpSpPr>
              <a:grpSpLocks/>
            </p:cNvGrpSpPr>
            <p:nvPr/>
          </p:nvGrpSpPr>
          <p:grpSpPr bwMode="auto">
            <a:xfrm>
              <a:off x="4416" y="2880"/>
              <a:ext cx="816" cy="809"/>
              <a:chOff x="4423" y="2887"/>
              <a:chExt cx="809" cy="809"/>
            </a:xfrm>
          </p:grpSpPr>
          <p:sp>
            <p:nvSpPr>
              <p:cNvPr id="109" name="Freeform 152"/>
              <p:cNvSpPr>
                <a:spLocks/>
              </p:cNvSpPr>
              <p:nvPr/>
            </p:nvSpPr>
            <p:spPr bwMode="auto">
              <a:xfrm>
                <a:off x="4423" y="2887"/>
                <a:ext cx="809" cy="809"/>
              </a:xfrm>
              <a:custGeom>
                <a:avLst/>
                <a:gdLst>
                  <a:gd name="T0" fmla="*/ 446 w 809"/>
                  <a:gd name="T1" fmla="*/ 2 h 809"/>
                  <a:gd name="T2" fmla="*/ 505 w 809"/>
                  <a:gd name="T3" fmla="*/ 14 h 809"/>
                  <a:gd name="T4" fmla="*/ 561 w 809"/>
                  <a:gd name="T5" fmla="*/ 33 h 809"/>
                  <a:gd name="T6" fmla="*/ 614 w 809"/>
                  <a:gd name="T7" fmla="*/ 59 h 809"/>
                  <a:gd name="T8" fmla="*/ 661 w 809"/>
                  <a:gd name="T9" fmla="*/ 93 h 809"/>
                  <a:gd name="T10" fmla="*/ 704 w 809"/>
                  <a:gd name="T11" fmla="*/ 133 h 809"/>
                  <a:gd name="T12" fmla="*/ 739 w 809"/>
                  <a:gd name="T13" fmla="*/ 179 h 809"/>
                  <a:gd name="T14" fmla="*/ 769 w 809"/>
                  <a:gd name="T15" fmla="*/ 229 h 809"/>
                  <a:gd name="T16" fmla="*/ 791 w 809"/>
                  <a:gd name="T17" fmla="*/ 285 h 809"/>
                  <a:gd name="T18" fmla="*/ 804 w 809"/>
                  <a:gd name="T19" fmla="*/ 343 h 809"/>
                  <a:gd name="T20" fmla="*/ 809 w 809"/>
                  <a:gd name="T21" fmla="*/ 405 h 809"/>
                  <a:gd name="T22" fmla="*/ 804 w 809"/>
                  <a:gd name="T23" fmla="*/ 466 h 809"/>
                  <a:gd name="T24" fmla="*/ 791 w 809"/>
                  <a:gd name="T25" fmla="*/ 524 h 809"/>
                  <a:gd name="T26" fmla="*/ 769 w 809"/>
                  <a:gd name="T27" fmla="*/ 580 h 809"/>
                  <a:gd name="T28" fmla="*/ 739 w 809"/>
                  <a:gd name="T29" fmla="*/ 630 h 809"/>
                  <a:gd name="T30" fmla="*/ 704 w 809"/>
                  <a:gd name="T31" fmla="*/ 676 h 809"/>
                  <a:gd name="T32" fmla="*/ 661 w 809"/>
                  <a:gd name="T33" fmla="*/ 716 h 809"/>
                  <a:gd name="T34" fmla="*/ 614 w 809"/>
                  <a:gd name="T35" fmla="*/ 750 h 809"/>
                  <a:gd name="T36" fmla="*/ 561 w 809"/>
                  <a:gd name="T37" fmla="*/ 776 h 809"/>
                  <a:gd name="T38" fmla="*/ 505 w 809"/>
                  <a:gd name="T39" fmla="*/ 795 h 809"/>
                  <a:gd name="T40" fmla="*/ 446 w 809"/>
                  <a:gd name="T41" fmla="*/ 807 h 809"/>
                  <a:gd name="T42" fmla="*/ 384 w 809"/>
                  <a:gd name="T43" fmla="*/ 809 h 809"/>
                  <a:gd name="T44" fmla="*/ 323 w 809"/>
                  <a:gd name="T45" fmla="*/ 800 h 809"/>
                  <a:gd name="T46" fmla="*/ 266 w 809"/>
                  <a:gd name="T47" fmla="*/ 784 h 809"/>
                  <a:gd name="T48" fmla="*/ 213 w 809"/>
                  <a:gd name="T49" fmla="*/ 760 h 809"/>
                  <a:gd name="T50" fmla="*/ 163 w 809"/>
                  <a:gd name="T51" fmla="*/ 728 h 809"/>
                  <a:gd name="T52" fmla="*/ 118 w 809"/>
                  <a:gd name="T53" fmla="*/ 691 h 809"/>
                  <a:gd name="T54" fmla="*/ 81 w 809"/>
                  <a:gd name="T55" fmla="*/ 646 h 809"/>
                  <a:gd name="T56" fmla="*/ 49 w 809"/>
                  <a:gd name="T57" fmla="*/ 596 h 809"/>
                  <a:gd name="T58" fmla="*/ 25 w 809"/>
                  <a:gd name="T59" fmla="*/ 543 h 809"/>
                  <a:gd name="T60" fmla="*/ 9 w 809"/>
                  <a:gd name="T61" fmla="*/ 486 h 809"/>
                  <a:gd name="T62" fmla="*/ 0 w 809"/>
                  <a:gd name="T63" fmla="*/ 425 h 809"/>
                  <a:gd name="T64" fmla="*/ 2 w 809"/>
                  <a:gd name="T65" fmla="*/ 363 h 809"/>
                  <a:gd name="T66" fmla="*/ 14 w 809"/>
                  <a:gd name="T67" fmla="*/ 304 h 809"/>
                  <a:gd name="T68" fmla="*/ 33 w 809"/>
                  <a:gd name="T69" fmla="*/ 248 h 809"/>
                  <a:gd name="T70" fmla="*/ 59 w 809"/>
                  <a:gd name="T71" fmla="*/ 195 h 809"/>
                  <a:gd name="T72" fmla="*/ 93 w 809"/>
                  <a:gd name="T73" fmla="*/ 148 h 809"/>
                  <a:gd name="T74" fmla="*/ 133 w 809"/>
                  <a:gd name="T75" fmla="*/ 105 h 809"/>
                  <a:gd name="T76" fmla="*/ 179 w 809"/>
                  <a:gd name="T77" fmla="*/ 70 h 809"/>
                  <a:gd name="T78" fmla="*/ 229 w 809"/>
                  <a:gd name="T79" fmla="*/ 40 h 809"/>
                  <a:gd name="T80" fmla="*/ 285 w 809"/>
                  <a:gd name="T81" fmla="*/ 18 h 809"/>
                  <a:gd name="T82" fmla="*/ 343 w 809"/>
                  <a:gd name="T83" fmla="*/ 5 h 809"/>
                  <a:gd name="T84" fmla="*/ 405 w 809"/>
                  <a:gd name="T85" fmla="*/ 0 h 8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9"/>
                  <a:gd name="T130" fmla="*/ 0 h 809"/>
                  <a:gd name="T131" fmla="*/ 809 w 809"/>
                  <a:gd name="T132" fmla="*/ 809 h 8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9" h="809">
                    <a:moveTo>
                      <a:pt x="405" y="0"/>
                    </a:moveTo>
                    <a:lnTo>
                      <a:pt x="425" y="0"/>
                    </a:lnTo>
                    <a:lnTo>
                      <a:pt x="446" y="2"/>
                    </a:lnTo>
                    <a:lnTo>
                      <a:pt x="466" y="5"/>
                    </a:lnTo>
                    <a:lnTo>
                      <a:pt x="486" y="9"/>
                    </a:lnTo>
                    <a:lnTo>
                      <a:pt x="505" y="14"/>
                    </a:lnTo>
                    <a:lnTo>
                      <a:pt x="524" y="18"/>
                    </a:lnTo>
                    <a:lnTo>
                      <a:pt x="543" y="25"/>
                    </a:lnTo>
                    <a:lnTo>
                      <a:pt x="561" y="33"/>
                    </a:lnTo>
                    <a:lnTo>
                      <a:pt x="580" y="40"/>
                    </a:lnTo>
                    <a:lnTo>
                      <a:pt x="596" y="49"/>
                    </a:lnTo>
                    <a:lnTo>
                      <a:pt x="614" y="59"/>
                    </a:lnTo>
                    <a:lnTo>
                      <a:pt x="630" y="70"/>
                    </a:lnTo>
                    <a:lnTo>
                      <a:pt x="646" y="81"/>
                    </a:lnTo>
                    <a:lnTo>
                      <a:pt x="661" y="93"/>
                    </a:lnTo>
                    <a:lnTo>
                      <a:pt x="676" y="105"/>
                    </a:lnTo>
                    <a:lnTo>
                      <a:pt x="691" y="118"/>
                    </a:lnTo>
                    <a:lnTo>
                      <a:pt x="704" y="133"/>
                    </a:lnTo>
                    <a:lnTo>
                      <a:pt x="716" y="148"/>
                    </a:lnTo>
                    <a:lnTo>
                      <a:pt x="728" y="163"/>
                    </a:lnTo>
                    <a:lnTo>
                      <a:pt x="739" y="179"/>
                    </a:lnTo>
                    <a:lnTo>
                      <a:pt x="750" y="195"/>
                    </a:lnTo>
                    <a:lnTo>
                      <a:pt x="760" y="213"/>
                    </a:lnTo>
                    <a:lnTo>
                      <a:pt x="769" y="229"/>
                    </a:lnTo>
                    <a:lnTo>
                      <a:pt x="776" y="248"/>
                    </a:lnTo>
                    <a:lnTo>
                      <a:pt x="784" y="266"/>
                    </a:lnTo>
                    <a:lnTo>
                      <a:pt x="791" y="285"/>
                    </a:lnTo>
                    <a:lnTo>
                      <a:pt x="795" y="304"/>
                    </a:lnTo>
                    <a:lnTo>
                      <a:pt x="800" y="323"/>
                    </a:lnTo>
                    <a:lnTo>
                      <a:pt x="804" y="343"/>
                    </a:lnTo>
                    <a:lnTo>
                      <a:pt x="807" y="363"/>
                    </a:lnTo>
                    <a:lnTo>
                      <a:pt x="809" y="384"/>
                    </a:lnTo>
                    <a:lnTo>
                      <a:pt x="809" y="405"/>
                    </a:lnTo>
                    <a:lnTo>
                      <a:pt x="809" y="425"/>
                    </a:lnTo>
                    <a:lnTo>
                      <a:pt x="807" y="446"/>
                    </a:lnTo>
                    <a:lnTo>
                      <a:pt x="804" y="466"/>
                    </a:lnTo>
                    <a:lnTo>
                      <a:pt x="800" y="486"/>
                    </a:lnTo>
                    <a:lnTo>
                      <a:pt x="795" y="505"/>
                    </a:lnTo>
                    <a:lnTo>
                      <a:pt x="791" y="524"/>
                    </a:lnTo>
                    <a:lnTo>
                      <a:pt x="784" y="543"/>
                    </a:lnTo>
                    <a:lnTo>
                      <a:pt x="776" y="561"/>
                    </a:lnTo>
                    <a:lnTo>
                      <a:pt x="769" y="580"/>
                    </a:lnTo>
                    <a:lnTo>
                      <a:pt x="760" y="596"/>
                    </a:lnTo>
                    <a:lnTo>
                      <a:pt x="750" y="614"/>
                    </a:lnTo>
                    <a:lnTo>
                      <a:pt x="739" y="630"/>
                    </a:lnTo>
                    <a:lnTo>
                      <a:pt x="728" y="646"/>
                    </a:lnTo>
                    <a:lnTo>
                      <a:pt x="716" y="661"/>
                    </a:lnTo>
                    <a:lnTo>
                      <a:pt x="704" y="676"/>
                    </a:lnTo>
                    <a:lnTo>
                      <a:pt x="691" y="691"/>
                    </a:lnTo>
                    <a:lnTo>
                      <a:pt x="676" y="704"/>
                    </a:lnTo>
                    <a:lnTo>
                      <a:pt x="661" y="716"/>
                    </a:lnTo>
                    <a:lnTo>
                      <a:pt x="646" y="728"/>
                    </a:lnTo>
                    <a:lnTo>
                      <a:pt x="630" y="739"/>
                    </a:lnTo>
                    <a:lnTo>
                      <a:pt x="614" y="750"/>
                    </a:lnTo>
                    <a:lnTo>
                      <a:pt x="596" y="760"/>
                    </a:lnTo>
                    <a:lnTo>
                      <a:pt x="580" y="769"/>
                    </a:lnTo>
                    <a:lnTo>
                      <a:pt x="561" y="776"/>
                    </a:lnTo>
                    <a:lnTo>
                      <a:pt x="543" y="784"/>
                    </a:lnTo>
                    <a:lnTo>
                      <a:pt x="524" y="791"/>
                    </a:lnTo>
                    <a:lnTo>
                      <a:pt x="505" y="795"/>
                    </a:lnTo>
                    <a:lnTo>
                      <a:pt x="486" y="800"/>
                    </a:lnTo>
                    <a:lnTo>
                      <a:pt x="466" y="804"/>
                    </a:lnTo>
                    <a:lnTo>
                      <a:pt x="446" y="807"/>
                    </a:lnTo>
                    <a:lnTo>
                      <a:pt x="425" y="809"/>
                    </a:lnTo>
                    <a:lnTo>
                      <a:pt x="405" y="809"/>
                    </a:lnTo>
                    <a:lnTo>
                      <a:pt x="384" y="809"/>
                    </a:lnTo>
                    <a:lnTo>
                      <a:pt x="363" y="807"/>
                    </a:lnTo>
                    <a:lnTo>
                      <a:pt x="343" y="804"/>
                    </a:lnTo>
                    <a:lnTo>
                      <a:pt x="323" y="800"/>
                    </a:lnTo>
                    <a:lnTo>
                      <a:pt x="304" y="795"/>
                    </a:lnTo>
                    <a:lnTo>
                      <a:pt x="285" y="791"/>
                    </a:lnTo>
                    <a:lnTo>
                      <a:pt x="266" y="784"/>
                    </a:lnTo>
                    <a:lnTo>
                      <a:pt x="248" y="776"/>
                    </a:lnTo>
                    <a:lnTo>
                      <a:pt x="229" y="769"/>
                    </a:lnTo>
                    <a:lnTo>
                      <a:pt x="213" y="760"/>
                    </a:lnTo>
                    <a:lnTo>
                      <a:pt x="195" y="750"/>
                    </a:lnTo>
                    <a:lnTo>
                      <a:pt x="179" y="739"/>
                    </a:lnTo>
                    <a:lnTo>
                      <a:pt x="163" y="728"/>
                    </a:lnTo>
                    <a:lnTo>
                      <a:pt x="148" y="716"/>
                    </a:lnTo>
                    <a:lnTo>
                      <a:pt x="133" y="704"/>
                    </a:lnTo>
                    <a:lnTo>
                      <a:pt x="118" y="691"/>
                    </a:lnTo>
                    <a:lnTo>
                      <a:pt x="105" y="676"/>
                    </a:lnTo>
                    <a:lnTo>
                      <a:pt x="93" y="661"/>
                    </a:lnTo>
                    <a:lnTo>
                      <a:pt x="81" y="646"/>
                    </a:lnTo>
                    <a:lnTo>
                      <a:pt x="70" y="630"/>
                    </a:lnTo>
                    <a:lnTo>
                      <a:pt x="59" y="614"/>
                    </a:lnTo>
                    <a:lnTo>
                      <a:pt x="49" y="596"/>
                    </a:lnTo>
                    <a:lnTo>
                      <a:pt x="40" y="580"/>
                    </a:lnTo>
                    <a:lnTo>
                      <a:pt x="33" y="561"/>
                    </a:lnTo>
                    <a:lnTo>
                      <a:pt x="25" y="543"/>
                    </a:lnTo>
                    <a:lnTo>
                      <a:pt x="18" y="524"/>
                    </a:lnTo>
                    <a:lnTo>
                      <a:pt x="14" y="505"/>
                    </a:lnTo>
                    <a:lnTo>
                      <a:pt x="9" y="486"/>
                    </a:lnTo>
                    <a:lnTo>
                      <a:pt x="5" y="466"/>
                    </a:lnTo>
                    <a:lnTo>
                      <a:pt x="2" y="446"/>
                    </a:lnTo>
                    <a:lnTo>
                      <a:pt x="0" y="425"/>
                    </a:lnTo>
                    <a:lnTo>
                      <a:pt x="0" y="405"/>
                    </a:lnTo>
                    <a:lnTo>
                      <a:pt x="0" y="384"/>
                    </a:lnTo>
                    <a:lnTo>
                      <a:pt x="2" y="363"/>
                    </a:lnTo>
                    <a:lnTo>
                      <a:pt x="5" y="343"/>
                    </a:lnTo>
                    <a:lnTo>
                      <a:pt x="9" y="323"/>
                    </a:lnTo>
                    <a:lnTo>
                      <a:pt x="14" y="304"/>
                    </a:lnTo>
                    <a:lnTo>
                      <a:pt x="18" y="285"/>
                    </a:lnTo>
                    <a:lnTo>
                      <a:pt x="25" y="266"/>
                    </a:lnTo>
                    <a:lnTo>
                      <a:pt x="33" y="248"/>
                    </a:lnTo>
                    <a:lnTo>
                      <a:pt x="40" y="229"/>
                    </a:lnTo>
                    <a:lnTo>
                      <a:pt x="49" y="213"/>
                    </a:lnTo>
                    <a:lnTo>
                      <a:pt x="59" y="195"/>
                    </a:lnTo>
                    <a:lnTo>
                      <a:pt x="70" y="179"/>
                    </a:lnTo>
                    <a:lnTo>
                      <a:pt x="81" y="163"/>
                    </a:lnTo>
                    <a:lnTo>
                      <a:pt x="93" y="148"/>
                    </a:lnTo>
                    <a:lnTo>
                      <a:pt x="105" y="133"/>
                    </a:lnTo>
                    <a:lnTo>
                      <a:pt x="118" y="118"/>
                    </a:lnTo>
                    <a:lnTo>
                      <a:pt x="133" y="105"/>
                    </a:lnTo>
                    <a:lnTo>
                      <a:pt x="148" y="93"/>
                    </a:lnTo>
                    <a:lnTo>
                      <a:pt x="163" y="81"/>
                    </a:lnTo>
                    <a:lnTo>
                      <a:pt x="179" y="70"/>
                    </a:lnTo>
                    <a:lnTo>
                      <a:pt x="195" y="59"/>
                    </a:lnTo>
                    <a:lnTo>
                      <a:pt x="213" y="49"/>
                    </a:lnTo>
                    <a:lnTo>
                      <a:pt x="229" y="40"/>
                    </a:lnTo>
                    <a:lnTo>
                      <a:pt x="248" y="33"/>
                    </a:lnTo>
                    <a:lnTo>
                      <a:pt x="266" y="25"/>
                    </a:lnTo>
                    <a:lnTo>
                      <a:pt x="285" y="18"/>
                    </a:lnTo>
                    <a:lnTo>
                      <a:pt x="304" y="14"/>
                    </a:lnTo>
                    <a:lnTo>
                      <a:pt x="323" y="9"/>
                    </a:lnTo>
                    <a:lnTo>
                      <a:pt x="343" y="5"/>
                    </a:lnTo>
                    <a:lnTo>
                      <a:pt x="363" y="2"/>
                    </a:lnTo>
                    <a:lnTo>
                      <a:pt x="384" y="0"/>
                    </a:lnTo>
                    <a:lnTo>
                      <a:pt x="405" y="0"/>
                    </a:lnTo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  <p:sp>
            <p:nvSpPr>
              <p:cNvPr id="110" name="Freeform 153"/>
              <p:cNvSpPr>
                <a:spLocks/>
              </p:cNvSpPr>
              <p:nvPr/>
            </p:nvSpPr>
            <p:spPr bwMode="auto">
              <a:xfrm>
                <a:off x="4456" y="2921"/>
                <a:ext cx="745" cy="745"/>
              </a:xfrm>
              <a:custGeom>
                <a:avLst/>
                <a:gdLst>
                  <a:gd name="T0" fmla="*/ 411 w 745"/>
                  <a:gd name="T1" fmla="*/ 2 h 745"/>
                  <a:gd name="T2" fmla="*/ 466 w 745"/>
                  <a:gd name="T3" fmla="*/ 12 h 745"/>
                  <a:gd name="T4" fmla="*/ 518 w 745"/>
                  <a:gd name="T5" fmla="*/ 30 h 745"/>
                  <a:gd name="T6" fmla="*/ 566 w 745"/>
                  <a:gd name="T7" fmla="*/ 53 h 745"/>
                  <a:gd name="T8" fmla="*/ 609 w 745"/>
                  <a:gd name="T9" fmla="*/ 86 h 745"/>
                  <a:gd name="T10" fmla="*/ 649 w 745"/>
                  <a:gd name="T11" fmla="*/ 123 h 745"/>
                  <a:gd name="T12" fmla="*/ 681 w 745"/>
                  <a:gd name="T13" fmla="*/ 164 h 745"/>
                  <a:gd name="T14" fmla="*/ 708 w 745"/>
                  <a:gd name="T15" fmla="*/ 211 h 745"/>
                  <a:gd name="T16" fmla="*/ 728 w 745"/>
                  <a:gd name="T17" fmla="*/ 261 h 745"/>
                  <a:gd name="T18" fmla="*/ 740 w 745"/>
                  <a:gd name="T19" fmla="*/ 316 h 745"/>
                  <a:gd name="T20" fmla="*/ 745 w 745"/>
                  <a:gd name="T21" fmla="*/ 372 h 745"/>
                  <a:gd name="T22" fmla="*/ 740 w 745"/>
                  <a:gd name="T23" fmla="*/ 429 h 745"/>
                  <a:gd name="T24" fmla="*/ 728 w 745"/>
                  <a:gd name="T25" fmla="*/ 483 h 745"/>
                  <a:gd name="T26" fmla="*/ 708 w 745"/>
                  <a:gd name="T27" fmla="*/ 534 h 745"/>
                  <a:gd name="T28" fmla="*/ 681 w 745"/>
                  <a:gd name="T29" fmla="*/ 580 h 745"/>
                  <a:gd name="T30" fmla="*/ 649 w 745"/>
                  <a:gd name="T31" fmla="*/ 623 h 745"/>
                  <a:gd name="T32" fmla="*/ 609 w 745"/>
                  <a:gd name="T33" fmla="*/ 660 h 745"/>
                  <a:gd name="T34" fmla="*/ 566 w 745"/>
                  <a:gd name="T35" fmla="*/ 691 h 745"/>
                  <a:gd name="T36" fmla="*/ 518 w 745"/>
                  <a:gd name="T37" fmla="*/ 716 h 745"/>
                  <a:gd name="T38" fmla="*/ 466 w 745"/>
                  <a:gd name="T39" fmla="*/ 733 h 745"/>
                  <a:gd name="T40" fmla="*/ 411 w 745"/>
                  <a:gd name="T41" fmla="*/ 744 h 745"/>
                  <a:gd name="T42" fmla="*/ 354 w 745"/>
                  <a:gd name="T43" fmla="*/ 745 h 745"/>
                  <a:gd name="T44" fmla="*/ 298 w 745"/>
                  <a:gd name="T45" fmla="*/ 738 h 745"/>
                  <a:gd name="T46" fmla="*/ 245 w 745"/>
                  <a:gd name="T47" fmla="*/ 723 h 745"/>
                  <a:gd name="T48" fmla="*/ 196 w 745"/>
                  <a:gd name="T49" fmla="*/ 699 h 745"/>
                  <a:gd name="T50" fmla="*/ 150 w 745"/>
                  <a:gd name="T51" fmla="*/ 671 h 745"/>
                  <a:gd name="T52" fmla="*/ 109 w 745"/>
                  <a:gd name="T53" fmla="*/ 636 h 745"/>
                  <a:gd name="T54" fmla="*/ 74 w 745"/>
                  <a:gd name="T55" fmla="*/ 595 h 745"/>
                  <a:gd name="T56" fmla="*/ 46 w 745"/>
                  <a:gd name="T57" fmla="*/ 550 h 745"/>
                  <a:gd name="T58" fmla="*/ 23 w 745"/>
                  <a:gd name="T59" fmla="*/ 500 h 745"/>
                  <a:gd name="T60" fmla="*/ 7 w 745"/>
                  <a:gd name="T61" fmla="*/ 447 h 745"/>
                  <a:gd name="T62" fmla="*/ 0 w 745"/>
                  <a:gd name="T63" fmla="*/ 391 h 745"/>
                  <a:gd name="T64" fmla="*/ 1 w 745"/>
                  <a:gd name="T65" fmla="*/ 335 h 745"/>
                  <a:gd name="T66" fmla="*/ 12 w 745"/>
                  <a:gd name="T67" fmla="*/ 279 h 745"/>
                  <a:gd name="T68" fmla="*/ 29 w 745"/>
                  <a:gd name="T69" fmla="*/ 227 h 745"/>
                  <a:gd name="T70" fmla="*/ 54 w 745"/>
                  <a:gd name="T71" fmla="*/ 180 h 745"/>
                  <a:gd name="T72" fmla="*/ 85 w 745"/>
                  <a:gd name="T73" fmla="*/ 136 h 745"/>
                  <a:gd name="T74" fmla="*/ 122 w 745"/>
                  <a:gd name="T75" fmla="*/ 98 h 745"/>
                  <a:gd name="T76" fmla="*/ 165 w 745"/>
                  <a:gd name="T77" fmla="*/ 64 h 745"/>
                  <a:gd name="T78" fmla="*/ 211 w 745"/>
                  <a:gd name="T79" fmla="*/ 37 h 745"/>
                  <a:gd name="T80" fmla="*/ 262 w 745"/>
                  <a:gd name="T81" fmla="*/ 17 h 745"/>
                  <a:gd name="T82" fmla="*/ 315 w 745"/>
                  <a:gd name="T83" fmla="*/ 5 h 745"/>
                  <a:gd name="T84" fmla="*/ 373 w 745"/>
                  <a:gd name="T85" fmla="*/ 0 h 7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5"/>
                  <a:gd name="T130" fmla="*/ 0 h 745"/>
                  <a:gd name="T131" fmla="*/ 745 w 745"/>
                  <a:gd name="T132" fmla="*/ 745 h 7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5" h="745">
                    <a:moveTo>
                      <a:pt x="373" y="0"/>
                    </a:moveTo>
                    <a:lnTo>
                      <a:pt x="392" y="0"/>
                    </a:lnTo>
                    <a:lnTo>
                      <a:pt x="411" y="2"/>
                    </a:lnTo>
                    <a:lnTo>
                      <a:pt x="429" y="5"/>
                    </a:lnTo>
                    <a:lnTo>
                      <a:pt x="448" y="8"/>
                    </a:lnTo>
                    <a:lnTo>
                      <a:pt x="466" y="12"/>
                    </a:lnTo>
                    <a:lnTo>
                      <a:pt x="484" y="17"/>
                    </a:lnTo>
                    <a:lnTo>
                      <a:pt x="500" y="22"/>
                    </a:lnTo>
                    <a:lnTo>
                      <a:pt x="518" y="30"/>
                    </a:lnTo>
                    <a:lnTo>
                      <a:pt x="534" y="37"/>
                    </a:lnTo>
                    <a:lnTo>
                      <a:pt x="550" y="45"/>
                    </a:lnTo>
                    <a:lnTo>
                      <a:pt x="566" y="53"/>
                    </a:lnTo>
                    <a:lnTo>
                      <a:pt x="581" y="64"/>
                    </a:lnTo>
                    <a:lnTo>
                      <a:pt x="596" y="74"/>
                    </a:lnTo>
                    <a:lnTo>
                      <a:pt x="609" y="86"/>
                    </a:lnTo>
                    <a:lnTo>
                      <a:pt x="622" y="98"/>
                    </a:lnTo>
                    <a:lnTo>
                      <a:pt x="636" y="109"/>
                    </a:lnTo>
                    <a:lnTo>
                      <a:pt x="649" y="123"/>
                    </a:lnTo>
                    <a:lnTo>
                      <a:pt x="661" y="136"/>
                    </a:lnTo>
                    <a:lnTo>
                      <a:pt x="671" y="149"/>
                    </a:lnTo>
                    <a:lnTo>
                      <a:pt x="681" y="164"/>
                    </a:lnTo>
                    <a:lnTo>
                      <a:pt x="692" y="180"/>
                    </a:lnTo>
                    <a:lnTo>
                      <a:pt x="700" y="195"/>
                    </a:lnTo>
                    <a:lnTo>
                      <a:pt x="708" y="211"/>
                    </a:lnTo>
                    <a:lnTo>
                      <a:pt x="715" y="227"/>
                    </a:lnTo>
                    <a:lnTo>
                      <a:pt x="723" y="245"/>
                    </a:lnTo>
                    <a:lnTo>
                      <a:pt x="728" y="261"/>
                    </a:lnTo>
                    <a:lnTo>
                      <a:pt x="733" y="279"/>
                    </a:lnTo>
                    <a:lnTo>
                      <a:pt x="737" y="298"/>
                    </a:lnTo>
                    <a:lnTo>
                      <a:pt x="740" y="316"/>
                    </a:lnTo>
                    <a:lnTo>
                      <a:pt x="743" y="335"/>
                    </a:lnTo>
                    <a:lnTo>
                      <a:pt x="745" y="353"/>
                    </a:lnTo>
                    <a:lnTo>
                      <a:pt x="745" y="372"/>
                    </a:lnTo>
                    <a:lnTo>
                      <a:pt x="745" y="391"/>
                    </a:lnTo>
                    <a:lnTo>
                      <a:pt x="743" y="410"/>
                    </a:lnTo>
                    <a:lnTo>
                      <a:pt x="740" y="429"/>
                    </a:lnTo>
                    <a:lnTo>
                      <a:pt x="737" y="447"/>
                    </a:lnTo>
                    <a:lnTo>
                      <a:pt x="733" y="465"/>
                    </a:lnTo>
                    <a:lnTo>
                      <a:pt x="728" y="483"/>
                    </a:lnTo>
                    <a:lnTo>
                      <a:pt x="723" y="500"/>
                    </a:lnTo>
                    <a:lnTo>
                      <a:pt x="715" y="518"/>
                    </a:lnTo>
                    <a:lnTo>
                      <a:pt x="708" y="534"/>
                    </a:lnTo>
                    <a:lnTo>
                      <a:pt x="700" y="550"/>
                    </a:lnTo>
                    <a:lnTo>
                      <a:pt x="692" y="565"/>
                    </a:lnTo>
                    <a:lnTo>
                      <a:pt x="681" y="580"/>
                    </a:lnTo>
                    <a:lnTo>
                      <a:pt x="671" y="595"/>
                    </a:lnTo>
                    <a:lnTo>
                      <a:pt x="661" y="609"/>
                    </a:lnTo>
                    <a:lnTo>
                      <a:pt x="649" y="623"/>
                    </a:lnTo>
                    <a:lnTo>
                      <a:pt x="636" y="636"/>
                    </a:lnTo>
                    <a:lnTo>
                      <a:pt x="622" y="648"/>
                    </a:lnTo>
                    <a:lnTo>
                      <a:pt x="609" y="660"/>
                    </a:lnTo>
                    <a:lnTo>
                      <a:pt x="596" y="671"/>
                    </a:lnTo>
                    <a:lnTo>
                      <a:pt x="581" y="682"/>
                    </a:lnTo>
                    <a:lnTo>
                      <a:pt x="566" y="691"/>
                    </a:lnTo>
                    <a:lnTo>
                      <a:pt x="550" y="699"/>
                    </a:lnTo>
                    <a:lnTo>
                      <a:pt x="534" y="708"/>
                    </a:lnTo>
                    <a:lnTo>
                      <a:pt x="518" y="716"/>
                    </a:lnTo>
                    <a:lnTo>
                      <a:pt x="500" y="723"/>
                    </a:lnTo>
                    <a:lnTo>
                      <a:pt x="484" y="729"/>
                    </a:lnTo>
                    <a:lnTo>
                      <a:pt x="466" y="733"/>
                    </a:lnTo>
                    <a:lnTo>
                      <a:pt x="448" y="738"/>
                    </a:lnTo>
                    <a:lnTo>
                      <a:pt x="429" y="741"/>
                    </a:lnTo>
                    <a:lnTo>
                      <a:pt x="411" y="744"/>
                    </a:lnTo>
                    <a:lnTo>
                      <a:pt x="392" y="745"/>
                    </a:lnTo>
                    <a:lnTo>
                      <a:pt x="373" y="745"/>
                    </a:lnTo>
                    <a:lnTo>
                      <a:pt x="354" y="745"/>
                    </a:lnTo>
                    <a:lnTo>
                      <a:pt x="335" y="744"/>
                    </a:lnTo>
                    <a:lnTo>
                      <a:pt x="315" y="741"/>
                    </a:lnTo>
                    <a:lnTo>
                      <a:pt x="298" y="738"/>
                    </a:lnTo>
                    <a:lnTo>
                      <a:pt x="280" y="733"/>
                    </a:lnTo>
                    <a:lnTo>
                      <a:pt x="262" y="729"/>
                    </a:lnTo>
                    <a:lnTo>
                      <a:pt x="245" y="723"/>
                    </a:lnTo>
                    <a:lnTo>
                      <a:pt x="228" y="716"/>
                    </a:lnTo>
                    <a:lnTo>
                      <a:pt x="211" y="708"/>
                    </a:lnTo>
                    <a:lnTo>
                      <a:pt x="196" y="699"/>
                    </a:lnTo>
                    <a:lnTo>
                      <a:pt x="180" y="691"/>
                    </a:lnTo>
                    <a:lnTo>
                      <a:pt x="165" y="682"/>
                    </a:lnTo>
                    <a:lnTo>
                      <a:pt x="150" y="671"/>
                    </a:lnTo>
                    <a:lnTo>
                      <a:pt x="136" y="660"/>
                    </a:lnTo>
                    <a:lnTo>
                      <a:pt x="122" y="648"/>
                    </a:lnTo>
                    <a:lnTo>
                      <a:pt x="109" y="636"/>
                    </a:lnTo>
                    <a:lnTo>
                      <a:pt x="97" y="623"/>
                    </a:lnTo>
                    <a:lnTo>
                      <a:pt x="85" y="609"/>
                    </a:lnTo>
                    <a:lnTo>
                      <a:pt x="74" y="595"/>
                    </a:lnTo>
                    <a:lnTo>
                      <a:pt x="63" y="580"/>
                    </a:lnTo>
                    <a:lnTo>
                      <a:pt x="54" y="565"/>
                    </a:lnTo>
                    <a:lnTo>
                      <a:pt x="46" y="550"/>
                    </a:lnTo>
                    <a:lnTo>
                      <a:pt x="37" y="534"/>
                    </a:lnTo>
                    <a:lnTo>
                      <a:pt x="29" y="518"/>
                    </a:lnTo>
                    <a:lnTo>
                      <a:pt x="23" y="500"/>
                    </a:lnTo>
                    <a:lnTo>
                      <a:pt x="18" y="483"/>
                    </a:lnTo>
                    <a:lnTo>
                      <a:pt x="12" y="465"/>
                    </a:lnTo>
                    <a:lnTo>
                      <a:pt x="7" y="447"/>
                    </a:lnTo>
                    <a:lnTo>
                      <a:pt x="4" y="429"/>
                    </a:lnTo>
                    <a:lnTo>
                      <a:pt x="1" y="410"/>
                    </a:lnTo>
                    <a:lnTo>
                      <a:pt x="0" y="391"/>
                    </a:lnTo>
                    <a:lnTo>
                      <a:pt x="0" y="372"/>
                    </a:lnTo>
                    <a:lnTo>
                      <a:pt x="0" y="353"/>
                    </a:lnTo>
                    <a:lnTo>
                      <a:pt x="1" y="335"/>
                    </a:lnTo>
                    <a:lnTo>
                      <a:pt x="4" y="316"/>
                    </a:lnTo>
                    <a:lnTo>
                      <a:pt x="7" y="298"/>
                    </a:lnTo>
                    <a:lnTo>
                      <a:pt x="12" y="279"/>
                    </a:lnTo>
                    <a:lnTo>
                      <a:pt x="18" y="261"/>
                    </a:lnTo>
                    <a:lnTo>
                      <a:pt x="23" y="245"/>
                    </a:lnTo>
                    <a:lnTo>
                      <a:pt x="29" y="227"/>
                    </a:lnTo>
                    <a:lnTo>
                      <a:pt x="37" y="211"/>
                    </a:lnTo>
                    <a:lnTo>
                      <a:pt x="46" y="195"/>
                    </a:lnTo>
                    <a:lnTo>
                      <a:pt x="54" y="180"/>
                    </a:lnTo>
                    <a:lnTo>
                      <a:pt x="63" y="164"/>
                    </a:lnTo>
                    <a:lnTo>
                      <a:pt x="74" y="149"/>
                    </a:lnTo>
                    <a:lnTo>
                      <a:pt x="85" y="136"/>
                    </a:lnTo>
                    <a:lnTo>
                      <a:pt x="97" y="123"/>
                    </a:lnTo>
                    <a:lnTo>
                      <a:pt x="109" y="109"/>
                    </a:lnTo>
                    <a:lnTo>
                      <a:pt x="122" y="98"/>
                    </a:lnTo>
                    <a:lnTo>
                      <a:pt x="136" y="86"/>
                    </a:lnTo>
                    <a:lnTo>
                      <a:pt x="150" y="74"/>
                    </a:lnTo>
                    <a:lnTo>
                      <a:pt x="165" y="64"/>
                    </a:lnTo>
                    <a:lnTo>
                      <a:pt x="180" y="53"/>
                    </a:lnTo>
                    <a:lnTo>
                      <a:pt x="196" y="45"/>
                    </a:lnTo>
                    <a:lnTo>
                      <a:pt x="211" y="37"/>
                    </a:lnTo>
                    <a:lnTo>
                      <a:pt x="228" y="30"/>
                    </a:lnTo>
                    <a:lnTo>
                      <a:pt x="245" y="22"/>
                    </a:lnTo>
                    <a:lnTo>
                      <a:pt x="262" y="17"/>
                    </a:lnTo>
                    <a:lnTo>
                      <a:pt x="280" y="12"/>
                    </a:lnTo>
                    <a:lnTo>
                      <a:pt x="298" y="8"/>
                    </a:lnTo>
                    <a:lnTo>
                      <a:pt x="315" y="5"/>
                    </a:lnTo>
                    <a:lnTo>
                      <a:pt x="335" y="2"/>
                    </a:lnTo>
                    <a:lnTo>
                      <a:pt x="354" y="0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</p:grpSp>
        <p:pic>
          <p:nvPicPr>
            <p:cNvPr id="108" name="Picture 154" descr="potop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416" y="3264"/>
              <a:ext cx="816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1" name="Freeform 9" descr="Широкий диагональный 2"/>
          <p:cNvSpPr>
            <a:spLocks/>
          </p:cNvSpPr>
          <p:nvPr/>
        </p:nvSpPr>
        <p:spPr bwMode="auto">
          <a:xfrm rot="14472386">
            <a:off x="7702723" y="3390250"/>
            <a:ext cx="214235" cy="533301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rot="10800000" lIns="140742" tIns="70407" rIns="140742" bIns="70407"/>
          <a:lstStyle/>
          <a:p>
            <a:endParaRPr lang="ru-RU"/>
          </a:p>
        </p:txBody>
      </p:sp>
      <p:grpSp>
        <p:nvGrpSpPr>
          <p:cNvPr id="17" name="Group 150"/>
          <p:cNvGrpSpPr>
            <a:grpSpLocks/>
          </p:cNvGrpSpPr>
          <p:nvPr/>
        </p:nvGrpSpPr>
        <p:grpSpPr bwMode="auto">
          <a:xfrm>
            <a:off x="7686684" y="3514716"/>
            <a:ext cx="252412" cy="252413"/>
            <a:chOff x="4416" y="2880"/>
            <a:chExt cx="816" cy="816"/>
          </a:xfrm>
        </p:grpSpPr>
        <p:grpSp>
          <p:nvGrpSpPr>
            <p:cNvPr id="21" name="Group 151"/>
            <p:cNvGrpSpPr>
              <a:grpSpLocks/>
            </p:cNvGrpSpPr>
            <p:nvPr/>
          </p:nvGrpSpPr>
          <p:grpSpPr bwMode="auto">
            <a:xfrm>
              <a:off x="4416" y="2880"/>
              <a:ext cx="816" cy="809"/>
              <a:chOff x="4423" y="2887"/>
              <a:chExt cx="809" cy="809"/>
            </a:xfrm>
          </p:grpSpPr>
          <p:sp>
            <p:nvSpPr>
              <p:cNvPr id="115" name="Freeform 152"/>
              <p:cNvSpPr>
                <a:spLocks/>
              </p:cNvSpPr>
              <p:nvPr/>
            </p:nvSpPr>
            <p:spPr bwMode="auto">
              <a:xfrm>
                <a:off x="4423" y="2887"/>
                <a:ext cx="809" cy="809"/>
              </a:xfrm>
              <a:custGeom>
                <a:avLst/>
                <a:gdLst>
                  <a:gd name="T0" fmla="*/ 446 w 809"/>
                  <a:gd name="T1" fmla="*/ 2 h 809"/>
                  <a:gd name="T2" fmla="*/ 505 w 809"/>
                  <a:gd name="T3" fmla="*/ 14 h 809"/>
                  <a:gd name="T4" fmla="*/ 561 w 809"/>
                  <a:gd name="T5" fmla="*/ 33 h 809"/>
                  <a:gd name="T6" fmla="*/ 614 w 809"/>
                  <a:gd name="T7" fmla="*/ 59 h 809"/>
                  <a:gd name="T8" fmla="*/ 661 w 809"/>
                  <a:gd name="T9" fmla="*/ 93 h 809"/>
                  <a:gd name="T10" fmla="*/ 704 w 809"/>
                  <a:gd name="T11" fmla="*/ 133 h 809"/>
                  <a:gd name="T12" fmla="*/ 739 w 809"/>
                  <a:gd name="T13" fmla="*/ 179 h 809"/>
                  <a:gd name="T14" fmla="*/ 769 w 809"/>
                  <a:gd name="T15" fmla="*/ 229 h 809"/>
                  <a:gd name="T16" fmla="*/ 791 w 809"/>
                  <a:gd name="T17" fmla="*/ 285 h 809"/>
                  <a:gd name="T18" fmla="*/ 804 w 809"/>
                  <a:gd name="T19" fmla="*/ 343 h 809"/>
                  <a:gd name="T20" fmla="*/ 809 w 809"/>
                  <a:gd name="T21" fmla="*/ 405 h 809"/>
                  <a:gd name="T22" fmla="*/ 804 w 809"/>
                  <a:gd name="T23" fmla="*/ 466 h 809"/>
                  <a:gd name="T24" fmla="*/ 791 w 809"/>
                  <a:gd name="T25" fmla="*/ 524 h 809"/>
                  <a:gd name="T26" fmla="*/ 769 w 809"/>
                  <a:gd name="T27" fmla="*/ 580 h 809"/>
                  <a:gd name="T28" fmla="*/ 739 w 809"/>
                  <a:gd name="T29" fmla="*/ 630 h 809"/>
                  <a:gd name="T30" fmla="*/ 704 w 809"/>
                  <a:gd name="T31" fmla="*/ 676 h 809"/>
                  <a:gd name="T32" fmla="*/ 661 w 809"/>
                  <a:gd name="T33" fmla="*/ 716 h 809"/>
                  <a:gd name="T34" fmla="*/ 614 w 809"/>
                  <a:gd name="T35" fmla="*/ 750 h 809"/>
                  <a:gd name="T36" fmla="*/ 561 w 809"/>
                  <a:gd name="T37" fmla="*/ 776 h 809"/>
                  <a:gd name="T38" fmla="*/ 505 w 809"/>
                  <a:gd name="T39" fmla="*/ 795 h 809"/>
                  <a:gd name="T40" fmla="*/ 446 w 809"/>
                  <a:gd name="T41" fmla="*/ 807 h 809"/>
                  <a:gd name="T42" fmla="*/ 384 w 809"/>
                  <a:gd name="T43" fmla="*/ 809 h 809"/>
                  <a:gd name="T44" fmla="*/ 323 w 809"/>
                  <a:gd name="T45" fmla="*/ 800 h 809"/>
                  <a:gd name="T46" fmla="*/ 266 w 809"/>
                  <a:gd name="T47" fmla="*/ 784 h 809"/>
                  <a:gd name="T48" fmla="*/ 213 w 809"/>
                  <a:gd name="T49" fmla="*/ 760 h 809"/>
                  <a:gd name="T50" fmla="*/ 163 w 809"/>
                  <a:gd name="T51" fmla="*/ 728 h 809"/>
                  <a:gd name="T52" fmla="*/ 118 w 809"/>
                  <a:gd name="T53" fmla="*/ 691 h 809"/>
                  <a:gd name="T54" fmla="*/ 81 w 809"/>
                  <a:gd name="T55" fmla="*/ 646 h 809"/>
                  <a:gd name="T56" fmla="*/ 49 w 809"/>
                  <a:gd name="T57" fmla="*/ 596 h 809"/>
                  <a:gd name="T58" fmla="*/ 25 w 809"/>
                  <a:gd name="T59" fmla="*/ 543 h 809"/>
                  <a:gd name="T60" fmla="*/ 9 w 809"/>
                  <a:gd name="T61" fmla="*/ 486 h 809"/>
                  <a:gd name="T62" fmla="*/ 0 w 809"/>
                  <a:gd name="T63" fmla="*/ 425 h 809"/>
                  <a:gd name="T64" fmla="*/ 2 w 809"/>
                  <a:gd name="T65" fmla="*/ 363 h 809"/>
                  <a:gd name="T66" fmla="*/ 14 w 809"/>
                  <a:gd name="T67" fmla="*/ 304 h 809"/>
                  <a:gd name="T68" fmla="*/ 33 w 809"/>
                  <a:gd name="T69" fmla="*/ 248 h 809"/>
                  <a:gd name="T70" fmla="*/ 59 w 809"/>
                  <a:gd name="T71" fmla="*/ 195 h 809"/>
                  <a:gd name="T72" fmla="*/ 93 w 809"/>
                  <a:gd name="T73" fmla="*/ 148 h 809"/>
                  <a:gd name="T74" fmla="*/ 133 w 809"/>
                  <a:gd name="T75" fmla="*/ 105 h 809"/>
                  <a:gd name="T76" fmla="*/ 179 w 809"/>
                  <a:gd name="T77" fmla="*/ 70 h 809"/>
                  <a:gd name="T78" fmla="*/ 229 w 809"/>
                  <a:gd name="T79" fmla="*/ 40 h 809"/>
                  <a:gd name="T80" fmla="*/ 285 w 809"/>
                  <a:gd name="T81" fmla="*/ 18 h 809"/>
                  <a:gd name="T82" fmla="*/ 343 w 809"/>
                  <a:gd name="T83" fmla="*/ 5 h 809"/>
                  <a:gd name="T84" fmla="*/ 405 w 809"/>
                  <a:gd name="T85" fmla="*/ 0 h 8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9"/>
                  <a:gd name="T130" fmla="*/ 0 h 809"/>
                  <a:gd name="T131" fmla="*/ 809 w 809"/>
                  <a:gd name="T132" fmla="*/ 809 h 8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9" h="809">
                    <a:moveTo>
                      <a:pt x="405" y="0"/>
                    </a:moveTo>
                    <a:lnTo>
                      <a:pt x="425" y="0"/>
                    </a:lnTo>
                    <a:lnTo>
                      <a:pt x="446" y="2"/>
                    </a:lnTo>
                    <a:lnTo>
                      <a:pt x="466" y="5"/>
                    </a:lnTo>
                    <a:lnTo>
                      <a:pt x="486" y="9"/>
                    </a:lnTo>
                    <a:lnTo>
                      <a:pt x="505" y="14"/>
                    </a:lnTo>
                    <a:lnTo>
                      <a:pt x="524" y="18"/>
                    </a:lnTo>
                    <a:lnTo>
                      <a:pt x="543" y="25"/>
                    </a:lnTo>
                    <a:lnTo>
                      <a:pt x="561" y="33"/>
                    </a:lnTo>
                    <a:lnTo>
                      <a:pt x="580" y="40"/>
                    </a:lnTo>
                    <a:lnTo>
                      <a:pt x="596" y="49"/>
                    </a:lnTo>
                    <a:lnTo>
                      <a:pt x="614" y="59"/>
                    </a:lnTo>
                    <a:lnTo>
                      <a:pt x="630" y="70"/>
                    </a:lnTo>
                    <a:lnTo>
                      <a:pt x="646" y="81"/>
                    </a:lnTo>
                    <a:lnTo>
                      <a:pt x="661" y="93"/>
                    </a:lnTo>
                    <a:lnTo>
                      <a:pt x="676" y="105"/>
                    </a:lnTo>
                    <a:lnTo>
                      <a:pt x="691" y="118"/>
                    </a:lnTo>
                    <a:lnTo>
                      <a:pt x="704" y="133"/>
                    </a:lnTo>
                    <a:lnTo>
                      <a:pt x="716" y="148"/>
                    </a:lnTo>
                    <a:lnTo>
                      <a:pt x="728" y="163"/>
                    </a:lnTo>
                    <a:lnTo>
                      <a:pt x="739" y="179"/>
                    </a:lnTo>
                    <a:lnTo>
                      <a:pt x="750" y="195"/>
                    </a:lnTo>
                    <a:lnTo>
                      <a:pt x="760" y="213"/>
                    </a:lnTo>
                    <a:lnTo>
                      <a:pt x="769" y="229"/>
                    </a:lnTo>
                    <a:lnTo>
                      <a:pt x="776" y="248"/>
                    </a:lnTo>
                    <a:lnTo>
                      <a:pt x="784" y="266"/>
                    </a:lnTo>
                    <a:lnTo>
                      <a:pt x="791" y="285"/>
                    </a:lnTo>
                    <a:lnTo>
                      <a:pt x="795" y="304"/>
                    </a:lnTo>
                    <a:lnTo>
                      <a:pt x="800" y="323"/>
                    </a:lnTo>
                    <a:lnTo>
                      <a:pt x="804" y="343"/>
                    </a:lnTo>
                    <a:lnTo>
                      <a:pt x="807" y="363"/>
                    </a:lnTo>
                    <a:lnTo>
                      <a:pt x="809" y="384"/>
                    </a:lnTo>
                    <a:lnTo>
                      <a:pt x="809" y="405"/>
                    </a:lnTo>
                    <a:lnTo>
                      <a:pt x="809" y="425"/>
                    </a:lnTo>
                    <a:lnTo>
                      <a:pt x="807" y="446"/>
                    </a:lnTo>
                    <a:lnTo>
                      <a:pt x="804" y="466"/>
                    </a:lnTo>
                    <a:lnTo>
                      <a:pt x="800" y="486"/>
                    </a:lnTo>
                    <a:lnTo>
                      <a:pt x="795" y="505"/>
                    </a:lnTo>
                    <a:lnTo>
                      <a:pt x="791" y="524"/>
                    </a:lnTo>
                    <a:lnTo>
                      <a:pt x="784" y="543"/>
                    </a:lnTo>
                    <a:lnTo>
                      <a:pt x="776" y="561"/>
                    </a:lnTo>
                    <a:lnTo>
                      <a:pt x="769" y="580"/>
                    </a:lnTo>
                    <a:lnTo>
                      <a:pt x="760" y="596"/>
                    </a:lnTo>
                    <a:lnTo>
                      <a:pt x="750" y="614"/>
                    </a:lnTo>
                    <a:lnTo>
                      <a:pt x="739" y="630"/>
                    </a:lnTo>
                    <a:lnTo>
                      <a:pt x="728" y="646"/>
                    </a:lnTo>
                    <a:lnTo>
                      <a:pt x="716" y="661"/>
                    </a:lnTo>
                    <a:lnTo>
                      <a:pt x="704" y="676"/>
                    </a:lnTo>
                    <a:lnTo>
                      <a:pt x="691" y="691"/>
                    </a:lnTo>
                    <a:lnTo>
                      <a:pt x="676" y="704"/>
                    </a:lnTo>
                    <a:lnTo>
                      <a:pt x="661" y="716"/>
                    </a:lnTo>
                    <a:lnTo>
                      <a:pt x="646" y="728"/>
                    </a:lnTo>
                    <a:lnTo>
                      <a:pt x="630" y="739"/>
                    </a:lnTo>
                    <a:lnTo>
                      <a:pt x="614" y="750"/>
                    </a:lnTo>
                    <a:lnTo>
                      <a:pt x="596" y="760"/>
                    </a:lnTo>
                    <a:lnTo>
                      <a:pt x="580" y="769"/>
                    </a:lnTo>
                    <a:lnTo>
                      <a:pt x="561" y="776"/>
                    </a:lnTo>
                    <a:lnTo>
                      <a:pt x="543" y="784"/>
                    </a:lnTo>
                    <a:lnTo>
                      <a:pt x="524" y="791"/>
                    </a:lnTo>
                    <a:lnTo>
                      <a:pt x="505" y="795"/>
                    </a:lnTo>
                    <a:lnTo>
                      <a:pt x="486" y="800"/>
                    </a:lnTo>
                    <a:lnTo>
                      <a:pt x="466" y="804"/>
                    </a:lnTo>
                    <a:lnTo>
                      <a:pt x="446" y="807"/>
                    </a:lnTo>
                    <a:lnTo>
                      <a:pt x="425" y="809"/>
                    </a:lnTo>
                    <a:lnTo>
                      <a:pt x="405" y="809"/>
                    </a:lnTo>
                    <a:lnTo>
                      <a:pt x="384" y="809"/>
                    </a:lnTo>
                    <a:lnTo>
                      <a:pt x="363" y="807"/>
                    </a:lnTo>
                    <a:lnTo>
                      <a:pt x="343" y="804"/>
                    </a:lnTo>
                    <a:lnTo>
                      <a:pt x="323" y="800"/>
                    </a:lnTo>
                    <a:lnTo>
                      <a:pt x="304" y="795"/>
                    </a:lnTo>
                    <a:lnTo>
                      <a:pt x="285" y="791"/>
                    </a:lnTo>
                    <a:lnTo>
                      <a:pt x="266" y="784"/>
                    </a:lnTo>
                    <a:lnTo>
                      <a:pt x="248" y="776"/>
                    </a:lnTo>
                    <a:lnTo>
                      <a:pt x="229" y="769"/>
                    </a:lnTo>
                    <a:lnTo>
                      <a:pt x="213" y="760"/>
                    </a:lnTo>
                    <a:lnTo>
                      <a:pt x="195" y="750"/>
                    </a:lnTo>
                    <a:lnTo>
                      <a:pt x="179" y="739"/>
                    </a:lnTo>
                    <a:lnTo>
                      <a:pt x="163" y="728"/>
                    </a:lnTo>
                    <a:lnTo>
                      <a:pt x="148" y="716"/>
                    </a:lnTo>
                    <a:lnTo>
                      <a:pt x="133" y="704"/>
                    </a:lnTo>
                    <a:lnTo>
                      <a:pt x="118" y="691"/>
                    </a:lnTo>
                    <a:lnTo>
                      <a:pt x="105" y="676"/>
                    </a:lnTo>
                    <a:lnTo>
                      <a:pt x="93" y="661"/>
                    </a:lnTo>
                    <a:lnTo>
                      <a:pt x="81" y="646"/>
                    </a:lnTo>
                    <a:lnTo>
                      <a:pt x="70" y="630"/>
                    </a:lnTo>
                    <a:lnTo>
                      <a:pt x="59" y="614"/>
                    </a:lnTo>
                    <a:lnTo>
                      <a:pt x="49" y="596"/>
                    </a:lnTo>
                    <a:lnTo>
                      <a:pt x="40" y="580"/>
                    </a:lnTo>
                    <a:lnTo>
                      <a:pt x="33" y="561"/>
                    </a:lnTo>
                    <a:lnTo>
                      <a:pt x="25" y="543"/>
                    </a:lnTo>
                    <a:lnTo>
                      <a:pt x="18" y="524"/>
                    </a:lnTo>
                    <a:lnTo>
                      <a:pt x="14" y="505"/>
                    </a:lnTo>
                    <a:lnTo>
                      <a:pt x="9" y="486"/>
                    </a:lnTo>
                    <a:lnTo>
                      <a:pt x="5" y="466"/>
                    </a:lnTo>
                    <a:lnTo>
                      <a:pt x="2" y="446"/>
                    </a:lnTo>
                    <a:lnTo>
                      <a:pt x="0" y="425"/>
                    </a:lnTo>
                    <a:lnTo>
                      <a:pt x="0" y="405"/>
                    </a:lnTo>
                    <a:lnTo>
                      <a:pt x="0" y="384"/>
                    </a:lnTo>
                    <a:lnTo>
                      <a:pt x="2" y="363"/>
                    </a:lnTo>
                    <a:lnTo>
                      <a:pt x="5" y="343"/>
                    </a:lnTo>
                    <a:lnTo>
                      <a:pt x="9" y="323"/>
                    </a:lnTo>
                    <a:lnTo>
                      <a:pt x="14" y="304"/>
                    </a:lnTo>
                    <a:lnTo>
                      <a:pt x="18" y="285"/>
                    </a:lnTo>
                    <a:lnTo>
                      <a:pt x="25" y="266"/>
                    </a:lnTo>
                    <a:lnTo>
                      <a:pt x="33" y="248"/>
                    </a:lnTo>
                    <a:lnTo>
                      <a:pt x="40" y="229"/>
                    </a:lnTo>
                    <a:lnTo>
                      <a:pt x="49" y="213"/>
                    </a:lnTo>
                    <a:lnTo>
                      <a:pt x="59" y="195"/>
                    </a:lnTo>
                    <a:lnTo>
                      <a:pt x="70" y="179"/>
                    </a:lnTo>
                    <a:lnTo>
                      <a:pt x="81" y="163"/>
                    </a:lnTo>
                    <a:lnTo>
                      <a:pt x="93" y="148"/>
                    </a:lnTo>
                    <a:lnTo>
                      <a:pt x="105" y="133"/>
                    </a:lnTo>
                    <a:lnTo>
                      <a:pt x="118" y="118"/>
                    </a:lnTo>
                    <a:lnTo>
                      <a:pt x="133" y="105"/>
                    </a:lnTo>
                    <a:lnTo>
                      <a:pt x="148" y="93"/>
                    </a:lnTo>
                    <a:lnTo>
                      <a:pt x="163" y="81"/>
                    </a:lnTo>
                    <a:lnTo>
                      <a:pt x="179" y="70"/>
                    </a:lnTo>
                    <a:lnTo>
                      <a:pt x="195" y="59"/>
                    </a:lnTo>
                    <a:lnTo>
                      <a:pt x="213" y="49"/>
                    </a:lnTo>
                    <a:lnTo>
                      <a:pt x="229" y="40"/>
                    </a:lnTo>
                    <a:lnTo>
                      <a:pt x="248" y="33"/>
                    </a:lnTo>
                    <a:lnTo>
                      <a:pt x="266" y="25"/>
                    </a:lnTo>
                    <a:lnTo>
                      <a:pt x="285" y="18"/>
                    </a:lnTo>
                    <a:lnTo>
                      <a:pt x="304" y="14"/>
                    </a:lnTo>
                    <a:lnTo>
                      <a:pt x="323" y="9"/>
                    </a:lnTo>
                    <a:lnTo>
                      <a:pt x="343" y="5"/>
                    </a:lnTo>
                    <a:lnTo>
                      <a:pt x="363" y="2"/>
                    </a:lnTo>
                    <a:lnTo>
                      <a:pt x="384" y="0"/>
                    </a:lnTo>
                    <a:lnTo>
                      <a:pt x="405" y="0"/>
                    </a:lnTo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  <p:sp>
            <p:nvSpPr>
              <p:cNvPr id="116" name="Freeform 153"/>
              <p:cNvSpPr>
                <a:spLocks/>
              </p:cNvSpPr>
              <p:nvPr/>
            </p:nvSpPr>
            <p:spPr bwMode="auto">
              <a:xfrm>
                <a:off x="4456" y="2921"/>
                <a:ext cx="745" cy="745"/>
              </a:xfrm>
              <a:custGeom>
                <a:avLst/>
                <a:gdLst>
                  <a:gd name="T0" fmla="*/ 411 w 745"/>
                  <a:gd name="T1" fmla="*/ 2 h 745"/>
                  <a:gd name="T2" fmla="*/ 466 w 745"/>
                  <a:gd name="T3" fmla="*/ 12 h 745"/>
                  <a:gd name="T4" fmla="*/ 518 w 745"/>
                  <a:gd name="T5" fmla="*/ 30 h 745"/>
                  <a:gd name="T6" fmla="*/ 566 w 745"/>
                  <a:gd name="T7" fmla="*/ 53 h 745"/>
                  <a:gd name="T8" fmla="*/ 609 w 745"/>
                  <a:gd name="T9" fmla="*/ 86 h 745"/>
                  <a:gd name="T10" fmla="*/ 649 w 745"/>
                  <a:gd name="T11" fmla="*/ 123 h 745"/>
                  <a:gd name="T12" fmla="*/ 681 w 745"/>
                  <a:gd name="T13" fmla="*/ 164 h 745"/>
                  <a:gd name="T14" fmla="*/ 708 w 745"/>
                  <a:gd name="T15" fmla="*/ 211 h 745"/>
                  <a:gd name="T16" fmla="*/ 728 w 745"/>
                  <a:gd name="T17" fmla="*/ 261 h 745"/>
                  <a:gd name="T18" fmla="*/ 740 w 745"/>
                  <a:gd name="T19" fmla="*/ 316 h 745"/>
                  <a:gd name="T20" fmla="*/ 745 w 745"/>
                  <a:gd name="T21" fmla="*/ 372 h 745"/>
                  <a:gd name="T22" fmla="*/ 740 w 745"/>
                  <a:gd name="T23" fmla="*/ 429 h 745"/>
                  <a:gd name="T24" fmla="*/ 728 w 745"/>
                  <a:gd name="T25" fmla="*/ 483 h 745"/>
                  <a:gd name="T26" fmla="*/ 708 w 745"/>
                  <a:gd name="T27" fmla="*/ 534 h 745"/>
                  <a:gd name="T28" fmla="*/ 681 w 745"/>
                  <a:gd name="T29" fmla="*/ 580 h 745"/>
                  <a:gd name="T30" fmla="*/ 649 w 745"/>
                  <a:gd name="T31" fmla="*/ 623 h 745"/>
                  <a:gd name="T32" fmla="*/ 609 w 745"/>
                  <a:gd name="T33" fmla="*/ 660 h 745"/>
                  <a:gd name="T34" fmla="*/ 566 w 745"/>
                  <a:gd name="T35" fmla="*/ 691 h 745"/>
                  <a:gd name="T36" fmla="*/ 518 w 745"/>
                  <a:gd name="T37" fmla="*/ 716 h 745"/>
                  <a:gd name="T38" fmla="*/ 466 w 745"/>
                  <a:gd name="T39" fmla="*/ 733 h 745"/>
                  <a:gd name="T40" fmla="*/ 411 w 745"/>
                  <a:gd name="T41" fmla="*/ 744 h 745"/>
                  <a:gd name="T42" fmla="*/ 354 w 745"/>
                  <a:gd name="T43" fmla="*/ 745 h 745"/>
                  <a:gd name="T44" fmla="*/ 298 w 745"/>
                  <a:gd name="T45" fmla="*/ 738 h 745"/>
                  <a:gd name="T46" fmla="*/ 245 w 745"/>
                  <a:gd name="T47" fmla="*/ 723 h 745"/>
                  <a:gd name="T48" fmla="*/ 196 w 745"/>
                  <a:gd name="T49" fmla="*/ 699 h 745"/>
                  <a:gd name="T50" fmla="*/ 150 w 745"/>
                  <a:gd name="T51" fmla="*/ 671 h 745"/>
                  <a:gd name="T52" fmla="*/ 109 w 745"/>
                  <a:gd name="T53" fmla="*/ 636 h 745"/>
                  <a:gd name="T54" fmla="*/ 74 w 745"/>
                  <a:gd name="T55" fmla="*/ 595 h 745"/>
                  <a:gd name="T56" fmla="*/ 46 w 745"/>
                  <a:gd name="T57" fmla="*/ 550 h 745"/>
                  <a:gd name="T58" fmla="*/ 23 w 745"/>
                  <a:gd name="T59" fmla="*/ 500 h 745"/>
                  <a:gd name="T60" fmla="*/ 7 w 745"/>
                  <a:gd name="T61" fmla="*/ 447 h 745"/>
                  <a:gd name="T62" fmla="*/ 0 w 745"/>
                  <a:gd name="T63" fmla="*/ 391 h 745"/>
                  <a:gd name="T64" fmla="*/ 1 w 745"/>
                  <a:gd name="T65" fmla="*/ 335 h 745"/>
                  <a:gd name="T66" fmla="*/ 12 w 745"/>
                  <a:gd name="T67" fmla="*/ 279 h 745"/>
                  <a:gd name="T68" fmla="*/ 29 w 745"/>
                  <a:gd name="T69" fmla="*/ 227 h 745"/>
                  <a:gd name="T70" fmla="*/ 54 w 745"/>
                  <a:gd name="T71" fmla="*/ 180 h 745"/>
                  <a:gd name="T72" fmla="*/ 85 w 745"/>
                  <a:gd name="T73" fmla="*/ 136 h 745"/>
                  <a:gd name="T74" fmla="*/ 122 w 745"/>
                  <a:gd name="T75" fmla="*/ 98 h 745"/>
                  <a:gd name="T76" fmla="*/ 165 w 745"/>
                  <a:gd name="T77" fmla="*/ 64 h 745"/>
                  <a:gd name="T78" fmla="*/ 211 w 745"/>
                  <a:gd name="T79" fmla="*/ 37 h 745"/>
                  <a:gd name="T80" fmla="*/ 262 w 745"/>
                  <a:gd name="T81" fmla="*/ 17 h 745"/>
                  <a:gd name="T82" fmla="*/ 315 w 745"/>
                  <a:gd name="T83" fmla="*/ 5 h 745"/>
                  <a:gd name="T84" fmla="*/ 373 w 745"/>
                  <a:gd name="T85" fmla="*/ 0 h 7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5"/>
                  <a:gd name="T130" fmla="*/ 0 h 745"/>
                  <a:gd name="T131" fmla="*/ 745 w 745"/>
                  <a:gd name="T132" fmla="*/ 745 h 7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5" h="745">
                    <a:moveTo>
                      <a:pt x="373" y="0"/>
                    </a:moveTo>
                    <a:lnTo>
                      <a:pt x="392" y="0"/>
                    </a:lnTo>
                    <a:lnTo>
                      <a:pt x="411" y="2"/>
                    </a:lnTo>
                    <a:lnTo>
                      <a:pt x="429" y="5"/>
                    </a:lnTo>
                    <a:lnTo>
                      <a:pt x="448" y="8"/>
                    </a:lnTo>
                    <a:lnTo>
                      <a:pt x="466" y="12"/>
                    </a:lnTo>
                    <a:lnTo>
                      <a:pt x="484" y="17"/>
                    </a:lnTo>
                    <a:lnTo>
                      <a:pt x="500" y="22"/>
                    </a:lnTo>
                    <a:lnTo>
                      <a:pt x="518" y="30"/>
                    </a:lnTo>
                    <a:lnTo>
                      <a:pt x="534" y="37"/>
                    </a:lnTo>
                    <a:lnTo>
                      <a:pt x="550" y="45"/>
                    </a:lnTo>
                    <a:lnTo>
                      <a:pt x="566" y="53"/>
                    </a:lnTo>
                    <a:lnTo>
                      <a:pt x="581" y="64"/>
                    </a:lnTo>
                    <a:lnTo>
                      <a:pt x="596" y="74"/>
                    </a:lnTo>
                    <a:lnTo>
                      <a:pt x="609" y="86"/>
                    </a:lnTo>
                    <a:lnTo>
                      <a:pt x="622" y="98"/>
                    </a:lnTo>
                    <a:lnTo>
                      <a:pt x="636" y="109"/>
                    </a:lnTo>
                    <a:lnTo>
                      <a:pt x="649" y="123"/>
                    </a:lnTo>
                    <a:lnTo>
                      <a:pt x="661" y="136"/>
                    </a:lnTo>
                    <a:lnTo>
                      <a:pt x="671" y="149"/>
                    </a:lnTo>
                    <a:lnTo>
                      <a:pt x="681" y="164"/>
                    </a:lnTo>
                    <a:lnTo>
                      <a:pt x="692" y="180"/>
                    </a:lnTo>
                    <a:lnTo>
                      <a:pt x="700" y="195"/>
                    </a:lnTo>
                    <a:lnTo>
                      <a:pt x="708" y="211"/>
                    </a:lnTo>
                    <a:lnTo>
                      <a:pt x="715" y="227"/>
                    </a:lnTo>
                    <a:lnTo>
                      <a:pt x="723" y="245"/>
                    </a:lnTo>
                    <a:lnTo>
                      <a:pt x="728" y="261"/>
                    </a:lnTo>
                    <a:lnTo>
                      <a:pt x="733" y="279"/>
                    </a:lnTo>
                    <a:lnTo>
                      <a:pt x="737" y="298"/>
                    </a:lnTo>
                    <a:lnTo>
                      <a:pt x="740" y="316"/>
                    </a:lnTo>
                    <a:lnTo>
                      <a:pt x="743" y="335"/>
                    </a:lnTo>
                    <a:lnTo>
                      <a:pt x="745" y="353"/>
                    </a:lnTo>
                    <a:lnTo>
                      <a:pt x="745" y="372"/>
                    </a:lnTo>
                    <a:lnTo>
                      <a:pt x="745" y="391"/>
                    </a:lnTo>
                    <a:lnTo>
                      <a:pt x="743" y="410"/>
                    </a:lnTo>
                    <a:lnTo>
                      <a:pt x="740" y="429"/>
                    </a:lnTo>
                    <a:lnTo>
                      <a:pt x="737" y="447"/>
                    </a:lnTo>
                    <a:lnTo>
                      <a:pt x="733" y="465"/>
                    </a:lnTo>
                    <a:lnTo>
                      <a:pt x="728" y="483"/>
                    </a:lnTo>
                    <a:lnTo>
                      <a:pt x="723" y="500"/>
                    </a:lnTo>
                    <a:lnTo>
                      <a:pt x="715" y="518"/>
                    </a:lnTo>
                    <a:lnTo>
                      <a:pt x="708" y="534"/>
                    </a:lnTo>
                    <a:lnTo>
                      <a:pt x="700" y="550"/>
                    </a:lnTo>
                    <a:lnTo>
                      <a:pt x="692" y="565"/>
                    </a:lnTo>
                    <a:lnTo>
                      <a:pt x="681" y="580"/>
                    </a:lnTo>
                    <a:lnTo>
                      <a:pt x="671" y="595"/>
                    </a:lnTo>
                    <a:lnTo>
                      <a:pt x="661" y="609"/>
                    </a:lnTo>
                    <a:lnTo>
                      <a:pt x="649" y="623"/>
                    </a:lnTo>
                    <a:lnTo>
                      <a:pt x="636" y="636"/>
                    </a:lnTo>
                    <a:lnTo>
                      <a:pt x="622" y="648"/>
                    </a:lnTo>
                    <a:lnTo>
                      <a:pt x="609" y="660"/>
                    </a:lnTo>
                    <a:lnTo>
                      <a:pt x="596" y="671"/>
                    </a:lnTo>
                    <a:lnTo>
                      <a:pt x="581" y="682"/>
                    </a:lnTo>
                    <a:lnTo>
                      <a:pt x="566" y="691"/>
                    </a:lnTo>
                    <a:lnTo>
                      <a:pt x="550" y="699"/>
                    </a:lnTo>
                    <a:lnTo>
                      <a:pt x="534" y="708"/>
                    </a:lnTo>
                    <a:lnTo>
                      <a:pt x="518" y="716"/>
                    </a:lnTo>
                    <a:lnTo>
                      <a:pt x="500" y="723"/>
                    </a:lnTo>
                    <a:lnTo>
                      <a:pt x="484" y="729"/>
                    </a:lnTo>
                    <a:lnTo>
                      <a:pt x="466" y="733"/>
                    </a:lnTo>
                    <a:lnTo>
                      <a:pt x="448" y="738"/>
                    </a:lnTo>
                    <a:lnTo>
                      <a:pt x="429" y="741"/>
                    </a:lnTo>
                    <a:lnTo>
                      <a:pt x="411" y="744"/>
                    </a:lnTo>
                    <a:lnTo>
                      <a:pt x="392" y="745"/>
                    </a:lnTo>
                    <a:lnTo>
                      <a:pt x="373" y="745"/>
                    </a:lnTo>
                    <a:lnTo>
                      <a:pt x="354" y="745"/>
                    </a:lnTo>
                    <a:lnTo>
                      <a:pt x="335" y="744"/>
                    </a:lnTo>
                    <a:lnTo>
                      <a:pt x="315" y="741"/>
                    </a:lnTo>
                    <a:lnTo>
                      <a:pt x="298" y="738"/>
                    </a:lnTo>
                    <a:lnTo>
                      <a:pt x="280" y="733"/>
                    </a:lnTo>
                    <a:lnTo>
                      <a:pt x="262" y="729"/>
                    </a:lnTo>
                    <a:lnTo>
                      <a:pt x="245" y="723"/>
                    </a:lnTo>
                    <a:lnTo>
                      <a:pt x="228" y="716"/>
                    </a:lnTo>
                    <a:lnTo>
                      <a:pt x="211" y="708"/>
                    </a:lnTo>
                    <a:lnTo>
                      <a:pt x="196" y="699"/>
                    </a:lnTo>
                    <a:lnTo>
                      <a:pt x="180" y="691"/>
                    </a:lnTo>
                    <a:lnTo>
                      <a:pt x="165" y="682"/>
                    </a:lnTo>
                    <a:lnTo>
                      <a:pt x="150" y="671"/>
                    </a:lnTo>
                    <a:lnTo>
                      <a:pt x="136" y="660"/>
                    </a:lnTo>
                    <a:lnTo>
                      <a:pt x="122" y="648"/>
                    </a:lnTo>
                    <a:lnTo>
                      <a:pt x="109" y="636"/>
                    </a:lnTo>
                    <a:lnTo>
                      <a:pt x="97" y="623"/>
                    </a:lnTo>
                    <a:lnTo>
                      <a:pt x="85" y="609"/>
                    </a:lnTo>
                    <a:lnTo>
                      <a:pt x="74" y="595"/>
                    </a:lnTo>
                    <a:lnTo>
                      <a:pt x="63" y="580"/>
                    </a:lnTo>
                    <a:lnTo>
                      <a:pt x="54" y="565"/>
                    </a:lnTo>
                    <a:lnTo>
                      <a:pt x="46" y="550"/>
                    </a:lnTo>
                    <a:lnTo>
                      <a:pt x="37" y="534"/>
                    </a:lnTo>
                    <a:lnTo>
                      <a:pt x="29" y="518"/>
                    </a:lnTo>
                    <a:lnTo>
                      <a:pt x="23" y="500"/>
                    </a:lnTo>
                    <a:lnTo>
                      <a:pt x="18" y="483"/>
                    </a:lnTo>
                    <a:lnTo>
                      <a:pt x="12" y="465"/>
                    </a:lnTo>
                    <a:lnTo>
                      <a:pt x="7" y="447"/>
                    </a:lnTo>
                    <a:lnTo>
                      <a:pt x="4" y="429"/>
                    </a:lnTo>
                    <a:lnTo>
                      <a:pt x="1" y="410"/>
                    </a:lnTo>
                    <a:lnTo>
                      <a:pt x="0" y="391"/>
                    </a:lnTo>
                    <a:lnTo>
                      <a:pt x="0" y="372"/>
                    </a:lnTo>
                    <a:lnTo>
                      <a:pt x="0" y="353"/>
                    </a:lnTo>
                    <a:lnTo>
                      <a:pt x="1" y="335"/>
                    </a:lnTo>
                    <a:lnTo>
                      <a:pt x="4" y="316"/>
                    </a:lnTo>
                    <a:lnTo>
                      <a:pt x="7" y="298"/>
                    </a:lnTo>
                    <a:lnTo>
                      <a:pt x="12" y="279"/>
                    </a:lnTo>
                    <a:lnTo>
                      <a:pt x="18" y="261"/>
                    </a:lnTo>
                    <a:lnTo>
                      <a:pt x="23" y="245"/>
                    </a:lnTo>
                    <a:lnTo>
                      <a:pt x="29" y="227"/>
                    </a:lnTo>
                    <a:lnTo>
                      <a:pt x="37" y="211"/>
                    </a:lnTo>
                    <a:lnTo>
                      <a:pt x="46" y="195"/>
                    </a:lnTo>
                    <a:lnTo>
                      <a:pt x="54" y="180"/>
                    </a:lnTo>
                    <a:lnTo>
                      <a:pt x="63" y="164"/>
                    </a:lnTo>
                    <a:lnTo>
                      <a:pt x="74" y="149"/>
                    </a:lnTo>
                    <a:lnTo>
                      <a:pt x="85" y="136"/>
                    </a:lnTo>
                    <a:lnTo>
                      <a:pt x="97" y="123"/>
                    </a:lnTo>
                    <a:lnTo>
                      <a:pt x="109" y="109"/>
                    </a:lnTo>
                    <a:lnTo>
                      <a:pt x="122" y="98"/>
                    </a:lnTo>
                    <a:lnTo>
                      <a:pt x="136" y="86"/>
                    </a:lnTo>
                    <a:lnTo>
                      <a:pt x="150" y="74"/>
                    </a:lnTo>
                    <a:lnTo>
                      <a:pt x="165" y="64"/>
                    </a:lnTo>
                    <a:lnTo>
                      <a:pt x="180" y="53"/>
                    </a:lnTo>
                    <a:lnTo>
                      <a:pt x="196" y="45"/>
                    </a:lnTo>
                    <a:lnTo>
                      <a:pt x="211" y="37"/>
                    </a:lnTo>
                    <a:lnTo>
                      <a:pt x="228" y="30"/>
                    </a:lnTo>
                    <a:lnTo>
                      <a:pt x="245" y="22"/>
                    </a:lnTo>
                    <a:lnTo>
                      <a:pt x="262" y="17"/>
                    </a:lnTo>
                    <a:lnTo>
                      <a:pt x="280" y="12"/>
                    </a:lnTo>
                    <a:lnTo>
                      <a:pt x="298" y="8"/>
                    </a:lnTo>
                    <a:lnTo>
                      <a:pt x="315" y="5"/>
                    </a:lnTo>
                    <a:lnTo>
                      <a:pt x="335" y="2"/>
                    </a:lnTo>
                    <a:lnTo>
                      <a:pt x="354" y="0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</p:grpSp>
        <p:pic>
          <p:nvPicPr>
            <p:cNvPr id="114" name="Picture 154" descr="potop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416" y="3264"/>
              <a:ext cx="816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17" name="Freeform 9" descr="Широкий диагональный 2"/>
          <p:cNvSpPr>
            <a:spLocks/>
          </p:cNvSpPr>
          <p:nvPr/>
        </p:nvSpPr>
        <p:spPr bwMode="auto">
          <a:xfrm rot="10800000">
            <a:off x="7186618" y="4943475"/>
            <a:ext cx="428628" cy="582613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rot="10800000" lIns="140742" tIns="70407" rIns="140742" bIns="70407"/>
          <a:lstStyle/>
          <a:p>
            <a:endParaRPr lang="ru-RU"/>
          </a:p>
        </p:txBody>
      </p:sp>
      <p:grpSp>
        <p:nvGrpSpPr>
          <p:cNvPr id="22" name="Group 150"/>
          <p:cNvGrpSpPr>
            <a:grpSpLocks/>
          </p:cNvGrpSpPr>
          <p:nvPr/>
        </p:nvGrpSpPr>
        <p:grpSpPr bwMode="auto">
          <a:xfrm>
            <a:off x="7329496" y="5086351"/>
            <a:ext cx="252413" cy="252413"/>
            <a:chOff x="4416" y="2880"/>
            <a:chExt cx="816" cy="816"/>
          </a:xfrm>
        </p:grpSpPr>
        <p:grpSp>
          <p:nvGrpSpPr>
            <p:cNvPr id="23" name="Group 151"/>
            <p:cNvGrpSpPr>
              <a:grpSpLocks/>
            </p:cNvGrpSpPr>
            <p:nvPr/>
          </p:nvGrpSpPr>
          <p:grpSpPr bwMode="auto">
            <a:xfrm>
              <a:off x="4416" y="2880"/>
              <a:ext cx="816" cy="809"/>
              <a:chOff x="4423" y="2887"/>
              <a:chExt cx="809" cy="809"/>
            </a:xfrm>
          </p:grpSpPr>
          <p:sp>
            <p:nvSpPr>
              <p:cNvPr id="121" name="Freeform 152"/>
              <p:cNvSpPr>
                <a:spLocks/>
              </p:cNvSpPr>
              <p:nvPr/>
            </p:nvSpPr>
            <p:spPr bwMode="auto">
              <a:xfrm>
                <a:off x="4423" y="2887"/>
                <a:ext cx="809" cy="809"/>
              </a:xfrm>
              <a:custGeom>
                <a:avLst/>
                <a:gdLst>
                  <a:gd name="T0" fmla="*/ 446 w 809"/>
                  <a:gd name="T1" fmla="*/ 2 h 809"/>
                  <a:gd name="T2" fmla="*/ 505 w 809"/>
                  <a:gd name="T3" fmla="*/ 14 h 809"/>
                  <a:gd name="T4" fmla="*/ 561 w 809"/>
                  <a:gd name="T5" fmla="*/ 33 h 809"/>
                  <a:gd name="T6" fmla="*/ 614 w 809"/>
                  <a:gd name="T7" fmla="*/ 59 h 809"/>
                  <a:gd name="T8" fmla="*/ 661 w 809"/>
                  <a:gd name="T9" fmla="*/ 93 h 809"/>
                  <a:gd name="T10" fmla="*/ 704 w 809"/>
                  <a:gd name="T11" fmla="*/ 133 h 809"/>
                  <a:gd name="T12" fmla="*/ 739 w 809"/>
                  <a:gd name="T13" fmla="*/ 179 h 809"/>
                  <a:gd name="T14" fmla="*/ 769 w 809"/>
                  <a:gd name="T15" fmla="*/ 229 h 809"/>
                  <a:gd name="T16" fmla="*/ 791 w 809"/>
                  <a:gd name="T17" fmla="*/ 285 h 809"/>
                  <a:gd name="T18" fmla="*/ 804 w 809"/>
                  <a:gd name="T19" fmla="*/ 343 h 809"/>
                  <a:gd name="T20" fmla="*/ 809 w 809"/>
                  <a:gd name="T21" fmla="*/ 405 h 809"/>
                  <a:gd name="T22" fmla="*/ 804 w 809"/>
                  <a:gd name="T23" fmla="*/ 466 h 809"/>
                  <a:gd name="T24" fmla="*/ 791 w 809"/>
                  <a:gd name="T25" fmla="*/ 524 h 809"/>
                  <a:gd name="T26" fmla="*/ 769 w 809"/>
                  <a:gd name="T27" fmla="*/ 580 h 809"/>
                  <a:gd name="T28" fmla="*/ 739 w 809"/>
                  <a:gd name="T29" fmla="*/ 630 h 809"/>
                  <a:gd name="T30" fmla="*/ 704 w 809"/>
                  <a:gd name="T31" fmla="*/ 676 h 809"/>
                  <a:gd name="T32" fmla="*/ 661 w 809"/>
                  <a:gd name="T33" fmla="*/ 716 h 809"/>
                  <a:gd name="T34" fmla="*/ 614 w 809"/>
                  <a:gd name="T35" fmla="*/ 750 h 809"/>
                  <a:gd name="T36" fmla="*/ 561 w 809"/>
                  <a:gd name="T37" fmla="*/ 776 h 809"/>
                  <a:gd name="T38" fmla="*/ 505 w 809"/>
                  <a:gd name="T39" fmla="*/ 795 h 809"/>
                  <a:gd name="T40" fmla="*/ 446 w 809"/>
                  <a:gd name="T41" fmla="*/ 807 h 809"/>
                  <a:gd name="T42" fmla="*/ 384 w 809"/>
                  <a:gd name="T43" fmla="*/ 809 h 809"/>
                  <a:gd name="T44" fmla="*/ 323 w 809"/>
                  <a:gd name="T45" fmla="*/ 800 h 809"/>
                  <a:gd name="T46" fmla="*/ 266 w 809"/>
                  <a:gd name="T47" fmla="*/ 784 h 809"/>
                  <a:gd name="T48" fmla="*/ 213 w 809"/>
                  <a:gd name="T49" fmla="*/ 760 h 809"/>
                  <a:gd name="T50" fmla="*/ 163 w 809"/>
                  <a:gd name="T51" fmla="*/ 728 h 809"/>
                  <a:gd name="T52" fmla="*/ 118 w 809"/>
                  <a:gd name="T53" fmla="*/ 691 h 809"/>
                  <a:gd name="T54" fmla="*/ 81 w 809"/>
                  <a:gd name="T55" fmla="*/ 646 h 809"/>
                  <a:gd name="T56" fmla="*/ 49 w 809"/>
                  <a:gd name="T57" fmla="*/ 596 h 809"/>
                  <a:gd name="T58" fmla="*/ 25 w 809"/>
                  <a:gd name="T59" fmla="*/ 543 h 809"/>
                  <a:gd name="T60" fmla="*/ 9 w 809"/>
                  <a:gd name="T61" fmla="*/ 486 h 809"/>
                  <a:gd name="T62" fmla="*/ 0 w 809"/>
                  <a:gd name="T63" fmla="*/ 425 h 809"/>
                  <a:gd name="T64" fmla="*/ 2 w 809"/>
                  <a:gd name="T65" fmla="*/ 363 h 809"/>
                  <a:gd name="T66" fmla="*/ 14 w 809"/>
                  <a:gd name="T67" fmla="*/ 304 h 809"/>
                  <a:gd name="T68" fmla="*/ 33 w 809"/>
                  <a:gd name="T69" fmla="*/ 248 h 809"/>
                  <a:gd name="T70" fmla="*/ 59 w 809"/>
                  <a:gd name="T71" fmla="*/ 195 h 809"/>
                  <a:gd name="T72" fmla="*/ 93 w 809"/>
                  <a:gd name="T73" fmla="*/ 148 h 809"/>
                  <a:gd name="T74" fmla="*/ 133 w 809"/>
                  <a:gd name="T75" fmla="*/ 105 h 809"/>
                  <a:gd name="T76" fmla="*/ 179 w 809"/>
                  <a:gd name="T77" fmla="*/ 70 h 809"/>
                  <a:gd name="T78" fmla="*/ 229 w 809"/>
                  <a:gd name="T79" fmla="*/ 40 h 809"/>
                  <a:gd name="T80" fmla="*/ 285 w 809"/>
                  <a:gd name="T81" fmla="*/ 18 h 809"/>
                  <a:gd name="T82" fmla="*/ 343 w 809"/>
                  <a:gd name="T83" fmla="*/ 5 h 809"/>
                  <a:gd name="T84" fmla="*/ 405 w 809"/>
                  <a:gd name="T85" fmla="*/ 0 h 8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9"/>
                  <a:gd name="T130" fmla="*/ 0 h 809"/>
                  <a:gd name="T131" fmla="*/ 809 w 809"/>
                  <a:gd name="T132" fmla="*/ 809 h 8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9" h="809">
                    <a:moveTo>
                      <a:pt x="405" y="0"/>
                    </a:moveTo>
                    <a:lnTo>
                      <a:pt x="425" y="0"/>
                    </a:lnTo>
                    <a:lnTo>
                      <a:pt x="446" y="2"/>
                    </a:lnTo>
                    <a:lnTo>
                      <a:pt x="466" y="5"/>
                    </a:lnTo>
                    <a:lnTo>
                      <a:pt x="486" y="9"/>
                    </a:lnTo>
                    <a:lnTo>
                      <a:pt x="505" y="14"/>
                    </a:lnTo>
                    <a:lnTo>
                      <a:pt x="524" y="18"/>
                    </a:lnTo>
                    <a:lnTo>
                      <a:pt x="543" y="25"/>
                    </a:lnTo>
                    <a:lnTo>
                      <a:pt x="561" y="33"/>
                    </a:lnTo>
                    <a:lnTo>
                      <a:pt x="580" y="40"/>
                    </a:lnTo>
                    <a:lnTo>
                      <a:pt x="596" y="49"/>
                    </a:lnTo>
                    <a:lnTo>
                      <a:pt x="614" y="59"/>
                    </a:lnTo>
                    <a:lnTo>
                      <a:pt x="630" y="70"/>
                    </a:lnTo>
                    <a:lnTo>
                      <a:pt x="646" y="81"/>
                    </a:lnTo>
                    <a:lnTo>
                      <a:pt x="661" y="93"/>
                    </a:lnTo>
                    <a:lnTo>
                      <a:pt x="676" y="105"/>
                    </a:lnTo>
                    <a:lnTo>
                      <a:pt x="691" y="118"/>
                    </a:lnTo>
                    <a:lnTo>
                      <a:pt x="704" y="133"/>
                    </a:lnTo>
                    <a:lnTo>
                      <a:pt x="716" y="148"/>
                    </a:lnTo>
                    <a:lnTo>
                      <a:pt x="728" y="163"/>
                    </a:lnTo>
                    <a:lnTo>
                      <a:pt x="739" y="179"/>
                    </a:lnTo>
                    <a:lnTo>
                      <a:pt x="750" y="195"/>
                    </a:lnTo>
                    <a:lnTo>
                      <a:pt x="760" y="213"/>
                    </a:lnTo>
                    <a:lnTo>
                      <a:pt x="769" y="229"/>
                    </a:lnTo>
                    <a:lnTo>
                      <a:pt x="776" y="248"/>
                    </a:lnTo>
                    <a:lnTo>
                      <a:pt x="784" y="266"/>
                    </a:lnTo>
                    <a:lnTo>
                      <a:pt x="791" y="285"/>
                    </a:lnTo>
                    <a:lnTo>
                      <a:pt x="795" y="304"/>
                    </a:lnTo>
                    <a:lnTo>
                      <a:pt x="800" y="323"/>
                    </a:lnTo>
                    <a:lnTo>
                      <a:pt x="804" y="343"/>
                    </a:lnTo>
                    <a:lnTo>
                      <a:pt x="807" y="363"/>
                    </a:lnTo>
                    <a:lnTo>
                      <a:pt x="809" y="384"/>
                    </a:lnTo>
                    <a:lnTo>
                      <a:pt x="809" y="405"/>
                    </a:lnTo>
                    <a:lnTo>
                      <a:pt x="809" y="425"/>
                    </a:lnTo>
                    <a:lnTo>
                      <a:pt x="807" y="446"/>
                    </a:lnTo>
                    <a:lnTo>
                      <a:pt x="804" y="466"/>
                    </a:lnTo>
                    <a:lnTo>
                      <a:pt x="800" y="486"/>
                    </a:lnTo>
                    <a:lnTo>
                      <a:pt x="795" y="505"/>
                    </a:lnTo>
                    <a:lnTo>
                      <a:pt x="791" y="524"/>
                    </a:lnTo>
                    <a:lnTo>
                      <a:pt x="784" y="543"/>
                    </a:lnTo>
                    <a:lnTo>
                      <a:pt x="776" y="561"/>
                    </a:lnTo>
                    <a:lnTo>
                      <a:pt x="769" y="580"/>
                    </a:lnTo>
                    <a:lnTo>
                      <a:pt x="760" y="596"/>
                    </a:lnTo>
                    <a:lnTo>
                      <a:pt x="750" y="614"/>
                    </a:lnTo>
                    <a:lnTo>
                      <a:pt x="739" y="630"/>
                    </a:lnTo>
                    <a:lnTo>
                      <a:pt x="728" y="646"/>
                    </a:lnTo>
                    <a:lnTo>
                      <a:pt x="716" y="661"/>
                    </a:lnTo>
                    <a:lnTo>
                      <a:pt x="704" y="676"/>
                    </a:lnTo>
                    <a:lnTo>
                      <a:pt x="691" y="691"/>
                    </a:lnTo>
                    <a:lnTo>
                      <a:pt x="676" y="704"/>
                    </a:lnTo>
                    <a:lnTo>
                      <a:pt x="661" y="716"/>
                    </a:lnTo>
                    <a:lnTo>
                      <a:pt x="646" y="728"/>
                    </a:lnTo>
                    <a:lnTo>
                      <a:pt x="630" y="739"/>
                    </a:lnTo>
                    <a:lnTo>
                      <a:pt x="614" y="750"/>
                    </a:lnTo>
                    <a:lnTo>
                      <a:pt x="596" y="760"/>
                    </a:lnTo>
                    <a:lnTo>
                      <a:pt x="580" y="769"/>
                    </a:lnTo>
                    <a:lnTo>
                      <a:pt x="561" y="776"/>
                    </a:lnTo>
                    <a:lnTo>
                      <a:pt x="543" y="784"/>
                    </a:lnTo>
                    <a:lnTo>
                      <a:pt x="524" y="791"/>
                    </a:lnTo>
                    <a:lnTo>
                      <a:pt x="505" y="795"/>
                    </a:lnTo>
                    <a:lnTo>
                      <a:pt x="486" y="800"/>
                    </a:lnTo>
                    <a:lnTo>
                      <a:pt x="466" y="804"/>
                    </a:lnTo>
                    <a:lnTo>
                      <a:pt x="446" y="807"/>
                    </a:lnTo>
                    <a:lnTo>
                      <a:pt x="425" y="809"/>
                    </a:lnTo>
                    <a:lnTo>
                      <a:pt x="405" y="809"/>
                    </a:lnTo>
                    <a:lnTo>
                      <a:pt x="384" y="809"/>
                    </a:lnTo>
                    <a:lnTo>
                      <a:pt x="363" y="807"/>
                    </a:lnTo>
                    <a:lnTo>
                      <a:pt x="343" y="804"/>
                    </a:lnTo>
                    <a:lnTo>
                      <a:pt x="323" y="800"/>
                    </a:lnTo>
                    <a:lnTo>
                      <a:pt x="304" y="795"/>
                    </a:lnTo>
                    <a:lnTo>
                      <a:pt x="285" y="791"/>
                    </a:lnTo>
                    <a:lnTo>
                      <a:pt x="266" y="784"/>
                    </a:lnTo>
                    <a:lnTo>
                      <a:pt x="248" y="776"/>
                    </a:lnTo>
                    <a:lnTo>
                      <a:pt x="229" y="769"/>
                    </a:lnTo>
                    <a:lnTo>
                      <a:pt x="213" y="760"/>
                    </a:lnTo>
                    <a:lnTo>
                      <a:pt x="195" y="750"/>
                    </a:lnTo>
                    <a:lnTo>
                      <a:pt x="179" y="739"/>
                    </a:lnTo>
                    <a:lnTo>
                      <a:pt x="163" y="728"/>
                    </a:lnTo>
                    <a:lnTo>
                      <a:pt x="148" y="716"/>
                    </a:lnTo>
                    <a:lnTo>
                      <a:pt x="133" y="704"/>
                    </a:lnTo>
                    <a:lnTo>
                      <a:pt x="118" y="691"/>
                    </a:lnTo>
                    <a:lnTo>
                      <a:pt x="105" y="676"/>
                    </a:lnTo>
                    <a:lnTo>
                      <a:pt x="93" y="661"/>
                    </a:lnTo>
                    <a:lnTo>
                      <a:pt x="81" y="646"/>
                    </a:lnTo>
                    <a:lnTo>
                      <a:pt x="70" y="630"/>
                    </a:lnTo>
                    <a:lnTo>
                      <a:pt x="59" y="614"/>
                    </a:lnTo>
                    <a:lnTo>
                      <a:pt x="49" y="596"/>
                    </a:lnTo>
                    <a:lnTo>
                      <a:pt x="40" y="580"/>
                    </a:lnTo>
                    <a:lnTo>
                      <a:pt x="33" y="561"/>
                    </a:lnTo>
                    <a:lnTo>
                      <a:pt x="25" y="543"/>
                    </a:lnTo>
                    <a:lnTo>
                      <a:pt x="18" y="524"/>
                    </a:lnTo>
                    <a:lnTo>
                      <a:pt x="14" y="505"/>
                    </a:lnTo>
                    <a:lnTo>
                      <a:pt x="9" y="486"/>
                    </a:lnTo>
                    <a:lnTo>
                      <a:pt x="5" y="466"/>
                    </a:lnTo>
                    <a:lnTo>
                      <a:pt x="2" y="446"/>
                    </a:lnTo>
                    <a:lnTo>
                      <a:pt x="0" y="425"/>
                    </a:lnTo>
                    <a:lnTo>
                      <a:pt x="0" y="405"/>
                    </a:lnTo>
                    <a:lnTo>
                      <a:pt x="0" y="384"/>
                    </a:lnTo>
                    <a:lnTo>
                      <a:pt x="2" y="363"/>
                    </a:lnTo>
                    <a:lnTo>
                      <a:pt x="5" y="343"/>
                    </a:lnTo>
                    <a:lnTo>
                      <a:pt x="9" y="323"/>
                    </a:lnTo>
                    <a:lnTo>
                      <a:pt x="14" y="304"/>
                    </a:lnTo>
                    <a:lnTo>
                      <a:pt x="18" y="285"/>
                    </a:lnTo>
                    <a:lnTo>
                      <a:pt x="25" y="266"/>
                    </a:lnTo>
                    <a:lnTo>
                      <a:pt x="33" y="248"/>
                    </a:lnTo>
                    <a:lnTo>
                      <a:pt x="40" y="229"/>
                    </a:lnTo>
                    <a:lnTo>
                      <a:pt x="49" y="213"/>
                    </a:lnTo>
                    <a:lnTo>
                      <a:pt x="59" y="195"/>
                    </a:lnTo>
                    <a:lnTo>
                      <a:pt x="70" y="179"/>
                    </a:lnTo>
                    <a:lnTo>
                      <a:pt x="81" y="163"/>
                    </a:lnTo>
                    <a:lnTo>
                      <a:pt x="93" y="148"/>
                    </a:lnTo>
                    <a:lnTo>
                      <a:pt x="105" y="133"/>
                    </a:lnTo>
                    <a:lnTo>
                      <a:pt x="118" y="118"/>
                    </a:lnTo>
                    <a:lnTo>
                      <a:pt x="133" y="105"/>
                    </a:lnTo>
                    <a:lnTo>
                      <a:pt x="148" y="93"/>
                    </a:lnTo>
                    <a:lnTo>
                      <a:pt x="163" y="81"/>
                    </a:lnTo>
                    <a:lnTo>
                      <a:pt x="179" y="70"/>
                    </a:lnTo>
                    <a:lnTo>
                      <a:pt x="195" y="59"/>
                    </a:lnTo>
                    <a:lnTo>
                      <a:pt x="213" y="49"/>
                    </a:lnTo>
                    <a:lnTo>
                      <a:pt x="229" y="40"/>
                    </a:lnTo>
                    <a:lnTo>
                      <a:pt x="248" y="33"/>
                    </a:lnTo>
                    <a:lnTo>
                      <a:pt x="266" y="25"/>
                    </a:lnTo>
                    <a:lnTo>
                      <a:pt x="285" y="18"/>
                    </a:lnTo>
                    <a:lnTo>
                      <a:pt x="304" y="14"/>
                    </a:lnTo>
                    <a:lnTo>
                      <a:pt x="323" y="9"/>
                    </a:lnTo>
                    <a:lnTo>
                      <a:pt x="343" y="5"/>
                    </a:lnTo>
                    <a:lnTo>
                      <a:pt x="363" y="2"/>
                    </a:lnTo>
                    <a:lnTo>
                      <a:pt x="384" y="0"/>
                    </a:lnTo>
                    <a:lnTo>
                      <a:pt x="405" y="0"/>
                    </a:lnTo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  <p:sp>
            <p:nvSpPr>
              <p:cNvPr id="122" name="Freeform 153"/>
              <p:cNvSpPr>
                <a:spLocks/>
              </p:cNvSpPr>
              <p:nvPr/>
            </p:nvSpPr>
            <p:spPr bwMode="auto">
              <a:xfrm>
                <a:off x="4456" y="2921"/>
                <a:ext cx="745" cy="745"/>
              </a:xfrm>
              <a:custGeom>
                <a:avLst/>
                <a:gdLst>
                  <a:gd name="T0" fmla="*/ 411 w 745"/>
                  <a:gd name="T1" fmla="*/ 2 h 745"/>
                  <a:gd name="T2" fmla="*/ 466 w 745"/>
                  <a:gd name="T3" fmla="*/ 12 h 745"/>
                  <a:gd name="T4" fmla="*/ 518 w 745"/>
                  <a:gd name="T5" fmla="*/ 30 h 745"/>
                  <a:gd name="T6" fmla="*/ 566 w 745"/>
                  <a:gd name="T7" fmla="*/ 53 h 745"/>
                  <a:gd name="T8" fmla="*/ 609 w 745"/>
                  <a:gd name="T9" fmla="*/ 86 h 745"/>
                  <a:gd name="T10" fmla="*/ 649 w 745"/>
                  <a:gd name="T11" fmla="*/ 123 h 745"/>
                  <a:gd name="T12" fmla="*/ 681 w 745"/>
                  <a:gd name="T13" fmla="*/ 164 h 745"/>
                  <a:gd name="T14" fmla="*/ 708 w 745"/>
                  <a:gd name="T15" fmla="*/ 211 h 745"/>
                  <a:gd name="T16" fmla="*/ 728 w 745"/>
                  <a:gd name="T17" fmla="*/ 261 h 745"/>
                  <a:gd name="T18" fmla="*/ 740 w 745"/>
                  <a:gd name="T19" fmla="*/ 316 h 745"/>
                  <a:gd name="T20" fmla="*/ 745 w 745"/>
                  <a:gd name="T21" fmla="*/ 372 h 745"/>
                  <a:gd name="T22" fmla="*/ 740 w 745"/>
                  <a:gd name="T23" fmla="*/ 429 h 745"/>
                  <a:gd name="T24" fmla="*/ 728 w 745"/>
                  <a:gd name="T25" fmla="*/ 483 h 745"/>
                  <a:gd name="T26" fmla="*/ 708 w 745"/>
                  <a:gd name="T27" fmla="*/ 534 h 745"/>
                  <a:gd name="T28" fmla="*/ 681 w 745"/>
                  <a:gd name="T29" fmla="*/ 580 h 745"/>
                  <a:gd name="T30" fmla="*/ 649 w 745"/>
                  <a:gd name="T31" fmla="*/ 623 h 745"/>
                  <a:gd name="T32" fmla="*/ 609 w 745"/>
                  <a:gd name="T33" fmla="*/ 660 h 745"/>
                  <a:gd name="T34" fmla="*/ 566 w 745"/>
                  <a:gd name="T35" fmla="*/ 691 h 745"/>
                  <a:gd name="T36" fmla="*/ 518 w 745"/>
                  <a:gd name="T37" fmla="*/ 716 h 745"/>
                  <a:gd name="T38" fmla="*/ 466 w 745"/>
                  <a:gd name="T39" fmla="*/ 733 h 745"/>
                  <a:gd name="T40" fmla="*/ 411 w 745"/>
                  <a:gd name="T41" fmla="*/ 744 h 745"/>
                  <a:gd name="T42" fmla="*/ 354 w 745"/>
                  <a:gd name="T43" fmla="*/ 745 h 745"/>
                  <a:gd name="T44" fmla="*/ 298 w 745"/>
                  <a:gd name="T45" fmla="*/ 738 h 745"/>
                  <a:gd name="T46" fmla="*/ 245 w 745"/>
                  <a:gd name="T47" fmla="*/ 723 h 745"/>
                  <a:gd name="T48" fmla="*/ 196 w 745"/>
                  <a:gd name="T49" fmla="*/ 699 h 745"/>
                  <a:gd name="T50" fmla="*/ 150 w 745"/>
                  <a:gd name="T51" fmla="*/ 671 h 745"/>
                  <a:gd name="T52" fmla="*/ 109 w 745"/>
                  <a:gd name="T53" fmla="*/ 636 h 745"/>
                  <a:gd name="T54" fmla="*/ 74 w 745"/>
                  <a:gd name="T55" fmla="*/ 595 h 745"/>
                  <a:gd name="T56" fmla="*/ 46 w 745"/>
                  <a:gd name="T57" fmla="*/ 550 h 745"/>
                  <a:gd name="T58" fmla="*/ 23 w 745"/>
                  <a:gd name="T59" fmla="*/ 500 h 745"/>
                  <a:gd name="T60" fmla="*/ 7 w 745"/>
                  <a:gd name="T61" fmla="*/ 447 h 745"/>
                  <a:gd name="T62" fmla="*/ 0 w 745"/>
                  <a:gd name="T63" fmla="*/ 391 h 745"/>
                  <a:gd name="T64" fmla="*/ 1 w 745"/>
                  <a:gd name="T65" fmla="*/ 335 h 745"/>
                  <a:gd name="T66" fmla="*/ 12 w 745"/>
                  <a:gd name="T67" fmla="*/ 279 h 745"/>
                  <a:gd name="T68" fmla="*/ 29 w 745"/>
                  <a:gd name="T69" fmla="*/ 227 h 745"/>
                  <a:gd name="T70" fmla="*/ 54 w 745"/>
                  <a:gd name="T71" fmla="*/ 180 h 745"/>
                  <a:gd name="T72" fmla="*/ 85 w 745"/>
                  <a:gd name="T73" fmla="*/ 136 h 745"/>
                  <a:gd name="T74" fmla="*/ 122 w 745"/>
                  <a:gd name="T75" fmla="*/ 98 h 745"/>
                  <a:gd name="T76" fmla="*/ 165 w 745"/>
                  <a:gd name="T77" fmla="*/ 64 h 745"/>
                  <a:gd name="T78" fmla="*/ 211 w 745"/>
                  <a:gd name="T79" fmla="*/ 37 h 745"/>
                  <a:gd name="T80" fmla="*/ 262 w 745"/>
                  <a:gd name="T81" fmla="*/ 17 h 745"/>
                  <a:gd name="T82" fmla="*/ 315 w 745"/>
                  <a:gd name="T83" fmla="*/ 5 h 745"/>
                  <a:gd name="T84" fmla="*/ 373 w 745"/>
                  <a:gd name="T85" fmla="*/ 0 h 7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5"/>
                  <a:gd name="T130" fmla="*/ 0 h 745"/>
                  <a:gd name="T131" fmla="*/ 745 w 745"/>
                  <a:gd name="T132" fmla="*/ 745 h 7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5" h="745">
                    <a:moveTo>
                      <a:pt x="373" y="0"/>
                    </a:moveTo>
                    <a:lnTo>
                      <a:pt x="392" y="0"/>
                    </a:lnTo>
                    <a:lnTo>
                      <a:pt x="411" y="2"/>
                    </a:lnTo>
                    <a:lnTo>
                      <a:pt x="429" y="5"/>
                    </a:lnTo>
                    <a:lnTo>
                      <a:pt x="448" y="8"/>
                    </a:lnTo>
                    <a:lnTo>
                      <a:pt x="466" y="12"/>
                    </a:lnTo>
                    <a:lnTo>
                      <a:pt x="484" y="17"/>
                    </a:lnTo>
                    <a:lnTo>
                      <a:pt x="500" y="22"/>
                    </a:lnTo>
                    <a:lnTo>
                      <a:pt x="518" y="30"/>
                    </a:lnTo>
                    <a:lnTo>
                      <a:pt x="534" y="37"/>
                    </a:lnTo>
                    <a:lnTo>
                      <a:pt x="550" y="45"/>
                    </a:lnTo>
                    <a:lnTo>
                      <a:pt x="566" y="53"/>
                    </a:lnTo>
                    <a:lnTo>
                      <a:pt x="581" y="64"/>
                    </a:lnTo>
                    <a:lnTo>
                      <a:pt x="596" y="74"/>
                    </a:lnTo>
                    <a:lnTo>
                      <a:pt x="609" y="86"/>
                    </a:lnTo>
                    <a:lnTo>
                      <a:pt x="622" y="98"/>
                    </a:lnTo>
                    <a:lnTo>
                      <a:pt x="636" y="109"/>
                    </a:lnTo>
                    <a:lnTo>
                      <a:pt x="649" y="123"/>
                    </a:lnTo>
                    <a:lnTo>
                      <a:pt x="661" y="136"/>
                    </a:lnTo>
                    <a:lnTo>
                      <a:pt x="671" y="149"/>
                    </a:lnTo>
                    <a:lnTo>
                      <a:pt x="681" y="164"/>
                    </a:lnTo>
                    <a:lnTo>
                      <a:pt x="692" y="180"/>
                    </a:lnTo>
                    <a:lnTo>
                      <a:pt x="700" y="195"/>
                    </a:lnTo>
                    <a:lnTo>
                      <a:pt x="708" y="211"/>
                    </a:lnTo>
                    <a:lnTo>
                      <a:pt x="715" y="227"/>
                    </a:lnTo>
                    <a:lnTo>
                      <a:pt x="723" y="245"/>
                    </a:lnTo>
                    <a:lnTo>
                      <a:pt x="728" y="261"/>
                    </a:lnTo>
                    <a:lnTo>
                      <a:pt x="733" y="279"/>
                    </a:lnTo>
                    <a:lnTo>
                      <a:pt x="737" y="298"/>
                    </a:lnTo>
                    <a:lnTo>
                      <a:pt x="740" y="316"/>
                    </a:lnTo>
                    <a:lnTo>
                      <a:pt x="743" y="335"/>
                    </a:lnTo>
                    <a:lnTo>
                      <a:pt x="745" y="353"/>
                    </a:lnTo>
                    <a:lnTo>
                      <a:pt x="745" y="372"/>
                    </a:lnTo>
                    <a:lnTo>
                      <a:pt x="745" y="391"/>
                    </a:lnTo>
                    <a:lnTo>
                      <a:pt x="743" y="410"/>
                    </a:lnTo>
                    <a:lnTo>
                      <a:pt x="740" y="429"/>
                    </a:lnTo>
                    <a:lnTo>
                      <a:pt x="737" y="447"/>
                    </a:lnTo>
                    <a:lnTo>
                      <a:pt x="733" y="465"/>
                    </a:lnTo>
                    <a:lnTo>
                      <a:pt x="728" y="483"/>
                    </a:lnTo>
                    <a:lnTo>
                      <a:pt x="723" y="500"/>
                    </a:lnTo>
                    <a:lnTo>
                      <a:pt x="715" y="518"/>
                    </a:lnTo>
                    <a:lnTo>
                      <a:pt x="708" y="534"/>
                    </a:lnTo>
                    <a:lnTo>
                      <a:pt x="700" y="550"/>
                    </a:lnTo>
                    <a:lnTo>
                      <a:pt x="692" y="565"/>
                    </a:lnTo>
                    <a:lnTo>
                      <a:pt x="681" y="580"/>
                    </a:lnTo>
                    <a:lnTo>
                      <a:pt x="671" y="595"/>
                    </a:lnTo>
                    <a:lnTo>
                      <a:pt x="661" y="609"/>
                    </a:lnTo>
                    <a:lnTo>
                      <a:pt x="649" y="623"/>
                    </a:lnTo>
                    <a:lnTo>
                      <a:pt x="636" y="636"/>
                    </a:lnTo>
                    <a:lnTo>
                      <a:pt x="622" y="648"/>
                    </a:lnTo>
                    <a:lnTo>
                      <a:pt x="609" y="660"/>
                    </a:lnTo>
                    <a:lnTo>
                      <a:pt x="596" y="671"/>
                    </a:lnTo>
                    <a:lnTo>
                      <a:pt x="581" y="682"/>
                    </a:lnTo>
                    <a:lnTo>
                      <a:pt x="566" y="691"/>
                    </a:lnTo>
                    <a:lnTo>
                      <a:pt x="550" y="699"/>
                    </a:lnTo>
                    <a:lnTo>
                      <a:pt x="534" y="708"/>
                    </a:lnTo>
                    <a:lnTo>
                      <a:pt x="518" y="716"/>
                    </a:lnTo>
                    <a:lnTo>
                      <a:pt x="500" y="723"/>
                    </a:lnTo>
                    <a:lnTo>
                      <a:pt x="484" y="729"/>
                    </a:lnTo>
                    <a:lnTo>
                      <a:pt x="466" y="733"/>
                    </a:lnTo>
                    <a:lnTo>
                      <a:pt x="448" y="738"/>
                    </a:lnTo>
                    <a:lnTo>
                      <a:pt x="429" y="741"/>
                    </a:lnTo>
                    <a:lnTo>
                      <a:pt x="411" y="744"/>
                    </a:lnTo>
                    <a:lnTo>
                      <a:pt x="392" y="745"/>
                    </a:lnTo>
                    <a:lnTo>
                      <a:pt x="373" y="745"/>
                    </a:lnTo>
                    <a:lnTo>
                      <a:pt x="354" y="745"/>
                    </a:lnTo>
                    <a:lnTo>
                      <a:pt x="335" y="744"/>
                    </a:lnTo>
                    <a:lnTo>
                      <a:pt x="315" y="741"/>
                    </a:lnTo>
                    <a:lnTo>
                      <a:pt x="298" y="738"/>
                    </a:lnTo>
                    <a:lnTo>
                      <a:pt x="280" y="733"/>
                    </a:lnTo>
                    <a:lnTo>
                      <a:pt x="262" y="729"/>
                    </a:lnTo>
                    <a:lnTo>
                      <a:pt x="245" y="723"/>
                    </a:lnTo>
                    <a:lnTo>
                      <a:pt x="228" y="716"/>
                    </a:lnTo>
                    <a:lnTo>
                      <a:pt x="211" y="708"/>
                    </a:lnTo>
                    <a:lnTo>
                      <a:pt x="196" y="699"/>
                    </a:lnTo>
                    <a:lnTo>
                      <a:pt x="180" y="691"/>
                    </a:lnTo>
                    <a:lnTo>
                      <a:pt x="165" y="682"/>
                    </a:lnTo>
                    <a:lnTo>
                      <a:pt x="150" y="671"/>
                    </a:lnTo>
                    <a:lnTo>
                      <a:pt x="136" y="660"/>
                    </a:lnTo>
                    <a:lnTo>
                      <a:pt x="122" y="648"/>
                    </a:lnTo>
                    <a:lnTo>
                      <a:pt x="109" y="636"/>
                    </a:lnTo>
                    <a:lnTo>
                      <a:pt x="97" y="623"/>
                    </a:lnTo>
                    <a:lnTo>
                      <a:pt x="85" y="609"/>
                    </a:lnTo>
                    <a:lnTo>
                      <a:pt x="74" y="595"/>
                    </a:lnTo>
                    <a:lnTo>
                      <a:pt x="63" y="580"/>
                    </a:lnTo>
                    <a:lnTo>
                      <a:pt x="54" y="565"/>
                    </a:lnTo>
                    <a:lnTo>
                      <a:pt x="46" y="550"/>
                    </a:lnTo>
                    <a:lnTo>
                      <a:pt x="37" y="534"/>
                    </a:lnTo>
                    <a:lnTo>
                      <a:pt x="29" y="518"/>
                    </a:lnTo>
                    <a:lnTo>
                      <a:pt x="23" y="500"/>
                    </a:lnTo>
                    <a:lnTo>
                      <a:pt x="18" y="483"/>
                    </a:lnTo>
                    <a:lnTo>
                      <a:pt x="12" y="465"/>
                    </a:lnTo>
                    <a:lnTo>
                      <a:pt x="7" y="447"/>
                    </a:lnTo>
                    <a:lnTo>
                      <a:pt x="4" y="429"/>
                    </a:lnTo>
                    <a:lnTo>
                      <a:pt x="1" y="410"/>
                    </a:lnTo>
                    <a:lnTo>
                      <a:pt x="0" y="391"/>
                    </a:lnTo>
                    <a:lnTo>
                      <a:pt x="0" y="372"/>
                    </a:lnTo>
                    <a:lnTo>
                      <a:pt x="0" y="353"/>
                    </a:lnTo>
                    <a:lnTo>
                      <a:pt x="1" y="335"/>
                    </a:lnTo>
                    <a:lnTo>
                      <a:pt x="4" y="316"/>
                    </a:lnTo>
                    <a:lnTo>
                      <a:pt x="7" y="298"/>
                    </a:lnTo>
                    <a:lnTo>
                      <a:pt x="12" y="279"/>
                    </a:lnTo>
                    <a:lnTo>
                      <a:pt x="18" y="261"/>
                    </a:lnTo>
                    <a:lnTo>
                      <a:pt x="23" y="245"/>
                    </a:lnTo>
                    <a:lnTo>
                      <a:pt x="29" y="227"/>
                    </a:lnTo>
                    <a:lnTo>
                      <a:pt x="37" y="211"/>
                    </a:lnTo>
                    <a:lnTo>
                      <a:pt x="46" y="195"/>
                    </a:lnTo>
                    <a:lnTo>
                      <a:pt x="54" y="180"/>
                    </a:lnTo>
                    <a:lnTo>
                      <a:pt x="63" y="164"/>
                    </a:lnTo>
                    <a:lnTo>
                      <a:pt x="74" y="149"/>
                    </a:lnTo>
                    <a:lnTo>
                      <a:pt x="85" y="136"/>
                    </a:lnTo>
                    <a:lnTo>
                      <a:pt x="97" y="123"/>
                    </a:lnTo>
                    <a:lnTo>
                      <a:pt x="109" y="109"/>
                    </a:lnTo>
                    <a:lnTo>
                      <a:pt x="122" y="98"/>
                    </a:lnTo>
                    <a:lnTo>
                      <a:pt x="136" y="86"/>
                    </a:lnTo>
                    <a:lnTo>
                      <a:pt x="150" y="74"/>
                    </a:lnTo>
                    <a:lnTo>
                      <a:pt x="165" y="64"/>
                    </a:lnTo>
                    <a:lnTo>
                      <a:pt x="180" y="53"/>
                    </a:lnTo>
                    <a:lnTo>
                      <a:pt x="196" y="45"/>
                    </a:lnTo>
                    <a:lnTo>
                      <a:pt x="211" y="37"/>
                    </a:lnTo>
                    <a:lnTo>
                      <a:pt x="228" y="30"/>
                    </a:lnTo>
                    <a:lnTo>
                      <a:pt x="245" y="22"/>
                    </a:lnTo>
                    <a:lnTo>
                      <a:pt x="262" y="17"/>
                    </a:lnTo>
                    <a:lnTo>
                      <a:pt x="280" y="12"/>
                    </a:lnTo>
                    <a:lnTo>
                      <a:pt x="298" y="8"/>
                    </a:lnTo>
                    <a:lnTo>
                      <a:pt x="315" y="5"/>
                    </a:lnTo>
                    <a:lnTo>
                      <a:pt x="335" y="2"/>
                    </a:lnTo>
                    <a:lnTo>
                      <a:pt x="354" y="0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</p:grpSp>
        <p:pic>
          <p:nvPicPr>
            <p:cNvPr id="120" name="Picture 154" descr="potop"/>
            <p:cNvPicPr>
              <a:picLocks noChangeAspect="1" noChangeArrowheads="1"/>
            </p:cNvPicPr>
            <p:nvPr/>
          </p:nvPicPr>
          <p:blipFill>
            <a:blip r:embed="rId5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416" y="3264"/>
              <a:ext cx="816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pSp>
        <p:nvGrpSpPr>
          <p:cNvPr id="24" name="Group 298"/>
          <p:cNvGrpSpPr>
            <a:grpSpLocks/>
          </p:cNvGrpSpPr>
          <p:nvPr/>
        </p:nvGrpSpPr>
        <p:grpSpPr bwMode="auto">
          <a:xfrm>
            <a:off x="4395778" y="4443410"/>
            <a:ext cx="576262" cy="360362"/>
            <a:chOff x="2290" y="4020"/>
            <a:chExt cx="817" cy="315"/>
          </a:xfrm>
        </p:grpSpPr>
        <p:sp>
          <p:nvSpPr>
            <p:cNvPr id="62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2263"/>
              <a:r>
                <a:rPr lang="ru-RU" sz="800" b="1" u="sng" dirty="0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2263"/>
              <a:r>
                <a:rPr lang="ru-RU" sz="800" dirty="0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</a:p>
          </p:txBody>
        </p:sp>
        <p:grpSp>
          <p:nvGrpSpPr>
            <p:cNvPr id="25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6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66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2263"/>
                  <a:endParaRPr lang="ru-RU" sz="3100">
                    <a:solidFill>
                      <a:schemeClr val="tx1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67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68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30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70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71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65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24" name="Oval 237"/>
          <p:cNvSpPr>
            <a:spLocks noChangeArrowheads="1"/>
          </p:cNvSpPr>
          <p:nvPr/>
        </p:nvSpPr>
        <p:spPr bwMode="auto">
          <a:xfrm>
            <a:off x="3686156" y="4229096"/>
            <a:ext cx="217487" cy="215900"/>
          </a:xfrm>
          <a:prstGeom prst="ellips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000000"/>
            </a:prstShdw>
          </a:effectLst>
        </p:spPr>
        <p:txBody>
          <a:bodyPr wrap="none" lIns="91372" tIns="45687" rIns="91372" bIns="45687" anchor="ctr"/>
          <a:lstStyle/>
          <a:p>
            <a:pPr algn="ctr" defTabSz="1279525"/>
            <a:r>
              <a:rPr lang="ru-RU" sz="1300" dirty="0">
                <a:solidFill>
                  <a:schemeClr val="tx1"/>
                </a:solidFill>
                <a:cs typeface="Times New Roman" pitchFamily="18" charset="0"/>
              </a:rPr>
              <a:t>1</a:t>
            </a:r>
          </a:p>
        </p:txBody>
      </p:sp>
      <p:sp>
        <p:nvSpPr>
          <p:cNvPr id="125" name="Oval 237"/>
          <p:cNvSpPr>
            <a:spLocks noChangeArrowheads="1"/>
          </p:cNvSpPr>
          <p:nvPr/>
        </p:nvSpPr>
        <p:spPr bwMode="auto">
          <a:xfrm>
            <a:off x="6972304" y="5229228"/>
            <a:ext cx="217487" cy="215900"/>
          </a:xfrm>
          <a:prstGeom prst="ellips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000000"/>
            </a:prstShdw>
          </a:effectLst>
        </p:spPr>
        <p:txBody>
          <a:bodyPr wrap="none" lIns="91372" tIns="45687" rIns="91372" bIns="45687" anchor="ctr"/>
          <a:lstStyle/>
          <a:p>
            <a:pPr algn="ctr" defTabSz="1279525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2</a:t>
            </a:r>
          </a:p>
        </p:txBody>
      </p:sp>
      <p:sp>
        <p:nvSpPr>
          <p:cNvPr id="126" name="Oval 237"/>
          <p:cNvSpPr>
            <a:spLocks noChangeArrowheads="1"/>
          </p:cNvSpPr>
          <p:nvPr/>
        </p:nvSpPr>
        <p:spPr bwMode="auto">
          <a:xfrm>
            <a:off x="7469196" y="3360738"/>
            <a:ext cx="217488" cy="215900"/>
          </a:xfrm>
          <a:prstGeom prst="ellips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000000"/>
            </a:prstShdw>
          </a:effectLst>
        </p:spPr>
        <p:txBody>
          <a:bodyPr wrap="none" lIns="91372" tIns="45687" rIns="91372" bIns="45687" anchor="ctr"/>
          <a:lstStyle/>
          <a:p>
            <a:pPr algn="ctr" defTabSz="1279525"/>
            <a:r>
              <a:rPr lang="ru-RU" sz="1300">
                <a:solidFill>
                  <a:schemeClr val="tx1"/>
                </a:solidFill>
                <a:cs typeface="Times New Roman" pitchFamily="18" charset="0"/>
              </a:rPr>
              <a:t>3</a:t>
            </a:r>
          </a:p>
        </p:txBody>
      </p:sp>
      <p:sp>
        <p:nvSpPr>
          <p:cNvPr id="127" name="Text Box 93"/>
          <p:cNvSpPr txBox="1">
            <a:spLocks noChangeArrowheads="1"/>
          </p:cNvSpPr>
          <p:nvPr/>
        </p:nvSpPr>
        <p:spPr bwMode="auto">
          <a:xfrm>
            <a:off x="3686156" y="3578401"/>
            <a:ext cx="428628" cy="507819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 defTabSz="912813"/>
            <a:r>
              <a:rPr lang="ru-RU" sz="900" u="sng" dirty="0" smtClean="0">
                <a:solidFill>
                  <a:schemeClr val="tx1"/>
                </a:solidFill>
                <a:cs typeface="Times New Roman" pitchFamily="18" charset="0"/>
              </a:rPr>
              <a:t>180</a:t>
            </a:r>
            <a:endParaRPr lang="ru-RU" sz="900" u="sng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r>
              <a:rPr lang="ru-RU" sz="900" u="sng" dirty="0" smtClean="0">
                <a:solidFill>
                  <a:schemeClr val="tx1"/>
                </a:solidFill>
                <a:cs typeface="Times New Roman" pitchFamily="18" charset="0"/>
              </a:rPr>
              <a:t>290</a:t>
            </a:r>
            <a:endParaRPr lang="ru-RU" sz="900" u="sng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r>
              <a:rPr lang="ru-RU" sz="900" dirty="0" smtClean="0">
                <a:solidFill>
                  <a:schemeClr val="tx1"/>
                </a:solidFill>
                <a:cs typeface="Times New Roman" pitchFamily="18" charset="0"/>
              </a:rPr>
              <a:t>340</a:t>
            </a:r>
            <a:endParaRPr lang="ru-RU" sz="9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8" name="Text Box 93"/>
          <p:cNvSpPr txBox="1">
            <a:spLocks noChangeArrowheads="1"/>
          </p:cNvSpPr>
          <p:nvPr/>
        </p:nvSpPr>
        <p:spPr bwMode="auto">
          <a:xfrm>
            <a:off x="6829428" y="5514980"/>
            <a:ext cx="428628" cy="507819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 defTabSz="912813"/>
            <a:r>
              <a:rPr lang="ru-RU" sz="900" u="sng" dirty="0" smtClean="0">
                <a:solidFill>
                  <a:schemeClr val="tx1"/>
                </a:solidFill>
                <a:cs typeface="Times New Roman" pitchFamily="18" charset="0"/>
              </a:rPr>
              <a:t>200</a:t>
            </a:r>
            <a:endParaRPr lang="ru-RU" sz="900" u="sng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r>
              <a:rPr lang="ru-RU" sz="900" u="sng" dirty="0" smtClean="0">
                <a:solidFill>
                  <a:schemeClr val="tx1"/>
                </a:solidFill>
                <a:cs typeface="Times New Roman" pitchFamily="18" charset="0"/>
              </a:rPr>
              <a:t>300</a:t>
            </a:r>
            <a:endParaRPr lang="ru-RU" sz="900" u="sng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r>
              <a:rPr lang="ru-RU" sz="900" dirty="0" smtClean="0">
                <a:solidFill>
                  <a:schemeClr val="tx1"/>
                </a:solidFill>
                <a:cs typeface="Times New Roman" pitchFamily="18" charset="0"/>
              </a:rPr>
              <a:t>350</a:t>
            </a:r>
            <a:endParaRPr lang="ru-RU" sz="9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9" name="Text Box 93"/>
          <p:cNvSpPr txBox="1">
            <a:spLocks noChangeArrowheads="1"/>
          </p:cNvSpPr>
          <p:nvPr/>
        </p:nvSpPr>
        <p:spPr bwMode="auto">
          <a:xfrm>
            <a:off x="7329494" y="3871906"/>
            <a:ext cx="428628" cy="507819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 defTabSz="912813"/>
            <a:r>
              <a:rPr lang="ru-RU" sz="900" u="sng" dirty="0" smtClean="0">
                <a:solidFill>
                  <a:schemeClr val="tx1"/>
                </a:solidFill>
                <a:cs typeface="Times New Roman" pitchFamily="18" charset="0"/>
              </a:rPr>
              <a:t>200</a:t>
            </a:r>
            <a:endParaRPr lang="ru-RU" sz="900" u="sng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r>
              <a:rPr lang="ru-RU" sz="900" u="sng" dirty="0" smtClean="0">
                <a:solidFill>
                  <a:schemeClr val="tx1"/>
                </a:solidFill>
                <a:cs typeface="Times New Roman" pitchFamily="18" charset="0"/>
              </a:rPr>
              <a:t>300</a:t>
            </a:r>
            <a:endParaRPr lang="ru-RU" sz="900" u="sng" dirty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r>
              <a:rPr lang="ru-RU" sz="900" dirty="0" smtClean="0">
                <a:solidFill>
                  <a:schemeClr val="tx1"/>
                </a:solidFill>
                <a:cs typeface="Times New Roman" pitchFamily="18" charset="0"/>
              </a:rPr>
              <a:t>350</a:t>
            </a:r>
            <a:endParaRPr lang="ru-RU" sz="9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30" name="Полилиния 129"/>
          <p:cNvSpPr/>
          <p:nvPr/>
        </p:nvSpPr>
        <p:spPr>
          <a:xfrm>
            <a:off x="4944533" y="4820356"/>
            <a:ext cx="2212623" cy="248355"/>
          </a:xfrm>
          <a:custGeom>
            <a:avLst/>
            <a:gdLst>
              <a:gd name="connsiteX0" fmla="*/ 2212623 w 2212623"/>
              <a:gd name="connsiteY0" fmla="*/ 248355 h 248355"/>
              <a:gd name="connsiteX1" fmla="*/ 2065867 w 2212623"/>
              <a:gd name="connsiteY1" fmla="*/ 79022 h 248355"/>
              <a:gd name="connsiteX2" fmla="*/ 1128889 w 2212623"/>
              <a:gd name="connsiteY2" fmla="*/ 146755 h 248355"/>
              <a:gd name="connsiteX3" fmla="*/ 711200 w 2212623"/>
              <a:gd name="connsiteY3" fmla="*/ 158044 h 248355"/>
              <a:gd name="connsiteX4" fmla="*/ 395111 w 2212623"/>
              <a:gd name="connsiteY4" fmla="*/ 135466 h 248355"/>
              <a:gd name="connsiteX5" fmla="*/ 0 w 2212623"/>
              <a:gd name="connsiteY5" fmla="*/ 0 h 248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212623" h="248355">
                <a:moveTo>
                  <a:pt x="2212623" y="248355"/>
                </a:moveTo>
                <a:lnTo>
                  <a:pt x="2065867" y="79022"/>
                </a:lnTo>
                <a:lnTo>
                  <a:pt x="1128889" y="146755"/>
                </a:lnTo>
                <a:lnTo>
                  <a:pt x="711200" y="158044"/>
                </a:lnTo>
                <a:lnTo>
                  <a:pt x="395111" y="135466"/>
                </a:lnTo>
                <a:lnTo>
                  <a:pt x="0" y="0"/>
                </a:lnTo>
              </a:path>
            </a:pathLst>
          </a:custGeom>
          <a:ln w="38100">
            <a:solidFill>
              <a:srgbClr val="00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3" name="Полилиния 132"/>
          <p:cNvSpPr/>
          <p:nvPr/>
        </p:nvSpPr>
        <p:spPr>
          <a:xfrm>
            <a:off x="4538133" y="3499556"/>
            <a:ext cx="3059289" cy="914400"/>
          </a:xfrm>
          <a:custGeom>
            <a:avLst/>
            <a:gdLst>
              <a:gd name="connsiteX0" fmla="*/ 3059289 w 3059289"/>
              <a:gd name="connsiteY0" fmla="*/ 135466 h 914400"/>
              <a:gd name="connsiteX1" fmla="*/ 1614311 w 3059289"/>
              <a:gd name="connsiteY1" fmla="*/ 45155 h 914400"/>
              <a:gd name="connsiteX2" fmla="*/ 1343378 w 3059289"/>
              <a:gd name="connsiteY2" fmla="*/ 67733 h 914400"/>
              <a:gd name="connsiteX3" fmla="*/ 112889 w 3059289"/>
              <a:gd name="connsiteY3" fmla="*/ 0 h 914400"/>
              <a:gd name="connsiteX4" fmla="*/ 0 w 3059289"/>
              <a:gd name="connsiteY4" fmla="*/ 914400 h 914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59289" h="914400">
                <a:moveTo>
                  <a:pt x="3059289" y="135466"/>
                </a:moveTo>
                <a:lnTo>
                  <a:pt x="1614311" y="45155"/>
                </a:lnTo>
                <a:lnTo>
                  <a:pt x="1343378" y="67733"/>
                </a:lnTo>
                <a:lnTo>
                  <a:pt x="112889" y="0"/>
                </a:lnTo>
                <a:lnTo>
                  <a:pt x="0" y="914400"/>
                </a:lnTo>
              </a:path>
            </a:pathLst>
          </a:custGeom>
          <a:ln w="38100">
            <a:solidFill>
              <a:srgbClr val="00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34" name="Группа 196"/>
          <p:cNvGrpSpPr>
            <a:grpSpLocks/>
          </p:cNvGrpSpPr>
          <p:nvPr/>
        </p:nvGrpSpPr>
        <p:grpSpPr bwMode="auto">
          <a:xfrm>
            <a:off x="3590133" y="3014663"/>
            <a:ext cx="1606550" cy="1584330"/>
            <a:chOff x="-1470035" y="6074112"/>
            <a:chExt cx="1606627" cy="1584019"/>
          </a:xfrm>
        </p:grpSpPr>
        <p:grpSp>
          <p:nvGrpSpPr>
            <p:cNvPr id="41" name="Группа 33"/>
            <p:cNvGrpSpPr>
              <a:grpSpLocks/>
            </p:cNvGrpSpPr>
            <p:nvPr/>
          </p:nvGrpSpPr>
          <p:grpSpPr bwMode="auto">
            <a:xfrm>
              <a:off x="-1100188" y="6074112"/>
              <a:ext cx="867715" cy="1584019"/>
              <a:chOff x="-1100188" y="6074112"/>
              <a:chExt cx="867715" cy="1584019"/>
            </a:xfrm>
          </p:grpSpPr>
          <p:grpSp>
            <p:nvGrpSpPr>
              <p:cNvPr id="45" name="Group 97"/>
              <p:cNvGrpSpPr>
                <a:grpSpLocks/>
              </p:cNvGrpSpPr>
              <p:nvPr/>
            </p:nvGrpSpPr>
            <p:grpSpPr bwMode="auto">
              <a:xfrm>
                <a:off x="-1100188" y="7123972"/>
                <a:ext cx="867715" cy="534159"/>
                <a:chOff x="-1121" y="1421"/>
                <a:chExt cx="441" cy="289"/>
              </a:xfrm>
            </p:grpSpPr>
            <p:grpSp>
              <p:nvGrpSpPr>
                <p:cNvPr id="46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43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44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42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4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0138"/>
                  <a:r>
                    <a:rPr lang="ru-RU" sz="1000" b="1">
                      <a:solidFill>
                        <a:schemeClr val="tx1"/>
                      </a:solidFill>
                      <a:cs typeface="Times New Roman" pitchFamily="18" charset="0"/>
                    </a:rPr>
                    <a:t>ПЧ-7</a:t>
                  </a:r>
                </a:p>
              </p:txBody>
            </p:sp>
          </p:grpSp>
          <p:grpSp>
            <p:nvGrpSpPr>
              <p:cNvPr id="51" name="Группа 276"/>
              <p:cNvGrpSpPr>
                <a:grpSpLocks/>
              </p:cNvGrpSpPr>
              <p:nvPr/>
            </p:nvGrpSpPr>
            <p:grpSpPr bwMode="auto">
              <a:xfrm>
                <a:off x="-897908" y="6074112"/>
                <a:ext cx="368734" cy="512438"/>
                <a:chOff x="-1078431" y="2643839"/>
                <a:chExt cx="502244" cy="716126"/>
              </a:xfrm>
            </p:grpSpPr>
            <p:graphicFrame>
              <p:nvGraphicFramePr>
                <p:cNvPr id="38" name="Object 104"/>
                <p:cNvGraphicFramePr>
                  <a:graphicFrameLocks noChangeAspect="1"/>
                </p:cNvGraphicFramePr>
                <p:nvPr/>
              </p:nvGraphicFramePr>
              <p:xfrm>
                <a:off x="-1064378" y="2753079"/>
                <a:ext cx="488191" cy="606886"/>
              </p:xfrm>
              <a:graphic>
                <a:graphicData uri="http://schemas.openxmlformats.org/presentationml/2006/ole">
                  <p:oleObj spid="_x0000_s701442" name="Clip" r:id="rId6" imgW="590231" imgH="703385" progId="">
                    <p:embed/>
                  </p:oleObj>
                </a:graphicData>
              </a:graphic>
            </p:graphicFrame>
            <p:sp>
              <p:nvSpPr>
                <p:cNvPr id="39" name="Пятиугольник 11"/>
                <p:cNvSpPr/>
                <p:nvPr/>
              </p:nvSpPr>
              <p:spPr>
                <a:xfrm>
                  <a:off x="-1041396" y="2788013"/>
                  <a:ext cx="430317" cy="215154"/>
                </a:xfrm>
                <a:prstGeom prst="homePlate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ru-RU" sz="10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0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-1078431" y="2643839"/>
                  <a:ext cx="500062" cy="42994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82" tIns="45692" rIns="91382" bIns="45692">
                  <a:spAutoFit/>
                </a:bodyPr>
                <a:lstStyle/>
                <a:p>
                  <a:pPr algn="ctr" defTabSz="1387475">
                    <a:spcBef>
                      <a:spcPct val="50000"/>
                    </a:spcBef>
                  </a:pPr>
                  <a:r>
                    <a:rPr lang="ru-RU" sz="1400">
                      <a:solidFill>
                        <a:schemeClr val="tx1"/>
                      </a:solidFill>
                      <a:cs typeface="Times New Roman" pitchFamily="18" charset="0"/>
                    </a:rPr>
                    <a:t>нг</a:t>
                  </a:r>
                </a:p>
              </p:txBody>
            </p:sp>
          </p:grpSp>
          <p:grpSp>
            <p:nvGrpSpPr>
              <p:cNvPr id="52" name="Group 97"/>
              <p:cNvGrpSpPr>
                <a:grpSpLocks/>
              </p:cNvGrpSpPr>
              <p:nvPr/>
            </p:nvGrpSpPr>
            <p:grpSpPr bwMode="auto">
              <a:xfrm>
                <a:off x="-1088158" y="6749465"/>
                <a:ext cx="720000" cy="468001"/>
                <a:chOff x="-1139" y="1421"/>
                <a:chExt cx="441" cy="289"/>
              </a:xfrm>
            </p:grpSpPr>
            <p:grpSp>
              <p:nvGrpSpPr>
                <p:cNvPr id="55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36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35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39" y="1421"/>
                  <a:ext cx="441" cy="14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0138"/>
                  <a:r>
                    <a:rPr lang="ru-RU" sz="800" b="1">
                      <a:solidFill>
                        <a:schemeClr val="tx1"/>
                      </a:solidFill>
                      <a:cs typeface="Times New Roman" pitchFamily="18" charset="0"/>
                    </a:rPr>
                    <a:t>СМП</a:t>
                  </a:r>
                </a:p>
              </p:txBody>
            </p:sp>
          </p:grpSp>
          <p:grpSp>
            <p:nvGrpSpPr>
              <p:cNvPr id="60" name="Group 97"/>
              <p:cNvGrpSpPr>
                <a:grpSpLocks/>
              </p:cNvGrpSpPr>
              <p:nvPr/>
            </p:nvGrpSpPr>
            <p:grpSpPr bwMode="auto">
              <a:xfrm>
                <a:off x="-1064094" y="6567217"/>
                <a:ext cx="720000" cy="468001"/>
                <a:chOff x="-1124" y="1421"/>
                <a:chExt cx="441" cy="289"/>
              </a:xfrm>
            </p:grpSpPr>
            <p:grpSp>
              <p:nvGrpSpPr>
                <p:cNvPr id="61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32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33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31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4" y="1421"/>
                  <a:ext cx="441" cy="14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0138"/>
                  <a:r>
                    <a:rPr lang="ru-RU" sz="80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ОМВД</a:t>
                  </a:r>
                </a:p>
              </p:txBody>
            </p:sp>
          </p:grpSp>
          <p:grpSp>
            <p:nvGrpSpPr>
              <p:cNvPr id="63" name="Group 97"/>
              <p:cNvGrpSpPr>
                <a:grpSpLocks/>
              </p:cNvGrpSpPr>
              <p:nvPr/>
            </p:nvGrpSpPr>
            <p:grpSpPr bwMode="auto">
              <a:xfrm>
                <a:off x="-1040784" y="6352903"/>
                <a:ext cx="720000" cy="468001"/>
                <a:chOff x="-1109" y="1421"/>
                <a:chExt cx="441" cy="289"/>
              </a:xfrm>
            </p:grpSpPr>
            <p:grpSp>
              <p:nvGrpSpPr>
                <p:cNvPr id="577536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8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9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7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09" y="1421"/>
                  <a:ext cx="441" cy="14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0138"/>
                  <a:r>
                    <a:rPr lang="ru-RU" sz="800" b="1">
                      <a:solidFill>
                        <a:schemeClr val="tx1"/>
                      </a:solidFill>
                      <a:cs typeface="Times New Roman" pitchFamily="18" charset="0"/>
                    </a:rPr>
                    <a:t>ГИБДД</a:t>
                  </a:r>
                </a:p>
              </p:txBody>
            </p:sp>
          </p:grpSp>
        </p:grpSp>
        <p:grpSp>
          <p:nvGrpSpPr>
            <p:cNvPr id="577537" name="Group 97"/>
            <p:cNvGrpSpPr>
              <a:grpSpLocks/>
            </p:cNvGrpSpPr>
            <p:nvPr/>
          </p:nvGrpSpPr>
          <p:grpSpPr bwMode="auto">
            <a:xfrm>
              <a:off x="-1470035" y="6951804"/>
              <a:ext cx="1606627" cy="451807"/>
              <a:chOff x="-1173" y="1428"/>
              <a:chExt cx="441" cy="279"/>
            </a:xfrm>
          </p:grpSpPr>
          <p:grpSp>
            <p:nvGrpSpPr>
              <p:cNvPr id="577538" name="Group 98"/>
              <p:cNvGrpSpPr>
                <a:grpSpLocks/>
              </p:cNvGrpSpPr>
              <p:nvPr/>
            </p:nvGrpSpPr>
            <p:grpSpPr bwMode="auto">
              <a:xfrm>
                <a:off x="-1008" y="1457"/>
                <a:ext cx="137" cy="250"/>
                <a:chOff x="640" y="3420"/>
                <a:chExt cx="177" cy="399"/>
              </a:xfrm>
            </p:grpSpPr>
            <p:sp>
              <p:nvSpPr>
                <p:cNvPr id="19" name="Freeform 99"/>
                <p:cNvSpPr>
                  <a:spLocks/>
                </p:cNvSpPr>
                <p:nvPr/>
              </p:nvSpPr>
              <p:spPr bwMode="auto">
                <a:xfrm>
                  <a:off x="640" y="3420"/>
                  <a:ext cx="177" cy="144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0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8" name="Text Box 101"/>
              <p:cNvSpPr txBox="1">
                <a:spLocks noChangeArrowheads="1"/>
              </p:cNvSpPr>
              <p:nvPr/>
            </p:nvSpPr>
            <p:spPr bwMode="auto">
              <a:xfrm>
                <a:off x="-1173" y="1428"/>
                <a:ext cx="441" cy="14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0138"/>
                <a:r>
                  <a:rPr lang="ru-RU" sz="800" b="1" dirty="0" smtClean="0">
                    <a:solidFill>
                      <a:schemeClr val="tx1"/>
                    </a:solidFill>
                    <a:cs typeface="Times New Roman" pitchFamily="18" charset="0"/>
                  </a:rPr>
                  <a:t>ГУДЭП</a:t>
                </a:r>
                <a:endParaRPr lang="ru-RU" sz="800" b="1" dirty="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</p:grpSp>
      <p:sp>
        <p:nvSpPr>
          <p:cNvPr id="135" name="Прямоугольная выноска 143"/>
          <p:cNvSpPr>
            <a:spLocks noChangeArrowheads="1"/>
          </p:cNvSpPr>
          <p:nvPr/>
        </p:nvSpPr>
        <p:spPr bwMode="auto">
          <a:xfrm>
            <a:off x="5498377" y="5213775"/>
            <a:ext cx="1143019" cy="586957"/>
          </a:xfrm>
          <a:prstGeom prst="wedgeRectCallout">
            <a:avLst>
              <a:gd name="adj1" fmla="val 30659"/>
              <a:gd name="adj2" fmla="val -96161"/>
            </a:avLst>
          </a:prstGeom>
          <a:solidFill>
            <a:schemeClr val="bg1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 defTabSz="1279525"/>
            <a:r>
              <a:rPr lang="ru-RU" sz="800" dirty="0" smtClean="0">
                <a:solidFill>
                  <a:schemeClr val="tx1"/>
                </a:solidFill>
                <a:cs typeface="Times New Roman" pitchFamily="18" charset="0"/>
              </a:rPr>
              <a:t>Маршрут эвакуации. 11 км </a:t>
            </a:r>
          </a:p>
          <a:p>
            <a:pPr algn="ctr" defTabSz="1279525"/>
            <a:r>
              <a:rPr lang="ru-RU" sz="800" dirty="0" smtClean="0">
                <a:solidFill>
                  <a:schemeClr val="tx1"/>
                </a:solidFill>
                <a:cs typeface="Times New Roman" pitchFamily="18" charset="0"/>
              </a:rPr>
              <a:t>до ЦРБ в А.Ц. Ачхой-Мартан.</a:t>
            </a:r>
            <a:endParaRPr lang="ru-RU" sz="8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36" name="Прямоугольная выноска 143"/>
          <p:cNvSpPr>
            <a:spLocks noChangeArrowheads="1"/>
          </p:cNvSpPr>
          <p:nvPr/>
        </p:nvSpPr>
        <p:spPr bwMode="auto">
          <a:xfrm>
            <a:off x="5481619" y="2657460"/>
            <a:ext cx="1143019" cy="586957"/>
          </a:xfrm>
          <a:prstGeom prst="wedgeRectCallout">
            <a:avLst>
              <a:gd name="adj1" fmla="val 42"/>
              <a:gd name="adj2" fmla="val 103861"/>
            </a:avLst>
          </a:prstGeom>
          <a:solidFill>
            <a:schemeClr val="bg1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 defTabSz="1279525"/>
            <a:r>
              <a:rPr lang="ru-RU" sz="800" dirty="0" smtClean="0">
                <a:solidFill>
                  <a:schemeClr val="tx1"/>
                </a:solidFill>
                <a:cs typeface="Times New Roman" pitchFamily="18" charset="0"/>
              </a:rPr>
              <a:t>Маршрут эвакуации. 21 км </a:t>
            </a:r>
          </a:p>
          <a:p>
            <a:pPr algn="ctr" defTabSz="1279525"/>
            <a:r>
              <a:rPr lang="ru-RU" sz="800" dirty="0" smtClean="0">
                <a:solidFill>
                  <a:schemeClr val="tx1"/>
                </a:solidFill>
                <a:cs typeface="Times New Roman" pitchFamily="18" charset="0"/>
              </a:rPr>
              <a:t>до ЦРБ в А.Ц. Ачхой-Мартан.</a:t>
            </a:r>
            <a:endParaRPr lang="ru-RU" sz="8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37" name="Прямоугольная выноска 143"/>
          <p:cNvSpPr>
            <a:spLocks noChangeArrowheads="1"/>
          </p:cNvSpPr>
          <p:nvPr/>
        </p:nvSpPr>
        <p:spPr bwMode="auto">
          <a:xfrm>
            <a:off x="0" y="5372104"/>
            <a:ext cx="3071834" cy="1225593"/>
          </a:xfrm>
          <a:prstGeom prst="wedgeRectCallout">
            <a:avLst>
              <a:gd name="adj1" fmla="val 84613"/>
              <a:gd name="adj2" fmla="val -108531"/>
            </a:avLst>
          </a:prstGeom>
          <a:solidFill>
            <a:srgbClr val="00B0F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 defTabSz="1279525"/>
            <a:r>
              <a:rPr lang="ru-RU" sz="10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Times New Roman" pitchFamily="18" charset="0"/>
              </a:rPr>
              <a:t>с.п.  Ачхой-Мартан.</a:t>
            </a:r>
          </a:p>
          <a:p>
            <a:pPr defTabSz="1279525"/>
            <a:r>
              <a:rPr lang="ru-RU" sz="1050" dirty="0" smtClean="0">
                <a:solidFill>
                  <a:schemeClr val="tx1"/>
                </a:solidFill>
              </a:rPr>
              <a:t>В зону риска подпадают поселковых дороги – 0,5 км., линии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0,5 км., опоры линий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10 шт., газоровод-0,12  км.,  СЗО, ПОО и скотомогильники не попадают. В зону затопления подпадают 25 частных домов, 125 чел. населения из них 50 детей.</a:t>
            </a:r>
            <a:endParaRPr lang="ru-RU" sz="1050" dirty="0">
              <a:solidFill>
                <a:schemeClr val="tx1"/>
              </a:solidFill>
            </a:endParaRPr>
          </a:p>
        </p:txBody>
      </p:sp>
      <p:sp>
        <p:nvSpPr>
          <p:cNvPr id="139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615121" y="4443410"/>
            <a:ext cx="928687" cy="214312"/>
          </a:xfrm>
          <a:prstGeom prst="wedgeRoundRectCallout">
            <a:avLst>
              <a:gd name="adj1" fmla="val 17443"/>
              <a:gd name="adj2" fmla="val 256600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Катыр-Юрт</a:t>
            </a:r>
          </a:p>
        </p:txBody>
      </p:sp>
      <p:sp>
        <p:nvSpPr>
          <p:cNvPr id="140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114528" y="4157658"/>
            <a:ext cx="1143000" cy="258762"/>
          </a:xfrm>
          <a:prstGeom prst="wedgeRoundRectCallout">
            <a:avLst>
              <a:gd name="adj1" fmla="val 96293"/>
              <a:gd name="adj2" fmla="val 83777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Ачхой-Мартан</a:t>
            </a:r>
          </a:p>
        </p:txBody>
      </p:sp>
      <p:sp>
        <p:nvSpPr>
          <p:cNvPr id="141" name="Скругленная прямоугольная выноска 48"/>
          <p:cNvSpPr>
            <a:spLocks noChangeArrowheads="1"/>
          </p:cNvSpPr>
          <p:nvPr/>
        </p:nvSpPr>
        <p:spPr bwMode="auto">
          <a:xfrm>
            <a:off x="6543684" y="3014650"/>
            <a:ext cx="1143000" cy="214324"/>
          </a:xfrm>
          <a:prstGeom prst="wedgeRoundRectCallout">
            <a:avLst>
              <a:gd name="adj1" fmla="val 54379"/>
              <a:gd name="adj2" fmla="val 118794"/>
              <a:gd name="adj3" fmla="val 16667"/>
            </a:avLst>
          </a:prstGeom>
          <a:solidFill>
            <a:srgbClr val="FFFF00"/>
          </a:solidFill>
          <a:ln w="25400" algn="ctr">
            <a:solidFill>
              <a:srgbClr val="254061"/>
            </a:solidFill>
            <a:miter lim="800000"/>
            <a:headEnd/>
            <a:tailEnd/>
          </a:ln>
        </p:spPr>
        <p:txBody>
          <a:bodyPr anchor="ctr"/>
          <a:lstStyle/>
          <a:p>
            <a:pPr algn="ctr" eaLnBrk="0" hangingPunct="0"/>
            <a:r>
              <a:rPr lang="ru-RU" sz="1000" b="1" dirty="0" err="1">
                <a:solidFill>
                  <a:schemeClr val="tx1"/>
                </a:solidFill>
                <a:cs typeface="Times New Roman" pitchFamily="18" charset="0"/>
              </a:rPr>
              <a:t>Шаами-Юрт</a:t>
            </a:r>
            <a:endParaRPr lang="ru-RU" sz="10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2" name="Прямоугольная выноска 143"/>
          <p:cNvSpPr>
            <a:spLocks noChangeArrowheads="1"/>
          </p:cNvSpPr>
          <p:nvPr/>
        </p:nvSpPr>
        <p:spPr bwMode="auto">
          <a:xfrm>
            <a:off x="9329758" y="2943212"/>
            <a:ext cx="3071834" cy="1225593"/>
          </a:xfrm>
          <a:prstGeom prst="wedgeRectCallout">
            <a:avLst>
              <a:gd name="adj1" fmla="val -91785"/>
              <a:gd name="adj2" fmla="val 6606"/>
            </a:avLst>
          </a:prstGeom>
          <a:solidFill>
            <a:srgbClr val="00B0F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 defTabSz="1279525"/>
            <a:r>
              <a:rPr lang="ru-RU" sz="10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Times New Roman" pitchFamily="18" charset="0"/>
              </a:rPr>
              <a:t>с.п.  </a:t>
            </a:r>
            <a:r>
              <a:rPr lang="ru-RU" sz="1050" dirty="0" err="1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Times New Roman" pitchFamily="18" charset="0"/>
              </a:rPr>
              <a:t>Шаами-Юрт</a:t>
            </a:r>
            <a:r>
              <a:rPr lang="ru-RU" sz="10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Times New Roman" pitchFamily="18" charset="0"/>
              </a:rPr>
              <a:t>.</a:t>
            </a:r>
          </a:p>
          <a:p>
            <a:pPr defTabSz="1279525"/>
            <a:r>
              <a:rPr lang="ru-RU" sz="1050" dirty="0" smtClean="0">
                <a:solidFill>
                  <a:schemeClr val="tx1"/>
                </a:solidFill>
              </a:rPr>
              <a:t>В зону риска подпадают поселковых дороги – 0,3 км., линии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0,3 км., опоры линий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6 шт., газоровод-0,12 км.,  СЗО, ПОО и скотомогильники не попадают. В зону затопления подпадают 16 частных домов, 82 чел. населения из них 33 детей.</a:t>
            </a:r>
            <a:endParaRPr lang="ru-RU" sz="1050" dirty="0">
              <a:solidFill>
                <a:schemeClr val="tx1"/>
              </a:solidFill>
            </a:endParaRPr>
          </a:p>
        </p:txBody>
      </p:sp>
      <p:sp>
        <p:nvSpPr>
          <p:cNvPr id="143" name="Прямоугольная выноска 143"/>
          <p:cNvSpPr>
            <a:spLocks noChangeArrowheads="1"/>
          </p:cNvSpPr>
          <p:nvPr/>
        </p:nvSpPr>
        <p:spPr bwMode="auto">
          <a:xfrm>
            <a:off x="6329362" y="6861155"/>
            <a:ext cx="3071834" cy="1225593"/>
          </a:xfrm>
          <a:prstGeom prst="wedgeRectCallout">
            <a:avLst>
              <a:gd name="adj1" fmla="val -14136"/>
              <a:gd name="adj2" fmla="val -158487"/>
            </a:avLst>
          </a:prstGeom>
          <a:solidFill>
            <a:srgbClr val="00B0F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 defTabSz="1279525"/>
            <a:r>
              <a:rPr lang="ru-RU" sz="10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Times New Roman" pitchFamily="18" charset="0"/>
              </a:rPr>
              <a:t>с.п.  Катар-Юрт.</a:t>
            </a:r>
          </a:p>
          <a:p>
            <a:pPr defTabSz="1279525"/>
            <a:r>
              <a:rPr lang="ru-RU" sz="1050" dirty="0" smtClean="0">
                <a:solidFill>
                  <a:schemeClr val="tx1"/>
                </a:solidFill>
              </a:rPr>
              <a:t>В зону риска подпадают поселковых дороги – 0,4 км., линии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0,4 км., опоры линий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8 шт., газоровод-0,1 км.,  СЗО, ПОО и скотомогильники не попадают. В зону затопления подпадают 25 частных домов, 125 чел. населения из них 50 детей.</a:t>
            </a:r>
            <a:endParaRPr lang="ru-RU" sz="1050" dirty="0">
              <a:solidFill>
                <a:schemeClr val="tx1"/>
              </a:solidFill>
            </a:endParaRPr>
          </a:p>
        </p:txBody>
      </p:sp>
      <p:sp>
        <p:nvSpPr>
          <p:cNvPr id="144" name="AutoShape 79"/>
          <p:cNvSpPr>
            <a:spLocks noChangeArrowheads="1"/>
          </p:cNvSpPr>
          <p:nvPr/>
        </p:nvSpPr>
        <p:spPr bwMode="auto">
          <a:xfrm>
            <a:off x="7329494" y="2157394"/>
            <a:ext cx="1285875" cy="785818"/>
          </a:xfrm>
          <a:prstGeom prst="wedgeRectCallout">
            <a:avLst>
              <a:gd name="adj1" fmla="val -8769"/>
              <a:gd name="adj2" fmla="val 122182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 defTabSz="1709738"/>
            <a:r>
              <a:rPr lang="ru-RU" sz="800" dirty="0" err="1">
                <a:solidFill>
                  <a:srgbClr val="FF0000"/>
                </a:solidFill>
              </a:rPr>
              <a:t>р.Шалажа</a:t>
            </a:r>
            <a:endParaRPr lang="ru-RU" sz="800" dirty="0">
              <a:solidFill>
                <a:srgbClr val="FF0000"/>
              </a:solidFill>
            </a:endParaRP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Протяженность- 38  км.</a:t>
            </a: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Характер </a:t>
            </a:r>
            <a:r>
              <a:rPr lang="ru-RU" sz="700" dirty="0" err="1">
                <a:solidFill>
                  <a:schemeClr val="tx1"/>
                </a:solidFill>
              </a:rPr>
              <a:t>дна-галичный</a:t>
            </a:r>
            <a:endParaRPr lang="ru-RU" sz="700" dirty="0">
              <a:solidFill>
                <a:schemeClr val="tx1"/>
              </a:solidFill>
            </a:endParaRP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Скорость-0.5 м/с</a:t>
            </a: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Ширина-2-4м</a:t>
            </a: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Глубина-0.5-1.м</a:t>
            </a:r>
          </a:p>
        </p:txBody>
      </p:sp>
      <p:sp>
        <p:nvSpPr>
          <p:cNvPr id="145" name="AutoShape 79"/>
          <p:cNvSpPr>
            <a:spLocks noChangeArrowheads="1"/>
          </p:cNvSpPr>
          <p:nvPr/>
        </p:nvSpPr>
        <p:spPr bwMode="auto">
          <a:xfrm>
            <a:off x="8329626" y="4443410"/>
            <a:ext cx="1285875" cy="785818"/>
          </a:xfrm>
          <a:prstGeom prst="wedgeRectCallout">
            <a:avLst>
              <a:gd name="adj1" fmla="val -97593"/>
              <a:gd name="adj2" fmla="val -4406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 defTabSz="1709738"/>
            <a:r>
              <a:rPr lang="ru-RU" sz="800" dirty="0" err="1">
                <a:solidFill>
                  <a:srgbClr val="FF0000"/>
                </a:solidFill>
              </a:rPr>
              <a:t>р.Шалажа</a:t>
            </a:r>
            <a:endParaRPr lang="ru-RU" sz="800" dirty="0">
              <a:solidFill>
                <a:srgbClr val="FF0000"/>
              </a:solidFill>
            </a:endParaRP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Протяженность- 38  км.</a:t>
            </a: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Характер </a:t>
            </a:r>
            <a:r>
              <a:rPr lang="ru-RU" sz="700" dirty="0" err="1">
                <a:solidFill>
                  <a:schemeClr val="tx1"/>
                </a:solidFill>
              </a:rPr>
              <a:t>дна-галичный</a:t>
            </a:r>
            <a:endParaRPr lang="ru-RU" sz="700" dirty="0">
              <a:solidFill>
                <a:schemeClr val="tx1"/>
              </a:solidFill>
            </a:endParaRP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Скорость-0.5 м/с</a:t>
            </a: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Ширина-2-4м</a:t>
            </a:r>
          </a:p>
          <a:p>
            <a:pPr algn="ctr" defTabSz="1709738"/>
            <a:r>
              <a:rPr lang="ru-RU" sz="700" dirty="0">
                <a:solidFill>
                  <a:schemeClr val="tx1"/>
                </a:solidFill>
              </a:rPr>
              <a:t>Глубина-0.5-1.м</a:t>
            </a:r>
          </a:p>
        </p:txBody>
      </p:sp>
      <p:sp>
        <p:nvSpPr>
          <p:cNvPr id="146" name="AutoShape 79"/>
          <p:cNvSpPr>
            <a:spLocks noChangeArrowheads="1"/>
          </p:cNvSpPr>
          <p:nvPr/>
        </p:nvSpPr>
        <p:spPr bwMode="auto">
          <a:xfrm>
            <a:off x="1928791" y="3014650"/>
            <a:ext cx="1400175" cy="1071562"/>
          </a:xfrm>
          <a:prstGeom prst="wedgeRectCallout">
            <a:avLst>
              <a:gd name="adj1" fmla="val 100981"/>
              <a:gd name="adj2" fmla="val 72154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900">
                <a:solidFill>
                  <a:schemeClr val="tx1"/>
                </a:solidFill>
              </a:rPr>
              <a:t>р.Фортанга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Протяженность-32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Характер дна-галичный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Скорость-1-1.5 м/с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Ширина-15м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Глубина до1м</a:t>
            </a:r>
            <a:endParaRPr lang="ru-RU" sz="1100"/>
          </a:p>
        </p:txBody>
      </p:sp>
      <p:sp>
        <p:nvSpPr>
          <p:cNvPr id="123" name="Rectangle 128"/>
          <p:cNvSpPr>
            <a:spLocks noChangeArrowheads="1"/>
          </p:cNvSpPr>
          <p:nvPr/>
        </p:nvSpPr>
        <p:spPr bwMode="auto">
          <a:xfrm>
            <a:off x="9829824" y="4157658"/>
            <a:ext cx="2966379" cy="5437192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10" tIns="63911" rIns="127810" bIns="63911" anchor="ctr"/>
          <a:lstStyle/>
          <a:p>
            <a:pPr defTabSz="1279525"/>
            <a:endParaRPr lang="ru-RU" sz="1100" b="1">
              <a:solidFill>
                <a:schemeClr val="tx1"/>
              </a:solidFill>
            </a:endParaRPr>
          </a:p>
        </p:txBody>
      </p:sp>
      <p:sp>
        <p:nvSpPr>
          <p:cNvPr id="131" name="Text Box 129"/>
          <p:cNvSpPr txBox="1">
            <a:spLocks noChangeArrowheads="1"/>
          </p:cNvSpPr>
          <p:nvPr/>
        </p:nvSpPr>
        <p:spPr bwMode="auto">
          <a:xfrm>
            <a:off x="10258452" y="4157658"/>
            <a:ext cx="2368550" cy="3271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53315" tIns="76647" rIns="153315" bIns="76647">
            <a:spAutoFit/>
          </a:bodyPr>
          <a:lstStyle/>
          <a:p>
            <a:pPr defTabSz="1765300">
              <a:lnSpc>
                <a:spcPct val="80000"/>
              </a:lnSpc>
              <a:defRPr/>
            </a:pPr>
            <a:r>
              <a:rPr lang="ru-RU" sz="1400" b="1" dirty="0">
                <a:solidFill>
                  <a:schemeClr val="tx1"/>
                </a:solidFill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34" name="Text Box 63"/>
          <p:cNvSpPr txBox="1">
            <a:spLocks noChangeArrowheads="1"/>
          </p:cNvSpPr>
          <p:nvPr/>
        </p:nvSpPr>
        <p:spPr bwMode="auto">
          <a:xfrm>
            <a:off x="10717262" y="6157922"/>
            <a:ext cx="2041520" cy="52355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61297" tIns="30648" rIns="61297" bIns="30648">
            <a:spAutoFit/>
          </a:bodyPr>
          <a:lstStyle/>
          <a:p>
            <a:pPr defTabSz="622300" eaLnBrk="0" hangingPunct="0"/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Участок местности способный принять вертолет без дополнительной подготовки</a:t>
            </a:r>
          </a:p>
        </p:txBody>
      </p:sp>
      <p:grpSp>
        <p:nvGrpSpPr>
          <p:cNvPr id="577541" name="Группа 92"/>
          <p:cNvGrpSpPr>
            <a:grpSpLocks/>
          </p:cNvGrpSpPr>
          <p:nvPr/>
        </p:nvGrpSpPr>
        <p:grpSpPr bwMode="auto">
          <a:xfrm>
            <a:off x="10125105" y="5086352"/>
            <a:ext cx="490537" cy="377825"/>
            <a:chOff x="140213" y="3742528"/>
            <a:chExt cx="292345" cy="396000"/>
          </a:xfrm>
        </p:grpSpPr>
        <p:sp>
          <p:nvSpPr>
            <p:cNvPr id="147" name="Line 281"/>
            <p:cNvSpPr>
              <a:spLocks noChangeShapeType="1"/>
            </p:cNvSpPr>
            <p:nvPr/>
          </p:nvSpPr>
          <p:spPr bwMode="auto">
            <a:xfrm>
              <a:off x="140213" y="3742528"/>
              <a:ext cx="0" cy="39600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48" name="Line 282"/>
            <p:cNvSpPr>
              <a:spLocks noChangeShapeType="1"/>
            </p:cNvSpPr>
            <p:nvPr/>
          </p:nvSpPr>
          <p:spPr bwMode="auto">
            <a:xfrm>
              <a:off x="140458" y="3758237"/>
              <a:ext cx="292100" cy="45811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49" name="Line 283"/>
            <p:cNvSpPr>
              <a:spLocks noChangeShapeType="1"/>
            </p:cNvSpPr>
            <p:nvPr/>
          </p:nvSpPr>
          <p:spPr bwMode="auto">
            <a:xfrm flipV="1">
              <a:off x="140458" y="3895669"/>
              <a:ext cx="292100" cy="45811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0" name="Line 284"/>
            <p:cNvSpPr>
              <a:spLocks noChangeShapeType="1"/>
            </p:cNvSpPr>
            <p:nvPr/>
          </p:nvSpPr>
          <p:spPr bwMode="auto">
            <a:xfrm>
              <a:off x="420751" y="3792147"/>
              <a:ext cx="0" cy="11160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1" name="Freeform 285"/>
            <p:cNvSpPr>
              <a:spLocks/>
            </p:cNvSpPr>
            <p:nvPr/>
          </p:nvSpPr>
          <p:spPr bwMode="auto">
            <a:xfrm>
              <a:off x="149223" y="3770939"/>
              <a:ext cx="269875" cy="157162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>
                <a:alpha val="56078"/>
              </a:srgbClr>
            </a:solidFill>
            <a:ln w="9525">
              <a:noFill/>
              <a:round/>
              <a:headEnd/>
              <a:tailEnd/>
            </a:ln>
          </p:spPr>
          <p:txBody>
            <a:bodyPr wrap="none" lIns="118908" tIns="59457" rIns="118908" bIns="59457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52" name="Text Box 286"/>
            <p:cNvSpPr txBox="1">
              <a:spLocks noChangeArrowheads="1"/>
            </p:cNvSpPr>
            <p:nvPr/>
          </p:nvSpPr>
          <p:spPr bwMode="auto">
            <a:xfrm>
              <a:off x="190356" y="3809363"/>
              <a:ext cx="205304" cy="1286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793750" eaLnBrk="0" hangingPunct="0"/>
              <a:r>
                <a:rPr lang="ru-RU" sz="800" b="1" dirty="0">
                  <a:solidFill>
                    <a:schemeClr val="tx1"/>
                  </a:solidFill>
                  <a:cs typeface="Times New Roman" pitchFamily="18" charset="0"/>
                </a:rPr>
                <a:t>ПЧ-18</a:t>
              </a:r>
            </a:p>
          </p:txBody>
        </p:sp>
      </p:grpSp>
      <p:sp>
        <p:nvSpPr>
          <p:cNvPr id="160" name="Oval 292"/>
          <p:cNvSpPr>
            <a:spLocks noChangeArrowheads="1"/>
          </p:cNvSpPr>
          <p:nvPr/>
        </p:nvSpPr>
        <p:spPr bwMode="auto">
          <a:xfrm>
            <a:off x="10187014" y="6229360"/>
            <a:ext cx="404812" cy="369887"/>
          </a:xfrm>
          <a:prstGeom prst="ellipse">
            <a:avLst/>
          </a:prstGeom>
          <a:solidFill>
            <a:schemeClr val="bg1"/>
          </a:solidFill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71" tIns="63848" rIns="127671" bIns="63848" anchor="ctr"/>
          <a:lstStyle/>
          <a:p>
            <a:pPr algn="ctr" defTabSz="1279525"/>
            <a:r>
              <a:rPr lang="ru-RU" sz="1300" b="1">
                <a:solidFill>
                  <a:schemeClr val="tx1"/>
                </a:solidFill>
              </a:rPr>
              <a:t>Т</a:t>
            </a:r>
            <a:endParaRPr lang="ru-RU" sz="2500">
              <a:solidFill>
                <a:schemeClr val="tx1"/>
              </a:solidFill>
            </a:endParaRPr>
          </a:p>
        </p:txBody>
      </p:sp>
      <p:sp>
        <p:nvSpPr>
          <p:cNvPr id="161" name="Text Box 147"/>
          <p:cNvSpPr txBox="1">
            <a:spLocks noChangeArrowheads="1"/>
          </p:cNvSpPr>
          <p:nvPr/>
        </p:nvSpPr>
        <p:spPr bwMode="auto">
          <a:xfrm>
            <a:off x="10606091" y="4980974"/>
            <a:ext cx="2224129" cy="4625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53315" tIns="76647" rIns="153315" bIns="76647">
            <a:spAutoFit/>
          </a:bodyPr>
          <a:lstStyle/>
          <a:p>
            <a:pPr algn="ctr" defTabSz="1765300"/>
            <a:r>
              <a:rPr lang="ru-RU" sz="1000" b="1" dirty="0">
                <a:solidFill>
                  <a:schemeClr val="tx1"/>
                </a:solidFill>
              </a:rPr>
              <a:t>Федеральная противопожарная </a:t>
            </a:r>
            <a:endParaRPr lang="ru-RU" sz="1000" b="1" dirty="0" smtClean="0">
              <a:solidFill>
                <a:schemeClr val="tx1"/>
              </a:solidFill>
            </a:endParaRPr>
          </a:p>
          <a:p>
            <a:pPr algn="ctr" defTabSz="1765300"/>
            <a:r>
              <a:rPr lang="ru-RU" sz="1000" b="1" dirty="0" smtClean="0">
                <a:solidFill>
                  <a:schemeClr val="tx1"/>
                </a:solidFill>
              </a:rPr>
              <a:t>служба </a:t>
            </a:r>
            <a:r>
              <a:rPr lang="ru-RU" sz="1000" b="1" dirty="0">
                <a:solidFill>
                  <a:schemeClr val="tx1"/>
                </a:solidFill>
              </a:rPr>
              <a:t>МЧС России</a:t>
            </a:r>
          </a:p>
        </p:txBody>
      </p:sp>
      <p:sp>
        <p:nvSpPr>
          <p:cNvPr id="162" name="Oval 99"/>
          <p:cNvSpPr>
            <a:spLocks noChangeArrowheads="1"/>
          </p:cNvSpPr>
          <p:nvPr/>
        </p:nvSpPr>
        <p:spPr bwMode="auto">
          <a:xfrm>
            <a:off x="10182231" y="7232683"/>
            <a:ext cx="361973" cy="282561"/>
          </a:xfrm>
          <a:prstGeom prst="ellipse">
            <a:avLst/>
          </a:prstGeom>
          <a:solidFill>
            <a:srgbClr val="FF99CC">
              <a:alpha val="30196"/>
            </a:srgb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lIns="127825" tIns="63915" rIns="127825" bIns="63915" anchor="ctr"/>
          <a:lstStyle/>
          <a:p>
            <a:pPr defTabSz="1279525"/>
            <a:endParaRPr lang="ru-RU" sz="2500">
              <a:solidFill>
                <a:schemeClr val="tx1"/>
              </a:solidFill>
            </a:endParaRPr>
          </a:p>
        </p:txBody>
      </p:sp>
      <p:sp>
        <p:nvSpPr>
          <p:cNvPr id="163" name="Text Box 147"/>
          <p:cNvSpPr txBox="1">
            <a:spLocks noChangeArrowheads="1"/>
          </p:cNvSpPr>
          <p:nvPr/>
        </p:nvSpPr>
        <p:spPr bwMode="auto">
          <a:xfrm>
            <a:off x="10826795" y="7300930"/>
            <a:ext cx="1931987" cy="3086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53315" tIns="76647" rIns="153315" bIns="76647">
            <a:spAutoFit/>
          </a:bodyPr>
          <a:lstStyle/>
          <a:p>
            <a:pPr defTabSz="1765300"/>
            <a:r>
              <a:rPr lang="ru-RU" sz="1000" b="1" dirty="0">
                <a:solidFill>
                  <a:schemeClr val="tx1"/>
                </a:solidFill>
              </a:rPr>
              <a:t>зона ответственности ПЧ</a:t>
            </a:r>
          </a:p>
        </p:txBody>
      </p:sp>
      <p:sp>
        <p:nvSpPr>
          <p:cNvPr id="164" name="Text Box 141"/>
          <p:cNvSpPr txBox="1">
            <a:spLocks noChangeArrowheads="1"/>
          </p:cNvSpPr>
          <p:nvPr/>
        </p:nvSpPr>
        <p:spPr bwMode="auto">
          <a:xfrm>
            <a:off x="11044270" y="7718447"/>
            <a:ext cx="1333500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312863">
              <a:spcBef>
                <a:spcPct val="50000"/>
              </a:spcBef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- зона подтопления</a:t>
            </a:r>
          </a:p>
        </p:txBody>
      </p:sp>
      <p:sp>
        <p:nvSpPr>
          <p:cNvPr id="165" name="AutoShape 35" descr="Широкий диагональный 2"/>
          <p:cNvSpPr>
            <a:spLocks/>
          </p:cNvSpPr>
          <p:nvPr/>
        </p:nvSpPr>
        <p:spPr bwMode="auto">
          <a:xfrm rot="14833739">
            <a:off x="10205521" y="7525934"/>
            <a:ext cx="358775" cy="504825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lIns="105385" tIns="52718" rIns="105385" bIns="52718"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66" name="Text Box 141"/>
          <p:cNvSpPr txBox="1">
            <a:spLocks noChangeArrowheads="1"/>
          </p:cNvSpPr>
          <p:nvPr/>
        </p:nvSpPr>
        <p:spPr bwMode="auto">
          <a:xfrm>
            <a:off x="10715669" y="8504265"/>
            <a:ext cx="2043113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938213">
              <a:spcBef>
                <a:spcPct val="50000"/>
              </a:spcBef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- Направление течения реки</a:t>
            </a:r>
          </a:p>
        </p:txBody>
      </p:sp>
      <p:sp>
        <p:nvSpPr>
          <p:cNvPr id="167" name="Freeform 33"/>
          <p:cNvSpPr>
            <a:spLocks/>
          </p:cNvSpPr>
          <p:nvPr/>
        </p:nvSpPr>
        <p:spPr bwMode="auto">
          <a:xfrm>
            <a:off x="10258452" y="8583641"/>
            <a:ext cx="214312" cy="288925"/>
          </a:xfrm>
          <a:custGeom>
            <a:avLst/>
            <a:gdLst>
              <a:gd name="T0" fmla="*/ 0 w 864"/>
              <a:gd name="T1" fmla="*/ 0 h 3045"/>
              <a:gd name="T2" fmla="*/ 0 w 864"/>
              <a:gd name="T3" fmla="*/ 0 h 3045"/>
              <a:gd name="T4" fmla="*/ 0 w 864"/>
              <a:gd name="T5" fmla="*/ 0 h 3045"/>
              <a:gd name="T6" fmla="*/ 0 w 864"/>
              <a:gd name="T7" fmla="*/ 0 h 3045"/>
              <a:gd name="T8" fmla="*/ 0 w 864"/>
              <a:gd name="T9" fmla="*/ 0 h 3045"/>
              <a:gd name="T10" fmla="*/ 0 w 864"/>
              <a:gd name="T11" fmla="*/ 0 h 3045"/>
              <a:gd name="T12" fmla="*/ 0 w 864"/>
              <a:gd name="T13" fmla="*/ 0 h 3045"/>
              <a:gd name="T14" fmla="*/ 0 w 864"/>
              <a:gd name="T15" fmla="*/ 0 h 3045"/>
              <a:gd name="T16" fmla="*/ 0 w 864"/>
              <a:gd name="T17" fmla="*/ 0 h 3045"/>
              <a:gd name="T18" fmla="*/ 0 w 864"/>
              <a:gd name="T19" fmla="*/ 0 h 3045"/>
              <a:gd name="T20" fmla="*/ 0 w 864"/>
              <a:gd name="T21" fmla="*/ 0 h 3045"/>
              <a:gd name="T22" fmla="*/ 0 w 864"/>
              <a:gd name="T23" fmla="*/ 0 h 3045"/>
              <a:gd name="T24" fmla="*/ 0 w 864"/>
              <a:gd name="T25" fmla="*/ 0 h 3045"/>
              <a:gd name="T26" fmla="*/ 0 w 864"/>
              <a:gd name="T27" fmla="*/ 0 h 3045"/>
              <a:gd name="T28" fmla="*/ 0 w 864"/>
              <a:gd name="T29" fmla="*/ 0 h 3045"/>
              <a:gd name="T30" fmla="*/ 0 w 864"/>
              <a:gd name="T31" fmla="*/ 0 h 3045"/>
              <a:gd name="T32" fmla="*/ 0 w 864"/>
              <a:gd name="T33" fmla="*/ 0 h 3045"/>
              <a:gd name="T34" fmla="*/ 0 w 864"/>
              <a:gd name="T35" fmla="*/ 0 h 3045"/>
              <a:gd name="T36" fmla="*/ 0 w 864"/>
              <a:gd name="T37" fmla="*/ 0 h 3045"/>
              <a:gd name="T38" fmla="*/ 0 w 864"/>
              <a:gd name="T39" fmla="*/ 0 h 3045"/>
              <a:gd name="T40" fmla="*/ 0 w 864"/>
              <a:gd name="T41" fmla="*/ 0 h 304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64"/>
              <a:gd name="T64" fmla="*/ 0 h 3045"/>
              <a:gd name="T65" fmla="*/ 864 w 864"/>
              <a:gd name="T66" fmla="*/ 3045 h 304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64" h="3045">
                <a:moveTo>
                  <a:pt x="864" y="0"/>
                </a:moveTo>
                <a:cubicBezTo>
                  <a:pt x="840" y="23"/>
                  <a:pt x="776" y="97"/>
                  <a:pt x="722" y="138"/>
                </a:cubicBezTo>
                <a:cubicBezTo>
                  <a:pt x="668" y="179"/>
                  <a:pt x="592" y="211"/>
                  <a:pt x="539" y="247"/>
                </a:cubicBezTo>
                <a:cubicBezTo>
                  <a:pt x="486" y="283"/>
                  <a:pt x="466" y="314"/>
                  <a:pt x="402" y="357"/>
                </a:cubicBezTo>
                <a:cubicBezTo>
                  <a:pt x="338" y="400"/>
                  <a:pt x="198" y="457"/>
                  <a:pt x="155" y="503"/>
                </a:cubicBezTo>
                <a:cubicBezTo>
                  <a:pt x="112" y="549"/>
                  <a:pt x="125" y="565"/>
                  <a:pt x="146" y="631"/>
                </a:cubicBezTo>
                <a:cubicBezTo>
                  <a:pt x="167" y="697"/>
                  <a:pt x="266" y="822"/>
                  <a:pt x="283" y="897"/>
                </a:cubicBezTo>
                <a:cubicBezTo>
                  <a:pt x="300" y="972"/>
                  <a:pt x="243" y="1008"/>
                  <a:pt x="246" y="1079"/>
                </a:cubicBezTo>
                <a:cubicBezTo>
                  <a:pt x="249" y="1150"/>
                  <a:pt x="312" y="1254"/>
                  <a:pt x="301" y="1326"/>
                </a:cubicBezTo>
                <a:cubicBezTo>
                  <a:pt x="290" y="1398"/>
                  <a:pt x="229" y="1466"/>
                  <a:pt x="182" y="1509"/>
                </a:cubicBezTo>
                <a:cubicBezTo>
                  <a:pt x="135" y="1552"/>
                  <a:pt x="36" y="1555"/>
                  <a:pt x="18" y="1582"/>
                </a:cubicBezTo>
                <a:cubicBezTo>
                  <a:pt x="0" y="1609"/>
                  <a:pt x="65" y="1644"/>
                  <a:pt x="73" y="1674"/>
                </a:cubicBezTo>
                <a:cubicBezTo>
                  <a:pt x="81" y="1704"/>
                  <a:pt x="58" y="1722"/>
                  <a:pt x="64" y="1765"/>
                </a:cubicBezTo>
                <a:cubicBezTo>
                  <a:pt x="70" y="1808"/>
                  <a:pt x="91" y="1883"/>
                  <a:pt x="109" y="1930"/>
                </a:cubicBezTo>
                <a:cubicBezTo>
                  <a:pt x="127" y="1977"/>
                  <a:pt x="155" y="1991"/>
                  <a:pt x="173" y="2049"/>
                </a:cubicBezTo>
                <a:cubicBezTo>
                  <a:pt x="191" y="2107"/>
                  <a:pt x="214" y="2206"/>
                  <a:pt x="219" y="2277"/>
                </a:cubicBezTo>
                <a:cubicBezTo>
                  <a:pt x="224" y="2348"/>
                  <a:pt x="200" y="2419"/>
                  <a:pt x="201" y="2478"/>
                </a:cubicBezTo>
                <a:cubicBezTo>
                  <a:pt x="202" y="2537"/>
                  <a:pt x="243" y="2584"/>
                  <a:pt x="228" y="2634"/>
                </a:cubicBezTo>
                <a:cubicBezTo>
                  <a:pt x="213" y="2684"/>
                  <a:pt x="130" y="2733"/>
                  <a:pt x="109" y="2780"/>
                </a:cubicBezTo>
                <a:cubicBezTo>
                  <a:pt x="88" y="2827"/>
                  <a:pt x="88" y="2873"/>
                  <a:pt x="100" y="2917"/>
                </a:cubicBezTo>
                <a:cubicBezTo>
                  <a:pt x="112" y="2961"/>
                  <a:pt x="165" y="3018"/>
                  <a:pt x="182" y="3045"/>
                </a:cubicBezTo>
              </a:path>
            </a:pathLst>
          </a:custGeom>
          <a:noFill/>
          <a:ln w="31750">
            <a:solidFill>
              <a:srgbClr val="0000FF"/>
            </a:solidFill>
            <a:round/>
            <a:headEnd type="stealth" w="med" len="med"/>
            <a:tailEnd/>
          </a:ln>
        </p:spPr>
        <p:txBody>
          <a:bodyPr lIns="91428" tIns="45714" rIns="91428" bIns="45714"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68" name="Oval 237"/>
          <p:cNvSpPr>
            <a:spLocks noChangeArrowheads="1"/>
          </p:cNvSpPr>
          <p:nvPr/>
        </p:nvSpPr>
        <p:spPr bwMode="auto">
          <a:xfrm>
            <a:off x="10326717" y="8085162"/>
            <a:ext cx="217487" cy="215900"/>
          </a:xfrm>
          <a:prstGeom prst="ellipse">
            <a:avLst/>
          </a:prstGeom>
          <a:noFill/>
          <a:ln w="31750" algn="ctr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000000"/>
            </a:prstShdw>
          </a:effectLst>
        </p:spPr>
        <p:txBody>
          <a:bodyPr wrap="none" lIns="91372" tIns="45687" rIns="91372" bIns="45687" anchor="ctr"/>
          <a:lstStyle/>
          <a:p>
            <a:pPr algn="ctr" defTabSz="1279525"/>
            <a:r>
              <a:rPr lang="ru-RU" sz="1300" dirty="0">
                <a:solidFill>
                  <a:schemeClr val="tx1"/>
                </a:solidFill>
                <a:cs typeface="Times New Roman" pitchFamily="18" charset="0"/>
              </a:rPr>
              <a:t>1</a:t>
            </a:r>
          </a:p>
        </p:txBody>
      </p:sp>
      <p:sp>
        <p:nvSpPr>
          <p:cNvPr id="169" name="Rectangle 95"/>
          <p:cNvSpPr>
            <a:spLocks noChangeArrowheads="1"/>
          </p:cNvSpPr>
          <p:nvPr/>
        </p:nvSpPr>
        <p:spPr bwMode="auto">
          <a:xfrm>
            <a:off x="10815688" y="7962564"/>
            <a:ext cx="1871656" cy="33849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383" tIns="45692" rIns="91383" bIns="45692">
            <a:spAutoFit/>
          </a:bodyPr>
          <a:lstStyle/>
          <a:p>
            <a:pPr algn="ctr" defTabSz="912813">
              <a:lnSpc>
                <a:spcPct val="80000"/>
              </a:lnSpc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Нумерация аварийно </a:t>
            </a:r>
            <a:endParaRPr lang="ru-RU" sz="1000" b="1" dirty="0" smtClean="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>
              <a:lnSpc>
                <a:spcPct val="80000"/>
              </a:lnSpc>
            </a:pPr>
            <a:r>
              <a:rPr lang="ru-RU" sz="1000" b="1" dirty="0" smtClean="0">
                <a:solidFill>
                  <a:schemeClr val="tx1"/>
                </a:solidFill>
                <a:cs typeface="Times New Roman" pitchFamily="18" charset="0"/>
              </a:rPr>
              <a:t>опасного </a:t>
            </a: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участка</a:t>
            </a:r>
          </a:p>
        </p:txBody>
      </p:sp>
      <p:sp>
        <p:nvSpPr>
          <p:cNvPr id="170" name="Text Box 6"/>
          <p:cNvSpPr txBox="1">
            <a:spLocks noChangeArrowheads="1"/>
          </p:cNvSpPr>
          <p:nvPr/>
        </p:nvSpPr>
        <p:spPr bwMode="auto">
          <a:xfrm>
            <a:off x="11353839" y="6875114"/>
            <a:ext cx="619125" cy="2829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800" tIns="63902" rIns="127800" bIns="63902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ЦРБ </a:t>
            </a:r>
          </a:p>
        </p:txBody>
      </p:sp>
      <p:grpSp>
        <p:nvGrpSpPr>
          <p:cNvPr id="577542" name="Group 298"/>
          <p:cNvGrpSpPr>
            <a:grpSpLocks/>
          </p:cNvGrpSpPr>
          <p:nvPr/>
        </p:nvGrpSpPr>
        <p:grpSpPr bwMode="auto">
          <a:xfrm>
            <a:off x="10187014" y="6797691"/>
            <a:ext cx="646112" cy="360363"/>
            <a:chOff x="2290" y="4020"/>
            <a:chExt cx="817" cy="315"/>
          </a:xfrm>
        </p:grpSpPr>
        <p:sp>
          <p:nvSpPr>
            <p:cNvPr id="172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2"/>
              </a:solidFill>
              <a:miter lim="800000"/>
              <a:headEnd/>
              <a:tailEnd/>
            </a:ln>
          </p:spPr>
          <p:txBody>
            <a:bodyPr lIns="16553" tIns="16553" rIns="16553" bIns="16553"/>
            <a:lstStyle/>
            <a:p>
              <a:pPr algn="ctr" defTabSz="1193800"/>
              <a:r>
                <a:rPr lang="ru-RU" sz="800" b="1" u="sng" dirty="0" smtClean="0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  <a:endParaRPr lang="ru-RU" sz="8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577543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577544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76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solidFill>
                  <a:schemeClr val="bg1"/>
                </a:solidFill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198" tIns="59600" rIns="119198" bIns="59600"/>
                <a:lstStyle/>
                <a:p>
                  <a:pPr defTabSz="1193800"/>
                  <a:endParaRPr lang="ru-RU" sz="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7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78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57754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80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81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sp>
            <p:nvSpPr>
              <p:cNvPr id="175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82" name="Полилиния 115"/>
          <p:cNvSpPr>
            <a:spLocks/>
          </p:cNvSpPr>
          <p:nvPr/>
        </p:nvSpPr>
        <p:spPr bwMode="auto">
          <a:xfrm>
            <a:off x="10272742" y="8963056"/>
            <a:ext cx="342900" cy="266700"/>
          </a:xfrm>
          <a:custGeom>
            <a:avLst/>
            <a:gdLst>
              <a:gd name="T0" fmla="*/ 0 w 342900"/>
              <a:gd name="T1" fmla="*/ 266700 h 266700"/>
              <a:gd name="T2" fmla="*/ 0 w 342900"/>
              <a:gd name="T3" fmla="*/ 266700 h 266700"/>
              <a:gd name="T4" fmla="*/ 63500 w 342900"/>
              <a:gd name="T5" fmla="*/ 177800 h 266700"/>
              <a:gd name="T6" fmla="*/ 101600 w 342900"/>
              <a:gd name="T7" fmla="*/ 152400 h 266700"/>
              <a:gd name="T8" fmla="*/ 241300 w 342900"/>
              <a:gd name="T9" fmla="*/ 63500 h 266700"/>
              <a:gd name="T10" fmla="*/ 241300 w 342900"/>
              <a:gd name="T11" fmla="*/ 63500 h 266700"/>
              <a:gd name="T12" fmla="*/ 342900 w 342900"/>
              <a:gd name="T13" fmla="*/ 0 h 266700"/>
              <a:gd name="T14" fmla="*/ 342900 w 342900"/>
              <a:gd name="T15" fmla="*/ 0 h 266700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w 342900"/>
              <a:gd name="T25" fmla="*/ 0 h 266700"/>
              <a:gd name="T26" fmla="*/ 342900 w 342900"/>
              <a:gd name="T27" fmla="*/ 266700 h 266700"/>
            </a:gdLst>
            <a:ahLst/>
            <a:cxnLst>
              <a:cxn ang="T16">
                <a:pos x="T0" y="T1"/>
              </a:cxn>
              <a:cxn ang="T17">
                <a:pos x="T2" y="T3"/>
              </a:cxn>
              <a:cxn ang="T18">
                <a:pos x="T4" y="T5"/>
              </a:cxn>
              <a:cxn ang="T19">
                <a:pos x="T6" y="T7"/>
              </a:cxn>
              <a:cxn ang="T20">
                <a:pos x="T8" y="T9"/>
              </a:cxn>
              <a:cxn ang="T21">
                <a:pos x="T10" y="T11"/>
              </a:cxn>
              <a:cxn ang="T22">
                <a:pos x="T12" y="T13"/>
              </a:cxn>
              <a:cxn ang="T23">
                <a:pos x="T14" y="T15"/>
              </a:cxn>
            </a:cxnLst>
            <a:rect l="T24" t="T25" r="T26" b="T27"/>
            <a:pathLst>
              <a:path w="342900" h="266700">
                <a:moveTo>
                  <a:pt x="0" y="266700"/>
                </a:moveTo>
                <a:lnTo>
                  <a:pt x="0" y="266700"/>
                </a:lnTo>
                <a:cubicBezTo>
                  <a:pt x="21167" y="237067"/>
                  <a:pt x="39306" y="205018"/>
                  <a:pt x="63500" y="177800"/>
                </a:cubicBezTo>
                <a:cubicBezTo>
                  <a:pt x="73641" y="166392"/>
                  <a:pt x="89874" y="162171"/>
                  <a:pt x="101600" y="152400"/>
                </a:cubicBezTo>
                <a:cubicBezTo>
                  <a:pt x="198911" y="71308"/>
                  <a:pt x="55252" y="156524"/>
                  <a:pt x="241300" y="63500"/>
                </a:cubicBezTo>
                <a:cubicBezTo>
                  <a:pt x="325376" y="7449"/>
                  <a:pt x="290196" y="26352"/>
                  <a:pt x="342900" y="0"/>
                </a:cubicBezTo>
              </a:path>
            </a:pathLst>
          </a:custGeom>
          <a:noFill/>
          <a:ln w="41275" algn="ctr">
            <a:solidFill>
              <a:srgbClr val="00CC00"/>
            </a:solidFill>
            <a:round/>
            <a:headEnd/>
            <a:tailEnd type="stealth" w="med" len="med"/>
          </a:ln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83" name="Text Box 141"/>
          <p:cNvSpPr txBox="1">
            <a:spLocks noChangeArrowheads="1"/>
          </p:cNvSpPr>
          <p:nvPr/>
        </p:nvSpPr>
        <p:spPr bwMode="auto">
          <a:xfrm>
            <a:off x="10715670" y="8861455"/>
            <a:ext cx="2043112" cy="1539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938213">
              <a:spcBef>
                <a:spcPct val="50000"/>
              </a:spcBef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- Маршрут эвакуации </a:t>
            </a:r>
          </a:p>
        </p:txBody>
      </p:sp>
      <p:sp>
        <p:nvSpPr>
          <p:cNvPr id="187" name="Text Box 70"/>
          <p:cNvSpPr txBox="1">
            <a:spLocks noChangeArrowheads="1"/>
          </p:cNvSpPr>
          <p:nvPr/>
        </p:nvSpPr>
        <p:spPr bwMode="auto">
          <a:xfrm>
            <a:off x="10972832" y="4656138"/>
            <a:ext cx="1404937" cy="2159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59" tIns="45680" rIns="91359" bIns="45680">
            <a:spAutoFit/>
          </a:bodyPr>
          <a:lstStyle/>
          <a:p>
            <a:pPr defTabSz="1039813">
              <a:lnSpc>
                <a:spcPct val="80000"/>
              </a:lnSpc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Граница территории</a:t>
            </a:r>
          </a:p>
        </p:txBody>
      </p:sp>
      <p:grpSp>
        <p:nvGrpSpPr>
          <p:cNvPr id="577546" name="Группа 92"/>
          <p:cNvGrpSpPr>
            <a:grpSpLocks/>
          </p:cNvGrpSpPr>
          <p:nvPr/>
        </p:nvGrpSpPr>
        <p:grpSpPr bwMode="auto">
          <a:xfrm>
            <a:off x="10107802" y="5872170"/>
            <a:ext cx="436402" cy="501650"/>
            <a:chOff x="140213" y="3742528"/>
            <a:chExt cx="292345" cy="396000"/>
          </a:xfrm>
        </p:grpSpPr>
        <p:sp>
          <p:nvSpPr>
            <p:cNvPr id="189" name="Line 281"/>
            <p:cNvSpPr>
              <a:spLocks noChangeShapeType="1"/>
            </p:cNvSpPr>
            <p:nvPr/>
          </p:nvSpPr>
          <p:spPr bwMode="auto">
            <a:xfrm>
              <a:off x="140213" y="3742528"/>
              <a:ext cx="0" cy="39600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90" name="Line 282"/>
            <p:cNvSpPr>
              <a:spLocks noChangeShapeType="1"/>
            </p:cNvSpPr>
            <p:nvPr/>
          </p:nvSpPr>
          <p:spPr bwMode="auto">
            <a:xfrm>
              <a:off x="140458" y="3758237"/>
              <a:ext cx="292100" cy="45811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91" name="Line 283"/>
            <p:cNvSpPr>
              <a:spLocks noChangeShapeType="1"/>
            </p:cNvSpPr>
            <p:nvPr/>
          </p:nvSpPr>
          <p:spPr bwMode="auto">
            <a:xfrm flipV="1">
              <a:off x="140458" y="3895669"/>
              <a:ext cx="292100" cy="45811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92" name="Line 284"/>
            <p:cNvSpPr>
              <a:spLocks noChangeShapeType="1"/>
            </p:cNvSpPr>
            <p:nvPr/>
          </p:nvSpPr>
          <p:spPr bwMode="auto">
            <a:xfrm>
              <a:off x="420751" y="3792147"/>
              <a:ext cx="0" cy="11160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93" name="Freeform 285"/>
            <p:cNvSpPr>
              <a:spLocks/>
            </p:cNvSpPr>
            <p:nvPr/>
          </p:nvSpPr>
          <p:spPr bwMode="auto">
            <a:xfrm>
              <a:off x="149223" y="3770939"/>
              <a:ext cx="269875" cy="157162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lIns="78904" tIns="39451" rIns="78904" bIns="39451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</p:grpSp>
      <p:sp>
        <p:nvSpPr>
          <p:cNvPr id="195" name="Text Box 147"/>
          <p:cNvSpPr txBox="1">
            <a:spLocks noChangeArrowheads="1"/>
          </p:cNvSpPr>
          <p:nvPr/>
        </p:nvSpPr>
        <p:spPr bwMode="auto">
          <a:xfrm>
            <a:off x="10742656" y="5849243"/>
            <a:ext cx="1873250" cy="3086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53315" tIns="76647" rIns="153315" bIns="76647">
            <a:spAutoFit/>
          </a:bodyPr>
          <a:lstStyle/>
          <a:p>
            <a:pPr defTabSz="1765300"/>
            <a:r>
              <a:rPr lang="ru-RU" sz="1000" b="1" dirty="0">
                <a:solidFill>
                  <a:schemeClr val="tx1"/>
                </a:solidFill>
              </a:rPr>
              <a:t>Дислокация сил и средств</a:t>
            </a:r>
          </a:p>
        </p:txBody>
      </p:sp>
      <p:grpSp>
        <p:nvGrpSpPr>
          <p:cNvPr id="577547" name="Группа 100"/>
          <p:cNvGrpSpPr>
            <a:grpSpLocks/>
          </p:cNvGrpSpPr>
          <p:nvPr/>
        </p:nvGrpSpPr>
        <p:grpSpPr bwMode="auto">
          <a:xfrm>
            <a:off x="10329890" y="9191688"/>
            <a:ext cx="404836" cy="323820"/>
            <a:chOff x="7686684" y="8594725"/>
            <a:chExt cx="314325" cy="204788"/>
          </a:xfrm>
        </p:grpSpPr>
        <p:sp>
          <p:nvSpPr>
            <p:cNvPr id="197" name="AutoShape 52"/>
            <p:cNvSpPr>
              <a:spLocks noChangeArrowheads="1"/>
            </p:cNvSpPr>
            <p:nvPr/>
          </p:nvSpPr>
          <p:spPr bwMode="auto">
            <a:xfrm>
              <a:off x="7686684" y="8594725"/>
              <a:ext cx="314325" cy="204788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7687" tIns="63852" rIns="127687" bIns="63852" anchor="ctr"/>
            <a:lstStyle/>
            <a:p>
              <a:pPr defTabSz="1279525"/>
              <a:endParaRPr lang="ru-RU" sz="2500">
                <a:solidFill>
                  <a:schemeClr val="tx1"/>
                </a:solidFill>
              </a:endParaRPr>
            </a:p>
          </p:txBody>
        </p:sp>
        <p:sp>
          <p:nvSpPr>
            <p:cNvPr id="198" name="Oval 53"/>
            <p:cNvSpPr>
              <a:spLocks noChangeArrowheads="1"/>
            </p:cNvSpPr>
            <p:nvPr/>
          </p:nvSpPr>
          <p:spPr bwMode="auto">
            <a:xfrm>
              <a:off x="7791459" y="8720748"/>
              <a:ext cx="104775" cy="7876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127687" tIns="63852" rIns="127687" bIns="63852" anchor="ctr"/>
            <a:lstStyle/>
            <a:p>
              <a:pPr defTabSz="1279525"/>
              <a:endParaRPr lang="ru-RU" sz="2500">
                <a:solidFill>
                  <a:schemeClr val="tx1"/>
                </a:solidFill>
              </a:endParaRPr>
            </a:p>
          </p:txBody>
        </p:sp>
        <p:sp>
          <p:nvSpPr>
            <p:cNvPr id="199" name="Line 55"/>
            <p:cNvSpPr>
              <a:spLocks noChangeShapeType="1"/>
            </p:cNvSpPr>
            <p:nvPr/>
          </p:nvSpPr>
          <p:spPr bwMode="auto">
            <a:xfrm>
              <a:off x="7786802" y="8713747"/>
              <a:ext cx="58208" cy="2100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200" name="Line 56"/>
            <p:cNvSpPr>
              <a:spLocks noChangeShapeType="1"/>
            </p:cNvSpPr>
            <p:nvPr/>
          </p:nvSpPr>
          <p:spPr bwMode="auto">
            <a:xfrm rot="10800000" flipH="1">
              <a:off x="7842682" y="8713747"/>
              <a:ext cx="58208" cy="2100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</p:grpSp>
      <p:sp>
        <p:nvSpPr>
          <p:cNvPr id="201" name="Text Box 141"/>
          <p:cNvSpPr txBox="1">
            <a:spLocks noChangeArrowheads="1"/>
          </p:cNvSpPr>
          <p:nvPr/>
        </p:nvSpPr>
        <p:spPr bwMode="auto">
          <a:xfrm>
            <a:off x="10715670" y="9363108"/>
            <a:ext cx="2043112" cy="1524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938213">
              <a:spcBef>
                <a:spcPct val="50000"/>
              </a:spcBef>
            </a:pPr>
            <a:r>
              <a:rPr lang="ru-RU" sz="1000" b="1" dirty="0">
                <a:solidFill>
                  <a:schemeClr val="tx1"/>
                </a:solidFill>
              </a:rPr>
              <a:t>скотомогильник</a:t>
            </a:r>
          </a:p>
        </p:txBody>
      </p:sp>
      <p:grpSp>
        <p:nvGrpSpPr>
          <p:cNvPr id="577548" name="Group 370"/>
          <p:cNvGrpSpPr>
            <a:grpSpLocks/>
          </p:cNvGrpSpPr>
          <p:nvPr/>
        </p:nvGrpSpPr>
        <p:grpSpPr bwMode="auto">
          <a:xfrm>
            <a:off x="10044138" y="5586418"/>
            <a:ext cx="336621" cy="358775"/>
            <a:chOff x="3194" y="2162"/>
            <a:chExt cx="203" cy="287"/>
          </a:xfrm>
        </p:grpSpPr>
        <p:grpSp>
          <p:nvGrpSpPr>
            <p:cNvPr id="577549" name="Group 5"/>
            <p:cNvGrpSpPr>
              <a:grpSpLocks/>
            </p:cNvGrpSpPr>
            <p:nvPr/>
          </p:nvGrpSpPr>
          <p:grpSpPr bwMode="auto">
            <a:xfrm>
              <a:off x="3199" y="2162"/>
              <a:ext cx="198" cy="287"/>
              <a:chOff x="1766" y="5636"/>
              <a:chExt cx="528" cy="318"/>
            </a:xfrm>
          </p:grpSpPr>
          <p:grpSp>
            <p:nvGrpSpPr>
              <p:cNvPr id="577550" name="Group 6"/>
              <p:cNvGrpSpPr>
                <a:grpSpLocks/>
              </p:cNvGrpSpPr>
              <p:nvPr/>
            </p:nvGrpSpPr>
            <p:grpSpPr bwMode="auto">
              <a:xfrm>
                <a:off x="1766" y="5636"/>
                <a:ext cx="528" cy="318"/>
                <a:chOff x="3168" y="192"/>
                <a:chExt cx="528" cy="672"/>
              </a:xfrm>
            </p:grpSpPr>
            <p:sp>
              <p:nvSpPr>
                <p:cNvPr id="207" name="Line 7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8" name="Line 8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09" name="Line 9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10" name="Line 10"/>
                <p:cNvSpPr>
                  <a:spLocks noChangeShapeType="1"/>
                </p:cNvSpPr>
                <p:nvPr/>
              </p:nvSpPr>
              <p:spPr bwMode="auto">
                <a:xfrm>
                  <a:off x="3696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206" name="Freeform 11"/>
              <p:cNvSpPr>
                <a:spLocks/>
              </p:cNvSpPr>
              <p:nvPr/>
            </p:nvSpPr>
            <p:spPr bwMode="auto">
              <a:xfrm>
                <a:off x="1785" y="5667"/>
                <a:ext cx="503" cy="11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1 h 159"/>
                  <a:gd name="T4" fmla="*/ 2147483647 w 291"/>
                  <a:gd name="T5" fmla="*/ 1 h 159"/>
                  <a:gd name="T6" fmla="*/ 2147483647 w 291"/>
                  <a:gd name="T7" fmla="*/ 1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noFill/>
                <a:round/>
                <a:headEnd/>
                <a:tailEnd/>
              </a:ln>
            </p:spPr>
            <p:txBody>
              <a:bodyPr wrap="none" lIns="91428" tIns="45714" rIns="91428" bIns="45714"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04" name="Text Box 12"/>
            <p:cNvSpPr txBox="1">
              <a:spLocks noChangeArrowheads="1"/>
            </p:cNvSpPr>
            <p:nvPr/>
          </p:nvSpPr>
          <p:spPr bwMode="auto">
            <a:xfrm>
              <a:off x="3194" y="2173"/>
              <a:ext cx="179" cy="15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74934" tIns="37467" rIns="74934" bIns="37467">
              <a:spAutoFit/>
            </a:bodyPr>
            <a:lstStyle/>
            <a:p>
              <a:pPr algn="ctr" defTabSz="749300" eaLnBrk="0" hangingPunct="0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НГ</a:t>
              </a:r>
            </a:p>
          </p:txBody>
        </p:sp>
      </p:grpSp>
      <p:sp>
        <p:nvSpPr>
          <p:cNvPr id="211" name="Text Box 55"/>
          <p:cNvSpPr txBox="1">
            <a:spLocks noChangeArrowheads="1"/>
          </p:cNvSpPr>
          <p:nvPr/>
        </p:nvSpPr>
        <p:spPr bwMode="auto">
          <a:xfrm>
            <a:off x="10672806" y="5502457"/>
            <a:ext cx="2014538" cy="29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7734" tIns="63875" rIns="127734" bIns="63875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050" dirty="0">
                <a:solidFill>
                  <a:schemeClr val="tx1"/>
                </a:solidFill>
              </a:rPr>
              <a:t>Начальник </a:t>
            </a:r>
            <a:r>
              <a:rPr lang="ru-RU" sz="900" dirty="0" smtClean="0">
                <a:solidFill>
                  <a:schemeClr val="tx1"/>
                </a:solidFill>
              </a:rPr>
              <a:t>НПГ</a:t>
            </a:r>
            <a:endParaRPr lang="ru-RU" sz="1050" dirty="0">
              <a:solidFill>
                <a:schemeClr val="tx1"/>
              </a:solidFill>
            </a:endParaRPr>
          </a:p>
        </p:txBody>
      </p:sp>
      <p:grpSp>
        <p:nvGrpSpPr>
          <p:cNvPr id="577551" name="Group 212"/>
          <p:cNvGrpSpPr>
            <a:grpSpLocks/>
          </p:cNvGrpSpPr>
          <p:nvPr/>
        </p:nvGrpSpPr>
        <p:grpSpPr bwMode="auto">
          <a:xfrm>
            <a:off x="10187019" y="4716460"/>
            <a:ext cx="500061" cy="12702"/>
            <a:chOff x="4455" y="3099"/>
            <a:chExt cx="225" cy="6"/>
          </a:xfrm>
        </p:grpSpPr>
        <p:cxnSp>
          <p:nvCxnSpPr>
            <p:cNvPr id="214" name="Прямая соединительная линия 213"/>
            <p:cNvCxnSpPr/>
            <p:nvPr/>
          </p:nvCxnSpPr>
          <p:spPr>
            <a:xfrm>
              <a:off x="4455" y="3104"/>
              <a:ext cx="225" cy="1"/>
            </a:xfrm>
            <a:prstGeom prst="line">
              <a:avLst/>
            </a:prstGeom>
            <a:ln w="50800">
              <a:solidFill>
                <a:srgbClr val="FFCC66"/>
              </a:solidFill>
              <a:prstDash val="soli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Прямая соединительная линия 214"/>
            <p:cNvCxnSpPr/>
            <p:nvPr/>
          </p:nvCxnSpPr>
          <p:spPr>
            <a:xfrm>
              <a:off x="4524" y="3099"/>
              <a:ext cx="89" cy="1"/>
            </a:xfrm>
            <a:prstGeom prst="line">
              <a:avLst/>
            </a:prstGeom>
            <a:ln w="2540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4" name="Text Box 133"/>
          <p:cNvSpPr txBox="1">
            <a:spLocks noChangeArrowheads="1"/>
          </p:cNvSpPr>
          <p:nvPr/>
        </p:nvSpPr>
        <p:spPr bwMode="auto">
          <a:xfrm>
            <a:off x="30163" y="8413983"/>
            <a:ext cx="4298950" cy="815773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lIns="122074" tIns="61042" rIns="122074" bIns="61042">
            <a:spAutoFit/>
          </a:bodyPr>
          <a:lstStyle/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Эвакуация из зоны возможного затопления</a:t>
            </a:r>
          </a:p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будет производиться в ПВР. В случае, если ЧС будет носить затяжной характер – по родственникам в близлежащие населенные пункты Привлекаются </a:t>
            </a:r>
          </a:p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силы </a:t>
            </a:r>
            <a:r>
              <a:rPr lang="ru-RU" sz="900" dirty="0">
                <a:solidFill>
                  <a:schemeClr val="tx1"/>
                </a:solidFill>
              </a:rPr>
              <a:t>Автоколонны №3 ДППАП ФГУП «</a:t>
            </a:r>
            <a:r>
              <a:rPr lang="ru-RU" sz="900" dirty="0" err="1">
                <a:solidFill>
                  <a:schemeClr val="tx1"/>
                </a:solidFill>
              </a:rPr>
              <a:t>Чеченавтотранс</a:t>
            </a:r>
            <a:r>
              <a:rPr lang="ru-RU" sz="900" dirty="0">
                <a:solidFill>
                  <a:schemeClr val="tx1"/>
                </a:solidFill>
              </a:rPr>
              <a:t>» на балансе, которого находится 20 пассажирских автобусов.</a:t>
            </a:r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grpSp>
        <p:nvGrpSpPr>
          <p:cNvPr id="185" name="Group 97"/>
          <p:cNvGrpSpPr>
            <a:grpSpLocks/>
          </p:cNvGrpSpPr>
          <p:nvPr/>
        </p:nvGrpSpPr>
        <p:grpSpPr bwMode="auto">
          <a:xfrm>
            <a:off x="9686948" y="4422776"/>
            <a:ext cx="866775" cy="520700"/>
            <a:chOff x="-1137" y="1428"/>
            <a:chExt cx="441" cy="282"/>
          </a:xfrm>
        </p:grpSpPr>
        <p:grpSp>
          <p:nvGrpSpPr>
            <p:cNvPr id="186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94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88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 dirty="0">
                  <a:solidFill>
                    <a:schemeClr val="tx1"/>
                  </a:solidFill>
                  <a:cs typeface="Times New Roman" pitchFamily="18" charset="0"/>
                </a:rPr>
                <a:t>ДПО</a:t>
              </a:r>
            </a:p>
          </p:txBody>
        </p:sp>
      </p:grpSp>
      <p:sp>
        <p:nvSpPr>
          <p:cNvPr id="202" name="Text Box 70"/>
          <p:cNvSpPr txBox="1">
            <a:spLocks noChangeArrowheads="1"/>
          </p:cNvSpPr>
          <p:nvPr/>
        </p:nvSpPr>
        <p:spPr bwMode="auto">
          <a:xfrm>
            <a:off x="10472766" y="4441824"/>
            <a:ext cx="2257396" cy="215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1359" tIns="45680" rIns="91359" bIns="45680">
            <a:spAutoFit/>
          </a:bodyPr>
          <a:lstStyle/>
          <a:p>
            <a:pPr algn="ctr" defTabSz="1039813">
              <a:lnSpc>
                <a:spcPct val="80000"/>
              </a:lnSpc>
            </a:pPr>
            <a:r>
              <a:rPr lang="ru-RU" sz="1000" b="1" dirty="0" smtClean="0">
                <a:solidFill>
                  <a:schemeClr val="tx1"/>
                </a:solidFill>
                <a:cs typeface="Times New Roman" pitchFamily="18" charset="0"/>
              </a:rPr>
              <a:t>Добровольная пожарная охрана</a:t>
            </a:r>
            <a:endParaRPr lang="ru-RU" sz="10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97" name="Picture 2" descr="C:\Users\Администратор\Desktop\Новая папка\Ачхой\Ачхой-Мартановский район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395288"/>
            <a:ext cx="12801600" cy="9201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9" name="Полилиния 98"/>
          <p:cNvSpPr/>
          <p:nvPr/>
        </p:nvSpPr>
        <p:spPr>
          <a:xfrm>
            <a:off x="0" y="2165350"/>
            <a:ext cx="12814300" cy="2336800"/>
          </a:xfrm>
          <a:custGeom>
            <a:avLst/>
            <a:gdLst>
              <a:gd name="connsiteX0" fmla="*/ 0 w 12814300"/>
              <a:gd name="connsiteY0" fmla="*/ 0 h 2336800"/>
              <a:gd name="connsiteX1" fmla="*/ 482600 w 12814300"/>
              <a:gd name="connsiteY1" fmla="*/ 63500 h 2336800"/>
              <a:gd name="connsiteX2" fmla="*/ 1727200 w 12814300"/>
              <a:gd name="connsiteY2" fmla="*/ 241300 h 2336800"/>
              <a:gd name="connsiteX3" fmla="*/ 3162300 w 12814300"/>
              <a:gd name="connsiteY3" fmla="*/ 495300 h 2336800"/>
              <a:gd name="connsiteX4" fmla="*/ 4318000 w 12814300"/>
              <a:gd name="connsiteY4" fmla="*/ 1003300 h 2336800"/>
              <a:gd name="connsiteX5" fmla="*/ 5397500 w 12814300"/>
              <a:gd name="connsiteY5" fmla="*/ 1524000 h 2336800"/>
              <a:gd name="connsiteX6" fmla="*/ 5676900 w 12814300"/>
              <a:gd name="connsiteY6" fmla="*/ 1536700 h 2336800"/>
              <a:gd name="connsiteX7" fmla="*/ 7772400 w 12814300"/>
              <a:gd name="connsiteY7" fmla="*/ 1689100 h 2336800"/>
              <a:gd name="connsiteX8" fmla="*/ 8940800 w 12814300"/>
              <a:gd name="connsiteY8" fmla="*/ 1917700 h 2336800"/>
              <a:gd name="connsiteX9" fmla="*/ 9740900 w 12814300"/>
              <a:gd name="connsiteY9" fmla="*/ 2006600 h 2336800"/>
              <a:gd name="connsiteX10" fmla="*/ 10655300 w 12814300"/>
              <a:gd name="connsiteY10" fmla="*/ 2095500 h 2336800"/>
              <a:gd name="connsiteX11" fmla="*/ 12814300 w 12814300"/>
              <a:gd name="connsiteY11" fmla="*/ 2336800 h 233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14300" h="2336800">
                <a:moveTo>
                  <a:pt x="0" y="0"/>
                </a:moveTo>
                <a:cubicBezTo>
                  <a:pt x="97366" y="11641"/>
                  <a:pt x="482600" y="63500"/>
                  <a:pt x="482600" y="63500"/>
                </a:cubicBezTo>
                <a:cubicBezTo>
                  <a:pt x="770467" y="103717"/>
                  <a:pt x="1280583" y="169333"/>
                  <a:pt x="1727200" y="241300"/>
                </a:cubicBezTo>
                <a:cubicBezTo>
                  <a:pt x="2173817" y="313267"/>
                  <a:pt x="2730500" y="368300"/>
                  <a:pt x="3162300" y="495300"/>
                </a:cubicBezTo>
                <a:cubicBezTo>
                  <a:pt x="3594100" y="622300"/>
                  <a:pt x="3945467" y="831850"/>
                  <a:pt x="4318000" y="1003300"/>
                </a:cubicBezTo>
                <a:cubicBezTo>
                  <a:pt x="4690533" y="1174750"/>
                  <a:pt x="5171017" y="1435100"/>
                  <a:pt x="5397500" y="1524000"/>
                </a:cubicBezTo>
                <a:cubicBezTo>
                  <a:pt x="5623983" y="1612900"/>
                  <a:pt x="5676900" y="1536700"/>
                  <a:pt x="5676900" y="1536700"/>
                </a:cubicBezTo>
                <a:cubicBezTo>
                  <a:pt x="6072717" y="1564217"/>
                  <a:pt x="7228417" y="1625600"/>
                  <a:pt x="7772400" y="1689100"/>
                </a:cubicBezTo>
                <a:cubicBezTo>
                  <a:pt x="8316383" y="1752600"/>
                  <a:pt x="8612717" y="1864783"/>
                  <a:pt x="8940800" y="1917700"/>
                </a:cubicBezTo>
                <a:cubicBezTo>
                  <a:pt x="9268883" y="1970617"/>
                  <a:pt x="9740900" y="2006600"/>
                  <a:pt x="9740900" y="2006600"/>
                </a:cubicBezTo>
                <a:lnTo>
                  <a:pt x="10655300" y="2095500"/>
                </a:lnTo>
                <a:lnTo>
                  <a:pt x="12814300" y="2336800"/>
                </a:lnTo>
              </a:path>
            </a:pathLst>
          </a:custGeom>
          <a:ln w="31750">
            <a:solidFill>
              <a:srgbClr val="FF99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3" tIns="45712" rIns="91423" bIns="45712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97" name="Полилиния 96"/>
          <p:cNvSpPr/>
          <p:nvPr/>
        </p:nvSpPr>
        <p:spPr>
          <a:xfrm>
            <a:off x="4033838" y="3862388"/>
            <a:ext cx="4446587" cy="2987675"/>
          </a:xfrm>
          <a:custGeom>
            <a:avLst/>
            <a:gdLst>
              <a:gd name="connsiteX0" fmla="*/ 4446494 w 4446494"/>
              <a:gd name="connsiteY0" fmla="*/ 152400 h 2985247"/>
              <a:gd name="connsiteX1" fmla="*/ 4303058 w 4446494"/>
              <a:gd name="connsiteY1" fmla="*/ 152400 h 2985247"/>
              <a:gd name="connsiteX2" fmla="*/ 4123764 w 4446494"/>
              <a:gd name="connsiteY2" fmla="*/ 8965 h 2985247"/>
              <a:gd name="connsiteX3" fmla="*/ 4123764 w 4446494"/>
              <a:gd name="connsiteY3" fmla="*/ 98612 h 2985247"/>
              <a:gd name="connsiteX4" fmla="*/ 4141694 w 4446494"/>
              <a:gd name="connsiteY4" fmla="*/ 134471 h 2985247"/>
              <a:gd name="connsiteX5" fmla="*/ 4087906 w 4446494"/>
              <a:gd name="connsiteY5" fmla="*/ 224118 h 2985247"/>
              <a:gd name="connsiteX6" fmla="*/ 4016188 w 4446494"/>
              <a:gd name="connsiteY6" fmla="*/ 152400 h 2985247"/>
              <a:gd name="connsiteX7" fmla="*/ 3944470 w 4446494"/>
              <a:gd name="connsiteY7" fmla="*/ 188259 h 2985247"/>
              <a:gd name="connsiteX8" fmla="*/ 3854823 w 4446494"/>
              <a:gd name="connsiteY8" fmla="*/ 134471 h 2985247"/>
              <a:gd name="connsiteX9" fmla="*/ 3783106 w 4446494"/>
              <a:gd name="connsiteY9" fmla="*/ 170330 h 2985247"/>
              <a:gd name="connsiteX10" fmla="*/ 3836894 w 4446494"/>
              <a:gd name="connsiteY10" fmla="*/ 277906 h 2985247"/>
              <a:gd name="connsiteX11" fmla="*/ 3765176 w 4446494"/>
              <a:gd name="connsiteY11" fmla="*/ 349624 h 2985247"/>
              <a:gd name="connsiteX12" fmla="*/ 3639670 w 4446494"/>
              <a:gd name="connsiteY12" fmla="*/ 277906 h 2985247"/>
              <a:gd name="connsiteX13" fmla="*/ 3585882 w 4446494"/>
              <a:gd name="connsiteY13" fmla="*/ 403412 h 2985247"/>
              <a:gd name="connsiteX14" fmla="*/ 3603811 w 4446494"/>
              <a:gd name="connsiteY14" fmla="*/ 385483 h 2985247"/>
              <a:gd name="connsiteX15" fmla="*/ 3424517 w 4446494"/>
              <a:gd name="connsiteY15" fmla="*/ 564777 h 2985247"/>
              <a:gd name="connsiteX16" fmla="*/ 3352800 w 4446494"/>
              <a:gd name="connsiteY16" fmla="*/ 636494 h 2985247"/>
              <a:gd name="connsiteX17" fmla="*/ 3227294 w 4446494"/>
              <a:gd name="connsiteY17" fmla="*/ 600636 h 2985247"/>
              <a:gd name="connsiteX18" fmla="*/ 3173506 w 4446494"/>
              <a:gd name="connsiteY18" fmla="*/ 690283 h 2985247"/>
              <a:gd name="connsiteX19" fmla="*/ 3030070 w 4446494"/>
              <a:gd name="connsiteY19" fmla="*/ 690283 h 2985247"/>
              <a:gd name="connsiteX20" fmla="*/ 2958353 w 4446494"/>
              <a:gd name="connsiteY20" fmla="*/ 815788 h 2985247"/>
              <a:gd name="connsiteX21" fmla="*/ 2545976 w 4446494"/>
              <a:gd name="connsiteY21" fmla="*/ 1192306 h 2985247"/>
              <a:gd name="connsiteX22" fmla="*/ 2312894 w 4446494"/>
              <a:gd name="connsiteY22" fmla="*/ 1299883 h 2985247"/>
              <a:gd name="connsiteX23" fmla="*/ 2205317 w 4446494"/>
              <a:gd name="connsiteY23" fmla="*/ 1317812 h 2985247"/>
              <a:gd name="connsiteX24" fmla="*/ 2008094 w 4446494"/>
              <a:gd name="connsiteY24" fmla="*/ 1568824 h 2985247"/>
              <a:gd name="connsiteX25" fmla="*/ 1864658 w 4446494"/>
              <a:gd name="connsiteY25" fmla="*/ 1694330 h 2985247"/>
              <a:gd name="connsiteX26" fmla="*/ 1577788 w 4446494"/>
              <a:gd name="connsiteY26" fmla="*/ 1891553 h 2985247"/>
              <a:gd name="connsiteX27" fmla="*/ 1165411 w 4446494"/>
              <a:gd name="connsiteY27" fmla="*/ 2124636 h 2985247"/>
              <a:gd name="connsiteX28" fmla="*/ 1057835 w 4446494"/>
              <a:gd name="connsiteY28" fmla="*/ 2178424 h 2985247"/>
              <a:gd name="connsiteX29" fmla="*/ 753035 w 4446494"/>
              <a:gd name="connsiteY29" fmla="*/ 2214283 h 2985247"/>
              <a:gd name="connsiteX30" fmla="*/ 681317 w 4446494"/>
              <a:gd name="connsiteY30" fmla="*/ 2303930 h 2985247"/>
              <a:gd name="connsiteX31" fmla="*/ 466164 w 4446494"/>
              <a:gd name="connsiteY31" fmla="*/ 2321859 h 2985247"/>
              <a:gd name="connsiteX32" fmla="*/ 179294 w 4446494"/>
              <a:gd name="connsiteY32" fmla="*/ 2519083 h 2985247"/>
              <a:gd name="connsiteX33" fmla="*/ 161364 w 4446494"/>
              <a:gd name="connsiteY33" fmla="*/ 2788024 h 2985247"/>
              <a:gd name="connsiteX34" fmla="*/ 0 w 4446494"/>
              <a:gd name="connsiteY34" fmla="*/ 2985247 h 2985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446494" h="2985247">
                <a:moveTo>
                  <a:pt x="4446494" y="152400"/>
                </a:moveTo>
                <a:cubicBezTo>
                  <a:pt x="4401670" y="164353"/>
                  <a:pt x="4356846" y="176306"/>
                  <a:pt x="4303058" y="152400"/>
                </a:cubicBezTo>
                <a:cubicBezTo>
                  <a:pt x="4249270" y="128494"/>
                  <a:pt x="4153646" y="17930"/>
                  <a:pt x="4123764" y="8965"/>
                </a:cubicBezTo>
                <a:cubicBezTo>
                  <a:pt x="4093882" y="0"/>
                  <a:pt x="4120776" y="77694"/>
                  <a:pt x="4123764" y="98612"/>
                </a:cubicBezTo>
                <a:cubicBezTo>
                  <a:pt x="4126752" y="119530"/>
                  <a:pt x="4147670" y="113553"/>
                  <a:pt x="4141694" y="134471"/>
                </a:cubicBezTo>
                <a:cubicBezTo>
                  <a:pt x="4135718" y="155389"/>
                  <a:pt x="4108824" y="221130"/>
                  <a:pt x="4087906" y="224118"/>
                </a:cubicBezTo>
                <a:cubicBezTo>
                  <a:pt x="4066988" y="227106"/>
                  <a:pt x="4040094" y="158377"/>
                  <a:pt x="4016188" y="152400"/>
                </a:cubicBezTo>
                <a:cubicBezTo>
                  <a:pt x="3992282" y="146424"/>
                  <a:pt x="3971364" y="191247"/>
                  <a:pt x="3944470" y="188259"/>
                </a:cubicBezTo>
                <a:cubicBezTo>
                  <a:pt x="3917576" y="185271"/>
                  <a:pt x="3881717" y="137459"/>
                  <a:pt x="3854823" y="134471"/>
                </a:cubicBezTo>
                <a:cubicBezTo>
                  <a:pt x="3827929" y="131483"/>
                  <a:pt x="3786094" y="146424"/>
                  <a:pt x="3783106" y="170330"/>
                </a:cubicBezTo>
                <a:cubicBezTo>
                  <a:pt x="3780118" y="194236"/>
                  <a:pt x="3839882" y="248024"/>
                  <a:pt x="3836894" y="277906"/>
                </a:cubicBezTo>
                <a:cubicBezTo>
                  <a:pt x="3833906" y="307788"/>
                  <a:pt x="3798047" y="349624"/>
                  <a:pt x="3765176" y="349624"/>
                </a:cubicBezTo>
                <a:cubicBezTo>
                  <a:pt x="3732305" y="349624"/>
                  <a:pt x="3669552" y="268941"/>
                  <a:pt x="3639670" y="277906"/>
                </a:cubicBezTo>
                <a:cubicBezTo>
                  <a:pt x="3609788" y="286871"/>
                  <a:pt x="3591859" y="385483"/>
                  <a:pt x="3585882" y="403412"/>
                </a:cubicBezTo>
                <a:cubicBezTo>
                  <a:pt x="3579906" y="421342"/>
                  <a:pt x="3603811" y="385483"/>
                  <a:pt x="3603811" y="385483"/>
                </a:cubicBezTo>
                <a:lnTo>
                  <a:pt x="3424517" y="564777"/>
                </a:lnTo>
                <a:cubicBezTo>
                  <a:pt x="3382682" y="606612"/>
                  <a:pt x="3385670" y="630518"/>
                  <a:pt x="3352800" y="636494"/>
                </a:cubicBezTo>
                <a:cubicBezTo>
                  <a:pt x="3319930" y="642470"/>
                  <a:pt x="3257176" y="591671"/>
                  <a:pt x="3227294" y="600636"/>
                </a:cubicBezTo>
                <a:cubicBezTo>
                  <a:pt x="3197412" y="609601"/>
                  <a:pt x="3206377" y="675342"/>
                  <a:pt x="3173506" y="690283"/>
                </a:cubicBezTo>
                <a:cubicBezTo>
                  <a:pt x="3140635" y="705224"/>
                  <a:pt x="3065929" y="669366"/>
                  <a:pt x="3030070" y="690283"/>
                </a:cubicBezTo>
                <a:cubicBezTo>
                  <a:pt x="2994211" y="711200"/>
                  <a:pt x="3039035" y="732117"/>
                  <a:pt x="2958353" y="815788"/>
                </a:cubicBezTo>
                <a:cubicBezTo>
                  <a:pt x="2877671" y="899459"/>
                  <a:pt x="2653552" y="1111624"/>
                  <a:pt x="2545976" y="1192306"/>
                </a:cubicBezTo>
                <a:cubicBezTo>
                  <a:pt x="2438400" y="1272988"/>
                  <a:pt x="2369670" y="1278965"/>
                  <a:pt x="2312894" y="1299883"/>
                </a:cubicBezTo>
                <a:cubicBezTo>
                  <a:pt x="2256118" y="1320801"/>
                  <a:pt x="2256117" y="1272989"/>
                  <a:pt x="2205317" y="1317812"/>
                </a:cubicBezTo>
                <a:cubicBezTo>
                  <a:pt x="2154517" y="1362636"/>
                  <a:pt x="2064871" y="1506071"/>
                  <a:pt x="2008094" y="1568824"/>
                </a:cubicBezTo>
                <a:cubicBezTo>
                  <a:pt x="1951317" y="1631577"/>
                  <a:pt x="1936376" y="1640542"/>
                  <a:pt x="1864658" y="1694330"/>
                </a:cubicBezTo>
                <a:cubicBezTo>
                  <a:pt x="1792940" y="1748118"/>
                  <a:pt x="1694329" y="1819835"/>
                  <a:pt x="1577788" y="1891553"/>
                </a:cubicBezTo>
                <a:cubicBezTo>
                  <a:pt x="1461247" y="1963271"/>
                  <a:pt x="1252070" y="2076824"/>
                  <a:pt x="1165411" y="2124636"/>
                </a:cubicBezTo>
                <a:cubicBezTo>
                  <a:pt x="1078752" y="2172448"/>
                  <a:pt x="1126564" y="2163483"/>
                  <a:pt x="1057835" y="2178424"/>
                </a:cubicBezTo>
                <a:cubicBezTo>
                  <a:pt x="989106" y="2193365"/>
                  <a:pt x="815788" y="2193365"/>
                  <a:pt x="753035" y="2214283"/>
                </a:cubicBezTo>
                <a:cubicBezTo>
                  <a:pt x="690282" y="2235201"/>
                  <a:pt x="729129" y="2286001"/>
                  <a:pt x="681317" y="2303930"/>
                </a:cubicBezTo>
                <a:cubicBezTo>
                  <a:pt x="633505" y="2321859"/>
                  <a:pt x="549835" y="2286000"/>
                  <a:pt x="466164" y="2321859"/>
                </a:cubicBezTo>
                <a:cubicBezTo>
                  <a:pt x="382494" y="2357718"/>
                  <a:pt x="230094" y="2441389"/>
                  <a:pt x="179294" y="2519083"/>
                </a:cubicBezTo>
                <a:cubicBezTo>
                  <a:pt x="128494" y="2596777"/>
                  <a:pt x="191246" y="2710330"/>
                  <a:pt x="161364" y="2788024"/>
                </a:cubicBezTo>
                <a:cubicBezTo>
                  <a:pt x="131482" y="2865718"/>
                  <a:pt x="65741" y="2925482"/>
                  <a:pt x="0" y="2985247"/>
                </a:cubicBezTo>
              </a:path>
            </a:pathLst>
          </a:custGeom>
          <a:ln w="381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3" tIns="45712" rIns="91423" bIns="45712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/>
          </a:p>
        </p:txBody>
      </p:sp>
      <p:sp>
        <p:nvSpPr>
          <p:cNvPr id="3" name="Полилиния 2"/>
          <p:cNvSpPr/>
          <p:nvPr/>
        </p:nvSpPr>
        <p:spPr>
          <a:xfrm>
            <a:off x="4435475" y="4827588"/>
            <a:ext cx="2676525" cy="2168525"/>
          </a:xfrm>
          <a:custGeom>
            <a:avLst/>
            <a:gdLst>
              <a:gd name="connsiteX0" fmla="*/ 0 w 1911350"/>
              <a:gd name="connsiteY0" fmla="*/ 1028700 h 1549151"/>
              <a:gd name="connsiteX1" fmla="*/ 25400 w 1911350"/>
              <a:gd name="connsiteY1" fmla="*/ 933450 h 1549151"/>
              <a:gd name="connsiteX2" fmla="*/ 165100 w 1911350"/>
              <a:gd name="connsiteY2" fmla="*/ 920750 h 1549151"/>
              <a:gd name="connsiteX3" fmla="*/ 330200 w 1911350"/>
              <a:gd name="connsiteY3" fmla="*/ 863600 h 1549151"/>
              <a:gd name="connsiteX4" fmla="*/ 311150 w 1911350"/>
              <a:gd name="connsiteY4" fmla="*/ 831850 h 1549151"/>
              <a:gd name="connsiteX5" fmla="*/ 273050 w 1911350"/>
              <a:gd name="connsiteY5" fmla="*/ 819150 h 1549151"/>
              <a:gd name="connsiteX6" fmla="*/ 171450 w 1911350"/>
              <a:gd name="connsiteY6" fmla="*/ 857250 h 1549151"/>
              <a:gd name="connsiteX7" fmla="*/ 69850 w 1911350"/>
              <a:gd name="connsiteY7" fmla="*/ 882650 h 1549151"/>
              <a:gd name="connsiteX8" fmla="*/ 31750 w 1911350"/>
              <a:gd name="connsiteY8" fmla="*/ 857250 h 1549151"/>
              <a:gd name="connsiteX9" fmla="*/ 38100 w 1911350"/>
              <a:gd name="connsiteY9" fmla="*/ 819150 h 1549151"/>
              <a:gd name="connsiteX10" fmla="*/ 133350 w 1911350"/>
              <a:gd name="connsiteY10" fmla="*/ 774700 h 1549151"/>
              <a:gd name="connsiteX11" fmla="*/ 139700 w 1911350"/>
              <a:gd name="connsiteY11" fmla="*/ 717550 h 1549151"/>
              <a:gd name="connsiteX12" fmla="*/ 457200 w 1911350"/>
              <a:gd name="connsiteY12" fmla="*/ 501650 h 1549151"/>
              <a:gd name="connsiteX13" fmla="*/ 533400 w 1911350"/>
              <a:gd name="connsiteY13" fmla="*/ 520700 h 1549151"/>
              <a:gd name="connsiteX14" fmla="*/ 609600 w 1911350"/>
              <a:gd name="connsiteY14" fmla="*/ 501650 h 1549151"/>
              <a:gd name="connsiteX15" fmla="*/ 698500 w 1911350"/>
              <a:gd name="connsiteY15" fmla="*/ 412750 h 1549151"/>
              <a:gd name="connsiteX16" fmla="*/ 781050 w 1911350"/>
              <a:gd name="connsiteY16" fmla="*/ 336550 h 1549151"/>
              <a:gd name="connsiteX17" fmla="*/ 812800 w 1911350"/>
              <a:gd name="connsiteY17" fmla="*/ 247650 h 1549151"/>
              <a:gd name="connsiteX18" fmla="*/ 869950 w 1911350"/>
              <a:gd name="connsiteY18" fmla="*/ 241300 h 1549151"/>
              <a:gd name="connsiteX19" fmla="*/ 920750 w 1911350"/>
              <a:gd name="connsiteY19" fmla="*/ 260350 h 1549151"/>
              <a:gd name="connsiteX20" fmla="*/ 958850 w 1911350"/>
              <a:gd name="connsiteY20" fmla="*/ 317500 h 1549151"/>
              <a:gd name="connsiteX21" fmla="*/ 1047750 w 1911350"/>
              <a:gd name="connsiteY21" fmla="*/ 266700 h 1549151"/>
              <a:gd name="connsiteX22" fmla="*/ 1117600 w 1911350"/>
              <a:gd name="connsiteY22" fmla="*/ 228600 h 1549151"/>
              <a:gd name="connsiteX23" fmla="*/ 1187450 w 1911350"/>
              <a:gd name="connsiteY23" fmla="*/ 184150 h 1549151"/>
              <a:gd name="connsiteX24" fmla="*/ 1231900 w 1911350"/>
              <a:gd name="connsiteY24" fmla="*/ 101600 h 1549151"/>
              <a:gd name="connsiteX25" fmla="*/ 1358900 w 1911350"/>
              <a:gd name="connsiteY25" fmla="*/ 0 h 1549151"/>
              <a:gd name="connsiteX26" fmla="*/ 1485900 w 1911350"/>
              <a:gd name="connsiteY26" fmla="*/ 95250 h 1549151"/>
              <a:gd name="connsiteX27" fmla="*/ 1454150 w 1911350"/>
              <a:gd name="connsiteY27" fmla="*/ 184150 h 1549151"/>
              <a:gd name="connsiteX28" fmla="*/ 1447800 w 1911350"/>
              <a:gd name="connsiteY28" fmla="*/ 266700 h 1549151"/>
              <a:gd name="connsiteX29" fmla="*/ 1473200 w 1911350"/>
              <a:gd name="connsiteY29" fmla="*/ 381000 h 1549151"/>
              <a:gd name="connsiteX30" fmla="*/ 1638300 w 1911350"/>
              <a:gd name="connsiteY30" fmla="*/ 374650 h 1549151"/>
              <a:gd name="connsiteX31" fmla="*/ 1809750 w 1911350"/>
              <a:gd name="connsiteY31" fmla="*/ 374650 h 1549151"/>
              <a:gd name="connsiteX32" fmla="*/ 1911350 w 1911350"/>
              <a:gd name="connsiteY32" fmla="*/ 431800 h 1549151"/>
              <a:gd name="connsiteX33" fmla="*/ 1905000 w 1911350"/>
              <a:gd name="connsiteY33" fmla="*/ 488950 h 1549151"/>
              <a:gd name="connsiteX34" fmla="*/ 1835150 w 1911350"/>
              <a:gd name="connsiteY34" fmla="*/ 565150 h 1549151"/>
              <a:gd name="connsiteX35" fmla="*/ 1708150 w 1911350"/>
              <a:gd name="connsiteY35" fmla="*/ 514350 h 1549151"/>
              <a:gd name="connsiteX36" fmla="*/ 1574800 w 1911350"/>
              <a:gd name="connsiteY36" fmla="*/ 609600 h 1549151"/>
              <a:gd name="connsiteX37" fmla="*/ 1492250 w 1911350"/>
              <a:gd name="connsiteY37" fmla="*/ 654050 h 1549151"/>
              <a:gd name="connsiteX38" fmla="*/ 1422400 w 1911350"/>
              <a:gd name="connsiteY38" fmla="*/ 755650 h 1549151"/>
              <a:gd name="connsiteX39" fmla="*/ 1473200 w 1911350"/>
              <a:gd name="connsiteY39" fmla="*/ 825500 h 1549151"/>
              <a:gd name="connsiteX40" fmla="*/ 1587500 w 1911350"/>
              <a:gd name="connsiteY40" fmla="*/ 920750 h 1549151"/>
              <a:gd name="connsiteX41" fmla="*/ 1530350 w 1911350"/>
              <a:gd name="connsiteY41" fmla="*/ 1073150 h 1549151"/>
              <a:gd name="connsiteX42" fmla="*/ 1454150 w 1911350"/>
              <a:gd name="connsiteY42" fmla="*/ 1193800 h 1549151"/>
              <a:gd name="connsiteX43" fmla="*/ 1295400 w 1911350"/>
              <a:gd name="connsiteY43" fmla="*/ 1104900 h 1549151"/>
              <a:gd name="connsiteX44" fmla="*/ 1257300 w 1911350"/>
              <a:gd name="connsiteY44" fmla="*/ 1092200 h 1549151"/>
              <a:gd name="connsiteX45" fmla="*/ 1244600 w 1911350"/>
              <a:gd name="connsiteY45" fmla="*/ 1085850 h 1549151"/>
              <a:gd name="connsiteX46" fmla="*/ 1149350 w 1911350"/>
              <a:gd name="connsiteY46" fmla="*/ 1054100 h 1549151"/>
              <a:gd name="connsiteX47" fmla="*/ 1066800 w 1911350"/>
              <a:gd name="connsiteY47" fmla="*/ 1416050 h 1549151"/>
              <a:gd name="connsiteX48" fmla="*/ 1016000 w 1911350"/>
              <a:gd name="connsiteY48" fmla="*/ 1524000 h 1549151"/>
              <a:gd name="connsiteX49" fmla="*/ 920750 w 1911350"/>
              <a:gd name="connsiteY49" fmla="*/ 1530350 h 1549151"/>
              <a:gd name="connsiteX50" fmla="*/ 876300 w 1911350"/>
              <a:gd name="connsiteY50" fmla="*/ 1485900 h 1549151"/>
              <a:gd name="connsiteX51" fmla="*/ 806450 w 1911350"/>
              <a:gd name="connsiteY51" fmla="*/ 1320800 h 1549151"/>
              <a:gd name="connsiteX52" fmla="*/ 781050 w 1911350"/>
              <a:gd name="connsiteY52" fmla="*/ 1238250 h 1549151"/>
              <a:gd name="connsiteX53" fmla="*/ 565150 w 1911350"/>
              <a:gd name="connsiteY53" fmla="*/ 1257300 h 1549151"/>
              <a:gd name="connsiteX54" fmla="*/ 361950 w 1911350"/>
              <a:gd name="connsiteY54" fmla="*/ 1257300 h 1549151"/>
              <a:gd name="connsiteX55" fmla="*/ 209550 w 1911350"/>
              <a:gd name="connsiteY55" fmla="*/ 1244600 h 1549151"/>
              <a:gd name="connsiteX56" fmla="*/ 158750 w 1911350"/>
              <a:gd name="connsiteY56" fmla="*/ 1206500 h 1549151"/>
              <a:gd name="connsiteX57" fmla="*/ 57150 w 1911350"/>
              <a:gd name="connsiteY57" fmla="*/ 1225550 h 1549151"/>
              <a:gd name="connsiteX58" fmla="*/ 31750 w 1911350"/>
              <a:gd name="connsiteY58" fmla="*/ 1181100 h 1549151"/>
              <a:gd name="connsiteX59" fmla="*/ 6350 w 1911350"/>
              <a:gd name="connsiteY59" fmla="*/ 1092200 h 1549151"/>
              <a:gd name="connsiteX60" fmla="*/ 0 w 1911350"/>
              <a:gd name="connsiteY60" fmla="*/ 1028700 h 1549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911350" h="1549151">
                <a:moveTo>
                  <a:pt x="0" y="1028700"/>
                </a:moveTo>
                <a:lnTo>
                  <a:pt x="25400" y="933450"/>
                </a:lnTo>
                <a:cubicBezTo>
                  <a:pt x="160857" y="920549"/>
                  <a:pt x="114099" y="920750"/>
                  <a:pt x="165100" y="920750"/>
                </a:cubicBezTo>
                <a:lnTo>
                  <a:pt x="330200" y="863600"/>
                </a:lnTo>
                <a:lnTo>
                  <a:pt x="311150" y="831850"/>
                </a:lnTo>
                <a:lnTo>
                  <a:pt x="273050" y="819150"/>
                </a:lnTo>
                <a:lnTo>
                  <a:pt x="171450" y="857250"/>
                </a:lnTo>
                <a:lnTo>
                  <a:pt x="69850" y="882650"/>
                </a:lnTo>
                <a:lnTo>
                  <a:pt x="31750" y="857250"/>
                </a:lnTo>
                <a:cubicBezTo>
                  <a:pt x="17042" y="813126"/>
                  <a:pt x="5663" y="819150"/>
                  <a:pt x="38100" y="819150"/>
                </a:cubicBezTo>
                <a:lnTo>
                  <a:pt x="133350" y="774700"/>
                </a:lnTo>
                <a:lnTo>
                  <a:pt x="139700" y="717550"/>
                </a:lnTo>
                <a:lnTo>
                  <a:pt x="457200" y="501650"/>
                </a:lnTo>
                <a:lnTo>
                  <a:pt x="533400" y="520700"/>
                </a:lnTo>
                <a:lnTo>
                  <a:pt x="609600" y="501650"/>
                </a:lnTo>
                <a:lnTo>
                  <a:pt x="698500" y="412750"/>
                </a:lnTo>
                <a:lnTo>
                  <a:pt x="781050" y="336550"/>
                </a:lnTo>
                <a:lnTo>
                  <a:pt x="812800" y="247650"/>
                </a:lnTo>
                <a:lnTo>
                  <a:pt x="869950" y="241300"/>
                </a:lnTo>
                <a:lnTo>
                  <a:pt x="920750" y="260350"/>
                </a:lnTo>
                <a:lnTo>
                  <a:pt x="958850" y="317500"/>
                </a:lnTo>
                <a:cubicBezTo>
                  <a:pt x="1049643" y="272103"/>
                  <a:pt x="1047750" y="306181"/>
                  <a:pt x="1047750" y="266700"/>
                </a:cubicBezTo>
                <a:lnTo>
                  <a:pt x="1117600" y="228600"/>
                </a:lnTo>
                <a:lnTo>
                  <a:pt x="1187450" y="184150"/>
                </a:lnTo>
                <a:lnTo>
                  <a:pt x="1231900" y="101600"/>
                </a:lnTo>
                <a:lnTo>
                  <a:pt x="1358900" y="0"/>
                </a:lnTo>
                <a:lnTo>
                  <a:pt x="1485900" y="95250"/>
                </a:lnTo>
                <a:lnTo>
                  <a:pt x="1454150" y="184150"/>
                </a:lnTo>
                <a:cubicBezTo>
                  <a:pt x="1447624" y="262459"/>
                  <a:pt x="1447800" y="234862"/>
                  <a:pt x="1447800" y="266700"/>
                </a:cubicBezTo>
                <a:lnTo>
                  <a:pt x="1473200" y="381000"/>
                </a:lnTo>
                <a:lnTo>
                  <a:pt x="1638300" y="374650"/>
                </a:lnTo>
                <a:cubicBezTo>
                  <a:pt x="1811865" y="368222"/>
                  <a:pt x="1809750" y="311111"/>
                  <a:pt x="1809750" y="374650"/>
                </a:cubicBezTo>
                <a:lnTo>
                  <a:pt x="1911350" y="431800"/>
                </a:lnTo>
                <a:lnTo>
                  <a:pt x="1905000" y="488950"/>
                </a:lnTo>
                <a:lnTo>
                  <a:pt x="1835150" y="565150"/>
                </a:lnTo>
                <a:lnTo>
                  <a:pt x="1708150" y="514350"/>
                </a:lnTo>
                <a:lnTo>
                  <a:pt x="1574800" y="609600"/>
                </a:lnTo>
                <a:lnTo>
                  <a:pt x="1492250" y="654050"/>
                </a:lnTo>
                <a:lnTo>
                  <a:pt x="1422400" y="755650"/>
                </a:lnTo>
                <a:lnTo>
                  <a:pt x="1473200" y="825500"/>
                </a:lnTo>
                <a:lnTo>
                  <a:pt x="1587500" y="920750"/>
                </a:lnTo>
                <a:lnTo>
                  <a:pt x="1530350" y="1073150"/>
                </a:lnTo>
                <a:lnTo>
                  <a:pt x="1454150" y="1193800"/>
                </a:lnTo>
                <a:cubicBezTo>
                  <a:pt x="1401233" y="1164167"/>
                  <a:pt x="1349294" y="1132716"/>
                  <a:pt x="1295400" y="1104900"/>
                </a:cubicBezTo>
                <a:cubicBezTo>
                  <a:pt x="1283504" y="1098760"/>
                  <a:pt x="1269274" y="1098187"/>
                  <a:pt x="1257300" y="1092200"/>
                </a:cubicBezTo>
                <a:lnTo>
                  <a:pt x="1244600" y="1085850"/>
                </a:lnTo>
                <a:lnTo>
                  <a:pt x="1149350" y="1054100"/>
                </a:lnTo>
                <a:lnTo>
                  <a:pt x="1066800" y="1416050"/>
                </a:lnTo>
                <a:lnTo>
                  <a:pt x="1016000" y="1524000"/>
                </a:lnTo>
                <a:cubicBezTo>
                  <a:pt x="928772" y="1537420"/>
                  <a:pt x="958351" y="1549151"/>
                  <a:pt x="920750" y="1530350"/>
                </a:cubicBezTo>
                <a:lnTo>
                  <a:pt x="876300" y="1485900"/>
                </a:lnTo>
                <a:cubicBezTo>
                  <a:pt x="812040" y="1318824"/>
                  <a:pt x="871764" y="1320800"/>
                  <a:pt x="806450" y="1320800"/>
                </a:cubicBezTo>
                <a:lnTo>
                  <a:pt x="781050" y="1238250"/>
                </a:lnTo>
                <a:lnTo>
                  <a:pt x="565150" y="1257300"/>
                </a:lnTo>
                <a:lnTo>
                  <a:pt x="361950" y="1257300"/>
                </a:lnTo>
                <a:cubicBezTo>
                  <a:pt x="212909" y="1250820"/>
                  <a:pt x="250357" y="1285407"/>
                  <a:pt x="209550" y="1244600"/>
                </a:cubicBezTo>
                <a:lnTo>
                  <a:pt x="158750" y="1206500"/>
                </a:lnTo>
                <a:lnTo>
                  <a:pt x="57150" y="1225550"/>
                </a:lnTo>
                <a:lnTo>
                  <a:pt x="31750" y="1181100"/>
                </a:lnTo>
                <a:lnTo>
                  <a:pt x="6350" y="1092200"/>
                </a:lnTo>
                <a:lnTo>
                  <a:pt x="0" y="1028700"/>
                </a:lnTo>
                <a:close/>
              </a:path>
            </a:pathLst>
          </a:custGeom>
          <a:solidFill>
            <a:srgbClr val="C00000">
              <a:alpha val="15000"/>
            </a:srgbClr>
          </a:solidFill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69" tIns="63986" rIns="127969" bIns="63986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schemeClr val="tx1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8845550" y="3956050"/>
            <a:ext cx="1244600" cy="915988"/>
          </a:xfrm>
          <a:custGeom>
            <a:avLst/>
            <a:gdLst>
              <a:gd name="connsiteX0" fmla="*/ 31750 w 889000"/>
              <a:gd name="connsiteY0" fmla="*/ 488950 h 654050"/>
              <a:gd name="connsiteX1" fmla="*/ 76200 w 889000"/>
              <a:gd name="connsiteY1" fmla="*/ 450850 h 654050"/>
              <a:gd name="connsiteX2" fmla="*/ 76200 w 889000"/>
              <a:gd name="connsiteY2" fmla="*/ 381000 h 654050"/>
              <a:gd name="connsiteX3" fmla="*/ 63500 w 889000"/>
              <a:gd name="connsiteY3" fmla="*/ 330200 h 654050"/>
              <a:gd name="connsiteX4" fmla="*/ 25400 w 889000"/>
              <a:gd name="connsiteY4" fmla="*/ 311150 h 654050"/>
              <a:gd name="connsiteX5" fmla="*/ 0 w 889000"/>
              <a:gd name="connsiteY5" fmla="*/ 266700 h 654050"/>
              <a:gd name="connsiteX6" fmla="*/ 57150 w 889000"/>
              <a:gd name="connsiteY6" fmla="*/ 88900 h 654050"/>
              <a:gd name="connsiteX7" fmla="*/ 95250 w 889000"/>
              <a:gd name="connsiteY7" fmla="*/ 0 h 654050"/>
              <a:gd name="connsiteX8" fmla="*/ 184150 w 889000"/>
              <a:gd name="connsiteY8" fmla="*/ 0 h 654050"/>
              <a:gd name="connsiteX9" fmla="*/ 330200 w 889000"/>
              <a:gd name="connsiteY9" fmla="*/ 57150 h 654050"/>
              <a:gd name="connsiteX10" fmla="*/ 501650 w 889000"/>
              <a:gd name="connsiteY10" fmla="*/ 76200 h 654050"/>
              <a:gd name="connsiteX11" fmla="*/ 666750 w 889000"/>
              <a:gd name="connsiteY11" fmla="*/ 38100 h 654050"/>
              <a:gd name="connsiteX12" fmla="*/ 711200 w 889000"/>
              <a:gd name="connsiteY12" fmla="*/ 101600 h 654050"/>
              <a:gd name="connsiteX13" fmla="*/ 723900 w 889000"/>
              <a:gd name="connsiteY13" fmla="*/ 171450 h 654050"/>
              <a:gd name="connsiteX14" fmla="*/ 787400 w 889000"/>
              <a:gd name="connsiteY14" fmla="*/ 273050 h 654050"/>
              <a:gd name="connsiteX15" fmla="*/ 889000 w 889000"/>
              <a:gd name="connsiteY15" fmla="*/ 342900 h 654050"/>
              <a:gd name="connsiteX16" fmla="*/ 825500 w 889000"/>
              <a:gd name="connsiteY16" fmla="*/ 406400 h 654050"/>
              <a:gd name="connsiteX17" fmla="*/ 755650 w 889000"/>
              <a:gd name="connsiteY17" fmla="*/ 476250 h 654050"/>
              <a:gd name="connsiteX18" fmla="*/ 711200 w 889000"/>
              <a:gd name="connsiteY18" fmla="*/ 552450 h 654050"/>
              <a:gd name="connsiteX19" fmla="*/ 571500 w 889000"/>
              <a:gd name="connsiteY19" fmla="*/ 533400 h 654050"/>
              <a:gd name="connsiteX20" fmla="*/ 539750 w 889000"/>
              <a:gd name="connsiteY20" fmla="*/ 488950 h 654050"/>
              <a:gd name="connsiteX21" fmla="*/ 450850 w 889000"/>
              <a:gd name="connsiteY21" fmla="*/ 533400 h 654050"/>
              <a:gd name="connsiteX22" fmla="*/ 406400 w 889000"/>
              <a:gd name="connsiteY22" fmla="*/ 584200 h 654050"/>
              <a:gd name="connsiteX23" fmla="*/ 336550 w 889000"/>
              <a:gd name="connsiteY23" fmla="*/ 539750 h 654050"/>
              <a:gd name="connsiteX24" fmla="*/ 304800 w 889000"/>
              <a:gd name="connsiteY24" fmla="*/ 495300 h 654050"/>
              <a:gd name="connsiteX25" fmla="*/ 222250 w 889000"/>
              <a:gd name="connsiteY25" fmla="*/ 508000 h 654050"/>
              <a:gd name="connsiteX26" fmla="*/ 222250 w 889000"/>
              <a:gd name="connsiteY26" fmla="*/ 590550 h 654050"/>
              <a:gd name="connsiteX27" fmla="*/ 152400 w 889000"/>
              <a:gd name="connsiteY27" fmla="*/ 654050 h 654050"/>
              <a:gd name="connsiteX28" fmla="*/ 31750 w 889000"/>
              <a:gd name="connsiteY28" fmla="*/ 622300 h 654050"/>
              <a:gd name="connsiteX29" fmla="*/ 25400 w 889000"/>
              <a:gd name="connsiteY29" fmla="*/ 539750 h 654050"/>
              <a:gd name="connsiteX30" fmla="*/ 31750 w 889000"/>
              <a:gd name="connsiteY30" fmla="*/ 488950 h 654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889000" h="654050">
                <a:moveTo>
                  <a:pt x="31750" y="488950"/>
                </a:moveTo>
                <a:lnTo>
                  <a:pt x="76200" y="450850"/>
                </a:lnTo>
                <a:lnTo>
                  <a:pt x="76200" y="381000"/>
                </a:lnTo>
                <a:lnTo>
                  <a:pt x="63500" y="330200"/>
                </a:lnTo>
                <a:lnTo>
                  <a:pt x="25400" y="311150"/>
                </a:lnTo>
                <a:lnTo>
                  <a:pt x="0" y="266700"/>
                </a:lnTo>
                <a:lnTo>
                  <a:pt x="57150" y="88900"/>
                </a:lnTo>
                <a:lnTo>
                  <a:pt x="95250" y="0"/>
                </a:lnTo>
                <a:lnTo>
                  <a:pt x="184150" y="0"/>
                </a:lnTo>
                <a:lnTo>
                  <a:pt x="330200" y="57150"/>
                </a:lnTo>
                <a:lnTo>
                  <a:pt x="501650" y="76200"/>
                </a:lnTo>
                <a:lnTo>
                  <a:pt x="666750" y="38100"/>
                </a:lnTo>
                <a:lnTo>
                  <a:pt x="711200" y="101600"/>
                </a:lnTo>
                <a:lnTo>
                  <a:pt x="723900" y="171450"/>
                </a:lnTo>
                <a:lnTo>
                  <a:pt x="787400" y="273050"/>
                </a:lnTo>
                <a:lnTo>
                  <a:pt x="889000" y="342900"/>
                </a:lnTo>
                <a:lnTo>
                  <a:pt x="825500" y="406400"/>
                </a:lnTo>
                <a:lnTo>
                  <a:pt x="755650" y="476250"/>
                </a:lnTo>
                <a:cubicBezTo>
                  <a:pt x="734547" y="560664"/>
                  <a:pt x="762782" y="552450"/>
                  <a:pt x="711200" y="552450"/>
                </a:cubicBezTo>
                <a:lnTo>
                  <a:pt x="571500" y="533400"/>
                </a:lnTo>
                <a:lnTo>
                  <a:pt x="539750" y="488950"/>
                </a:lnTo>
                <a:lnTo>
                  <a:pt x="450850" y="533400"/>
                </a:lnTo>
                <a:lnTo>
                  <a:pt x="406400" y="584200"/>
                </a:lnTo>
                <a:cubicBezTo>
                  <a:pt x="340333" y="544560"/>
                  <a:pt x="360354" y="563554"/>
                  <a:pt x="336550" y="539750"/>
                </a:cubicBezTo>
                <a:lnTo>
                  <a:pt x="304800" y="495300"/>
                </a:lnTo>
                <a:lnTo>
                  <a:pt x="222250" y="508000"/>
                </a:lnTo>
                <a:lnTo>
                  <a:pt x="222250" y="590550"/>
                </a:lnTo>
                <a:lnTo>
                  <a:pt x="152400" y="654050"/>
                </a:lnTo>
                <a:lnTo>
                  <a:pt x="31750" y="622300"/>
                </a:lnTo>
                <a:lnTo>
                  <a:pt x="25400" y="539750"/>
                </a:lnTo>
                <a:lnTo>
                  <a:pt x="31750" y="488950"/>
                </a:lnTo>
                <a:close/>
              </a:path>
            </a:pathLst>
          </a:custGeom>
          <a:solidFill>
            <a:srgbClr val="C00000">
              <a:alpha val="15000"/>
            </a:srgbClr>
          </a:solidFill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69" tIns="63986" rIns="127969" bIns="63986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schemeClr val="tx1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7832725" y="6024563"/>
            <a:ext cx="1368425" cy="1747837"/>
          </a:xfrm>
          <a:custGeom>
            <a:avLst/>
            <a:gdLst>
              <a:gd name="connsiteX0" fmla="*/ 101600 w 978569"/>
              <a:gd name="connsiteY0" fmla="*/ 688148 h 1248062"/>
              <a:gd name="connsiteX1" fmla="*/ 203200 w 978569"/>
              <a:gd name="connsiteY1" fmla="*/ 624648 h 1248062"/>
              <a:gd name="connsiteX2" fmla="*/ 241300 w 978569"/>
              <a:gd name="connsiteY2" fmla="*/ 592898 h 1248062"/>
              <a:gd name="connsiteX3" fmla="*/ 266700 w 978569"/>
              <a:gd name="connsiteY3" fmla="*/ 516698 h 1248062"/>
              <a:gd name="connsiteX4" fmla="*/ 292100 w 978569"/>
              <a:gd name="connsiteY4" fmla="*/ 503998 h 1248062"/>
              <a:gd name="connsiteX5" fmla="*/ 292100 w 978569"/>
              <a:gd name="connsiteY5" fmla="*/ 440498 h 1248062"/>
              <a:gd name="connsiteX6" fmla="*/ 279400 w 978569"/>
              <a:gd name="connsiteY6" fmla="*/ 376998 h 1248062"/>
              <a:gd name="connsiteX7" fmla="*/ 222250 w 978569"/>
              <a:gd name="connsiteY7" fmla="*/ 313498 h 1248062"/>
              <a:gd name="connsiteX8" fmla="*/ 292100 w 978569"/>
              <a:gd name="connsiteY8" fmla="*/ 256348 h 1248062"/>
              <a:gd name="connsiteX9" fmla="*/ 387350 w 978569"/>
              <a:gd name="connsiteY9" fmla="*/ 173798 h 1248062"/>
              <a:gd name="connsiteX10" fmla="*/ 387350 w 978569"/>
              <a:gd name="connsiteY10" fmla="*/ 122998 h 1248062"/>
              <a:gd name="connsiteX11" fmla="*/ 577850 w 978569"/>
              <a:gd name="connsiteY11" fmla="*/ 72198 h 1248062"/>
              <a:gd name="connsiteX12" fmla="*/ 635000 w 978569"/>
              <a:gd name="connsiteY12" fmla="*/ 40448 h 1248062"/>
              <a:gd name="connsiteX13" fmla="*/ 704850 w 978569"/>
              <a:gd name="connsiteY13" fmla="*/ 2348 h 1248062"/>
              <a:gd name="connsiteX14" fmla="*/ 863600 w 978569"/>
              <a:gd name="connsiteY14" fmla="*/ 2348 h 1248062"/>
              <a:gd name="connsiteX15" fmla="*/ 876300 w 978569"/>
              <a:gd name="connsiteY15" fmla="*/ 84898 h 1248062"/>
              <a:gd name="connsiteX16" fmla="*/ 958850 w 978569"/>
              <a:gd name="connsiteY16" fmla="*/ 161098 h 1248062"/>
              <a:gd name="connsiteX17" fmla="*/ 952500 w 978569"/>
              <a:gd name="connsiteY17" fmla="*/ 345248 h 1248062"/>
              <a:gd name="connsiteX18" fmla="*/ 933450 w 978569"/>
              <a:gd name="connsiteY18" fmla="*/ 484948 h 1248062"/>
              <a:gd name="connsiteX19" fmla="*/ 977900 w 978569"/>
              <a:gd name="connsiteY19" fmla="*/ 624648 h 1248062"/>
              <a:gd name="connsiteX20" fmla="*/ 914400 w 978569"/>
              <a:gd name="connsiteY20" fmla="*/ 764348 h 1248062"/>
              <a:gd name="connsiteX21" fmla="*/ 914400 w 978569"/>
              <a:gd name="connsiteY21" fmla="*/ 929448 h 1248062"/>
              <a:gd name="connsiteX22" fmla="*/ 831850 w 978569"/>
              <a:gd name="connsiteY22" fmla="*/ 980248 h 1248062"/>
              <a:gd name="connsiteX23" fmla="*/ 755650 w 978569"/>
              <a:gd name="connsiteY23" fmla="*/ 1100898 h 1248062"/>
              <a:gd name="connsiteX24" fmla="*/ 603250 w 978569"/>
              <a:gd name="connsiteY24" fmla="*/ 1208848 h 1248062"/>
              <a:gd name="connsiteX25" fmla="*/ 450850 w 978569"/>
              <a:gd name="connsiteY25" fmla="*/ 1246948 h 1248062"/>
              <a:gd name="connsiteX26" fmla="*/ 336550 w 978569"/>
              <a:gd name="connsiteY26" fmla="*/ 1246948 h 1248062"/>
              <a:gd name="connsiteX27" fmla="*/ 196850 w 978569"/>
              <a:gd name="connsiteY27" fmla="*/ 1183448 h 1248062"/>
              <a:gd name="connsiteX28" fmla="*/ 101600 w 978569"/>
              <a:gd name="connsiteY28" fmla="*/ 1100898 h 1248062"/>
              <a:gd name="connsiteX29" fmla="*/ 63500 w 978569"/>
              <a:gd name="connsiteY29" fmla="*/ 1024698 h 1248062"/>
              <a:gd name="connsiteX30" fmla="*/ 19050 w 978569"/>
              <a:gd name="connsiteY30" fmla="*/ 967548 h 1248062"/>
              <a:gd name="connsiteX31" fmla="*/ 0 w 978569"/>
              <a:gd name="connsiteY31" fmla="*/ 865948 h 1248062"/>
              <a:gd name="connsiteX32" fmla="*/ 12700 w 978569"/>
              <a:gd name="connsiteY32" fmla="*/ 751648 h 1248062"/>
              <a:gd name="connsiteX33" fmla="*/ 101600 w 978569"/>
              <a:gd name="connsiteY33" fmla="*/ 688148 h 1248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978569" h="1248062">
                <a:moveTo>
                  <a:pt x="101600" y="688148"/>
                </a:moveTo>
                <a:lnTo>
                  <a:pt x="203200" y="624648"/>
                </a:lnTo>
                <a:cubicBezTo>
                  <a:pt x="243061" y="598074"/>
                  <a:pt x="241300" y="614512"/>
                  <a:pt x="241300" y="592898"/>
                </a:cubicBezTo>
                <a:lnTo>
                  <a:pt x="266700" y="516698"/>
                </a:lnTo>
                <a:lnTo>
                  <a:pt x="292100" y="503998"/>
                </a:lnTo>
                <a:lnTo>
                  <a:pt x="292100" y="440498"/>
                </a:lnTo>
                <a:lnTo>
                  <a:pt x="279400" y="376998"/>
                </a:lnTo>
                <a:lnTo>
                  <a:pt x="222250" y="313498"/>
                </a:lnTo>
                <a:lnTo>
                  <a:pt x="292100" y="256348"/>
                </a:lnTo>
                <a:lnTo>
                  <a:pt x="387350" y="173798"/>
                </a:lnTo>
                <a:lnTo>
                  <a:pt x="387350" y="122998"/>
                </a:lnTo>
                <a:lnTo>
                  <a:pt x="577850" y="72198"/>
                </a:lnTo>
                <a:lnTo>
                  <a:pt x="635000" y="40448"/>
                </a:lnTo>
                <a:cubicBezTo>
                  <a:pt x="695672" y="0"/>
                  <a:pt x="669255" y="2348"/>
                  <a:pt x="704850" y="2348"/>
                </a:cubicBezTo>
                <a:lnTo>
                  <a:pt x="863600" y="2348"/>
                </a:lnTo>
                <a:lnTo>
                  <a:pt x="876300" y="84898"/>
                </a:lnTo>
                <a:lnTo>
                  <a:pt x="958850" y="161098"/>
                </a:lnTo>
                <a:lnTo>
                  <a:pt x="952500" y="345248"/>
                </a:lnTo>
                <a:lnTo>
                  <a:pt x="933450" y="484948"/>
                </a:lnTo>
                <a:cubicBezTo>
                  <a:pt x="978569" y="620306"/>
                  <a:pt x="977900" y="571444"/>
                  <a:pt x="977900" y="624648"/>
                </a:cubicBezTo>
                <a:lnTo>
                  <a:pt x="914400" y="764348"/>
                </a:lnTo>
                <a:cubicBezTo>
                  <a:pt x="920831" y="931563"/>
                  <a:pt x="975824" y="929448"/>
                  <a:pt x="914400" y="929448"/>
                </a:cubicBezTo>
                <a:cubicBezTo>
                  <a:pt x="835614" y="975406"/>
                  <a:pt x="858993" y="953105"/>
                  <a:pt x="831850" y="980248"/>
                </a:cubicBezTo>
                <a:lnTo>
                  <a:pt x="755650" y="1100898"/>
                </a:lnTo>
                <a:lnTo>
                  <a:pt x="603250" y="1208848"/>
                </a:lnTo>
                <a:cubicBezTo>
                  <a:pt x="459466" y="1248062"/>
                  <a:pt x="511817" y="1246948"/>
                  <a:pt x="450850" y="1246948"/>
                </a:cubicBezTo>
                <a:lnTo>
                  <a:pt x="336550" y="1246948"/>
                </a:lnTo>
                <a:lnTo>
                  <a:pt x="196850" y="1183448"/>
                </a:lnTo>
                <a:lnTo>
                  <a:pt x="101600" y="1100898"/>
                </a:lnTo>
                <a:lnTo>
                  <a:pt x="63500" y="1024698"/>
                </a:lnTo>
                <a:lnTo>
                  <a:pt x="19050" y="967548"/>
                </a:lnTo>
                <a:lnTo>
                  <a:pt x="0" y="865948"/>
                </a:lnTo>
                <a:lnTo>
                  <a:pt x="12700" y="751648"/>
                </a:lnTo>
                <a:lnTo>
                  <a:pt x="101600" y="688148"/>
                </a:lnTo>
                <a:close/>
              </a:path>
            </a:pathLst>
          </a:custGeom>
          <a:solidFill>
            <a:srgbClr val="C00000">
              <a:alpha val="15000"/>
            </a:srgbClr>
          </a:solidFill>
          <a:ln w="12700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69" tIns="63986" rIns="127969" bIns="63986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endParaRPr lang="ru-RU">
              <a:solidFill>
                <a:schemeClr val="tx1"/>
              </a:solidFill>
            </a:endParaRPr>
          </a:p>
        </p:txBody>
      </p:sp>
      <p:sp>
        <p:nvSpPr>
          <p:cNvPr id="8" name="Прямоугольник 7"/>
          <p:cNvSpPr/>
          <p:nvPr/>
        </p:nvSpPr>
        <p:spPr>
          <a:xfrm rot="375604">
            <a:off x="7486650" y="3689350"/>
            <a:ext cx="584200" cy="3000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69" tIns="63986" rIns="127969" bIns="63986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М-29</a:t>
            </a:r>
          </a:p>
        </p:txBody>
      </p:sp>
      <p:sp>
        <p:nvSpPr>
          <p:cNvPr id="16404" name="Text Box 14"/>
          <p:cNvSpPr txBox="1">
            <a:spLocks noChangeArrowheads="1"/>
          </p:cNvSpPr>
          <p:nvPr/>
        </p:nvSpPr>
        <p:spPr bwMode="auto">
          <a:xfrm>
            <a:off x="9686925" y="4371975"/>
            <a:ext cx="1000125" cy="200025"/>
          </a:xfrm>
          <a:prstGeom prst="rect">
            <a:avLst/>
          </a:prstGeom>
          <a:gradFill rotWithShape="1">
            <a:gsLst>
              <a:gs pos="0">
                <a:srgbClr val="FF0000">
                  <a:alpha val="96999"/>
                </a:srgbClr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3022600">
              <a:spcBef>
                <a:spcPct val="50000"/>
              </a:spcBef>
            </a:pPr>
            <a:r>
              <a:rPr lang="ru-RU" sz="1300" b="1">
                <a:solidFill>
                  <a:schemeClr val="tx1"/>
                </a:solidFill>
                <a:latin typeface="Calibri" pitchFamily="34" charset="0"/>
              </a:rPr>
              <a:t>Шаами-Юрт</a:t>
            </a:r>
          </a:p>
        </p:txBody>
      </p:sp>
      <p:sp>
        <p:nvSpPr>
          <p:cNvPr id="16405" name="Text Box 14"/>
          <p:cNvSpPr txBox="1">
            <a:spLocks noChangeArrowheads="1"/>
          </p:cNvSpPr>
          <p:nvPr/>
        </p:nvSpPr>
        <p:spPr bwMode="auto">
          <a:xfrm>
            <a:off x="7402513" y="6229350"/>
            <a:ext cx="1158875" cy="200025"/>
          </a:xfrm>
          <a:prstGeom prst="rect">
            <a:avLst/>
          </a:prstGeom>
          <a:gradFill rotWithShape="1">
            <a:gsLst>
              <a:gs pos="0">
                <a:srgbClr val="FF0000">
                  <a:alpha val="96999"/>
                </a:srgbClr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3022600">
              <a:spcBef>
                <a:spcPct val="50000"/>
              </a:spcBef>
            </a:pPr>
            <a:r>
              <a:rPr lang="ru-RU" sz="1300" b="1" dirty="0">
                <a:solidFill>
                  <a:schemeClr val="tx1"/>
                </a:solidFill>
                <a:latin typeface="Calibri" pitchFamily="34" charset="0"/>
              </a:rPr>
              <a:t>Катар-Юрт</a:t>
            </a:r>
          </a:p>
        </p:txBody>
      </p:sp>
      <p:sp>
        <p:nvSpPr>
          <p:cNvPr id="16406" name="AutoShape 98"/>
          <p:cNvSpPr>
            <a:spLocks noChangeArrowheads="1"/>
          </p:cNvSpPr>
          <p:nvPr/>
        </p:nvSpPr>
        <p:spPr bwMode="auto">
          <a:xfrm>
            <a:off x="6257925" y="6800850"/>
            <a:ext cx="288925" cy="287338"/>
          </a:xfrm>
          <a:prstGeom prst="triangle">
            <a:avLst>
              <a:gd name="adj" fmla="val 50000"/>
            </a:avLst>
          </a:prstGeom>
          <a:solidFill>
            <a:srgbClr val="FFFF00"/>
          </a:solidFill>
          <a:ln w="25400">
            <a:solidFill>
              <a:schemeClr val="tx1"/>
            </a:solidFill>
            <a:miter lim="800000"/>
            <a:headEnd/>
            <a:tailEnd/>
          </a:ln>
        </p:spPr>
        <p:txBody>
          <a:bodyPr wrap="none" lIns="91423" tIns="45712" rIns="91423" bIns="45712" anchor="ctr"/>
          <a:lstStyle/>
          <a:p>
            <a:pPr algn="ctr"/>
            <a:endParaRPr lang="ru-RU">
              <a:solidFill>
                <a:schemeClr val="tx1"/>
              </a:solidFill>
              <a:latin typeface="Calibri" pitchFamily="34" charset="0"/>
            </a:endParaRPr>
          </a:p>
        </p:txBody>
      </p:sp>
      <p:grpSp>
        <p:nvGrpSpPr>
          <p:cNvPr id="6" name="Group 99"/>
          <p:cNvGrpSpPr>
            <a:grpSpLocks/>
          </p:cNvGrpSpPr>
          <p:nvPr/>
        </p:nvGrpSpPr>
        <p:grpSpPr bwMode="auto">
          <a:xfrm>
            <a:off x="6824663" y="5297488"/>
            <a:ext cx="361950" cy="503237"/>
            <a:chOff x="1855" y="1981"/>
            <a:chExt cx="227" cy="317"/>
          </a:xfrm>
        </p:grpSpPr>
        <p:sp>
          <p:nvSpPr>
            <p:cNvPr id="16547" name="Oval 100"/>
            <p:cNvSpPr>
              <a:spLocks noChangeArrowheads="1"/>
            </p:cNvSpPr>
            <p:nvPr/>
          </p:nvSpPr>
          <p:spPr bwMode="auto">
            <a:xfrm>
              <a:off x="1855" y="1981"/>
              <a:ext cx="227" cy="31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graphicFrame>
          <p:nvGraphicFramePr>
            <p:cNvPr id="16396" name="Object 2"/>
            <p:cNvGraphicFramePr>
              <a:graphicFrameLocks noChangeAspect="1"/>
            </p:cNvGraphicFramePr>
            <p:nvPr/>
          </p:nvGraphicFramePr>
          <p:xfrm>
            <a:off x="1915" y="2013"/>
            <a:ext cx="121" cy="284"/>
          </p:xfrm>
          <a:graphic>
            <a:graphicData uri="http://schemas.openxmlformats.org/presentationml/2006/ole">
              <p:oleObj spid="_x0000_s576524" name="Visio" r:id="rId4" imgW="100584" imgH="234696" progId="Visio.Drawing.11">
                <p:embed/>
              </p:oleObj>
            </a:graphicData>
          </a:graphic>
        </p:graphicFrame>
      </p:grpSp>
      <p:sp>
        <p:nvSpPr>
          <p:cNvPr id="16408" name="AutoShape 113"/>
          <p:cNvSpPr>
            <a:spLocks noChangeArrowheads="1"/>
          </p:cNvSpPr>
          <p:nvPr/>
        </p:nvSpPr>
        <p:spPr bwMode="auto">
          <a:xfrm>
            <a:off x="9220200" y="5514975"/>
            <a:ext cx="3581400" cy="592138"/>
          </a:xfrm>
          <a:prstGeom prst="wedgeRoundRectCallout">
            <a:avLst>
              <a:gd name="adj1" fmla="val -56856"/>
              <a:gd name="adj2" fmla="val 27560"/>
              <a:gd name="adj3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59" tIns="0" rIns="91359" bIns="45680"/>
          <a:lstStyle/>
          <a:p>
            <a:pPr algn="ctr" defTabSz="911225"/>
            <a:r>
              <a:rPr lang="ru-RU" sz="900" b="1">
                <a:solidFill>
                  <a:schemeClr val="tx1"/>
                </a:solidFill>
                <a:latin typeface="Calibri" pitchFamily="34" charset="0"/>
              </a:rPr>
              <a:t>Система энергообеспечения</a:t>
            </a:r>
          </a:p>
        </p:txBody>
      </p:sp>
      <p:graphicFrame>
        <p:nvGraphicFramePr>
          <p:cNvPr id="16386" name="Object 3"/>
          <p:cNvGraphicFramePr>
            <a:graphicFrameLocks noChangeAspect="1"/>
          </p:cNvGraphicFramePr>
          <p:nvPr/>
        </p:nvGraphicFramePr>
        <p:xfrm>
          <a:off x="9240838" y="5514975"/>
          <a:ext cx="3560762" cy="400050"/>
        </p:xfrm>
        <a:graphic>
          <a:graphicData uri="http://schemas.openxmlformats.org/presentationml/2006/ole">
            <p:oleObj spid="_x0000_s576514" name="Worksheet" r:id="rId5" imgW="4571952" imgH="552298" progId="Excel.Sheet.8">
              <p:embed/>
            </p:oleObj>
          </a:graphicData>
        </a:graphic>
      </p:graphicFrame>
      <p:sp>
        <p:nvSpPr>
          <p:cNvPr id="16409" name="AutoShape 143"/>
          <p:cNvSpPr>
            <a:spLocks noChangeArrowheads="1"/>
          </p:cNvSpPr>
          <p:nvPr/>
        </p:nvSpPr>
        <p:spPr bwMode="auto">
          <a:xfrm>
            <a:off x="588040" y="6624480"/>
            <a:ext cx="3484563" cy="766762"/>
          </a:xfrm>
          <a:prstGeom prst="wedgeRoundRectCallout">
            <a:avLst>
              <a:gd name="adj1" fmla="val 86324"/>
              <a:gd name="adj2" fmla="val -102011"/>
              <a:gd name="adj3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59" tIns="0" rIns="91359" bIns="45680"/>
          <a:lstStyle/>
          <a:p>
            <a:pPr algn="ctr" defTabSz="911225"/>
            <a:r>
              <a:rPr lang="ru-RU" sz="900" b="1">
                <a:solidFill>
                  <a:schemeClr val="tx1"/>
                </a:solidFill>
                <a:latin typeface="Calibri" pitchFamily="34" charset="0"/>
              </a:rPr>
              <a:t>ОГ и Группа охраны общественного порядка</a:t>
            </a:r>
          </a:p>
        </p:txBody>
      </p:sp>
      <p:graphicFrame>
        <p:nvGraphicFramePr>
          <p:cNvPr id="16387" name="Object 5"/>
          <p:cNvGraphicFramePr>
            <a:graphicFrameLocks noChangeAspect="1"/>
          </p:cNvGraphicFramePr>
          <p:nvPr/>
        </p:nvGraphicFramePr>
        <p:xfrm>
          <a:off x="614322" y="6819923"/>
          <a:ext cx="3444875" cy="1266825"/>
        </p:xfrm>
        <a:graphic>
          <a:graphicData uri="http://schemas.openxmlformats.org/presentationml/2006/ole">
            <p:oleObj spid="_x0000_s576515" name="Worksheet" r:id="rId6" imgW="3571875" imgH="1314450" progId="Excel.Sheet.8">
              <p:embed/>
            </p:oleObj>
          </a:graphicData>
        </a:graphic>
      </p:graphicFrame>
      <p:grpSp>
        <p:nvGrpSpPr>
          <p:cNvPr id="7" name="Group 155"/>
          <p:cNvGrpSpPr>
            <a:grpSpLocks/>
          </p:cNvGrpSpPr>
          <p:nvPr/>
        </p:nvGrpSpPr>
        <p:grpSpPr bwMode="auto">
          <a:xfrm>
            <a:off x="5972175" y="4729163"/>
            <a:ext cx="519113" cy="492125"/>
            <a:chOff x="4466" y="2239"/>
            <a:chExt cx="324" cy="241"/>
          </a:xfrm>
        </p:grpSpPr>
        <p:sp>
          <p:nvSpPr>
            <p:cNvPr id="16541" name="Line 156"/>
            <p:cNvSpPr>
              <a:spLocks noChangeShapeType="1"/>
            </p:cNvSpPr>
            <p:nvPr/>
          </p:nvSpPr>
          <p:spPr bwMode="auto">
            <a:xfrm>
              <a:off x="4531" y="2253"/>
              <a:ext cx="0" cy="22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42" name="Text Box 157"/>
            <p:cNvSpPr txBox="1">
              <a:spLocks noChangeArrowheads="1"/>
            </p:cNvSpPr>
            <p:nvPr/>
          </p:nvSpPr>
          <p:spPr bwMode="auto">
            <a:xfrm>
              <a:off x="4466" y="2239"/>
              <a:ext cx="324" cy="1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75" tIns="45688" rIns="91375" bIns="45688" anchor="b">
              <a:spAutoFit/>
            </a:bodyPr>
            <a:lstStyle/>
            <a:p>
              <a:pPr algn="ctr" defTabSz="911225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  <a:latin typeface="Calibri" pitchFamily="34" charset="0"/>
                </a:rPr>
                <a:t>ГПО</a:t>
              </a:r>
            </a:p>
          </p:txBody>
        </p:sp>
        <p:sp>
          <p:nvSpPr>
            <p:cNvPr id="16543" name="Line 158"/>
            <p:cNvSpPr>
              <a:spLocks noChangeShapeType="1"/>
            </p:cNvSpPr>
            <p:nvPr/>
          </p:nvSpPr>
          <p:spPr bwMode="auto">
            <a:xfrm>
              <a:off x="4531" y="2253"/>
              <a:ext cx="151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44" name="Line 159"/>
            <p:cNvSpPr>
              <a:spLocks noChangeShapeType="1"/>
            </p:cNvSpPr>
            <p:nvPr/>
          </p:nvSpPr>
          <p:spPr bwMode="auto">
            <a:xfrm>
              <a:off x="4682" y="2253"/>
              <a:ext cx="75" cy="68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45" name="Line 160"/>
            <p:cNvSpPr>
              <a:spLocks noChangeShapeType="1"/>
            </p:cNvSpPr>
            <p:nvPr/>
          </p:nvSpPr>
          <p:spPr bwMode="auto">
            <a:xfrm>
              <a:off x="4531" y="2389"/>
              <a:ext cx="151" cy="0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6546" name="Line 161"/>
            <p:cNvSpPr>
              <a:spLocks noChangeShapeType="1"/>
            </p:cNvSpPr>
            <p:nvPr/>
          </p:nvSpPr>
          <p:spPr bwMode="auto">
            <a:xfrm flipH="1">
              <a:off x="4682" y="2321"/>
              <a:ext cx="76" cy="6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9" name="Group 162"/>
          <p:cNvGrpSpPr>
            <a:grpSpLocks/>
          </p:cNvGrpSpPr>
          <p:nvPr/>
        </p:nvGrpSpPr>
        <p:grpSpPr bwMode="auto">
          <a:xfrm>
            <a:off x="5329238" y="5943600"/>
            <a:ext cx="280987" cy="495300"/>
            <a:chOff x="509" y="3282"/>
            <a:chExt cx="182" cy="272"/>
          </a:xfrm>
        </p:grpSpPr>
        <p:cxnSp>
          <p:nvCxnSpPr>
            <p:cNvPr id="16539" name="AutoShape 64"/>
            <p:cNvCxnSpPr>
              <a:cxnSpLocks noChangeShapeType="1"/>
            </p:cNvCxnSpPr>
            <p:nvPr/>
          </p:nvCxnSpPr>
          <p:spPr bwMode="auto">
            <a:xfrm flipH="1">
              <a:off x="509" y="3308"/>
              <a:ext cx="7" cy="246"/>
            </a:xfrm>
            <a:prstGeom prst="straightConnector1">
              <a:avLst/>
            </a:prstGeom>
            <a:noFill/>
            <a:ln w="38100">
              <a:solidFill>
                <a:srgbClr val="0000FF"/>
              </a:solidFill>
              <a:round/>
              <a:headEnd/>
              <a:tailEnd/>
            </a:ln>
          </p:spPr>
        </p:cxnSp>
        <p:sp>
          <p:nvSpPr>
            <p:cNvPr id="16540" name="AutoShape 164"/>
            <p:cNvSpPr>
              <a:spLocks noChangeArrowheads="1"/>
            </p:cNvSpPr>
            <p:nvPr/>
          </p:nvSpPr>
          <p:spPr bwMode="auto">
            <a:xfrm rot="5400000">
              <a:off x="512" y="3285"/>
              <a:ext cx="181" cy="176"/>
            </a:xfrm>
            <a:prstGeom prst="triangle">
              <a:avLst>
                <a:gd name="adj" fmla="val 50000"/>
              </a:avLst>
            </a:prstGeom>
            <a:solidFill>
              <a:srgbClr val="0000FF"/>
            </a:solidFill>
            <a:ln w="38100" algn="ctr">
              <a:solidFill>
                <a:srgbClr val="0000FF"/>
              </a:solidFill>
              <a:miter lim="800000"/>
              <a:headEnd/>
              <a:tailEnd/>
            </a:ln>
          </p:spPr>
          <p:txBody>
            <a:bodyPr rot="10800000" lIns="65258" tIns="32629" rIns="65258" bIns="32629"/>
            <a:lstStyle/>
            <a:p>
              <a:pPr algn="ctr"/>
              <a:endParaRPr lang="ru-RU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10" name="Group 171"/>
          <p:cNvGrpSpPr>
            <a:grpSpLocks/>
          </p:cNvGrpSpPr>
          <p:nvPr/>
        </p:nvGrpSpPr>
        <p:grpSpPr bwMode="auto">
          <a:xfrm>
            <a:off x="5329238" y="5230813"/>
            <a:ext cx="279400" cy="498475"/>
            <a:chOff x="509" y="3282"/>
            <a:chExt cx="182" cy="272"/>
          </a:xfrm>
        </p:grpSpPr>
        <p:cxnSp>
          <p:nvCxnSpPr>
            <p:cNvPr id="16537" name="AutoShape 64"/>
            <p:cNvCxnSpPr>
              <a:cxnSpLocks noChangeShapeType="1"/>
            </p:cNvCxnSpPr>
            <p:nvPr/>
          </p:nvCxnSpPr>
          <p:spPr bwMode="auto">
            <a:xfrm flipH="1">
              <a:off x="509" y="3308"/>
              <a:ext cx="7" cy="246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</p:spPr>
        </p:cxnSp>
        <p:sp>
          <p:nvSpPr>
            <p:cNvPr id="16538" name="AutoShape 173"/>
            <p:cNvSpPr>
              <a:spLocks noChangeArrowheads="1"/>
            </p:cNvSpPr>
            <p:nvPr/>
          </p:nvSpPr>
          <p:spPr bwMode="auto">
            <a:xfrm rot="5400000">
              <a:off x="512" y="3285"/>
              <a:ext cx="181" cy="176"/>
            </a:xfrm>
            <a:prstGeom prst="triangle">
              <a:avLst>
                <a:gd name="adj" fmla="val 50000"/>
              </a:avLst>
            </a:prstGeom>
            <a:solidFill>
              <a:srgbClr val="000000"/>
            </a:solidFill>
            <a:ln w="38100" algn="ctr">
              <a:solidFill>
                <a:schemeClr val="tx1"/>
              </a:solidFill>
              <a:miter lim="800000"/>
              <a:headEnd/>
              <a:tailEnd/>
            </a:ln>
          </p:spPr>
          <p:txBody>
            <a:bodyPr rot="10800000" lIns="65258" tIns="32629" rIns="65258" bIns="32629"/>
            <a:lstStyle/>
            <a:p>
              <a:pPr algn="ctr"/>
              <a:endParaRPr lang="ru-RU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16414" name="AutoShape 177"/>
          <p:cNvSpPr>
            <a:spLocks noChangeArrowheads="1"/>
          </p:cNvSpPr>
          <p:nvPr/>
        </p:nvSpPr>
        <p:spPr bwMode="auto">
          <a:xfrm>
            <a:off x="400050" y="5541091"/>
            <a:ext cx="3606800" cy="661987"/>
          </a:xfrm>
          <a:prstGeom prst="wedgeRoundRectCallout">
            <a:avLst>
              <a:gd name="adj1" fmla="val 87342"/>
              <a:gd name="adj2" fmla="val -64729"/>
              <a:gd name="adj3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59" tIns="0" rIns="91359" bIns="45680"/>
          <a:lstStyle/>
          <a:p>
            <a:pPr algn="ctr" defTabSz="911225"/>
            <a:r>
              <a:rPr lang="ru-RU" sz="900" b="1">
                <a:solidFill>
                  <a:schemeClr val="tx1"/>
                </a:solidFill>
                <a:latin typeface="Calibri" pitchFamily="34" charset="0"/>
              </a:rPr>
              <a:t>Механизированная группа</a:t>
            </a:r>
          </a:p>
        </p:txBody>
      </p:sp>
      <p:graphicFrame>
        <p:nvGraphicFramePr>
          <p:cNvPr id="16388" name="Object 6"/>
          <p:cNvGraphicFramePr>
            <a:graphicFrameLocks noChangeAspect="1"/>
          </p:cNvGraphicFramePr>
          <p:nvPr/>
        </p:nvGraphicFramePr>
        <p:xfrm>
          <a:off x="447675" y="5748349"/>
          <a:ext cx="3532188" cy="623887"/>
        </p:xfrm>
        <a:graphic>
          <a:graphicData uri="http://schemas.openxmlformats.org/presentationml/2006/ole">
            <p:oleObj spid="_x0000_s576516" name="Worksheet" r:id="rId7" imgW="3810095" imgH="666902" progId="Excel.Sheet.8">
              <p:embed/>
            </p:oleObj>
          </a:graphicData>
        </a:graphic>
      </p:graphicFrame>
      <p:sp>
        <p:nvSpPr>
          <p:cNvPr id="16415" name="AutoShape 180"/>
          <p:cNvSpPr>
            <a:spLocks noChangeArrowheads="1"/>
          </p:cNvSpPr>
          <p:nvPr/>
        </p:nvSpPr>
        <p:spPr bwMode="auto">
          <a:xfrm>
            <a:off x="0" y="4514848"/>
            <a:ext cx="4281488" cy="1000125"/>
          </a:xfrm>
          <a:prstGeom prst="wedgeRoundRectCallout">
            <a:avLst>
              <a:gd name="adj1" fmla="val 91425"/>
              <a:gd name="adj2" fmla="val -2323"/>
              <a:gd name="adj3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59" tIns="0" rIns="91359" bIns="45680"/>
          <a:lstStyle/>
          <a:p>
            <a:pPr algn="ctr" defTabSz="911225"/>
            <a:r>
              <a:rPr lang="ru-RU" sz="900" b="1">
                <a:solidFill>
                  <a:schemeClr val="tx1"/>
                </a:solidFill>
                <a:latin typeface="Calibri" pitchFamily="34" charset="0"/>
              </a:rPr>
              <a:t>Гарнизон пожарной охраны</a:t>
            </a:r>
          </a:p>
        </p:txBody>
      </p:sp>
      <p:graphicFrame>
        <p:nvGraphicFramePr>
          <p:cNvPr id="16389" name="Object 7"/>
          <p:cNvGraphicFramePr>
            <a:graphicFrameLocks noChangeAspect="1"/>
          </p:cNvGraphicFramePr>
          <p:nvPr/>
        </p:nvGraphicFramePr>
        <p:xfrm>
          <a:off x="131763" y="4751392"/>
          <a:ext cx="4137025" cy="763588"/>
        </p:xfrm>
        <a:graphic>
          <a:graphicData uri="http://schemas.openxmlformats.org/presentationml/2006/ole">
            <p:oleObj spid="_x0000_s576517" name="Worksheet" r:id="rId8" imgW="6000940" imgH="1457350" progId="Excel.Sheet.8">
              <p:embed/>
            </p:oleObj>
          </a:graphicData>
        </a:graphic>
      </p:graphicFrame>
      <p:sp>
        <p:nvSpPr>
          <p:cNvPr id="134" name="Прямоугольник 133"/>
          <p:cNvSpPr/>
          <p:nvPr/>
        </p:nvSpPr>
        <p:spPr>
          <a:xfrm>
            <a:off x="4329098" y="2174870"/>
            <a:ext cx="3000375" cy="1625598"/>
          </a:xfrm>
          <a:prstGeom prst="rect">
            <a:avLst/>
          </a:prstGeom>
          <a:solidFill>
            <a:schemeClr val="bg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3" tIns="45712" rIns="91423" bIns="45712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 территории  </a:t>
            </a:r>
            <a:r>
              <a:rPr lang="ru-RU" sz="8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Ачхой-Мартановского</a:t>
            </a: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района: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Затороопасных участков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Ледовых переправ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Очистных сооружений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СМО и Команда взрывных работ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Запасы материальных средств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ПВР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Аэродрома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Водозаборов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Гидропостов нет.</a:t>
            </a:r>
            <a:endParaRPr lang="en-US" sz="8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Ледоход на реках не прогнозируется.</a:t>
            </a:r>
          </a:p>
        </p:txBody>
      </p:sp>
      <p:grpSp>
        <p:nvGrpSpPr>
          <p:cNvPr id="11" name="Group 99"/>
          <p:cNvGrpSpPr>
            <a:grpSpLocks/>
          </p:cNvGrpSpPr>
          <p:nvPr/>
        </p:nvGrpSpPr>
        <p:grpSpPr bwMode="auto">
          <a:xfrm>
            <a:off x="8686800" y="5800725"/>
            <a:ext cx="360363" cy="503238"/>
            <a:chOff x="1855" y="1981"/>
            <a:chExt cx="227" cy="317"/>
          </a:xfrm>
        </p:grpSpPr>
        <p:sp>
          <p:nvSpPr>
            <p:cNvPr id="16536" name="Oval 100"/>
            <p:cNvSpPr>
              <a:spLocks noChangeArrowheads="1"/>
            </p:cNvSpPr>
            <p:nvPr/>
          </p:nvSpPr>
          <p:spPr bwMode="auto">
            <a:xfrm>
              <a:off x="1855" y="1981"/>
              <a:ext cx="227" cy="317"/>
            </a:xfrm>
            <a:prstGeom prst="ellipse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graphicFrame>
          <p:nvGraphicFramePr>
            <p:cNvPr id="16395" name="Object 19"/>
            <p:cNvGraphicFramePr>
              <a:graphicFrameLocks noChangeAspect="1"/>
            </p:cNvGraphicFramePr>
            <p:nvPr/>
          </p:nvGraphicFramePr>
          <p:xfrm>
            <a:off x="1915" y="2013"/>
            <a:ext cx="121" cy="284"/>
          </p:xfrm>
          <a:graphic>
            <a:graphicData uri="http://schemas.openxmlformats.org/presentationml/2006/ole">
              <p:oleObj spid="_x0000_s576523" name="Visio" r:id="rId9" imgW="100584" imgH="234696" progId="Visio.Drawing.11">
                <p:embed/>
              </p:oleObj>
            </a:graphicData>
          </a:graphic>
        </p:graphicFrame>
      </p:grpSp>
      <p:sp>
        <p:nvSpPr>
          <p:cNvPr id="16418" name="AutoShape 113"/>
          <p:cNvSpPr>
            <a:spLocks noChangeArrowheads="1"/>
          </p:cNvSpPr>
          <p:nvPr/>
        </p:nvSpPr>
        <p:spPr bwMode="auto">
          <a:xfrm>
            <a:off x="9220200" y="4872038"/>
            <a:ext cx="3581400" cy="593725"/>
          </a:xfrm>
          <a:prstGeom prst="wedgeRoundRectCallout">
            <a:avLst>
              <a:gd name="adj1" fmla="val -106880"/>
              <a:gd name="adj2" fmla="val 48495"/>
              <a:gd name="adj3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59" tIns="0" rIns="91359" bIns="45680"/>
          <a:lstStyle/>
          <a:p>
            <a:pPr algn="ctr" defTabSz="911225"/>
            <a:r>
              <a:rPr lang="ru-RU" sz="900" b="1">
                <a:solidFill>
                  <a:schemeClr val="tx1"/>
                </a:solidFill>
                <a:latin typeface="Calibri" pitchFamily="34" charset="0"/>
              </a:rPr>
              <a:t>Система энергообеспечения</a:t>
            </a:r>
          </a:p>
        </p:txBody>
      </p:sp>
      <p:graphicFrame>
        <p:nvGraphicFramePr>
          <p:cNvPr id="16390" name="Object 22"/>
          <p:cNvGraphicFramePr>
            <a:graphicFrameLocks noChangeAspect="1"/>
          </p:cNvGraphicFramePr>
          <p:nvPr/>
        </p:nvGraphicFramePr>
        <p:xfrm>
          <a:off x="9240838" y="5041900"/>
          <a:ext cx="3560762" cy="400050"/>
        </p:xfrm>
        <a:graphic>
          <a:graphicData uri="http://schemas.openxmlformats.org/presentationml/2006/ole">
            <p:oleObj spid="_x0000_s576518" name="Worksheet" r:id="rId10" imgW="4571952" imgH="552298" progId="Excel.Sheet.8">
              <p:embed/>
            </p:oleObj>
          </a:graphicData>
        </a:graphic>
      </p:graphicFrame>
      <p:sp>
        <p:nvSpPr>
          <p:cNvPr id="16419" name="Text Box 147"/>
          <p:cNvSpPr txBox="1">
            <a:spLocks noChangeArrowheads="1"/>
          </p:cNvSpPr>
          <p:nvPr/>
        </p:nvSpPr>
        <p:spPr bwMode="auto">
          <a:xfrm>
            <a:off x="4329098" y="4277956"/>
            <a:ext cx="2306637" cy="4286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6420" name="Text Box 147"/>
          <p:cNvSpPr txBox="1">
            <a:spLocks noChangeArrowheads="1"/>
          </p:cNvSpPr>
          <p:nvPr/>
        </p:nvSpPr>
        <p:spPr bwMode="auto">
          <a:xfrm>
            <a:off x="4186238" y="7015163"/>
            <a:ext cx="17859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 в зону возможного затопления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не подпадают.</a:t>
            </a:r>
          </a:p>
        </p:txBody>
      </p:sp>
      <p:sp>
        <p:nvSpPr>
          <p:cNvPr id="16421" name="Oval 292"/>
          <p:cNvSpPr>
            <a:spLocks noChangeArrowheads="1"/>
          </p:cNvSpPr>
          <p:nvPr/>
        </p:nvSpPr>
        <p:spPr bwMode="auto">
          <a:xfrm>
            <a:off x="5329238" y="6729413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6422" name="Oval 292"/>
          <p:cNvSpPr>
            <a:spLocks noChangeArrowheads="1"/>
          </p:cNvSpPr>
          <p:nvPr/>
        </p:nvSpPr>
        <p:spPr bwMode="auto">
          <a:xfrm>
            <a:off x="6543675" y="401478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6423" name="Freeform 9" descr="Широкий диагональный 2"/>
          <p:cNvSpPr>
            <a:spLocks/>
          </p:cNvSpPr>
          <p:nvPr/>
        </p:nvSpPr>
        <p:spPr bwMode="auto">
          <a:xfrm rot="-8370257">
            <a:off x="6130925" y="4821238"/>
            <a:ext cx="215900" cy="1008062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rot="10800000" lIns="140742" tIns="70407" rIns="140742" bIns="70407"/>
          <a:lstStyle/>
          <a:p>
            <a:endParaRPr lang="ru-RU"/>
          </a:p>
        </p:txBody>
      </p:sp>
      <p:grpSp>
        <p:nvGrpSpPr>
          <p:cNvPr id="12" name="Group 150"/>
          <p:cNvGrpSpPr>
            <a:grpSpLocks/>
          </p:cNvGrpSpPr>
          <p:nvPr/>
        </p:nvGrpSpPr>
        <p:grpSpPr bwMode="auto">
          <a:xfrm>
            <a:off x="6115050" y="5191125"/>
            <a:ext cx="252413" cy="252413"/>
            <a:chOff x="4416" y="2880"/>
            <a:chExt cx="816" cy="816"/>
          </a:xfrm>
        </p:grpSpPr>
        <p:grpSp>
          <p:nvGrpSpPr>
            <p:cNvPr id="13" name="Group 151"/>
            <p:cNvGrpSpPr>
              <a:grpSpLocks/>
            </p:cNvGrpSpPr>
            <p:nvPr/>
          </p:nvGrpSpPr>
          <p:grpSpPr bwMode="auto">
            <a:xfrm>
              <a:off x="4416" y="2880"/>
              <a:ext cx="816" cy="809"/>
              <a:chOff x="4423" y="2887"/>
              <a:chExt cx="809" cy="809"/>
            </a:xfrm>
          </p:grpSpPr>
          <p:sp>
            <p:nvSpPr>
              <p:cNvPr id="16534" name="Freeform 152"/>
              <p:cNvSpPr>
                <a:spLocks/>
              </p:cNvSpPr>
              <p:nvPr/>
            </p:nvSpPr>
            <p:spPr bwMode="auto">
              <a:xfrm>
                <a:off x="4423" y="2887"/>
                <a:ext cx="809" cy="809"/>
              </a:xfrm>
              <a:custGeom>
                <a:avLst/>
                <a:gdLst>
                  <a:gd name="T0" fmla="*/ 446 w 809"/>
                  <a:gd name="T1" fmla="*/ 2 h 809"/>
                  <a:gd name="T2" fmla="*/ 505 w 809"/>
                  <a:gd name="T3" fmla="*/ 14 h 809"/>
                  <a:gd name="T4" fmla="*/ 561 w 809"/>
                  <a:gd name="T5" fmla="*/ 33 h 809"/>
                  <a:gd name="T6" fmla="*/ 614 w 809"/>
                  <a:gd name="T7" fmla="*/ 59 h 809"/>
                  <a:gd name="T8" fmla="*/ 661 w 809"/>
                  <a:gd name="T9" fmla="*/ 93 h 809"/>
                  <a:gd name="T10" fmla="*/ 704 w 809"/>
                  <a:gd name="T11" fmla="*/ 133 h 809"/>
                  <a:gd name="T12" fmla="*/ 739 w 809"/>
                  <a:gd name="T13" fmla="*/ 179 h 809"/>
                  <a:gd name="T14" fmla="*/ 769 w 809"/>
                  <a:gd name="T15" fmla="*/ 229 h 809"/>
                  <a:gd name="T16" fmla="*/ 791 w 809"/>
                  <a:gd name="T17" fmla="*/ 285 h 809"/>
                  <a:gd name="T18" fmla="*/ 804 w 809"/>
                  <a:gd name="T19" fmla="*/ 343 h 809"/>
                  <a:gd name="T20" fmla="*/ 809 w 809"/>
                  <a:gd name="T21" fmla="*/ 405 h 809"/>
                  <a:gd name="T22" fmla="*/ 804 w 809"/>
                  <a:gd name="T23" fmla="*/ 466 h 809"/>
                  <a:gd name="T24" fmla="*/ 791 w 809"/>
                  <a:gd name="T25" fmla="*/ 524 h 809"/>
                  <a:gd name="T26" fmla="*/ 769 w 809"/>
                  <a:gd name="T27" fmla="*/ 580 h 809"/>
                  <a:gd name="T28" fmla="*/ 739 w 809"/>
                  <a:gd name="T29" fmla="*/ 630 h 809"/>
                  <a:gd name="T30" fmla="*/ 704 w 809"/>
                  <a:gd name="T31" fmla="*/ 676 h 809"/>
                  <a:gd name="T32" fmla="*/ 661 w 809"/>
                  <a:gd name="T33" fmla="*/ 716 h 809"/>
                  <a:gd name="T34" fmla="*/ 614 w 809"/>
                  <a:gd name="T35" fmla="*/ 750 h 809"/>
                  <a:gd name="T36" fmla="*/ 561 w 809"/>
                  <a:gd name="T37" fmla="*/ 776 h 809"/>
                  <a:gd name="T38" fmla="*/ 505 w 809"/>
                  <a:gd name="T39" fmla="*/ 795 h 809"/>
                  <a:gd name="T40" fmla="*/ 446 w 809"/>
                  <a:gd name="T41" fmla="*/ 807 h 809"/>
                  <a:gd name="T42" fmla="*/ 384 w 809"/>
                  <a:gd name="T43" fmla="*/ 809 h 809"/>
                  <a:gd name="T44" fmla="*/ 323 w 809"/>
                  <a:gd name="T45" fmla="*/ 800 h 809"/>
                  <a:gd name="T46" fmla="*/ 266 w 809"/>
                  <a:gd name="T47" fmla="*/ 784 h 809"/>
                  <a:gd name="T48" fmla="*/ 213 w 809"/>
                  <a:gd name="T49" fmla="*/ 760 h 809"/>
                  <a:gd name="T50" fmla="*/ 163 w 809"/>
                  <a:gd name="T51" fmla="*/ 728 h 809"/>
                  <a:gd name="T52" fmla="*/ 118 w 809"/>
                  <a:gd name="T53" fmla="*/ 691 h 809"/>
                  <a:gd name="T54" fmla="*/ 81 w 809"/>
                  <a:gd name="T55" fmla="*/ 646 h 809"/>
                  <a:gd name="T56" fmla="*/ 49 w 809"/>
                  <a:gd name="T57" fmla="*/ 596 h 809"/>
                  <a:gd name="T58" fmla="*/ 25 w 809"/>
                  <a:gd name="T59" fmla="*/ 543 h 809"/>
                  <a:gd name="T60" fmla="*/ 9 w 809"/>
                  <a:gd name="T61" fmla="*/ 486 h 809"/>
                  <a:gd name="T62" fmla="*/ 0 w 809"/>
                  <a:gd name="T63" fmla="*/ 425 h 809"/>
                  <a:gd name="T64" fmla="*/ 2 w 809"/>
                  <a:gd name="T65" fmla="*/ 363 h 809"/>
                  <a:gd name="T66" fmla="*/ 14 w 809"/>
                  <a:gd name="T67" fmla="*/ 304 h 809"/>
                  <a:gd name="T68" fmla="*/ 33 w 809"/>
                  <a:gd name="T69" fmla="*/ 248 h 809"/>
                  <a:gd name="T70" fmla="*/ 59 w 809"/>
                  <a:gd name="T71" fmla="*/ 195 h 809"/>
                  <a:gd name="T72" fmla="*/ 93 w 809"/>
                  <a:gd name="T73" fmla="*/ 148 h 809"/>
                  <a:gd name="T74" fmla="*/ 133 w 809"/>
                  <a:gd name="T75" fmla="*/ 105 h 809"/>
                  <a:gd name="T76" fmla="*/ 179 w 809"/>
                  <a:gd name="T77" fmla="*/ 70 h 809"/>
                  <a:gd name="T78" fmla="*/ 229 w 809"/>
                  <a:gd name="T79" fmla="*/ 40 h 809"/>
                  <a:gd name="T80" fmla="*/ 285 w 809"/>
                  <a:gd name="T81" fmla="*/ 18 h 809"/>
                  <a:gd name="T82" fmla="*/ 343 w 809"/>
                  <a:gd name="T83" fmla="*/ 5 h 809"/>
                  <a:gd name="T84" fmla="*/ 405 w 809"/>
                  <a:gd name="T85" fmla="*/ 0 h 8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9"/>
                  <a:gd name="T130" fmla="*/ 0 h 809"/>
                  <a:gd name="T131" fmla="*/ 809 w 809"/>
                  <a:gd name="T132" fmla="*/ 809 h 8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9" h="809">
                    <a:moveTo>
                      <a:pt x="405" y="0"/>
                    </a:moveTo>
                    <a:lnTo>
                      <a:pt x="425" y="0"/>
                    </a:lnTo>
                    <a:lnTo>
                      <a:pt x="446" y="2"/>
                    </a:lnTo>
                    <a:lnTo>
                      <a:pt x="466" y="5"/>
                    </a:lnTo>
                    <a:lnTo>
                      <a:pt x="486" y="9"/>
                    </a:lnTo>
                    <a:lnTo>
                      <a:pt x="505" y="14"/>
                    </a:lnTo>
                    <a:lnTo>
                      <a:pt x="524" y="18"/>
                    </a:lnTo>
                    <a:lnTo>
                      <a:pt x="543" y="25"/>
                    </a:lnTo>
                    <a:lnTo>
                      <a:pt x="561" y="33"/>
                    </a:lnTo>
                    <a:lnTo>
                      <a:pt x="580" y="40"/>
                    </a:lnTo>
                    <a:lnTo>
                      <a:pt x="596" y="49"/>
                    </a:lnTo>
                    <a:lnTo>
                      <a:pt x="614" y="59"/>
                    </a:lnTo>
                    <a:lnTo>
                      <a:pt x="630" y="70"/>
                    </a:lnTo>
                    <a:lnTo>
                      <a:pt x="646" y="81"/>
                    </a:lnTo>
                    <a:lnTo>
                      <a:pt x="661" y="93"/>
                    </a:lnTo>
                    <a:lnTo>
                      <a:pt x="676" y="105"/>
                    </a:lnTo>
                    <a:lnTo>
                      <a:pt x="691" y="118"/>
                    </a:lnTo>
                    <a:lnTo>
                      <a:pt x="704" y="133"/>
                    </a:lnTo>
                    <a:lnTo>
                      <a:pt x="716" y="148"/>
                    </a:lnTo>
                    <a:lnTo>
                      <a:pt x="728" y="163"/>
                    </a:lnTo>
                    <a:lnTo>
                      <a:pt x="739" y="179"/>
                    </a:lnTo>
                    <a:lnTo>
                      <a:pt x="750" y="195"/>
                    </a:lnTo>
                    <a:lnTo>
                      <a:pt x="760" y="213"/>
                    </a:lnTo>
                    <a:lnTo>
                      <a:pt x="769" y="229"/>
                    </a:lnTo>
                    <a:lnTo>
                      <a:pt x="776" y="248"/>
                    </a:lnTo>
                    <a:lnTo>
                      <a:pt x="784" y="266"/>
                    </a:lnTo>
                    <a:lnTo>
                      <a:pt x="791" y="285"/>
                    </a:lnTo>
                    <a:lnTo>
                      <a:pt x="795" y="304"/>
                    </a:lnTo>
                    <a:lnTo>
                      <a:pt x="800" y="323"/>
                    </a:lnTo>
                    <a:lnTo>
                      <a:pt x="804" y="343"/>
                    </a:lnTo>
                    <a:lnTo>
                      <a:pt x="807" y="363"/>
                    </a:lnTo>
                    <a:lnTo>
                      <a:pt x="809" y="384"/>
                    </a:lnTo>
                    <a:lnTo>
                      <a:pt x="809" y="405"/>
                    </a:lnTo>
                    <a:lnTo>
                      <a:pt x="809" y="425"/>
                    </a:lnTo>
                    <a:lnTo>
                      <a:pt x="807" y="446"/>
                    </a:lnTo>
                    <a:lnTo>
                      <a:pt x="804" y="466"/>
                    </a:lnTo>
                    <a:lnTo>
                      <a:pt x="800" y="486"/>
                    </a:lnTo>
                    <a:lnTo>
                      <a:pt x="795" y="505"/>
                    </a:lnTo>
                    <a:lnTo>
                      <a:pt x="791" y="524"/>
                    </a:lnTo>
                    <a:lnTo>
                      <a:pt x="784" y="543"/>
                    </a:lnTo>
                    <a:lnTo>
                      <a:pt x="776" y="561"/>
                    </a:lnTo>
                    <a:lnTo>
                      <a:pt x="769" y="580"/>
                    </a:lnTo>
                    <a:lnTo>
                      <a:pt x="760" y="596"/>
                    </a:lnTo>
                    <a:lnTo>
                      <a:pt x="750" y="614"/>
                    </a:lnTo>
                    <a:lnTo>
                      <a:pt x="739" y="630"/>
                    </a:lnTo>
                    <a:lnTo>
                      <a:pt x="728" y="646"/>
                    </a:lnTo>
                    <a:lnTo>
                      <a:pt x="716" y="661"/>
                    </a:lnTo>
                    <a:lnTo>
                      <a:pt x="704" y="676"/>
                    </a:lnTo>
                    <a:lnTo>
                      <a:pt x="691" y="691"/>
                    </a:lnTo>
                    <a:lnTo>
                      <a:pt x="676" y="704"/>
                    </a:lnTo>
                    <a:lnTo>
                      <a:pt x="661" y="716"/>
                    </a:lnTo>
                    <a:lnTo>
                      <a:pt x="646" y="728"/>
                    </a:lnTo>
                    <a:lnTo>
                      <a:pt x="630" y="739"/>
                    </a:lnTo>
                    <a:lnTo>
                      <a:pt x="614" y="750"/>
                    </a:lnTo>
                    <a:lnTo>
                      <a:pt x="596" y="760"/>
                    </a:lnTo>
                    <a:lnTo>
                      <a:pt x="580" y="769"/>
                    </a:lnTo>
                    <a:lnTo>
                      <a:pt x="561" y="776"/>
                    </a:lnTo>
                    <a:lnTo>
                      <a:pt x="543" y="784"/>
                    </a:lnTo>
                    <a:lnTo>
                      <a:pt x="524" y="791"/>
                    </a:lnTo>
                    <a:lnTo>
                      <a:pt x="505" y="795"/>
                    </a:lnTo>
                    <a:lnTo>
                      <a:pt x="486" y="800"/>
                    </a:lnTo>
                    <a:lnTo>
                      <a:pt x="466" y="804"/>
                    </a:lnTo>
                    <a:lnTo>
                      <a:pt x="446" y="807"/>
                    </a:lnTo>
                    <a:lnTo>
                      <a:pt x="425" y="809"/>
                    </a:lnTo>
                    <a:lnTo>
                      <a:pt x="405" y="809"/>
                    </a:lnTo>
                    <a:lnTo>
                      <a:pt x="384" y="809"/>
                    </a:lnTo>
                    <a:lnTo>
                      <a:pt x="363" y="807"/>
                    </a:lnTo>
                    <a:lnTo>
                      <a:pt x="343" y="804"/>
                    </a:lnTo>
                    <a:lnTo>
                      <a:pt x="323" y="800"/>
                    </a:lnTo>
                    <a:lnTo>
                      <a:pt x="304" y="795"/>
                    </a:lnTo>
                    <a:lnTo>
                      <a:pt x="285" y="791"/>
                    </a:lnTo>
                    <a:lnTo>
                      <a:pt x="266" y="784"/>
                    </a:lnTo>
                    <a:lnTo>
                      <a:pt x="248" y="776"/>
                    </a:lnTo>
                    <a:lnTo>
                      <a:pt x="229" y="769"/>
                    </a:lnTo>
                    <a:lnTo>
                      <a:pt x="213" y="760"/>
                    </a:lnTo>
                    <a:lnTo>
                      <a:pt x="195" y="750"/>
                    </a:lnTo>
                    <a:lnTo>
                      <a:pt x="179" y="739"/>
                    </a:lnTo>
                    <a:lnTo>
                      <a:pt x="163" y="728"/>
                    </a:lnTo>
                    <a:lnTo>
                      <a:pt x="148" y="716"/>
                    </a:lnTo>
                    <a:lnTo>
                      <a:pt x="133" y="704"/>
                    </a:lnTo>
                    <a:lnTo>
                      <a:pt x="118" y="691"/>
                    </a:lnTo>
                    <a:lnTo>
                      <a:pt x="105" y="676"/>
                    </a:lnTo>
                    <a:lnTo>
                      <a:pt x="93" y="661"/>
                    </a:lnTo>
                    <a:lnTo>
                      <a:pt x="81" y="646"/>
                    </a:lnTo>
                    <a:lnTo>
                      <a:pt x="70" y="630"/>
                    </a:lnTo>
                    <a:lnTo>
                      <a:pt x="59" y="614"/>
                    </a:lnTo>
                    <a:lnTo>
                      <a:pt x="49" y="596"/>
                    </a:lnTo>
                    <a:lnTo>
                      <a:pt x="40" y="580"/>
                    </a:lnTo>
                    <a:lnTo>
                      <a:pt x="33" y="561"/>
                    </a:lnTo>
                    <a:lnTo>
                      <a:pt x="25" y="543"/>
                    </a:lnTo>
                    <a:lnTo>
                      <a:pt x="18" y="524"/>
                    </a:lnTo>
                    <a:lnTo>
                      <a:pt x="14" y="505"/>
                    </a:lnTo>
                    <a:lnTo>
                      <a:pt x="9" y="486"/>
                    </a:lnTo>
                    <a:lnTo>
                      <a:pt x="5" y="466"/>
                    </a:lnTo>
                    <a:lnTo>
                      <a:pt x="2" y="446"/>
                    </a:lnTo>
                    <a:lnTo>
                      <a:pt x="0" y="425"/>
                    </a:lnTo>
                    <a:lnTo>
                      <a:pt x="0" y="405"/>
                    </a:lnTo>
                    <a:lnTo>
                      <a:pt x="0" y="384"/>
                    </a:lnTo>
                    <a:lnTo>
                      <a:pt x="2" y="363"/>
                    </a:lnTo>
                    <a:lnTo>
                      <a:pt x="5" y="343"/>
                    </a:lnTo>
                    <a:lnTo>
                      <a:pt x="9" y="323"/>
                    </a:lnTo>
                    <a:lnTo>
                      <a:pt x="14" y="304"/>
                    </a:lnTo>
                    <a:lnTo>
                      <a:pt x="18" y="285"/>
                    </a:lnTo>
                    <a:lnTo>
                      <a:pt x="25" y="266"/>
                    </a:lnTo>
                    <a:lnTo>
                      <a:pt x="33" y="248"/>
                    </a:lnTo>
                    <a:lnTo>
                      <a:pt x="40" y="229"/>
                    </a:lnTo>
                    <a:lnTo>
                      <a:pt x="49" y="213"/>
                    </a:lnTo>
                    <a:lnTo>
                      <a:pt x="59" y="195"/>
                    </a:lnTo>
                    <a:lnTo>
                      <a:pt x="70" y="179"/>
                    </a:lnTo>
                    <a:lnTo>
                      <a:pt x="81" y="163"/>
                    </a:lnTo>
                    <a:lnTo>
                      <a:pt x="93" y="148"/>
                    </a:lnTo>
                    <a:lnTo>
                      <a:pt x="105" y="133"/>
                    </a:lnTo>
                    <a:lnTo>
                      <a:pt x="118" y="118"/>
                    </a:lnTo>
                    <a:lnTo>
                      <a:pt x="133" y="105"/>
                    </a:lnTo>
                    <a:lnTo>
                      <a:pt x="148" y="93"/>
                    </a:lnTo>
                    <a:lnTo>
                      <a:pt x="163" y="81"/>
                    </a:lnTo>
                    <a:lnTo>
                      <a:pt x="179" y="70"/>
                    </a:lnTo>
                    <a:lnTo>
                      <a:pt x="195" y="59"/>
                    </a:lnTo>
                    <a:lnTo>
                      <a:pt x="213" y="49"/>
                    </a:lnTo>
                    <a:lnTo>
                      <a:pt x="229" y="40"/>
                    </a:lnTo>
                    <a:lnTo>
                      <a:pt x="248" y="33"/>
                    </a:lnTo>
                    <a:lnTo>
                      <a:pt x="266" y="25"/>
                    </a:lnTo>
                    <a:lnTo>
                      <a:pt x="285" y="18"/>
                    </a:lnTo>
                    <a:lnTo>
                      <a:pt x="304" y="14"/>
                    </a:lnTo>
                    <a:lnTo>
                      <a:pt x="323" y="9"/>
                    </a:lnTo>
                    <a:lnTo>
                      <a:pt x="343" y="5"/>
                    </a:lnTo>
                    <a:lnTo>
                      <a:pt x="363" y="2"/>
                    </a:lnTo>
                    <a:lnTo>
                      <a:pt x="384" y="0"/>
                    </a:lnTo>
                    <a:lnTo>
                      <a:pt x="405" y="0"/>
                    </a:lnTo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  <p:sp>
            <p:nvSpPr>
              <p:cNvPr id="16535" name="Freeform 153"/>
              <p:cNvSpPr>
                <a:spLocks/>
              </p:cNvSpPr>
              <p:nvPr/>
            </p:nvSpPr>
            <p:spPr bwMode="auto">
              <a:xfrm>
                <a:off x="4456" y="2921"/>
                <a:ext cx="745" cy="745"/>
              </a:xfrm>
              <a:custGeom>
                <a:avLst/>
                <a:gdLst>
                  <a:gd name="T0" fmla="*/ 411 w 745"/>
                  <a:gd name="T1" fmla="*/ 2 h 745"/>
                  <a:gd name="T2" fmla="*/ 466 w 745"/>
                  <a:gd name="T3" fmla="*/ 12 h 745"/>
                  <a:gd name="T4" fmla="*/ 518 w 745"/>
                  <a:gd name="T5" fmla="*/ 30 h 745"/>
                  <a:gd name="T6" fmla="*/ 566 w 745"/>
                  <a:gd name="T7" fmla="*/ 53 h 745"/>
                  <a:gd name="T8" fmla="*/ 609 w 745"/>
                  <a:gd name="T9" fmla="*/ 86 h 745"/>
                  <a:gd name="T10" fmla="*/ 649 w 745"/>
                  <a:gd name="T11" fmla="*/ 123 h 745"/>
                  <a:gd name="T12" fmla="*/ 681 w 745"/>
                  <a:gd name="T13" fmla="*/ 164 h 745"/>
                  <a:gd name="T14" fmla="*/ 708 w 745"/>
                  <a:gd name="T15" fmla="*/ 211 h 745"/>
                  <a:gd name="T16" fmla="*/ 728 w 745"/>
                  <a:gd name="T17" fmla="*/ 261 h 745"/>
                  <a:gd name="T18" fmla="*/ 740 w 745"/>
                  <a:gd name="T19" fmla="*/ 316 h 745"/>
                  <a:gd name="T20" fmla="*/ 745 w 745"/>
                  <a:gd name="T21" fmla="*/ 372 h 745"/>
                  <a:gd name="T22" fmla="*/ 740 w 745"/>
                  <a:gd name="T23" fmla="*/ 429 h 745"/>
                  <a:gd name="T24" fmla="*/ 728 w 745"/>
                  <a:gd name="T25" fmla="*/ 483 h 745"/>
                  <a:gd name="T26" fmla="*/ 708 w 745"/>
                  <a:gd name="T27" fmla="*/ 534 h 745"/>
                  <a:gd name="T28" fmla="*/ 681 w 745"/>
                  <a:gd name="T29" fmla="*/ 580 h 745"/>
                  <a:gd name="T30" fmla="*/ 649 w 745"/>
                  <a:gd name="T31" fmla="*/ 623 h 745"/>
                  <a:gd name="T32" fmla="*/ 609 w 745"/>
                  <a:gd name="T33" fmla="*/ 660 h 745"/>
                  <a:gd name="T34" fmla="*/ 566 w 745"/>
                  <a:gd name="T35" fmla="*/ 691 h 745"/>
                  <a:gd name="T36" fmla="*/ 518 w 745"/>
                  <a:gd name="T37" fmla="*/ 716 h 745"/>
                  <a:gd name="T38" fmla="*/ 466 w 745"/>
                  <a:gd name="T39" fmla="*/ 733 h 745"/>
                  <a:gd name="T40" fmla="*/ 411 w 745"/>
                  <a:gd name="T41" fmla="*/ 744 h 745"/>
                  <a:gd name="T42" fmla="*/ 354 w 745"/>
                  <a:gd name="T43" fmla="*/ 745 h 745"/>
                  <a:gd name="T44" fmla="*/ 298 w 745"/>
                  <a:gd name="T45" fmla="*/ 738 h 745"/>
                  <a:gd name="T46" fmla="*/ 245 w 745"/>
                  <a:gd name="T47" fmla="*/ 723 h 745"/>
                  <a:gd name="T48" fmla="*/ 196 w 745"/>
                  <a:gd name="T49" fmla="*/ 699 h 745"/>
                  <a:gd name="T50" fmla="*/ 150 w 745"/>
                  <a:gd name="T51" fmla="*/ 671 h 745"/>
                  <a:gd name="T52" fmla="*/ 109 w 745"/>
                  <a:gd name="T53" fmla="*/ 636 h 745"/>
                  <a:gd name="T54" fmla="*/ 74 w 745"/>
                  <a:gd name="T55" fmla="*/ 595 h 745"/>
                  <a:gd name="T56" fmla="*/ 46 w 745"/>
                  <a:gd name="T57" fmla="*/ 550 h 745"/>
                  <a:gd name="T58" fmla="*/ 23 w 745"/>
                  <a:gd name="T59" fmla="*/ 500 h 745"/>
                  <a:gd name="T60" fmla="*/ 7 w 745"/>
                  <a:gd name="T61" fmla="*/ 447 h 745"/>
                  <a:gd name="T62" fmla="*/ 0 w 745"/>
                  <a:gd name="T63" fmla="*/ 391 h 745"/>
                  <a:gd name="T64" fmla="*/ 1 w 745"/>
                  <a:gd name="T65" fmla="*/ 335 h 745"/>
                  <a:gd name="T66" fmla="*/ 12 w 745"/>
                  <a:gd name="T67" fmla="*/ 279 h 745"/>
                  <a:gd name="T68" fmla="*/ 29 w 745"/>
                  <a:gd name="T69" fmla="*/ 227 h 745"/>
                  <a:gd name="T70" fmla="*/ 54 w 745"/>
                  <a:gd name="T71" fmla="*/ 180 h 745"/>
                  <a:gd name="T72" fmla="*/ 85 w 745"/>
                  <a:gd name="T73" fmla="*/ 136 h 745"/>
                  <a:gd name="T74" fmla="*/ 122 w 745"/>
                  <a:gd name="T75" fmla="*/ 98 h 745"/>
                  <a:gd name="T76" fmla="*/ 165 w 745"/>
                  <a:gd name="T77" fmla="*/ 64 h 745"/>
                  <a:gd name="T78" fmla="*/ 211 w 745"/>
                  <a:gd name="T79" fmla="*/ 37 h 745"/>
                  <a:gd name="T80" fmla="*/ 262 w 745"/>
                  <a:gd name="T81" fmla="*/ 17 h 745"/>
                  <a:gd name="T82" fmla="*/ 315 w 745"/>
                  <a:gd name="T83" fmla="*/ 5 h 745"/>
                  <a:gd name="T84" fmla="*/ 373 w 745"/>
                  <a:gd name="T85" fmla="*/ 0 h 7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5"/>
                  <a:gd name="T130" fmla="*/ 0 h 745"/>
                  <a:gd name="T131" fmla="*/ 745 w 745"/>
                  <a:gd name="T132" fmla="*/ 745 h 7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5" h="745">
                    <a:moveTo>
                      <a:pt x="373" y="0"/>
                    </a:moveTo>
                    <a:lnTo>
                      <a:pt x="392" y="0"/>
                    </a:lnTo>
                    <a:lnTo>
                      <a:pt x="411" y="2"/>
                    </a:lnTo>
                    <a:lnTo>
                      <a:pt x="429" y="5"/>
                    </a:lnTo>
                    <a:lnTo>
                      <a:pt x="448" y="8"/>
                    </a:lnTo>
                    <a:lnTo>
                      <a:pt x="466" y="12"/>
                    </a:lnTo>
                    <a:lnTo>
                      <a:pt x="484" y="17"/>
                    </a:lnTo>
                    <a:lnTo>
                      <a:pt x="500" y="22"/>
                    </a:lnTo>
                    <a:lnTo>
                      <a:pt x="518" y="30"/>
                    </a:lnTo>
                    <a:lnTo>
                      <a:pt x="534" y="37"/>
                    </a:lnTo>
                    <a:lnTo>
                      <a:pt x="550" y="45"/>
                    </a:lnTo>
                    <a:lnTo>
                      <a:pt x="566" y="53"/>
                    </a:lnTo>
                    <a:lnTo>
                      <a:pt x="581" y="64"/>
                    </a:lnTo>
                    <a:lnTo>
                      <a:pt x="596" y="74"/>
                    </a:lnTo>
                    <a:lnTo>
                      <a:pt x="609" y="86"/>
                    </a:lnTo>
                    <a:lnTo>
                      <a:pt x="622" y="98"/>
                    </a:lnTo>
                    <a:lnTo>
                      <a:pt x="636" y="109"/>
                    </a:lnTo>
                    <a:lnTo>
                      <a:pt x="649" y="123"/>
                    </a:lnTo>
                    <a:lnTo>
                      <a:pt x="661" y="136"/>
                    </a:lnTo>
                    <a:lnTo>
                      <a:pt x="671" y="149"/>
                    </a:lnTo>
                    <a:lnTo>
                      <a:pt x="681" y="164"/>
                    </a:lnTo>
                    <a:lnTo>
                      <a:pt x="692" y="180"/>
                    </a:lnTo>
                    <a:lnTo>
                      <a:pt x="700" y="195"/>
                    </a:lnTo>
                    <a:lnTo>
                      <a:pt x="708" y="211"/>
                    </a:lnTo>
                    <a:lnTo>
                      <a:pt x="715" y="227"/>
                    </a:lnTo>
                    <a:lnTo>
                      <a:pt x="723" y="245"/>
                    </a:lnTo>
                    <a:lnTo>
                      <a:pt x="728" y="261"/>
                    </a:lnTo>
                    <a:lnTo>
                      <a:pt x="733" y="279"/>
                    </a:lnTo>
                    <a:lnTo>
                      <a:pt x="737" y="298"/>
                    </a:lnTo>
                    <a:lnTo>
                      <a:pt x="740" y="316"/>
                    </a:lnTo>
                    <a:lnTo>
                      <a:pt x="743" y="335"/>
                    </a:lnTo>
                    <a:lnTo>
                      <a:pt x="745" y="353"/>
                    </a:lnTo>
                    <a:lnTo>
                      <a:pt x="745" y="372"/>
                    </a:lnTo>
                    <a:lnTo>
                      <a:pt x="745" y="391"/>
                    </a:lnTo>
                    <a:lnTo>
                      <a:pt x="743" y="410"/>
                    </a:lnTo>
                    <a:lnTo>
                      <a:pt x="740" y="429"/>
                    </a:lnTo>
                    <a:lnTo>
                      <a:pt x="737" y="447"/>
                    </a:lnTo>
                    <a:lnTo>
                      <a:pt x="733" y="465"/>
                    </a:lnTo>
                    <a:lnTo>
                      <a:pt x="728" y="483"/>
                    </a:lnTo>
                    <a:lnTo>
                      <a:pt x="723" y="500"/>
                    </a:lnTo>
                    <a:lnTo>
                      <a:pt x="715" y="518"/>
                    </a:lnTo>
                    <a:lnTo>
                      <a:pt x="708" y="534"/>
                    </a:lnTo>
                    <a:lnTo>
                      <a:pt x="700" y="550"/>
                    </a:lnTo>
                    <a:lnTo>
                      <a:pt x="692" y="565"/>
                    </a:lnTo>
                    <a:lnTo>
                      <a:pt x="681" y="580"/>
                    </a:lnTo>
                    <a:lnTo>
                      <a:pt x="671" y="595"/>
                    </a:lnTo>
                    <a:lnTo>
                      <a:pt x="661" y="609"/>
                    </a:lnTo>
                    <a:lnTo>
                      <a:pt x="649" y="623"/>
                    </a:lnTo>
                    <a:lnTo>
                      <a:pt x="636" y="636"/>
                    </a:lnTo>
                    <a:lnTo>
                      <a:pt x="622" y="648"/>
                    </a:lnTo>
                    <a:lnTo>
                      <a:pt x="609" y="660"/>
                    </a:lnTo>
                    <a:lnTo>
                      <a:pt x="596" y="671"/>
                    </a:lnTo>
                    <a:lnTo>
                      <a:pt x="581" y="682"/>
                    </a:lnTo>
                    <a:lnTo>
                      <a:pt x="566" y="691"/>
                    </a:lnTo>
                    <a:lnTo>
                      <a:pt x="550" y="699"/>
                    </a:lnTo>
                    <a:lnTo>
                      <a:pt x="534" y="708"/>
                    </a:lnTo>
                    <a:lnTo>
                      <a:pt x="518" y="716"/>
                    </a:lnTo>
                    <a:lnTo>
                      <a:pt x="500" y="723"/>
                    </a:lnTo>
                    <a:lnTo>
                      <a:pt x="484" y="729"/>
                    </a:lnTo>
                    <a:lnTo>
                      <a:pt x="466" y="733"/>
                    </a:lnTo>
                    <a:lnTo>
                      <a:pt x="448" y="738"/>
                    </a:lnTo>
                    <a:lnTo>
                      <a:pt x="429" y="741"/>
                    </a:lnTo>
                    <a:lnTo>
                      <a:pt x="411" y="744"/>
                    </a:lnTo>
                    <a:lnTo>
                      <a:pt x="392" y="745"/>
                    </a:lnTo>
                    <a:lnTo>
                      <a:pt x="373" y="745"/>
                    </a:lnTo>
                    <a:lnTo>
                      <a:pt x="354" y="745"/>
                    </a:lnTo>
                    <a:lnTo>
                      <a:pt x="335" y="744"/>
                    </a:lnTo>
                    <a:lnTo>
                      <a:pt x="315" y="741"/>
                    </a:lnTo>
                    <a:lnTo>
                      <a:pt x="298" y="738"/>
                    </a:lnTo>
                    <a:lnTo>
                      <a:pt x="280" y="733"/>
                    </a:lnTo>
                    <a:lnTo>
                      <a:pt x="262" y="729"/>
                    </a:lnTo>
                    <a:lnTo>
                      <a:pt x="245" y="723"/>
                    </a:lnTo>
                    <a:lnTo>
                      <a:pt x="228" y="716"/>
                    </a:lnTo>
                    <a:lnTo>
                      <a:pt x="211" y="708"/>
                    </a:lnTo>
                    <a:lnTo>
                      <a:pt x="196" y="699"/>
                    </a:lnTo>
                    <a:lnTo>
                      <a:pt x="180" y="691"/>
                    </a:lnTo>
                    <a:lnTo>
                      <a:pt x="165" y="682"/>
                    </a:lnTo>
                    <a:lnTo>
                      <a:pt x="150" y="671"/>
                    </a:lnTo>
                    <a:lnTo>
                      <a:pt x="136" y="660"/>
                    </a:lnTo>
                    <a:lnTo>
                      <a:pt x="122" y="648"/>
                    </a:lnTo>
                    <a:lnTo>
                      <a:pt x="109" y="636"/>
                    </a:lnTo>
                    <a:lnTo>
                      <a:pt x="97" y="623"/>
                    </a:lnTo>
                    <a:lnTo>
                      <a:pt x="85" y="609"/>
                    </a:lnTo>
                    <a:lnTo>
                      <a:pt x="74" y="595"/>
                    </a:lnTo>
                    <a:lnTo>
                      <a:pt x="63" y="580"/>
                    </a:lnTo>
                    <a:lnTo>
                      <a:pt x="54" y="565"/>
                    </a:lnTo>
                    <a:lnTo>
                      <a:pt x="46" y="550"/>
                    </a:lnTo>
                    <a:lnTo>
                      <a:pt x="37" y="534"/>
                    </a:lnTo>
                    <a:lnTo>
                      <a:pt x="29" y="518"/>
                    </a:lnTo>
                    <a:lnTo>
                      <a:pt x="23" y="500"/>
                    </a:lnTo>
                    <a:lnTo>
                      <a:pt x="18" y="483"/>
                    </a:lnTo>
                    <a:lnTo>
                      <a:pt x="12" y="465"/>
                    </a:lnTo>
                    <a:lnTo>
                      <a:pt x="7" y="447"/>
                    </a:lnTo>
                    <a:lnTo>
                      <a:pt x="4" y="429"/>
                    </a:lnTo>
                    <a:lnTo>
                      <a:pt x="1" y="410"/>
                    </a:lnTo>
                    <a:lnTo>
                      <a:pt x="0" y="391"/>
                    </a:lnTo>
                    <a:lnTo>
                      <a:pt x="0" y="372"/>
                    </a:lnTo>
                    <a:lnTo>
                      <a:pt x="0" y="353"/>
                    </a:lnTo>
                    <a:lnTo>
                      <a:pt x="1" y="335"/>
                    </a:lnTo>
                    <a:lnTo>
                      <a:pt x="4" y="316"/>
                    </a:lnTo>
                    <a:lnTo>
                      <a:pt x="7" y="298"/>
                    </a:lnTo>
                    <a:lnTo>
                      <a:pt x="12" y="279"/>
                    </a:lnTo>
                    <a:lnTo>
                      <a:pt x="18" y="261"/>
                    </a:lnTo>
                    <a:lnTo>
                      <a:pt x="23" y="245"/>
                    </a:lnTo>
                    <a:lnTo>
                      <a:pt x="29" y="227"/>
                    </a:lnTo>
                    <a:lnTo>
                      <a:pt x="37" y="211"/>
                    </a:lnTo>
                    <a:lnTo>
                      <a:pt x="46" y="195"/>
                    </a:lnTo>
                    <a:lnTo>
                      <a:pt x="54" y="180"/>
                    </a:lnTo>
                    <a:lnTo>
                      <a:pt x="63" y="164"/>
                    </a:lnTo>
                    <a:lnTo>
                      <a:pt x="74" y="149"/>
                    </a:lnTo>
                    <a:lnTo>
                      <a:pt x="85" y="136"/>
                    </a:lnTo>
                    <a:lnTo>
                      <a:pt x="97" y="123"/>
                    </a:lnTo>
                    <a:lnTo>
                      <a:pt x="109" y="109"/>
                    </a:lnTo>
                    <a:lnTo>
                      <a:pt x="122" y="98"/>
                    </a:lnTo>
                    <a:lnTo>
                      <a:pt x="136" y="86"/>
                    </a:lnTo>
                    <a:lnTo>
                      <a:pt x="150" y="74"/>
                    </a:lnTo>
                    <a:lnTo>
                      <a:pt x="165" y="64"/>
                    </a:lnTo>
                    <a:lnTo>
                      <a:pt x="180" y="53"/>
                    </a:lnTo>
                    <a:lnTo>
                      <a:pt x="196" y="45"/>
                    </a:lnTo>
                    <a:lnTo>
                      <a:pt x="211" y="37"/>
                    </a:lnTo>
                    <a:lnTo>
                      <a:pt x="228" y="30"/>
                    </a:lnTo>
                    <a:lnTo>
                      <a:pt x="245" y="22"/>
                    </a:lnTo>
                    <a:lnTo>
                      <a:pt x="262" y="17"/>
                    </a:lnTo>
                    <a:lnTo>
                      <a:pt x="280" y="12"/>
                    </a:lnTo>
                    <a:lnTo>
                      <a:pt x="298" y="8"/>
                    </a:lnTo>
                    <a:lnTo>
                      <a:pt x="315" y="5"/>
                    </a:lnTo>
                    <a:lnTo>
                      <a:pt x="335" y="2"/>
                    </a:lnTo>
                    <a:lnTo>
                      <a:pt x="354" y="0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</p:grpSp>
        <p:pic>
          <p:nvPicPr>
            <p:cNvPr id="16533" name="Picture 154" descr="potop"/>
            <p:cNvPicPr>
              <a:picLocks noChangeAspect="1" noChangeArrowheads="1"/>
            </p:cNvPicPr>
            <p:nvPr/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416" y="3264"/>
              <a:ext cx="816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425" name="Freeform 9" descr="Широкий диагональный 2"/>
          <p:cNvSpPr>
            <a:spLocks/>
          </p:cNvSpPr>
          <p:nvPr/>
        </p:nvSpPr>
        <p:spPr bwMode="auto">
          <a:xfrm rot="-8370257">
            <a:off x="9417050" y="4029075"/>
            <a:ext cx="215900" cy="468313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rot="10800000" lIns="140742" tIns="70407" rIns="140742" bIns="70407"/>
          <a:lstStyle/>
          <a:p>
            <a:endParaRPr lang="ru-RU"/>
          </a:p>
        </p:txBody>
      </p:sp>
      <p:grpSp>
        <p:nvGrpSpPr>
          <p:cNvPr id="14" name="Group 150"/>
          <p:cNvGrpSpPr>
            <a:grpSpLocks/>
          </p:cNvGrpSpPr>
          <p:nvPr/>
        </p:nvGrpSpPr>
        <p:grpSpPr bwMode="auto">
          <a:xfrm>
            <a:off x="9434513" y="4086225"/>
            <a:ext cx="252412" cy="252413"/>
            <a:chOff x="4416" y="2880"/>
            <a:chExt cx="816" cy="816"/>
          </a:xfrm>
        </p:grpSpPr>
        <p:grpSp>
          <p:nvGrpSpPr>
            <p:cNvPr id="15" name="Group 151"/>
            <p:cNvGrpSpPr>
              <a:grpSpLocks/>
            </p:cNvGrpSpPr>
            <p:nvPr/>
          </p:nvGrpSpPr>
          <p:grpSpPr bwMode="auto">
            <a:xfrm>
              <a:off x="4416" y="2880"/>
              <a:ext cx="816" cy="809"/>
              <a:chOff x="4423" y="2887"/>
              <a:chExt cx="809" cy="809"/>
            </a:xfrm>
          </p:grpSpPr>
          <p:sp>
            <p:nvSpPr>
              <p:cNvPr id="16530" name="Freeform 152"/>
              <p:cNvSpPr>
                <a:spLocks/>
              </p:cNvSpPr>
              <p:nvPr/>
            </p:nvSpPr>
            <p:spPr bwMode="auto">
              <a:xfrm>
                <a:off x="4423" y="2887"/>
                <a:ext cx="809" cy="809"/>
              </a:xfrm>
              <a:custGeom>
                <a:avLst/>
                <a:gdLst>
                  <a:gd name="T0" fmla="*/ 446 w 809"/>
                  <a:gd name="T1" fmla="*/ 2 h 809"/>
                  <a:gd name="T2" fmla="*/ 505 w 809"/>
                  <a:gd name="T3" fmla="*/ 14 h 809"/>
                  <a:gd name="T4" fmla="*/ 561 w 809"/>
                  <a:gd name="T5" fmla="*/ 33 h 809"/>
                  <a:gd name="T6" fmla="*/ 614 w 809"/>
                  <a:gd name="T7" fmla="*/ 59 h 809"/>
                  <a:gd name="T8" fmla="*/ 661 w 809"/>
                  <a:gd name="T9" fmla="*/ 93 h 809"/>
                  <a:gd name="T10" fmla="*/ 704 w 809"/>
                  <a:gd name="T11" fmla="*/ 133 h 809"/>
                  <a:gd name="T12" fmla="*/ 739 w 809"/>
                  <a:gd name="T13" fmla="*/ 179 h 809"/>
                  <a:gd name="T14" fmla="*/ 769 w 809"/>
                  <a:gd name="T15" fmla="*/ 229 h 809"/>
                  <a:gd name="T16" fmla="*/ 791 w 809"/>
                  <a:gd name="T17" fmla="*/ 285 h 809"/>
                  <a:gd name="T18" fmla="*/ 804 w 809"/>
                  <a:gd name="T19" fmla="*/ 343 h 809"/>
                  <a:gd name="T20" fmla="*/ 809 w 809"/>
                  <a:gd name="T21" fmla="*/ 405 h 809"/>
                  <a:gd name="T22" fmla="*/ 804 w 809"/>
                  <a:gd name="T23" fmla="*/ 466 h 809"/>
                  <a:gd name="T24" fmla="*/ 791 w 809"/>
                  <a:gd name="T25" fmla="*/ 524 h 809"/>
                  <a:gd name="T26" fmla="*/ 769 w 809"/>
                  <a:gd name="T27" fmla="*/ 580 h 809"/>
                  <a:gd name="T28" fmla="*/ 739 w 809"/>
                  <a:gd name="T29" fmla="*/ 630 h 809"/>
                  <a:gd name="T30" fmla="*/ 704 w 809"/>
                  <a:gd name="T31" fmla="*/ 676 h 809"/>
                  <a:gd name="T32" fmla="*/ 661 w 809"/>
                  <a:gd name="T33" fmla="*/ 716 h 809"/>
                  <a:gd name="T34" fmla="*/ 614 w 809"/>
                  <a:gd name="T35" fmla="*/ 750 h 809"/>
                  <a:gd name="T36" fmla="*/ 561 w 809"/>
                  <a:gd name="T37" fmla="*/ 776 h 809"/>
                  <a:gd name="T38" fmla="*/ 505 w 809"/>
                  <a:gd name="T39" fmla="*/ 795 h 809"/>
                  <a:gd name="T40" fmla="*/ 446 w 809"/>
                  <a:gd name="T41" fmla="*/ 807 h 809"/>
                  <a:gd name="T42" fmla="*/ 384 w 809"/>
                  <a:gd name="T43" fmla="*/ 809 h 809"/>
                  <a:gd name="T44" fmla="*/ 323 w 809"/>
                  <a:gd name="T45" fmla="*/ 800 h 809"/>
                  <a:gd name="T46" fmla="*/ 266 w 809"/>
                  <a:gd name="T47" fmla="*/ 784 h 809"/>
                  <a:gd name="T48" fmla="*/ 213 w 809"/>
                  <a:gd name="T49" fmla="*/ 760 h 809"/>
                  <a:gd name="T50" fmla="*/ 163 w 809"/>
                  <a:gd name="T51" fmla="*/ 728 h 809"/>
                  <a:gd name="T52" fmla="*/ 118 w 809"/>
                  <a:gd name="T53" fmla="*/ 691 h 809"/>
                  <a:gd name="T54" fmla="*/ 81 w 809"/>
                  <a:gd name="T55" fmla="*/ 646 h 809"/>
                  <a:gd name="T56" fmla="*/ 49 w 809"/>
                  <a:gd name="T57" fmla="*/ 596 h 809"/>
                  <a:gd name="T58" fmla="*/ 25 w 809"/>
                  <a:gd name="T59" fmla="*/ 543 h 809"/>
                  <a:gd name="T60" fmla="*/ 9 w 809"/>
                  <a:gd name="T61" fmla="*/ 486 h 809"/>
                  <a:gd name="T62" fmla="*/ 0 w 809"/>
                  <a:gd name="T63" fmla="*/ 425 h 809"/>
                  <a:gd name="T64" fmla="*/ 2 w 809"/>
                  <a:gd name="T65" fmla="*/ 363 h 809"/>
                  <a:gd name="T66" fmla="*/ 14 w 809"/>
                  <a:gd name="T67" fmla="*/ 304 h 809"/>
                  <a:gd name="T68" fmla="*/ 33 w 809"/>
                  <a:gd name="T69" fmla="*/ 248 h 809"/>
                  <a:gd name="T70" fmla="*/ 59 w 809"/>
                  <a:gd name="T71" fmla="*/ 195 h 809"/>
                  <a:gd name="T72" fmla="*/ 93 w 809"/>
                  <a:gd name="T73" fmla="*/ 148 h 809"/>
                  <a:gd name="T74" fmla="*/ 133 w 809"/>
                  <a:gd name="T75" fmla="*/ 105 h 809"/>
                  <a:gd name="T76" fmla="*/ 179 w 809"/>
                  <a:gd name="T77" fmla="*/ 70 h 809"/>
                  <a:gd name="T78" fmla="*/ 229 w 809"/>
                  <a:gd name="T79" fmla="*/ 40 h 809"/>
                  <a:gd name="T80" fmla="*/ 285 w 809"/>
                  <a:gd name="T81" fmla="*/ 18 h 809"/>
                  <a:gd name="T82" fmla="*/ 343 w 809"/>
                  <a:gd name="T83" fmla="*/ 5 h 809"/>
                  <a:gd name="T84" fmla="*/ 405 w 809"/>
                  <a:gd name="T85" fmla="*/ 0 h 8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9"/>
                  <a:gd name="T130" fmla="*/ 0 h 809"/>
                  <a:gd name="T131" fmla="*/ 809 w 809"/>
                  <a:gd name="T132" fmla="*/ 809 h 8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9" h="809">
                    <a:moveTo>
                      <a:pt x="405" y="0"/>
                    </a:moveTo>
                    <a:lnTo>
                      <a:pt x="425" y="0"/>
                    </a:lnTo>
                    <a:lnTo>
                      <a:pt x="446" y="2"/>
                    </a:lnTo>
                    <a:lnTo>
                      <a:pt x="466" y="5"/>
                    </a:lnTo>
                    <a:lnTo>
                      <a:pt x="486" y="9"/>
                    </a:lnTo>
                    <a:lnTo>
                      <a:pt x="505" y="14"/>
                    </a:lnTo>
                    <a:lnTo>
                      <a:pt x="524" y="18"/>
                    </a:lnTo>
                    <a:lnTo>
                      <a:pt x="543" y="25"/>
                    </a:lnTo>
                    <a:lnTo>
                      <a:pt x="561" y="33"/>
                    </a:lnTo>
                    <a:lnTo>
                      <a:pt x="580" y="40"/>
                    </a:lnTo>
                    <a:lnTo>
                      <a:pt x="596" y="49"/>
                    </a:lnTo>
                    <a:lnTo>
                      <a:pt x="614" y="59"/>
                    </a:lnTo>
                    <a:lnTo>
                      <a:pt x="630" y="70"/>
                    </a:lnTo>
                    <a:lnTo>
                      <a:pt x="646" y="81"/>
                    </a:lnTo>
                    <a:lnTo>
                      <a:pt x="661" y="93"/>
                    </a:lnTo>
                    <a:lnTo>
                      <a:pt x="676" y="105"/>
                    </a:lnTo>
                    <a:lnTo>
                      <a:pt x="691" y="118"/>
                    </a:lnTo>
                    <a:lnTo>
                      <a:pt x="704" y="133"/>
                    </a:lnTo>
                    <a:lnTo>
                      <a:pt x="716" y="148"/>
                    </a:lnTo>
                    <a:lnTo>
                      <a:pt x="728" y="163"/>
                    </a:lnTo>
                    <a:lnTo>
                      <a:pt x="739" y="179"/>
                    </a:lnTo>
                    <a:lnTo>
                      <a:pt x="750" y="195"/>
                    </a:lnTo>
                    <a:lnTo>
                      <a:pt x="760" y="213"/>
                    </a:lnTo>
                    <a:lnTo>
                      <a:pt x="769" y="229"/>
                    </a:lnTo>
                    <a:lnTo>
                      <a:pt x="776" y="248"/>
                    </a:lnTo>
                    <a:lnTo>
                      <a:pt x="784" y="266"/>
                    </a:lnTo>
                    <a:lnTo>
                      <a:pt x="791" y="285"/>
                    </a:lnTo>
                    <a:lnTo>
                      <a:pt x="795" y="304"/>
                    </a:lnTo>
                    <a:lnTo>
                      <a:pt x="800" y="323"/>
                    </a:lnTo>
                    <a:lnTo>
                      <a:pt x="804" y="343"/>
                    </a:lnTo>
                    <a:lnTo>
                      <a:pt x="807" y="363"/>
                    </a:lnTo>
                    <a:lnTo>
                      <a:pt x="809" y="384"/>
                    </a:lnTo>
                    <a:lnTo>
                      <a:pt x="809" y="405"/>
                    </a:lnTo>
                    <a:lnTo>
                      <a:pt x="809" y="425"/>
                    </a:lnTo>
                    <a:lnTo>
                      <a:pt x="807" y="446"/>
                    </a:lnTo>
                    <a:lnTo>
                      <a:pt x="804" y="466"/>
                    </a:lnTo>
                    <a:lnTo>
                      <a:pt x="800" y="486"/>
                    </a:lnTo>
                    <a:lnTo>
                      <a:pt x="795" y="505"/>
                    </a:lnTo>
                    <a:lnTo>
                      <a:pt x="791" y="524"/>
                    </a:lnTo>
                    <a:lnTo>
                      <a:pt x="784" y="543"/>
                    </a:lnTo>
                    <a:lnTo>
                      <a:pt x="776" y="561"/>
                    </a:lnTo>
                    <a:lnTo>
                      <a:pt x="769" y="580"/>
                    </a:lnTo>
                    <a:lnTo>
                      <a:pt x="760" y="596"/>
                    </a:lnTo>
                    <a:lnTo>
                      <a:pt x="750" y="614"/>
                    </a:lnTo>
                    <a:lnTo>
                      <a:pt x="739" y="630"/>
                    </a:lnTo>
                    <a:lnTo>
                      <a:pt x="728" y="646"/>
                    </a:lnTo>
                    <a:lnTo>
                      <a:pt x="716" y="661"/>
                    </a:lnTo>
                    <a:lnTo>
                      <a:pt x="704" y="676"/>
                    </a:lnTo>
                    <a:lnTo>
                      <a:pt x="691" y="691"/>
                    </a:lnTo>
                    <a:lnTo>
                      <a:pt x="676" y="704"/>
                    </a:lnTo>
                    <a:lnTo>
                      <a:pt x="661" y="716"/>
                    </a:lnTo>
                    <a:lnTo>
                      <a:pt x="646" y="728"/>
                    </a:lnTo>
                    <a:lnTo>
                      <a:pt x="630" y="739"/>
                    </a:lnTo>
                    <a:lnTo>
                      <a:pt x="614" y="750"/>
                    </a:lnTo>
                    <a:lnTo>
                      <a:pt x="596" y="760"/>
                    </a:lnTo>
                    <a:lnTo>
                      <a:pt x="580" y="769"/>
                    </a:lnTo>
                    <a:lnTo>
                      <a:pt x="561" y="776"/>
                    </a:lnTo>
                    <a:lnTo>
                      <a:pt x="543" y="784"/>
                    </a:lnTo>
                    <a:lnTo>
                      <a:pt x="524" y="791"/>
                    </a:lnTo>
                    <a:lnTo>
                      <a:pt x="505" y="795"/>
                    </a:lnTo>
                    <a:lnTo>
                      <a:pt x="486" y="800"/>
                    </a:lnTo>
                    <a:lnTo>
                      <a:pt x="466" y="804"/>
                    </a:lnTo>
                    <a:lnTo>
                      <a:pt x="446" y="807"/>
                    </a:lnTo>
                    <a:lnTo>
                      <a:pt x="425" y="809"/>
                    </a:lnTo>
                    <a:lnTo>
                      <a:pt x="405" y="809"/>
                    </a:lnTo>
                    <a:lnTo>
                      <a:pt x="384" y="809"/>
                    </a:lnTo>
                    <a:lnTo>
                      <a:pt x="363" y="807"/>
                    </a:lnTo>
                    <a:lnTo>
                      <a:pt x="343" y="804"/>
                    </a:lnTo>
                    <a:lnTo>
                      <a:pt x="323" y="800"/>
                    </a:lnTo>
                    <a:lnTo>
                      <a:pt x="304" y="795"/>
                    </a:lnTo>
                    <a:lnTo>
                      <a:pt x="285" y="791"/>
                    </a:lnTo>
                    <a:lnTo>
                      <a:pt x="266" y="784"/>
                    </a:lnTo>
                    <a:lnTo>
                      <a:pt x="248" y="776"/>
                    </a:lnTo>
                    <a:lnTo>
                      <a:pt x="229" y="769"/>
                    </a:lnTo>
                    <a:lnTo>
                      <a:pt x="213" y="760"/>
                    </a:lnTo>
                    <a:lnTo>
                      <a:pt x="195" y="750"/>
                    </a:lnTo>
                    <a:lnTo>
                      <a:pt x="179" y="739"/>
                    </a:lnTo>
                    <a:lnTo>
                      <a:pt x="163" y="728"/>
                    </a:lnTo>
                    <a:lnTo>
                      <a:pt x="148" y="716"/>
                    </a:lnTo>
                    <a:lnTo>
                      <a:pt x="133" y="704"/>
                    </a:lnTo>
                    <a:lnTo>
                      <a:pt x="118" y="691"/>
                    </a:lnTo>
                    <a:lnTo>
                      <a:pt x="105" y="676"/>
                    </a:lnTo>
                    <a:lnTo>
                      <a:pt x="93" y="661"/>
                    </a:lnTo>
                    <a:lnTo>
                      <a:pt x="81" y="646"/>
                    </a:lnTo>
                    <a:lnTo>
                      <a:pt x="70" y="630"/>
                    </a:lnTo>
                    <a:lnTo>
                      <a:pt x="59" y="614"/>
                    </a:lnTo>
                    <a:lnTo>
                      <a:pt x="49" y="596"/>
                    </a:lnTo>
                    <a:lnTo>
                      <a:pt x="40" y="580"/>
                    </a:lnTo>
                    <a:lnTo>
                      <a:pt x="33" y="561"/>
                    </a:lnTo>
                    <a:lnTo>
                      <a:pt x="25" y="543"/>
                    </a:lnTo>
                    <a:lnTo>
                      <a:pt x="18" y="524"/>
                    </a:lnTo>
                    <a:lnTo>
                      <a:pt x="14" y="505"/>
                    </a:lnTo>
                    <a:lnTo>
                      <a:pt x="9" y="486"/>
                    </a:lnTo>
                    <a:lnTo>
                      <a:pt x="5" y="466"/>
                    </a:lnTo>
                    <a:lnTo>
                      <a:pt x="2" y="446"/>
                    </a:lnTo>
                    <a:lnTo>
                      <a:pt x="0" y="425"/>
                    </a:lnTo>
                    <a:lnTo>
                      <a:pt x="0" y="405"/>
                    </a:lnTo>
                    <a:lnTo>
                      <a:pt x="0" y="384"/>
                    </a:lnTo>
                    <a:lnTo>
                      <a:pt x="2" y="363"/>
                    </a:lnTo>
                    <a:lnTo>
                      <a:pt x="5" y="343"/>
                    </a:lnTo>
                    <a:lnTo>
                      <a:pt x="9" y="323"/>
                    </a:lnTo>
                    <a:lnTo>
                      <a:pt x="14" y="304"/>
                    </a:lnTo>
                    <a:lnTo>
                      <a:pt x="18" y="285"/>
                    </a:lnTo>
                    <a:lnTo>
                      <a:pt x="25" y="266"/>
                    </a:lnTo>
                    <a:lnTo>
                      <a:pt x="33" y="248"/>
                    </a:lnTo>
                    <a:lnTo>
                      <a:pt x="40" y="229"/>
                    </a:lnTo>
                    <a:lnTo>
                      <a:pt x="49" y="213"/>
                    </a:lnTo>
                    <a:lnTo>
                      <a:pt x="59" y="195"/>
                    </a:lnTo>
                    <a:lnTo>
                      <a:pt x="70" y="179"/>
                    </a:lnTo>
                    <a:lnTo>
                      <a:pt x="81" y="163"/>
                    </a:lnTo>
                    <a:lnTo>
                      <a:pt x="93" y="148"/>
                    </a:lnTo>
                    <a:lnTo>
                      <a:pt x="105" y="133"/>
                    </a:lnTo>
                    <a:lnTo>
                      <a:pt x="118" y="118"/>
                    </a:lnTo>
                    <a:lnTo>
                      <a:pt x="133" y="105"/>
                    </a:lnTo>
                    <a:lnTo>
                      <a:pt x="148" y="93"/>
                    </a:lnTo>
                    <a:lnTo>
                      <a:pt x="163" y="81"/>
                    </a:lnTo>
                    <a:lnTo>
                      <a:pt x="179" y="70"/>
                    </a:lnTo>
                    <a:lnTo>
                      <a:pt x="195" y="59"/>
                    </a:lnTo>
                    <a:lnTo>
                      <a:pt x="213" y="49"/>
                    </a:lnTo>
                    <a:lnTo>
                      <a:pt x="229" y="40"/>
                    </a:lnTo>
                    <a:lnTo>
                      <a:pt x="248" y="33"/>
                    </a:lnTo>
                    <a:lnTo>
                      <a:pt x="266" y="25"/>
                    </a:lnTo>
                    <a:lnTo>
                      <a:pt x="285" y="18"/>
                    </a:lnTo>
                    <a:lnTo>
                      <a:pt x="304" y="14"/>
                    </a:lnTo>
                    <a:lnTo>
                      <a:pt x="323" y="9"/>
                    </a:lnTo>
                    <a:lnTo>
                      <a:pt x="343" y="5"/>
                    </a:lnTo>
                    <a:lnTo>
                      <a:pt x="363" y="2"/>
                    </a:lnTo>
                    <a:lnTo>
                      <a:pt x="384" y="0"/>
                    </a:lnTo>
                    <a:lnTo>
                      <a:pt x="405" y="0"/>
                    </a:lnTo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  <p:sp>
            <p:nvSpPr>
              <p:cNvPr id="16531" name="Freeform 153"/>
              <p:cNvSpPr>
                <a:spLocks/>
              </p:cNvSpPr>
              <p:nvPr/>
            </p:nvSpPr>
            <p:spPr bwMode="auto">
              <a:xfrm>
                <a:off x="4456" y="2921"/>
                <a:ext cx="745" cy="745"/>
              </a:xfrm>
              <a:custGeom>
                <a:avLst/>
                <a:gdLst>
                  <a:gd name="T0" fmla="*/ 411 w 745"/>
                  <a:gd name="T1" fmla="*/ 2 h 745"/>
                  <a:gd name="T2" fmla="*/ 466 w 745"/>
                  <a:gd name="T3" fmla="*/ 12 h 745"/>
                  <a:gd name="T4" fmla="*/ 518 w 745"/>
                  <a:gd name="T5" fmla="*/ 30 h 745"/>
                  <a:gd name="T6" fmla="*/ 566 w 745"/>
                  <a:gd name="T7" fmla="*/ 53 h 745"/>
                  <a:gd name="T8" fmla="*/ 609 w 745"/>
                  <a:gd name="T9" fmla="*/ 86 h 745"/>
                  <a:gd name="T10" fmla="*/ 649 w 745"/>
                  <a:gd name="T11" fmla="*/ 123 h 745"/>
                  <a:gd name="T12" fmla="*/ 681 w 745"/>
                  <a:gd name="T13" fmla="*/ 164 h 745"/>
                  <a:gd name="T14" fmla="*/ 708 w 745"/>
                  <a:gd name="T15" fmla="*/ 211 h 745"/>
                  <a:gd name="T16" fmla="*/ 728 w 745"/>
                  <a:gd name="T17" fmla="*/ 261 h 745"/>
                  <a:gd name="T18" fmla="*/ 740 w 745"/>
                  <a:gd name="T19" fmla="*/ 316 h 745"/>
                  <a:gd name="T20" fmla="*/ 745 w 745"/>
                  <a:gd name="T21" fmla="*/ 372 h 745"/>
                  <a:gd name="T22" fmla="*/ 740 w 745"/>
                  <a:gd name="T23" fmla="*/ 429 h 745"/>
                  <a:gd name="T24" fmla="*/ 728 w 745"/>
                  <a:gd name="T25" fmla="*/ 483 h 745"/>
                  <a:gd name="T26" fmla="*/ 708 w 745"/>
                  <a:gd name="T27" fmla="*/ 534 h 745"/>
                  <a:gd name="T28" fmla="*/ 681 w 745"/>
                  <a:gd name="T29" fmla="*/ 580 h 745"/>
                  <a:gd name="T30" fmla="*/ 649 w 745"/>
                  <a:gd name="T31" fmla="*/ 623 h 745"/>
                  <a:gd name="T32" fmla="*/ 609 w 745"/>
                  <a:gd name="T33" fmla="*/ 660 h 745"/>
                  <a:gd name="T34" fmla="*/ 566 w 745"/>
                  <a:gd name="T35" fmla="*/ 691 h 745"/>
                  <a:gd name="T36" fmla="*/ 518 w 745"/>
                  <a:gd name="T37" fmla="*/ 716 h 745"/>
                  <a:gd name="T38" fmla="*/ 466 w 745"/>
                  <a:gd name="T39" fmla="*/ 733 h 745"/>
                  <a:gd name="T40" fmla="*/ 411 w 745"/>
                  <a:gd name="T41" fmla="*/ 744 h 745"/>
                  <a:gd name="T42" fmla="*/ 354 w 745"/>
                  <a:gd name="T43" fmla="*/ 745 h 745"/>
                  <a:gd name="T44" fmla="*/ 298 w 745"/>
                  <a:gd name="T45" fmla="*/ 738 h 745"/>
                  <a:gd name="T46" fmla="*/ 245 w 745"/>
                  <a:gd name="T47" fmla="*/ 723 h 745"/>
                  <a:gd name="T48" fmla="*/ 196 w 745"/>
                  <a:gd name="T49" fmla="*/ 699 h 745"/>
                  <a:gd name="T50" fmla="*/ 150 w 745"/>
                  <a:gd name="T51" fmla="*/ 671 h 745"/>
                  <a:gd name="T52" fmla="*/ 109 w 745"/>
                  <a:gd name="T53" fmla="*/ 636 h 745"/>
                  <a:gd name="T54" fmla="*/ 74 w 745"/>
                  <a:gd name="T55" fmla="*/ 595 h 745"/>
                  <a:gd name="T56" fmla="*/ 46 w 745"/>
                  <a:gd name="T57" fmla="*/ 550 h 745"/>
                  <a:gd name="T58" fmla="*/ 23 w 745"/>
                  <a:gd name="T59" fmla="*/ 500 h 745"/>
                  <a:gd name="T60" fmla="*/ 7 w 745"/>
                  <a:gd name="T61" fmla="*/ 447 h 745"/>
                  <a:gd name="T62" fmla="*/ 0 w 745"/>
                  <a:gd name="T63" fmla="*/ 391 h 745"/>
                  <a:gd name="T64" fmla="*/ 1 w 745"/>
                  <a:gd name="T65" fmla="*/ 335 h 745"/>
                  <a:gd name="T66" fmla="*/ 12 w 745"/>
                  <a:gd name="T67" fmla="*/ 279 h 745"/>
                  <a:gd name="T68" fmla="*/ 29 w 745"/>
                  <a:gd name="T69" fmla="*/ 227 h 745"/>
                  <a:gd name="T70" fmla="*/ 54 w 745"/>
                  <a:gd name="T71" fmla="*/ 180 h 745"/>
                  <a:gd name="T72" fmla="*/ 85 w 745"/>
                  <a:gd name="T73" fmla="*/ 136 h 745"/>
                  <a:gd name="T74" fmla="*/ 122 w 745"/>
                  <a:gd name="T75" fmla="*/ 98 h 745"/>
                  <a:gd name="T76" fmla="*/ 165 w 745"/>
                  <a:gd name="T77" fmla="*/ 64 h 745"/>
                  <a:gd name="T78" fmla="*/ 211 w 745"/>
                  <a:gd name="T79" fmla="*/ 37 h 745"/>
                  <a:gd name="T80" fmla="*/ 262 w 745"/>
                  <a:gd name="T81" fmla="*/ 17 h 745"/>
                  <a:gd name="T82" fmla="*/ 315 w 745"/>
                  <a:gd name="T83" fmla="*/ 5 h 745"/>
                  <a:gd name="T84" fmla="*/ 373 w 745"/>
                  <a:gd name="T85" fmla="*/ 0 h 7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5"/>
                  <a:gd name="T130" fmla="*/ 0 h 745"/>
                  <a:gd name="T131" fmla="*/ 745 w 745"/>
                  <a:gd name="T132" fmla="*/ 745 h 7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5" h="745">
                    <a:moveTo>
                      <a:pt x="373" y="0"/>
                    </a:moveTo>
                    <a:lnTo>
                      <a:pt x="392" y="0"/>
                    </a:lnTo>
                    <a:lnTo>
                      <a:pt x="411" y="2"/>
                    </a:lnTo>
                    <a:lnTo>
                      <a:pt x="429" y="5"/>
                    </a:lnTo>
                    <a:lnTo>
                      <a:pt x="448" y="8"/>
                    </a:lnTo>
                    <a:lnTo>
                      <a:pt x="466" y="12"/>
                    </a:lnTo>
                    <a:lnTo>
                      <a:pt x="484" y="17"/>
                    </a:lnTo>
                    <a:lnTo>
                      <a:pt x="500" y="22"/>
                    </a:lnTo>
                    <a:lnTo>
                      <a:pt x="518" y="30"/>
                    </a:lnTo>
                    <a:lnTo>
                      <a:pt x="534" y="37"/>
                    </a:lnTo>
                    <a:lnTo>
                      <a:pt x="550" y="45"/>
                    </a:lnTo>
                    <a:lnTo>
                      <a:pt x="566" y="53"/>
                    </a:lnTo>
                    <a:lnTo>
                      <a:pt x="581" y="64"/>
                    </a:lnTo>
                    <a:lnTo>
                      <a:pt x="596" y="74"/>
                    </a:lnTo>
                    <a:lnTo>
                      <a:pt x="609" y="86"/>
                    </a:lnTo>
                    <a:lnTo>
                      <a:pt x="622" y="98"/>
                    </a:lnTo>
                    <a:lnTo>
                      <a:pt x="636" y="109"/>
                    </a:lnTo>
                    <a:lnTo>
                      <a:pt x="649" y="123"/>
                    </a:lnTo>
                    <a:lnTo>
                      <a:pt x="661" y="136"/>
                    </a:lnTo>
                    <a:lnTo>
                      <a:pt x="671" y="149"/>
                    </a:lnTo>
                    <a:lnTo>
                      <a:pt x="681" y="164"/>
                    </a:lnTo>
                    <a:lnTo>
                      <a:pt x="692" y="180"/>
                    </a:lnTo>
                    <a:lnTo>
                      <a:pt x="700" y="195"/>
                    </a:lnTo>
                    <a:lnTo>
                      <a:pt x="708" y="211"/>
                    </a:lnTo>
                    <a:lnTo>
                      <a:pt x="715" y="227"/>
                    </a:lnTo>
                    <a:lnTo>
                      <a:pt x="723" y="245"/>
                    </a:lnTo>
                    <a:lnTo>
                      <a:pt x="728" y="261"/>
                    </a:lnTo>
                    <a:lnTo>
                      <a:pt x="733" y="279"/>
                    </a:lnTo>
                    <a:lnTo>
                      <a:pt x="737" y="298"/>
                    </a:lnTo>
                    <a:lnTo>
                      <a:pt x="740" y="316"/>
                    </a:lnTo>
                    <a:lnTo>
                      <a:pt x="743" y="335"/>
                    </a:lnTo>
                    <a:lnTo>
                      <a:pt x="745" y="353"/>
                    </a:lnTo>
                    <a:lnTo>
                      <a:pt x="745" y="372"/>
                    </a:lnTo>
                    <a:lnTo>
                      <a:pt x="745" y="391"/>
                    </a:lnTo>
                    <a:lnTo>
                      <a:pt x="743" y="410"/>
                    </a:lnTo>
                    <a:lnTo>
                      <a:pt x="740" y="429"/>
                    </a:lnTo>
                    <a:lnTo>
                      <a:pt x="737" y="447"/>
                    </a:lnTo>
                    <a:lnTo>
                      <a:pt x="733" y="465"/>
                    </a:lnTo>
                    <a:lnTo>
                      <a:pt x="728" y="483"/>
                    </a:lnTo>
                    <a:lnTo>
                      <a:pt x="723" y="500"/>
                    </a:lnTo>
                    <a:lnTo>
                      <a:pt x="715" y="518"/>
                    </a:lnTo>
                    <a:lnTo>
                      <a:pt x="708" y="534"/>
                    </a:lnTo>
                    <a:lnTo>
                      <a:pt x="700" y="550"/>
                    </a:lnTo>
                    <a:lnTo>
                      <a:pt x="692" y="565"/>
                    </a:lnTo>
                    <a:lnTo>
                      <a:pt x="681" y="580"/>
                    </a:lnTo>
                    <a:lnTo>
                      <a:pt x="671" y="595"/>
                    </a:lnTo>
                    <a:lnTo>
                      <a:pt x="661" y="609"/>
                    </a:lnTo>
                    <a:lnTo>
                      <a:pt x="649" y="623"/>
                    </a:lnTo>
                    <a:lnTo>
                      <a:pt x="636" y="636"/>
                    </a:lnTo>
                    <a:lnTo>
                      <a:pt x="622" y="648"/>
                    </a:lnTo>
                    <a:lnTo>
                      <a:pt x="609" y="660"/>
                    </a:lnTo>
                    <a:lnTo>
                      <a:pt x="596" y="671"/>
                    </a:lnTo>
                    <a:lnTo>
                      <a:pt x="581" y="682"/>
                    </a:lnTo>
                    <a:lnTo>
                      <a:pt x="566" y="691"/>
                    </a:lnTo>
                    <a:lnTo>
                      <a:pt x="550" y="699"/>
                    </a:lnTo>
                    <a:lnTo>
                      <a:pt x="534" y="708"/>
                    </a:lnTo>
                    <a:lnTo>
                      <a:pt x="518" y="716"/>
                    </a:lnTo>
                    <a:lnTo>
                      <a:pt x="500" y="723"/>
                    </a:lnTo>
                    <a:lnTo>
                      <a:pt x="484" y="729"/>
                    </a:lnTo>
                    <a:lnTo>
                      <a:pt x="466" y="733"/>
                    </a:lnTo>
                    <a:lnTo>
                      <a:pt x="448" y="738"/>
                    </a:lnTo>
                    <a:lnTo>
                      <a:pt x="429" y="741"/>
                    </a:lnTo>
                    <a:lnTo>
                      <a:pt x="411" y="744"/>
                    </a:lnTo>
                    <a:lnTo>
                      <a:pt x="392" y="745"/>
                    </a:lnTo>
                    <a:lnTo>
                      <a:pt x="373" y="745"/>
                    </a:lnTo>
                    <a:lnTo>
                      <a:pt x="354" y="745"/>
                    </a:lnTo>
                    <a:lnTo>
                      <a:pt x="335" y="744"/>
                    </a:lnTo>
                    <a:lnTo>
                      <a:pt x="315" y="741"/>
                    </a:lnTo>
                    <a:lnTo>
                      <a:pt x="298" y="738"/>
                    </a:lnTo>
                    <a:lnTo>
                      <a:pt x="280" y="733"/>
                    </a:lnTo>
                    <a:lnTo>
                      <a:pt x="262" y="729"/>
                    </a:lnTo>
                    <a:lnTo>
                      <a:pt x="245" y="723"/>
                    </a:lnTo>
                    <a:lnTo>
                      <a:pt x="228" y="716"/>
                    </a:lnTo>
                    <a:lnTo>
                      <a:pt x="211" y="708"/>
                    </a:lnTo>
                    <a:lnTo>
                      <a:pt x="196" y="699"/>
                    </a:lnTo>
                    <a:lnTo>
                      <a:pt x="180" y="691"/>
                    </a:lnTo>
                    <a:lnTo>
                      <a:pt x="165" y="682"/>
                    </a:lnTo>
                    <a:lnTo>
                      <a:pt x="150" y="671"/>
                    </a:lnTo>
                    <a:lnTo>
                      <a:pt x="136" y="660"/>
                    </a:lnTo>
                    <a:lnTo>
                      <a:pt x="122" y="648"/>
                    </a:lnTo>
                    <a:lnTo>
                      <a:pt x="109" y="636"/>
                    </a:lnTo>
                    <a:lnTo>
                      <a:pt x="97" y="623"/>
                    </a:lnTo>
                    <a:lnTo>
                      <a:pt x="85" y="609"/>
                    </a:lnTo>
                    <a:lnTo>
                      <a:pt x="74" y="595"/>
                    </a:lnTo>
                    <a:lnTo>
                      <a:pt x="63" y="580"/>
                    </a:lnTo>
                    <a:lnTo>
                      <a:pt x="54" y="565"/>
                    </a:lnTo>
                    <a:lnTo>
                      <a:pt x="46" y="550"/>
                    </a:lnTo>
                    <a:lnTo>
                      <a:pt x="37" y="534"/>
                    </a:lnTo>
                    <a:lnTo>
                      <a:pt x="29" y="518"/>
                    </a:lnTo>
                    <a:lnTo>
                      <a:pt x="23" y="500"/>
                    </a:lnTo>
                    <a:lnTo>
                      <a:pt x="18" y="483"/>
                    </a:lnTo>
                    <a:lnTo>
                      <a:pt x="12" y="465"/>
                    </a:lnTo>
                    <a:lnTo>
                      <a:pt x="7" y="447"/>
                    </a:lnTo>
                    <a:lnTo>
                      <a:pt x="4" y="429"/>
                    </a:lnTo>
                    <a:lnTo>
                      <a:pt x="1" y="410"/>
                    </a:lnTo>
                    <a:lnTo>
                      <a:pt x="0" y="391"/>
                    </a:lnTo>
                    <a:lnTo>
                      <a:pt x="0" y="372"/>
                    </a:lnTo>
                    <a:lnTo>
                      <a:pt x="0" y="353"/>
                    </a:lnTo>
                    <a:lnTo>
                      <a:pt x="1" y="335"/>
                    </a:lnTo>
                    <a:lnTo>
                      <a:pt x="4" y="316"/>
                    </a:lnTo>
                    <a:lnTo>
                      <a:pt x="7" y="298"/>
                    </a:lnTo>
                    <a:lnTo>
                      <a:pt x="12" y="279"/>
                    </a:lnTo>
                    <a:lnTo>
                      <a:pt x="18" y="261"/>
                    </a:lnTo>
                    <a:lnTo>
                      <a:pt x="23" y="245"/>
                    </a:lnTo>
                    <a:lnTo>
                      <a:pt x="29" y="227"/>
                    </a:lnTo>
                    <a:lnTo>
                      <a:pt x="37" y="211"/>
                    </a:lnTo>
                    <a:lnTo>
                      <a:pt x="46" y="195"/>
                    </a:lnTo>
                    <a:lnTo>
                      <a:pt x="54" y="180"/>
                    </a:lnTo>
                    <a:lnTo>
                      <a:pt x="63" y="164"/>
                    </a:lnTo>
                    <a:lnTo>
                      <a:pt x="74" y="149"/>
                    </a:lnTo>
                    <a:lnTo>
                      <a:pt x="85" y="136"/>
                    </a:lnTo>
                    <a:lnTo>
                      <a:pt x="97" y="123"/>
                    </a:lnTo>
                    <a:lnTo>
                      <a:pt x="109" y="109"/>
                    </a:lnTo>
                    <a:lnTo>
                      <a:pt x="122" y="98"/>
                    </a:lnTo>
                    <a:lnTo>
                      <a:pt x="136" y="86"/>
                    </a:lnTo>
                    <a:lnTo>
                      <a:pt x="150" y="74"/>
                    </a:lnTo>
                    <a:lnTo>
                      <a:pt x="165" y="64"/>
                    </a:lnTo>
                    <a:lnTo>
                      <a:pt x="180" y="53"/>
                    </a:lnTo>
                    <a:lnTo>
                      <a:pt x="196" y="45"/>
                    </a:lnTo>
                    <a:lnTo>
                      <a:pt x="211" y="37"/>
                    </a:lnTo>
                    <a:lnTo>
                      <a:pt x="228" y="30"/>
                    </a:lnTo>
                    <a:lnTo>
                      <a:pt x="245" y="22"/>
                    </a:lnTo>
                    <a:lnTo>
                      <a:pt x="262" y="17"/>
                    </a:lnTo>
                    <a:lnTo>
                      <a:pt x="280" y="12"/>
                    </a:lnTo>
                    <a:lnTo>
                      <a:pt x="298" y="8"/>
                    </a:lnTo>
                    <a:lnTo>
                      <a:pt x="315" y="5"/>
                    </a:lnTo>
                    <a:lnTo>
                      <a:pt x="335" y="2"/>
                    </a:lnTo>
                    <a:lnTo>
                      <a:pt x="354" y="0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</p:grpSp>
        <p:pic>
          <p:nvPicPr>
            <p:cNvPr id="16529" name="Picture 154" descr="potop"/>
            <p:cNvPicPr>
              <a:picLocks noChangeAspect="1" noChangeArrowheads="1"/>
            </p:cNvPicPr>
            <p:nvPr/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416" y="3264"/>
              <a:ext cx="816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6427" name="Freeform 9" descr="Широкий диагональный 2"/>
          <p:cNvSpPr>
            <a:spLocks/>
          </p:cNvSpPr>
          <p:nvPr/>
        </p:nvSpPr>
        <p:spPr bwMode="auto">
          <a:xfrm rot="10800000">
            <a:off x="8624888" y="6372225"/>
            <a:ext cx="347662" cy="582613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rot="10800000" lIns="140742" tIns="70407" rIns="140742" bIns="70407"/>
          <a:lstStyle/>
          <a:p>
            <a:endParaRPr lang="ru-RU"/>
          </a:p>
        </p:txBody>
      </p:sp>
      <p:grpSp>
        <p:nvGrpSpPr>
          <p:cNvPr id="16" name="Group 150"/>
          <p:cNvGrpSpPr>
            <a:grpSpLocks/>
          </p:cNvGrpSpPr>
          <p:nvPr/>
        </p:nvGrpSpPr>
        <p:grpSpPr bwMode="auto">
          <a:xfrm>
            <a:off x="8686800" y="6515100"/>
            <a:ext cx="252413" cy="252413"/>
            <a:chOff x="4416" y="2880"/>
            <a:chExt cx="816" cy="816"/>
          </a:xfrm>
        </p:grpSpPr>
        <p:grpSp>
          <p:nvGrpSpPr>
            <p:cNvPr id="17" name="Group 151"/>
            <p:cNvGrpSpPr>
              <a:grpSpLocks/>
            </p:cNvGrpSpPr>
            <p:nvPr/>
          </p:nvGrpSpPr>
          <p:grpSpPr bwMode="auto">
            <a:xfrm>
              <a:off x="4416" y="2880"/>
              <a:ext cx="816" cy="809"/>
              <a:chOff x="4423" y="2887"/>
              <a:chExt cx="809" cy="809"/>
            </a:xfrm>
          </p:grpSpPr>
          <p:sp>
            <p:nvSpPr>
              <p:cNvPr id="16526" name="Freeform 152"/>
              <p:cNvSpPr>
                <a:spLocks/>
              </p:cNvSpPr>
              <p:nvPr/>
            </p:nvSpPr>
            <p:spPr bwMode="auto">
              <a:xfrm>
                <a:off x="4423" y="2887"/>
                <a:ext cx="809" cy="809"/>
              </a:xfrm>
              <a:custGeom>
                <a:avLst/>
                <a:gdLst>
                  <a:gd name="T0" fmla="*/ 446 w 809"/>
                  <a:gd name="T1" fmla="*/ 2 h 809"/>
                  <a:gd name="T2" fmla="*/ 505 w 809"/>
                  <a:gd name="T3" fmla="*/ 14 h 809"/>
                  <a:gd name="T4" fmla="*/ 561 w 809"/>
                  <a:gd name="T5" fmla="*/ 33 h 809"/>
                  <a:gd name="T6" fmla="*/ 614 w 809"/>
                  <a:gd name="T7" fmla="*/ 59 h 809"/>
                  <a:gd name="T8" fmla="*/ 661 w 809"/>
                  <a:gd name="T9" fmla="*/ 93 h 809"/>
                  <a:gd name="T10" fmla="*/ 704 w 809"/>
                  <a:gd name="T11" fmla="*/ 133 h 809"/>
                  <a:gd name="T12" fmla="*/ 739 w 809"/>
                  <a:gd name="T13" fmla="*/ 179 h 809"/>
                  <a:gd name="T14" fmla="*/ 769 w 809"/>
                  <a:gd name="T15" fmla="*/ 229 h 809"/>
                  <a:gd name="T16" fmla="*/ 791 w 809"/>
                  <a:gd name="T17" fmla="*/ 285 h 809"/>
                  <a:gd name="T18" fmla="*/ 804 w 809"/>
                  <a:gd name="T19" fmla="*/ 343 h 809"/>
                  <a:gd name="T20" fmla="*/ 809 w 809"/>
                  <a:gd name="T21" fmla="*/ 405 h 809"/>
                  <a:gd name="T22" fmla="*/ 804 w 809"/>
                  <a:gd name="T23" fmla="*/ 466 h 809"/>
                  <a:gd name="T24" fmla="*/ 791 w 809"/>
                  <a:gd name="T25" fmla="*/ 524 h 809"/>
                  <a:gd name="T26" fmla="*/ 769 w 809"/>
                  <a:gd name="T27" fmla="*/ 580 h 809"/>
                  <a:gd name="T28" fmla="*/ 739 w 809"/>
                  <a:gd name="T29" fmla="*/ 630 h 809"/>
                  <a:gd name="T30" fmla="*/ 704 w 809"/>
                  <a:gd name="T31" fmla="*/ 676 h 809"/>
                  <a:gd name="T32" fmla="*/ 661 w 809"/>
                  <a:gd name="T33" fmla="*/ 716 h 809"/>
                  <a:gd name="T34" fmla="*/ 614 w 809"/>
                  <a:gd name="T35" fmla="*/ 750 h 809"/>
                  <a:gd name="T36" fmla="*/ 561 w 809"/>
                  <a:gd name="T37" fmla="*/ 776 h 809"/>
                  <a:gd name="T38" fmla="*/ 505 w 809"/>
                  <a:gd name="T39" fmla="*/ 795 h 809"/>
                  <a:gd name="T40" fmla="*/ 446 w 809"/>
                  <a:gd name="T41" fmla="*/ 807 h 809"/>
                  <a:gd name="T42" fmla="*/ 384 w 809"/>
                  <a:gd name="T43" fmla="*/ 809 h 809"/>
                  <a:gd name="T44" fmla="*/ 323 w 809"/>
                  <a:gd name="T45" fmla="*/ 800 h 809"/>
                  <a:gd name="T46" fmla="*/ 266 w 809"/>
                  <a:gd name="T47" fmla="*/ 784 h 809"/>
                  <a:gd name="T48" fmla="*/ 213 w 809"/>
                  <a:gd name="T49" fmla="*/ 760 h 809"/>
                  <a:gd name="T50" fmla="*/ 163 w 809"/>
                  <a:gd name="T51" fmla="*/ 728 h 809"/>
                  <a:gd name="T52" fmla="*/ 118 w 809"/>
                  <a:gd name="T53" fmla="*/ 691 h 809"/>
                  <a:gd name="T54" fmla="*/ 81 w 809"/>
                  <a:gd name="T55" fmla="*/ 646 h 809"/>
                  <a:gd name="T56" fmla="*/ 49 w 809"/>
                  <a:gd name="T57" fmla="*/ 596 h 809"/>
                  <a:gd name="T58" fmla="*/ 25 w 809"/>
                  <a:gd name="T59" fmla="*/ 543 h 809"/>
                  <a:gd name="T60" fmla="*/ 9 w 809"/>
                  <a:gd name="T61" fmla="*/ 486 h 809"/>
                  <a:gd name="T62" fmla="*/ 0 w 809"/>
                  <a:gd name="T63" fmla="*/ 425 h 809"/>
                  <a:gd name="T64" fmla="*/ 2 w 809"/>
                  <a:gd name="T65" fmla="*/ 363 h 809"/>
                  <a:gd name="T66" fmla="*/ 14 w 809"/>
                  <a:gd name="T67" fmla="*/ 304 h 809"/>
                  <a:gd name="T68" fmla="*/ 33 w 809"/>
                  <a:gd name="T69" fmla="*/ 248 h 809"/>
                  <a:gd name="T70" fmla="*/ 59 w 809"/>
                  <a:gd name="T71" fmla="*/ 195 h 809"/>
                  <a:gd name="T72" fmla="*/ 93 w 809"/>
                  <a:gd name="T73" fmla="*/ 148 h 809"/>
                  <a:gd name="T74" fmla="*/ 133 w 809"/>
                  <a:gd name="T75" fmla="*/ 105 h 809"/>
                  <a:gd name="T76" fmla="*/ 179 w 809"/>
                  <a:gd name="T77" fmla="*/ 70 h 809"/>
                  <a:gd name="T78" fmla="*/ 229 w 809"/>
                  <a:gd name="T79" fmla="*/ 40 h 809"/>
                  <a:gd name="T80" fmla="*/ 285 w 809"/>
                  <a:gd name="T81" fmla="*/ 18 h 809"/>
                  <a:gd name="T82" fmla="*/ 343 w 809"/>
                  <a:gd name="T83" fmla="*/ 5 h 809"/>
                  <a:gd name="T84" fmla="*/ 405 w 809"/>
                  <a:gd name="T85" fmla="*/ 0 h 8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9"/>
                  <a:gd name="T130" fmla="*/ 0 h 809"/>
                  <a:gd name="T131" fmla="*/ 809 w 809"/>
                  <a:gd name="T132" fmla="*/ 809 h 8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9" h="809">
                    <a:moveTo>
                      <a:pt x="405" y="0"/>
                    </a:moveTo>
                    <a:lnTo>
                      <a:pt x="425" y="0"/>
                    </a:lnTo>
                    <a:lnTo>
                      <a:pt x="446" y="2"/>
                    </a:lnTo>
                    <a:lnTo>
                      <a:pt x="466" y="5"/>
                    </a:lnTo>
                    <a:lnTo>
                      <a:pt x="486" y="9"/>
                    </a:lnTo>
                    <a:lnTo>
                      <a:pt x="505" y="14"/>
                    </a:lnTo>
                    <a:lnTo>
                      <a:pt x="524" y="18"/>
                    </a:lnTo>
                    <a:lnTo>
                      <a:pt x="543" y="25"/>
                    </a:lnTo>
                    <a:lnTo>
                      <a:pt x="561" y="33"/>
                    </a:lnTo>
                    <a:lnTo>
                      <a:pt x="580" y="40"/>
                    </a:lnTo>
                    <a:lnTo>
                      <a:pt x="596" y="49"/>
                    </a:lnTo>
                    <a:lnTo>
                      <a:pt x="614" y="59"/>
                    </a:lnTo>
                    <a:lnTo>
                      <a:pt x="630" y="70"/>
                    </a:lnTo>
                    <a:lnTo>
                      <a:pt x="646" y="81"/>
                    </a:lnTo>
                    <a:lnTo>
                      <a:pt x="661" y="93"/>
                    </a:lnTo>
                    <a:lnTo>
                      <a:pt x="676" y="105"/>
                    </a:lnTo>
                    <a:lnTo>
                      <a:pt x="691" y="118"/>
                    </a:lnTo>
                    <a:lnTo>
                      <a:pt x="704" y="133"/>
                    </a:lnTo>
                    <a:lnTo>
                      <a:pt x="716" y="148"/>
                    </a:lnTo>
                    <a:lnTo>
                      <a:pt x="728" y="163"/>
                    </a:lnTo>
                    <a:lnTo>
                      <a:pt x="739" y="179"/>
                    </a:lnTo>
                    <a:lnTo>
                      <a:pt x="750" y="195"/>
                    </a:lnTo>
                    <a:lnTo>
                      <a:pt x="760" y="213"/>
                    </a:lnTo>
                    <a:lnTo>
                      <a:pt x="769" y="229"/>
                    </a:lnTo>
                    <a:lnTo>
                      <a:pt x="776" y="248"/>
                    </a:lnTo>
                    <a:lnTo>
                      <a:pt x="784" y="266"/>
                    </a:lnTo>
                    <a:lnTo>
                      <a:pt x="791" y="285"/>
                    </a:lnTo>
                    <a:lnTo>
                      <a:pt x="795" y="304"/>
                    </a:lnTo>
                    <a:lnTo>
                      <a:pt x="800" y="323"/>
                    </a:lnTo>
                    <a:lnTo>
                      <a:pt x="804" y="343"/>
                    </a:lnTo>
                    <a:lnTo>
                      <a:pt x="807" y="363"/>
                    </a:lnTo>
                    <a:lnTo>
                      <a:pt x="809" y="384"/>
                    </a:lnTo>
                    <a:lnTo>
                      <a:pt x="809" y="405"/>
                    </a:lnTo>
                    <a:lnTo>
                      <a:pt x="809" y="425"/>
                    </a:lnTo>
                    <a:lnTo>
                      <a:pt x="807" y="446"/>
                    </a:lnTo>
                    <a:lnTo>
                      <a:pt x="804" y="466"/>
                    </a:lnTo>
                    <a:lnTo>
                      <a:pt x="800" y="486"/>
                    </a:lnTo>
                    <a:lnTo>
                      <a:pt x="795" y="505"/>
                    </a:lnTo>
                    <a:lnTo>
                      <a:pt x="791" y="524"/>
                    </a:lnTo>
                    <a:lnTo>
                      <a:pt x="784" y="543"/>
                    </a:lnTo>
                    <a:lnTo>
                      <a:pt x="776" y="561"/>
                    </a:lnTo>
                    <a:lnTo>
                      <a:pt x="769" y="580"/>
                    </a:lnTo>
                    <a:lnTo>
                      <a:pt x="760" y="596"/>
                    </a:lnTo>
                    <a:lnTo>
                      <a:pt x="750" y="614"/>
                    </a:lnTo>
                    <a:lnTo>
                      <a:pt x="739" y="630"/>
                    </a:lnTo>
                    <a:lnTo>
                      <a:pt x="728" y="646"/>
                    </a:lnTo>
                    <a:lnTo>
                      <a:pt x="716" y="661"/>
                    </a:lnTo>
                    <a:lnTo>
                      <a:pt x="704" y="676"/>
                    </a:lnTo>
                    <a:lnTo>
                      <a:pt x="691" y="691"/>
                    </a:lnTo>
                    <a:lnTo>
                      <a:pt x="676" y="704"/>
                    </a:lnTo>
                    <a:lnTo>
                      <a:pt x="661" y="716"/>
                    </a:lnTo>
                    <a:lnTo>
                      <a:pt x="646" y="728"/>
                    </a:lnTo>
                    <a:lnTo>
                      <a:pt x="630" y="739"/>
                    </a:lnTo>
                    <a:lnTo>
                      <a:pt x="614" y="750"/>
                    </a:lnTo>
                    <a:lnTo>
                      <a:pt x="596" y="760"/>
                    </a:lnTo>
                    <a:lnTo>
                      <a:pt x="580" y="769"/>
                    </a:lnTo>
                    <a:lnTo>
                      <a:pt x="561" y="776"/>
                    </a:lnTo>
                    <a:lnTo>
                      <a:pt x="543" y="784"/>
                    </a:lnTo>
                    <a:lnTo>
                      <a:pt x="524" y="791"/>
                    </a:lnTo>
                    <a:lnTo>
                      <a:pt x="505" y="795"/>
                    </a:lnTo>
                    <a:lnTo>
                      <a:pt x="486" y="800"/>
                    </a:lnTo>
                    <a:lnTo>
                      <a:pt x="466" y="804"/>
                    </a:lnTo>
                    <a:lnTo>
                      <a:pt x="446" y="807"/>
                    </a:lnTo>
                    <a:lnTo>
                      <a:pt x="425" y="809"/>
                    </a:lnTo>
                    <a:lnTo>
                      <a:pt x="405" y="809"/>
                    </a:lnTo>
                    <a:lnTo>
                      <a:pt x="384" y="809"/>
                    </a:lnTo>
                    <a:lnTo>
                      <a:pt x="363" y="807"/>
                    </a:lnTo>
                    <a:lnTo>
                      <a:pt x="343" y="804"/>
                    </a:lnTo>
                    <a:lnTo>
                      <a:pt x="323" y="800"/>
                    </a:lnTo>
                    <a:lnTo>
                      <a:pt x="304" y="795"/>
                    </a:lnTo>
                    <a:lnTo>
                      <a:pt x="285" y="791"/>
                    </a:lnTo>
                    <a:lnTo>
                      <a:pt x="266" y="784"/>
                    </a:lnTo>
                    <a:lnTo>
                      <a:pt x="248" y="776"/>
                    </a:lnTo>
                    <a:lnTo>
                      <a:pt x="229" y="769"/>
                    </a:lnTo>
                    <a:lnTo>
                      <a:pt x="213" y="760"/>
                    </a:lnTo>
                    <a:lnTo>
                      <a:pt x="195" y="750"/>
                    </a:lnTo>
                    <a:lnTo>
                      <a:pt x="179" y="739"/>
                    </a:lnTo>
                    <a:lnTo>
                      <a:pt x="163" y="728"/>
                    </a:lnTo>
                    <a:lnTo>
                      <a:pt x="148" y="716"/>
                    </a:lnTo>
                    <a:lnTo>
                      <a:pt x="133" y="704"/>
                    </a:lnTo>
                    <a:lnTo>
                      <a:pt x="118" y="691"/>
                    </a:lnTo>
                    <a:lnTo>
                      <a:pt x="105" y="676"/>
                    </a:lnTo>
                    <a:lnTo>
                      <a:pt x="93" y="661"/>
                    </a:lnTo>
                    <a:lnTo>
                      <a:pt x="81" y="646"/>
                    </a:lnTo>
                    <a:lnTo>
                      <a:pt x="70" y="630"/>
                    </a:lnTo>
                    <a:lnTo>
                      <a:pt x="59" y="614"/>
                    </a:lnTo>
                    <a:lnTo>
                      <a:pt x="49" y="596"/>
                    </a:lnTo>
                    <a:lnTo>
                      <a:pt x="40" y="580"/>
                    </a:lnTo>
                    <a:lnTo>
                      <a:pt x="33" y="561"/>
                    </a:lnTo>
                    <a:lnTo>
                      <a:pt x="25" y="543"/>
                    </a:lnTo>
                    <a:lnTo>
                      <a:pt x="18" y="524"/>
                    </a:lnTo>
                    <a:lnTo>
                      <a:pt x="14" y="505"/>
                    </a:lnTo>
                    <a:lnTo>
                      <a:pt x="9" y="486"/>
                    </a:lnTo>
                    <a:lnTo>
                      <a:pt x="5" y="466"/>
                    </a:lnTo>
                    <a:lnTo>
                      <a:pt x="2" y="446"/>
                    </a:lnTo>
                    <a:lnTo>
                      <a:pt x="0" y="425"/>
                    </a:lnTo>
                    <a:lnTo>
                      <a:pt x="0" y="405"/>
                    </a:lnTo>
                    <a:lnTo>
                      <a:pt x="0" y="384"/>
                    </a:lnTo>
                    <a:lnTo>
                      <a:pt x="2" y="363"/>
                    </a:lnTo>
                    <a:lnTo>
                      <a:pt x="5" y="343"/>
                    </a:lnTo>
                    <a:lnTo>
                      <a:pt x="9" y="323"/>
                    </a:lnTo>
                    <a:lnTo>
                      <a:pt x="14" y="304"/>
                    </a:lnTo>
                    <a:lnTo>
                      <a:pt x="18" y="285"/>
                    </a:lnTo>
                    <a:lnTo>
                      <a:pt x="25" y="266"/>
                    </a:lnTo>
                    <a:lnTo>
                      <a:pt x="33" y="248"/>
                    </a:lnTo>
                    <a:lnTo>
                      <a:pt x="40" y="229"/>
                    </a:lnTo>
                    <a:lnTo>
                      <a:pt x="49" y="213"/>
                    </a:lnTo>
                    <a:lnTo>
                      <a:pt x="59" y="195"/>
                    </a:lnTo>
                    <a:lnTo>
                      <a:pt x="70" y="179"/>
                    </a:lnTo>
                    <a:lnTo>
                      <a:pt x="81" y="163"/>
                    </a:lnTo>
                    <a:lnTo>
                      <a:pt x="93" y="148"/>
                    </a:lnTo>
                    <a:lnTo>
                      <a:pt x="105" y="133"/>
                    </a:lnTo>
                    <a:lnTo>
                      <a:pt x="118" y="118"/>
                    </a:lnTo>
                    <a:lnTo>
                      <a:pt x="133" y="105"/>
                    </a:lnTo>
                    <a:lnTo>
                      <a:pt x="148" y="93"/>
                    </a:lnTo>
                    <a:lnTo>
                      <a:pt x="163" y="81"/>
                    </a:lnTo>
                    <a:lnTo>
                      <a:pt x="179" y="70"/>
                    </a:lnTo>
                    <a:lnTo>
                      <a:pt x="195" y="59"/>
                    </a:lnTo>
                    <a:lnTo>
                      <a:pt x="213" y="49"/>
                    </a:lnTo>
                    <a:lnTo>
                      <a:pt x="229" y="40"/>
                    </a:lnTo>
                    <a:lnTo>
                      <a:pt x="248" y="33"/>
                    </a:lnTo>
                    <a:lnTo>
                      <a:pt x="266" y="25"/>
                    </a:lnTo>
                    <a:lnTo>
                      <a:pt x="285" y="18"/>
                    </a:lnTo>
                    <a:lnTo>
                      <a:pt x="304" y="14"/>
                    </a:lnTo>
                    <a:lnTo>
                      <a:pt x="323" y="9"/>
                    </a:lnTo>
                    <a:lnTo>
                      <a:pt x="343" y="5"/>
                    </a:lnTo>
                    <a:lnTo>
                      <a:pt x="363" y="2"/>
                    </a:lnTo>
                    <a:lnTo>
                      <a:pt x="384" y="0"/>
                    </a:lnTo>
                    <a:lnTo>
                      <a:pt x="405" y="0"/>
                    </a:lnTo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  <p:sp>
            <p:nvSpPr>
              <p:cNvPr id="16527" name="Freeform 153"/>
              <p:cNvSpPr>
                <a:spLocks/>
              </p:cNvSpPr>
              <p:nvPr/>
            </p:nvSpPr>
            <p:spPr bwMode="auto">
              <a:xfrm>
                <a:off x="4456" y="2921"/>
                <a:ext cx="745" cy="745"/>
              </a:xfrm>
              <a:custGeom>
                <a:avLst/>
                <a:gdLst>
                  <a:gd name="T0" fmla="*/ 411 w 745"/>
                  <a:gd name="T1" fmla="*/ 2 h 745"/>
                  <a:gd name="T2" fmla="*/ 466 w 745"/>
                  <a:gd name="T3" fmla="*/ 12 h 745"/>
                  <a:gd name="T4" fmla="*/ 518 w 745"/>
                  <a:gd name="T5" fmla="*/ 30 h 745"/>
                  <a:gd name="T6" fmla="*/ 566 w 745"/>
                  <a:gd name="T7" fmla="*/ 53 h 745"/>
                  <a:gd name="T8" fmla="*/ 609 w 745"/>
                  <a:gd name="T9" fmla="*/ 86 h 745"/>
                  <a:gd name="T10" fmla="*/ 649 w 745"/>
                  <a:gd name="T11" fmla="*/ 123 h 745"/>
                  <a:gd name="T12" fmla="*/ 681 w 745"/>
                  <a:gd name="T13" fmla="*/ 164 h 745"/>
                  <a:gd name="T14" fmla="*/ 708 w 745"/>
                  <a:gd name="T15" fmla="*/ 211 h 745"/>
                  <a:gd name="T16" fmla="*/ 728 w 745"/>
                  <a:gd name="T17" fmla="*/ 261 h 745"/>
                  <a:gd name="T18" fmla="*/ 740 w 745"/>
                  <a:gd name="T19" fmla="*/ 316 h 745"/>
                  <a:gd name="T20" fmla="*/ 745 w 745"/>
                  <a:gd name="T21" fmla="*/ 372 h 745"/>
                  <a:gd name="T22" fmla="*/ 740 w 745"/>
                  <a:gd name="T23" fmla="*/ 429 h 745"/>
                  <a:gd name="T24" fmla="*/ 728 w 745"/>
                  <a:gd name="T25" fmla="*/ 483 h 745"/>
                  <a:gd name="T26" fmla="*/ 708 w 745"/>
                  <a:gd name="T27" fmla="*/ 534 h 745"/>
                  <a:gd name="T28" fmla="*/ 681 w 745"/>
                  <a:gd name="T29" fmla="*/ 580 h 745"/>
                  <a:gd name="T30" fmla="*/ 649 w 745"/>
                  <a:gd name="T31" fmla="*/ 623 h 745"/>
                  <a:gd name="T32" fmla="*/ 609 w 745"/>
                  <a:gd name="T33" fmla="*/ 660 h 745"/>
                  <a:gd name="T34" fmla="*/ 566 w 745"/>
                  <a:gd name="T35" fmla="*/ 691 h 745"/>
                  <a:gd name="T36" fmla="*/ 518 w 745"/>
                  <a:gd name="T37" fmla="*/ 716 h 745"/>
                  <a:gd name="T38" fmla="*/ 466 w 745"/>
                  <a:gd name="T39" fmla="*/ 733 h 745"/>
                  <a:gd name="T40" fmla="*/ 411 w 745"/>
                  <a:gd name="T41" fmla="*/ 744 h 745"/>
                  <a:gd name="T42" fmla="*/ 354 w 745"/>
                  <a:gd name="T43" fmla="*/ 745 h 745"/>
                  <a:gd name="T44" fmla="*/ 298 w 745"/>
                  <a:gd name="T45" fmla="*/ 738 h 745"/>
                  <a:gd name="T46" fmla="*/ 245 w 745"/>
                  <a:gd name="T47" fmla="*/ 723 h 745"/>
                  <a:gd name="T48" fmla="*/ 196 w 745"/>
                  <a:gd name="T49" fmla="*/ 699 h 745"/>
                  <a:gd name="T50" fmla="*/ 150 w 745"/>
                  <a:gd name="T51" fmla="*/ 671 h 745"/>
                  <a:gd name="T52" fmla="*/ 109 w 745"/>
                  <a:gd name="T53" fmla="*/ 636 h 745"/>
                  <a:gd name="T54" fmla="*/ 74 w 745"/>
                  <a:gd name="T55" fmla="*/ 595 h 745"/>
                  <a:gd name="T56" fmla="*/ 46 w 745"/>
                  <a:gd name="T57" fmla="*/ 550 h 745"/>
                  <a:gd name="T58" fmla="*/ 23 w 745"/>
                  <a:gd name="T59" fmla="*/ 500 h 745"/>
                  <a:gd name="T60" fmla="*/ 7 w 745"/>
                  <a:gd name="T61" fmla="*/ 447 h 745"/>
                  <a:gd name="T62" fmla="*/ 0 w 745"/>
                  <a:gd name="T63" fmla="*/ 391 h 745"/>
                  <a:gd name="T64" fmla="*/ 1 w 745"/>
                  <a:gd name="T65" fmla="*/ 335 h 745"/>
                  <a:gd name="T66" fmla="*/ 12 w 745"/>
                  <a:gd name="T67" fmla="*/ 279 h 745"/>
                  <a:gd name="T68" fmla="*/ 29 w 745"/>
                  <a:gd name="T69" fmla="*/ 227 h 745"/>
                  <a:gd name="T70" fmla="*/ 54 w 745"/>
                  <a:gd name="T71" fmla="*/ 180 h 745"/>
                  <a:gd name="T72" fmla="*/ 85 w 745"/>
                  <a:gd name="T73" fmla="*/ 136 h 745"/>
                  <a:gd name="T74" fmla="*/ 122 w 745"/>
                  <a:gd name="T75" fmla="*/ 98 h 745"/>
                  <a:gd name="T76" fmla="*/ 165 w 745"/>
                  <a:gd name="T77" fmla="*/ 64 h 745"/>
                  <a:gd name="T78" fmla="*/ 211 w 745"/>
                  <a:gd name="T79" fmla="*/ 37 h 745"/>
                  <a:gd name="T80" fmla="*/ 262 w 745"/>
                  <a:gd name="T81" fmla="*/ 17 h 745"/>
                  <a:gd name="T82" fmla="*/ 315 w 745"/>
                  <a:gd name="T83" fmla="*/ 5 h 745"/>
                  <a:gd name="T84" fmla="*/ 373 w 745"/>
                  <a:gd name="T85" fmla="*/ 0 h 7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5"/>
                  <a:gd name="T130" fmla="*/ 0 h 745"/>
                  <a:gd name="T131" fmla="*/ 745 w 745"/>
                  <a:gd name="T132" fmla="*/ 745 h 7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5" h="745">
                    <a:moveTo>
                      <a:pt x="373" y="0"/>
                    </a:moveTo>
                    <a:lnTo>
                      <a:pt x="392" y="0"/>
                    </a:lnTo>
                    <a:lnTo>
                      <a:pt x="411" y="2"/>
                    </a:lnTo>
                    <a:lnTo>
                      <a:pt x="429" y="5"/>
                    </a:lnTo>
                    <a:lnTo>
                      <a:pt x="448" y="8"/>
                    </a:lnTo>
                    <a:lnTo>
                      <a:pt x="466" y="12"/>
                    </a:lnTo>
                    <a:lnTo>
                      <a:pt x="484" y="17"/>
                    </a:lnTo>
                    <a:lnTo>
                      <a:pt x="500" y="22"/>
                    </a:lnTo>
                    <a:lnTo>
                      <a:pt x="518" y="30"/>
                    </a:lnTo>
                    <a:lnTo>
                      <a:pt x="534" y="37"/>
                    </a:lnTo>
                    <a:lnTo>
                      <a:pt x="550" y="45"/>
                    </a:lnTo>
                    <a:lnTo>
                      <a:pt x="566" y="53"/>
                    </a:lnTo>
                    <a:lnTo>
                      <a:pt x="581" y="64"/>
                    </a:lnTo>
                    <a:lnTo>
                      <a:pt x="596" y="74"/>
                    </a:lnTo>
                    <a:lnTo>
                      <a:pt x="609" y="86"/>
                    </a:lnTo>
                    <a:lnTo>
                      <a:pt x="622" y="98"/>
                    </a:lnTo>
                    <a:lnTo>
                      <a:pt x="636" y="109"/>
                    </a:lnTo>
                    <a:lnTo>
                      <a:pt x="649" y="123"/>
                    </a:lnTo>
                    <a:lnTo>
                      <a:pt x="661" y="136"/>
                    </a:lnTo>
                    <a:lnTo>
                      <a:pt x="671" y="149"/>
                    </a:lnTo>
                    <a:lnTo>
                      <a:pt x="681" y="164"/>
                    </a:lnTo>
                    <a:lnTo>
                      <a:pt x="692" y="180"/>
                    </a:lnTo>
                    <a:lnTo>
                      <a:pt x="700" y="195"/>
                    </a:lnTo>
                    <a:lnTo>
                      <a:pt x="708" y="211"/>
                    </a:lnTo>
                    <a:lnTo>
                      <a:pt x="715" y="227"/>
                    </a:lnTo>
                    <a:lnTo>
                      <a:pt x="723" y="245"/>
                    </a:lnTo>
                    <a:lnTo>
                      <a:pt x="728" y="261"/>
                    </a:lnTo>
                    <a:lnTo>
                      <a:pt x="733" y="279"/>
                    </a:lnTo>
                    <a:lnTo>
                      <a:pt x="737" y="298"/>
                    </a:lnTo>
                    <a:lnTo>
                      <a:pt x="740" y="316"/>
                    </a:lnTo>
                    <a:lnTo>
                      <a:pt x="743" y="335"/>
                    </a:lnTo>
                    <a:lnTo>
                      <a:pt x="745" y="353"/>
                    </a:lnTo>
                    <a:lnTo>
                      <a:pt x="745" y="372"/>
                    </a:lnTo>
                    <a:lnTo>
                      <a:pt x="745" y="391"/>
                    </a:lnTo>
                    <a:lnTo>
                      <a:pt x="743" y="410"/>
                    </a:lnTo>
                    <a:lnTo>
                      <a:pt x="740" y="429"/>
                    </a:lnTo>
                    <a:lnTo>
                      <a:pt x="737" y="447"/>
                    </a:lnTo>
                    <a:lnTo>
                      <a:pt x="733" y="465"/>
                    </a:lnTo>
                    <a:lnTo>
                      <a:pt x="728" y="483"/>
                    </a:lnTo>
                    <a:lnTo>
                      <a:pt x="723" y="500"/>
                    </a:lnTo>
                    <a:lnTo>
                      <a:pt x="715" y="518"/>
                    </a:lnTo>
                    <a:lnTo>
                      <a:pt x="708" y="534"/>
                    </a:lnTo>
                    <a:lnTo>
                      <a:pt x="700" y="550"/>
                    </a:lnTo>
                    <a:lnTo>
                      <a:pt x="692" y="565"/>
                    </a:lnTo>
                    <a:lnTo>
                      <a:pt x="681" y="580"/>
                    </a:lnTo>
                    <a:lnTo>
                      <a:pt x="671" y="595"/>
                    </a:lnTo>
                    <a:lnTo>
                      <a:pt x="661" y="609"/>
                    </a:lnTo>
                    <a:lnTo>
                      <a:pt x="649" y="623"/>
                    </a:lnTo>
                    <a:lnTo>
                      <a:pt x="636" y="636"/>
                    </a:lnTo>
                    <a:lnTo>
                      <a:pt x="622" y="648"/>
                    </a:lnTo>
                    <a:lnTo>
                      <a:pt x="609" y="660"/>
                    </a:lnTo>
                    <a:lnTo>
                      <a:pt x="596" y="671"/>
                    </a:lnTo>
                    <a:lnTo>
                      <a:pt x="581" y="682"/>
                    </a:lnTo>
                    <a:lnTo>
                      <a:pt x="566" y="691"/>
                    </a:lnTo>
                    <a:lnTo>
                      <a:pt x="550" y="699"/>
                    </a:lnTo>
                    <a:lnTo>
                      <a:pt x="534" y="708"/>
                    </a:lnTo>
                    <a:lnTo>
                      <a:pt x="518" y="716"/>
                    </a:lnTo>
                    <a:lnTo>
                      <a:pt x="500" y="723"/>
                    </a:lnTo>
                    <a:lnTo>
                      <a:pt x="484" y="729"/>
                    </a:lnTo>
                    <a:lnTo>
                      <a:pt x="466" y="733"/>
                    </a:lnTo>
                    <a:lnTo>
                      <a:pt x="448" y="738"/>
                    </a:lnTo>
                    <a:lnTo>
                      <a:pt x="429" y="741"/>
                    </a:lnTo>
                    <a:lnTo>
                      <a:pt x="411" y="744"/>
                    </a:lnTo>
                    <a:lnTo>
                      <a:pt x="392" y="745"/>
                    </a:lnTo>
                    <a:lnTo>
                      <a:pt x="373" y="745"/>
                    </a:lnTo>
                    <a:lnTo>
                      <a:pt x="354" y="745"/>
                    </a:lnTo>
                    <a:lnTo>
                      <a:pt x="335" y="744"/>
                    </a:lnTo>
                    <a:lnTo>
                      <a:pt x="315" y="741"/>
                    </a:lnTo>
                    <a:lnTo>
                      <a:pt x="298" y="738"/>
                    </a:lnTo>
                    <a:lnTo>
                      <a:pt x="280" y="733"/>
                    </a:lnTo>
                    <a:lnTo>
                      <a:pt x="262" y="729"/>
                    </a:lnTo>
                    <a:lnTo>
                      <a:pt x="245" y="723"/>
                    </a:lnTo>
                    <a:lnTo>
                      <a:pt x="228" y="716"/>
                    </a:lnTo>
                    <a:lnTo>
                      <a:pt x="211" y="708"/>
                    </a:lnTo>
                    <a:lnTo>
                      <a:pt x="196" y="699"/>
                    </a:lnTo>
                    <a:lnTo>
                      <a:pt x="180" y="691"/>
                    </a:lnTo>
                    <a:lnTo>
                      <a:pt x="165" y="682"/>
                    </a:lnTo>
                    <a:lnTo>
                      <a:pt x="150" y="671"/>
                    </a:lnTo>
                    <a:lnTo>
                      <a:pt x="136" y="660"/>
                    </a:lnTo>
                    <a:lnTo>
                      <a:pt x="122" y="648"/>
                    </a:lnTo>
                    <a:lnTo>
                      <a:pt x="109" y="636"/>
                    </a:lnTo>
                    <a:lnTo>
                      <a:pt x="97" y="623"/>
                    </a:lnTo>
                    <a:lnTo>
                      <a:pt x="85" y="609"/>
                    </a:lnTo>
                    <a:lnTo>
                      <a:pt x="74" y="595"/>
                    </a:lnTo>
                    <a:lnTo>
                      <a:pt x="63" y="580"/>
                    </a:lnTo>
                    <a:lnTo>
                      <a:pt x="54" y="565"/>
                    </a:lnTo>
                    <a:lnTo>
                      <a:pt x="46" y="550"/>
                    </a:lnTo>
                    <a:lnTo>
                      <a:pt x="37" y="534"/>
                    </a:lnTo>
                    <a:lnTo>
                      <a:pt x="29" y="518"/>
                    </a:lnTo>
                    <a:lnTo>
                      <a:pt x="23" y="500"/>
                    </a:lnTo>
                    <a:lnTo>
                      <a:pt x="18" y="483"/>
                    </a:lnTo>
                    <a:lnTo>
                      <a:pt x="12" y="465"/>
                    </a:lnTo>
                    <a:lnTo>
                      <a:pt x="7" y="447"/>
                    </a:lnTo>
                    <a:lnTo>
                      <a:pt x="4" y="429"/>
                    </a:lnTo>
                    <a:lnTo>
                      <a:pt x="1" y="410"/>
                    </a:lnTo>
                    <a:lnTo>
                      <a:pt x="0" y="391"/>
                    </a:lnTo>
                    <a:lnTo>
                      <a:pt x="0" y="372"/>
                    </a:lnTo>
                    <a:lnTo>
                      <a:pt x="0" y="353"/>
                    </a:lnTo>
                    <a:lnTo>
                      <a:pt x="1" y="335"/>
                    </a:lnTo>
                    <a:lnTo>
                      <a:pt x="4" y="316"/>
                    </a:lnTo>
                    <a:lnTo>
                      <a:pt x="7" y="298"/>
                    </a:lnTo>
                    <a:lnTo>
                      <a:pt x="12" y="279"/>
                    </a:lnTo>
                    <a:lnTo>
                      <a:pt x="18" y="261"/>
                    </a:lnTo>
                    <a:lnTo>
                      <a:pt x="23" y="245"/>
                    </a:lnTo>
                    <a:lnTo>
                      <a:pt x="29" y="227"/>
                    </a:lnTo>
                    <a:lnTo>
                      <a:pt x="37" y="211"/>
                    </a:lnTo>
                    <a:lnTo>
                      <a:pt x="46" y="195"/>
                    </a:lnTo>
                    <a:lnTo>
                      <a:pt x="54" y="180"/>
                    </a:lnTo>
                    <a:lnTo>
                      <a:pt x="63" y="164"/>
                    </a:lnTo>
                    <a:lnTo>
                      <a:pt x="74" y="149"/>
                    </a:lnTo>
                    <a:lnTo>
                      <a:pt x="85" y="136"/>
                    </a:lnTo>
                    <a:lnTo>
                      <a:pt x="97" y="123"/>
                    </a:lnTo>
                    <a:lnTo>
                      <a:pt x="109" y="109"/>
                    </a:lnTo>
                    <a:lnTo>
                      <a:pt x="122" y="98"/>
                    </a:lnTo>
                    <a:lnTo>
                      <a:pt x="136" y="86"/>
                    </a:lnTo>
                    <a:lnTo>
                      <a:pt x="150" y="74"/>
                    </a:lnTo>
                    <a:lnTo>
                      <a:pt x="165" y="64"/>
                    </a:lnTo>
                    <a:lnTo>
                      <a:pt x="180" y="53"/>
                    </a:lnTo>
                    <a:lnTo>
                      <a:pt x="196" y="45"/>
                    </a:lnTo>
                    <a:lnTo>
                      <a:pt x="211" y="37"/>
                    </a:lnTo>
                    <a:lnTo>
                      <a:pt x="228" y="30"/>
                    </a:lnTo>
                    <a:lnTo>
                      <a:pt x="245" y="22"/>
                    </a:lnTo>
                    <a:lnTo>
                      <a:pt x="262" y="17"/>
                    </a:lnTo>
                    <a:lnTo>
                      <a:pt x="280" y="12"/>
                    </a:lnTo>
                    <a:lnTo>
                      <a:pt x="298" y="8"/>
                    </a:lnTo>
                    <a:lnTo>
                      <a:pt x="315" y="5"/>
                    </a:lnTo>
                    <a:lnTo>
                      <a:pt x="335" y="2"/>
                    </a:lnTo>
                    <a:lnTo>
                      <a:pt x="354" y="0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29" tIns="45715" rIns="91429" bIns="45715"/>
              <a:lstStyle/>
              <a:p>
                <a:endParaRPr lang="ru-RU"/>
              </a:p>
            </p:txBody>
          </p:sp>
        </p:grpSp>
        <p:pic>
          <p:nvPicPr>
            <p:cNvPr id="16525" name="Picture 154" descr="potop"/>
            <p:cNvPicPr>
              <a:picLocks noChangeAspect="1" noChangeArrowheads="1"/>
            </p:cNvPicPr>
            <p:nvPr/>
          </p:nvPicPr>
          <p:blipFill>
            <a:blip r:embed="rId11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416" y="3264"/>
              <a:ext cx="816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24" name="Прямоугольная выноска 143"/>
          <p:cNvSpPr>
            <a:spLocks noChangeArrowheads="1"/>
          </p:cNvSpPr>
          <p:nvPr/>
        </p:nvSpPr>
        <p:spPr bwMode="auto">
          <a:xfrm>
            <a:off x="6757988" y="4300538"/>
            <a:ext cx="1558925" cy="779462"/>
          </a:xfrm>
          <a:prstGeom prst="wedgeRectCallout">
            <a:avLst>
              <a:gd name="adj1" fmla="val -73419"/>
              <a:gd name="adj2" fmla="val 76848"/>
            </a:avLst>
          </a:prstGeom>
          <a:solidFill>
            <a:srgbClr val="00B0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Подтопление</a:t>
            </a:r>
          </a:p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в г.п. </a:t>
            </a:r>
            <a:r>
              <a:rPr lang="ru-RU" sz="1200" dirty="0">
                <a:solidFill>
                  <a:schemeClr val="tx1"/>
                </a:solidFill>
              </a:rPr>
              <a:t>Ачхой-Мартан</a:t>
            </a:r>
          </a:p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25домов,125 чел.</a:t>
            </a:r>
          </a:p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Площадь-2.5га</a:t>
            </a:r>
          </a:p>
        </p:txBody>
      </p:sp>
      <p:sp>
        <p:nvSpPr>
          <p:cNvPr id="125" name="Прямоугольная выноска 143"/>
          <p:cNvSpPr>
            <a:spLocks noChangeArrowheads="1"/>
          </p:cNvSpPr>
          <p:nvPr/>
        </p:nvSpPr>
        <p:spPr bwMode="auto">
          <a:xfrm>
            <a:off x="7043738" y="6823075"/>
            <a:ext cx="1558925" cy="763588"/>
          </a:xfrm>
          <a:prstGeom prst="wedgeRectCallout">
            <a:avLst>
              <a:gd name="adj1" fmla="val 56943"/>
              <a:gd name="adj2" fmla="val -72190"/>
            </a:avLst>
          </a:prstGeom>
          <a:solidFill>
            <a:srgbClr val="00B0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Подтопление</a:t>
            </a:r>
          </a:p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в с.п. </a:t>
            </a:r>
            <a:r>
              <a:rPr lang="ru-RU" sz="1200" dirty="0">
                <a:solidFill>
                  <a:schemeClr val="tx1"/>
                </a:solidFill>
              </a:rPr>
              <a:t>Катар-Юрт</a:t>
            </a:r>
          </a:p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11домов,60 чел.</a:t>
            </a:r>
          </a:p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Площадь1.1 га</a:t>
            </a:r>
          </a:p>
        </p:txBody>
      </p:sp>
      <p:sp>
        <p:nvSpPr>
          <p:cNvPr id="16431" name="Text Box 133"/>
          <p:cNvSpPr txBox="1">
            <a:spLocks noChangeArrowheads="1"/>
          </p:cNvSpPr>
          <p:nvPr/>
        </p:nvSpPr>
        <p:spPr bwMode="auto">
          <a:xfrm>
            <a:off x="30163" y="3676497"/>
            <a:ext cx="4298950" cy="815773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lIns="122074" tIns="61042" rIns="122074" bIns="61042">
            <a:spAutoFit/>
          </a:bodyPr>
          <a:lstStyle/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Эвакуация из зоны возможного затопления</a:t>
            </a:r>
          </a:p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будет производиться в ПВР. В случае, если ЧС будет носить затяжной характер – по родственникам в близлежащие населенные пункты Привлекаются </a:t>
            </a:r>
          </a:p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силы </a:t>
            </a:r>
            <a:r>
              <a:rPr lang="ru-RU" sz="900" dirty="0">
                <a:solidFill>
                  <a:schemeClr val="tx1"/>
                </a:solidFill>
              </a:rPr>
              <a:t>Автоколонны №3 ДППАП ФГУП «</a:t>
            </a:r>
            <a:r>
              <a:rPr lang="ru-RU" sz="900" dirty="0" err="1">
                <a:solidFill>
                  <a:schemeClr val="tx1"/>
                </a:solidFill>
              </a:rPr>
              <a:t>Чеченавтотранс</a:t>
            </a:r>
            <a:r>
              <a:rPr lang="ru-RU" sz="900" dirty="0">
                <a:solidFill>
                  <a:schemeClr val="tx1"/>
                </a:solidFill>
              </a:rPr>
              <a:t>» на балансе, которого находится 20 пассажирских автобусов.</a:t>
            </a:r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graphicFrame>
        <p:nvGraphicFramePr>
          <p:cNvPr id="16391" name="Object 430"/>
          <p:cNvGraphicFramePr>
            <a:graphicFrameLocks noChangeAspect="1"/>
          </p:cNvGraphicFramePr>
          <p:nvPr/>
        </p:nvGraphicFramePr>
        <p:xfrm>
          <a:off x="8615363" y="8515350"/>
          <a:ext cx="758825" cy="785813"/>
        </p:xfrm>
        <a:graphic>
          <a:graphicData uri="http://schemas.openxmlformats.org/presentationml/2006/ole">
            <p:oleObj spid="_x0000_s576519" name="CorelDRAW" r:id="rId12" imgW="2557800" imgH="2940480" progId="">
              <p:embed/>
            </p:oleObj>
          </a:graphicData>
        </a:graphic>
      </p:graphicFrame>
      <p:graphicFrame>
        <p:nvGraphicFramePr>
          <p:cNvPr id="16392" name="Object 31"/>
          <p:cNvGraphicFramePr>
            <a:graphicFrameLocks noChangeAspect="1"/>
          </p:cNvGraphicFramePr>
          <p:nvPr/>
        </p:nvGraphicFramePr>
        <p:xfrm>
          <a:off x="11087100" y="3943351"/>
          <a:ext cx="1714500" cy="928687"/>
        </p:xfrm>
        <a:graphic>
          <a:graphicData uri="http://schemas.openxmlformats.org/presentationml/2006/ole">
            <p:oleObj spid="_x0000_s576520" name="Worksheet" r:id="rId13" imgW="2990938" imgH="1895413" progId="Excel.Sheet.8">
              <p:embed/>
            </p:oleObj>
          </a:graphicData>
        </a:graphic>
      </p:graphicFrame>
      <p:sp>
        <p:nvSpPr>
          <p:cNvPr id="131" name="Прямоугольная выноска 143"/>
          <p:cNvSpPr>
            <a:spLocks noChangeArrowheads="1"/>
          </p:cNvSpPr>
          <p:nvPr/>
        </p:nvSpPr>
        <p:spPr bwMode="auto">
          <a:xfrm>
            <a:off x="8329615" y="3182734"/>
            <a:ext cx="1143019" cy="617734"/>
          </a:xfrm>
          <a:prstGeom prst="wedgeRectCallout">
            <a:avLst>
              <a:gd name="adj1" fmla="val 45474"/>
              <a:gd name="adj2" fmla="val 132711"/>
            </a:avLst>
          </a:prstGeom>
          <a:solidFill>
            <a:srgbClr val="00B0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 defTabSz="1706563">
              <a:defRPr/>
            </a:pPr>
            <a:r>
              <a:rPr lang="ru-RU" sz="800" dirty="0">
                <a:solidFill>
                  <a:schemeClr val="tx1"/>
                </a:solidFill>
              </a:rPr>
              <a:t>Подтопление</a:t>
            </a:r>
          </a:p>
          <a:p>
            <a:pPr algn="ctr" defTabSz="1706563">
              <a:defRPr/>
            </a:pPr>
            <a:r>
              <a:rPr lang="ru-RU" sz="800" dirty="0">
                <a:solidFill>
                  <a:schemeClr val="tx1"/>
                </a:solidFill>
              </a:rPr>
              <a:t>в с.п. </a:t>
            </a:r>
            <a:r>
              <a:rPr lang="ru-RU" sz="1000" dirty="0">
                <a:solidFill>
                  <a:schemeClr val="tx1"/>
                </a:solidFill>
              </a:rPr>
              <a:t>Шаами-Юрт</a:t>
            </a:r>
          </a:p>
          <a:p>
            <a:pPr algn="ctr" defTabSz="1706563">
              <a:defRPr/>
            </a:pPr>
            <a:r>
              <a:rPr lang="ru-RU" sz="800" dirty="0">
                <a:solidFill>
                  <a:schemeClr val="tx1"/>
                </a:solidFill>
              </a:rPr>
              <a:t>12домов,69 чел.</a:t>
            </a:r>
          </a:p>
          <a:p>
            <a:pPr algn="ctr" defTabSz="1706563">
              <a:defRPr/>
            </a:pPr>
            <a:r>
              <a:rPr lang="ru-RU" sz="800" dirty="0">
                <a:solidFill>
                  <a:schemeClr val="tx1"/>
                </a:solidFill>
              </a:rPr>
              <a:t>Площадь1.2 га</a:t>
            </a:r>
          </a:p>
        </p:txBody>
      </p:sp>
      <p:graphicFrame>
        <p:nvGraphicFramePr>
          <p:cNvPr id="117" name="Group 600"/>
          <p:cNvGraphicFramePr>
            <a:graphicFrameLocks noGrp="1"/>
          </p:cNvGraphicFramePr>
          <p:nvPr/>
        </p:nvGraphicFramePr>
        <p:xfrm>
          <a:off x="7399867" y="2128162"/>
          <a:ext cx="5384800" cy="905362"/>
        </p:xfrm>
        <a:graphic>
          <a:graphicData uri="http://schemas.openxmlformats.org/drawingml/2006/table">
            <a:tbl>
              <a:tblPr/>
              <a:tblGrid>
                <a:gridCol w="955675"/>
                <a:gridCol w="4429125"/>
              </a:tblGrid>
              <a:tr h="17384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9344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08841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зону возможного подтопления попадают 48 домов в с.п.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района. Эвакуации подлежат 254 человека. Эвакуация будет проводиться силы автоколонна №3 (20 ед. техники)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Размещение населения из зоны затопления будет осуществляться в  ПВР. В случае, если ЧС будет носить затяжной характер – по родственникам в близлежащие населенные пункты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8" name="Group 558"/>
          <p:cNvGraphicFramePr>
            <a:graphicFrameLocks noGrp="1"/>
          </p:cNvGraphicFramePr>
          <p:nvPr/>
        </p:nvGraphicFramePr>
        <p:xfrm>
          <a:off x="42863" y="2228360"/>
          <a:ext cx="4143404" cy="1429232"/>
        </p:xfrm>
        <a:graphic>
          <a:graphicData uri="http://schemas.openxmlformats.org/drawingml/2006/table">
            <a:tbl>
              <a:tblPr/>
              <a:tblGrid>
                <a:gridCol w="622829"/>
                <a:gridCol w="1345382"/>
                <a:gridCol w="1144046"/>
                <a:gridCol w="1031147"/>
              </a:tblGrid>
              <a:tr h="271902">
                <a:tc gridSpan="4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населенных пунктов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попадающих в зону подтопления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71902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п/п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с.п.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домов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 чел.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17592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Ачхой-Мартан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5930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19763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17592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Катыр-Юрт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2431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10266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  <a:tr h="175922"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3.</a:t>
                      </a:r>
                    </a:p>
                  </a:txBody>
                  <a:tcPr marL="127954" marR="127954" marT="63980" marB="63980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Шаами-Юрт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823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3570</a:t>
                      </a:r>
                    </a:p>
                  </a:txBody>
                  <a:tcPr marL="127954" marR="127954" marT="63980" marB="6398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9FFCC"/>
                    </a:solidFill>
                  </a:tcPr>
                </a:tc>
              </a:tr>
            </a:tbl>
          </a:graphicData>
        </a:graphic>
      </p:graphicFrame>
      <p:sp>
        <p:nvSpPr>
          <p:cNvPr id="16477" name="Прямоугольник 123"/>
          <p:cNvSpPr>
            <a:spLocks noChangeArrowheads="1"/>
          </p:cNvSpPr>
          <p:nvPr/>
        </p:nvSpPr>
        <p:spPr bwMode="auto">
          <a:xfrm>
            <a:off x="-28575" y="8158187"/>
            <a:ext cx="8329613" cy="1428726"/>
          </a:xfrm>
          <a:prstGeom prst="rect">
            <a:avLst/>
          </a:prstGeom>
          <a:solidFill>
            <a:srgbClr val="FFFF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defTabSz="1279525"/>
            <a:r>
              <a:rPr lang="ru-RU" sz="1000" b="1" dirty="0">
                <a:solidFill>
                  <a:schemeClr val="tx1"/>
                </a:solidFill>
              </a:rPr>
              <a:t>Превентивные мероприятия проводимые ОМСУ</a:t>
            </a:r>
          </a:p>
          <a:p>
            <a:pPr defTabSz="1279525"/>
            <a:r>
              <a:rPr lang="ru-RU" sz="1000" b="1" u="sng" dirty="0">
                <a:solidFill>
                  <a:schemeClr val="tx1"/>
                </a:solidFill>
              </a:rPr>
              <a:t>1. Планируемые превентивные мероприятия:</a:t>
            </a:r>
            <a:endParaRPr lang="ru-RU" sz="1000" dirty="0">
              <a:solidFill>
                <a:schemeClr val="tx1"/>
              </a:solidFill>
            </a:endParaRPr>
          </a:p>
          <a:p>
            <a:pPr defTabSz="1279525"/>
            <a:r>
              <a:rPr lang="ru-RU" sz="1000" b="1" dirty="0">
                <a:solidFill>
                  <a:schemeClr val="tx1"/>
                </a:solidFill>
              </a:rPr>
              <a:t>а) места чернения </a:t>
            </a:r>
            <a:r>
              <a:rPr lang="ru-RU" sz="1000" dirty="0">
                <a:solidFill>
                  <a:schemeClr val="tx1"/>
                </a:solidFill>
              </a:rPr>
              <a:t>– отсутствуют*;</a:t>
            </a:r>
          </a:p>
          <a:p>
            <a:pPr defTabSz="1279525"/>
            <a:r>
              <a:rPr lang="ru-RU" sz="1000" b="1" dirty="0">
                <a:solidFill>
                  <a:schemeClr val="tx1"/>
                </a:solidFill>
              </a:rPr>
              <a:t>б) места распиловки – </a:t>
            </a:r>
            <a:r>
              <a:rPr lang="ru-RU" sz="1000" dirty="0">
                <a:solidFill>
                  <a:schemeClr val="tx1"/>
                </a:solidFill>
              </a:rPr>
              <a:t>отсутствуют*;</a:t>
            </a:r>
          </a:p>
          <a:p>
            <a:pPr defTabSz="1279525"/>
            <a:r>
              <a:rPr lang="ru-RU" sz="1000" b="1" dirty="0">
                <a:solidFill>
                  <a:schemeClr val="tx1"/>
                </a:solidFill>
              </a:rPr>
              <a:t>в) места возможных заторов, а соответственно места возможных взрывных работ</a:t>
            </a:r>
            <a:r>
              <a:rPr lang="ru-RU" sz="1000" dirty="0">
                <a:solidFill>
                  <a:schemeClr val="tx1"/>
                </a:solidFill>
              </a:rPr>
              <a:t> – отсутствуют*;</a:t>
            </a:r>
          </a:p>
          <a:p>
            <a:pPr defTabSz="1279525"/>
            <a:r>
              <a:rPr lang="ru-RU" sz="1000" b="1" dirty="0">
                <a:solidFill>
                  <a:schemeClr val="tx1"/>
                </a:solidFill>
              </a:rPr>
              <a:t>г) берегоукрепительные мероприятия:</a:t>
            </a:r>
            <a:endParaRPr lang="ru-RU" sz="1000" dirty="0">
              <a:solidFill>
                <a:schemeClr val="tx1"/>
              </a:solidFill>
            </a:endParaRPr>
          </a:p>
          <a:p>
            <a:pPr defTabSz="1279525"/>
            <a:r>
              <a:rPr lang="ru-RU" sz="1000" dirty="0">
                <a:solidFill>
                  <a:schemeClr val="tx1"/>
                </a:solidFill>
              </a:rPr>
              <a:t>На территории Чеченской республике проводятся следующие берегоукрепительные мероприятия:</a:t>
            </a:r>
          </a:p>
          <a:p>
            <a:pPr defTabSz="1279525"/>
            <a:r>
              <a:rPr lang="ru-RU" sz="1000" dirty="0">
                <a:solidFill>
                  <a:schemeClr val="tx1"/>
                </a:solidFill>
              </a:rPr>
              <a:t> восстановление дамбы обвалования левого берега р. </a:t>
            </a:r>
            <a:r>
              <a:rPr lang="ru-RU" sz="1000" dirty="0" err="1">
                <a:solidFill>
                  <a:schemeClr val="tx1"/>
                </a:solidFill>
              </a:rPr>
              <a:t>Фортанга</a:t>
            </a:r>
            <a:r>
              <a:rPr lang="ru-RU" sz="1000" dirty="0">
                <a:solidFill>
                  <a:schemeClr val="tx1"/>
                </a:solidFill>
              </a:rPr>
              <a:t> на участке Ачхой-Мартан, </a:t>
            </a:r>
            <a:r>
              <a:rPr lang="ru-RU" sz="1000" dirty="0" err="1">
                <a:solidFill>
                  <a:schemeClr val="tx1"/>
                </a:solidFill>
              </a:rPr>
              <a:t>Шаами-Юрт</a:t>
            </a:r>
            <a:r>
              <a:rPr lang="ru-RU" sz="1000" dirty="0">
                <a:solidFill>
                  <a:schemeClr val="tx1"/>
                </a:solidFill>
              </a:rPr>
              <a:t> и Катар-Юрт </a:t>
            </a:r>
            <a:r>
              <a:rPr lang="ru-RU" sz="1000" dirty="0" err="1">
                <a:solidFill>
                  <a:schemeClr val="tx1"/>
                </a:solidFill>
              </a:rPr>
              <a:t>Ачхой-Мартановского</a:t>
            </a:r>
            <a:r>
              <a:rPr lang="ru-RU" sz="1000" dirty="0">
                <a:solidFill>
                  <a:schemeClr val="tx1"/>
                </a:solidFill>
              </a:rPr>
              <a:t> района ЧР;-8,6 </a:t>
            </a:r>
            <a:r>
              <a:rPr lang="ru-RU" sz="1000" dirty="0" err="1">
                <a:solidFill>
                  <a:schemeClr val="tx1"/>
                </a:solidFill>
              </a:rPr>
              <a:t>млн.руб</a:t>
            </a:r>
            <a:r>
              <a:rPr lang="ru-RU" sz="1000" dirty="0">
                <a:solidFill>
                  <a:schemeClr val="tx1"/>
                </a:solidFill>
              </a:rPr>
              <a:t> </a:t>
            </a:r>
            <a:r>
              <a:rPr lang="ru-RU" sz="1000" dirty="0" err="1">
                <a:solidFill>
                  <a:schemeClr val="tx1"/>
                </a:solidFill>
              </a:rPr>
              <a:t>заплан.на</a:t>
            </a:r>
            <a:r>
              <a:rPr lang="ru-RU" sz="1000" dirty="0">
                <a:solidFill>
                  <a:schemeClr val="tx1"/>
                </a:solidFill>
              </a:rPr>
              <a:t> 2010 из </a:t>
            </a:r>
            <a:r>
              <a:rPr lang="ru-RU" sz="1000" dirty="0" err="1">
                <a:solidFill>
                  <a:schemeClr val="tx1"/>
                </a:solidFill>
              </a:rPr>
              <a:t>фед.бюд</a:t>
            </a:r>
            <a:r>
              <a:rPr lang="ru-RU" sz="1000" dirty="0">
                <a:solidFill>
                  <a:schemeClr val="tx1"/>
                </a:solidFill>
              </a:rPr>
              <a:t>.</a:t>
            </a:r>
          </a:p>
          <a:p>
            <a:pPr defTabSz="1279525"/>
            <a:endParaRPr lang="ru-RU" sz="1000" dirty="0">
              <a:solidFill>
                <a:schemeClr val="tx1"/>
              </a:solidFill>
            </a:endParaRPr>
          </a:p>
          <a:p>
            <a:pPr defTabSz="1279525"/>
            <a:endParaRPr lang="ru-RU" sz="1000" dirty="0">
              <a:solidFill>
                <a:schemeClr val="tx1"/>
              </a:solidFill>
            </a:endParaRPr>
          </a:p>
          <a:p>
            <a:pPr defTabSz="1279525"/>
            <a:endParaRPr lang="ru-RU" sz="1000" dirty="0">
              <a:solidFill>
                <a:schemeClr val="tx1"/>
              </a:solidFill>
            </a:endParaRPr>
          </a:p>
          <a:p>
            <a:pPr defTabSz="1279525"/>
            <a:endParaRPr lang="ru-RU" sz="1000" dirty="0">
              <a:solidFill>
                <a:schemeClr val="tx1"/>
              </a:solidFill>
            </a:endParaRPr>
          </a:p>
          <a:p>
            <a:pPr defTabSz="1279525"/>
            <a:endParaRPr lang="ru-RU" sz="1000" dirty="0">
              <a:solidFill>
                <a:schemeClr val="tx1"/>
              </a:solidFill>
            </a:endParaRPr>
          </a:p>
        </p:txBody>
      </p:sp>
      <p:sp>
        <p:nvSpPr>
          <p:cNvPr id="16478" name="AutoShape 128"/>
          <p:cNvSpPr>
            <a:spLocks noChangeArrowheads="1"/>
          </p:cNvSpPr>
          <p:nvPr/>
        </p:nvSpPr>
        <p:spPr bwMode="auto">
          <a:xfrm>
            <a:off x="5472113" y="7658100"/>
            <a:ext cx="3735387" cy="571500"/>
          </a:xfrm>
          <a:prstGeom prst="wedgeRoundRectCallout">
            <a:avLst>
              <a:gd name="adj1" fmla="val -27602"/>
              <a:gd name="adj2" fmla="val -159657"/>
              <a:gd name="adj3" fmla="val 16667"/>
            </a:avLst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91359" tIns="0" rIns="91359" bIns="45680"/>
          <a:lstStyle/>
          <a:p>
            <a:pPr algn="ctr" defTabSz="911225"/>
            <a:r>
              <a:rPr lang="ru-RU" sz="900" b="1">
                <a:solidFill>
                  <a:schemeClr val="tx1"/>
                </a:solidFill>
                <a:latin typeface="Calibri" pitchFamily="34" charset="0"/>
              </a:rPr>
              <a:t>Скотомогильник  </a:t>
            </a:r>
          </a:p>
        </p:txBody>
      </p:sp>
      <p:graphicFrame>
        <p:nvGraphicFramePr>
          <p:cNvPr id="16393" name="Object 4"/>
          <p:cNvGraphicFramePr>
            <a:graphicFrameLocks noChangeAspect="1"/>
          </p:cNvGraphicFramePr>
          <p:nvPr/>
        </p:nvGraphicFramePr>
        <p:xfrm>
          <a:off x="5472113" y="7823200"/>
          <a:ext cx="3698875" cy="412750"/>
        </p:xfrm>
        <a:graphic>
          <a:graphicData uri="http://schemas.openxmlformats.org/presentationml/2006/ole">
            <p:oleObj spid="_x0000_s576521" name="Worksheet" r:id="rId14" imgW="3143369" imgH="343002" progId="Excel.Sheet.8">
              <p:embed/>
            </p:oleObj>
          </a:graphicData>
        </a:graphic>
      </p:graphicFrame>
      <p:sp>
        <p:nvSpPr>
          <p:cNvPr id="89" name="Прямоугольник 88"/>
          <p:cNvSpPr/>
          <p:nvPr/>
        </p:nvSpPr>
        <p:spPr>
          <a:xfrm>
            <a:off x="9621530" y="3033524"/>
            <a:ext cx="3186112" cy="857250"/>
          </a:xfrm>
          <a:prstGeom prst="rect">
            <a:avLst/>
          </a:prstGeom>
          <a:solidFill>
            <a:srgbClr val="00B050"/>
          </a:solidFill>
          <a:ln w="190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/>
          <a:p>
            <a:pPr algn="ctr"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В связи  с отсутствием в районе метеостанции  предоставления  графика изменения среднесуточной температуры воздуха  </a:t>
            </a:r>
            <a:r>
              <a:rPr lang="ru-RU" sz="8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Ачхой-Мартановского</a:t>
            </a: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района за апрель (2006-2009 год)  представляется невозможным </a:t>
            </a:r>
          </a:p>
          <a:p>
            <a:pPr algn="ctr"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 </a:t>
            </a:r>
          </a:p>
        </p:txBody>
      </p:sp>
      <p:grpSp>
        <p:nvGrpSpPr>
          <p:cNvPr id="18" name="Группа 118"/>
          <p:cNvGrpSpPr>
            <a:grpSpLocks/>
          </p:cNvGrpSpPr>
          <p:nvPr/>
        </p:nvGrpSpPr>
        <p:grpSpPr bwMode="auto">
          <a:xfrm>
            <a:off x="9437688" y="6086475"/>
            <a:ext cx="3363912" cy="3524250"/>
            <a:chOff x="9437688" y="6086475"/>
            <a:chExt cx="3363912" cy="3524250"/>
          </a:xfrm>
        </p:grpSpPr>
        <p:grpSp>
          <p:nvGrpSpPr>
            <p:cNvPr id="19" name="Group 98"/>
            <p:cNvGrpSpPr>
              <a:grpSpLocks/>
            </p:cNvGrpSpPr>
            <p:nvPr/>
          </p:nvGrpSpPr>
          <p:grpSpPr bwMode="auto">
            <a:xfrm>
              <a:off x="9690100" y="9199563"/>
              <a:ext cx="463550" cy="363537"/>
              <a:chOff x="640" y="3395"/>
              <a:chExt cx="294" cy="424"/>
            </a:xfrm>
          </p:grpSpPr>
          <p:sp>
            <p:nvSpPr>
              <p:cNvPr id="16522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23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66" name="Text Box 101"/>
            <p:cNvSpPr txBox="1">
              <a:spLocks noChangeArrowheads="1"/>
            </p:cNvSpPr>
            <p:nvPr/>
          </p:nvSpPr>
          <p:spPr bwMode="auto">
            <a:xfrm>
              <a:off x="9437688" y="9131300"/>
              <a:ext cx="900112" cy="2095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ПЧ-7</a:t>
              </a:r>
            </a:p>
          </p:txBody>
        </p:sp>
        <p:sp>
          <p:nvSpPr>
            <p:cNvPr id="2" name="Rectangle 4"/>
            <p:cNvSpPr>
              <a:spLocks noChangeArrowheads="1"/>
            </p:cNvSpPr>
            <p:nvPr/>
          </p:nvSpPr>
          <p:spPr bwMode="auto">
            <a:xfrm>
              <a:off x="9615488" y="6157913"/>
              <a:ext cx="3186112" cy="3452812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21983" tIns="60995" rIns="121983" bIns="60995" anchor="ctr"/>
            <a:lstStyle/>
            <a:p>
              <a:pPr defTabSz="1219200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6489" name="Text Box 5"/>
            <p:cNvSpPr txBox="1">
              <a:spLocks noChangeArrowheads="1"/>
            </p:cNvSpPr>
            <p:nvPr/>
          </p:nvSpPr>
          <p:spPr bwMode="auto">
            <a:xfrm>
              <a:off x="9972675" y="6086475"/>
              <a:ext cx="2620963" cy="3714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70605" tIns="85315" rIns="170605" bIns="85315">
              <a:spAutoFit/>
            </a:bodyPr>
            <a:lstStyle/>
            <a:p>
              <a:pPr algn="ctr" defTabSz="1709738">
                <a:spcBef>
                  <a:spcPct val="50000"/>
                </a:spcBef>
              </a:pPr>
              <a:r>
                <a:rPr lang="ru-RU" sz="13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16490" name="Text Box 438"/>
            <p:cNvSpPr txBox="1">
              <a:spLocks noChangeArrowheads="1"/>
            </p:cNvSpPr>
            <p:nvPr/>
          </p:nvSpPr>
          <p:spPr bwMode="auto">
            <a:xfrm>
              <a:off x="10472738" y="9158288"/>
              <a:ext cx="1143000" cy="333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63201" tIns="81601" rIns="163201" bIns="81601">
              <a:spAutoFit/>
            </a:bodyPr>
            <a:lstStyle/>
            <a:p>
              <a:pPr algn="ctr" defTabSz="1857375">
                <a:spcBef>
                  <a:spcPct val="50000"/>
                </a:spcBef>
              </a:pPr>
              <a:r>
                <a:rPr lang="ru-RU" sz="1100" dirty="0" smtClean="0">
                  <a:solidFill>
                    <a:schemeClr val="tx1"/>
                  </a:solidFill>
                  <a:cs typeface="Times New Roman" pitchFamily="18" charset="0"/>
                </a:rPr>
                <a:t>-ОМВД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6491" name="TextBox 76"/>
            <p:cNvSpPr txBox="1">
              <a:spLocks noChangeArrowheads="1"/>
            </p:cNvSpPr>
            <p:nvPr/>
          </p:nvSpPr>
          <p:spPr bwMode="auto">
            <a:xfrm>
              <a:off x="9950450" y="8372475"/>
              <a:ext cx="2844800" cy="4619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2118" tIns="61060" rIns="122118" bIns="61060">
              <a:spAutoFit/>
            </a:bodyPr>
            <a:lstStyle/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Местность способная принять вертолет без</a:t>
              </a:r>
            </a:p>
            <a:p>
              <a:pPr algn="ctr" defTabSz="121920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предварительной подготовки</a:t>
              </a:r>
            </a:p>
          </p:txBody>
        </p:sp>
        <p:sp>
          <p:nvSpPr>
            <p:cNvPr id="16492" name="TextBox 264"/>
            <p:cNvSpPr txBox="1">
              <a:spLocks noChangeArrowheads="1"/>
            </p:cNvSpPr>
            <p:nvPr/>
          </p:nvSpPr>
          <p:spPr bwMode="auto">
            <a:xfrm>
              <a:off x="10329863" y="7610475"/>
              <a:ext cx="1865312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Гарнизон пожарной охраны</a:t>
              </a:r>
            </a:p>
          </p:txBody>
        </p:sp>
        <p:sp>
          <p:nvSpPr>
            <p:cNvPr id="16493" name="Oval 292"/>
            <p:cNvSpPr>
              <a:spLocks noChangeArrowheads="1"/>
            </p:cNvSpPr>
            <p:nvPr/>
          </p:nvSpPr>
          <p:spPr bwMode="auto">
            <a:xfrm>
              <a:off x="9686925" y="8442325"/>
              <a:ext cx="215900" cy="215900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34" tIns="63826" rIns="127634" bIns="63826" anchor="ctr"/>
            <a:lstStyle/>
            <a:p>
              <a:pPr algn="ctr" defTabSz="1704975"/>
              <a:r>
                <a:rPr lang="ru-RU" sz="1200" b="1">
                  <a:solidFill>
                    <a:schemeClr val="tx1"/>
                  </a:solidFill>
                  <a:cs typeface="Times New Roman" pitchFamily="18" charset="0"/>
                </a:rPr>
                <a:t>Т</a:t>
              </a:r>
              <a:endParaRPr lang="ru-RU" sz="12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0" name="Group 162"/>
            <p:cNvGrpSpPr>
              <a:grpSpLocks/>
            </p:cNvGrpSpPr>
            <p:nvPr/>
          </p:nvGrpSpPr>
          <p:grpSpPr bwMode="auto">
            <a:xfrm>
              <a:off x="9758363" y="9229725"/>
              <a:ext cx="215900" cy="288925"/>
              <a:chOff x="509" y="3282"/>
              <a:chExt cx="182" cy="272"/>
            </a:xfrm>
          </p:grpSpPr>
          <p:cxnSp>
            <p:nvCxnSpPr>
              <p:cNvPr id="16520" name="AutoShape 64"/>
              <p:cNvCxnSpPr>
                <a:cxnSpLocks noChangeShapeType="1"/>
              </p:cNvCxnSpPr>
              <p:nvPr/>
            </p:nvCxnSpPr>
            <p:spPr bwMode="auto">
              <a:xfrm flipH="1">
                <a:off x="509" y="3308"/>
                <a:ext cx="7" cy="246"/>
              </a:xfrm>
              <a:prstGeom prst="straightConnector1">
                <a:avLst/>
              </a:prstGeom>
              <a:noFill/>
              <a:ln w="38100">
                <a:solidFill>
                  <a:srgbClr val="0000FF"/>
                </a:solidFill>
                <a:round/>
                <a:headEnd/>
                <a:tailEnd/>
              </a:ln>
            </p:spPr>
          </p:cxnSp>
          <p:sp>
            <p:nvSpPr>
              <p:cNvPr id="16521" name="AutoShape 164"/>
              <p:cNvSpPr>
                <a:spLocks noChangeArrowheads="1"/>
              </p:cNvSpPr>
              <p:nvPr/>
            </p:nvSpPr>
            <p:spPr bwMode="auto">
              <a:xfrm rot="5400000">
                <a:off x="512" y="3285"/>
                <a:ext cx="181" cy="176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38100" algn="ctr">
                <a:solidFill>
                  <a:srgbClr val="0000FF"/>
                </a:solidFill>
                <a:miter lim="800000"/>
                <a:headEnd/>
                <a:tailEnd/>
              </a:ln>
            </p:spPr>
            <p:txBody>
              <a:bodyPr rot="10800000" lIns="65258" tIns="32629" rIns="65258" bIns="32629"/>
              <a:lstStyle/>
              <a:p>
                <a:pPr algn="ctr"/>
                <a:endParaRPr lang="ru-RU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</p:grpSp>
        <p:grpSp>
          <p:nvGrpSpPr>
            <p:cNvPr id="21" name="Group 171"/>
            <p:cNvGrpSpPr>
              <a:grpSpLocks/>
            </p:cNvGrpSpPr>
            <p:nvPr/>
          </p:nvGrpSpPr>
          <p:grpSpPr bwMode="auto">
            <a:xfrm>
              <a:off x="9764713" y="8797925"/>
              <a:ext cx="179387" cy="360363"/>
              <a:chOff x="509" y="3282"/>
              <a:chExt cx="182" cy="272"/>
            </a:xfrm>
          </p:grpSpPr>
          <p:cxnSp>
            <p:nvCxnSpPr>
              <p:cNvPr id="16518" name="AutoShape 64"/>
              <p:cNvCxnSpPr>
                <a:cxnSpLocks noChangeShapeType="1"/>
              </p:cNvCxnSpPr>
              <p:nvPr/>
            </p:nvCxnSpPr>
            <p:spPr bwMode="auto">
              <a:xfrm flipH="1">
                <a:off x="509" y="3308"/>
                <a:ext cx="7" cy="246"/>
              </a:xfrm>
              <a:prstGeom prst="straightConnector1">
                <a:avLst/>
              </a:pr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</p:spPr>
          </p:cxnSp>
          <p:sp>
            <p:nvSpPr>
              <p:cNvPr id="16519" name="AutoShape 173"/>
              <p:cNvSpPr>
                <a:spLocks noChangeArrowheads="1"/>
              </p:cNvSpPr>
              <p:nvPr/>
            </p:nvSpPr>
            <p:spPr bwMode="auto">
              <a:xfrm rot="5400000">
                <a:off x="512" y="3285"/>
                <a:ext cx="181" cy="176"/>
              </a:xfrm>
              <a:prstGeom prst="triangle">
                <a:avLst>
                  <a:gd name="adj" fmla="val 50000"/>
                </a:avLst>
              </a:prstGeom>
              <a:solidFill>
                <a:srgbClr val="000000"/>
              </a:solidFill>
              <a:ln w="38100" algn="ctr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lIns="65258" tIns="32629" rIns="65258" bIns="32629"/>
              <a:lstStyle/>
              <a:p>
                <a:pPr algn="ctr"/>
                <a:endParaRPr lang="ru-RU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</p:grpSp>
        <p:sp>
          <p:nvSpPr>
            <p:cNvPr id="16496" name="TextBox 264"/>
            <p:cNvSpPr txBox="1">
              <a:spLocks noChangeArrowheads="1"/>
            </p:cNvSpPr>
            <p:nvPr/>
          </p:nvSpPr>
          <p:spPr bwMode="auto">
            <a:xfrm>
              <a:off x="10333038" y="8801100"/>
              <a:ext cx="1782762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Механизированная группа</a:t>
              </a:r>
            </a:p>
          </p:txBody>
        </p:sp>
        <p:grpSp>
          <p:nvGrpSpPr>
            <p:cNvPr id="22" name="Group 99"/>
            <p:cNvGrpSpPr>
              <a:grpSpLocks/>
            </p:cNvGrpSpPr>
            <p:nvPr/>
          </p:nvGrpSpPr>
          <p:grpSpPr bwMode="auto">
            <a:xfrm>
              <a:off x="9686925" y="8048625"/>
              <a:ext cx="287338" cy="323850"/>
              <a:chOff x="1855" y="1981"/>
              <a:chExt cx="227" cy="317"/>
            </a:xfrm>
          </p:grpSpPr>
          <p:sp>
            <p:nvSpPr>
              <p:cNvPr id="16517" name="Oval 100"/>
              <p:cNvSpPr>
                <a:spLocks noChangeArrowheads="1"/>
              </p:cNvSpPr>
              <p:nvPr/>
            </p:nvSpPr>
            <p:spPr bwMode="auto">
              <a:xfrm>
                <a:off x="1855" y="1981"/>
                <a:ext cx="227" cy="317"/>
              </a:xfrm>
              <a:prstGeom prst="ellipse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graphicFrame>
            <p:nvGraphicFramePr>
              <p:cNvPr id="16394" name="Object 14"/>
              <p:cNvGraphicFramePr>
                <a:graphicFrameLocks noChangeAspect="1"/>
              </p:cNvGraphicFramePr>
              <p:nvPr/>
            </p:nvGraphicFramePr>
            <p:xfrm>
              <a:off x="1915" y="2013"/>
              <a:ext cx="121" cy="284"/>
            </p:xfrm>
            <a:graphic>
              <a:graphicData uri="http://schemas.openxmlformats.org/presentationml/2006/ole">
                <p:oleObj spid="_x0000_s576522" name="Visio" r:id="rId15" imgW="100584" imgH="234696" progId="Visio.Drawing.11">
                  <p:embed/>
                </p:oleObj>
              </a:graphicData>
            </a:graphic>
          </p:graphicFrame>
        </p:grpSp>
        <p:sp>
          <p:nvSpPr>
            <p:cNvPr id="16498" name="TextBox 264"/>
            <p:cNvSpPr txBox="1">
              <a:spLocks noChangeArrowheads="1"/>
            </p:cNvSpPr>
            <p:nvPr/>
          </p:nvSpPr>
          <p:spPr bwMode="auto">
            <a:xfrm>
              <a:off x="10329863" y="8039100"/>
              <a:ext cx="1773237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Система энергоснабжения</a:t>
              </a:r>
            </a:p>
          </p:txBody>
        </p:sp>
        <p:grpSp>
          <p:nvGrpSpPr>
            <p:cNvPr id="23" name="Group 155"/>
            <p:cNvGrpSpPr>
              <a:grpSpLocks/>
            </p:cNvGrpSpPr>
            <p:nvPr/>
          </p:nvGrpSpPr>
          <p:grpSpPr bwMode="auto">
            <a:xfrm>
              <a:off x="9675813" y="7583488"/>
              <a:ext cx="468312" cy="360362"/>
              <a:chOff x="4458" y="2253"/>
              <a:chExt cx="324" cy="227"/>
            </a:xfrm>
          </p:grpSpPr>
          <p:sp>
            <p:nvSpPr>
              <p:cNvPr id="16511" name="Line 156"/>
              <p:cNvSpPr>
                <a:spLocks noChangeShapeType="1"/>
              </p:cNvSpPr>
              <p:nvPr/>
            </p:nvSpPr>
            <p:spPr bwMode="auto">
              <a:xfrm>
                <a:off x="4531" y="2253"/>
                <a:ext cx="0" cy="22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2" name="Text Box 157"/>
              <p:cNvSpPr txBox="1">
                <a:spLocks noChangeArrowheads="1"/>
              </p:cNvSpPr>
              <p:nvPr/>
            </p:nvSpPr>
            <p:spPr bwMode="auto">
              <a:xfrm>
                <a:off x="4458" y="2282"/>
                <a:ext cx="324" cy="11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91375" tIns="45688" rIns="91375" bIns="45688" anchor="b">
                <a:spAutoFit/>
              </a:bodyPr>
              <a:lstStyle/>
              <a:p>
                <a:pPr algn="ctr" defTabSz="911225">
                  <a:spcBef>
                    <a:spcPct val="50000"/>
                  </a:spcBef>
                </a:pPr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ГПО</a:t>
                </a:r>
              </a:p>
            </p:txBody>
          </p:sp>
          <p:sp>
            <p:nvSpPr>
              <p:cNvPr id="16513" name="Line 158"/>
              <p:cNvSpPr>
                <a:spLocks noChangeShapeType="1"/>
              </p:cNvSpPr>
              <p:nvPr/>
            </p:nvSpPr>
            <p:spPr bwMode="auto">
              <a:xfrm>
                <a:off x="4531" y="2253"/>
                <a:ext cx="15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4" name="Line 159"/>
              <p:cNvSpPr>
                <a:spLocks noChangeShapeType="1"/>
              </p:cNvSpPr>
              <p:nvPr/>
            </p:nvSpPr>
            <p:spPr bwMode="auto">
              <a:xfrm>
                <a:off x="4682" y="2253"/>
                <a:ext cx="75" cy="68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5" name="Line 160"/>
              <p:cNvSpPr>
                <a:spLocks noChangeShapeType="1"/>
              </p:cNvSpPr>
              <p:nvPr/>
            </p:nvSpPr>
            <p:spPr bwMode="auto">
              <a:xfrm>
                <a:off x="4531" y="2389"/>
                <a:ext cx="151" cy="0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16" name="Line 161"/>
              <p:cNvSpPr>
                <a:spLocks noChangeShapeType="1"/>
              </p:cNvSpPr>
              <p:nvPr/>
            </p:nvSpPr>
            <p:spPr bwMode="auto">
              <a:xfrm flipH="1">
                <a:off x="4682" y="2321"/>
                <a:ext cx="76" cy="67"/>
              </a:xfrm>
              <a:prstGeom prst="line">
                <a:avLst/>
              </a:prstGeom>
              <a:noFill/>
              <a:ln w="28575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" name="Прямоугольник 224"/>
            <p:cNvSpPr/>
            <p:nvPr/>
          </p:nvSpPr>
          <p:spPr bwMode="auto">
            <a:xfrm>
              <a:off x="9659938" y="7143750"/>
              <a:ext cx="584200" cy="300038"/>
            </a:xfrm>
            <a:prstGeom prst="rect">
              <a:avLst/>
            </a:prstGeom>
            <a:solidFill>
              <a:srgbClr val="00B050"/>
            </a:solidFill>
            <a:ln w="9525">
              <a:solidFill>
                <a:schemeClr val="tx1"/>
              </a:solidFill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7969" tIns="63986" rIns="127969" bIns="63986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sz="1100" b="1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М-29</a:t>
              </a:r>
            </a:p>
          </p:txBody>
        </p:sp>
        <p:sp>
          <p:nvSpPr>
            <p:cNvPr id="16501" name="TextBox 264"/>
            <p:cNvSpPr txBox="1">
              <a:spLocks noChangeArrowheads="1"/>
            </p:cNvSpPr>
            <p:nvPr/>
          </p:nvSpPr>
          <p:spPr bwMode="auto">
            <a:xfrm>
              <a:off x="10482263" y="7158038"/>
              <a:ext cx="1763712" cy="2619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Федеральная трасса М-29.</a:t>
              </a:r>
            </a:p>
          </p:txBody>
        </p:sp>
        <p:sp>
          <p:nvSpPr>
            <p:cNvPr id="16502" name="AutoShape 98"/>
            <p:cNvSpPr>
              <a:spLocks noChangeArrowheads="1"/>
            </p:cNvSpPr>
            <p:nvPr/>
          </p:nvSpPr>
          <p:spPr bwMode="auto">
            <a:xfrm>
              <a:off x="9758363" y="6786563"/>
              <a:ext cx="288925" cy="287337"/>
            </a:xfrm>
            <a:prstGeom prst="triangle">
              <a:avLst>
                <a:gd name="adj" fmla="val 50000"/>
              </a:avLst>
            </a:prstGeom>
            <a:solidFill>
              <a:srgbClr val="FFFF00"/>
            </a:solidFill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91423" tIns="45712" rIns="91423" bIns="45712" anchor="ctr"/>
            <a:lstStyle/>
            <a:p>
              <a:pPr algn="ctr"/>
              <a:endParaRPr lang="ru-RU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16503" name="TextBox 264"/>
            <p:cNvSpPr txBox="1">
              <a:spLocks noChangeArrowheads="1"/>
            </p:cNvSpPr>
            <p:nvPr/>
          </p:nvSpPr>
          <p:spPr bwMode="auto">
            <a:xfrm>
              <a:off x="10329863" y="6800850"/>
              <a:ext cx="1196975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Скотомогильник</a:t>
              </a:r>
            </a:p>
          </p:txBody>
        </p:sp>
        <p:sp>
          <p:nvSpPr>
            <p:cNvPr id="16504" name="Freeform 9" descr="Широкий диагональный 2"/>
            <p:cNvSpPr>
              <a:spLocks/>
            </p:cNvSpPr>
            <p:nvPr/>
          </p:nvSpPr>
          <p:spPr bwMode="auto">
            <a:xfrm rot="10800000">
              <a:off x="9758363" y="6229350"/>
              <a:ext cx="347662" cy="582613"/>
            </a:xfrm>
            <a:custGeom>
              <a:avLst/>
              <a:gdLst>
                <a:gd name="T0" fmla="*/ 2147483647 w 1296"/>
                <a:gd name="T1" fmla="*/ 2147483647 h 925"/>
                <a:gd name="T2" fmla="*/ 2147483647 w 1296"/>
                <a:gd name="T3" fmla="*/ 2147483647 h 925"/>
                <a:gd name="T4" fmla="*/ 2147483647 w 1296"/>
                <a:gd name="T5" fmla="*/ 2147483647 h 925"/>
                <a:gd name="T6" fmla="*/ 2147483647 w 1296"/>
                <a:gd name="T7" fmla="*/ 2147483647 h 925"/>
                <a:gd name="T8" fmla="*/ 2147483647 w 1296"/>
                <a:gd name="T9" fmla="*/ 2147483647 h 925"/>
                <a:gd name="T10" fmla="*/ 2147483647 w 1296"/>
                <a:gd name="T11" fmla="*/ 2147483647 h 925"/>
                <a:gd name="T12" fmla="*/ 2147483647 w 1296"/>
                <a:gd name="T13" fmla="*/ 2147483647 h 925"/>
                <a:gd name="T14" fmla="*/ 2147483647 w 1296"/>
                <a:gd name="T15" fmla="*/ 2147483647 h 925"/>
                <a:gd name="T16" fmla="*/ 2147483647 w 1296"/>
                <a:gd name="T17" fmla="*/ 2147483647 h 925"/>
                <a:gd name="T18" fmla="*/ 2147483647 w 1296"/>
                <a:gd name="T19" fmla="*/ 2147483647 h 925"/>
                <a:gd name="T20" fmla="*/ 2147483647 w 1296"/>
                <a:gd name="T21" fmla="*/ 2147483647 h 925"/>
                <a:gd name="T22" fmla="*/ 2147483647 w 1296"/>
                <a:gd name="T23" fmla="*/ 2147483647 h 925"/>
                <a:gd name="T24" fmla="*/ 2147483647 w 1296"/>
                <a:gd name="T25" fmla="*/ 2147483647 h 925"/>
                <a:gd name="T26" fmla="*/ 2147483647 w 1296"/>
                <a:gd name="T27" fmla="*/ 2147483647 h 925"/>
                <a:gd name="T28" fmla="*/ 2147483647 w 1296"/>
                <a:gd name="T29" fmla="*/ 2147483647 h 925"/>
                <a:gd name="T30" fmla="*/ 2147483647 w 1296"/>
                <a:gd name="T31" fmla="*/ 2147483647 h 925"/>
                <a:gd name="T32" fmla="*/ 2147483647 w 1296"/>
                <a:gd name="T33" fmla="*/ 2147483647 h 925"/>
                <a:gd name="T34" fmla="*/ 2147483647 w 1296"/>
                <a:gd name="T35" fmla="*/ 2147483647 h 9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96"/>
                <a:gd name="T55" fmla="*/ 0 h 925"/>
                <a:gd name="T56" fmla="*/ 1296 w 1296"/>
                <a:gd name="T57" fmla="*/ 925 h 9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96" h="925">
                  <a:moveTo>
                    <a:pt x="123" y="829"/>
                  </a:moveTo>
                  <a:cubicBezTo>
                    <a:pt x="184" y="846"/>
                    <a:pt x="153" y="925"/>
                    <a:pt x="225" y="923"/>
                  </a:cubicBezTo>
                  <a:cubicBezTo>
                    <a:pt x="269" y="922"/>
                    <a:pt x="336" y="875"/>
                    <a:pt x="385" y="864"/>
                  </a:cubicBezTo>
                  <a:cubicBezTo>
                    <a:pt x="450" y="852"/>
                    <a:pt x="529" y="820"/>
                    <a:pt x="590" y="814"/>
                  </a:cubicBezTo>
                  <a:cubicBezTo>
                    <a:pt x="651" y="766"/>
                    <a:pt x="818" y="748"/>
                    <a:pt x="892" y="705"/>
                  </a:cubicBezTo>
                  <a:cubicBezTo>
                    <a:pt x="966" y="662"/>
                    <a:pt x="983" y="599"/>
                    <a:pt x="1033" y="556"/>
                  </a:cubicBezTo>
                  <a:cubicBezTo>
                    <a:pt x="1083" y="513"/>
                    <a:pt x="1154" y="478"/>
                    <a:pt x="1194" y="449"/>
                  </a:cubicBezTo>
                  <a:cubicBezTo>
                    <a:pt x="1239" y="321"/>
                    <a:pt x="1247" y="451"/>
                    <a:pt x="1276" y="385"/>
                  </a:cubicBezTo>
                  <a:cubicBezTo>
                    <a:pt x="1296" y="338"/>
                    <a:pt x="1194" y="165"/>
                    <a:pt x="1194" y="165"/>
                  </a:cubicBezTo>
                  <a:cubicBezTo>
                    <a:pt x="1135" y="135"/>
                    <a:pt x="1041" y="0"/>
                    <a:pt x="932" y="71"/>
                  </a:cubicBezTo>
                  <a:cubicBezTo>
                    <a:pt x="881" y="96"/>
                    <a:pt x="892" y="95"/>
                    <a:pt x="850" y="99"/>
                  </a:cubicBezTo>
                  <a:cubicBezTo>
                    <a:pt x="828" y="101"/>
                    <a:pt x="783" y="91"/>
                    <a:pt x="759" y="99"/>
                  </a:cubicBezTo>
                  <a:cubicBezTo>
                    <a:pt x="738" y="107"/>
                    <a:pt x="607" y="129"/>
                    <a:pt x="585" y="144"/>
                  </a:cubicBezTo>
                  <a:cubicBezTo>
                    <a:pt x="503" y="179"/>
                    <a:pt x="510" y="236"/>
                    <a:pt x="426" y="275"/>
                  </a:cubicBezTo>
                  <a:cubicBezTo>
                    <a:pt x="359" y="319"/>
                    <a:pt x="201" y="406"/>
                    <a:pt x="124" y="476"/>
                  </a:cubicBezTo>
                  <a:cubicBezTo>
                    <a:pt x="60" y="544"/>
                    <a:pt x="60" y="640"/>
                    <a:pt x="42" y="686"/>
                  </a:cubicBezTo>
                  <a:cubicBezTo>
                    <a:pt x="24" y="729"/>
                    <a:pt x="0" y="726"/>
                    <a:pt x="14" y="750"/>
                  </a:cubicBezTo>
                  <a:cubicBezTo>
                    <a:pt x="28" y="774"/>
                    <a:pt x="100" y="813"/>
                    <a:pt x="123" y="829"/>
                  </a:cubicBezTo>
                  <a:close/>
                </a:path>
              </a:pathLst>
            </a:custGeom>
            <a:pattFill prst="wdUpDiag">
              <a:fgClr>
                <a:srgbClr val="000099">
                  <a:alpha val="50195"/>
                </a:srgbClr>
              </a:fgClr>
              <a:bgClr>
                <a:schemeClr val="bg1">
                  <a:alpha val="50195"/>
                </a:schemeClr>
              </a:bgClr>
            </a:pattFill>
            <a:ln w="25400">
              <a:solidFill>
                <a:srgbClr val="000099"/>
              </a:solidFill>
              <a:round/>
              <a:headEnd/>
              <a:tailEnd/>
            </a:ln>
          </p:spPr>
          <p:txBody>
            <a:bodyPr rot="10800000" lIns="140742" tIns="70407" rIns="140742" bIns="70407"/>
            <a:lstStyle/>
            <a:p>
              <a:endParaRPr lang="ru-RU"/>
            </a:p>
          </p:txBody>
        </p:sp>
        <p:grpSp>
          <p:nvGrpSpPr>
            <p:cNvPr id="24" name="Group 150"/>
            <p:cNvGrpSpPr>
              <a:grpSpLocks/>
            </p:cNvGrpSpPr>
            <p:nvPr/>
          </p:nvGrpSpPr>
          <p:grpSpPr bwMode="auto">
            <a:xfrm>
              <a:off x="9820275" y="6372225"/>
              <a:ext cx="252413" cy="252413"/>
              <a:chOff x="4416" y="2880"/>
              <a:chExt cx="816" cy="816"/>
            </a:xfrm>
          </p:grpSpPr>
          <p:grpSp>
            <p:nvGrpSpPr>
              <p:cNvPr id="25" name="Group 151"/>
              <p:cNvGrpSpPr>
                <a:grpSpLocks/>
              </p:cNvGrpSpPr>
              <p:nvPr/>
            </p:nvGrpSpPr>
            <p:grpSpPr bwMode="auto">
              <a:xfrm>
                <a:off x="4416" y="2880"/>
                <a:ext cx="816" cy="809"/>
                <a:chOff x="4423" y="2887"/>
                <a:chExt cx="809" cy="809"/>
              </a:xfrm>
            </p:grpSpPr>
            <p:sp>
              <p:nvSpPr>
                <p:cNvPr id="16509" name="Freeform 152"/>
                <p:cNvSpPr>
                  <a:spLocks/>
                </p:cNvSpPr>
                <p:nvPr/>
              </p:nvSpPr>
              <p:spPr bwMode="auto">
                <a:xfrm>
                  <a:off x="4423" y="2887"/>
                  <a:ext cx="809" cy="809"/>
                </a:xfrm>
                <a:custGeom>
                  <a:avLst/>
                  <a:gdLst>
                    <a:gd name="T0" fmla="*/ 446 w 809"/>
                    <a:gd name="T1" fmla="*/ 2 h 809"/>
                    <a:gd name="T2" fmla="*/ 505 w 809"/>
                    <a:gd name="T3" fmla="*/ 14 h 809"/>
                    <a:gd name="T4" fmla="*/ 561 w 809"/>
                    <a:gd name="T5" fmla="*/ 33 h 809"/>
                    <a:gd name="T6" fmla="*/ 614 w 809"/>
                    <a:gd name="T7" fmla="*/ 59 h 809"/>
                    <a:gd name="T8" fmla="*/ 661 w 809"/>
                    <a:gd name="T9" fmla="*/ 93 h 809"/>
                    <a:gd name="T10" fmla="*/ 704 w 809"/>
                    <a:gd name="T11" fmla="*/ 133 h 809"/>
                    <a:gd name="T12" fmla="*/ 739 w 809"/>
                    <a:gd name="T13" fmla="*/ 179 h 809"/>
                    <a:gd name="T14" fmla="*/ 769 w 809"/>
                    <a:gd name="T15" fmla="*/ 229 h 809"/>
                    <a:gd name="T16" fmla="*/ 791 w 809"/>
                    <a:gd name="T17" fmla="*/ 285 h 809"/>
                    <a:gd name="T18" fmla="*/ 804 w 809"/>
                    <a:gd name="T19" fmla="*/ 343 h 809"/>
                    <a:gd name="T20" fmla="*/ 809 w 809"/>
                    <a:gd name="T21" fmla="*/ 405 h 809"/>
                    <a:gd name="T22" fmla="*/ 804 w 809"/>
                    <a:gd name="T23" fmla="*/ 466 h 809"/>
                    <a:gd name="T24" fmla="*/ 791 w 809"/>
                    <a:gd name="T25" fmla="*/ 524 h 809"/>
                    <a:gd name="T26" fmla="*/ 769 w 809"/>
                    <a:gd name="T27" fmla="*/ 580 h 809"/>
                    <a:gd name="T28" fmla="*/ 739 w 809"/>
                    <a:gd name="T29" fmla="*/ 630 h 809"/>
                    <a:gd name="T30" fmla="*/ 704 w 809"/>
                    <a:gd name="T31" fmla="*/ 676 h 809"/>
                    <a:gd name="T32" fmla="*/ 661 w 809"/>
                    <a:gd name="T33" fmla="*/ 716 h 809"/>
                    <a:gd name="T34" fmla="*/ 614 w 809"/>
                    <a:gd name="T35" fmla="*/ 750 h 809"/>
                    <a:gd name="T36" fmla="*/ 561 w 809"/>
                    <a:gd name="T37" fmla="*/ 776 h 809"/>
                    <a:gd name="T38" fmla="*/ 505 w 809"/>
                    <a:gd name="T39" fmla="*/ 795 h 809"/>
                    <a:gd name="T40" fmla="*/ 446 w 809"/>
                    <a:gd name="T41" fmla="*/ 807 h 809"/>
                    <a:gd name="T42" fmla="*/ 384 w 809"/>
                    <a:gd name="T43" fmla="*/ 809 h 809"/>
                    <a:gd name="T44" fmla="*/ 323 w 809"/>
                    <a:gd name="T45" fmla="*/ 800 h 809"/>
                    <a:gd name="T46" fmla="*/ 266 w 809"/>
                    <a:gd name="T47" fmla="*/ 784 h 809"/>
                    <a:gd name="T48" fmla="*/ 213 w 809"/>
                    <a:gd name="T49" fmla="*/ 760 h 809"/>
                    <a:gd name="T50" fmla="*/ 163 w 809"/>
                    <a:gd name="T51" fmla="*/ 728 h 809"/>
                    <a:gd name="T52" fmla="*/ 118 w 809"/>
                    <a:gd name="T53" fmla="*/ 691 h 809"/>
                    <a:gd name="T54" fmla="*/ 81 w 809"/>
                    <a:gd name="T55" fmla="*/ 646 h 809"/>
                    <a:gd name="T56" fmla="*/ 49 w 809"/>
                    <a:gd name="T57" fmla="*/ 596 h 809"/>
                    <a:gd name="T58" fmla="*/ 25 w 809"/>
                    <a:gd name="T59" fmla="*/ 543 h 809"/>
                    <a:gd name="T60" fmla="*/ 9 w 809"/>
                    <a:gd name="T61" fmla="*/ 486 h 809"/>
                    <a:gd name="T62" fmla="*/ 0 w 809"/>
                    <a:gd name="T63" fmla="*/ 425 h 809"/>
                    <a:gd name="T64" fmla="*/ 2 w 809"/>
                    <a:gd name="T65" fmla="*/ 363 h 809"/>
                    <a:gd name="T66" fmla="*/ 14 w 809"/>
                    <a:gd name="T67" fmla="*/ 304 h 809"/>
                    <a:gd name="T68" fmla="*/ 33 w 809"/>
                    <a:gd name="T69" fmla="*/ 248 h 809"/>
                    <a:gd name="T70" fmla="*/ 59 w 809"/>
                    <a:gd name="T71" fmla="*/ 195 h 809"/>
                    <a:gd name="T72" fmla="*/ 93 w 809"/>
                    <a:gd name="T73" fmla="*/ 148 h 809"/>
                    <a:gd name="T74" fmla="*/ 133 w 809"/>
                    <a:gd name="T75" fmla="*/ 105 h 809"/>
                    <a:gd name="T76" fmla="*/ 179 w 809"/>
                    <a:gd name="T77" fmla="*/ 70 h 809"/>
                    <a:gd name="T78" fmla="*/ 229 w 809"/>
                    <a:gd name="T79" fmla="*/ 40 h 809"/>
                    <a:gd name="T80" fmla="*/ 285 w 809"/>
                    <a:gd name="T81" fmla="*/ 18 h 809"/>
                    <a:gd name="T82" fmla="*/ 343 w 809"/>
                    <a:gd name="T83" fmla="*/ 5 h 809"/>
                    <a:gd name="T84" fmla="*/ 405 w 809"/>
                    <a:gd name="T85" fmla="*/ 0 h 80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09"/>
                    <a:gd name="T130" fmla="*/ 0 h 809"/>
                    <a:gd name="T131" fmla="*/ 809 w 809"/>
                    <a:gd name="T132" fmla="*/ 809 h 80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09" h="809">
                      <a:moveTo>
                        <a:pt x="405" y="0"/>
                      </a:moveTo>
                      <a:lnTo>
                        <a:pt x="425" y="0"/>
                      </a:lnTo>
                      <a:lnTo>
                        <a:pt x="446" y="2"/>
                      </a:lnTo>
                      <a:lnTo>
                        <a:pt x="466" y="5"/>
                      </a:lnTo>
                      <a:lnTo>
                        <a:pt x="486" y="9"/>
                      </a:lnTo>
                      <a:lnTo>
                        <a:pt x="505" y="14"/>
                      </a:lnTo>
                      <a:lnTo>
                        <a:pt x="524" y="18"/>
                      </a:lnTo>
                      <a:lnTo>
                        <a:pt x="543" y="25"/>
                      </a:lnTo>
                      <a:lnTo>
                        <a:pt x="561" y="33"/>
                      </a:lnTo>
                      <a:lnTo>
                        <a:pt x="580" y="40"/>
                      </a:lnTo>
                      <a:lnTo>
                        <a:pt x="596" y="49"/>
                      </a:lnTo>
                      <a:lnTo>
                        <a:pt x="614" y="59"/>
                      </a:lnTo>
                      <a:lnTo>
                        <a:pt x="630" y="70"/>
                      </a:lnTo>
                      <a:lnTo>
                        <a:pt x="646" y="81"/>
                      </a:lnTo>
                      <a:lnTo>
                        <a:pt x="661" y="93"/>
                      </a:lnTo>
                      <a:lnTo>
                        <a:pt x="676" y="105"/>
                      </a:lnTo>
                      <a:lnTo>
                        <a:pt x="691" y="118"/>
                      </a:lnTo>
                      <a:lnTo>
                        <a:pt x="704" y="133"/>
                      </a:lnTo>
                      <a:lnTo>
                        <a:pt x="716" y="148"/>
                      </a:lnTo>
                      <a:lnTo>
                        <a:pt x="728" y="163"/>
                      </a:lnTo>
                      <a:lnTo>
                        <a:pt x="739" y="179"/>
                      </a:lnTo>
                      <a:lnTo>
                        <a:pt x="750" y="195"/>
                      </a:lnTo>
                      <a:lnTo>
                        <a:pt x="760" y="213"/>
                      </a:lnTo>
                      <a:lnTo>
                        <a:pt x="769" y="229"/>
                      </a:lnTo>
                      <a:lnTo>
                        <a:pt x="776" y="248"/>
                      </a:lnTo>
                      <a:lnTo>
                        <a:pt x="784" y="266"/>
                      </a:lnTo>
                      <a:lnTo>
                        <a:pt x="791" y="285"/>
                      </a:lnTo>
                      <a:lnTo>
                        <a:pt x="795" y="304"/>
                      </a:lnTo>
                      <a:lnTo>
                        <a:pt x="800" y="323"/>
                      </a:lnTo>
                      <a:lnTo>
                        <a:pt x="804" y="343"/>
                      </a:lnTo>
                      <a:lnTo>
                        <a:pt x="807" y="363"/>
                      </a:lnTo>
                      <a:lnTo>
                        <a:pt x="809" y="384"/>
                      </a:lnTo>
                      <a:lnTo>
                        <a:pt x="809" y="405"/>
                      </a:lnTo>
                      <a:lnTo>
                        <a:pt x="809" y="425"/>
                      </a:lnTo>
                      <a:lnTo>
                        <a:pt x="807" y="446"/>
                      </a:lnTo>
                      <a:lnTo>
                        <a:pt x="804" y="466"/>
                      </a:lnTo>
                      <a:lnTo>
                        <a:pt x="800" y="486"/>
                      </a:lnTo>
                      <a:lnTo>
                        <a:pt x="795" y="505"/>
                      </a:lnTo>
                      <a:lnTo>
                        <a:pt x="791" y="524"/>
                      </a:lnTo>
                      <a:lnTo>
                        <a:pt x="784" y="543"/>
                      </a:lnTo>
                      <a:lnTo>
                        <a:pt x="776" y="561"/>
                      </a:lnTo>
                      <a:lnTo>
                        <a:pt x="769" y="580"/>
                      </a:lnTo>
                      <a:lnTo>
                        <a:pt x="760" y="596"/>
                      </a:lnTo>
                      <a:lnTo>
                        <a:pt x="750" y="614"/>
                      </a:lnTo>
                      <a:lnTo>
                        <a:pt x="739" y="630"/>
                      </a:lnTo>
                      <a:lnTo>
                        <a:pt x="728" y="646"/>
                      </a:lnTo>
                      <a:lnTo>
                        <a:pt x="716" y="661"/>
                      </a:lnTo>
                      <a:lnTo>
                        <a:pt x="704" y="676"/>
                      </a:lnTo>
                      <a:lnTo>
                        <a:pt x="691" y="691"/>
                      </a:lnTo>
                      <a:lnTo>
                        <a:pt x="676" y="704"/>
                      </a:lnTo>
                      <a:lnTo>
                        <a:pt x="661" y="716"/>
                      </a:lnTo>
                      <a:lnTo>
                        <a:pt x="646" y="728"/>
                      </a:lnTo>
                      <a:lnTo>
                        <a:pt x="630" y="739"/>
                      </a:lnTo>
                      <a:lnTo>
                        <a:pt x="614" y="750"/>
                      </a:lnTo>
                      <a:lnTo>
                        <a:pt x="596" y="760"/>
                      </a:lnTo>
                      <a:lnTo>
                        <a:pt x="580" y="769"/>
                      </a:lnTo>
                      <a:lnTo>
                        <a:pt x="561" y="776"/>
                      </a:lnTo>
                      <a:lnTo>
                        <a:pt x="543" y="784"/>
                      </a:lnTo>
                      <a:lnTo>
                        <a:pt x="524" y="791"/>
                      </a:lnTo>
                      <a:lnTo>
                        <a:pt x="505" y="795"/>
                      </a:lnTo>
                      <a:lnTo>
                        <a:pt x="486" y="800"/>
                      </a:lnTo>
                      <a:lnTo>
                        <a:pt x="466" y="804"/>
                      </a:lnTo>
                      <a:lnTo>
                        <a:pt x="446" y="807"/>
                      </a:lnTo>
                      <a:lnTo>
                        <a:pt x="425" y="809"/>
                      </a:lnTo>
                      <a:lnTo>
                        <a:pt x="405" y="809"/>
                      </a:lnTo>
                      <a:lnTo>
                        <a:pt x="384" y="809"/>
                      </a:lnTo>
                      <a:lnTo>
                        <a:pt x="363" y="807"/>
                      </a:lnTo>
                      <a:lnTo>
                        <a:pt x="343" y="804"/>
                      </a:lnTo>
                      <a:lnTo>
                        <a:pt x="323" y="800"/>
                      </a:lnTo>
                      <a:lnTo>
                        <a:pt x="304" y="795"/>
                      </a:lnTo>
                      <a:lnTo>
                        <a:pt x="285" y="791"/>
                      </a:lnTo>
                      <a:lnTo>
                        <a:pt x="266" y="784"/>
                      </a:lnTo>
                      <a:lnTo>
                        <a:pt x="248" y="776"/>
                      </a:lnTo>
                      <a:lnTo>
                        <a:pt x="229" y="769"/>
                      </a:lnTo>
                      <a:lnTo>
                        <a:pt x="213" y="760"/>
                      </a:lnTo>
                      <a:lnTo>
                        <a:pt x="195" y="750"/>
                      </a:lnTo>
                      <a:lnTo>
                        <a:pt x="179" y="739"/>
                      </a:lnTo>
                      <a:lnTo>
                        <a:pt x="163" y="728"/>
                      </a:lnTo>
                      <a:lnTo>
                        <a:pt x="148" y="716"/>
                      </a:lnTo>
                      <a:lnTo>
                        <a:pt x="133" y="704"/>
                      </a:lnTo>
                      <a:lnTo>
                        <a:pt x="118" y="691"/>
                      </a:lnTo>
                      <a:lnTo>
                        <a:pt x="105" y="676"/>
                      </a:lnTo>
                      <a:lnTo>
                        <a:pt x="93" y="661"/>
                      </a:lnTo>
                      <a:lnTo>
                        <a:pt x="81" y="646"/>
                      </a:lnTo>
                      <a:lnTo>
                        <a:pt x="70" y="630"/>
                      </a:lnTo>
                      <a:lnTo>
                        <a:pt x="59" y="614"/>
                      </a:lnTo>
                      <a:lnTo>
                        <a:pt x="49" y="596"/>
                      </a:lnTo>
                      <a:lnTo>
                        <a:pt x="40" y="580"/>
                      </a:lnTo>
                      <a:lnTo>
                        <a:pt x="33" y="561"/>
                      </a:lnTo>
                      <a:lnTo>
                        <a:pt x="25" y="543"/>
                      </a:lnTo>
                      <a:lnTo>
                        <a:pt x="18" y="524"/>
                      </a:lnTo>
                      <a:lnTo>
                        <a:pt x="14" y="505"/>
                      </a:lnTo>
                      <a:lnTo>
                        <a:pt x="9" y="486"/>
                      </a:lnTo>
                      <a:lnTo>
                        <a:pt x="5" y="466"/>
                      </a:lnTo>
                      <a:lnTo>
                        <a:pt x="2" y="446"/>
                      </a:lnTo>
                      <a:lnTo>
                        <a:pt x="0" y="425"/>
                      </a:lnTo>
                      <a:lnTo>
                        <a:pt x="0" y="405"/>
                      </a:lnTo>
                      <a:lnTo>
                        <a:pt x="0" y="384"/>
                      </a:lnTo>
                      <a:lnTo>
                        <a:pt x="2" y="363"/>
                      </a:lnTo>
                      <a:lnTo>
                        <a:pt x="5" y="343"/>
                      </a:lnTo>
                      <a:lnTo>
                        <a:pt x="9" y="323"/>
                      </a:lnTo>
                      <a:lnTo>
                        <a:pt x="14" y="304"/>
                      </a:lnTo>
                      <a:lnTo>
                        <a:pt x="18" y="285"/>
                      </a:lnTo>
                      <a:lnTo>
                        <a:pt x="25" y="266"/>
                      </a:lnTo>
                      <a:lnTo>
                        <a:pt x="33" y="248"/>
                      </a:lnTo>
                      <a:lnTo>
                        <a:pt x="40" y="229"/>
                      </a:lnTo>
                      <a:lnTo>
                        <a:pt x="49" y="213"/>
                      </a:lnTo>
                      <a:lnTo>
                        <a:pt x="59" y="195"/>
                      </a:lnTo>
                      <a:lnTo>
                        <a:pt x="70" y="179"/>
                      </a:lnTo>
                      <a:lnTo>
                        <a:pt x="81" y="163"/>
                      </a:lnTo>
                      <a:lnTo>
                        <a:pt x="93" y="148"/>
                      </a:lnTo>
                      <a:lnTo>
                        <a:pt x="105" y="133"/>
                      </a:lnTo>
                      <a:lnTo>
                        <a:pt x="118" y="118"/>
                      </a:lnTo>
                      <a:lnTo>
                        <a:pt x="133" y="105"/>
                      </a:lnTo>
                      <a:lnTo>
                        <a:pt x="148" y="93"/>
                      </a:lnTo>
                      <a:lnTo>
                        <a:pt x="163" y="81"/>
                      </a:lnTo>
                      <a:lnTo>
                        <a:pt x="179" y="70"/>
                      </a:lnTo>
                      <a:lnTo>
                        <a:pt x="195" y="59"/>
                      </a:lnTo>
                      <a:lnTo>
                        <a:pt x="213" y="49"/>
                      </a:lnTo>
                      <a:lnTo>
                        <a:pt x="229" y="40"/>
                      </a:lnTo>
                      <a:lnTo>
                        <a:pt x="248" y="33"/>
                      </a:lnTo>
                      <a:lnTo>
                        <a:pt x="266" y="25"/>
                      </a:lnTo>
                      <a:lnTo>
                        <a:pt x="285" y="18"/>
                      </a:lnTo>
                      <a:lnTo>
                        <a:pt x="304" y="14"/>
                      </a:lnTo>
                      <a:lnTo>
                        <a:pt x="323" y="9"/>
                      </a:lnTo>
                      <a:lnTo>
                        <a:pt x="343" y="5"/>
                      </a:lnTo>
                      <a:lnTo>
                        <a:pt x="363" y="2"/>
                      </a:lnTo>
                      <a:lnTo>
                        <a:pt x="384" y="0"/>
                      </a:lnTo>
                      <a:lnTo>
                        <a:pt x="405" y="0"/>
                      </a:lnTo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91429" tIns="45715" rIns="91429" bIns="45715"/>
                <a:lstStyle/>
                <a:p>
                  <a:endParaRPr lang="ru-RU"/>
                </a:p>
              </p:txBody>
            </p:sp>
            <p:sp>
              <p:nvSpPr>
                <p:cNvPr id="16510" name="Freeform 153"/>
                <p:cNvSpPr>
                  <a:spLocks/>
                </p:cNvSpPr>
                <p:nvPr/>
              </p:nvSpPr>
              <p:spPr bwMode="auto">
                <a:xfrm>
                  <a:off x="4456" y="2921"/>
                  <a:ext cx="745" cy="745"/>
                </a:xfrm>
                <a:custGeom>
                  <a:avLst/>
                  <a:gdLst>
                    <a:gd name="T0" fmla="*/ 411 w 745"/>
                    <a:gd name="T1" fmla="*/ 2 h 745"/>
                    <a:gd name="T2" fmla="*/ 466 w 745"/>
                    <a:gd name="T3" fmla="*/ 12 h 745"/>
                    <a:gd name="T4" fmla="*/ 518 w 745"/>
                    <a:gd name="T5" fmla="*/ 30 h 745"/>
                    <a:gd name="T6" fmla="*/ 566 w 745"/>
                    <a:gd name="T7" fmla="*/ 53 h 745"/>
                    <a:gd name="T8" fmla="*/ 609 w 745"/>
                    <a:gd name="T9" fmla="*/ 86 h 745"/>
                    <a:gd name="T10" fmla="*/ 649 w 745"/>
                    <a:gd name="T11" fmla="*/ 123 h 745"/>
                    <a:gd name="T12" fmla="*/ 681 w 745"/>
                    <a:gd name="T13" fmla="*/ 164 h 745"/>
                    <a:gd name="T14" fmla="*/ 708 w 745"/>
                    <a:gd name="T15" fmla="*/ 211 h 745"/>
                    <a:gd name="T16" fmla="*/ 728 w 745"/>
                    <a:gd name="T17" fmla="*/ 261 h 745"/>
                    <a:gd name="T18" fmla="*/ 740 w 745"/>
                    <a:gd name="T19" fmla="*/ 316 h 745"/>
                    <a:gd name="T20" fmla="*/ 745 w 745"/>
                    <a:gd name="T21" fmla="*/ 372 h 745"/>
                    <a:gd name="T22" fmla="*/ 740 w 745"/>
                    <a:gd name="T23" fmla="*/ 429 h 745"/>
                    <a:gd name="T24" fmla="*/ 728 w 745"/>
                    <a:gd name="T25" fmla="*/ 483 h 745"/>
                    <a:gd name="T26" fmla="*/ 708 w 745"/>
                    <a:gd name="T27" fmla="*/ 534 h 745"/>
                    <a:gd name="T28" fmla="*/ 681 w 745"/>
                    <a:gd name="T29" fmla="*/ 580 h 745"/>
                    <a:gd name="T30" fmla="*/ 649 w 745"/>
                    <a:gd name="T31" fmla="*/ 623 h 745"/>
                    <a:gd name="T32" fmla="*/ 609 w 745"/>
                    <a:gd name="T33" fmla="*/ 660 h 745"/>
                    <a:gd name="T34" fmla="*/ 566 w 745"/>
                    <a:gd name="T35" fmla="*/ 691 h 745"/>
                    <a:gd name="T36" fmla="*/ 518 w 745"/>
                    <a:gd name="T37" fmla="*/ 716 h 745"/>
                    <a:gd name="T38" fmla="*/ 466 w 745"/>
                    <a:gd name="T39" fmla="*/ 733 h 745"/>
                    <a:gd name="T40" fmla="*/ 411 w 745"/>
                    <a:gd name="T41" fmla="*/ 744 h 745"/>
                    <a:gd name="T42" fmla="*/ 354 w 745"/>
                    <a:gd name="T43" fmla="*/ 745 h 745"/>
                    <a:gd name="T44" fmla="*/ 298 w 745"/>
                    <a:gd name="T45" fmla="*/ 738 h 745"/>
                    <a:gd name="T46" fmla="*/ 245 w 745"/>
                    <a:gd name="T47" fmla="*/ 723 h 745"/>
                    <a:gd name="T48" fmla="*/ 196 w 745"/>
                    <a:gd name="T49" fmla="*/ 699 h 745"/>
                    <a:gd name="T50" fmla="*/ 150 w 745"/>
                    <a:gd name="T51" fmla="*/ 671 h 745"/>
                    <a:gd name="T52" fmla="*/ 109 w 745"/>
                    <a:gd name="T53" fmla="*/ 636 h 745"/>
                    <a:gd name="T54" fmla="*/ 74 w 745"/>
                    <a:gd name="T55" fmla="*/ 595 h 745"/>
                    <a:gd name="T56" fmla="*/ 46 w 745"/>
                    <a:gd name="T57" fmla="*/ 550 h 745"/>
                    <a:gd name="T58" fmla="*/ 23 w 745"/>
                    <a:gd name="T59" fmla="*/ 500 h 745"/>
                    <a:gd name="T60" fmla="*/ 7 w 745"/>
                    <a:gd name="T61" fmla="*/ 447 h 745"/>
                    <a:gd name="T62" fmla="*/ 0 w 745"/>
                    <a:gd name="T63" fmla="*/ 391 h 745"/>
                    <a:gd name="T64" fmla="*/ 1 w 745"/>
                    <a:gd name="T65" fmla="*/ 335 h 745"/>
                    <a:gd name="T66" fmla="*/ 12 w 745"/>
                    <a:gd name="T67" fmla="*/ 279 h 745"/>
                    <a:gd name="T68" fmla="*/ 29 w 745"/>
                    <a:gd name="T69" fmla="*/ 227 h 745"/>
                    <a:gd name="T70" fmla="*/ 54 w 745"/>
                    <a:gd name="T71" fmla="*/ 180 h 745"/>
                    <a:gd name="T72" fmla="*/ 85 w 745"/>
                    <a:gd name="T73" fmla="*/ 136 h 745"/>
                    <a:gd name="T74" fmla="*/ 122 w 745"/>
                    <a:gd name="T75" fmla="*/ 98 h 745"/>
                    <a:gd name="T76" fmla="*/ 165 w 745"/>
                    <a:gd name="T77" fmla="*/ 64 h 745"/>
                    <a:gd name="T78" fmla="*/ 211 w 745"/>
                    <a:gd name="T79" fmla="*/ 37 h 745"/>
                    <a:gd name="T80" fmla="*/ 262 w 745"/>
                    <a:gd name="T81" fmla="*/ 17 h 745"/>
                    <a:gd name="T82" fmla="*/ 315 w 745"/>
                    <a:gd name="T83" fmla="*/ 5 h 745"/>
                    <a:gd name="T84" fmla="*/ 373 w 745"/>
                    <a:gd name="T85" fmla="*/ 0 h 74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45"/>
                    <a:gd name="T130" fmla="*/ 0 h 745"/>
                    <a:gd name="T131" fmla="*/ 745 w 745"/>
                    <a:gd name="T132" fmla="*/ 745 h 74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45" h="745">
                      <a:moveTo>
                        <a:pt x="373" y="0"/>
                      </a:moveTo>
                      <a:lnTo>
                        <a:pt x="392" y="0"/>
                      </a:lnTo>
                      <a:lnTo>
                        <a:pt x="411" y="2"/>
                      </a:lnTo>
                      <a:lnTo>
                        <a:pt x="429" y="5"/>
                      </a:lnTo>
                      <a:lnTo>
                        <a:pt x="448" y="8"/>
                      </a:lnTo>
                      <a:lnTo>
                        <a:pt x="466" y="12"/>
                      </a:lnTo>
                      <a:lnTo>
                        <a:pt x="484" y="17"/>
                      </a:lnTo>
                      <a:lnTo>
                        <a:pt x="500" y="22"/>
                      </a:lnTo>
                      <a:lnTo>
                        <a:pt x="518" y="30"/>
                      </a:lnTo>
                      <a:lnTo>
                        <a:pt x="534" y="37"/>
                      </a:lnTo>
                      <a:lnTo>
                        <a:pt x="550" y="45"/>
                      </a:lnTo>
                      <a:lnTo>
                        <a:pt x="566" y="53"/>
                      </a:lnTo>
                      <a:lnTo>
                        <a:pt x="581" y="64"/>
                      </a:lnTo>
                      <a:lnTo>
                        <a:pt x="596" y="74"/>
                      </a:lnTo>
                      <a:lnTo>
                        <a:pt x="609" y="86"/>
                      </a:lnTo>
                      <a:lnTo>
                        <a:pt x="622" y="98"/>
                      </a:lnTo>
                      <a:lnTo>
                        <a:pt x="636" y="109"/>
                      </a:lnTo>
                      <a:lnTo>
                        <a:pt x="649" y="123"/>
                      </a:lnTo>
                      <a:lnTo>
                        <a:pt x="661" y="136"/>
                      </a:lnTo>
                      <a:lnTo>
                        <a:pt x="671" y="149"/>
                      </a:lnTo>
                      <a:lnTo>
                        <a:pt x="681" y="164"/>
                      </a:lnTo>
                      <a:lnTo>
                        <a:pt x="692" y="180"/>
                      </a:lnTo>
                      <a:lnTo>
                        <a:pt x="700" y="195"/>
                      </a:lnTo>
                      <a:lnTo>
                        <a:pt x="708" y="211"/>
                      </a:lnTo>
                      <a:lnTo>
                        <a:pt x="715" y="227"/>
                      </a:lnTo>
                      <a:lnTo>
                        <a:pt x="723" y="245"/>
                      </a:lnTo>
                      <a:lnTo>
                        <a:pt x="728" y="261"/>
                      </a:lnTo>
                      <a:lnTo>
                        <a:pt x="733" y="279"/>
                      </a:lnTo>
                      <a:lnTo>
                        <a:pt x="737" y="298"/>
                      </a:lnTo>
                      <a:lnTo>
                        <a:pt x="740" y="316"/>
                      </a:lnTo>
                      <a:lnTo>
                        <a:pt x="743" y="335"/>
                      </a:lnTo>
                      <a:lnTo>
                        <a:pt x="745" y="353"/>
                      </a:lnTo>
                      <a:lnTo>
                        <a:pt x="745" y="372"/>
                      </a:lnTo>
                      <a:lnTo>
                        <a:pt x="745" y="391"/>
                      </a:lnTo>
                      <a:lnTo>
                        <a:pt x="743" y="410"/>
                      </a:lnTo>
                      <a:lnTo>
                        <a:pt x="740" y="429"/>
                      </a:lnTo>
                      <a:lnTo>
                        <a:pt x="737" y="447"/>
                      </a:lnTo>
                      <a:lnTo>
                        <a:pt x="733" y="465"/>
                      </a:lnTo>
                      <a:lnTo>
                        <a:pt x="728" y="483"/>
                      </a:lnTo>
                      <a:lnTo>
                        <a:pt x="723" y="500"/>
                      </a:lnTo>
                      <a:lnTo>
                        <a:pt x="715" y="518"/>
                      </a:lnTo>
                      <a:lnTo>
                        <a:pt x="708" y="534"/>
                      </a:lnTo>
                      <a:lnTo>
                        <a:pt x="700" y="550"/>
                      </a:lnTo>
                      <a:lnTo>
                        <a:pt x="692" y="565"/>
                      </a:lnTo>
                      <a:lnTo>
                        <a:pt x="681" y="580"/>
                      </a:lnTo>
                      <a:lnTo>
                        <a:pt x="671" y="595"/>
                      </a:lnTo>
                      <a:lnTo>
                        <a:pt x="661" y="609"/>
                      </a:lnTo>
                      <a:lnTo>
                        <a:pt x="649" y="623"/>
                      </a:lnTo>
                      <a:lnTo>
                        <a:pt x="636" y="636"/>
                      </a:lnTo>
                      <a:lnTo>
                        <a:pt x="622" y="648"/>
                      </a:lnTo>
                      <a:lnTo>
                        <a:pt x="609" y="660"/>
                      </a:lnTo>
                      <a:lnTo>
                        <a:pt x="596" y="671"/>
                      </a:lnTo>
                      <a:lnTo>
                        <a:pt x="581" y="682"/>
                      </a:lnTo>
                      <a:lnTo>
                        <a:pt x="566" y="691"/>
                      </a:lnTo>
                      <a:lnTo>
                        <a:pt x="550" y="699"/>
                      </a:lnTo>
                      <a:lnTo>
                        <a:pt x="534" y="708"/>
                      </a:lnTo>
                      <a:lnTo>
                        <a:pt x="518" y="716"/>
                      </a:lnTo>
                      <a:lnTo>
                        <a:pt x="500" y="723"/>
                      </a:lnTo>
                      <a:lnTo>
                        <a:pt x="484" y="729"/>
                      </a:lnTo>
                      <a:lnTo>
                        <a:pt x="466" y="733"/>
                      </a:lnTo>
                      <a:lnTo>
                        <a:pt x="448" y="738"/>
                      </a:lnTo>
                      <a:lnTo>
                        <a:pt x="429" y="741"/>
                      </a:lnTo>
                      <a:lnTo>
                        <a:pt x="411" y="744"/>
                      </a:lnTo>
                      <a:lnTo>
                        <a:pt x="392" y="745"/>
                      </a:lnTo>
                      <a:lnTo>
                        <a:pt x="373" y="745"/>
                      </a:lnTo>
                      <a:lnTo>
                        <a:pt x="354" y="745"/>
                      </a:lnTo>
                      <a:lnTo>
                        <a:pt x="335" y="744"/>
                      </a:lnTo>
                      <a:lnTo>
                        <a:pt x="315" y="741"/>
                      </a:lnTo>
                      <a:lnTo>
                        <a:pt x="298" y="738"/>
                      </a:lnTo>
                      <a:lnTo>
                        <a:pt x="280" y="733"/>
                      </a:lnTo>
                      <a:lnTo>
                        <a:pt x="262" y="729"/>
                      </a:lnTo>
                      <a:lnTo>
                        <a:pt x="245" y="723"/>
                      </a:lnTo>
                      <a:lnTo>
                        <a:pt x="228" y="716"/>
                      </a:lnTo>
                      <a:lnTo>
                        <a:pt x="211" y="708"/>
                      </a:lnTo>
                      <a:lnTo>
                        <a:pt x="196" y="699"/>
                      </a:lnTo>
                      <a:lnTo>
                        <a:pt x="180" y="691"/>
                      </a:lnTo>
                      <a:lnTo>
                        <a:pt x="165" y="682"/>
                      </a:lnTo>
                      <a:lnTo>
                        <a:pt x="150" y="671"/>
                      </a:lnTo>
                      <a:lnTo>
                        <a:pt x="136" y="660"/>
                      </a:lnTo>
                      <a:lnTo>
                        <a:pt x="122" y="648"/>
                      </a:lnTo>
                      <a:lnTo>
                        <a:pt x="109" y="636"/>
                      </a:lnTo>
                      <a:lnTo>
                        <a:pt x="97" y="623"/>
                      </a:lnTo>
                      <a:lnTo>
                        <a:pt x="85" y="609"/>
                      </a:lnTo>
                      <a:lnTo>
                        <a:pt x="74" y="595"/>
                      </a:lnTo>
                      <a:lnTo>
                        <a:pt x="63" y="580"/>
                      </a:lnTo>
                      <a:lnTo>
                        <a:pt x="54" y="565"/>
                      </a:lnTo>
                      <a:lnTo>
                        <a:pt x="46" y="550"/>
                      </a:lnTo>
                      <a:lnTo>
                        <a:pt x="37" y="534"/>
                      </a:lnTo>
                      <a:lnTo>
                        <a:pt x="29" y="518"/>
                      </a:lnTo>
                      <a:lnTo>
                        <a:pt x="23" y="500"/>
                      </a:lnTo>
                      <a:lnTo>
                        <a:pt x="18" y="483"/>
                      </a:lnTo>
                      <a:lnTo>
                        <a:pt x="12" y="465"/>
                      </a:lnTo>
                      <a:lnTo>
                        <a:pt x="7" y="447"/>
                      </a:lnTo>
                      <a:lnTo>
                        <a:pt x="4" y="429"/>
                      </a:lnTo>
                      <a:lnTo>
                        <a:pt x="1" y="410"/>
                      </a:lnTo>
                      <a:lnTo>
                        <a:pt x="0" y="391"/>
                      </a:lnTo>
                      <a:lnTo>
                        <a:pt x="0" y="372"/>
                      </a:lnTo>
                      <a:lnTo>
                        <a:pt x="0" y="353"/>
                      </a:lnTo>
                      <a:lnTo>
                        <a:pt x="1" y="335"/>
                      </a:lnTo>
                      <a:lnTo>
                        <a:pt x="4" y="316"/>
                      </a:lnTo>
                      <a:lnTo>
                        <a:pt x="7" y="298"/>
                      </a:lnTo>
                      <a:lnTo>
                        <a:pt x="12" y="279"/>
                      </a:lnTo>
                      <a:lnTo>
                        <a:pt x="18" y="261"/>
                      </a:lnTo>
                      <a:lnTo>
                        <a:pt x="23" y="245"/>
                      </a:lnTo>
                      <a:lnTo>
                        <a:pt x="29" y="227"/>
                      </a:lnTo>
                      <a:lnTo>
                        <a:pt x="37" y="211"/>
                      </a:lnTo>
                      <a:lnTo>
                        <a:pt x="46" y="195"/>
                      </a:lnTo>
                      <a:lnTo>
                        <a:pt x="54" y="180"/>
                      </a:lnTo>
                      <a:lnTo>
                        <a:pt x="63" y="164"/>
                      </a:lnTo>
                      <a:lnTo>
                        <a:pt x="74" y="149"/>
                      </a:lnTo>
                      <a:lnTo>
                        <a:pt x="85" y="136"/>
                      </a:lnTo>
                      <a:lnTo>
                        <a:pt x="97" y="123"/>
                      </a:lnTo>
                      <a:lnTo>
                        <a:pt x="109" y="109"/>
                      </a:lnTo>
                      <a:lnTo>
                        <a:pt x="122" y="98"/>
                      </a:lnTo>
                      <a:lnTo>
                        <a:pt x="136" y="86"/>
                      </a:lnTo>
                      <a:lnTo>
                        <a:pt x="150" y="74"/>
                      </a:lnTo>
                      <a:lnTo>
                        <a:pt x="165" y="64"/>
                      </a:lnTo>
                      <a:lnTo>
                        <a:pt x="180" y="53"/>
                      </a:lnTo>
                      <a:lnTo>
                        <a:pt x="196" y="45"/>
                      </a:lnTo>
                      <a:lnTo>
                        <a:pt x="211" y="37"/>
                      </a:lnTo>
                      <a:lnTo>
                        <a:pt x="228" y="30"/>
                      </a:lnTo>
                      <a:lnTo>
                        <a:pt x="245" y="22"/>
                      </a:lnTo>
                      <a:lnTo>
                        <a:pt x="262" y="17"/>
                      </a:lnTo>
                      <a:lnTo>
                        <a:pt x="280" y="12"/>
                      </a:lnTo>
                      <a:lnTo>
                        <a:pt x="298" y="8"/>
                      </a:lnTo>
                      <a:lnTo>
                        <a:pt x="315" y="5"/>
                      </a:lnTo>
                      <a:lnTo>
                        <a:pt x="335" y="2"/>
                      </a:lnTo>
                      <a:lnTo>
                        <a:pt x="354" y="0"/>
                      </a:lnTo>
                      <a:lnTo>
                        <a:pt x="373" y="0"/>
                      </a:lnTo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91429" tIns="45715" rIns="91429" bIns="45715"/>
                <a:lstStyle/>
                <a:p>
                  <a:endParaRPr lang="ru-RU"/>
                </a:p>
              </p:txBody>
            </p:sp>
          </p:grpSp>
          <p:pic>
            <p:nvPicPr>
              <p:cNvPr id="16508" name="Picture 154" descr="potop"/>
              <p:cNvPicPr>
                <a:picLocks noChangeAspect="1" noChangeArrowheads="1"/>
              </p:cNvPicPr>
              <p:nvPr/>
            </p:nvPicPr>
            <p:blipFill>
              <a:blip r:embed="rId11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4416" y="3264"/>
                <a:ext cx="816" cy="4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16506" name="TextBox 264"/>
            <p:cNvSpPr txBox="1">
              <a:spLocks noChangeArrowheads="1"/>
            </p:cNvSpPr>
            <p:nvPr/>
          </p:nvSpPr>
          <p:spPr bwMode="auto">
            <a:xfrm>
              <a:off x="10561638" y="6443663"/>
              <a:ext cx="1171575" cy="2619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91385" tIns="45695" rIns="91385" bIns="45695">
              <a:spAutoFit/>
            </a:bodyPr>
            <a:lstStyle/>
            <a:p>
              <a:r>
                <a:rPr lang="ru-RU" sz="1100">
                  <a:solidFill>
                    <a:schemeClr val="tx1"/>
                  </a:solidFill>
                </a:rPr>
                <a:t>Зона затопления</a:t>
              </a:r>
            </a:p>
          </p:txBody>
        </p:sp>
      </p:grpSp>
      <p:grpSp>
        <p:nvGrpSpPr>
          <p:cNvPr id="26" name="Group 97"/>
          <p:cNvGrpSpPr>
            <a:grpSpLocks/>
          </p:cNvGrpSpPr>
          <p:nvPr/>
        </p:nvGrpSpPr>
        <p:grpSpPr bwMode="auto">
          <a:xfrm>
            <a:off x="9534525" y="3871913"/>
            <a:ext cx="866775" cy="520700"/>
            <a:chOff x="-1137" y="1428"/>
            <a:chExt cx="441" cy="282"/>
          </a:xfrm>
        </p:grpSpPr>
        <p:grpSp>
          <p:nvGrpSpPr>
            <p:cNvPr id="27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6484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485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6483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 dirty="0">
                  <a:solidFill>
                    <a:schemeClr val="tx1"/>
                  </a:solidFill>
                  <a:cs typeface="Times New Roman" pitchFamily="18" charset="0"/>
                </a:rPr>
                <a:t>ДПО</a:t>
              </a:r>
            </a:p>
          </p:txBody>
        </p:sp>
      </p:grpSp>
      <p:sp>
        <p:nvSpPr>
          <p:cNvPr id="126" name="Text Box 14"/>
          <p:cNvSpPr txBox="1">
            <a:spLocks noChangeArrowheads="1"/>
          </p:cNvSpPr>
          <p:nvPr/>
        </p:nvSpPr>
        <p:spPr bwMode="auto">
          <a:xfrm>
            <a:off x="5543544" y="5743583"/>
            <a:ext cx="1158875" cy="200025"/>
          </a:xfrm>
          <a:prstGeom prst="rect">
            <a:avLst/>
          </a:prstGeom>
          <a:gradFill rotWithShape="1">
            <a:gsLst>
              <a:gs pos="0">
                <a:srgbClr val="FF0000">
                  <a:alpha val="96999"/>
                </a:srgbClr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3022600">
              <a:spcBef>
                <a:spcPct val="50000"/>
              </a:spcBef>
            </a:pPr>
            <a:r>
              <a:rPr lang="ru-RU" sz="1300" b="1" dirty="0" smtClean="0">
                <a:solidFill>
                  <a:schemeClr val="tx1"/>
                </a:solidFill>
                <a:latin typeface="Calibri" pitchFamily="34" charset="0"/>
              </a:rPr>
              <a:t>Ачхой-Мартан</a:t>
            </a:r>
            <a:endParaRPr lang="ru-RU" sz="1300" b="1" dirty="0">
              <a:solidFill>
                <a:schemeClr val="tx1"/>
              </a:solidFill>
              <a:latin typeface="Calibri" pitchFamily="34" charset="0"/>
            </a:endParaRPr>
          </a:p>
        </p:txBody>
      </p:sp>
      <p:sp>
        <p:nvSpPr>
          <p:cNvPr id="127" name="Rectangle 2"/>
          <p:cNvSpPr>
            <a:spLocks noChangeArrowheads="1"/>
          </p:cNvSpPr>
          <p:nvPr/>
        </p:nvSpPr>
        <p:spPr bwMode="auto">
          <a:xfrm>
            <a:off x="0" y="984223"/>
            <a:ext cx="12801600" cy="50323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8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</a:t>
            </a:r>
          </a:p>
        </p:txBody>
      </p:sp>
      <p:sp>
        <p:nvSpPr>
          <p:cNvPr id="128" name="Text Box 3"/>
          <p:cNvSpPr txBox="1">
            <a:spLocks noChangeArrowheads="1"/>
          </p:cNvSpPr>
          <p:nvPr/>
        </p:nvSpPr>
        <p:spPr bwMode="auto">
          <a:xfrm>
            <a:off x="0" y="2965"/>
            <a:ext cx="12801600" cy="107689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800" dirty="0">
              <a:solidFill>
                <a:schemeClr val="tx1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1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1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1"/>
                </a:solidFill>
              </a:rPr>
              <a:t>МУНИЦИПАЛЬНОГО РАЙОНА  ЧР</a:t>
            </a:r>
            <a:endParaRPr lang="ru-RU" sz="1400" dirty="0">
              <a:solidFill>
                <a:schemeClr val="tx1"/>
              </a:solidFill>
            </a:endParaRPr>
          </a:p>
        </p:txBody>
      </p:sp>
      <p:sp>
        <p:nvSpPr>
          <p:cNvPr id="129" name="Rectangle 2"/>
          <p:cNvSpPr>
            <a:spLocks noChangeArrowheads="1"/>
          </p:cNvSpPr>
          <p:nvPr/>
        </p:nvSpPr>
        <p:spPr bwMode="auto">
          <a:xfrm>
            <a:off x="-7938" y="1491874"/>
            <a:ext cx="12801601" cy="574675"/>
          </a:xfrm>
          <a:prstGeom prst="rect">
            <a:avLst/>
          </a:prstGeom>
          <a:solidFill>
            <a:srgbClr val="00CCFF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1600" dirty="0">
                <a:solidFill>
                  <a:schemeClr val="tx1"/>
                </a:solidFill>
              </a:rPr>
              <a:t>На территории </a:t>
            </a:r>
            <a:r>
              <a:rPr lang="ru-RU" sz="1600" dirty="0" err="1" smtClean="0">
                <a:solidFill>
                  <a:schemeClr val="tx1"/>
                </a:solidFill>
              </a:rPr>
              <a:t>Ачхой-Мартановского</a:t>
            </a:r>
            <a:r>
              <a:rPr lang="ru-RU" sz="1600" dirty="0" smtClean="0">
                <a:solidFill>
                  <a:schemeClr val="tx1"/>
                </a:solidFill>
              </a:rPr>
              <a:t> </a:t>
            </a:r>
            <a:r>
              <a:rPr lang="ru-RU" sz="1600" dirty="0">
                <a:solidFill>
                  <a:schemeClr val="tx1"/>
                </a:solidFill>
              </a:rPr>
              <a:t>муниципального района, риску подтопления подвержены 3 населенных пункта; с.п. </a:t>
            </a:r>
            <a:r>
              <a:rPr lang="ru-RU" sz="1600" dirty="0" smtClean="0">
                <a:solidFill>
                  <a:schemeClr val="tx1"/>
                </a:solidFill>
              </a:rPr>
              <a:t>Ачхой-Мартан, </a:t>
            </a:r>
            <a:r>
              <a:rPr lang="ru-RU" sz="1600" dirty="0">
                <a:solidFill>
                  <a:schemeClr val="tx1"/>
                </a:solidFill>
              </a:rPr>
              <a:t>с.п. </a:t>
            </a:r>
            <a:r>
              <a:rPr lang="ru-RU" sz="1600" dirty="0" smtClean="0">
                <a:solidFill>
                  <a:schemeClr val="tx1"/>
                </a:solidFill>
              </a:rPr>
              <a:t>Катар-Юрт </a:t>
            </a:r>
            <a:r>
              <a:rPr lang="ru-RU" sz="1600" dirty="0">
                <a:solidFill>
                  <a:schemeClr val="tx1"/>
                </a:solidFill>
              </a:rPr>
              <a:t>и с.п. </a:t>
            </a:r>
            <a:r>
              <a:rPr lang="ru-RU" sz="1600" dirty="0" err="1" smtClean="0">
                <a:solidFill>
                  <a:schemeClr val="tx1"/>
                </a:solidFill>
              </a:rPr>
              <a:t>Шаами-Юрт</a:t>
            </a:r>
            <a:r>
              <a:rPr lang="ru-RU" sz="1600" dirty="0" smtClean="0">
                <a:solidFill>
                  <a:schemeClr val="tx1"/>
                </a:solidFill>
              </a:rPr>
              <a:t>.</a:t>
            </a:r>
            <a:endParaRPr lang="ru-RU" sz="16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9" name="Picture 2" descr="C:\Users\Администратор\Desktop\Новая папка\Ачхой\Ачхой-Мартан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427038"/>
            <a:ext cx="12801600" cy="9174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420" name="Freeform 9" descr="Широкий диагональный 2"/>
          <p:cNvSpPr>
            <a:spLocks/>
          </p:cNvSpPr>
          <p:nvPr/>
        </p:nvSpPr>
        <p:spPr bwMode="auto">
          <a:xfrm rot="-8443063">
            <a:off x="7173913" y="1597025"/>
            <a:ext cx="338137" cy="1779588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rot="10800000" lIns="140742" tIns="70407" rIns="140742" bIns="70407"/>
          <a:lstStyle/>
          <a:p>
            <a:endParaRPr lang="ru-RU"/>
          </a:p>
        </p:txBody>
      </p:sp>
      <p:sp>
        <p:nvSpPr>
          <p:cNvPr id="5" name="Полилиния 4"/>
          <p:cNvSpPr/>
          <p:nvPr/>
        </p:nvSpPr>
        <p:spPr>
          <a:xfrm>
            <a:off x="6623050" y="1684338"/>
            <a:ext cx="1574800" cy="1406525"/>
          </a:xfrm>
          <a:custGeom>
            <a:avLst/>
            <a:gdLst>
              <a:gd name="connsiteX0" fmla="*/ 0 w 1873250"/>
              <a:gd name="connsiteY0" fmla="*/ 1714500 h 1765300"/>
              <a:gd name="connsiteX1" fmla="*/ 184150 w 1873250"/>
              <a:gd name="connsiteY1" fmla="*/ 1765300 h 1765300"/>
              <a:gd name="connsiteX2" fmla="*/ 577850 w 1873250"/>
              <a:gd name="connsiteY2" fmla="*/ 1568450 h 1765300"/>
              <a:gd name="connsiteX3" fmla="*/ 952500 w 1873250"/>
              <a:gd name="connsiteY3" fmla="*/ 1212850 h 1765300"/>
              <a:gd name="connsiteX4" fmla="*/ 1447800 w 1873250"/>
              <a:gd name="connsiteY4" fmla="*/ 768350 h 1765300"/>
              <a:gd name="connsiteX5" fmla="*/ 1689100 w 1873250"/>
              <a:gd name="connsiteY5" fmla="*/ 412750 h 1765300"/>
              <a:gd name="connsiteX6" fmla="*/ 1873250 w 1873250"/>
              <a:gd name="connsiteY6" fmla="*/ 0 h 1765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873250" h="1765300">
                <a:moveTo>
                  <a:pt x="0" y="1714500"/>
                </a:moveTo>
                <a:lnTo>
                  <a:pt x="184150" y="1765300"/>
                </a:lnTo>
                <a:lnTo>
                  <a:pt x="577850" y="1568450"/>
                </a:lnTo>
                <a:lnTo>
                  <a:pt x="952500" y="1212850"/>
                </a:lnTo>
                <a:lnTo>
                  <a:pt x="1447800" y="768350"/>
                </a:lnTo>
                <a:lnTo>
                  <a:pt x="1689100" y="412750"/>
                </a:lnTo>
                <a:lnTo>
                  <a:pt x="1873250" y="0"/>
                </a:lnTo>
              </a:path>
            </a:pathLst>
          </a:custGeom>
          <a:ln w="317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7993" tIns="63997" rIns="127993" bIns="63997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6" name="Полилиния 5"/>
          <p:cNvSpPr/>
          <p:nvPr/>
        </p:nvSpPr>
        <p:spPr>
          <a:xfrm>
            <a:off x="6675438" y="1776413"/>
            <a:ext cx="1436687" cy="1290637"/>
          </a:xfrm>
          <a:custGeom>
            <a:avLst/>
            <a:gdLst>
              <a:gd name="connsiteX0" fmla="*/ 0 w 1441450"/>
              <a:gd name="connsiteY0" fmla="*/ 1308100 h 1346200"/>
              <a:gd name="connsiteX1" fmla="*/ 120650 w 1441450"/>
              <a:gd name="connsiteY1" fmla="*/ 1346200 h 1346200"/>
              <a:gd name="connsiteX2" fmla="*/ 368300 w 1441450"/>
              <a:gd name="connsiteY2" fmla="*/ 1181100 h 1346200"/>
              <a:gd name="connsiteX3" fmla="*/ 647700 w 1441450"/>
              <a:gd name="connsiteY3" fmla="*/ 958850 h 1346200"/>
              <a:gd name="connsiteX4" fmla="*/ 1054100 w 1441450"/>
              <a:gd name="connsiteY4" fmla="*/ 565150 h 1346200"/>
              <a:gd name="connsiteX5" fmla="*/ 1339850 w 1441450"/>
              <a:gd name="connsiteY5" fmla="*/ 241300 h 1346200"/>
              <a:gd name="connsiteX6" fmla="*/ 1441450 w 1441450"/>
              <a:gd name="connsiteY6" fmla="*/ 0 h 1346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41450" h="1346200">
                <a:moveTo>
                  <a:pt x="0" y="1308100"/>
                </a:moveTo>
                <a:lnTo>
                  <a:pt x="120650" y="1346200"/>
                </a:lnTo>
                <a:lnTo>
                  <a:pt x="368300" y="1181100"/>
                </a:lnTo>
                <a:lnTo>
                  <a:pt x="647700" y="958850"/>
                </a:lnTo>
                <a:lnTo>
                  <a:pt x="1054100" y="565150"/>
                </a:lnTo>
                <a:lnTo>
                  <a:pt x="1339850" y="241300"/>
                </a:lnTo>
                <a:lnTo>
                  <a:pt x="1441450" y="0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7993" tIns="63997" rIns="127993" bIns="63997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7" name="Полилиния 6"/>
          <p:cNvSpPr/>
          <p:nvPr/>
        </p:nvSpPr>
        <p:spPr>
          <a:xfrm>
            <a:off x="6759575" y="1890713"/>
            <a:ext cx="1162050" cy="1074737"/>
          </a:xfrm>
          <a:custGeom>
            <a:avLst/>
            <a:gdLst>
              <a:gd name="connsiteX0" fmla="*/ 0 w 1257300"/>
              <a:gd name="connsiteY0" fmla="*/ 1231900 h 1231900"/>
              <a:gd name="connsiteX1" fmla="*/ 76200 w 1257300"/>
              <a:gd name="connsiteY1" fmla="*/ 1200150 h 1231900"/>
              <a:gd name="connsiteX2" fmla="*/ 165100 w 1257300"/>
              <a:gd name="connsiteY2" fmla="*/ 1035050 h 1231900"/>
              <a:gd name="connsiteX3" fmla="*/ 311150 w 1257300"/>
              <a:gd name="connsiteY3" fmla="*/ 889000 h 1231900"/>
              <a:gd name="connsiteX4" fmla="*/ 444500 w 1257300"/>
              <a:gd name="connsiteY4" fmla="*/ 730250 h 1231900"/>
              <a:gd name="connsiteX5" fmla="*/ 495300 w 1257300"/>
              <a:gd name="connsiteY5" fmla="*/ 596900 h 1231900"/>
              <a:gd name="connsiteX6" fmla="*/ 622300 w 1257300"/>
              <a:gd name="connsiteY6" fmla="*/ 425450 h 1231900"/>
              <a:gd name="connsiteX7" fmla="*/ 717550 w 1257300"/>
              <a:gd name="connsiteY7" fmla="*/ 355600 h 1231900"/>
              <a:gd name="connsiteX8" fmla="*/ 850900 w 1257300"/>
              <a:gd name="connsiteY8" fmla="*/ 292100 h 1231900"/>
              <a:gd name="connsiteX9" fmla="*/ 863600 w 1257300"/>
              <a:gd name="connsiteY9" fmla="*/ 228600 h 1231900"/>
              <a:gd name="connsiteX10" fmla="*/ 908050 w 1257300"/>
              <a:gd name="connsiteY10" fmla="*/ 273050 h 1231900"/>
              <a:gd name="connsiteX11" fmla="*/ 1054100 w 1257300"/>
              <a:gd name="connsiteY11" fmla="*/ 260350 h 1231900"/>
              <a:gd name="connsiteX12" fmla="*/ 1079500 w 1257300"/>
              <a:gd name="connsiteY12" fmla="*/ 196850 h 1231900"/>
              <a:gd name="connsiteX13" fmla="*/ 1098550 w 1257300"/>
              <a:gd name="connsiteY13" fmla="*/ 107950 h 1231900"/>
              <a:gd name="connsiteX14" fmla="*/ 1257300 w 1257300"/>
              <a:gd name="connsiteY14" fmla="*/ 0 h 1231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257300" h="1231900">
                <a:moveTo>
                  <a:pt x="0" y="1231900"/>
                </a:moveTo>
                <a:cubicBezTo>
                  <a:pt x="92887" y="1198726"/>
                  <a:pt x="120367" y="1200150"/>
                  <a:pt x="76200" y="1200150"/>
                </a:cubicBezTo>
                <a:lnTo>
                  <a:pt x="165100" y="1035050"/>
                </a:lnTo>
                <a:lnTo>
                  <a:pt x="311150" y="889000"/>
                </a:lnTo>
                <a:lnTo>
                  <a:pt x="444500" y="730250"/>
                </a:lnTo>
                <a:lnTo>
                  <a:pt x="495300" y="596900"/>
                </a:lnTo>
                <a:lnTo>
                  <a:pt x="622300" y="425450"/>
                </a:lnTo>
                <a:cubicBezTo>
                  <a:pt x="713636" y="360210"/>
                  <a:pt x="685450" y="387700"/>
                  <a:pt x="717550" y="355600"/>
                </a:cubicBezTo>
                <a:lnTo>
                  <a:pt x="850900" y="292100"/>
                </a:lnTo>
                <a:lnTo>
                  <a:pt x="863600" y="228600"/>
                </a:lnTo>
                <a:lnTo>
                  <a:pt x="908050" y="273050"/>
                </a:lnTo>
                <a:lnTo>
                  <a:pt x="1054100" y="260350"/>
                </a:lnTo>
                <a:lnTo>
                  <a:pt x="1079500" y="196850"/>
                </a:lnTo>
                <a:lnTo>
                  <a:pt x="1098550" y="107950"/>
                </a:lnTo>
                <a:lnTo>
                  <a:pt x="1257300" y="0"/>
                </a:lnTo>
              </a:path>
            </a:pathLst>
          </a:custGeom>
          <a:ln w="317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7993" tIns="63997" rIns="127993" bIns="63997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18452" name="Text Box 10"/>
          <p:cNvSpPr txBox="1">
            <a:spLocks noChangeArrowheads="1"/>
          </p:cNvSpPr>
          <p:nvPr/>
        </p:nvSpPr>
        <p:spPr bwMode="auto">
          <a:xfrm>
            <a:off x="8472488" y="1703388"/>
            <a:ext cx="1143000" cy="590550"/>
          </a:xfrm>
          <a:prstGeom prst="rect">
            <a:avLst/>
          </a:prstGeom>
          <a:solidFill>
            <a:srgbClr val="FFFFCC">
              <a:alpha val="39999"/>
            </a:srgbClr>
          </a:solidFill>
          <a:ln w="19050">
            <a:solidFill>
              <a:srgbClr val="0000CC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  <a:defRPr/>
            </a:pPr>
            <a:r>
              <a:rPr lang="ru-RU" sz="1050" dirty="0">
                <a:solidFill>
                  <a:schemeClr val="tx1"/>
                </a:solidFill>
              </a:rPr>
              <a:t>Максимальный </a:t>
            </a:r>
            <a:r>
              <a:rPr lang="ru-RU" sz="1050" dirty="0" err="1">
                <a:solidFill>
                  <a:schemeClr val="tx1"/>
                </a:solidFill>
              </a:rPr>
              <a:t>уров</a:t>
            </a:r>
            <a:r>
              <a:rPr lang="en-US" sz="1050" dirty="0">
                <a:solidFill>
                  <a:schemeClr val="tx1"/>
                </a:solidFill>
              </a:rPr>
              <a:t>e</a:t>
            </a:r>
            <a:r>
              <a:rPr lang="ru-RU" sz="1050" dirty="0" err="1">
                <a:solidFill>
                  <a:schemeClr val="tx1"/>
                </a:solidFill>
              </a:rPr>
              <a:t>нь</a:t>
            </a:r>
            <a:r>
              <a:rPr lang="ru-RU" sz="1050" dirty="0">
                <a:solidFill>
                  <a:schemeClr val="tx1"/>
                </a:solidFill>
              </a:rPr>
              <a:t> (340 см)</a:t>
            </a:r>
          </a:p>
        </p:txBody>
      </p:sp>
      <p:sp>
        <p:nvSpPr>
          <p:cNvPr id="17425" name="Line 78"/>
          <p:cNvSpPr>
            <a:spLocks noChangeShapeType="1"/>
          </p:cNvSpPr>
          <p:nvPr/>
        </p:nvSpPr>
        <p:spPr bwMode="auto">
          <a:xfrm flipH="1">
            <a:off x="7942263" y="2014538"/>
            <a:ext cx="530225" cy="165100"/>
          </a:xfrm>
          <a:prstGeom prst="line">
            <a:avLst/>
          </a:prstGeom>
          <a:noFill/>
          <a:ln w="19050">
            <a:solidFill>
              <a:srgbClr val="0000CC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7426" name="Line 79"/>
          <p:cNvSpPr>
            <a:spLocks noChangeShapeType="1"/>
          </p:cNvSpPr>
          <p:nvPr/>
        </p:nvSpPr>
        <p:spPr bwMode="auto">
          <a:xfrm flipH="1" flipV="1">
            <a:off x="7634288" y="2422525"/>
            <a:ext cx="909637" cy="2349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7427" name="Line 80"/>
          <p:cNvSpPr>
            <a:spLocks noChangeShapeType="1"/>
          </p:cNvSpPr>
          <p:nvPr/>
        </p:nvSpPr>
        <p:spPr bwMode="auto">
          <a:xfrm>
            <a:off x="6846888" y="2085975"/>
            <a:ext cx="411162" cy="2540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7428" name="Text Box 77"/>
          <p:cNvSpPr txBox="1">
            <a:spLocks noChangeArrowheads="1"/>
          </p:cNvSpPr>
          <p:nvPr/>
        </p:nvSpPr>
        <p:spPr bwMode="auto">
          <a:xfrm>
            <a:off x="8567738" y="2513013"/>
            <a:ext cx="1714500" cy="444500"/>
          </a:xfrm>
          <a:prstGeom prst="rect">
            <a:avLst/>
          </a:prstGeom>
          <a:solidFill>
            <a:srgbClr val="FFFFCC">
              <a:alpha val="43137"/>
            </a:srgbClr>
          </a:soli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</a:rPr>
              <a:t>Начало подтопления (290 см)</a:t>
            </a:r>
          </a:p>
        </p:txBody>
      </p:sp>
      <p:sp>
        <p:nvSpPr>
          <p:cNvPr id="17429" name="Text Box 76"/>
          <p:cNvSpPr txBox="1">
            <a:spLocks noChangeArrowheads="1"/>
          </p:cNvSpPr>
          <p:nvPr/>
        </p:nvSpPr>
        <p:spPr bwMode="auto">
          <a:xfrm>
            <a:off x="5815013" y="1630363"/>
            <a:ext cx="1228725" cy="444500"/>
          </a:xfrm>
          <a:prstGeom prst="rect">
            <a:avLst/>
          </a:prstGeom>
          <a:solidFill>
            <a:srgbClr val="FFFFCC">
              <a:alpha val="41960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</a:rPr>
              <a:t>Критический уровень (180 см)</a:t>
            </a:r>
          </a:p>
        </p:txBody>
      </p:sp>
      <p:grpSp>
        <p:nvGrpSpPr>
          <p:cNvPr id="2" name="Group 6"/>
          <p:cNvGrpSpPr>
            <a:grpSpLocks/>
          </p:cNvGrpSpPr>
          <p:nvPr/>
        </p:nvGrpSpPr>
        <p:grpSpPr bwMode="auto">
          <a:xfrm>
            <a:off x="7138988" y="3600450"/>
            <a:ext cx="831850" cy="555625"/>
            <a:chOff x="5693" y="3795"/>
            <a:chExt cx="791" cy="460"/>
          </a:xfrm>
        </p:grpSpPr>
        <p:graphicFrame>
          <p:nvGraphicFramePr>
            <p:cNvPr id="17418" name="Object 27"/>
            <p:cNvGraphicFramePr>
              <a:graphicFrameLocks noChangeAspect="1"/>
            </p:cNvGraphicFramePr>
            <p:nvPr/>
          </p:nvGraphicFramePr>
          <p:xfrm>
            <a:off x="5889" y="3795"/>
            <a:ext cx="439" cy="305"/>
          </p:xfrm>
          <a:graphic>
            <a:graphicData uri="http://schemas.openxmlformats.org/presentationml/2006/ole">
              <p:oleObj spid="_x0000_s820234" name="Visio" r:id="rId4" imgW="1471507" imgH="751501" progId="Visio.Drawing.11">
                <p:embed/>
              </p:oleObj>
            </a:graphicData>
          </a:graphic>
        </p:graphicFrame>
        <p:sp>
          <p:nvSpPr>
            <p:cNvPr id="17852" name="Text Box 8"/>
            <p:cNvSpPr txBox="1">
              <a:spLocks noChangeArrowheads="1"/>
            </p:cNvSpPr>
            <p:nvPr/>
          </p:nvSpPr>
          <p:spPr bwMode="auto">
            <a:xfrm>
              <a:off x="5693" y="3983"/>
              <a:ext cx="791" cy="2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7845" tIns="63927" rIns="127845" bIns="63927">
              <a:spAutoFit/>
            </a:bodyPr>
            <a:lstStyle/>
            <a:p>
              <a:pPr algn="ctr" defTabSz="1709738"/>
              <a:r>
                <a:rPr lang="ru-RU" sz="1300">
                  <a:solidFill>
                    <a:schemeClr val="tx1"/>
                  </a:solidFill>
                  <a:latin typeface="Calibri" pitchFamily="34" charset="0"/>
                </a:rPr>
                <a:t>Школа</a:t>
              </a:r>
            </a:p>
          </p:txBody>
        </p:sp>
      </p:grpSp>
      <p:sp>
        <p:nvSpPr>
          <p:cNvPr id="17431" name="AutoShape 31"/>
          <p:cNvSpPr>
            <a:spLocks noChangeArrowheads="1"/>
          </p:cNvSpPr>
          <p:nvPr/>
        </p:nvSpPr>
        <p:spPr bwMode="auto">
          <a:xfrm>
            <a:off x="6757988" y="8586788"/>
            <a:ext cx="5951537" cy="1000125"/>
          </a:xfrm>
          <a:prstGeom prst="wedgeRoundRectCallout">
            <a:avLst>
              <a:gd name="adj1" fmla="val 8625"/>
              <a:gd name="adj2" fmla="val 50745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latin typeface="Calibri" pitchFamily="34" charset="0"/>
              </a:rPr>
              <a:t>Характеристики населенного пункта</a:t>
            </a:r>
          </a:p>
        </p:txBody>
      </p:sp>
      <p:graphicFrame>
        <p:nvGraphicFramePr>
          <p:cNvPr id="17410" name="Object 28"/>
          <p:cNvGraphicFramePr>
            <a:graphicFrameLocks noChangeAspect="1"/>
          </p:cNvGraphicFramePr>
          <p:nvPr/>
        </p:nvGraphicFramePr>
        <p:xfrm>
          <a:off x="6829425" y="8931275"/>
          <a:ext cx="5884863" cy="584200"/>
        </p:xfrm>
        <a:graphic>
          <a:graphicData uri="http://schemas.openxmlformats.org/presentationml/2006/ole">
            <p:oleObj spid="_x0000_s820226" name="Worksheet" r:id="rId5" imgW="7076943" imgH="476280" progId="Excel.Sheet.8">
              <p:embed/>
            </p:oleObj>
          </a:graphicData>
        </a:graphic>
      </p:graphicFrame>
      <p:sp>
        <p:nvSpPr>
          <p:cNvPr id="17432" name="AutoShape 94"/>
          <p:cNvSpPr>
            <a:spLocks noChangeArrowheads="1"/>
          </p:cNvSpPr>
          <p:nvPr/>
        </p:nvSpPr>
        <p:spPr bwMode="auto">
          <a:xfrm>
            <a:off x="0" y="1585913"/>
            <a:ext cx="5721350" cy="857250"/>
          </a:xfrm>
          <a:prstGeom prst="wedgeRoundRectCallout">
            <a:avLst>
              <a:gd name="adj1" fmla="val 75407"/>
              <a:gd name="adj2" fmla="val 60769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latin typeface="Calibri" pitchFamily="34" charset="0"/>
              </a:rPr>
              <a:t>Уровень подъема воды максимальный</a:t>
            </a:r>
          </a:p>
        </p:txBody>
      </p:sp>
      <p:graphicFrame>
        <p:nvGraphicFramePr>
          <p:cNvPr id="17411" name="Object 29"/>
          <p:cNvGraphicFramePr>
            <a:graphicFrameLocks noChangeAspect="1"/>
          </p:cNvGraphicFramePr>
          <p:nvPr/>
        </p:nvGraphicFramePr>
        <p:xfrm>
          <a:off x="0" y="1912938"/>
          <a:ext cx="5662613" cy="744537"/>
        </p:xfrm>
        <a:graphic>
          <a:graphicData uri="http://schemas.openxmlformats.org/presentationml/2006/ole">
            <p:oleObj spid="_x0000_s820227" name="Worksheet" r:id="rId6" imgW="5857833" imgH="685800" progId="Excel.Sheet.8">
              <p:embed/>
            </p:oleObj>
          </a:graphicData>
        </a:graphic>
      </p:graphicFrame>
      <p:sp>
        <p:nvSpPr>
          <p:cNvPr id="17433" name="AutoShape 96"/>
          <p:cNvSpPr>
            <a:spLocks noChangeArrowheads="1"/>
          </p:cNvSpPr>
          <p:nvPr/>
        </p:nvSpPr>
        <p:spPr bwMode="auto">
          <a:xfrm>
            <a:off x="7221538" y="3086100"/>
            <a:ext cx="5570537" cy="1000125"/>
          </a:xfrm>
          <a:prstGeom prst="wedgeRoundRectCallout">
            <a:avLst>
              <a:gd name="adj1" fmla="val -50111"/>
              <a:gd name="adj2" fmla="val -83051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latin typeface="Calibri" pitchFamily="34" charset="0"/>
              </a:rPr>
              <a:t>Уровень начала подтопления</a:t>
            </a:r>
          </a:p>
        </p:txBody>
      </p:sp>
      <p:graphicFrame>
        <p:nvGraphicFramePr>
          <p:cNvPr id="17412" name="Object 31"/>
          <p:cNvGraphicFramePr>
            <a:graphicFrameLocks noChangeAspect="1"/>
          </p:cNvGraphicFramePr>
          <p:nvPr/>
        </p:nvGraphicFramePr>
        <p:xfrm>
          <a:off x="7231063" y="3443288"/>
          <a:ext cx="5570537" cy="744537"/>
        </p:xfrm>
        <a:graphic>
          <a:graphicData uri="http://schemas.openxmlformats.org/presentationml/2006/ole">
            <p:oleObj spid="_x0000_s820228" name="Worksheet" r:id="rId7" imgW="5857833" imgH="685800" progId="Excel.Sheet.8">
              <p:embed/>
            </p:oleObj>
          </a:graphicData>
        </a:graphic>
      </p:graphicFrame>
      <p:sp>
        <p:nvSpPr>
          <p:cNvPr id="17434" name="Text Box 147"/>
          <p:cNvSpPr txBox="1">
            <a:spLocks noChangeArrowheads="1"/>
          </p:cNvSpPr>
          <p:nvPr/>
        </p:nvSpPr>
        <p:spPr bwMode="auto">
          <a:xfrm>
            <a:off x="9663113" y="1657350"/>
            <a:ext cx="2306637" cy="4286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7435" name="Text Box 147"/>
          <p:cNvSpPr txBox="1">
            <a:spLocks noChangeArrowheads="1"/>
          </p:cNvSpPr>
          <p:nvPr/>
        </p:nvSpPr>
        <p:spPr bwMode="auto">
          <a:xfrm>
            <a:off x="10972800" y="2443163"/>
            <a:ext cx="1785938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 в зону возможного затопления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не подпадают.</a:t>
            </a:r>
          </a:p>
        </p:txBody>
      </p:sp>
      <p:sp>
        <p:nvSpPr>
          <p:cNvPr id="17436" name="AutoShape 107"/>
          <p:cNvSpPr>
            <a:spLocks noChangeArrowheads="1"/>
          </p:cNvSpPr>
          <p:nvPr/>
        </p:nvSpPr>
        <p:spPr bwMode="auto">
          <a:xfrm>
            <a:off x="5072063" y="3157538"/>
            <a:ext cx="1543050" cy="3048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 b="1" i="1">
                <a:solidFill>
                  <a:srgbClr val="0000FF"/>
                </a:solidFill>
              </a:rPr>
              <a:t>с.п. Ачхой-Мартан.</a:t>
            </a:r>
          </a:p>
        </p:txBody>
      </p:sp>
      <p:sp>
        <p:nvSpPr>
          <p:cNvPr id="17437" name="Oval 292"/>
          <p:cNvSpPr>
            <a:spLocks noChangeArrowheads="1"/>
          </p:cNvSpPr>
          <p:nvPr/>
        </p:nvSpPr>
        <p:spPr bwMode="auto">
          <a:xfrm>
            <a:off x="4114800" y="4513263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7438" name="Oval 292"/>
          <p:cNvSpPr>
            <a:spLocks noChangeArrowheads="1"/>
          </p:cNvSpPr>
          <p:nvPr/>
        </p:nvSpPr>
        <p:spPr bwMode="auto">
          <a:xfrm>
            <a:off x="6184900" y="2657475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7439" name="AutoShape 79"/>
          <p:cNvSpPr>
            <a:spLocks noChangeArrowheads="1"/>
          </p:cNvSpPr>
          <p:nvPr/>
        </p:nvSpPr>
        <p:spPr bwMode="auto">
          <a:xfrm>
            <a:off x="3071813" y="2586038"/>
            <a:ext cx="1400175" cy="1071562"/>
          </a:xfrm>
          <a:prstGeom prst="wedgeRectCallout">
            <a:avLst>
              <a:gd name="adj1" fmla="val -43338"/>
              <a:gd name="adj2" fmla="val 212269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900">
                <a:solidFill>
                  <a:schemeClr val="tx1"/>
                </a:solidFill>
              </a:rPr>
              <a:t>р.Фортанга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Протяженность-32 км.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Характер дна-галичный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Скорость-1-1.5 м/с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Ширина-15м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Глубина до1м</a:t>
            </a:r>
            <a:endParaRPr lang="ru-RU" sz="1100"/>
          </a:p>
        </p:txBody>
      </p:sp>
      <p:grpSp>
        <p:nvGrpSpPr>
          <p:cNvPr id="3" name="Group 150"/>
          <p:cNvGrpSpPr>
            <a:grpSpLocks/>
          </p:cNvGrpSpPr>
          <p:nvPr/>
        </p:nvGrpSpPr>
        <p:grpSpPr bwMode="auto">
          <a:xfrm>
            <a:off x="7258050" y="2333625"/>
            <a:ext cx="215900" cy="252413"/>
            <a:chOff x="4416" y="2880"/>
            <a:chExt cx="816" cy="816"/>
          </a:xfrm>
        </p:grpSpPr>
        <p:grpSp>
          <p:nvGrpSpPr>
            <p:cNvPr id="4" name="Group 151"/>
            <p:cNvGrpSpPr>
              <a:grpSpLocks/>
            </p:cNvGrpSpPr>
            <p:nvPr/>
          </p:nvGrpSpPr>
          <p:grpSpPr bwMode="auto">
            <a:xfrm>
              <a:off x="4416" y="2880"/>
              <a:ext cx="816" cy="809"/>
              <a:chOff x="4423" y="2887"/>
              <a:chExt cx="809" cy="809"/>
            </a:xfrm>
          </p:grpSpPr>
          <p:sp>
            <p:nvSpPr>
              <p:cNvPr id="17850" name="Freeform 152"/>
              <p:cNvSpPr>
                <a:spLocks/>
              </p:cNvSpPr>
              <p:nvPr/>
            </p:nvSpPr>
            <p:spPr bwMode="auto">
              <a:xfrm>
                <a:off x="4423" y="2887"/>
                <a:ext cx="809" cy="809"/>
              </a:xfrm>
              <a:custGeom>
                <a:avLst/>
                <a:gdLst>
                  <a:gd name="T0" fmla="*/ 446 w 809"/>
                  <a:gd name="T1" fmla="*/ 2 h 809"/>
                  <a:gd name="T2" fmla="*/ 505 w 809"/>
                  <a:gd name="T3" fmla="*/ 14 h 809"/>
                  <a:gd name="T4" fmla="*/ 561 w 809"/>
                  <a:gd name="T5" fmla="*/ 33 h 809"/>
                  <a:gd name="T6" fmla="*/ 614 w 809"/>
                  <a:gd name="T7" fmla="*/ 59 h 809"/>
                  <a:gd name="T8" fmla="*/ 661 w 809"/>
                  <a:gd name="T9" fmla="*/ 93 h 809"/>
                  <a:gd name="T10" fmla="*/ 704 w 809"/>
                  <a:gd name="T11" fmla="*/ 133 h 809"/>
                  <a:gd name="T12" fmla="*/ 739 w 809"/>
                  <a:gd name="T13" fmla="*/ 179 h 809"/>
                  <a:gd name="T14" fmla="*/ 769 w 809"/>
                  <a:gd name="T15" fmla="*/ 229 h 809"/>
                  <a:gd name="T16" fmla="*/ 791 w 809"/>
                  <a:gd name="T17" fmla="*/ 285 h 809"/>
                  <a:gd name="T18" fmla="*/ 804 w 809"/>
                  <a:gd name="T19" fmla="*/ 343 h 809"/>
                  <a:gd name="T20" fmla="*/ 809 w 809"/>
                  <a:gd name="T21" fmla="*/ 405 h 809"/>
                  <a:gd name="T22" fmla="*/ 804 w 809"/>
                  <a:gd name="T23" fmla="*/ 466 h 809"/>
                  <a:gd name="T24" fmla="*/ 791 w 809"/>
                  <a:gd name="T25" fmla="*/ 524 h 809"/>
                  <a:gd name="T26" fmla="*/ 769 w 809"/>
                  <a:gd name="T27" fmla="*/ 580 h 809"/>
                  <a:gd name="T28" fmla="*/ 739 w 809"/>
                  <a:gd name="T29" fmla="*/ 630 h 809"/>
                  <a:gd name="T30" fmla="*/ 704 w 809"/>
                  <a:gd name="T31" fmla="*/ 676 h 809"/>
                  <a:gd name="T32" fmla="*/ 661 w 809"/>
                  <a:gd name="T33" fmla="*/ 716 h 809"/>
                  <a:gd name="T34" fmla="*/ 614 w 809"/>
                  <a:gd name="T35" fmla="*/ 750 h 809"/>
                  <a:gd name="T36" fmla="*/ 561 w 809"/>
                  <a:gd name="T37" fmla="*/ 776 h 809"/>
                  <a:gd name="T38" fmla="*/ 505 w 809"/>
                  <a:gd name="T39" fmla="*/ 795 h 809"/>
                  <a:gd name="T40" fmla="*/ 446 w 809"/>
                  <a:gd name="T41" fmla="*/ 807 h 809"/>
                  <a:gd name="T42" fmla="*/ 384 w 809"/>
                  <a:gd name="T43" fmla="*/ 809 h 809"/>
                  <a:gd name="T44" fmla="*/ 323 w 809"/>
                  <a:gd name="T45" fmla="*/ 800 h 809"/>
                  <a:gd name="T46" fmla="*/ 266 w 809"/>
                  <a:gd name="T47" fmla="*/ 784 h 809"/>
                  <a:gd name="T48" fmla="*/ 213 w 809"/>
                  <a:gd name="T49" fmla="*/ 760 h 809"/>
                  <a:gd name="T50" fmla="*/ 163 w 809"/>
                  <a:gd name="T51" fmla="*/ 728 h 809"/>
                  <a:gd name="T52" fmla="*/ 118 w 809"/>
                  <a:gd name="T53" fmla="*/ 691 h 809"/>
                  <a:gd name="T54" fmla="*/ 81 w 809"/>
                  <a:gd name="T55" fmla="*/ 646 h 809"/>
                  <a:gd name="T56" fmla="*/ 49 w 809"/>
                  <a:gd name="T57" fmla="*/ 596 h 809"/>
                  <a:gd name="T58" fmla="*/ 25 w 809"/>
                  <a:gd name="T59" fmla="*/ 543 h 809"/>
                  <a:gd name="T60" fmla="*/ 9 w 809"/>
                  <a:gd name="T61" fmla="*/ 486 h 809"/>
                  <a:gd name="T62" fmla="*/ 0 w 809"/>
                  <a:gd name="T63" fmla="*/ 425 h 809"/>
                  <a:gd name="T64" fmla="*/ 2 w 809"/>
                  <a:gd name="T65" fmla="*/ 363 h 809"/>
                  <a:gd name="T66" fmla="*/ 14 w 809"/>
                  <a:gd name="T67" fmla="*/ 304 h 809"/>
                  <a:gd name="T68" fmla="*/ 33 w 809"/>
                  <a:gd name="T69" fmla="*/ 248 h 809"/>
                  <a:gd name="T70" fmla="*/ 59 w 809"/>
                  <a:gd name="T71" fmla="*/ 195 h 809"/>
                  <a:gd name="T72" fmla="*/ 93 w 809"/>
                  <a:gd name="T73" fmla="*/ 148 h 809"/>
                  <a:gd name="T74" fmla="*/ 133 w 809"/>
                  <a:gd name="T75" fmla="*/ 105 h 809"/>
                  <a:gd name="T76" fmla="*/ 179 w 809"/>
                  <a:gd name="T77" fmla="*/ 70 h 809"/>
                  <a:gd name="T78" fmla="*/ 229 w 809"/>
                  <a:gd name="T79" fmla="*/ 40 h 809"/>
                  <a:gd name="T80" fmla="*/ 285 w 809"/>
                  <a:gd name="T81" fmla="*/ 18 h 809"/>
                  <a:gd name="T82" fmla="*/ 343 w 809"/>
                  <a:gd name="T83" fmla="*/ 5 h 809"/>
                  <a:gd name="T84" fmla="*/ 405 w 809"/>
                  <a:gd name="T85" fmla="*/ 0 h 8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9"/>
                  <a:gd name="T130" fmla="*/ 0 h 809"/>
                  <a:gd name="T131" fmla="*/ 809 w 809"/>
                  <a:gd name="T132" fmla="*/ 809 h 8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9" h="809">
                    <a:moveTo>
                      <a:pt x="405" y="0"/>
                    </a:moveTo>
                    <a:lnTo>
                      <a:pt x="425" y="0"/>
                    </a:lnTo>
                    <a:lnTo>
                      <a:pt x="446" y="2"/>
                    </a:lnTo>
                    <a:lnTo>
                      <a:pt x="466" y="5"/>
                    </a:lnTo>
                    <a:lnTo>
                      <a:pt x="486" y="9"/>
                    </a:lnTo>
                    <a:lnTo>
                      <a:pt x="505" y="14"/>
                    </a:lnTo>
                    <a:lnTo>
                      <a:pt x="524" y="18"/>
                    </a:lnTo>
                    <a:lnTo>
                      <a:pt x="543" y="25"/>
                    </a:lnTo>
                    <a:lnTo>
                      <a:pt x="561" y="33"/>
                    </a:lnTo>
                    <a:lnTo>
                      <a:pt x="580" y="40"/>
                    </a:lnTo>
                    <a:lnTo>
                      <a:pt x="596" y="49"/>
                    </a:lnTo>
                    <a:lnTo>
                      <a:pt x="614" y="59"/>
                    </a:lnTo>
                    <a:lnTo>
                      <a:pt x="630" y="70"/>
                    </a:lnTo>
                    <a:lnTo>
                      <a:pt x="646" y="81"/>
                    </a:lnTo>
                    <a:lnTo>
                      <a:pt x="661" y="93"/>
                    </a:lnTo>
                    <a:lnTo>
                      <a:pt x="676" y="105"/>
                    </a:lnTo>
                    <a:lnTo>
                      <a:pt x="691" y="118"/>
                    </a:lnTo>
                    <a:lnTo>
                      <a:pt x="704" y="133"/>
                    </a:lnTo>
                    <a:lnTo>
                      <a:pt x="716" y="148"/>
                    </a:lnTo>
                    <a:lnTo>
                      <a:pt x="728" y="163"/>
                    </a:lnTo>
                    <a:lnTo>
                      <a:pt x="739" y="179"/>
                    </a:lnTo>
                    <a:lnTo>
                      <a:pt x="750" y="195"/>
                    </a:lnTo>
                    <a:lnTo>
                      <a:pt x="760" y="213"/>
                    </a:lnTo>
                    <a:lnTo>
                      <a:pt x="769" y="229"/>
                    </a:lnTo>
                    <a:lnTo>
                      <a:pt x="776" y="248"/>
                    </a:lnTo>
                    <a:lnTo>
                      <a:pt x="784" y="266"/>
                    </a:lnTo>
                    <a:lnTo>
                      <a:pt x="791" y="285"/>
                    </a:lnTo>
                    <a:lnTo>
                      <a:pt x="795" y="304"/>
                    </a:lnTo>
                    <a:lnTo>
                      <a:pt x="800" y="323"/>
                    </a:lnTo>
                    <a:lnTo>
                      <a:pt x="804" y="343"/>
                    </a:lnTo>
                    <a:lnTo>
                      <a:pt x="807" y="363"/>
                    </a:lnTo>
                    <a:lnTo>
                      <a:pt x="809" y="384"/>
                    </a:lnTo>
                    <a:lnTo>
                      <a:pt x="809" y="405"/>
                    </a:lnTo>
                    <a:lnTo>
                      <a:pt x="809" y="425"/>
                    </a:lnTo>
                    <a:lnTo>
                      <a:pt x="807" y="446"/>
                    </a:lnTo>
                    <a:lnTo>
                      <a:pt x="804" y="466"/>
                    </a:lnTo>
                    <a:lnTo>
                      <a:pt x="800" y="486"/>
                    </a:lnTo>
                    <a:lnTo>
                      <a:pt x="795" y="505"/>
                    </a:lnTo>
                    <a:lnTo>
                      <a:pt x="791" y="524"/>
                    </a:lnTo>
                    <a:lnTo>
                      <a:pt x="784" y="543"/>
                    </a:lnTo>
                    <a:lnTo>
                      <a:pt x="776" y="561"/>
                    </a:lnTo>
                    <a:lnTo>
                      <a:pt x="769" y="580"/>
                    </a:lnTo>
                    <a:lnTo>
                      <a:pt x="760" y="596"/>
                    </a:lnTo>
                    <a:lnTo>
                      <a:pt x="750" y="614"/>
                    </a:lnTo>
                    <a:lnTo>
                      <a:pt x="739" y="630"/>
                    </a:lnTo>
                    <a:lnTo>
                      <a:pt x="728" y="646"/>
                    </a:lnTo>
                    <a:lnTo>
                      <a:pt x="716" y="661"/>
                    </a:lnTo>
                    <a:lnTo>
                      <a:pt x="704" y="676"/>
                    </a:lnTo>
                    <a:lnTo>
                      <a:pt x="691" y="691"/>
                    </a:lnTo>
                    <a:lnTo>
                      <a:pt x="676" y="704"/>
                    </a:lnTo>
                    <a:lnTo>
                      <a:pt x="661" y="716"/>
                    </a:lnTo>
                    <a:lnTo>
                      <a:pt x="646" y="728"/>
                    </a:lnTo>
                    <a:lnTo>
                      <a:pt x="630" y="739"/>
                    </a:lnTo>
                    <a:lnTo>
                      <a:pt x="614" y="750"/>
                    </a:lnTo>
                    <a:lnTo>
                      <a:pt x="596" y="760"/>
                    </a:lnTo>
                    <a:lnTo>
                      <a:pt x="580" y="769"/>
                    </a:lnTo>
                    <a:lnTo>
                      <a:pt x="561" y="776"/>
                    </a:lnTo>
                    <a:lnTo>
                      <a:pt x="543" y="784"/>
                    </a:lnTo>
                    <a:lnTo>
                      <a:pt x="524" y="791"/>
                    </a:lnTo>
                    <a:lnTo>
                      <a:pt x="505" y="795"/>
                    </a:lnTo>
                    <a:lnTo>
                      <a:pt x="486" y="800"/>
                    </a:lnTo>
                    <a:lnTo>
                      <a:pt x="466" y="804"/>
                    </a:lnTo>
                    <a:lnTo>
                      <a:pt x="446" y="807"/>
                    </a:lnTo>
                    <a:lnTo>
                      <a:pt x="425" y="809"/>
                    </a:lnTo>
                    <a:lnTo>
                      <a:pt x="405" y="809"/>
                    </a:lnTo>
                    <a:lnTo>
                      <a:pt x="384" y="809"/>
                    </a:lnTo>
                    <a:lnTo>
                      <a:pt x="363" y="807"/>
                    </a:lnTo>
                    <a:lnTo>
                      <a:pt x="343" y="804"/>
                    </a:lnTo>
                    <a:lnTo>
                      <a:pt x="323" y="800"/>
                    </a:lnTo>
                    <a:lnTo>
                      <a:pt x="304" y="795"/>
                    </a:lnTo>
                    <a:lnTo>
                      <a:pt x="285" y="791"/>
                    </a:lnTo>
                    <a:lnTo>
                      <a:pt x="266" y="784"/>
                    </a:lnTo>
                    <a:lnTo>
                      <a:pt x="248" y="776"/>
                    </a:lnTo>
                    <a:lnTo>
                      <a:pt x="229" y="769"/>
                    </a:lnTo>
                    <a:lnTo>
                      <a:pt x="213" y="760"/>
                    </a:lnTo>
                    <a:lnTo>
                      <a:pt x="195" y="750"/>
                    </a:lnTo>
                    <a:lnTo>
                      <a:pt x="179" y="739"/>
                    </a:lnTo>
                    <a:lnTo>
                      <a:pt x="163" y="728"/>
                    </a:lnTo>
                    <a:lnTo>
                      <a:pt x="148" y="716"/>
                    </a:lnTo>
                    <a:lnTo>
                      <a:pt x="133" y="704"/>
                    </a:lnTo>
                    <a:lnTo>
                      <a:pt x="118" y="691"/>
                    </a:lnTo>
                    <a:lnTo>
                      <a:pt x="105" y="676"/>
                    </a:lnTo>
                    <a:lnTo>
                      <a:pt x="93" y="661"/>
                    </a:lnTo>
                    <a:lnTo>
                      <a:pt x="81" y="646"/>
                    </a:lnTo>
                    <a:lnTo>
                      <a:pt x="70" y="630"/>
                    </a:lnTo>
                    <a:lnTo>
                      <a:pt x="59" y="614"/>
                    </a:lnTo>
                    <a:lnTo>
                      <a:pt x="49" y="596"/>
                    </a:lnTo>
                    <a:lnTo>
                      <a:pt x="40" y="580"/>
                    </a:lnTo>
                    <a:lnTo>
                      <a:pt x="33" y="561"/>
                    </a:lnTo>
                    <a:lnTo>
                      <a:pt x="25" y="543"/>
                    </a:lnTo>
                    <a:lnTo>
                      <a:pt x="18" y="524"/>
                    </a:lnTo>
                    <a:lnTo>
                      <a:pt x="14" y="505"/>
                    </a:lnTo>
                    <a:lnTo>
                      <a:pt x="9" y="486"/>
                    </a:lnTo>
                    <a:lnTo>
                      <a:pt x="5" y="466"/>
                    </a:lnTo>
                    <a:lnTo>
                      <a:pt x="2" y="446"/>
                    </a:lnTo>
                    <a:lnTo>
                      <a:pt x="0" y="425"/>
                    </a:lnTo>
                    <a:lnTo>
                      <a:pt x="0" y="405"/>
                    </a:lnTo>
                    <a:lnTo>
                      <a:pt x="0" y="384"/>
                    </a:lnTo>
                    <a:lnTo>
                      <a:pt x="2" y="363"/>
                    </a:lnTo>
                    <a:lnTo>
                      <a:pt x="5" y="343"/>
                    </a:lnTo>
                    <a:lnTo>
                      <a:pt x="9" y="323"/>
                    </a:lnTo>
                    <a:lnTo>
                      <a:pt x="14" y="304"/>
                    </a:lnTo>
                    <a:lnTo>
                      <a:pt x="18" y="285"/>
                    </a:lnTo>
                    <a:lnTo>
                      <a:pt x="25" y="266"/>
                    </a:lnTo>
                    <a:lnTo>
                      <a:pt x="33" y="248"/>
                    </a:lnTo>
                    <a:lnTo>
                      <a:pt x="40" y="229"/>
                    </a:lnTo>
                    <a:lnTo>
                      <a:pt x="49" y="213"/>
                    </a:lnTo>
                    <a:lnTo>
                      <a:pt x="59" y="195"/>
                    </a:lnTo>
                    <a:lnTo>
                      <a:pt x="70" y="179"/>
                    </a:lnTo>
                    <a:lnTo>
                      <a:pt x="81" y="163"/>
                    </a:lnTo>
                    <a:lnTo>
                      <a:pt x="93" y="148"/>
                    </a:lnTo>
                    <a:lnTo>
                      <a:pt x="105" y="133"/>
                    </a:lnTo>
                    <a:lnTo>
                      <a:pt x="118" y="118"/>
                    </a:lnTo>
                    <a:lnTo>
                      <a:pt x="133" y="105"/>
                    </a:lnTo>
                    <a:lnTo>
                      <a:pt x="148" y="93"/>
                    </a:lnTo>
                    <a:lnTo>
                      <a:pt x="163" y="81"/>
                    </a:lnTo>
                    <a:lnTo>
                      <a:pt x="179" y="70"/>
                    </a:lnTo>
                    <a:lnTo>
                      <a:pt x="195" y="59"/>
                    </a:lnTo>
                    <a:lnTo>
                      <a:pt x="213" y="49"/>
                    </a:lnTo>
                    <a:lnTo>
                      <a:pt x="229" y="40"/>
                    </a:lnTo>
                    <a:lnTo>
                      <a:pt x="248" y="33"/>
                    </a:lnTo>
                    <a:lnTo>
                      <a:pt x="266" y="25"/>
                    </a:lnTo>
                    <a:lnTo>
                      <a:pt x="285" y="18"/>
                    </a:lnTo>
                    <a:lnTo>
                      <a:pt x="304" y="14"/>
                    </a:lnTo>
                    <a:lnTo>
                      <a:pt x="323" y="9"/>
                    </a:lnTo>
                    <a:lnTo>
                      <a:pt x="343" y="5"/>
                    </a:lnTo>
                    <a:lnTo>
                      <a:pt x="363" y="2"/>
                    </a:lnTo>
                    <a:lnTo>
                      <a:pt x="384" y="0"/>
                    </a:lnTo>
                    <a:lnTo>
                      <a:pt x="405" y="0"/>
                    </a:lnTo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17851" name="Freeform 153"/>
              <p:cNvSpPr>
                <a:spLocks/>
              </p:cNvSpPr>
              <p:nvPr/>
            </p:nvSpPr>
            <p:spPr bwMode="auto">
              <a:xfrm>
                <a:off x="4456" y="2921"/>
                <a:ext cx="745" cy="745"/>
              </a:xfrm>
              <a:custGeom>
                <a:avLst/>
                <a:gdLst>
                  <a:gd name="T0" fmla="*/ 411 w 745"/>
                  <a:gd name="T1" fmla="*/ 2 h 745"/>
                  <a:gd name="T2" fmla="*/ 466 w 745"/>
                  <a:gd name="T3" fmla="*/ 12 h 745"/>
                  <a:gd name="T4" fmla="*/ 518 w 745"/>
                  <a:gd name="T5" fmla="*/ 30 h 745"/>
                  <a:gd name="T6" fmla="*/ 566 w 745"/>
                  <a:gd name="T7" fmla="*/ 53 h 745"/>
                  <a:gd name="T8" fmla="*/ 609 w 745"/>
                  <a:gd name="T9" fmla="*/ 86 h 745"/>
                  <a:gd name="T10" fmla="*/ 649 w 745"/>
                  <a:gd name="T11" fmla="*/ 123 h 745"/>
                  <a:gd name="T12" fmla="*/ 681 w 745"/>
                  <a:gd name="T13" fmla="*/ 164 h 745"/>
                  <a:gd name="T14" fmla="*/ 708 w 745"/>
                  <a:gd name="T15" fmla="*/ 211 h 745"/>
                  <a:gd name="T16" fmla="*/ 728 w 745"/>
                  <a:gd name="T17" fmla="*/ 261 h 745"/>
                  <a:gd name="T18" fmla="*/ 740 w 745"/>
                  <a:gd name="T19" fmla="*/ 316 h 745"/>
                  <a:gd name="T20" fmla="*/ 745 w 745"/>
                  <a:gd name="T21" fmla="*/ 372 h 745"/>
                  <a:gd name="T22" fmla="*/ 740 w 745"/>
                  <a:gd name="T23" fmla="*/ 429 h 745"/>
                  <a:gd name="T24" fmla="*/ 728 w 745"/>
                  <a:gd name="T25" fmla="*/ 483 h 745"/>
                  <a:gd name="T26" fmla="*/ 708 w 745"/>
                  <a:gd name="T27" fmla="*/ 534 h 745"/>
                  <a:gd name="T28" fmla="*/ 681 w 745"/>
                  <a:gd name="T29" fmla="*/ 580 h 745"/>
                  <a:gd name="T30" fmla="*/ 649 w 745"/>
                  <a:gd name="T31" fmla="*/ 623 h 745"/>
                  <a:gd name="T32" fmla="*/ 609 w 745"/>
                  <a:gd name="T33" fmla="*/ 660 h 745"/>
                  <a:gd name="T34" fmla="*/ 566 w 745"/>
                  <a:gd name="T35" fmla="*/ 691 h 745"/>
                  <a:gd name="T36" fmla="*/ 518 w 745"/>
                  <a:gd name="T37" fmla="*/ 716 h 745"/>
                  <a:gd name="T38" fmla="*/ 466 w 745"/>
                  <a:gd name="T39" fmla="*/ 733 h 745"/>
                  <a:gd name="T40" fmla="*/ 411 w 745"/>
                  <a:gd name="T41" fmla="*/ 744 h 745"/>
                  <a:gd name="T42" fmla="*/ 354 w 745"/>
                  <a:gd name="T43" fmla="*/ 745 h 745"/>
                  <a:gd name="T44" fmla="*/ 298 w 745"/>
                  <a:gd name="T45" fmla="*/ 738 h 745"/>
                  <a:gd name="T46" fmla="*/ 245 w 745"/>
                  <a:gd name="T47" fmla="*/ 723 h 745"/>
                  <a:gd name="T48" fmla="*/ 196 w 745"/>
                  <a:gd name="T49" fmla="*/ 699 h 745"/>
                  <a:gd name="T50" fmla="*/ 150 w 745"/>
                  <a:gd name="T51" fmla="*/ 671 h 745"/>
                  <a:gd name="T52" fmla="*/ 109 w 745"/>
                  <a:gd name="T53" fmla="*/ 636 h 745"/>
                  <a:gd name="T54" fmla="*/ 74 w 745"/>
                  <a:gd name="T55" fmla="*/ 595 h 745"/>
                  <a:gd name="T56" fmla="*/ 46 w 745"/>
                  <a:gd name="T57" fmla="*/ 550 h 745"/>
                  <a:gd name="T58" fmla="*/ 23 w 745"/>
                  <a:gd name="T59" fmla="*/ 500 h 745"/>
                  <a:gd name="T60" fmla="*/ 7 w 745"/>
                  <a:gd name="T61" fmla="*/ 447 h 745"/>
                  <a:gd name="T62" fmla="*/ 0 w 745"/>
                  <a:gd name="T63" fmla="*/ 391 h 745"/>
                  <a:gd name="T64" fmla="*/ 1 w 745"/>
                  <a:gd name="T65" fmla="*/ 335 h 745"/>
                  <a:gd name="T66" fmla="*/ 12 w 745"/>
                  <a:gd name="T67" fmla="*/ 279 h 745"/>
                  <a:gd name="T68" fmla="*/ 29 w 745"/>
                  <a:gd name="T69" fmla="*/ 227 h 745"/>
                  <a:gd name="T70" fmla="*/ 54 w 745"/>
                  <a:gd name="T71" fmla="*/ 180 h 745"/>
                  <a:gd name="T72" fmla="*/ 85 w 745"/>
                  <a:gd name="T73" fmla="*/ 136 h 745"/>
                  <a:gd name="T74" fmla="*/ 122 w 745"/>
                  <a:gd name="T75" fmla="*/ 98 h 745"/>
                  <a:gd name="T76" fmla="*/ 165 w 745"/>
                  <a:gd name="T77" fmla="*/ 64 h 745"/>
                  <a:gd name="T78" fmla="*/ 211 w 745"/>
                  <a:gd name="T79" fmla="*/ 37 h 745"/>
                  <a:gd name="T80" fmla="*/ 262 w 745"/>
                  <a:gd name="T81" fmla="*/ 17 h 745"/>
                  <a:gd name="T82" fmla="*/ 315 w 745"/>
                  <a:gd name="T83" fmla="*/ 5 h 745"/>
                  <a:gd name="T84" fmla="*/ 373 w 745"/>
                  <a:gd name="T85" fmla="*/ 0 h 7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5"/>
                  <a:gd name="T130" fmla="*/ 0 h 745"/>
                  <a:gd name="T131" fmla="*/ 745 w 745"/>
                  <a:gd name="T132" fmla="*/ 745 h 7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5" h="745">
                    <a:moveTo>
                      <a:pt x="373" y="0"/>
                    </a:moveTo>
                    <a:lnTo>
                      <a:pt x="392" y="0"/>
                    </a:lnTo>
                    <a:lnTo>
                      <a:pt x="411" y="2"/>
                    </a:lnTo>
                    <a:lnTo>
                      <a:pt x="429" y="5"/>
                    </a:lnTo>
                    <a:lnTo>
                      <a:pt x="448" y="8"/>
                    </a:lnTo>
                    <a:lnTo>
                      <a:pt x="466" y="12"/>
                    </a:lnTo>
                    <a:lnTo>
                      <a:pt x="484" y="17"/>
                    </a:lnTo>
                    <a:lnTo>
                      <a:pt x="500" y="22"/>
                    </a:lnTo>
                    <a:lnTo>
                      <a:pt x="518" y="30"/>
                    </a:lnTo>
                    <a:lnTo>
                      <a:pt x="534" y="37"/>
                    </a:lnTo>
                    <a:lnTo>
                      <a:pt x="550" y="45"/>
                    </a:lnTo>
                    <a:lnTo>
                      <a:pt x="566" y="53"/>
                    </a:lnTo>
                    <a:lnTo>
                      <a:pt x="581" y="64"/>
                    </a:lnTo>
                    <a:lnTo>
                      <a:pt x="596" y="74"/>
                    </a:lnTo>
                    <a:lnTo>
                      <a:pt x="609" y="86"/>
                    </a:lnTo>
                    <a:lnTo>
                      <a:pt x="622" y="98"/>
                    </a:lnTo>
                    <a:lnTo>
                      <a:pt x="636" y="109"/>
                    </a:lnTo>
                    <a:lnTo>
                      <a:pt x="649" y="123"/>
                    </a:lnTo>
                    <a:lnTo>
                      <a:pt x="661" y="136"/>
                    </a:lnTo>
                    <a:lnTo>
                      <a:pt x="671" y="149"/>
                    </a:lnTo>
                    <a:lnTo>
                      <a:pt x="681" y="164"/>
                    </a:lnTo>
                    <a:lnTo>
                      <a:pt x="692" y="180"/>
                    </a:lnTo>
                    <a:lnTo>
                      <a:pt x="700" y="195"/>
                    </a:lnTo>
                    <a:lnTo>
                      <a:pt x="708" y="211"/>
                    </a:lnTo>
                    <a:lnTo>
                      <a:pt x="715" y="227"/>
                    </a:lnTo>
                    <a:lnTo>
                      <a:pt x="723" y="245"/>
                    </a:lnTo>
                    <a:lnTo>
                      <a:pt x="728" y="261"/>
                    </a:lnTo>
                    <a:lnTo>
                      <a:pt x="733" y="279"/>
                    </a:lnTo>
                    <a:lnTo>
                      <a:pt x="737" y="298"/>
                    </a:lnTo>
                    <a:lnTo>
                      <a:pt x="740" y="316"/>
                    </a:lnTo>
                    <a:lnTo>
                      <a:pt x="743" y="335"/>
                    </a:lnTo>
                    <a:lnTo>
                      <a:pt x="745" y="353"/>
                    </a:lnTo>
                    <a:lnTo>
                      <a:pt x="745" y="372"/>
                    </a:lnTo>
                    <a:lnTo>
                      <a:pt x="745" y="391"/>
                    </a:lnTo>
                    <a:lnTo>
                      <a:pt x="743" y="410"/>
                    </a:lnTo>
                    <a:lnTo>
                      <a:pt x="740" y="429"/>
                    </a:lnTo>
                    <a:lnTo>
                      <a:pt x="737" y="447"/>
                    </a:lnTo>
                    <a:lnTo>
                      <a:pt x="733" y="465"/>
                    </a:lnTo>
                    <a:lnTo>
                      <a:pt x="728" y="483"/>
                    </a:lnTo>
                    <a:lnTo>
                      <a:pt x="723" y="500"/>
                    </a:lnTo>
                    <a:lnTo>
                      <a:pt x="715" y="518"/>
                    </a:lnTo>
                    <a:lnTo>
                      <a:pt x="708" y="534"/>
                    </a:lnTo>
                    <a:lnTo>
                      <a:pt x="700" y="550"/>
                    </a:lnTo>
                    <a:lnTo>
                      <a:pt x="692" y="565"/>
                    </a:lnTo>
                    <a:lnTo>
                      <a:pt x="681" y="580"/>
                    </a:lnTo>
                    <a:lnTo>
                      <a:pt x="671" y="595"/>
                    </a:lnTo>
                    <a:lnTo>
                      <a:pt x="661" y="609"/>
                    </a:lnTo>
                    <a:lnTo>
                      <a:pt x="649" y="623"/>
                    </a:lnTo>
                    <a:lnTo>
                      <a:pt x="636" y="636"/>
                    </a:lnTo>
                    <a:lnTo>
                      <a:pt x="622" y="648"/>
                    </a:lnTo>
                    <a:lnTo>
                      <a:pt x="609" y="660"/>
                    </a:lnTo>
                    <a:lnTo>
                      <a:pt x="596" y="671"/>
                    </a:lnTo>
                    <a:lnTo>
                      <a:pt x="581" y="682"/>
                    </a:lnTo>
                    <a:lnTo>
                      <a:pt x="566" y="691"/>
                    </a:lnTo>
                    <a:lnTo>
                      <a:pt x="550" y="699"/>
                    </a:lnTo>
                    <a:lnTo>
                      <a:pt x="534" y="708"/>
                    </a:lnTo>
                    <a:lnTo>
                      <a:pt x="518" y="716"/>
                    </a:lnTo>
                    <a:lnTo>
                      <a:pt x="500" y="723"/>
                    </a:lnTo>
                    <a:lnTo>
                      <a:pt x="484" y="729"/>
                    </a:lnTo>
                    <a:lnTo>
                      <a:pt x="466" y="733"/>
                    </a:lnTo>
                    <a:lnTo>
                      <a:pt x="448" y="738"/>
                    </a:lnTo>
                    <a:lnTo>
                      <a:pt x="429" y="741"/>
                    </a:lnTo>
                    <a:lnTo>
                      <a:pt x="411" y="744"/>
                    </a:lnTo>
                    <a:lnTo>
                      <a:pt x="392" y="745"/>
                    </a:lnTo>
                    <a:lnTo>
                      <a:pt x="373" y="745"/>
                    </a:lnTo>
                    <a:lnTo>
                      <a:pt x="354" y="745"/>
                    </a:lnTo>
                    <a:lnTo>
                      <a:pt x="335" y="744"/>
                    </a:lnTo>
                    <a:lnTo>
                      <a:pt x="315" y="741"/>
                    </a:lnTo>
                    <a:lnTo>
                      <a:pt x="298" y="738"/>
                    </a:lnTo>
                    <a:lnTo>
                      <a:pt x="280" y="733"/>
                    </a:lnTo>
                    <a:lnTo>
                      <a:pt x="262" y="729"/>
                    </a:lnTo>
                    <a:lnTo>
                      <a:pt x="245" y="723"/>
                    </a:lnTo>
                    <a:lnTo>
                      <a:pt x="228" y="716"/>
                    </a:lnTo>
                    <a:lnTo>
                      <a:pt x="211" y="708"/>
                    </a:lnTo>
                    <a:lnTo>
                      <a:pt x="196" y="699"/>
                    </a:lnTo>
                    <a:lnTo>
                      <a:pt x="180" y="691"/>
                    </a:lnTo>
                    <a:lnTo>
                      <a:pt x="165" y="682"/>
                    </a:lnTo>
                    <a:lnTo>
                      <a:pt x="150" y="671"/>
                    </a:lnTo>
                    <a:lnTo>
                      <a:pt x="136" y="660"/>
                    </a:lnTo>
                    <a:lnTo>
                      <a:pt x="122" y="648"/>
                    </a:lnTo>
                    <a:lnTo>
                      <a:pt x="109" y="636"/>
                    </a:lnTo>
                    <a:lnTo>
                      <a:pt x="97" y="623"/>
                    </a:lnTo>
                    <a:lnTo>
                      <a:pt x="85" y="609"/>
                    </a:lnTo>
                    <a:lnTo>
                      <a:pt x="74" y="595"/>
                    </a:lnTo>
                    <a:lnTo>
                      <a:pt x="63" y="580"/>
                    </a:lnTo>
                    <a:lnTo>
                      <a:pt x="54" y="565"/>
                    </a:lnTo>
                    <a:lnTo>
                      <a:pt x="46" y="550"/>
                    </a:lnTo>
                    <a:lnTo>
                      <a:pt x="37" y="534"/>
                    </a:lnTo>
                    <a:lnTo>
                      <a:pt x="29" y="518"/>
                    </a:lnTo>
                    <a:lnTo>
                      <a:pt x="23" y="500"/>
                    </a:lnTo>
                    <a:lnTo>
                      <a:pt x="18" y="483"/>
                    </a:lnTo>
                    <a:lnTo>
                      <a:pt x="12" y="465"/>
                    </a:lnTo>
                    <a:lnTo>
                      <a:pt x="7" y="447"/>
                    </a:lnTo>
                    <a:lnTo>
                      <a:pt x="4" y="429"/>
                    </a:lnTo>
                    <a:lnTo>
                      <a:pt x="1" y="410"/>
                    </a:lnTo>
                    <a:lnTo>
                      <a:pt x="0" y="391"/>
                    </a:lnTo>
                    <a:lnTo>
                      <a:pt x="0" y="372"/>
                    </a:lnTo>
                    <a:lnTo>
                      <a:pt x="0" y="353"/>
                    </a:lnTo>
                    <a:lnTo>
                      <a:pt x="1" y="335"/>
                    </a:lnTo>
                    <a:lnTo>
                      <a:pt x="4" y="316"/>
                    </a:lnTo>
                    <a:lnTo>
                      <a:pt x="7" y="298"/>
                    </a:lnTo>
                    <a:lnTo>
                      <a:pt x="12" y="279"/>
                    </a:lnTo>
                    <a:lnTo>
                      <a:pt x="18" y="261"/>
                    </a:lnTo>
                    <a:lnTo>
                      <a:pt x="23" y="245"/>
                    </a:lnTo>
                    <a:lnTo>
                      <a:pt x="29" y="227"/>
                    </a:lnTo>
                    <a:lnTo>
                      <a:pt x="37" y="211"/>
                    </a:lnTo>
                    <a:lnTo>
                      <a:pt x="46" y="195"/>
                    </a:lnTo>
                    <a:lnTo>
                      <a:pt x="54" y="180"/>
                    </a:lnTo>
                    <a:lnTo>
                      <a:pt x="63" y="164"/>
                    </a:lnTo>
                    <a:lnTo>
                      <a:pt x="74" y="149"/>
                    </a:lnTo>
                    <a:lnTo>
                      <a:pt x="85" y="136"/>
                    </a:lnTo>
                    <a:lnTo>
                      <a:pt x="97" y="123"/>
                    </a:lnTo>
                    <a:lnTo>
                      <a:pt x="109" y="109"/>
                    </a:lnTo>
                    <a:lnTo>
                      <a:pt x="122" y="98"/>
                    </a:lnTo>
                    <a:lnTo>
                      <a:pt x="136" y="86"/>
                    </a:lnTo>
                    <a:lnTo>
                      <a:pt x="150" y="74"/>
                    </a:lnTo>
                    <a:lnTo>
                      <a:pt x="165" y="64"/>
                    </a:lnTo>
                    <a:lnTo>
                      <a:pt x="180" y="53"/>
                    </a:lnTo>
                    <a:lnTo>
                      <a:pt x="196" y="45"/>
                    </a:lnTo>
                    <a:lnTo>
                      <a:pt x="211" y="37"/>
                    </a:lnTo>
                    <a:lnTo>
                      <a:pt x="228" y="30"/>
                    </a:lnTo>
                    <a:lnTo>
                      <a:pt x="245" y="22"/>
                    </a:lnTo>
                    <a:lnTo>
                      <a:pt x="262" y="17"/>
                    </a:lnTo>
                    <a:lnTo>
                      <a:pt x="280" y="12"/>
                    </a:lnTo>
                    <a:lnTo>
                      <a:pt x="298" y="8"/>
                    </a:lnTo>
                    <a:lnTo>
                      <a:pt x="315" y="5"/>
                    </a:lnTo>
                    <a:lnTo>
                      <a:pt x="335" y="2"/>
                    </a:lnTo>
                    <a:lnTo>
                      <a:pt x="354" y="0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pic>
          <p:nvPicPr>
            <p:cNvPr id="17849" name="Picture 154" descr="potop"/>
            <p:cNvPicPr>
              <a:picLocks noChangeAspect="1" noChangeArrowheads="1"/>
            </p:cNvPicPr>
            <p:nvPr/>
          </p:nvPicPr>
          <p:blipFill>
            <a:blip r:embed="rId8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416" y="3264"/>
              <a:ext cx="816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17441" name="Oval 237"/>
          <p:cNvSpPr>
            <a:spLocks noChangeArrowheads="1"/>
          </p:cNvSpPr>
          <p:nvPr/>
        </p:nvSpPr>
        <p:spPr bwMode="auto">
          <a:xfrm>
            <a:off x="7758113" y="1728788"/>
            <a:ext cx="219075" cy="215900"/>
          </a:xfrm>
          <a:prstGeom prst="ellipse">
            <a:avLst/>
          </a:prstGeom>
          <a:solidFill>
            <a:srgbClr val="3366FF"/>
          </a:solidFill>
          <a:ln w="31750" algn="ctr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000000"/>
            </a:prstShdw>
          </a:effectLst>
        </p:spPr>
        <p:txBody>
          <a:bodyPr wrap="none" lIns="91372" tIns="45687" rIns="91372" bIns="45687" anchor="ctr"/>
          <a:lstStyle/>
          <a:p>
            <a:pPr algn="ctr" defTabSz="1279525"/>
            <a:r>
              <a:rPr lang="ru-RU" sz="1300" b="1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444" name="Прямоугольная выноска 143"/>
          <p:cNvSpPr>
            <a:spLocks noChangeArrowheads="1"/>
          </p:cNvSpPr>
          <p:nvPr/>
        </p:nvSpPr>
        <p:spPr bwMode="auto">
          <a:xfrm>
            <a:off x="6472238" y="4229100"/>
            <a:ext cx="2058987" cy="433388"/>
          </a:xfrm>
          <a:prstGeom prst="wedgeRectCallout">
            <a:avLst>
              <a:gd name="adj1" fmla="val -47986"/>
              <a:gd name="adj2" fmla="val -147523"/>
            </a:avLst>
          </a:prstGeom>
          <a:solidFill>
            <a:srgbClr val="00B05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Маршрут эвакуации 500 мет.</a:t>
            </a:r>
            <a:r>
              <a:rPr lang="ru-RU" sz="1100">
                <a:cs typeface="Times New Roman" pitchFamily="18" charset="0"/>
              </a:rPr>
              <a:t>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Асфальтное покрытие.</a:t>
            </a:r>
          </a:p>
        </p:txBody>
      </p:sp>
      <p:cxnSp>
        <p:nvCxnSpPr>
          <p:cNvPr id="95" name="Прямая со стрелкой 94"/>
          <p:cNvCxnSpPr>
            <a:stCxn id="5" idx="2"/>
          </p:cNvCxnSpPr>
          <p:nvPr/>
        </p:nvCxnSpPr>
        <p:spPr>
          <a:xfrm flipH="1">
            <a:off x="6257925" y="2933700"/>
            <a:ext cx="850900" cy="1223963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" name="Group 270"/>
          <p:cNvGrpSpPr>
            <a:grpSpLocks/>
          </p:cNvGrpSpPr>
          <p:nvPr/>
        </p:nvGrpSpPr>
        <p:grpSpPr bwMode="auto">
          <a:xfrm>
            <a:off x="5972175" y="4157663"/>
            <a:ext cx="357188" cy="285750"/>
            <a:chOff x="4727" y="2506"/>
            <a:chExt cx="706" cy="1172"/>
          </a:xfrm>
        </p:grpSpPr>
        <p:sp>
          <p:nvSpPr>
            <p:cNvPr id="17769" name="Freeform 27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770" name="Freeform 27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771" name="Rectangle 27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72" name="Rectangle 27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73" name="Rectangle 27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74" name="Rectangle 27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75" name="Rectangle 27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76" name="Rectangle 27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77" name="Rectangle 27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78" name="Rectangle 28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79" name="Rectangle 28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80" name="Rectangle 28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81" name="Rectangle 28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82" name="Rectangle 28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83" name="Rectangle 28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84" name="Rectangle 28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85" name="Rectangle 28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86" name="Freeform 28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787" name="Freeform 28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788" name="Rectangle 29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89" name="Rectangle 29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0" name="Rectangle 29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1" name="Rectangle 29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2" name="Rectangle 29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3" name="Rectangle 29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4" name="Rectangle 29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5" name="Rectangle 29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6" name="Rectangle 29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7" name="Rectangle 29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8" name="Rectangle 30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799" name="Rectangle 30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0" name="Rectangle 30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1" name="Rectangle 30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2" name="Rectangle 30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3" name="Rectangle 30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4" name="Rectangle 30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5" name="Rectangle 30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6" name="Rectangle 30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7" name="Rectangle 30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8" name="Rectangle 31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09" name="Rectangle 31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0" name="Rectangle 31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1" name="Rectangle 31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2" name="Rectangle 31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3" name="Rectangle 31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4" name="Rectangle 31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5" name="Rectangle 31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6" name="Rectangle 31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7" name="Rectangle 31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8" name="Rectangle 32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19" name="Rectangle 32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20" name="Rectangle 32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21" name="Freeform 32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22" name="Freeform 32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23" name="Freeform 32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24" name="Freeform 32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25" name="Freeform 32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26" name="Freeform 32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27" name="Freeform 32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28" name="Freeform 33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29" name="Freeform 33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0" name="Freeform 33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1" name="Freeform 33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2" name="Freeform 33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3" name="Freeform 33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4" name="Freeform 33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5" name="Freeform 33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6" name="Freeform 33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7" name="Freeform 33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8" name="Freeform 34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39" name="Freeform 34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40" name="Freeform 34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7841" name="Rectangle 34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42" name="Rectangle 34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43" name="Rectangle 34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44" name="Rectangle 34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45" name="Rectangle 34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46" name="Rectangle 34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7847" name="Freeform 34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</p:grpSp>
      <p:graphicFrame>
        <p:nvGraphicFramePr>
          <p:cNvPr id="17413" name="Object 430"/>
          <p:cNvGraphicFramePr>
            <a:graphicFrameLocks noChangeAspect="1"/>
          </p:cNvGraphicFramePr>
          <p:nvPr/>
        </p:nvGraphicFramePr>
        <p:xfrm>
          <a:off x="12018963" y="1657350"/>
          <a:ext cx="758825" cy="785813"/>
        </p:xfrm>
        <a:graphic>
          <a:graphicData uri="http://schemas.openxmlformats.org/presentationml/2006/ole">
            <p:oleObj spid="_x0000_s820229" name="CorelDRAW" r:id="rId9" imgW="2557800" imgH="2940480" progId="">
              <p:embed/>
            </p:oleObj>
          </a:graphicData>
        </a:graphic>
      </p:graphicFrame>
      <p:graphicFrame>
        <p:nvGraphicFramePr>
          <p:cNvPr id="17414" name="Object 105"/>
          <p:cNvGraphicFramePr>
            <a:graphicFrameLocks noChangeAspect="1"/>
          </p:cNvGraphicFramePr>
          <p:nvPr/>
        </p:nvGraphicFramePr>
        <p:xfrm>
          <a:off x="11423650" y="4086225"/>
          <a:ext cx="1377950" cy="976313"/>
        </p:xfrm>
        <a:graphic>
          <a:graphicData uri="http://schemas.openxmlformats.org/presentationml/2006/ole">
            <p:oleObj spid="_x0000_s820230" name="Worksheet" r:id="rId10" imgW="2990938" imgH="1895413" progId="Excel.Sheet.8">
              <p:embed/>
            </p:oleObj>
          </a:graphicData>
        </a:graphic>
      </p:graphicFrame>
      <p:graphicFrame>
        <p:nvGraphicFramePr>
          <p:cNvPr id="188" name="Group 340"/>
          <p:cNvGraphicFramePr>
            <a:graphicFrameLocks noGrp="1"/>
          </p:cNvGraphicFramePr>
          <p:nvPr/>
        </p:nvGraphicFramePr>
        <p:xfrm>
          <a:off x="3030538" y="7943850"/>
          <a:ext cx="3512494" cy="1614922"/>
        </p:xfrm>
        <a:graphic>
          <a:graphicData uri="http://schemas.openxmlformats.org/drawingml/2006/table">
            <a:tbl>
              <a:tblPr/>
              <a:tblGrid>
                <a:gridCol w="1962263"/>
                <a:gridCol w="1550231"/>
              </a:tblGrid>
              <a:tr h="2707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предмета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предмета (вещей) на 1 чел.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</a:tr>
              <a:tr h="16919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Мыло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6919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Подушка ватная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6919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Наволочка подушечная верхняя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6919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Простыня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6919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Матрац ватный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6919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Одеяло полушерстяное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7474" name="Text Box 133"/>
          <p:cNvSpPr txBox="1">
            <a:spLocks noChangeArrowheads="1"/>
          </p:cNvSpPr>
          <p:nvPr/>
        </p:nvSpPr>
        <p:spPr bwMode="auto">
          <a:xfrm>
            <a:off x="8816975" y="7400925"/>
            <a:ext cx="3941763" cy="1138238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lIns="122074" tIns="61042" rIns="122074" bIns="61042">
            <a:spAutoFit/>
          </a:bodyPr>
          <a:lstStyle/>
          <a:p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Эвакуация из зоны возможного затопления</a:t>
            </a:r>
          </a:p>
          <a:p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будет производиться в ПВР. В случае, если ЧС будет носить затяжной характер – по родственникам в близлежащие населенные пункты Привлекаются </a:t>
            </a:r>
          </a:p>
          <a:p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силы </a:t>
            </a:r>
            <a:r>
              <a:rPr lang="ru-RU" sz="1100">
                <a:solidFill>
                  <a:schemeClr val="tx1"/>
                </a:solidFill>
              </a:rPr>
              <a:t>Автоколонны №3 ДППАП ФГУП «Чеченавтотранс» на балансе, которого находится 20 пассажирских автобусов.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grpSp>
        <p:nvGrpSpPr>
          <p:cNvPr id="9" name="Группа 138"/>
          <p:cNvGrpSpPr>
            <a:grpSpLocks/>
          </p:cNvGrpSpPr>
          <p:nvPr/>
        </p:nvGrpSpPr>
        <p:grpSpPr bwMode="auto">
          <a:xfrm>
            <a:off x="4186238" y="2871788"/>
            <a:ext cx="1606550" cy="1584325"/>
            <a:chOff x="-1778123" y="3014650"/>
            <a:chExt cx="1606627" cy="1584014"/>
          </a:xfrm>
        </p:grpSpPr>
        <p:grpSp>
          <p:nvGrpSpPr>
            <p:cNvPr id="10" name="Группа 33"/>
            <p:cNvGrpSpPr>
              <a:grpSpLocks/>
            </p:cNvGrpSpPr>
            <p:nvPr/>
          </p:nvGrpSpPr>
          <p:grpSpPr bwMode="auto">
            <a:xfrm>
              <a:off x="-1612286" y="3014650"/>
              <a:ext cx="867715" cy="1584014"/>
              <a:chOff x="-1100188" y="6074112"/>
              <a:chExt cx="867715" cy="1584014"/>
            </a:xfrm>
          </p:grpSpPr>
          <p:grpSp>
            <p:nvGrpSpPr>
              <p:cNvPr id="11" name="Group 97"/>
              <p:cNvGrpSpPr>
                <a:grpSpLocks/>
              </p:cNvGrpSpPr>
              <p:nvPr/>
            </p:nvGrpSpPr>
            <p:grpSpPr bwMode="auto">
              <a:xfrm>
                <a:off x="-1100188" y="7123968"/>
                <a:ext cx="867715" cy="534158"/>
                <a:chOff x="-1121" y="1421"/>
                <a:chExt cx="441" cy="289"/>
              </a:xfrm>
            </p:grpSpPr>
            <p:grpSp>
              <p:nvGrpSpPr>
                <p:cNvPr id="12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17767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768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18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5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>
                    <a:defRPr/>
                  </a:pPr>
                  <a:r>
                    <a:rPr lang="ru-RU" sz="1050" b="1" dirty="0">
                      <a:solidFill>
                        <a:schemeClr val="tx1"/>
                      </a:solidFill>
                      <a:cs typeface="Times New Roman" pitchFamily="18" charset="0"/>
                    </a:rPr>
                    <a:t>ПЧ-7</a:t>
                  </a:r>
                </a:p>
              </p:txBody>
            </p:sp>
          </p:grpSp>
          <p:grpSp>
            <p:nvGrpSpPr>
              <p:cNvPr id="13" name="Группа 276"/>
              <p:cNvGrpSpPr>
                <a:grpSpLocks/>
              </p:cNvGrpSpPr>
              <p:nvPr/>
            </p:nvGrpSpPr>
            <p:grpSpPr bwMode="auto">
              <a:xfrm>
                <a:off x="-897908" y="6074112"/>
                <a:ext cx="368734" cy="512438"/>
                <a:chOff x="-1078431" y="2643839"/>
                <a:chExt cx="502244" cy="716126"/>
              </a:xfrm>
            </p:grpSpPr>
            <p:graphicFrame>
              <p:nvGraphicFramePr>
                <p:cNvPr id="17417" name="Object 104"/>
                <p:cNvGraphicFramePr>
                  <a:graphicFrameLocks noChangeAspect="1"/>
                </p:cNvGraphicFramePr>
                <p:nvPr/>
              </p:nvGraphicFramePr>
              <p:xfrm>
                <a:off x="-1064378" y="2753079"/>
                <a:ext cx="488191" cy="606886"/>
              </p:xfrm>
              <a:graphic>
                <a:graphicData uri="http://schemas.openxmlformats.org/presentationml/2006/ole">
                  <p:oleObj spid="_x0000_s820233" name="Clip" r:id="rId11" imgW="590231" imgH="703385" progId="">
                    <p:embed/>
                  </p:oleObj>
                </a:graphicData>
              </a:graphic>
            </p:graphicFrame>
            <p:sp>
              <p:nvSpPr>
                <p:cNvPr id="215" name="Пятиугольник 11"/>
                <p:cNvSpPr/>
                <p:nvPr/>
              </p:nvSpPr>
              <p:spPr>
                <a:xfrm>
                  <a:off x="-1041397" y="2788013"/>
                  <a:ext cx="430319" cy="215154"/>
                </a:xfrm>
                <a:prstGeom prst="homePlate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ru-RU" sz="1000" dirty="0">
                    <a:latin typeface="Times New Roman" pitchFamily="18" charset="0"/>
                  </a:endParaRPr>
                </a:p>
              </p:txBody>
            </p:sp>
            <p:sp>
              <p:nvSpPr>
                <p:cNvPr id="17764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-1078431" y="2643839"/>
                  <a:ext cx="500062" cy="42976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82" tIns="45692" rIns="91382" bIns="45692">
                  <a:spAutoFit/>
                </a:bodyPr>
                <a:lstStyle/>
                <a:p>
                  <a:pPr algn="ctr" defTabSz="1389063">
                    <a:spcBef>
                      <a:spcPct val="50000"/>
                    </a:spcBef>
                  </a:pPr>
                  <a:r>
                    <a:rPr lang="ru-RU" sz="1400">
                      <a:solidFill>
                        <a:srgbClr val="FF0000"/>
                      </a:solidFill>
                    </a:rPr>
                    <a:t>нг</a:t>
                  </a:r>
                </a:p>
              </p:txBody>
            </p:sp>
          </p:grpSp>
          <p:grpSp>
            <p:nvGrpSpPr>
              <p:cNvPr id="14" name="Group 97"/>
              <p:cNvGrpSpPr>
                <a:grpSpLocks/>
              </p:cNvGrpSpPr>
              <p:nvPr/>
            </p:nvGrpSpPr>
            <p:grpSpPr bwMode="auto">
              <a:xfrm>
                <a:off x="-1088158" y="6749460"/>
                <a:ext cx="720000" cy="468000"/>
                <a:chOff x="-1139" y="1421"/>
                <a:chExt cx="441" cy="289"/>
              </a:xfrm>
            </p:grpSpPr>
            <p:grpSp>
              <p:nvGrpSpPr>
                <p:cNvPr id="15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17761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762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7760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39" y="1421"/>
                  <a:ext cx="44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/>
                  <a:r>
                    <a:rPr lang="ru-RU" sz="900" b="1">
                      <a:solidFill>
                        <a:schemeClr val="tx1"/>
                      </a:solidFill>
                      <a:cs typeface="Times New Roman" pitchFamily="18" charset="0"/>
                    </a:rPr>
                    <a:t>СМП</a:t>
                  </a:r>
                </a:p>
              </p:txBody>
            </p:sp>
          </p:grpSp>
          <p:grpSp>
            <p:nvGrpSpPr>
              <p:cNvPr id="16" name="Group 97"/>
              <p:cNvGrpSpPr>
                <a:grpSpLocks/>
              </p:cNvGrpSpPr>
              <p:nvPr/>
            </p:nvGrpSpPr>
            <p:grpSpPr bwMode="auto">
              <a:xfrm>
                <a:off x="-1064094" y="6567212"/>
                <a:ext cx="720000" cy="468000"/>
                <a:chOff x="-1124" y="1421"/>
                <a:chExt cx="441" cy="289"/>
              </a:xfrm>
            </p:grpSpPr>
            <p:grpSp>
              <p:nvGrpSpPr>
                <p:cNvPr id="17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17757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758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7756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4" y="1421"/>
                  <a:ext cx="44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/>
                  <a:r>
                    <a:rPr lang="ru-RU" sz="900" b="1">
                      <a:solidFill>
                        <a:schemeClr val="tx1"/>
                      </a:solidFill>
                      <a:cs typeface="Times New Roman" pitchFamily="18" charset="0"/>
                    </a:rPr>
                    <a:t>ОМВД</a:t>
                  </a:r>
                </a:p>
              </p:txBody>
            </p:sp>
          </p:grpSp>
          <p:grpSp>
            <p:nvGrpSpPr>
              <p:cNvPr id="18" name="Group 97"/>
              <p:cNvGrpSpPr>
                <a:grpSpLocks/>
              </p:cNvGrpSpPr>
              <p:nvPr/>
            </p:nvGrpSpPr>
            <p:grpSpPr bwMode="auto">
              <a:xfrm>
                <a:off x="-1040784" y="6352898"/>
                <a:ext cx="720000" cy="468000"/>
                <a:chOff x="-1109" y="1421"/>
                <a:chExt cx="441" cy="289"/>
              </a:xfrm>
            </p:grpSpPr>
            <p:grpSp>
              <p:nvGrpSpPr>
                <p:cNvPr id="19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17753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754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7752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09" y="1421"/>
                  <a:ext cx="441" cy="154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1725"/>
                  <a:r>
                    <a:rPr lang="ru-RU" sz="900" b="1">
                      <a:solidFill>
                        <a:schemeClr val="tx1"/>
                      </a:solidFill>
                      <a:cs typeface="Times New Roman" pitchFamily="18" charset="0"/>
                    </a:rPr>
                    <a:t>ГИБДД</a:t>
                  </a:r>
                </a:p>
              </p:txBody>
            </p:sp>
          </p:grpSp>
        </p:grpSp>
        <p:grpSp>
          <p:nvGrpSpPr>
            <p:cNvPr id="20" name="Group 97"/>
            <p:cNvGrpSpPr>
              <a:grpSpLocks/>
            </p:cNvGrpSpPr>
            <p:nvPr/>
          </p:nvGrpSpPr>
          <p:grpSpPr bwMode="auto">
            <a:xfrm>
              <a:off x="-1778123" y="3881007"/>
              <a:ext cx="1606627" cy="468001"/>
              <a:chOff x="-1117" y="1421"/>
              <a:chExt cx="441" cy="289"/>
            </a:xfrm>
          </p:grpSpPr>
          <p:grpSp>
            <p:nvGrpSpPr>
              <p:cNvPr id="21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1774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4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7743" name="Text Box 101"/>
              <p:cNvSpPr txBox="1">
                <a:spLocks noChangeArrowheads="1"/>
              </p:cNvSpPr>
              <p:nvPr/>
            </p:nvSpPr>
            <p:spPr bwMode="auto">
              <a:xfrm>
                <a:off x="-1117" y="1421"/>
                <a:ext cx="441" cy="24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900" b="1">
                    <a:solidFill>
                      <a:schemeClr val="tx1"/>
                    </a:solidFill>
                    <a:cs typeface="Times New Roman" pitchFamily="18" charset="0"/>
                  </a:rPr>
                  <a:t>Автоколона №3</a:t>
                </a:r>
              </a:p>
            </p:txBody>
          </p:sp>
        </p:grpSp>
      </p:grpSp>
      <p:sp>
        <p:nvSpPr>
          <p:cNvPr id="221" name="Блок-схема: узел 220"/>
          <p:cNvSpPr/>
          <p:nvPr/>
        </p:nvSpPr>
        <p:spPr>
          <a:xfrm>
            <a:off x="4468813" y="4275138"/>
            <a:ext cx="252412" cy="252412"/>
          </a:xfrm>
          <a:prstGeom prst="flowChartConnector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grpSp>
        <p:nvGrpSpPr>
          <p:cNvPr id="22" name="Group 97"/>
          <p:cNvGrpSpPr>
            <a:grpSpLocks/>
          </p:cNvGrpSpPr>
          <p:nvPr/>
        </p:nvGrpSpPr>
        <p:grpSpPr bwMode="auto">
          <a:xfrm>
            <a:off x="10123488" y="6681788"/>
            <a:ext cx="420687" cy="422275"/>
            <a:chOff x="4305" y="3554"/>
            <a:chExt cx="135" cy="117"/>
          </a:xfrm>
        </p:grpSpPr>
        <p:sp>
          <p:nvSpPr>
            <p:cNvPr id="17735" name="AutoShape 98"/>
            <p:cNvSpPr>
              <a:spLocks noChangeArrowheads="1"/>
            </p:cNvSpPr>
            <p:nvPr/>
          </p:nvSpPr>
          <p:spPr bwMode="auto">
            <a:xfrm>
              <a:off x="4305" y="3554"/>
              <a:ext cx="135" cy="117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/>
            </a:p>
          </p:txBody>
        </p:sp>
        <p:sp>
          <p:nvSpPr>
            <p:cNvPr id="17736" name="Oval 99"/>
            <p:cNvSpPr>
              <a:spLocks noChangeArrowheads="1"/>
            </p:cNvSpPr>
            <p:nvPr/>
          </p:nvSpPr>
          <p:spPr bwMode="auto">
            <a:xfrm>
              <a:off x="4350" y="3626"/>
              <a:ext cx="45" cy="4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/>
            </a:p>
          </p:txBody>
        </p:sp>
        <p:grpSp>
          <p:nvGrpSpPr>
            <p:cNvPr id="23" name="Group 100"/>
            <p:cNvGrpSpPr>
              <a:grpSpLocks/>
            </p:cNvGrpSpPr>
            <p:nvPr/>
          </p:nvGrpSpPr>
          <p:grpSpPr bwMode="auto">
            <a:xfrm>
              <a:off x="4348" y="3622"/>
              <a:ext cx="49" cy="12"/>
              <a:chOff x="4347" y="3622"/>
              <a:chExt cx="49" cy="12"/>
            </a:xfrm>
          </p:grpSpPr>
          <p:sp>
            <p:nvSpPr>
              <p:cNvPr id="17738" name="Line 101"/>
              <p:cNvSpPr>
                <a:spLocks noChangeShapeType="1"/>
              </p:cNvSpPr>
              <p:nvPr/>
            </p:nvSpPr>
            <p:spPr bwMode="auto">
              <a:xfrm>
                <a:off x="4347" y="3622"/>
                <a:ext cx="25" cy="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39" name="Line 102"/>
              <p:cNvSpPr>
                <a:spLocks noChangeShapeType="1"/>
              </p:cNvSpPr>
              <p:nvPr/>
            </p:nvSpPr>
            <p:spPr bwMode="auto">
              <a:xfrm rot="10800000" flipH="1">
                <a:off x="4371" y="3622"/>
                <a:ext cx="25" cy="12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28" name="Прямоугольная выноска 184"/>
          <p:cNvSpPr>
            <a:spLocks noChangeArrowheads="1"/>
          </p:cNvSpPr>
          <p:nvPr/>
        </p:nvSpPr>
        <p:spPr bwMode="auto">
          <a:xfrm>
            <a:off x="7123136" y="6747524"/>
            <a:ext cx="2700336" cy="624844"/>
          </a:xfrm>
          <a:prstGeom prst="wedgeRectCallout">
            <a:avLst>
              <a:gd name="adj1" fmla="val 61805"/>
              <a:gd name="adj2" fmla="val -7306"/>
            </a:avLst>
          </a:prstGeom>
          <a:solidFill>
            <a:srgbClr val="FF9966"/>
          </a:solidFill>
          <a:ln w="9525" algn="ctr">
            <a:solidFill>
              <a:schemeClr val="tx1"/>
            </a:solidFill>
            <a:round/>
            <a:headEnd/>
            <a:tailEnd/>
          </a:ln>
          <a:scene3d>
            <a:camera prst="orthographicFront"/>
            <a:lightRig rig="threePt" dir="t"/>
          </a:scene3d>
          <a:sp3d>
            <a:bevelT w="31750" h="95250"/>
            <a:bevelB w="25400"/>
          </a:sp3d>
        </p:spPr>
        <p:txBody>
          <a:bodyPr lIns="122191" tIns="61096" rIns="122191" bIns="61096"/>
          <a:lstStyle/>
          <a:p>
            <a:pPr algn="ctr" defTabSz="1709829">
              <a:defRPr/>
            </a:pPr>
            <a:r>
              <a:rPr lang="ru-RU" sz="1100" dirty="0">
                <a:solidFill>
                  <a:schemeClr val="tx1"/>
                </a:solidFill>
              </a:rPr>
              <a:t>Скотомогильник в 4 км. от г.п. Ачхой-Мартан. Законсервирован в 1989 г. В зону подтопления не подпадает</a:t>
            </a:r>
          </a:p>
        </p:txBody>
      </p:sp>
      <p:graphicFrame>
        <p:nvGraphicFramePr>
          <p:cNvPr id="229" name="Group 600"/>
          <p:cNvGraphicFramePr>
            <a:graphicFrameLocks noGrp="1"/>
          </p:cNvGraphicFramePr>
          <p:nvPr/>
        </p:nvGraphicFramePr>
        <p:xfrm>
          <a:off x="7366000" y="5376863"/>
          <a:ext cx="5384800" cy="1293612"/>
        </p:xfrm>
        <a:graphic>
          <a:graphicData uri="http://schemas.openxmlformats.org/drawingml/2006/table">
            <a:tbl>
              <a:tblPr/>
              <a:tblGrid>
                <a:gridCol w="955675"/>
                <a:gridCol w="4429125"/>
              </a:tblGrid>
              <a:tr h="22681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18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943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зону возможного подтопления попадают 25 домов в г.п.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района. Эвакуации подлежат 125 человека. Эвакуация будет проводиться силы автоколонна №3 (20 ед. техники)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Размещение населения из зоны затопления будет осуществляться в  ПВР. В случае, если ЧС будет носить затяжной характер – по родственникам в близлежащие населенные пункты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62" name="Rectangle 138"/>
          <p:cNvSpPr>
            <a:spLocks noChangeAspect="1" noChangeArrowheads="1"/>
          </p:cNvSpPr>
          <p:nvPr/>
        </p:nvSpPr>
        <p:spPr bwMode="auto">
          <a:xfrm>
            <a:off x="6350" y="4657725"/>
            <a:ext cx="2971800" cy="4929188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192588" tIns="96341" rIns="192588" bIns="96341" anchor="ctr"/>
          <a:lstStyle/>
          <a:p>
            <a:pPr algn="ctr" defTabSz="1671638">
              <a:defRPr/>
            </a:pPr>
            <a:endParaRPr lang="ru-RU" sz="14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7611" name="Text Box 139"/>
          <p:cNvSpPr txBox="1">
            <a:spLocks noChangeAspect="1" noChangeArrowheads="1"/>
          </p:cNvSpPr>
          <p:nvPr/>
        </p:nvSpPr>
        <p:spPr bwMode="auto">
          <a:xfrm>
            <a:off x="508000" y="4649788"/>
            <a:ext cx="2212975" cy="508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2703" tIns="56381" rIns="112703" bIns="56381"/>
          <a:lstStyle/>
          <a:p>
            <a:pPr algn="ctr" defTabSz="1131888"/>
            <a:r>
              <a:rPr lang="ru-RU" sz="1400" b="1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grpSp>
        <p:nvGrpSpPr>
          <p:cNvPr id="25" name="Group 151"/>
          <p:cNvGrpSpPr>
            <a:grpSpLocks/>
          </p:cNvGrpSpPr>
          <p:nvPr/>
        </p:nvGrpSpPr>
        <p:grpSpPr bwMode="auto">
          <a:xfrm>
            <a:off x="320675" y="8459788"/>
            <a:ext cx="428625" cy="338137"/>
            <a:chOff x="4423" y="2887"/>
            <a:chExt cx="809" cy="809"/>
          </a:xfrm>
        </p:grpSpPr>
        <p:sp>
          <p:nvSpPr>
            <p:cNvPr id="17733" name="Freeform 152"/>
            <p:cNvSpPr>
              <a:spLocks/>
            </p:cNvSpPr>
            <p:nvPr/>
          </p:nvSpPr>
          <p:spPr bwMode="auto">
            <a:xfrm>
              <a:off x="4423" y="2887"/>
              <a:ext cx="809" cy="809"/>
            </a:xfrm>
            <a:custGeom>
              <a:avLst/>
              <a:gdLst>
                <a:gd name="T0" fmla="*/ 446 w 809"/>
                <a:gd name="T1" fmla="*/ 2 h 809"/>
                <a:gd name="T2" fmla="*/ 505 w 809"/>
                <a:gd name="T3" fmla="*/ 14 h 809"/>
                <a:gd name="T4" fmla="*/ 561 w 809"/>
                <a:gd name="T5" fmla="*/ 33 h 809"/>
                <a:gd name="T6" fmla="*/ 614 w 809"/>
                <a:gd name="T7" fmla="*/ 59 h 809"/>
                <a:gd name="T8" fmla="*/ 661 w 809"/>
                <a:gd name="T9" fmla="*/ 93 h 809"/>
                <a:gd name="T10" fmla="*/ 704 w 809"/>
                <a:gd name="T11" fmla="*/ 133 h 809"/>
                <a:gd name="T12" fmla="*/ 739 w 809"/>
                <a:gd name="T13" fmla="*/ 179 h 809"/>
                <a:gd name="T14" fmla="*/ 769 w 809"/>
                <a:gd name="T15" fmla="*/ 229 h 809"/>
                <a:gd name="T16" fmla="*/ 791 w 809"/>
                <a:gd name="T17" fmla="*/ 285 h 809"/>
                <a:gd name="T18" fmla="*/ 804 w 809"/>
                <a:gd name="T19" fmla="*/ 343 h 809"/>
                <a:gd name="T20" fmla="*/ 809 w 809"/>
                <a:gd name="T21" fmla="*/ 405 h 809"/>
                <a:gd name="T22" fmla="*/ 804 w 809"/>
                <a:gd name="T23" fmla="*/ 466 h 809"/>
                <a:gd name="T24" fmla="*/ 791 w 809"/>
                <a:gd name="T25" fmla="*/ 524 h 809"/>
                <a:gd name="T26" fmla="*/ 769 w 809"/>
                <a:gd name="T27" fmla="*/ 580 h 809"/>
                <a:gd name="T28" fmla="*/ 739 w 809"/>
                <a:gd name="T29" fmla="*/ 630 h 809"/>
                <a:gd name="T30" fmla="*/ 704 w 809"/>
                <a:gd name="T31" fmla="*/ 676 h 809"/>
                <a:gd name="T32" fmla="*/ 661 w 809"/>
                <a:gd name="T33" fmla="*/ 716 h 809"/>
                <a:gd name="T34" fmla="*/ 614 w 809"/>
                <a:gd name="T35" fmla="*/ 750 h 809"/>
                <a:gd name="T36" fmla="*/ 561 w 809"/>
                <a:gd name="T37" fmla="*/ 776 h 809"/>
                <a:gd name="T38" fmla="*/ 505 w 809"/>
                <a:gd name="T39" fmla="*/ 795 h 809"/>
                <a:gd name="T40" fmla="*/ 446 w 809"/>
                <a:gd name="T41" fmla="*/ 807 h 809"/>
                <a:gd name="T42" fmla="*/ 384 w 809"/>
                <a:gd name="T43" fmla="*/ 809 h 809"/>
                <a:gd name="T44" fmla="*/ 323 w 809"/>
                <a:gd name="T45" fmla="*/ 800 h 809"/>
                <a:gd name="T46" fmla="*/ 266 w 809"/>
                <a:gd name="T47" fmla="*/ 784 h 809"/>
                <a:gd name="T48" fmla="*/ 213 w 809"/>
                <a:gd name="T49" fmla="*/ 760 h 809"/>
                <a:gd name="T50" fmla="*/ 163 w 809"/>
                <a:gd name="T51" fmla="*/ 728 h 809"/>
                <a:gd name="T52" fmla="*/ 118 w 809"/>
                <a:gd name="T53" fmla="*/ 691 h 809"/>
                <a:gd name="T54" fmla="*/ 81 w 809"/>
                <a:gd name="T55" fmla="*/ 646 h 809"/>
                <a:gd name="T56" fmla="*/ 49 w 809"/>
                <a:gd name="T57" fmla="*/ 596 h 809"/>
                <a:gd name="T58" fmla="*/ 25 w 809"/>
                <a:gd name="T59" fmla="*/ 543 h 809"/>
                <a:gd name="T60" fmla="*/ 9 w 809"/>
                <a:gd name="T61" fmla="*/ 486 h 809"/>
                <a:gd name="T62" fmla="*/ 0 w 809"/>
                <a:gd name="T63" fmla="*/ 425 h 809"/>
                <a:gd name="T64" fmla="*/ 2 w 809"/>
                <a:gd name="T65" fmla="*/ 363 h 809"/>
                <a:gd name="T66" fmla="*/ 14 w 809"/>
                <a:gd name="T67" fmla="*/ 304 h 809"/>
                <a:gd name="T68" fmla="*/ 33 w 809"/>
                <a:gd name="T69" fmla="*/ 248 h 809"/>
                <a:gd name="T70" fmla="*/ 59 w 809"/>
                <a:gd name="T71" fmla="*/ 195 h 809"/>
                <a:gd name="T72" fmla="*/ 93 w 809"/>
                <a:gd name="T73" fmla="*/ 148 h 809"/>
                <a:gd name="T74" fmla="*/ 133 w 809"/>
                <a:gd name="T75" fmla="*/ 105 h 809"/>
                <a:gd name="T76" fmla="*/ 179 w 809"/>
                <a:gd name="T77" fmla="*/ 70 h 809"/>
                <a:gd name="T78" fmla="*/ 229 w 809"/>
                <a:gd name="T79" fmla="*/ 40 h 809"/>
                <a:gd name="T80" fmla="*/ 285 w 809"/>
                <a:gd name="T81" fmla="*/ 18 h 809"/>
                <a:gd name="T82" fmla="*/ 343 w 809"/>
                <a:gd name="T83" fmla="*/ 5 h 809"/>
                <a:gd name="T84" fmla="*/ 405 w 809"/>
                <a:gd name="T85" fmla="*/ 0 h 8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09"/>
                <a:gd name="T130" fmla="*/ 0 h 809"/>
                <a:gd name="T131" fmla="*/ 809 w 809"/>
                <a:gd name="T132" fmla="*/ 809 h 8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09" h="809">
                  <a:moveTo>
                    <a:pt x="405" y="0"/>
                  </a:moveTo>
                  <a:lnTo>
                    <a:pt x="425" y="0"/>
                  </a:lnTo>
                  <a:lnTo>
                    <a:pt x="446" y="2"/>
                  </a:lnTo>
                  <a:lnTo>
                    <a:pt x="466" y="5"/>
                  </a:lnTo>
                  <a:lnTo>
                    <a:pt x="486" y="9"/>
                  </a:lnTo>
                  <a:lnTo>
                    <a:pt x="505" y="14"/>
                  </a:lnTo>
                  <a:lnTo>
                    <a:pt x="524" y="18"/>
                  </a:lnTo>
                  <a:lnTo>
                    <a:pt x="543" y="25"/>
                  </a:lnTo>
                  <a:lnTo>
                    <a:pt x="561" y="33"/>
                  </a:lnTo>
                  <a:lnTo>
                    <a:pt x="580" y="40"/>
                  </a:lnTo>
                  <a:lnTo>
                    <a:pt x="596" y="49"/>
                  </a:lnTo>
                  <a:lnTo>
                    <a:pt x="614" y="59"/>
                  </a:lnTo>
                  <a:lnTo>
                    <a:pt x="630" y="70"/>
                  </a:lnTo>
                  <a:lnTo>
                    <a:pt x="646" y="81"/>
                  </a:lnTo>
                  <a:lnTo>
                    <a:pt x="661" y="93"/>
                  </a:lnTo>
                  <a:lnTo>
                    <a:pt x="676" y="105"/>
                  </a:lnTo>
                  <a:lnTo>
                    <a:pt x="691" y="118"/>
                  </a:lnTo>
                  <a:lnTo>
                    <a:pt x="704" y="133"/>
                  </a:lnTo>
                  <a:lnTo>
                    <a:pt x="716" y="148"/>
                  </a:lnTo>
                  <a:lnTo>
                    <a:pt x="728" y="163"/>
                  </a:lnTo>
                  <a:lnTo>
                    <a:pt x="739" y="179"/>
                  </a:lnTo>
                  <a:lnTo>
                    <a:pt x="750" y="195"/>
                  </a:lnTo>
                  <a:lnTo>
                    <a:pt x="760" y="213"/>
                  </a:lnTo>
                  <a:lnTo>
                    <a:pt x="769" y="229"/>
                  </a:lnTo>
                  <a:lnTo>
                    <a:pt x="776" y="248"/>
                  </a:lnTo>
                  <a:lnTo>
                    <a:pt x="784" y="266"/>
                  </a:lnTo>
                  <a:lnTo>
                    <a:pt x="791" y="285"/>
                  </a:lnTo>
                  <a:lnTo>
                    <a:pt x="795" y="304"/>
                  </a:lnTo>
                  <a:lnTo>
                    <a:pt x="800" y="323"/>
                  </a:lnTo>
                  <a:lnTo>
                    <a:pt x="804" y="343"/>
                  </a:lnTo>
                  <a:lnTo>
                    <a:pt x="807" y="363"/>
                  </a:lnTo>
                  <a:lnTo>
                    <a:pt x="809" y="384"/>
                  </a:lnTo>
                  <a:lnTo>
                    <a:pt x="809" y="405"/>
                  </a:lnTo>
                  <a:lnTo>
                    <a:pt x="809" y="425"/>
                  </a:lnTo>
                  <a:lnTo>
                    <a:pt x="807" y="446"/>
                  </a:lnTo>
                  <a:lnTo>
                    <a:pt x="804" y="466"/>
                  </a:lnTo>
                  <a:lnTo>
                    <a:pt x="800" y="486"/>
                  </a:lnTo>
                  <a:lnTo>
                    <a:pt x="795" y="505"/>
                  </a:lnTo>
                  <a:lnTo>
                    <a:pt x="791" y="524"/>
                  </a:lnTo>
                  <a:lnTo>
                    <a:pt x="784" y="543"/>
                  </a:lnTo>
                  <a:lnTo>
                    <a:pt x="776" y="561"/>
                  </a:lnTo>
                  <a:lnTo>
                    <a:pt x="769" y="580"/>
                  </a:lnTo>
                  <a:lnTo>
                    <a:pt x="760" y="596"/>
                  </a:lnTo>
                  <a:lnTo>
                    <a:pt x="750" y="614"/>
                  </a:lnTo>
                  <a:lnTo>
                    <a:pt x="739" y="630"/>
                  </a:lnTo>
                  <a:lnTo>
                    <a:pt x="728" y="646"/>
                  </a:lnTo>
                  <a:lnTo>
                    <a:pt x="716" y="661"/>
                  </a:lnTo>
                  <a:lnTo>
                    <a:pt x="704" y="676"/>
                  </a:lnTo>
                  <a:lnTo>
                    <a:pt x="691" y="691"/>
                  </a:lnTo>
                  <a:lnTo>
                    <a:pt x="676" y="704"/>
                  </a:lnTo>
                  <a:lnTo>
                    <a:pt x="661" y="716"/>
                  </a:lnTo>
                  <a:lnTo>
                    <a:pt x="646" y="728"/>
                  </a:lnTo>
                  <a:lnTo>
                    <a:pt x="630" y="739"/>
                  </a:lnTo>
                  <a:lnTo>
                    <a:pt x="614" y="750"/>
                  </a:lnTo>
                  <a:lnTo>
                    <a:pt x="596" y="760"/>
                  </a:lnTo>
                  <a:lnTo>
                    <a:pt x="580" y="769"/>
                  </a:lnTo>
                  <a:lnTo>
                    <a:pt x="561" y="776"/>
                  </a:lnTo>
                  <a:lnTo>
                    <a:pt x="543" y="784"/>
                  </a:lnTo>
                  <a:lnTo>
                    <a:pt x="524" y="791"/>
                  </a:lnTo>
                  <a:lnTo>
                    <a:pt x="505" y="795"/>
                  </a:lnTo>
                  <a:lnTo>
                    <a:pt x="486" y="800"/>
                  </a:lnTo>
                  <a:lnTo>
                    <a:pt x="466" y="804"/>
                  </a:lnTo>
                  <a:lnTo>
                    <a:pt x="446" y="807"/>
                  </a:lnTo>
                  <a:lnTo>
                    <a:pt x="425" y="809"/>
                  </a:lnTo>
                  <a:lnTo>
                    <a:pt x="405" y="809"/>
                  </a:lnTo>
                  <a:lnTo>
                    <a:pt x="384" y="809"/>
                  </a:lnTo>
                  <a:lnTo>
                    <a:pt x="363" y="807"/>
                  </a:lnTo>
                  <a:lnTo>
                    <a:pt x="343" y="804"/>
                  </a:lnTo>
                  <a:lnTo>
                    <a:pt x="323" y="800"/>
                  </a:lnTo>
                  <a:lnTo>
                    <a:pt x="304" y="795"/>
                  </a:lnTo>
                  <a:lnTo>
                    <a:pt x="285" y="791"/>
                  </a:lnTo>
                  <a:lnTo>
                    <a:pt x="266" y="784"/>
                  </a:lnTo>
                  <a:lnTo>
                    <a:pt x="248" y="776"/>
                  </a:lnTo>
                  <a:lnTo>
                    <a:pt x="229" y="769"/>
                  </a:lnTo>
                  <a:lnTo>
                    <a:pt x="213" y="760"/>
                  </a:lnTo>
                  <a:lnTo>
                    <a:pt x="195" y="750"/>
                  </a:lnTo>
                  <a:lnTo>
                    <a:pt x="179" y="739"/>
                  </a:lnTo>
                  <a:lnTo>
                    <a:pt x="163" y="728"/>
                  </a:lnTo>
                  <a:lnTo>
                    <a:pt x="148" y="716"/>
                  </a:lnTo>
                  <a:lnTo>
                    <a:pt x="133" y="704"/>
                  </a:lnTo>
                  <a:lnTo>
                    <a:pt x="118" y="691"/>
                  </a:lnTo>
                  <a:lnTo>
                    <a:pt x="105" y="676"/>
                  </a:lnTo>
                  <a:lnTo>
                    <a:pt x="93" y="661"/>
                  </a:lnTo>
                  <a:lnTo>
                    <a:pt x="81" y="646"/>
                  </a:lnTo>
                  <a:lnTo>
                    <a:pt x="70" y="630"/>
                  </a:lnTo>
                  <a:lnTo>
                    <a:pt x="59" y="614"/>
                  </a:lnTo>
                  <a:lnTo>
                    <a:pt x="49" y="596"/>
                  </a:lnTo>
                  <a:lnTo>
                    <a:pt x="40" y="580"/>
                  </a:lnTo>
                  <a:lnTo>
                    <a:pt x="33" y="561"/>
                  </a:lnTo>
                  <a:lnTo>
                    <a:pt x="25" y="543"/>
                  </a:lnTo>
                  <a:lnTo>
                    <a:pt x="18" y="524"/>
                  </a:lnTo>
                  <a:lnTo>
                    <a:pt x="14" y="505"/>
                  </a:lnTo>
                  <a:lnTo>
                    <a:pt x="9" y="486"/>
                  </a:lnTo>
                  <a:lnTo>
                    <a:pt x="5" y="466"/>
                  </a:lnTo>
                  <a:lnTo>
                    <a:pt x="2" y="446"/>
                  </a:lnTo>
                  <a:lnTo>
                    <a:pt x="0" y="425"/>
                  </a:lnTo>
                  <a:lnTo>
                    <a:pt x="0" y="405"/>
                  </a:lnTo>
                  <a:lnTo>
                    <a:pt x="0" y="384"/>
                  </a:lnTo>
                  <a:lnTo>
                    <a:pt x="2" y="363"/>
                  </a:lnTo>
                  <a:lnTo>
                    <a:pt x="5" y="343"/>
                  </a:lnTo>
                  <a:lnTo>
                    <a:pt x="9" y="323"/>
                  </a:lnTo>
                  <a:lnTo>
                    <a:pt x="14" y="304"/>
                  </a:lnTo>
                  <a:lnTo>
                    <a:pt x="18" y="285"/>
                  </a:lnTo>
                  <a:lnTo>
                    <a:pt x="25" y="266"/>
                  </a:lnTo>
                  <a:lnTo>
                    <a:pt x="33" y="248"/>
                  </a:lnTo>
                  <a:lnTo>
                    <a:pt x="40" y="229"/>
                  </a:lnTo>
                  <a:lnTo>
                    <a:pt x="49" y="213"/>
                  </a:lnTo>
                  <a:lnTo>
                    <a:pt x="59" y="195"/>
                  </a:lnTo>
                  <a:lnTo>
                    <a:pt x="70" y="179"/>
                  </a:lnTo>
                  <a:lnTo>
                    <a:pt x="81" y="163"/>
                  </a:lnTo>
                  <a:lnTo>
                    <a:pt x="93" y="148"/>
                  </a:lnTo>
                  <a:lnTo>
                    <a:pt x="105" y="133"/>
                  </a:lnTo>
                  <a:lnTo>
                    <a:pt x="118" y="118"/>
                  </a:lnTo>
                  <a:lnTo>
                    <a:pt x="133" y="105"/>
                  </a:lnTo>
                  <a:lnTo>
                    <a:pt x="148" y="93"/>
                  </a:lnTo>
                  <a:lnTo>
                    <a:pt x="163" y="81"/>
                  </a:lnTo>
                  <a:lnTo>
                    <a:pt x="179" y="70"/>
                  </a:lnTo>
                  <a:lnTo>
                    <a:pt x="195" y="59"/>
                  </a:lnTo>
                  <a:lnTo>
                    <a:pt x="213" y="49"/>
                  </a:lnTo>
                  <a:lnTo>
                    <a:pt x="229" y="40"/>
                  </a:lnTo>
                  <a:lnTo>
                    <a:pt x="248" y="33"/>
                  </a:lnTo>
                  <a:lnTo>
                    <a:pt x="266" y="25"/>
                  </a:lnTo>
                  <a:lnTo>
                    <a:pt x="285" y="18"/>
                  </a:lnTo>
                  <a:lnTo>
                    <a:pt x="304" y="14"/>
                  </a:lnTo>
                  <a:lnTo>
                    <a:pt x="323" y="9"/>
                  </a:lnTo>
                  <a:lnTo>
                    <a:pt x="343" y="5"/>
                  </a:lnTo>
                  <a:lnTo>
                    <a:pt x="363" y="2"/>
                  </a:lnTo>
                  <a:lnTo>
                    <a:pt x="384" y="0"/>
                  </a:lnTo>
                  <a:lnTo>
                    <a:pt x="405" y="0"/>
                  </a:lnTo>
                </a:path>
              </a:pathLst>
            </a:custGeom>
            <a:solidFill>
              <a:srgbClr val="FF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17734" name="Freeform 153"/>
            <p:cNvSpPr>
              <a:spLocks/>
            </p:cNvSpPr>
            <p:nvPr/>
          </p:nvSpPr>
          <p:spPr bwMode="auto">
            <a:xfrm>
              <a:off x="4456" y="2921"/>
              <a:ext cx="745" cy="745"/>
            </a:xfrm>
            <a:custGeom>
              <a:avLst/>
              <a:gdLst>
                <a:gd name="T0" fmla="*/ 411 w 745"/>
                <a:gd name="T1" fmla="*/ 2 h 745"/>
                <a:gd name="T2" fmla="*/ 466 w 745"/>
                <a:gd name="T3" fmla="*/ 12 h 745"/>
                <a:gd name="T4" fmla="*/ 518 w 745"/>
                <a:gd name="T5" fmla="*/ 30 h 745"/>
                <a:gd name="T6" fmla="*/ 566 w 745"/>
                <a:gd name="T7" fmla="*/ 53 h 745"/>
                <a:gd name="T8" fmla="*/ 609 w 745"/>
                <a:gd name="T9" fmla="*/ 86 h 745"/>
                <a:gd name="T10" fmla="*/ 649 w 745"/>
                <a:gd name="T11" fmla="*/ 123 h 745"/>
                <a:gd name="T12" fmla="*/ 681 w 745"/>
                <a:gd name="T13" fmla="*/ 164 h 745"/>
                <a:gd name="T14" fmla="*/ 708 w 745"/>
                <a:gd name="T15" fmla="*/ 211 h 745"/>
                <a:gd name="T16" fmla="*/ 728 w 745"/>
                <a:gd name="T17" fmla="*/ 261 h 745"/>
                <a:gd name="T18" fmla="*/ 740 w 745"/>
                <a:gd name="T19" fmla="*/ 316 h 745"/>
                <a:gd name="T20" fmla="*/ 745 w 745"/>
                <a:gd name="T21" fmla="*/ 372 h 745"/>
                <a:gd name="T22" fmla="*/ 740 w 745"/>
                <a:gd name="T23" fmla="*/ 429 h 745"/>
                <a:gd name="T24" fmla="*/ 728 w 745"/>
                <a:gd name="T25" fmla="*/ 483 h 745"/>
                <a:gd name="T26" fmla="*/ 708 w 745"/>
                <a:gd name="T27" fmla="*/ 534 h 745"/>
                <a:gd name="T28" fmla="*/ 681 w 745"/>
                <a:gd name="T29" fmla="*/ 580 h 745"/>
                <a:gd name="T30" fmla="*/ 649 w 745"/>
                <a:gd name="T31" fmla="*/ 623 h 745"/>
                <a:gd name="T32" fmla="*/ 609 w 745"/>
                <a:gd name="T33" fmla="*/ 660 h 745"/>
                <a:gd name="T34" fmla="*/ 566 w 745"/>
                <a:gd name="T35" fmla="*/ 691 h 745"/>
                <a:gd name="T36" fmla="*/ 518 w 745"/>
                <a:gd name="T37" fmla="*/ 716 h 745"/>
                <a:gd name="T38" fmla="*/ 466 w 745"/>
                <a:gd name="T39" fmla="*/ 733 h 745"/>
                <a:gd name="T40" fmla="*/ 411 w 745"/>
                <a:gd name="T41" fmla="*/ 744 h 745"/>
                <a:gd name="T42" fmla="*/ 354 w 745"/>
                <a:gd name="T43" fmla="*/ 745 h 745"/>
                <a:gd name="T44" fmla="*/ 298 w 745"/>
                <a:gd name="T45" fmla="*/ 738 h 745"/>
                <a:gd name="T46" fmla="*/ 245 w 745"/>
                <a:gd name="T47" fmla="*/ 723 h 745"/>
                <a:gd name="T48" fmla="*/ 196 w 745"/>
                <a:gd name="T49" fmla="*/ 699 h 745"/>
                <a:gd name="T50" fmla="*/ 150 w 745"/>
                <a:gd name="T51" fmla="*/ 671 h 745"/>
                <a:gd name="T52" fmla="*/ 109 w 745"/>
                <a:gd name="T53" fmla="*/ 636 h 745"/>
                <a:gd name="T54" fmla="*/ 74 w 745"/>
                <a:gd name="T55" fmla="*/ 595 h 745"/>
                <a:gd name="T56" fmla="*/ 46 w 745"/>
                <a:gd name="T57" fmla="*/ 550 h 745"/>
                <a:gd name="T58" fmla="*/ 23 w 745"/>
                <a:gd name="T59" fmla="*/ 500 h 745"/>
                <a:gd name="T60" fmla="*/ 7 w 745"/>
                <a:gd name="T61" fmla="*/ 447 h 745"/>
                <a:gd name="T62" fmla="*/ 0 w 745"/>
                <a:gd name="T63" fmla="*/ 391 h 745"/>
                <a:gd name="T64" fmla="*/ 1 w 745"/>
                <a:gd name="T65" fmla="*/ 335 h 745"/>
                <a:gd name="T66" fmla="*/ 12 w 745"/>
                <a:gd name="T67" fmla="*/ 279 h 745"/>
                <a:gd name="T68" fmla="*/ 29 w 745"/>
                <a:gd name="T69" fmla="*/ 227 h 745"/>
                <a:gd name="T70" fmla="*/ 54 w 745"/>
                <a:gd name="T71" fmla="*/ 180 h 745"/>
                <a:gd name="T72" fmla="*/ 85 w 745"/>
                <a:gd name="T73" fmla="*/ 136 h 745"/>
                <a:gd name="T74" fmla="*/ 122 w 745"/>
                <a:gd name="T75" fmla="*/ 98 h 745"/>
                <a:gd name="T76" fmla="*/ 165 w 745"/>
                <a:gd name="T77" fmla="*/ 64 h 745"/>
                <a:gd name="T78" fmla="*/ 211 w 745"/>
                <a:gd name="T79" fmla="*/ 37 h 745"/>
                <a:gd name="T80" fmla="*/ 262 w 745"/>
                <a:gd name="T81" fmla="*/ 17 h 745"/>
                <a:gd name="T82" fmla="*/ 315 w 745"/>
                <a:gd name="T83" fmla="*/ 5 h 745"/>
                <a:gd name="T84" fmla="*/ 373 w 745"/>
                <a:gd name="T85" fmla="*/ 0 h 7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45"/>
                <a:gd name="T130" fmla="*/ 0 h 745"/>
                <a:gd name="T131" fmla="*/ 745 w 745"/>
                <a:gd name="T132" fmla="*/ 745 h 7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45" h="745">
                  <a:moveTo>
                    <a:pt x="373" y="0"/>
                  </a:moveTo>
                  <a:lnTo>
                    <a:pt x="392" y="0"/>
                  </a:lnTo>
                  <a:lnTo>
                    <a:pt x="411" y="2"/>
                  </a:lnTo>
                  <a:lnTo>
                    <a:pt x="429" y="5"/>
                  </a:lnTo>
                  <a:lnTo>
                    <a:pt x="448" y="8"/>
                  </a:lnTo>
                  <a:lnTo>
                    <a:pt x="466" y="12"/>
                  </a:lnTo>
                  <a:lnTo>
                    <a:pt x="484" y="17"/>
                  </a:lnTo>
                  <a:lnTo>
                    <a:pt x="500" y="22"/>
                  </a:lnTo>
                  <a:lnTo>
                    <a:pt x="518" y="30"/>
                  </a:lnTo>
                  <a:lnTo>
                    <a:pt x="534" y="37"/>
                  </a:lnTo>
                  <a:lnTo>
                    <a:pt x="550" y="45"/>
                  </a:lnTo>
                  <a:lnTo>
                    <a:pt x="566" y="53"/>
                  </a:lnTo>
                  <a:lnTo>
                    <a:pt x="581" y="64"/>
                  </a:lnTo>
                  <a:lnTo>
                    <a:pt x="596" y="74"/>
                  </a:lnTo>
                  <a:lnTo>
                    <a:pt x="609" y="86"/>
                  </a:lnTo>
                  <a:lnTo>
                    <a:pt x="622" y="98"/>
                  </a:lnTo>
                  <a:lnTo>
                    <a:pt x="636" y="109"/>
                  </a:lnTo>
                  <a:lnTo>
                    <a:pt x="649" y="123"/>
                  </a:lnTo>
                  <a:lnTo>
                    <a:pt x="661" y="136"/>
                  </a:lnTo>
                  <a:lnTo>
                    <a:pt x="671" y="149"/>
                  </a:lnTo>
                  <a:lnTo>
                    <a:pt x="681" y="164"/>
                  </a:lnTo>
                  <a:lnTo>
                    <a:pt x="692" y="180"/>
                  </a:lnTo>
                  <a:lnTo>
                    <a:pt x="700" y="195"/>
                  </a:lnTo>
                  <a:lnTo>
                    <a:pt x="708" y="211"/>
                  </a:lnTo>
                  <a:lnTo>
                    <a:pt x="715" y="227"/>
                  </a:lnTo>
                  <a:lnTo>
                    <a:pt x="723" y="245"/>
                  </a:lnTo>
                  <a:lnTo>
                    <a:pt x="728" y="261"/>
                  </a:lnTo>
                  <a:lnTo>
                    <a:pt x="733" y="279"/>
                  </a:lnTo>
                  <a:lnTo>
                    <a:pt x="737" y="298"/>
                  </a:lnTo>
                  <a:lnTo>
                    <a:pt x="740" y="316"/>
                  </a:lnTo>
                  <a:lnTo>
                    <a:pt x="743" y="335"/>
                  </a:lnTo>
                  <a:lnTo>
                    <a:pt x="745" y="353"/>
                  </a:lnTo>
                  <a:lnTo>
                    <a:pt x="745" y="372"/>
                  </a:lnTo>
                  <a:lnTo>
                    <a:pt x="745" y="391"/>
                  </a:lnTo>
                  <a:lnTo>
                    <a:pt x="743" y="410"/>
                  </a:lnTo>
                  <a:lnTo>
                    <a:pt x="740" y="429"/>
                  </a:lnTo>
                  <a:lnTo>
                    <a:pt x="737" y="447"/>
                  </a:lnTo>
                  <a:lnTo>
                    <a:pt x="733" y="465"/>
                  </a:lnTo>
                  <a:lnTo>
                    <a:pt x="728" y="483"/>
                  </a:lnTo>
                  <a:lnTo>
                    <a:pt x="723" y="500"/>
                  </a:lnTo>
                  <a:lnTo>
                    <a:pt x="715" y="518"/>
                  </a:lnTo>
                  <a:lnTo>
                    <a:pt x="708" y="534"/>
                  </a:lnTo>
                  <a:lnTo>
                    <a:pt x="700" y="550"/>
                  </a:lnTo>
                  <a:lnTo>
                    <a:pt x="692" y="565"/>
                  </a:lnTo>
                  <a:lnTo>
                    <a:pt x="681" y="580"/>
                  </a:lnTo>
                  <a:lnTo>
                    <a:pt x="671" y="595"/>
                  </a:lnTo>
                  <a:lnTo>
                    <a:pt x="661" y="609"/>
                  </a:lnTo>
                  <a:lnTo>
                    <a:pt x="649" y="623"/>
                  </a:lnTo>
                  <a:lnTo>
                    <a:pt x="636" y="636"/>
                  </a:lnTo>
                  <a:lnTo>
                    <a:pt x="622" y="648"/>
                  </a:lnTo>
                  <a:lnTo>
                    <a:pt x="609" y="660"/>
                  </a:lnTo>
                  <a:lnTo>
                    <a:pt x="596" y="671"/>
                  </a:lnTo>
                  <a:lnTo>
                    <a:pt x="581" y="682"/>
                  </a:lnTo>
                  <a:lnTo>
                    <a:pt x="566" y="691"/>
                  </a:lnTo>
                  <a:lnTo>
                    <a:pt x="550" y="699"/>
                  </a:lnTo>
                  <a:lnTo>
                    <a:pt x="534" y="708"/>
                  </a:lnTo>
                  <a:lnTo>
                    <a:pt x="518" y="716"/>
                  </a:lnTo>
                  <a:lnTo>
                    <a:pt x="500" y="723"/>
                  </a:lnTo>
                  <a:lnTo>
                    <a:pt x="484" y="729"/>
                  </a:lnTo>
                  <a:lnTo>
                    <a:pt x="466" y="733"/>
                  </a:lnTo>
                  <a:lnTo>
                    <a:pt x="448" y="738"/>
                  </a:lnTo>
                  <a:lnTo>
                    <a:pt x="429" y="741"/>
                  </a:lnTo>
                  <a:lnTo>
                    <a:pt x="411" y="744"/>
                  </a:lnTo>
                  <a:lnTo>
                    <a:pt x="392" y="745"/>
                  </a:lnTo>
                  <a:lnTo>
                    <a:pt x="373" y="745"/>
                  </a:lnTo>
                  <a:lnTo>
                    <a:pt x="354" y="745"/>
                  </a:lnTo>
                  <a:lnTo>
                    <a:pt x="335" y="744"/>
                  </a:lnTo>
                  <a:lnTo>
                    <a:pt x="315" y="741"/>
                  </a:lnTo>
                  <a:lnTo>
                    <a:pt x="298" y="738"/>
                  </a:lnTo>
                  <a:lnTo>
                    <a:pt x="280" y="733"/>
                  </a:lnTo>
                  <a:lnTo>
                    <a:pt x="262" y="729"/>
                  </a:lnTo>
                  <a:lnTo>
                    <a:pt x="245" y="723"/>
                  </a:lnTo>
                  <a:lnTo>
                    <a:pt x="228" y="716"/>
                  </a:lnTo>
                  <a:lnTo>
                    <a:pt x="211" y="708"/>
                  </a:lnTo>
                  <a:lnTo>
                    <a:pt x="196" y="699"/>
                  </a:lnTo>
                  <a:lnTo>
                    <a:pt x="180" y="691"/>
                  </a:lnTo>
                  <a:lnTo>
                    <a:pt x="165" y="682"/>
                  </a:lnTo>
                  <a:lnTo>
                    <a:pt x="150" y="671"/>
                  </a:lnTo>
                  <a:lnTo>
                    <a:pt x="136" y="660"/>
                  </a:lnTo>
                  <a:lnTo>
                    <a:pt x="122" y="648"/>
                  </a:lnTo>
                  <a:lnTo>
                    <a:pt x="109" y="636"/>
                  </a:lnTo>
                  <a:lnTo>
                    <a:pt x="97" y="623"/>
                  </a:lnTo>
                  <a:lnTo>
                    <a:pt x="85" y="609"/>
                  </a:lnTo>
                  <a:lnTo>
                    <a:pt x="74" y="595"/>
                  </a:lnTo>
                  <a:lnTo>
                    <a:pt x="63" y="580"/>
                  </a:lnTo>
                  <a:lnTo>
                    <a:pt x="54" y="565"/>
                  </a:lnTo>
                  <a:lnTo>
                    <a:pt x="46" y="550"/>
                  </a:lnTo>
                  <a:lnTo>
                    <a:pt x="37" y="534"/>
                  </a:lnTo>
                  <a:lnTo>
                    <a:pt x="29" y="518"/>
                  </a:lnTo>
                  <a:lnTo>
                    <a:pt x="23" y="500"/>
                  </a:lnTo>
                  <a:lnTo>
                    <a:pt x="18" y="483"/>
                  </a:lnTo>
                  <a:lnTo>
                    <a:pt x="12" y="465"/>
                  </a:lnTo>
                  <a:lnTo>
                    <a:pt x="7" y="447"/>
                  </a:lnTo>
                  <a:lnTo>
                    <a:pt x="4" y="429"/>
                  </a:lnTo>
                  <a:lnTo>
                    <a:pt x="1" y="410"/>
                  </a:lnTo>
                  <a:lnTo>
                    <a:pt x="0" y="391"/>
                  </a:lnTo>
                  <a:lnTo>
                    <a:pt x="0" y="372"/>
                  </a:lnTo>
                  <a:lnTo>
                    <a:pt x="0" y="353"/>
                  </a:lnTo>
                  <a:lnTo>
                    <a:pt x="1" y="335"/>
                  </a:lnTo>
                  <a:lnTo>
                    <a:pt x="4" y="316"/>
                  </a:lnTo>
                  <a:lnTo>
                    <a:pt x="7" y="298"/>
                  </a:lnTo>
                  <a:lnTo>
                    <a:pt x="12" y="279"/>
                  </a:lnTo>
                  <a:lnTo>
                    <a:pt x="18" y="261"/>
                  </a:lnTo>
                  <a:lnTo>
                    <a:pt x="23" y="245"/>
                  </a:lnTo>
                  <a:lnTo>
                    <a:pt x="29" y="227"/>
                  </a:lnTo>
                  <a:lnTo>
                    <a:pt x="37" y="211"/>
                  </a:lnTo>
                  <a:lnTo>
                    <a:pt x="46" y="195"/>
                  </a:lnTo>
                  <a:lnTo>
                    <a:pt x="54" y="180"/>
                  </a:lnTo>
                  <a:lnTo>
                    <a:pt x="63" y="164"/>
                  </a:lnTo>
                  <a:lnTo>
                    <a:pt x="74" y="149"/>
                  </a:lnTo>
                  <a:lnTo>
                    <a:pt x="85" y="136"/>
                  </a:lnTo>
                  <a:lnTo>
                    <a:pt x="97" y="123"/>
                  </a:lnTo>
                  <a:lnTo>
                    <a:pt x="109" y="109"/>
                  </a:lnTo>
                  <a:lnTo>
                    <a:pt x="122" y="98"/>
                  </a:lnTo>
                  <a:lnTo>
                    <a:pt x="136" y="86"/>
                  </a:lnTo>
                  <a:lnTo>
                    <a:pt x="150" y="74"/>
                  </a:lnTo>
                  <a:lnTo>
                    <a:pt x="165" y="64"/>
                  </a:lnTo>
                  <a:lnTo>
                    <a:pt x="180" y="53"/>
                  </a:lnTo>
                  <a:lnTo>
                    <a:pt x="196" y="45"/>
                  </a:lnTo>
                  <a:lnTo>
                    <a:pt x="211" y="37"/>
                  </a:lnTo>
                  <a:lnTo>
                    <a:pt x="228" y="30"/>
                  </a:lnTo>
                  <a:lnTo>
                    <a:pt x="245" y="22"/>
                  </a:lnTo>
                  <a:lnTo>
                    <a:pt x="262" y="17"/>
                  </a:lnTo>
                  <a:lnTo>
                    <a:pt x="280" y="12"/>
                  </a:lnTo>
                  <a:lnTo>
                    <a:pt x="298" y="8"/>
                  </a:lnTo>
                  <a:lnTo>
                    <a:pt x="315" y="5"/>
                  </a:lnTo>
                  <a:lnTo>
                    <a:pt x="335" y="2"/>
                  </a:lnTo>
                  <a:lnTo>
                    <a:pt x="354" y="0"/>
                  </a:lnTo>
                  <a:lnTo>
                    <a:pt x="373" y="0"/>
                  </a:lnTo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</p:grpSp>
      <p:pic>
        <p:nvPicPr>
          <p:cNvPr id="17613" name="Picture 154" descr="potop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320675" y="8620125"/>
            <a:ext cx="428625" cy="180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7614" name="Text Box 141"/>
          <p:cNvSpPr txBox="1">
            <a:spLocks noChangeArrowheads="1"/>
          </p:cNvSpPr>
          <p:nvPr/>
        </p:nvSpPr>
        <p:spPr bwMode="auto">
          <a:xfrm>
            <a:off x="915988" y="8388350"/>
            <a:ext cx="1333500" cy="3413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1312863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Затопленные нас. пункты </a:t>
            </a:r>
          </a:p>
        </p:txBody>
      </p:sp>
      <p:sp>
        <p:nvSpPr>
          <p:cNvPr id="17615" name="Oval 291"/>
          <p:cNvSpPr>
            <a:spLocks noChangeArrowheads="1"/>
          </p:cNvSpPr>
          <p:nvPr/>
        </p:nvSpPr>
        <p:spPr bwMode="auto">
          <a:xfrm>
            <a:off x="355600" y="8942388"/>
            <a:ext cx="252413" cy="212725"/>
          </a:xfrm>
          <a:prstGeom prst="ellipse">
            <a:avLst/>
          </a:prstGeom>
          <a:solidFill>
            <a:schemeClr val="bg1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wrap="none" lIns="91374" tIns="45690" rIns="91374" bIns="45690" anchor="ctr"/>
          <a:lstStyle/>
          <a:p>
            <a:pPr algn="ctr"/>
            <a:endParaRPr lang="ru-RU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7616" name="Oval 292"/>
          <p:cNvSpPr>
            <a:spLocks noChangeArrowheads="1"/>
          </p:cNvSpPr>
          <p:nvPr/>
        </p:nvSpPr>
        <p:spPr bwMode="auto">
          <a:xfrm>
            <a:off x="355600" y="8945563"/>
            <a:ext cx="252413" cy="2127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80" tIns="63849" rIns="127680" bIns="63849" anchor="ctr"/>
          <a:lstStyle/>
          <a:p>
            <a:pPr algn="ctr"/>
            <a:r>
              <a:rPr lang="ru-RU" sz="11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1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73" name="Полилиния 172"/>
          <p:cNvSpPr/>
          <p:nvPr/>
        </p:nvSpPr>
        <p:spPr bwMode="auto">
          <a:xfrm>
            <a:off x="25400" y="7697788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74" name="Полилиния 173"/>
          <p:cNvSpPr/>
          <p:nvPr/>
        </p:nvSpPr>
        <p:spPr bwMode="auto">
          <a:xfrm>
            <a:off x="3175" y="8177213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75" name="Полилиния 174"/>
          <p:cNvSpPr/>
          <p:nvPr/>
        </p:nvSpPr>
        <p:spPr bwMode="auto">
          <a:xfrm>
            <a:off x="3175" y="7935913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7620" name="Text Box 51"/>
          <p:cNvSpPr txBox="1">
            <a:spLocks noChangeArrowheads="1"/>
          </p:cNvSpPr>
          <p:nvPr/>
        </p:nvSpPr>
        <p:spPr bwMode="auto">
          <a:xfrm>
            <a:off x="788988" y="7650163"/>
            <a:ext cx="1857375" cy="312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Начало</a:t>
            </a:r>
            <a:r>
              <a:rPr lang="ru-RU" sz="1200">
                <a:solidFill>
                  <a:schemeClr val="tx1"/>
                </a:solidFill>
                <a:cs typeface="Times New Roman" pitchFamily="18" charset="0"/>
              </a:rPr>
              <a:t> подтопления</a:t>
            </a:r>
          </a:p>
        </p:txBody>
      </p:sp>
      <p:sp>
        <p:nvSpPr>
          <p:cNvPr id="17621" name="Text Box 51"/>
          <p:cNvSpPr txBox="1">
            <a:spLocks noChangeArrowheads="1"/>
          </p:cNvSpPr>
          <p:nvPr/>
        </p:nvSpPr>
        <p:spPr bwMode="auto">
          <a:xfrm>
            <a:off x="717550" y="7920038"/>
            <a:ext cx="2071688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Максимальный уровень</a:t>
            </a:r>
          </a:p>
        </p:txBody>
      </p:sp>
      <p:sp>
        <p:nvSpPr>
          <p:cNvPr id="17622" name="Text Box 51"/>
          <p:cNvSpPr txBox="1">
            <a:spLocks noChangeArrowheads="1"/>
          </p:cNvSpPr>
          <p:nvPr/>
        </p:nvSpPr>
        <p:spPr bwMode="auto">
          <a:xfrm>
            <a:off x="731838" y="8202613"/>
            <a:ext cx="2071687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Критический уровень</a:t>
            </a:r>
          </a:p>
        </p:txBody>
      </p:sp>
      <p:sp>
        <p:nvSpPr>
          <p:cNvPr id="17623" name="Text Box 63"/>
          <p:cNvSpPr txBox="1">
            <a:spLocks noChangeArrowheads="1"/>
          </p:cNvSpPr>
          <p:nvPr/>
        </p:nvSpPr>
        <p:spPr bwMode="auto">
          <a:xfrm>
            <a:off x="796925" y="8713788"/>
            <a:ext cx="2192338" cy="763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5821" tIns="42906" rIns="85821" bIns="42906">
            <a:spAutoFit/>
          </a:bodyPr>
          <a:lstStyle/>
          <a:p>
            <a:pPr algn="ctr" defTabSz="866775" eaLnBrk="0" hangingPunct="0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Участок местности способный</a:t>
            </a:r>
          </a:p>
          <a:p>
            <a:pPr algn="ctr" defTabSz="866775" eaLnBrk="0" hangingPunct="0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принять вертолет без дополнительной подготовки</a:t>
            </a:r>
          </a:p>
          <a:p>
            <a:pPr algn="ctr" defTabSz="866775" eaLnBrk="0" hangingPunct="0"/>
            <a:endParaRPr lang="ru-RU" sz="11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80" name="TextBox 362"/>
          <p:cNvSpPr txBox="1">
            <a:spLocks noChangeArrowheads="1"/>
          </p:cNvSpPr>
          <p:nvPr/>
        </p:nvSpPr>
        <p:spPr bwMode="auto">
          <a:xfrm>
            <a:off x="1093788" y="9331325"/>
            <a:ext cx="1352550" cy="25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Маршрут эвакуации</a:t>
            </a:r>
          </a:p>
        </p:txBody>
      </p:sp>
      <p:sp>
        <p:nvSpPr>
          <p:cNvPr id="17625" name="Oval 237"/>
          <p:cNvSpPr>
            <a:spLocks noChangeArrowheads="1"/>
          </p:cNvSpPr>
          <p:nvPr/>
        </p:nvSpPr>
        <p:spPr bwMode="auto">
          <a:xfrm>
            <a:off x="284163" y="7442200"/>
            <a:ext cx="219075" cy="215900"/>
          </a:xfrm>
          <a:prstGeom prst="ellipse">
            <a:avLst/>
          </a:prstGeom>
          <a:solidFill>
            <a:srgbClr val="00B0F0">
              <a:alpha val="70979"/>
            </a:srgbClr>
          </a:solidFill>
          <a:ln w="31750" algn="ctr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000000"/>
            </a:prstShdw>
          </a:effectLst>
        </p:spPr>
        <p:txBody>
          <a:bodyPr wrap="none" lIns="91372" tIns="45687" rIns="91372" bIns="45687" anchor="ctr"/>
          <a:lstStyle/>
          <a:p>
            <a:pPr algn="ctr" defTabSz="1279525"/>
            <a:r>
              <a:rPr lang="ru-RU" sz="1300">
                <a:solidFill>
                  <a:schemeClr val="tx1"/>
                </a:solidFill>
              </a:rPr>
              <a:t>1</a:t>
            </a:r>
          </a:p>
        </p:txBody>
      </p:sp>
      <p:sp>
        <p:nvSpPr>
          <p:cNvPr id="17626" name="Rectangle 95"/>
          <p:cNvSpPr>
            <a:spLocks noChangeArrowheads="1"/>
          </p:cNvSpPr>
          <p:nvPr/>
        </p:nvSpPr>
        <p:spPr bwMode="auto">
          <a:xfrm>
            <a:off x="725488" y="7364413"/>
            <a:ext cx="1792287" cy="3635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83" tIns="45692" rIns="91383" bIns="45692">
            <a:spAutoFit/>
          </a:bodyPr>
          <a:lstStyle/>
          <a:p>
            <a:pPr algn="ctr" defTabSz="912813">
              <a:lnSpc>
                <a:spcPct val="80000"/>
              </a:lnSpc>
            </a:pPr>
            <a:r>
              <a:rPr lang="ru-RU" sz="1100">
                <a:solidFill>
                  <a:schemeClr val="tx1"/>
                </a:solidFill>
              </a:rPr>
              <a:t>Нумерация подтапливаемого участка</a:t>
            </a:r>
          </a:p>
        </p:txBody>
      </p:sp>
      <p:cxnSp>
        <p:nvCxnSpPr>
          <p:cNvPr id="185" name="Прямая со стрелкой 184"/>
          <p:cNvCxnSpPr/>
          <p:nvPr/>
        </p:nvCxnSpPr>
        <p:spPr bwMode="auto">
          <a:xfrm>
            <a:off x="257175" y="9372600"/>
            <a:ext cx="577850" cy="71438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628" name="Rectangle 299"/>
          <p:cNvSpPr>
            <a:spLocks noChangeArrowheads="1"/>
          </p:cNvSpPr>
          <p:nvPr/>
        </p:nvSpPr>
        <p:spPr bwMode="auto">
          <a:xfrm>
            <a:off x="333375" y="5405438"/>
            <a:ext cx="285750" cy="252412"/>
          </a:xfrm>
          <a:prstGeom prst="rect">
            <a:avLst/>
          </a:prstGeom>
          <a:solidFill>
            <a:srgbClr val="FFFF99"/>
          </a:solidFill>
          <a:ln w="25400">
            <a:noFill/>
            <a:miter lim="800000"/>
            <a:headEnd/>
            <a:tailEnd/>
          </a:ln>
        </p:spPr>
        <p:txBody>
          <a:bodyPr lIns="16565" tIns="16565" rIns="16565" bIns="16565"/>
          <a:lstStyle/>
          <a:p>
            <a:pPr defTabSz="1593850"/>
            <a:r>
              <a:rPr lang="ru-RU" sz="800" b="1" u="sng">
                <a:solidFill>
                  <a:schemeClr val="tx1"/>
                </a:solidFill>
                <a:cs typeface="Times New Roman" pitchFamily="18" charset="0"/>
              </a:rPr>
              <a:t>ЦРБ</a:t>
            </a:r>
          </a:p>
          <a:p>
            <a:pPr defTabSz="1593850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306</a:t>
            </a:r>
          </a:p>
        </p:txBody>
      </p:sp>
      <p:grpSp>
        <p:nvGrpSpPr>
          <p:cNvPr id="26" name="Group 300"/>
          <p:cNvGrpSpPr>
            <a:grpSpLocks/>
          </p:cNvGrpSpPr>
          <p:nvPr/>
        </p:nvGrpSpPr>
        <p:grpSpPr bwMode="auto">
          <a:xfrm>
            <a:off x="42863" y="5432425"/>
            <a:ext cx="384175" cy="196850"/>
            <a:chOff x="3288" y="3929"/>
            <a:chExt cx="479" cy="211"/>
          </a:xfrm>
        </p:grpSpPr>
        <p:grpSp>
          <p:nvGrpSpPr>
            <p:cNvPr id="27" name="Group 301"/>
            <p:cNvGrpSpPr>
              <a:grpSpLocks/>
            </p:cNvGrpSpPr>
            <p:nvPr/>
          </p:nvGrpSpPr>
          <p:grpSpPr bwMode="auto">
            <a:xfrm>
              <a:off x="3288" y="3929"/>
              <a:ext cx="317" cy="211"/>
              <a:chOff x="0" y="1"/>
              <a:chExt cx="20000" cy="19999"/>
            </a:xfrm>
          </p:grpSpPr>
          <p:sp>
            <p:nvSpPr>
              <p:cNvPr id="17727" name="Rectangle 302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19271" tIns="59636" rIns="119271" bIns="59636"/>
              <a:lstStyle/>
              <a:p>
                <a:pPr defTabSz="1593850"/>
                <a:endParaRPr lang="ru-RU" sz="310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17728" name="Line 303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7729" name="Line 304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8" name="Group 305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7731" name="Line 306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732" name="Line 307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17726" name="Line 308"/>
            <p:cNvSpPr>
              <a:spLocks noChangeShapeType="1"/>
            </p:cNvSpPr>
            <p:nvPr/>
          </p:nvSpPr>
          <p:spPr bwMode="auto">
            <a:xfrm>
              <a:off x="3669" y="4064"/>
              <a:ext cx="98" cy="1"/>
            </a:xfrm>
            <a:prstGeom prst="line">
              <a:avLst/>
            </a:prstGeom>
            <a:noFill/>
            <a:ln w="25400">
              <a:noFill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</p:grpSp>
      <p:graphicFrame>
        <p:nvGraphicFramePr>
          <p:cNvPr id="17415" name="Object 181"/>
          <p:cNvGraphicFramePr>
            <a:graphicFrameLocks noChangeAspect="1"/>
          </p:cNvGraphicFramePr>
          <p:nvPr/>
        </p:nvGraphicFramePr>
        <p:xfrm>
          <a:off x="42863" y="5813425"/>
          <a:ext cx="287337" cy="273050"/>
        </p:xfrm>
        <a:graphic>
          <a:graphicData uri="http://schemas.openxmlformats.org/presentationml/2006/ole">
            <p:oleObj spid="_x0000_s820231" name="Clip" r:id="rId13" imgW="568824" imgH="706443" progId="">
              <p:embed/>
            </p:oleObj>
          </a:graphicData>
        </a:graphic>
      </p:graphicFrame>
      <p:sp>
        <p:nvSpPr>
          <p:cNvPr id="17630" name="Прямоугольник 101"/>
          <p:cNvSpPr>
            <a:spLocks noChangeArrowheads="1"/>
          </p:cNvSpPr>
          <p:nvPr/>
        </p:nvSpPr>
        <p:spPr bwMode="auto">
          <a:xfrm>
            <a:off x="215900" y="5699125"/>
            <a:ext cx="2865438" cy="4953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2161" tIns="61081" rIns="122161" bIns="61081">
            <a:spAutoFit/>
          </a:bodyPr>
          <a:lstStyle/>
          <a:p>
            <a:pPr algn="ctr" defTabSz="1219200" eaLnBrk="0" hangingPunct="0">
              <a:spcBef>
                <a:spcPct val="2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Силы и средства,  привлекаемые</a:t>
            </a:r>
          </a:p>
          <a:p>
            <a:pPr algn="ctr" defTabSz="1219200" eaLnBrk="0" hangingPunct="0">
              <a:spcBef>
                <a:spcPct val="2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 к ликвидации и эвакуации</a:t>
            </a:r>
          </a:p>
        </p:txBody>
      </p:sp>
      <p:sp>
        <p:nvSpPr>
          <p:cNvPr id="17631" name="Text Box 438"/>
          <p:cNvSpPr txBox="1">
            <a:spLocks noChangeArrowheads="1"/>
          </p:cNvSpPr>
          <p:nvPr/>
        </p:nvSpPr>
        <p:spPr bwMode="auto">
          <a:xfrm>
            <a:off x="757238" y="6053138"/>
            <a:ext cx="2286000" cy="5032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63201" tIns="81601" rIns="163201" bIns="81601">
            <a:spAutoFit/>
          </a:bodyPr>
          <a:lstStyle/>
          <a:p>
            <a:pPr algn="ctr" defTabSz="1857375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начальник гарнизона пожарной охраны</a:t>
            </a:r>
          </a:p>
        </p:txBody>
      </p:sp>
      <p:graphicFrame>
        <p:nvGraphicFramePr>
          <p:cNvPr id="17416" name="Object 167"/>
          <p:cNvGraphicFramePr>
            <a:graphicFrameLocks noChangeAspect="1"/>
          </p:cNvGraphicFramePr>
          <p:nvPr/>
        </p:nvGraphicFramePr>
        <p:xfrm>
          <a:off x="217488" y="6283325"/>
          <a:ext cx="290512" cy="374650"/>
        </p:xfrm>
        <a:graphic>
          <a:graphicData uri="http://schemas.openxmlformats.org/presentationml/2006/ole">
            <p:oleObj spid="_x0000_s820232" name="Clip" r:id="rId14" imgW="590231" imgH="703385" progId="">
              <p:embed/>
            </p:oleObj>
          </a:graphicData>
        </a:graphic>
      </p:graphicFrame>
      <p:sp>
        <p:nvSpPr>
          <p:cNvPr id="17632" name="Text Box 441"/>
          <p:cNvSpPr txBox="1">
            <a:spLocks noChangeArrowheads="1"/>
          </p:cNvSpPr>
          <p:nvPr/>
        </p:nvSpPr>
        <p:spPr bwMode="auto">
          <a:xfrm>
            <a:off x="114300" y="6189663"/>
            <a:ext cx="431800" cy="2936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93" tIns="45697" rIns="91393" bIns="45697">
            <a:spAutoFit/>
          </a:bodyPr>
          <a:lstStyle/>
          <a:p>
            <a:pPr algn="ctr" defTabSz="1857375">
              <a:spcBef>
                <a:spcPct val="50000"/>
              </a:spcBef>
            </a:pPr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нг</a:t>
            </a:r>
          </a:p>
        </p:txBody>
      </p:sp>
      <p:sp>
        <p:nvSpPr>
          <p:cNvPr id="17633" name="Text Box 69"/>
          <p:cNvSpPr txBox="1">
            <a:spLocks noChangeArrowheads="1"/>
          </p:cNvSpPr>
          <p:nvPr/>
        </p:nvSpPr>
        <p:spPr bwMode="auto">
          <a:xfrm>
            <a:off x="573088" y="5308600"/>
            <a:ext cx="24034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065" tIns="60576" rIns="121065" bIns="60576">
            <a:spAutoFit/>
          </a:bodyPr>
          <a:lstStyle/>
          <a:p>
            <a:pPr algn="ctr" defTabSz="1219200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-районная (городская  больница) с ук.номера и кол. коек</a:t>
            </a:r>
          </a:p>
        </p:txBody>
      </p:sp>
      <p:sp>
        <p:nvSpPr>
          <p:cNvPr id="17634" name="Text Box 384"/>
          <p:cNvSpPr txBox="1">
            <a:spLocks noChangeArrowheads="1"/>
          </p:cNvSpPr>
          <p:nvPr/>
        </p:nvSpPr>
        <p:spPr bwMode="auto">
          <a:xfrm>
            <a:off x="479425" y="4872038"/>
            <a:ext cx="2492375" cy="5715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63201" tIns="81601" rIns="163201" bIns="81601">
            <a:spAutoFit/>
          </a:bodyPr>
          <a:lstStyle/>
          <a:p>
            <a:pPr algn="ctr" defTabSz="1857375">
              <a:lnSpc>
                <a:spcPct val="80000"/>
              </a:lnSpc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федеральная противопожарная служба </a:t>
            </a:r>
          </a:p>
          <a:p>
            <a:pPr algn="ctr" defTabSz="1857375">
              <a:lnSpc>
                <a:spcPct val="80000"/>
              </a:lnSpc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МЧС России</a:t>
            </a:r>
          </a:p>
        </p:txBody>
      </p:sp>
      <p:sp>
        <p:nvSpPr>
          <p:cNvPr id="17635" name="Text Box 451"/>
          <p:cNvSpPr txBox="1">
            <a:spLocks noChangeArrowheads="1"/>
          </p:cNvSpPr>
          <p:nvPr/>
        </p:nvSpPr>
        <p:spPr bwMode="auto">
          <a:xfrm>
            <a:off x="539750" y="6523038"/>
            <a:ext cx="2503488" cy="461962"/>
          </a:xfrm>
          <a:prstGeom prst="rect">
            <a:avLst/>
          </a:prstGeom>
          <a:noFill/>
          <a:ln w="34925" algn="ctr">
            <a:noFill/>
            <a:prstDash val="dash"/>
            <a:miter lim="800000"/>
            <a:headEnd/>
            <a:tailEnd/>
          </a:ln>
        </p:spPr>
        <p:txBody>
          <a:bodyPr lIns="122132" tIns="61069" rIns="122132" bIns="61069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Пункт временного размещения (ПВР)</a:t>
            </a:r>
          </a:p>
        </p:txBody>
      </p:sp>
      <p:sp>
        <p:nvSpPr>
          <p:cNvPr id="17636" name="Freeform 271"/>
          <p:cNvSpPr>
            <a:spLocks/>
          </p:cNvSpPr>
          <p:nvPr/>
        </p:nvSpPr>
        <p:spPr bwMode="auto">
          <a:xfrm>
            <a:off x="114300" y="6913563"/>
            <a:ext cx="23813" cy="30162"/>
          </a:xfrm>
          <a:custGeom>
            <a:avLst/>
            <a:gdLst>
              <a:gd name="T0" fmla="*/ 0 w 139"/>
              <a:gd name="T1" fmla="*/ 2147483647 h 135"/>
              <a:gd name="T2" fmla="*/ 0 w 139"/>
              <a:gd name="T3" fmla="*/ 2147483647 h 135"/>
              <a:gd name="T4" fmla="*/ 0 w 139"/>
              <a:gd name="T5" fmla="*/ 2147483647 h 135"/>
              <a:gd name="T6" fmla="*/ 0 w 139"/>
              <a:gd name="T7" fmla="*/ 2147483647 h 135"/>
              <a:gd name="T8" fmla="*/ 0 w 139"/>
              <a:gd name="T9" fmla="*/ 2147483647 h 135"/>
              <a:gd name="T10" fmla="*/ 0 w 139"/>
              <a:gd name="T11" fmla="*/ 0 h 135"/>
              <a:gd name="T12" fmla="*/ 0 w 139"/>
              <a:gd name="T13" fmla="*/ 0 h 135"/>
              <a:gd name="T14" fmla="*/ 0 w 139"/>
              <a:gd name="T15" fmla="*/ 2147483647 h 135"/>
              <a:gd name="T16" fmla="*/ 0 w 139"/>
              <a:gd name="T17" fmla="*/ 2147483647 h 13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39"/>
              <a:gd name="T28" fmla="*/ 0 h 135"/>
              <a:gd name="T29" fmla="*/ 139 w 139"/>
              <a:gd name="T30" fmla="*/ 135 h 13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39" h="135">
                <a:moveTo>
                  <a:pt x="0" y="135"/>
                </a:moveTo>
                <a:lnTo>
                  <a:pt x="0" y="92"/>
                </a:lnTo>
                <a:lnTo>
                  <a:pt x="46" y="92"/>
                </a:lnTo>
                <a:lnTo>
                  <a:pt x="46" y="47"/>
                </a:lnTo>
                <a:lnTo>
                  <a:pt x="92" y="47"/>
                </a:lnTo>
                <a:lnTo>
                  <a:pt x="92" y="0"/>
                </a:lnTo>
                <a:lnTo>
                  <a:pt x="139" y="0"/>
                </a:lnTo>
                <a:lnTo>
                  <a:pt x="139" y="135"/>
                </a:lnTo>
                <a:lnTo>
                  <a:pt x="0" y="135"/>
                </a:lnTo>
                <a:close/>
              </a:path>
            </a:pathLst>
          </a:custGeom>
          <a:solidFill>
            <a:srgbClr val="7C0000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37" name="Freeform 272"/>
          <p:cNvSpPr>
            <a:spLocks/>
          </p:cNvSpPr>
          <p:nvPr/>
        </p:nvSpPr>
        <p:spPr bwMode="auto">
          <a:xfrm>
            <a:off x="138113" y="6672263"/>
            <a:ext cx="327025" cy="271462"/>
          </a:xfrm>
          <a:custGeom>
            <a:avLst/>
            <a:gdLst>
              <a:gd name="T0" fmla="*/ 0 w 1946"/>
              <a:gd name="T1" fmla="*/ 2147483647 h 1278"/>
              <a:gd name="T2" fmla="*/ 0 w 1946"/>
              <a:gd name="T3" fmla="*/ 2147483647 h 1278"/>
              <a:gd name="T4" fmla="*/ 0 w 1946"/>
              <a:gd name="T5" fmla="*/ 2147483647 h 1278"/>
              <a:gd name="T6" fmla="*/ 0 w 1946"/>
              <a:gd name="T7" fmla="*/ 2147483647 h 1278"/>
              <a:gd name="T8" fmla="*/ 0 w 1946"/>
              <a:gd name="T9" fmla="*/ 2147483647 h 1278"/>
              <a:gd name="T10" fmla="*/ 0 w 1946"/>
              <a:gd name="T11" fmla="*/ 2147483647 h 1278"/>
              <a:gd name="T12" fmla="*/ 0 w 1946"/>
              <a:gd name="T13" fmla="*/ 2147483647 h 1278"/>
              <a:gd name="T14" fmla="*/ 0 w 1946"/>
              <a:gd name="T15" fmla="*/ 2147483647 h 1278"/>
              <a:gd name="T16" fmla="*/ 0 w 1946"/>
              <a:gd name="T17" fmla="*/ 2147483647 h 1278"/>
              <a:gd name="T18" fmla="*/ 0 w 1946"/>
              <a:gd name="T19" fmla="*/ 2147483647 h 1278"/>
              <a:gd name="T20" fmla="*/ 0 w 1946"/>
              <a:gd name="T21" fmla="*/ 2147483647 h 1278"/>
              <a:gd name="T22" fmla="*/ 0 w 1946"/>
              <a:gd name="T23" fmla="*/ 2147483647 h 1278"/>
              <a:gd name="T24" fmla="*/ 0 w 1946"/>
              <a:gd name="T25" fmla="*/ 2147483647 h 1278"/>
              <a:gd name="T26" fmla="*/ 0 w 1946"/>
              <a:gd name="T27" fmla="*/ 2147483647 h 1278"/>
              <a:gd name="T28" fmla="*/ 0 w 1946"/>
              <a:gd name="T29" fmla="*/ 2147483647 h 1278"/>
              <a:gd name="T30" fmla="*/ 0 w 1946"/>
              <a:gd name="T31" fmla="*/ 2147483647 h 1278"/>
              <a:gd name="T32" fmla="*/ 0 w 1946"/>
              <a:gd name="T33" fmla="*/ 2147483647 h 1278"/>
              <a:gd name="T34" fmla="*/ 0 w 1946"/>
              <a:gd name="T35" fmla="*/ 0 h 1278"/>
              <a:gd name="T36" fmla="*/ 0 w 1946"/>
              <a:gd name="T37" fmla="*/ 0 h 1278"/>
              <a:gd name="T38" fmla="*/ 0 w 1946"/>
              <a:gd name="T39" fmla="*/ 0 h 1278"/>
              <a:gd name="T40" fmla="*/ 0 w 1946"/>
              <a:gd name="T41" fmla="*/ 2147483647 h 1278"/>
              <a:gd name="T42" fmla="*/ 0 w 1946"/>
              <a:gd name="T43" fmla="*/ 2147483647 h 1278"/>
              <a:gd name="T44" fmla="*/ 0 w 1946"/>
              <a:gd name="T45" fmla="*/ 2147483647 h 1278"/>
              <a:gd name="T46" fmla="*/ 0 w 1946"/>
              <a:gd name="T47" fmla="*/ 2147483647 h 1278"/>
              <a:gd name="T48" fmla="*/ 0 w 1946"/>
              <a:gd name="T49" fmla="*/ 2147483647 h 1278"/>
              <a:gd name="T50" fmla="*/ 0 w 1946"/>
              <a:gd name="T51" fmla="*/ 2147483647 h 1278"/>
              <a:gd name="T52" fmla="*/ 0 w 1946"/>
              <a:gd name="T53" fmla="*/ 2147483647 h 1278"/>
              <a:gd name="T54" fmla="*/ 0 w 1946"/>
              <a:gd name="T55" fmla="*/ 2147483647 h 1278"/>
              <a:gd name="T56" fmla="*/ 0 w 1946"/>
              <a:gd name="T57" fmla="*/ 2147483647 h 1278"/>
              <a:gd name="T58" fmla="*/ 0 w 1946"/>
              <a:gd name="T59" fmla="*/ 2147483647 h 1278"/>
              <a:gd name="T60" fmla="*/ 0 w 1946"/>
              <a:gd name="T61" fmla="*/ 2147483647 h 1278"/>
              <a:gd name="T62" fmla="*/ 0 w 1946"/>
              <a:gd name="T63" fmla="*/ 2147483647 h 1278"/>
              <a:gd name="T64" fmla="*/ 0 w 1946"/>
              <a:gd name="T65" fmla="*/ 2147483647 h 1278"/>
              <a:gd name="T66" fmla="*/ 0 w 1946"/>
              <a:gd name="T67" fmla="*/ 2147483647 h 1278"/>
              <a:gd name="T68" fmla="*/ 0 w 1946"/>
              <a:gd name="T69" fmla="*/ 2147483647 h 1278"/>
              <a:gd name="T70" fmla="*/ 0 w 1946"/>
              <a:gd name="T71" fmla="*/ 2147483647 h 1278"/>
              <a:gd name="T72" fmla="*/ 0 w 1946"/>
              <a:gd name="T73" fmla="*/ 2147483647 h 1278"/>
              <a:gd name="T74" fmla="*/ 0 w 1946"/>
              <a:gd name="T75" fmla="*/ 2147483647 h 12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946"/>
              <a:gd name="T115" fmla="*/ 0 h 1278"/>
              <a:gd name="T116" fmla="*/ 1946 w 1946"/>
              <a:gd name="T117" fmla="*/ 1278 h 12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946" h="1278">
                <a:moveTo>
                  <a:pt x="0" y="1278"/>
                </a:moveTo>
                <a:lnTo>
                  <a:pt x="0" y="103"/>
                </a:lnTo>
                <a:lnTo>
                  <a:pt x="753" y="103"/>
                </a:lnTo>
                <a:lnTo>
                  <a:pt x="754" y="93"/>
                </a:lnTo>
                <a:lnTo>
                  <a:pt x="757" y="82"/>
                </a:lnTo>
                <a:lnTo>
                  <a:pt x="763" y="72"/>
                </a:lnTo>
                <a:lnTo>
                  <a:pt x="769" y="63"/>
                </a:lnTo>
                <a:lnTo>
                  <a:pt x="779" y="55"/>
                </a:lnTo>
                <a:lnTo>
                  <a:pt x="790" y="46"/>
                </a:lnTo>
                <a:lnTo>
                  <a:pt x="803" y="38"/>
                </a:lnTo>
                <a:lnTo>
                  <a:pt x="817" y="30"/>
                </a:lnTo>
                <a:lnTo>
                  <a:pt x="833" y="24"/>
                </a:lnTo>
                <a:lnTo>
                  <a:pt x="849" y="18"/>
                </a:lnTo>
                <a:lnTo>
                  <a:pt x="867" y="13"/>
                </a:lnTo>
                <a:lnTo>
                  <a:pt x="887" y="8"/>
                </a:lnTo>
                <a:lnTo>
                  <a:pt x="907" y="5"/>
                </a:lnTo>
                <a:lnTo>
                  <a:pt x="928" y="3"/>
                </a:lnTo>
                <a:lnTo>
                  <a:pt x="950" y="0"/>
                </a:lnTo>
                <a:lnTo>
                  <a:pt x="972" y="0"/>
                </a:lnTo>
                <a:lnTo>
                  <a:pt x="995" y="0"/>
                </a:lnTo>
                <a:lnTo>
                  <a:pt x="1017" y="3"/>
                </a:lnTo>
                <a:lnTo>
                  <a:pt x="1038" y="5"/>
                </a:lnTo>
                <a:lnTo>
                  <a:pt x="1059" y="8"/>
                </a:lnTo>
                <a:lnTo>
                  <a:pt x="1078" y="13"/>
                </a:lnTo>
                <a:lnTo>
                  <a:pt x="1096" y="18"/>
                </a:lnTo>
                <a:lnTo>
                  <a:pt x="1113" y="24"/>
                </a:lnTo>
                <a:lnTo>
                  <a:pt x="1129" y="30"/>
                </a:lnTo>
                <a:lnTo>
                  <a:pt x="1143" y="38"/>
                </a:lnTo>
                <a:lnTo>
                  <a:pt x="1155" y="46"/>
                </a:lnTo>
                <a:lnTo>
                  <a:pt x="1167" y="55"/>
                </a:lnTo>
                <a:lnTo>
                  <a:pt x="1175" y="63"/>
                </a:lnTo>
                <a:lnTo>
                  <a:pt x="1183" y="72"/>
                </a:lnTo>
                <a:lnTo>
                  <a:pt x="1189" y="82"/>
                </a:lnTo>
                <a:lnTo>
                  <a:pt x="1192" y="93"/>
                </a:lnTo>
                <a:lnTo>
                  <a:pt x="1193" y="103"/>
                </a:lnTo>
                <a:lnTo>
                  <a:pt x="1946" y="103"/>
                </a:lnTo>
                <a:lnTo>
                  <a:pt x="1946" y="1277"/>
                </a:lnTo>
                <a:lnTo>
                  <a:pt x="0" y="1278"/>
                </a:lnTo>
                <a:close/>
              </a:path>
            </a:pathLst>
          </a:custGeom>
          <a:solidFill>
            <a:srgbClr val="B23333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38" name="Rectangle 273"/>
          <p:cNvSpPr>
            <a:spLocks noChangeArrowheads="1"/>
          </p:cNvSpPr>
          <p:nvPr/>
        </p:nvSpPr>
        <p:spPr bwMode="auto">
          <a:xfrm>
            <a:off x="347663" y="6799263"/>
            <a:ext cx="20637" cy="7937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39" name="Rectangle 274"/>
          <p:cNvSpPr>
            <a:spLocks noChangeArrowheads="1"/>
          </p:cNvSpPr>
          <p:nvPr/>
        </p:nvSpPr>
        <p:spPr bwMode="auto">
          <a:xfrm>
            <a:off x="338138" y="6810375"/>
            <a:ext cx="19050" cy="11113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0" name="Rectangle 275"/>
          <p:cNvSpPr>
            <a:spLocks noChangeArrowheads="1"/>
          </p:cNvSpPr>
          <p:nvPr/>
        </p:nvSpPr>
        <p:spPr bwMode="auto">
          <a:xfrm>
            <a:off x="407988" y="6786563"/>
            <a:ext cx="20637" cy="7937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1" name="Rectangle 276"/>
          <p:cNvSpPr>
            <a:spLocks noChangeArrowheads="1"/>
          </p:cNvSpPr>
          <p:nvPr/>
        </p:nvSpPr>
        <p:spPr bwMode="auto">
          <a:xfrm>
            <a:off x="396875" y="6799263"/>
            <a:ext cx="20638" cy="7937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2" name="Rectangle 277"/>
          <p:cNvSpPr>
            <a:spLocks noChangeArrowheads="1"/>
          </p:cNvSpPr>
          <p:nvPr/>
        </p:nvSpPr>
        <p:spPr bwMode="auto">
          <a:xfrm>
            <a:off x="396875" y="6775450"/>
            <a:ext cx="20638" cy="7938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3" name="Rectangle 278"/>
          <p:cNvSpPr>
            <a:spLocks noChangeArrowheads="1"/>
          </p:cNvSpPr>
          <p:nvPr/>
        </p:nvSpPr>
        <p:spPr bwMode="auto">
          <a:xfrm>
            <a:off x="138113" y="6796088"/>
            <a:ext cx="19050" cy="9525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4" name="Rectangle 279"/>
          <p:cNvSpPr>
            <a:spLocks noChangeArrowheads="1"/>
          </p:cNvSpPr>
          <p:nvPr/>
        </p:nvSpPr>
        <p:spPr bwMode="auto">
          <a:xfrm>
            <a:off x="138113" y="6783388"/>
            <a:ext cx="7937" cy="11112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5" name="Rectangle 280"/>
          <p:cNvSpPr>
            <a:spLocks noChangeArrowheads="1"/>
          </p:cNvSpPr>
          <p:nvPr/>
        </p:nvSpPr>
        <p:spPr bwMode="auto">
          <a:xfrm>
            <a:off x="138113" y="6807200"/>
            <a:ext cx="7937" cy="11113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6" name="Rectangle 281"/>
          <p:cNvSpPr>
            <a:spLocks noChangeArrowheads="1"/>
          </p:cNvSpPr>
          <p:nvPr/>
        </p:nvSpPr>
        <p:spPr bwMode="auto">
          <a:xfrm>
            <a:off x="225425" y="6796088"/>
            <a:ext cx="20638" cy="9525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7" name="Rectangle 282"/>
          <p:cNvSpPr>
            <a:spLocks noChangeArrowheads="1"/>
          </p:cNvSpPr>
          <p:nvPr/>
        </p:nvSpPr>
        <p:spPr bwMode="auto">
          <a:xfrm>
            <a:off x="214313" y="6807200"/>
            <a:ext cx="20637" cy="11113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8" name="Rectangle 283"/>
          <p:cNvSpPr>
            <a:spLocks noChangeArrowheads="1"/>
          </p:cNvSpPr>
          <p:nvPr/>
        </p:nvSpPr>
        <p:spPr bwMode="auto">
          <a:xfrm>
            <a:off x="138113" y="6888163"/>
            <a:ext cx="19050" cy="11112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49" name="Rectangle 284"/>
          <p:cNvSpPr>
            <a:spLocks noChangeArrowheads="1"/>
          </p:cNvSpPr>
          <p:nvPr/>
        </p:nvSpPr>
        <p:spPr bwMode="auto">
          <a:xfrm>
            <a:off x="138113" y="6877050"/>
            <a:ext cx="7937" cy="9525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50" name="Rectangle 285"/>
          <p:cNvSpPr>
            <a:spLocks noChangeArrowheads="1"/>
          </p:cNvSpPr>
          <p:nvPr/>
        </p:nvSpPr>
        <p:spPr bwMode="auto">
          <a:xfrm>
            <a:off x="138113" y="6900863"/>
            <a:ext cx="7937" cy="9525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51" name="Rectangle 286"/>
          <p:cNvSpPr>
            <a:spLocks noChangeArrowheads="1"/>
          </p:cNvSpPr>
          <p:nvPr/>
        </p:nvSpPr>
        <p:spPr bwMode="auto">
          <a:xfrm>
            <a:off x="225425" y="6888163"/>
            <a:ext cx="20638" cy="11112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52" name="Rectangle 287"/>
          <p:cNvSpPr>
            <a:spLocks noChangeArrowheads="1"/>
          </p:cNvSpPr>
          <p:nvPr/>
        </p:nvSpPr>
        <p:spPr bwMode="auto">
          <a:xfrm>
            <a:off x="214313" y="6900863"/>
            <a:ext cx="20637" cy="9525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53" name="Freeform 288"/>
          <p:cNvSpPr>
            <a:spLocks/>
          </p:cNvSpPr>
          <p:nvPr/>
        </p:nvSpPr>
        <p:spPr bwMode="auto">
          <a:xfrm>
            <a:off x="265113" y="6796088"/>
            <a:ext cx="73025" cy="22225"/>
          </a:xfrm>
          <a:custGeom>
            <a:avLst/>
            <a:gdLst>
              <a:gd name="T0" fmla="*/ 0 w 440"/>
              <a:gd name="T1" fmla="*/ 2147483647 h 102"/>
              <a:gd name="T2" fmla="*/ 0 w 440"/>
              <a:gd name="T3" fmla="*/ 2147483647 h 102"/>
              <a:gd name="T4" fmla="*/ 0 w 440"/>
              <a:gd name="T5" fmla="*/ 2147483647 h 102"/>
              <a:gd name="T6" fmla="*/ 0 w 440"/>
              <a:gd name="T7" fmla="*/ 2147483647 h 102"/>
              <a:gd name="T8" fmla="*/ 0 w 440"/>
              <a:gd name="T9" fmla="*/ 2147483647 h 102"/>
              <a:gd name="T10" fmla="*/ 0 w 440"/>
              <a:gd name="T11" fmla="*/ 2147483647 h 102"/>
              <a:gd name="T12" fmla="*/ 0 w 440"/>
              <a:gd name="T13" fmla="*/ 2147483647 h 102"/>
              <a:gd name="T14" fmla="*/ 0 w 440"/>
              <a:gd name="T15" fmla="*/ 2147483647 h 102"/>
              <a:gd name="T16" fmla="*/ 0 w 440"/>
              <a:gd name="T17" fmla="*/ 2147483647 h 102"/>
              <a:gd name="T18" fmla="*/ 0 w 440"/>
              <a:gd name="T19" fmla="*/ 2147483647 h 102"/>
              <a:gd name="T20" fmla="*/ 0 w 440"/>
              <a:gd name="T21" fmla="*/ 2147483647 h 102"/>
              <a:gd name="T22" fmla="*/ 0 w 440"/>
              <a:gd name="T23" fmla="*/ 2147483647 h 102"/>
              <a:gd name="T24" fmla="*/ 0 w 440"/>
              <a:gd name="T25" fmla="*/ 2147483647 h 102"/>
              <a:gd name="T26" fmla="*/ 0 w 440"/>
              <a:gd name="T27" fmla="*/ 2147483647 h 102"/>
              <a:gd name="T28" fmla="*/ 0 w 440"/>
              <a:gd name="T29" fmla="*/ 2147483647 h 102"/>
              <a:gd name="T30" fmla="*/ 0 w 440"/>
              <a:gd name="T31" fmla="*/ 0 h 102"/>
              <a:gd name="T32" fmla="*/ 0 w 440"/>
              <a:gd name="T33" fmla="*/ 0 h 102"/>
              <a:gd name="T34" fmla="*/ 0 w 440"/>
              <a:gd name="T35" fmla="*/ 0 h 102"/>
              <a:gd name="T36" fmla="*/ 0 w 440"/>
              <a:gd name="T37" fmla="*/ 2147483647 h 102"/>
              <a:gd name="T38" fmla="*/ 0 w 440"/>
              <a:gd name="T39" fmla="*/ 2147483647 h 102"/>
              <a:gd name="T40" fmla="*/ 0 w 440"/>
              <a:gd name="T41" fmla="*/ 2147483647 h 102"/>
              <a:gd name="T42" fmla="*/ 0 w 440"/>
              <a:gd name="T43" fmla="*/ 2147483647 h 102"/>
              <a:gd name="T44" fmla="*/ 0 w 440"/>
              <a:gd name="T45" fmla="*/ 2147483647 h 102"/>
              <a:gd name="T46" fmla="*/ 0 w 440"/>
              <a:gd name="T47" fmla="*/ 2147483647 h 102"/>
              <a:gd name="T48" fmla="*/ 0 w 440"/>
              <a:gd name="T49" fmla="*/ 2147483647 h 102"/>
              <a:gd name="T50" fmla="*/ 0 w 440"/>
              <a:gd name="T51" fmla="*/ 2147483647 h 102"/>
              <a:gd name="T52" fmla="*/ 0 w 440"/>
              <a:gd name="T53" fmla="*/ 2147483647 h 102"/>
              <a:gd name="T54" fmla="*/ 0 w 440"/>
              <a:gd name="T55" fmla="*/ 2147483647 h 102"/>
              <a:gd name="T56" fmla="*/ 0 w 440"/>
              <a:gd name="T57" fmla="*/ 2147483647 h 102"/>
              <a:gd name="T58" fmla="*/ 0 w 440"/>
              <a:gd name="T59" fmla="*/ 2147483647 h 102"/>
              <a:gd name="T60" fmla="*/ 0 w 440"/>
              <a:gd name="T61" fmla="*/ 2147483647 h 102"/>
              <a:gd name="T62" fmla="*/ 0 w 440"/>
              <a:gd name="T63" fmla="*/ 2147483647 h 102"/>
              <a:gd name="T64" fmla="*/ 0 w 440"/>
              <a:gd name="T65" fmla="*/ 2147483647 h 102"/>
              <a:gd name="T66" fmla="*/ 0 w 440"/>
              <a:gd name="T67" fmla="*/ 2147483647 h 10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40"/>
              <a:gd name="T103" fmla="*/ 0 h 102"/>
              <a:gd name="T104" fmla="*/ 440 w 440"/>
              <a:gd name="T105" fmla="*/ 102 h 10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40" h="102">
                <a:moveTo>
                  <a:pt x="440" y="102"/>
                </a:moveTo>
                <a:lnTo>
                  <a:pt x="439" y="92"/>
                </a:lnTo>
                <a:lnTo>
                  <a:pt x="436" y="82"/>
                </a:lnTo>
                <a:lnTo>
                  <a:pt x="430" y="72"/>
                </a:lnTo>
                <a:lnTo>
                  <a:pt x="422" y="64"/>
                </a:lnTo>
                <a:lnTo>
                  <a:pt x="414" y="55"/>
                </a:lnTo>
                <a:lnTo>
                  <a:pt x="402" y="46"/>
                </a:lnTo>
                <a:lnTo>
                  <a:pt x="390" y="38"/>
                </a:lnTo>
                <a:lnTo>
                  <a:pt x="376" y="30"/>
                </a:lnTo>
                <a:lnTo>
                  <a:pt x="360" y="24"/>
                </a:lnTo>
                <a:lnTo>
                  <a:pt x="343" y="18"/>
                </a:lnTo>
                <a:lnTo>
                  <a:pt x="325" y="13"/>
                </a:lnTo>
                <a:lnTo>
                  <a:pt x="306" y="8"/>
                </a:lnTo>
                <a:lnTo>
                  <a:pt x="285" y="5"/>
                </a:lnTo>
                <a:lnTo>
                  <a:pt x="264" y="3"/>
                </a:lnTo>
                <a:lnTo>
                  <a:pt x="242" y="0"/>
                </a:lnTo>
                <a:lnTo>
                  <a:pt x="219" y="0"/>
                </a:lnTo>
                <a:lnTo>
                  <a:pt x="197" y="0"/>
                </a:lnTo>
                <a:lnTo>
                  <a:pt x="175" y="3"/>
                </a:lnTo>
                <a:lnTo>
                  <a:pt x="154" y="5"/>
                </a:lnTo>
                <a:lnTo>
                  <a:pt x="134" y="8"/>
                </a:lnTo>
                <a:lnTo>
                  <a:pt x="114" y="13"/>
                </a:lnTo>
                <a:lnTo>
                  <a:pt x="96" y="18"/>
                </a:lnTo>
                <a:lnTo>
                  <a:pt x="80" y="24"/>
                </a:lnTo>
                <a:lnTo>
                  <a:pt x="64" y="30"/>
                </a:lnTo>
                <a:lnTo>
                  <a:pt x="50" y="38"/>
                </a:lnTo>
                <a:lnTo>
                  <a:pt x="37" y="46"/>
                </a:lnTo>
                <a:lnTo>
                  <a:pt x="26" y="55"/>
                </a:lnTo>
                <a:lnTo>
                  <a:pt x="16" y="64"/>
                </a:lnTo>
                <a:lnTo>
                  <a:pt x="10" y="72"/>
                </a:lnTo>
                <a:lnTo>
                  <a:pt x="4" y="82"/>
                </a:lnTo>
                <a:lnTo>
                  <a:pt x="1" y="92"/>
                </a:lnTo>
                <a:lnTo>
                  <a:pt x="0" y="102"/>
                </a:lnTo>
                <a:lnTo>
                  <a:pt x="440" y="102"/>
                </a:lnTo>
                <a:close/>
              </a:path>
            </a:pathLst>
          </a:custGeom>
          <a:solidFill>
            <a:srgbClr val="7C0000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54" name="Freeform 289"/>
          <p:cNvSpPr>
            <a:spLocks/>
          </p:cNvSpPr>
          <p:nvPr/>
        </p:nvSpPr>
        <p:spPr bwMode="auto">
          <a:xfrm>
            <a:off x="146050" y="6657975"/>
            <a:ext cx="311150" cy="34925"/>
          </a:xfrm>
          <a:custGeom>
            <a:avLst/>
            <a:gdLst>
              <a:gd name="T0" fmla="*/ 0 w 1847"/>
              <a:gd name="T1" fmla="*/ 2147483647 h 168"/>
              <a:gd name="T2" fmla="*/ 0 w 1847"/>
              <a:gd name="T3" fmla="*/ 2147483647 h 168"/>
              <a:gd name="T4" fmla="*/ 0 w 1847"/>
              <a:gd name="T5" fmla="*/ 2147483647 h 168"/>
              <a:gd name="T6" fmla="*/ 0 w 1847"/>
              <a:gd name="T7" fmla="*/ 2147483647 h 168"/>
              <a:gd name="T8" fmla="*/ 0 w 1847"/>
              <a:gd name="T9" fmla="*/ 2147483647 h 168"/>
              <a:gd name="T10" fmla="*/ 0 w 1847"/>
              <a:gd name="T11" fmla="*/ 2147483647 h 168"/>
              <a:gd name="T12" fmla="*/ 0 w 1847"/>
              <a:gd name="T13" fmla="*/ 2147483647 h 168"/>
              <a:gd name="T14" fmla="*/ 0 w 1847"/>
              <a:gd name="T15" fmla="*/ 2147483647 h 168"/>
              <a:gd name="T16" fmla="*/ 0 w 1847"/>
              <a:gd name="T17" fmla="*/ 2147483647 h 168"/>
              <a:gd name="T18" fmla="*/ 0 w 1847"/>
              <a:gd name="T19" fmla="*/ 2147483647 h 168"/>
              <a:gd name="T20" fmla="*/ 0 w 1847"/>
              <a:gd name="T21" fmla="*/ 2147483647 h 168"/>
              <a:gd name="T22" fmla="*/ 0 w 1847"/>
              <a:gd name="T23" fmla="*/ 2147483647 h 168"/>
              <a:gd name="T24" fmla="*/ 0 w 1847"/>
              <a:gd name="T25" fmla="*/ 2147483647 h 168"/>
              <a:gd name="T26" fmla="*/ 0 w 1847"/>
              <a:gd name="T27" fmla="*/ 2147483647 h 168"/>
              <a:gd name="T28" fmla="*/ 0 w 1847"/>
              <a:gd name="T29" fmla="*/ 2147483647 h 168"/>
              <a:gd name="T30" fmla="*/ 0 w 1847"/>
              <a:gd name="T31" fmla="*/ 2147483647 h 168"/>
              <a:gd name="T32" fmla="*/ 0 w 1847"/>
              <a:gd name="T33" fmla="*/ 2147483647 h 168"/>
              <a:gd name="T34" fmla="*/ 0 w 1847"/>
              <a:gd name="T35" fmla="*/ 2147483647 h 168"/>
              <a:gd name="T36" fmla="*/ 0 w 1847"/>
              <a:gd name="T37" fmla="*/ 2147483647 h 168"/>
              <a:gd name="T38" fmla="*/ 0 w 1847"/>
              <a:gd name="T39" fmla="*/ 2147483647 h 168"/>
              <a:gd name="T40" fmla="*/ 0 w 1847"/>
              <a:gd name="T41" fmla="*/ 2147483647 h 168"/>
              <a:gd name="T42" fmla="*/ 0 w 1847"/>
              <a:gd name="T43" fmla="*/ 2147483647 h 168"/>
              <a:gd name="T44" fmla="*/ 0 w 1847"/>
              <a:gd name="T45" fmla="*/ 2147483647 h 168"/>
              <a:gd name="T46" fmla="*/ 0 w 1847"/>
              <a:gd name="T47" fmla="*/ 2147483647 h 168"/>
              <a:gd name="T48" fmla="*/ 0 w 1847"/>
              <a:gd name="T49" fmla="*/ 2147483647 h 168"/>
              <a:gd name="T50" fmla="*/ 0 w 1847"/>
              <a:gd name="T51" fmla="*/ 2147483647 h 168"/>
              <a:gd name="T52" fmla="*/ 0 w 1847"/>
              <a:gd name="T53" fmla="*/ 2147483647 h 168"/>
              <a:gd name="T54" fmla="*/ 0 w 1847"/>
              <a:gd name="T55" fmla="*/ 2147483647 h 168"/>
              <a:gd name="T56" fmla="*/ 0 w 1847"/>
              <a:gd name="T57" fmla="*/ 2147483647 h 168"/>
              <a:gd name="T58" fmla="*/ 0 w 1847"/>
              <a:gd name="T59" fmla="*/ 2147483647 h 168"/>
              <a:gd name="T60" fmla="*/ 0 w 1847"/>
              <a:gd name="T61" fmla="*/ 2147483647 h 168"/>
              <a:gd name="T62" fmla="*/ 0 w 1847"/>
              <a:gd name="T63" fmla="*/ 2147483647 h 168"/>
              <a:gd name="T64" fmla="*/ 0 w 1847"/>
              <a:gd name="T65" fmla="*/ 2147483647 h 168"/>
              <a:gd name="T66" fmla="*/ 0 w 1847"/>
              <a:gd name="T67" fmla="*/ 2147483647 h 168"/>
              <a:gd name="T68" fmla="*/ 0 w 1847"/>
              <a:gd name="T69" fmla="*/ 2147483647 h 168"/>
              <a:gd name="T70" fmla="*/ 0 w 1847"/>
              <a:gd name="T71" fmla="*/ 2147483647 h 168"/>
              <a:gd name="T72" fmla="*/ 0 w 1847"/>
              <a:gd name="T73" fmla="*/ 2147483647 h 168"/>
              <a:gd name="T74" fmla="*/ 0 w 1847"/>
              <a:gd name="T75" fmla="*/ 2147483647 h 168"/>
              <a:gd name="T76" fmla="*/ 0 w 1847"/>
              <a:gd name="T77" fmla="*/ 2147483647 h 168"/>
              <a:gd name="T78" fmla="*/ 0 w 1847"/>
              <a:gd name="T79" fmla="*/ 2147483647 h 168"/>
              <a:gd name="T80" fmla="*/ 0 w 1847"/>
              <a:gd name="T81" fmla="*/ 2147483647 h 168"/>
              <a:gd name="T82" fmla="*/ 0 w 1847"/>
              <a:gd name="T83" fmla="*/ 2147483647 h 168"/>
              <a:gd name="T84" fmla="*/ 0 w 1847"/>
              <a:gd name="T85" fmla="*/ 2147483647 h 168"/>
              <a:gd name="T86" fmla="*/ 0 w 1847"/>
              <a:gd name="T87" fmla="*/ 2147483647 h 168"/>
              <a:gd name="T88" fmla="*/ 0 w 1847"/>
              <a:gd name="T89" fmla="*/ 2147483647 h 168"/>
              <a:gd name="T90" fmla="*/ 0 w 1847"/>
              <a:gd name="T91" fmla="*/ 2147483647 h 168"/>
              <a:gd name="T92" fmla="*/ 0 w 1847"/>
              <a:gd name="T93" fmla="*/ 2147483647 h 168"/>
              <a:gd name="T94" fmla="*/ 0 w 1847"/>
              <a:gd name="T95" fmla="*/ 2147483647 h 168"/>
              <a:gd name="T96" fmla="*/ 0 w 1847"/>
              <a:gd name="T97" fmla="*/ 2147483647 h 168"/>
              <a:gd name="T98" fmla="*/ 0 w 1847"/>
              <a:gd name="T99" fmla="*/ 2147483647 h 16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847"/>
              <a:gd name="T151" fmla="*/ 0 h 168"/>
              <a:gd name="T152" fmla="*/ 1847 w 1847"/>
              <a:gd name="T153" fmla="*/ 168 h 16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847" h="168">
                <a:moveTo>
                  <a:pt x="923" y="65"/>
                </a:moveTo>
                <a:lnTo>
                  <a:pt x="901" y="65"/>
                </a:lnTo>
                <a:lnTo>
                  <a:pt x="879" y="68"/>
                </a:lnTo>
                <a:lnTo>
                  <a:pt x="858" y="70"/>
                </a:lnTo>
                <a:lnTo>
                  <a:pt x="838" y="73"/>
                </a:lnTo>
                <a:lnTo>
                  <a:pt x="818" y="78"/>
                </a:lnTo>
                <a:lnTo>
                  <a:pt x="800" y="83"/>
                </a:lnTo>
                <a:lnTo>
                  <a:pt x="784" y="89"/>
                </a:lnTo>
                <a:lnTo>
                  <a:pt x="768" y="95"/>
                </a:lnTo>
                <a:lnTo>
                  <a:pt x="754" y="103"/>
                </a:lnTo>
                <a:lnTo>
                  <a:pt x="741" y="111"/>
                </a:lnTo>
                <a:lnTo>
                  <a:pt x="730" y="120"/>
                </a:lnTo>
                <a:lnTo>
                  <a:pt x="720" y="128"/>
                </a:lnTo>
                <a:lnTo>
                  <a:pt x="714" y="137"/>
                </a:lnTo>
                <a:lnTo>
                  <a:pt x="708" y="147"/>
                </a:lnTo>
                <a:lnTo>
                  <a:pt x="705" y="158"/>
                </a:lnTo>
                <a:lnTo>
                  <a:pt x="704" y="168"/>
                </a:lnTo>
                <a:lnTo>
                  <a:pt x="0" y="168"/>
                </a:lnTo>
                <a:lnTo>
                  <a:pt x="0" y="116"/>
                </a:lnTo>
                <a:lnTo>
                  <a:pt x="7" y="116"/>
                </a:lnTo>
                <a:lnTo>
                  <a:pt x="27" y="116"/>
                </a:lnTo>
                <a:lnTo>
                  <a:pt x="57" y="116"/>
                </a:lnTo>
                <a:lnTo>
                  <a:pt x="97" y="116"/>
                </a:lnTo>
                <a:lnTo>
                  <a:pt x="145" y="116"/>
                </a:lnTo>
                <a:lnTo>
                  <a:pt x="197" y="116"/>
                </a:lnTo>
                <a:lnTo>
                  <a:pt x="254" y="116"/>
                </a:lnTo>
                <a:lnTo>
                  <a:pt x="313" y="116"/>
                </a:lnTo>
                <a:lnTo>
                  <a:pt x="373" y="116"/>
                </a:lnTo>
                <a:lnTo>
                  <a:pt x="431" y="116"/>
                </a:lnTo>
                <a:lnTo>
                  <a:pt x="486" y="116"/>
                </a:lnTo>
                <a:lnTo>
                  <a:pt x="537" y="116"/>
                </a:lnTo>
                <a:lnTo>
                  <a:pt x="582" y="116"/>
                </a:lnTo>
                <a:lnTo>
                  <a:pt x="617" y="116"/>
                </a:lnTo>
                <a:lnTo>
                  <a:pt x="644" y="116"/>
                </a:lnTo>
                <a:lnTo>
                  <a:pt x="658" y="116"/>
                </a:lnTo>
                <a:lnTo>
                  <a:pt x="666" y="105"/>
                </a:lnTo>
                <a:lnTo>
                  <a:pt x="675" y="94"/>
                </a:lnTo>
                <a:lnTo>
                  <a:pt x="686" y="83"/>
                </a:lnTo>
                <a:lnTo>
                  <a:pt x="698" y="72"/>
                </a:lnTo>
                <a:lnTo>
                  <a:pt x="713" y="62"/>
                </a:lnTo>
                <a:lnTo>
                  <a:pt x="727" y="53"/>
                </a:lnTo>
                <a:lnTo>
                  <a:pt x="744" y="43"/>
                </a:lnTo>
                <a:lnTo>
                  <a:pt x="760" y="35"/>
                </a:lnTo>
                <a:lnTo>
                  <a:pt x="778" y="28"/>
                </a:lnTo>
                <a:lnTo>
                  <a:pt x="797" y="21"/>
                </a:lnTo>
                <a:lnTo>
                  <a:pt x="817" y="14"/>
                </a:lnTo>
                <a:lnTo>
                  <a:pt x="838" y="10"/>
                </a:lnTo>
                <a:lnTo>
                  <a:pt x="858" y="6"/>
                </a:lnTo>
                <a:lnTo>
                  <a:pt x="880" y="2"/>
                </a:lnTo>
                <a:lnTo>
                  <a:pt x="901" y="1"/>
                </a:lnTo>
                <a:lnTo>
                  <a:pt x="923" y="0"/>
                </a:lnTo>
                <a:lnTo>
                  <a:pt x="946" y="1"/>
                </a:lnTo>
                <a:lnTo>
                  <a:pt x="968" y="2"/>
                </a:lnTo>
                <a:lnTo>
                  <a:pt x="989" y="6"/>
                </a:lnTo>
                <a:lnTo>
                  <a:pt x="1010" y="10"/>
                </a:lnTo>
                <a:lnTo>
                  <a:pt x="1030" y="14"/>
                </a:lnTo>
                <a:lnTo>
                  <a:pt x="1050" y="21"/>
                </a:lnTo>
                <a:lnTo>
                  <a:pt x="1069" y="28"/>
                </a:lnTo>
                <a:lnTo>
                  <a:pt x="1088" y="35"/>
                </a:lnTo>
                <a:lnTo>
                  <a:pt x="1104" y="43"/>
                </a:lnTo>
                <a:lnTo>
                  <a:pt x="1121" y="53"/>
                </a:lnTo>
                <a:lnTo>
                  <a:pt x="1135" y="62"/>
                </a:lnTo>
                <a:lnTo>
                  <a:pt x="1149" y="72"/>
                </a:lnTo>
                <a:lnTo>
                  <a:pt x="1161" y="83"/>
                </a:lnTo>
                <a:lnTo>
                  <a:pt x="1172" y="94"/>
                </a:lnTo>
                <a:lnTo>
                  <a:pt x="1181" y="105"/>
                </a:lnTo>
                <a:lnTo>
                  <a:pt x="1189" y="116"/>
                </a:lnTo>
                <a:lnTo>
                  <a:pt x="1203" y="116"/>
                </a:lnTo>
                <a:lnTo>
                  <a:pt x="1230" y="116"/>
                </a:lnTo>
                <a:lnTo>
                  <a:pt x="1265" y="116"/>
                </a:lnTo>
                <a:lnTo>
                  <a:pt x="1309" y="116"/>
                </a:lnTo>
                <a:lnTo>
                  <a:pt x="1360" y="116"/>
                </a:lnTo>
                <a:lnTo>
                  <a:pt x="1416" y="116"/>
                </a:lnTo>
                <a:lnTo>
                  <a:pt x="1475" y="116"/>
                </a:lnTo>
                <a:lnTo>
                  <a:pt x="1535" y="116"/>
                </a:lnTo>
                <a:lnTo>
                  <a:pt x="1593" y="116"/>
                </a:lnTo>
                <a:lnTo>
                  <a:pt x="1650" y="116"/>
                </a:lnTo>
                <a:lnTo>
                  <a:pt x="1703" y="116"/>
                </a:lnTo>
                <a:lnTo>
                  <a:pt x="1751" y="116"/>
                </a:lnTo>
                <a:lnTo>
                  <a:pt x="1791" y="116"/>
                </a:lnTo>
                <a:lnTo>
                  <a:pt x="1821" y="116"/>
                </a:lnTo>
                <a:lnTo>
                  <a:pt x="1841" y="116"/>
                </a:lnTo>
                <a:lnTo>
                  <a:pt x="1847" y="116"/>
                </a:lnTo>
                <a:lnTo>
                  <a:pt x="1847" y="168"/>
                </a:lnTo>
                <a:lnTo>
                  <a:pt x="1144" y="168"/>
                </a:lnTo>
                <a:lnTo>
                  <a:pt x="1143" y="158"/>
                </a:lnTo>
                <a:lnTo>
                  <a:pt x="1140" y="147"/>
                </a:lnTo>
                <a:lnTo>
                  <a:pt x="1134" y="137"/>
                </a:lnTo>
                <a:lnTo>
                  <a:pt x="1126" y="128"/>
                </a:lnTo>
                <a:lnTo>
                  <a:pt x="1118" y="120"/>
                </a:lnTo>
                <a:lnTo>
                  <a:pt x="1106" y="111"/>
                </a:lnTo>
                <a:lnTo>
                  <a:pt x="1094" y="103"/>
                </a:lnTo>
                <a:lnTo>
                  <a:pt x="1080" y="95"/>
                </a:lnTo>
                <a:lnTo>
                  <a:pt x="1064" y="89"/>
                </a:lnTo>
                <a:lnTo>
                  <a:pt x="1047" y="83"/>
                </a:lnTo>
                <a:lnTo>
                  <a:pt x="1029" y="78"/>
                </a:lnTo>
                <a:lnTo>
                  <a:pt x="1010" y="73"/>
                </a:lnTo>
                <a:lnTo>
                  <a:pt x="989" y="70"/>
                </a:lnTo>
                <a:lnTo>
                  <a:pt x="968" y="68"/>
                </a:lnTo>
                <a:lnTo>
                  <a:pt x="946" y="65"/>
                </a:lnTo>
                <a:lnTo>
                  <a:pt x="923" y="65"/>
                </a:lnTo>
                <a:close/>
              </a:path>
            </a:pathLst>
          </a:custGeom>
          <a:solidFill>
            <a:srgbClr val="7C0000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55" name="Rectangle 290"/>
          <p:cNvSpPr>
            <a:spLocks noChangeArrowheads="1"/>
          </p:cNvSpPr>
          <p:nvPr/>
        </p:nvSpPr>
        <p:spPr bwMode="auto">
          <a:xfrm>
            <a:off x="457200" y="6678613"/>
            <a:ext cx="14288" cy="30162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56" name="Rectangle 291"/>
          <p:cNvSpPr>
            <a:spLocks noChangeArrowheads="1"/>
          </p:cNvSpPr>
          <p:nvPr/>
        </p:nvSpPr>
        <p:spPr bwMode="auto">
          <a:xfrm>
            <a:off x="130175" y="6678613"/>
            <a:ext cx="15875" cy="30162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57" name="Rectangle 292"/>
          <p:cNvSpPr>
            <a:spLocks noChangeArrowheads="1"/>
          </p:cNvSpPr>
          <p:nvPr/>
        </p:nvSpPr>
        <p:spPr bwMode="auto">
          <a:xfrm>
            <a:off x="265113" y="6818313"/>
            <a:ext cx="73025" cy="80962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58" name="Rectangle 293"/>
          <p:cNvSpPr>
            <a:spLocks noChangeArrowheads="1"/>
          </p:cNvSpPr>
          <p:nvPr/>
        </p:nvSpPr>
        <p:spPr bwMode="auto">
          <a:xfrm>
            <a:off x="265113" y="6899275"/>
            <a:ext cx="73025" cy="3175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59" name="Rectangle 294"/>
          <p:cNvSpPr>
            <a:spLocks noChangeArrowheads="1"/>
          </p:cNvSpPr>
          <p:nvPr/>
        </p:nvSpPr>
        <p:spPr bwMode="auto">
          <a:xfrm>
            <a:off x="265113" y="6913563"/>
            <a:ext cx="73025" cy="4762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0" name="Rectangle 295"/>
          <p:cNvSpPr>
            <a:spLocks noChangeArrowheads="1"/>
          </p:cNvSpPr>
          <p:nvPr/>
        </p:nvSpPr>
        <p:spPr bwMode="auto">
          <a:xfrm>
            <a:off x="265113" y="6927850"/>
            <a:ext cx="73025" cy="3175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1" name="Rectangle 296"/>
          <p:cNvSpPr>
            <a:spLocks noChangeArrowheads="1"/>
          </p:cNvSpPr>
          <p:nvPr/>
        </p:nvSpPr>
        <p:spPr bwMode="auto">
          <a:xfrm>
            <a:off x="303213" y="6823075"/>
            <a:ext cx="30162" cy="76200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2" name="Rectangle 297"/>
          <p:cNvSpPr>
            <a:spLocks noChangeArrowheads="1"/>
          </p:cNvSpPr>
          <p:nvPr/>
        </p:nvSpPr>
        <p:spPr bwMode="auto">
          <a:xfrm>
            <a:off x="303213" y="6823075"/>
            <a:ext cx="30162" cy="76200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3" name="Rectangle 298"/>
          <p:cNvSpPr>
            <a:spLocks noChangeArrowheads="1"/>
          </p:cNvSpPr>
          <p:nvPr/>
        </p:nvSpPr>
        <p:spPr bwMode="auto">
          <a:xfrm>
            <a:off x="268288" y="6823075"/>
            <a:ext cx="31750" cy="76200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4" name="Rectangle 299"/>
          <p:cNvSpPr>
            <a:spLocks noChangeArrowheads="1"/>
          </p:cNvSpPr>
          <p:nvPr/>
        </p:nvSpPr>
        <p:spPr bwMode="auto">
          <a:xfrm>
            <a:off x="303213" y="6867525"/>
            <a:ext cx="30162" cy="4763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5" name="Rectangle 300"/>
          <p:cNvSpPr>
            <a:spLocks noChangeArrowheads="1"/>
          </p:cNvSpPr>
          <p:nvPr/>
        </p:nvSpPr>
        <p:spPr bwMode="auto">
          <a:xfrm>
            <a:off x="338138" y="6880225"/>
            <a:ext cx="15875" cy="63500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6" name="Rectangle 301"/>
          <p:cNvSpPr>
            <a:spLocks noChangeArrowheads="1"/>
          </p:cNvSpPr>
          <p:nvPr/>
        </p:nvSpPr>
        <p:spPr bwMode="auto">
          <a:xfrm>
            <a:off x="247650" y="6880225"/>
            <a:ext cx="17463" cy="63500"/>
          </a:xfrm>
          <a:prstGeom prst="rect">
            <a:avLst/>
          </a:prstGeom>
          <a:solidFill>
            <a:srgbClr val="7C0000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7" name="Rectangle 302"/>
          <p:cNvSpPr>
            <a:spLocks noChangeArrowheads="1"/>
          </p:cNvSpPr>
          <p:nvPr/>
        </p:nvSpPr>
        <p:spPr bwMode="auto">
          <a:xfrm>
            <a:off x="265113" y="6902450"/>
            <a:ext cx="73025" cy="11113"/>
          </a:xfrm>
          <a:prstGeom prst="rect">
            <a:avLst/>
          </a:prstGeom>
          <a:solidFill>
            <a:srgbClr val="B23333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8" name="Rectangle 303"/>
          <p:cNvSpPr>
            <a:spLocks noChangeArrowheads="1"/>
          </p:cNvSpPr>
          <p:nvPr/>
        </p:nvSpPr>
        <p:spPr bwMode="auto">
          <a:xfrm>
            <a:off x="265113" y="6918325"/>
            <a:ext cx="73025" cy="9525"/>
          </a:xfrm>
          <a:prstGeom prst="rect">
            <a:avLst/>
          </a:prstGeom>
          <a:solidFill>
            <a:srgbClr val="B23333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69" name="Rectangle 304"/>
          <p:cNvSpPr>
            <a:spLocks noChangeArrowheads="1"/>
          </p:cNvSpPr>
          <p:nvPr/>
        </p:nvSpPr>
        <p:spPr bwMode="auto">
          <a:xfrm>
            <a:off x="265113" y="6931025"/>
            <a:ext cx="73025" cy="12700"/>
          </a:xfrm>
          <a:prstGeom prst="rect">
            <a:avLst/>
          </a:prstGeom>
          <a:solidFill>
            <a:srgbClr val="B23333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0" name="Rectangle 305"/>
          <p:cNvSpPr>
            <a:spLocks noChangeArrowheads="1"/>
          </p:cNvSpPr>
          <p:nvPr/>
        </p:nvSpPr>
        <p:spPr bwMode="auto">
          <a:xfrm>
            <a:off x="303213" y="6867525"/>
            <a:ext cx="30162" cy="4763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1" name="Rectangle 306"/>
          <p:cNvSpPr>
            <a:spLocks noChangeArrowheads="1"/>
          </p:cNvSpPr>
          <p:nvPr/>
        </p:nvSpPr>
        <p:spPr bwMode="auto">
          <a:xfrm>
            <a:off x="268288" y="6867525"/>
            <a:ext cx="31750" cy="4763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2" name="Rectangle 307"/>
          <p:cNvSpPr>
            <a:spLocks noChangeArrowheads="1"/>
          </p:cNvSpPr>
          <p:nvPr/>
        </p:nvSpPr>
        <p:spPr bwMode="auto">
          <a:xfrm>
            <a:off x="303213" y="6853238"/>
            <a:ext cx="6350" cy="12700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3" name="Rectangle 308"/>
          <p:cNvSpPr>
            <a:spLocks noChangeArrowheads="1"/>
          </p:cNvSpPr>
          <p:nvPr/>
        </p:nvSpPr>
        <p:spPr bwMode="auto">
          <a:xfrm>
            <a:off x="292100" y="6853238"/>
            <a:ext cx="7938" cy="12700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4" name="Rectangle 309"/>
          <p:cNvSpPr>
            <a:spLocks noChangeArrowheads="1"/>
          </p:cNvSpPr>
          <p:nvPr/>
        </p:nvSpPr>
        <p:spPr bwMode="auto">
          <a:xfrm>
            <a:off x="303213" y="6873875"/>
            <a:ext cx="30162" cy="4763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5" name="Rectangle 310"/>
          <p:cNvSpPr>
            <a:spLocks noChangeArrowheads="1"/>
          </p:cNvSpPr>
          <p:nvPr/>
        </p:nvSpPr>
        <p:spPr bwMode="auto">
          <a:xfrm>
            <a:off x="268288" y="6873875"/>
            <a:ext cx="31750" cy="4763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6" name="Rectangle 311"/>
          <p:cNvSpPr>
            <a:spLocks noChangeArrowheads="1"/>
          </p:cNvSpPr>
          <p:nvPr/>
        </p:nvSpPr>
        <p:spPr bwMode="auto">
          <a:xfrm>
            <a:off x="338138" y="6911975"/>
            <a:ext cx="15875" cy="6350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7" name="Rectangle 312"/>
          <p:cNvSpPr>
            <a:spLocks noChangeArrowheads="1"/>
          </p:cNvSpPr>
          <p:nvPr/>
        </p:nvSpPr>
        <p:spPr bwMode="auto">
          <a:xfrm>
            <a:off x="247650" y="6911975"/>
            <a:ext cx="17463" cy="6350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8" name="Rectangle 313"/>
          <p:cNvSpPr>
            <a:spLocks noChangeArrowheads="1"/>
          </p:cNvSpPr>
          <p:nvPr/>
        </p:nvSpPr>
        <p:spPr bwMode="auto">
          <a:xfrm>
            <a:off x="420688" y="6716713"/>
            <a:ext cx="26987" cy="65087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79" name="Rectangle 314"/>
          <p:cNvSpPr>
            <a:spLocks noChangeArrowheads="1"/>
          </p:cNvSpPr>
          <p:nvPr/>
        </p:nvSpPr>
        <p:spPr bwMode="auto">
          <a:xfrm>
            <a:off x="368300" y="6818313"/>
            <a:ext cx="25400" cy="66675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80" name="Rectangle 315"/>
          <p:cNvSpPr>
            <a:spLocks noChangeArrowheads="1"/>
          </p:cNvSpPr>
          <p:nvPr/>
        </p:nvSpPr>
        <p:spPr bwMode="auto">
          <a:xfrm>
            <a:off x="207963" y="6716713"/>
            <a:ext cx="26987" cy="65087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81" name="Rectangle 316"/>
          <p:cNvSpPr>
            <a:spLocks noChangeArrowheads="1"/>
          </p:cNvSpPr>
          <p:nvPr/>
        </p:nvSpPr>
        <p:spPr bwMode="auto">
          <a:xfrm>
            <a:off x="314325" y="6716713"/>
            <a:ext cx="26988" cy="65087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82" name="Rectangle 317"/>
          <p:cNvSpPr>
            <a:spLocks noChangeArrowheads="1"/>
          </p:cNvSpPr>
          <p:nvPr/>
        </p:nvSpPr>
        <p:spPr bwMode="auto">
          <a:xfrm>
            <a:off x="368300" y="6716713"/>
            <a:ext cx="25400" cy="65087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83" name="Rectangle 318"/>
          <p:cNvSpPr>
            <a:spLocks noChangeArrowheads="1"/>
          </p:cNvSpPr>
          <p:nvPr/>
        </p:nvSpPr>
        <p:spPr bwMode="auto">
          <a:xfrm>
            <a:off x="420688" y="6818313"/>
            <a:ext cx="26987" cy="66675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84" name="Rectangle 319"/>
          <p:cNvSpPr>
            <a:spLocks noChangeArrowheads="1"/>
          </p:cNvSpPr>
          <p:nvPr/>
        </p:nvSpPr>
        <p:spPr bwMode="auto">
          <a:xfrm>
            <a:off x="261938" y="6716713"/>
            <a:ext cx="25400" cy="65087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85" name="Rectangle 320"/>
          <p:cNvSpPr>
            <a:spLocks noChangeArrowheads="1"/>
          </p:cNvSpPr>
          <p:nvPr/>
        </p:nvSpPr>
        <p:spPr bwMode="auto">
          <a:xfrm>
            <a:off x="155575" y="6716713"/>
            <a:ext cx="26988" cy="65087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86" name="Rectangle 321"/>
          <p:cNvSpPr>
            <a:spLocks noChangeArrowheads="1"/>
          </p:cNvSpPr>
          <p:nvPr/>
        </p:nvSpPr>
        <p:spPr bwMode="auto">
          <a:xfrm>
            <a:off x="207963" y="6818313"/>
            <a:ext cx="26987" cy="66675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87" name="Rectangle 322"/>
          <p:cNvSpPr>
            <a:spLocks noChangeArrowheads="1"/>
          </p:cNvSpPr>
          <p:nvPr/>
        </p:nvSpPr>
        <p:spPr bwMode="auto">
          <a:xfrm>
            <a:off x="155575" y="6818313"/>
            <a:ext cx="26988" cy="66675"/>
          </a:xfrm>
          <a:prstGeom prst="rect">
            <a:avLst/>
          </a:prstGeom>
          <a:solidFill>
            <a:srgbClr val="26CCD8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688" name="Freeform 323"/>
          <p:cNvSpPr>
            <a:spLocks/>
          </p:cNvSpPr>
          <p:nvPr/>
        </p:nvSpPr>
        <p:spPr bwMode="auto">
          <a:xfrm>
            <a:off x="309563" y="6710363"/>
            <a:ext cx="36512" cy="77787"/>
          </a:xfrm>
          <a:custGeom>
            <a:avLst/>
            <a:gdLst>
              <a:gd name="T0" fmla="*/ 0 w 217"/>
              <a:gd name="T1" fmla="*/ 2147483647 h 373"/>
              <a:gd name="T2" fmla="*/ 0 w 217"/>
              <a:gd name="T3" fmla="*/ 2147483647 h 373"/>
              <a:gd name="T4" fmla="*/ 0 w 217"/>
              <a:gd name="T5" fmla="*/ 2147483647 h 373"/>
              <a:gd name="T6" fmla="*/ 0 w 217"/>
              <a:gd name="T7" fmla="*/ 2147483647 h 373"/>
              <a:gd name="T8" fmla="*/ 0 w 217"/>
              <a:gd name="T9" fmla="*/ 2147483647 h 373"/>
              <a:gd name="T10" fmla="*/ 0 w 217"/>
              <a:gd name="T11" fmla="*/ 2147483647 h 373"/>
              <a:gd name="T12" fmla="*/ 0 w 217"/>
              <a:gd name="T13" fmla="*/ 0 h 373"/>
              <a:gd name="T14" fmla="*/ 0 w 217"/>
              <a:gd name="T15" fmla="*/ 0 h 373"/>
              <a:gd name="T16" fmla="*/ 0 w 217"/>
              <a:gd name="T17" fmla="*/ 2147483647 h 373"/>
              <a:gd name="T18" fmla="*/ 0 w 217"/>
              <a:gd name="T19" fmla="*/ 2147483647 h 373"/>
              <a:gd name="T20" fmla="*/ 0 w 217"/>
              <a:gd name="T21" fmla="*/ 2147483647 h 373"/>
              <a:gd name="T22" fmla="*/ 0 w 217"/>
              <a:gd name="T23" fmla="*/ 2147483647 h 373"/>
              <a:gd name="T24" fmla="*/ 0 w 217"/>
              <a:gd name="T25" fmla="*/ 2147483647 h 3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"/>
              <a:gd name="T40" fmla="*/ 0 h 373"/>
              <a:gd name="T41" fmla="*/ 217 w 217"/>
              <a:gd name="T42" fmla="*/ 373 h 3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" h="373">
                <a:moveTo>
                  <a:pt x="187" y="217"/>
                </a:moveTo>
                <a:lnTo>
                  <a:pt x="29" y="217"/>
                </a:lnTo>
                <a:lnTo>
                  <a:pt x="29" y="344"/>
                </a:lnTo>
                <a:lnTo>
                  <a:pt x="188" y="344"/>
                </a:lnTo>
                <a:lnTo>
                  <a:pt x="217" y="373"/>
                </a:lnTo>
                <a:lnTo>
                  <a:pt x="0" y="373"/>
                </a:lnTo>
                <a:lnTo>
                  <a:pt x="0" y="0"/>
                </a:lnTo>
                <a:lnTo>
                  <a:pt x="217" y="0"/>
                </a:lnTo>
                <a:lnTo>
                  <a:pt x="188" y="29"/>
                </a:lnTo>
                <a:lnTo>
                  <a:pt x="29" y="29"/>
                </a:lnTo>
                <a:lnTo>
                  <a:pt x="29" y="171"/>
                </a:lnTo>
                <a:lnTo>
                  <a:pt x="188" y="171"/>
                </a:lnTo>
                <a:lnTo>
                  <a:pt x="187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89" name="Freeform 324"/>
          <p:cNvSpPr>
            <a:spLocks/>
          </p:cNvSpPr>
          <p:nvPr/>
        </p:nvSpPr>
        <p:spPr bwMode="auto">
          <a:xfrm>
            <a:off x="341313" y="6710363"/>
            <a:ext cx="4762" cy="77787"/>
          </a:xfrm>
          <a:custGeom>
            <a:avLst/>
            <a:gdLst>
              <a:gd name="T0" fmla="*/ 0 w 29"/>
              <a:gd name="T1" fmla="*/ 2147483647 h 373"/>
              <a:gd name="T2" fmla="*/ 0 w 29"/>
              <a:gd name="T3" fmla="*/ 2147483647 h 373"/>
              <a:gd name="T4" fmla="*/ 0 w 29"/>
              <a:gd name="T5" fmla="*/ 2147483647 h 373"/>
              <a:gd name="T6" fmla="*/ 0 w 29"/>
              <a:gd name="T7" fmla="*/ 0 h 373"/>
              <a:gd name="T8" fmla="*/ 0 w 29"/>
              <a:gd name="T9" fmla="*/ 2147483647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3"/>
              <a:gd name="T17" fmla="*/ 29 w 29"/>
              <a:gd name="T18" fmla="*/ 373 h 3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3">
                <a:moveTo>
                  <a:pt x="0" y="29"/>
                </a:moveTo>
                <a:lnTo>
                  <a:pt x="0" y="344"/>
                </a:lnTo>
                <a:lnTo>
                  <a:pt x="29" y="373"/>
                </a:lnTo>
                <a:lnTo>
                  <a:pt x="29" y="0"/>
                </a:lnTo>
                <a:lnTo>
                  <a:pt x="0" y="29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0" name="Freeform 325"/>
          <p:cNvSpPr>
            <a:spLocks/>
          </p:cNvSpPr>
          <p:nvPr/>
        </p:nvSpPr>
        <p:spPr bwMode="auto">
          <a:xfrm>
            <a:off x="361950" y="6710363"/>
            <a:ext cx="36513" cy="77787"/>
          </a:xfrm>
          <a:custGeom>
            <a:avLst/>
            <a:gdLst>
              <a:gd name="T0" fmla="*/ 0 w 216"/>
              <a:gd name="T1" fmla="*/ 2147483647 h 373"/>
              <a:gd name="T2" fmla="*/ 0 w 216"/>
              <a:gd name="T3" fmla="*/ 2147483647 h 373"/>
              <a:gd name="T4" fmla="*/ 0 w 216"/>
              <a:gd name="T5" fmla="*/ 2147483647 h 373"/>
              <a:gd name="T6" fmla="*/ 0 w 216"/>
              <a:gd name="T7" fmla="*/ 2147483647 h 373"/>
              <a:gd name="T8" fmla="*/ 0 w 216"/>
              <a:gd name="T9" fmla="*/ 2147483647 h 373"/>
              <a:gd name="T10" fmla="*/ 0 w 216"/>
              <a:gd name="T11" fmla="*/ 2147483647 h 373"/>
              <a:gd name="T12" fmla="*/ 0 w 216"/>
              <a:gd name="T13" fmla="*/ 0 h 373"/>
              <a:gd name="T14" fmla="*/ 0 w 216"/>
              <a:gd name="T15" fmla="*/ 0 h 373"/>
              <a:gd name="T16" fmla="*/ 0 w 216"/>
              <a:gd name="T17" fmla="*/ 2147483647 h 373"/>
              <a:gd name="T18" fmla="*/ 0 w 216"/>
              <a:gd name="T19" fmla="*/ 2147483647 h 373"/>
              <a:gd name="T20" fmla="*/ 0 w 216"/>
              <a:gd name="T21" fmla="*/ 2147483647 h 373"/>
              <a:gd name="T22" fmla="*/ 0 w 216"/>
              <a:gd name="T23" fmla="*/ 2147483647 h 373"/>
              <a:gd name="T24" fmla="*/ 0 w 216"/>
              <a:gd name="T25" fmla="*/ 2147483647 h 3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"/>
              <a:gd name="T40" fmla="*/ 0 h 373"/>
              <a:gd name="T41" fmla="*/ 216 w 216"/>
              <a:gd name="T42" fmla="*/ 373 h 3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" h="373">
                <a:moveTo>
                  <a:pt x="187" y="217"/>
                </a:moveTo>
                <a:lnTo>
                  <a:pt x="29" y="217"/>
                </a:lnTo>
                <a:lnTo>
                  <a:pt x="29" y="344"/>
                </a:lnTo>
                <a:lnTo>
                  <a:pt x="187" y="344"/>
                </a:lnTo>
                <a:lnTo>
                  <a:pt x="216" y="373"/>
                </a:lnTo>
                <a:lnTo>
                  <a:pt x="0" y="373"/>
                </a:lnTo>
                <a:lnTo>
                  <a:pt x="0" y="0"/>
                </a:lnTo>
                <a:lnTo>
                  <a:pt x="216" y="0"/>
                </a:lnTo>
                <a:lnTo>
                  <a:pt x="187" y="29"/>
                </a:lnTo>
                <a:lnTo>
                  <a:pt x="29" y="29"/>
                </a:lnTo>
                <a:lnTo>
                  <a:pt x="29" y="171"/>
                </a:lnTo>
                <a:lnTo>
                  <a:pt x="187" y="171"/>
                </a:lnTo>
                <a:lnTo>
                  <a:pt x="187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1" name="Freeform 326"/>
          <p:cNvSpPr>
            <a:spLocks/>
          </p:cNvSpPr>
          <p:nvPr/>
        </p:nvSpPr>
        <p:spPr bwMode="auto">
          <a:xfrm>
            <a:off x="393700" y="6710363"/>
            <a:ext cx="4763" cy="77787"/>
          </a:xfrm>
          <a:custGeom>
            <a:avLst/>
            <a:gdLst>
              <a:gd name="T0" fmla="*/ 0 w 29"/>
              <a:gd name="T1" fmla="*/ 2147483647 h 373"/>
              <a:gd name="T2" fmla="*/ 0 w 29"/>
              <a:gd name="T3" fmla="*/ 2147483647 h 373"/>
              <a:gd name="T4" fmla="*/ 0 w 29"/>
              <a:gd name="T5" fmla="*/ 2147483647 h 373"/>
              <a:gd name="T6" fmla="*/ 0 w 29"/>
              <a:gd name="T7" fmla="*/ 0 h 373"/>
              <a:gd name="T8" fmla="*/ 0 w 29"/>
              <a:gd name="T9" fmla="*/ 2147483647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3"/>
              <a:gd name="T17" fmla="*/ 29 w 29"/>
              <a:gd name="T18" fmla="*/ 373 h 3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3">
                <a:moveTo>
                  <a:pt x="0" y="29"/>
                </a:moveTo>
                <a:lnTo>
                  <a:pt x="0" y="344"/>
                </a:lnTo>
                <a:lnTo>
                  <a:pt x="29" y="373"/>
                </a:lnTo>
                <a:lnTo>
                  <a:pt x="29" y="0"/>
                </a:lnTo>
                <a:lnTo>
                  <a:pt x="0" y="29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2" name="Freeform 327"/>
          <p:cNvSpPr>
            <a:spLocks/>
          </p:cNvSpPr>
          <p:nvPr/>
        </p:nvSpPr>
        <p:spPr bwMode="auto">
          <a:xfrm>
            <a:off x="415925" y="6710363"/>
            <a:ext cx="36513" cy="77787"/>
          </a:xfrm>
          <a:custGeom>
            <a:avLst/>
            <a:gdLst>
              <a:gd name="T0" fmla="*/ 0 w 217"/>
              <a:gd name="T1" fmla="*/ 2147483647 h 373"/>
              <a:gd name="T2" fmla="*/ 0 w 217"/>
              <a:gd name="T3" fmla="*/ 2147483647 h 373"/>
              <a:gd name="T4" fmla="*/ 0 w 217"/>
              <a:gd name="T5" fmla="*/ 2147483647 h 373"/>
              <a:gd name="T6" fmla="*/ 0 w 217"/>
              <a:gd name="T7" fmla="*/ 2147483647 h 373"/>
              <a:gd name="T8" fmla="*/ 0 w 217"/>
              <a:gd name="T9" fmla="*/ 2147483647 h 373"/>
              <a:gd name="T10" fmla="*/ 0 w 217"/>
              <a:gd name="T11" fmla="*/ 2147483647 h 373"/>
              <a:gd name="T12" fmla="*/ 0 w 217"/>
              <a:gd name="T13" fmla="*/ 0 h 373"/>
              <a:gd name="T14" fmla="*/ 0 w 217"/>
              <a:gd name="T15" fmla="*/ 0 h 373"/>
              <a:gd name="T16" fmla="*/ 0 w 217"/>
              <a:gd name="T17" fmla="*/ 2147483647 h 373"/>
              <a:gd name="T18" fmla="*/ 0 w 217"/>
              <a:gd name="T19" fmla="*/ 2147483647 h 373"/>
              <a:gd name="T20" fmla="*/ 0 w 217"/>
              <a:gd name="T21" fmla="*/ 2147483647 h 373"/>
              <a:gd name="T22" fmla="*/ 0 w 217"/>
              <a:gd name="T23" fmla="*/ 2147483647 h 373"/>
              <a:gd name="T24" fmla="*/ 0 w 217"/>
              <a:gd name="T25" fmla="*/ 2147483647 h 3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"/>
              <a:gd name="T40" fmla="*/ 0 h 373"/>
              <a:gd name="T41" fmla="*/ 217 w 217"/>
              <a:gd name="T42" fmla="*/ 373 h 3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" h="373">
                <a:moveTo>
                  <a:pt x="188" y="217"/>
                </a:moveTo>
                <a:lnTo>
                  <a:pt x="29" y="217"/>
                </a:lnTo>
                <a:lnTo>
                  <a:pt x="29" y="344"/>
                </a:lnTo>
                <a:lnTo>
                  <a:pt x="188" y="344"/>
                </a:lnTo>
                <a:lnTo>
                  <a:pt x="217" y="373"/>
                </a:lnTo>
                <a:lnTo>
                  <a:pt x="0" y="373"/>
                </a:lnTo>
                <a:lnTo>
                  <a:pt x="0" y="0"/>
                </a:lnTo>
                <a:lnTo>
                  <a:pt x="217" y="0"/>
                </a:lnTo>
                <a:lnTo>
                  <a:pt x="188" y="29"/>
                </a:lnTo>
                <a:lnTo>
                  <a:pt x="29" y="29"/>
                </a:lnTo>
                <a:lnTo>
                  <a:pt x="29" y="171"/>
                </a:lnTo>
                <a:lnTo>
                  <a:pt x="188" y="171"/>
                </a:lnTo>
                <a:lnTo>
                  <a:pt x="188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3" name="Freeform 328"/>
          <p:cNvSpPr>
            <a:spLocks/>
          </p:cNvSpPr>
          <p:nvPr/>
        </p:nvSpPr>
        <p:spPr bwMode="auto">
          <a:xfrm>
            <a:off x="447675" y="6710363"/>
            <a:ext cx="4763" cy="77787"/>
          </a:xfrm>
          <a:custGeom>
            <a:avLst/>
            <a:gdLst>
              <a:gd name="T0" fmla="*/ 0 w 29"/>
              <a:gd name="T1" fmla="*/ 2147483647 h 373"/>
              <a:gd name="T2" fmla="*/ 0 w 29"/>
              <a:gd name="T3" fmla="*/ 2147483647 h 373"/>
              <a:gd name="T4" fmla="*/ 0 w 29"/>
              <a:gd name="T5" fmla="*/ 2147483647 h 373"/>
              <a:gd name="T6" fmla="*/ 0 w 29"/>
              <a:gd name="T7" fmla="*/ 0 h 373"/>
              <a:gd name="T8" fmla="*/ 0 w 29"/>
              <a:gd name="T9" fmla="*/ 2147483647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3"/>
              <a:gd name="T17" fmla="*/ 29 w 29"/>
              <a:gd name="T18" fmla="*/ 373 h 3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3">
                <a:moveTo>
                  <a:pt x="0" y="29"/>
                </a:moveTo>
                <a:lnTo>
                  <a:pt x="0" y="344"/>
                </a:lnTo>
                <a:lnTo>
                  <a:pt x="29" y="373"/>
                </a:lnTo>
                <a:lnTo>
                  <a:pt x="29" y="0"/>
                </a:lnTo>
                <a:lnTo>
                  <a:pt x="0" y="29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4" name="Freeform 329"/>
          <p:cNvSpPr>
            <a:spLocks/>
          </p:cNvSpPr>
          <p:nvPr/>
        </p:nvSpPr>
        <p:spPr bwMode="auto">
          <a:xfrm>
            <a:off x="361950" y="6811963"/>
            <a:ext cx="36513" cy="79375"/>
          </a:xfrm>
          <a:custGeom>
            <a:avLst/>
            <a:gdLst>
              <a:gd name="T0" fmla="*/ 0 w 216"/>
              <a:gd name="T1" fmla="*/ 2147483647 h 372"/>
              <a:gd name="T2" fmla="*/ 0 w 216"/>
              <a:gd name="T3" fmla="*/ 2147483647 h 372"/>
              <a:gd name="T4" fmla="*/ 0 w 216"/>
              <a:gd name="T5" fmla="*/ 2147483647 h 372"/>
              <a:gd name="T6" fmla="*/ 0 w 216"/>
              <a:gd name="T7" fmla="*/ 2147483647 h 372"/>
              <a:gd name="T8" fmla="*/ 0 w 216"/>
              <a:gd name="T9" fmla="*/ 2147483647 h 372"/>
              <a:gd name="T10" fmla="*/ 0 w 216"/>
              <a:gd name="T11" fmla="*/ 2147483647 h 372"/>
              <a:gd name="T12" fmla="*/ 0 w 216"/>
              <a:gd name="T13" fmla="*/ 0 h 372"/>
              <a:gd name="T14" fmla="*/ 0 w 216"/>
              <a:gd name="T15" fmla="*/ 0 h 372"/>
              <a:gd name="T16" fmla="*/ 0 w 216"/>
              <a:gd name="T17" fmla="*/ 2147483647 h 372"/>
              <a:gd name="T18" fmla="*/ 0 w 216"/>
              <a:gd name="T19" fmla="*/ 2147483647 h 372"/>
              <a:gd name="T20" fmla="*/ 0 w 216"/>
              <a:gd name="T21" fmla="*/ 2147483647 h 372"/>
              <a:gd name="T22" fmla="*/ 0 w 216"/>
              <a:gd name="T23" fmla="*/ 2147483647 h 372"/>
              <a:gd name="T24" fmla="*/ 0 w 216"/>
              <a:gd name="T25" fmla="*/ 2147483647 h 3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"/>
              <a:gd name="T40" fmla="*/ 0 h 372"/>
              <a:gd name="T41" fmla="*/ 216 w 216"/>
              <a:gd name="T42" fmla="*/ 372 h 37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" h="372">
                <a:moveTo>
                  <a:pt x="187" y="217"/>
                </a:moveTo>
                <a:lnTo>
                  <a:pt x="29" y="217"/>
                </a:lnTo>
                <a:lnTo>
                  <a:pt x="29" y="343"/>
                </a:lnTo>
                <a:lnTo>
                  <a:pt x="187" y="343"/>
                </a:lnTo>
                <a:lnTo>
                  <a:pt x="216" y="372"/>
                </a:lnTo>
                <a:lnTo>
                  <a:pt x="0" y="372"/>
                </a:lnTo>
                <a:lnTo>
                  <a:pt x="0" y="0"/>
                </a:lnTo>
                <a:lnTo>
                  <a:pt x="216" y="0"/>
                </a:lnTo>
                <a:lnTo>
                  <a:pt x="187" y="27"/>
                </a:lnTo>
                <a:lnTo>
                  <a:pt x="29" y="27"/>
                </a:lnTo>
                <a:lnTo>
                  <a:pt x="29" y="171"/>
                </a:lnTo>
                <a:lnTo>
                  <a:pt x="187" y="171"/>
                </a:lnTo>
                <a:lnTo>
                  <a:pt x="187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5" name="Freeform 330"/>
          <p:cNvSpPr>
            <a:spLocks/>
          </p:cNvSpPr>
          <p:nvPr/>
        </p:nvSpPr>
        <p:spPr bwMode="auto">
          <a:xfrm>
            <a:off x="393700" y="6811963"/>
            <a:ext cx="4763" cy="79375"/>
          </a:xfrm>
          <a:custGeom>
            <a:avLst/>
            <a:gdLst>
              <a:gd name="T0" fmla="*/ 0 w 29"/>
              <a:gd name="T1" fmla="*/ 2147483647 h 372"/>
              <a:gd name="T2" fmla="*/ 0 w 29"/>
              <a:gd name="T3" fmla="*/ 2147483647 h 372"/>
              <a:gd name="T4" fmla="*/ 0 w 29"/>
              <a:gd name="T5" fmla="*/ 2147483647 h 372"/>
              <a:gd name="T6" fmla="*/ 0 w 29"/>
              <a:gd name="T7" fmla="*/ 0 h 372"/>
              <a:gd name="T8" fmla="*/ 0 w 29"/>
              <a:gd name="T9" fmla="*/ 2147483647 h 3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2"/>
              <a:gd name="T17" fmla="*/ 29 w 29"/>
              <a:gd name="T18" fmla="*/ 372 h 3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2">
                <a:moveTo>
                  <a:pt x="0" y="27"/>
                </a:moveTo>
                <a:lnTo>
                  <a:pt x="0" y="343"/>
                </a:lnTo>
                <a:lnTo>
                  <a:pt x="29" y="372"/>
                </a:lnTo>
                <a:lnTo>
                  <a:pt x="29" y="0"/>
                </a:lnTo>
                <a:lnTo>
                  <a:pt x="0" y="2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6" name="Freeform 331"/>
          <p:cNvSpPr>
            <a:spLocks/>
          </p:cNvSpPr>
          <p:nvPr/>
        </p:nvSpPr>
        <p:spPr bwMode="auto">
          <a:xfrm>
            <a:off x="415925" y="6811963"/>
            <a:ext cx="36513" cy="79375"/>
          </a:xfrm>
          <a:custGeom>
            <a:avLst/>
            <a:gdLst>
              <a:gd name="T0" fmla="*/ 0 w 217"/>
              <a:gd name="T1" fmla="*/ 2147483647 h 372"/>
              <a:gd name="T2" fmla="*/ 0 w 217"/>
              <a:gd name="T3" fmla="*/ 2147483647 h 372"/>
              <a:gd name="T4" fmla="*/ 0 w 217"/>
              <a:gd name="T5" fmla="*/ 2147483647 h 372"/>
              <a:gd name="T6" fmla="*/ 0 w 217"/>
              <a:gd name="T7" fmla="*/ 2147483647 h 372"/>
              <a:gd name="T8" fmla="*/ 0 w 217"/>
              <a:gd name="T9" fmla="*/ 2147483647 h 372"/>
              <a:gd name="T10" fmla="*/ 0 w 217"/>
              <a:gd name="T11" fmla="*/ 2147483647 h 372"/>
              <a:gd name="T12" fmla="*/ 0 w 217"/>
              <a:gd name="T13" fmla="*/ 0 h 372"/>
              <a:gd name="T14" fmla="*/ 0 w 217"/>
              <a:gd name="T15" fmla="*/ 0 h 372"/>
              <a:gd name="T16" fmla="*/ 0 w 217"/>
              <a:gd name="T17" fmla="*/ 2147483647 h 372"/>
              <a:gd name="T18" fmla="*/ 0 w 217"/>
              <a:gd name="T19" fmla="*/ 2147483647 h 372"/>
              <a:gd name="T20" fmla="*/ 0 w 217"/>
              <a:gd name="T21" fmla="*/ 2147483647 h 372"/>
              <a:gd name="T22" fmla="*/ 0 w 217"/>
              <a:gd name="T23" fmla="*/ 2147483647 h 372"/>
              <a:gd name="T24" fmla="*/ 0 w 217"/>
              <a:gd name="T25" fmla="*/ 2147483647 h 3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"/>
              <a:gd name="T40" fmla="*/ 0 h 372"/>
              <a:gd name="T41" fmla="*/ 217 w 217"/>
              <a:gd name="T42" fmla="*/ 372 h 37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" h="372">
                <a:moveTo>
                  <a:pt x="188" y="217"/>
                </a:moveTo>
                <a:lnTo>
                  <a:pt x="29" y="217"/>
                </a:lnTo>
                <a:lnTo>
                  <a:pt x="29" y="343"/>
                </a:lnTo>
                <a:lnTo>
                  <a:pt x="188" y="343"/>
                </a:lnTo>
                <a:lnTo>
                  <a:pt x="217" y="372"/>
                </a:lnTo>
                <a:lnTo>
                  <a:pt x="0" y="372"/>
                </a:lnTo>
                <a:lnTo>
                  <a:pt x="0" y="0"/>
                </a:lnTo>
                <a:lnTo>
                  <a:pt x="217" y="0"/>
                </a:lnTo>
                <a:lnTo>
                  <a:pt x="188" y="27"/>
                </a:lnTo>
                <a:lnTo>
                  <a:pt x="29" y="27"/>
                </a:lnTo>
                <a:lnTo>
                  <a:pt x="29" y="171"/>
                </a:lnTo>
                <a:lnTo>
                  <a:pt x="188" y="171"/>
                </a:lnTo>
                <a:lnTo>
                  <a:pt x="188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7" name="Freeform 332"/>
          <p:cNvSpPr>
            <a:spLocks/>
          </p:cNvSpPr>
          <p:nvPr/>
        </p:nvSpPr>
        <p:spPr bwMode="auto">
          <a:xfrm>
            <a:off x="447675" y="6811963"/>
            <a:ext cx="4763" cy="79375"/>
          </a:xfrm>
          <a:custGeom>
            <a:avLst/>
            <a:gdLst>
              <a:gd name="T0" fmla="*/ 0 w 29"/>
              <a:gd name="T1" fmla="*/ 2147483647 h 372"/>
              <a:gd name="T2" fmla="*/ 0 w 29"/>
              <a:gd name="T3" fmla="*/ 2147483647 h 372"/>
              <a:gd name="T4" fmla="*/ 0 w 29"/>
              <a:gd name="T5" fmla="*/ 2147483647 h 372"/>
              <a:gd name="T6" fmla="*/ 0 w 29"/>
              <a:gd name="T7" fmla="*/ 0 h 372"/>
              <a:gd name="T8" fmla="*/ 0 w 29"/>
              <a:gd name="T9" fmla="*/ 2147483647 h 3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2"/>
              <a:gd name="T17" fmla="*/ 29 w 29"/>
              <a:gd name="T18" fmla="*/ 372 h 3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2">
                <a:moveTo>
                  <a:pt x="0" y="27"/>
                </a:moveTo>
                <a:lnTo>
                  <a:pt x="0" y="343"/>
                </a:lnTo>
                <a:lnTo>
                  <a:pt x="29" y="372"/>
                </a:lnTo>
                <a:lnTo>
                  <a:pt x="29" y="0"/>
                </a:lnTo>
                <a:lnTo>
                  <a:pt x="0" y="2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8" name="Freeform 333"/>
          <p:cNvSpPr>
            <a:spLocks/>
          </p:cNvSpPr>
          <p:nvPr/>
        </p:nvSpPr>
        <p:spPr bwMode="auto">
          <a:xfrm>
            <a:off x="257175" y="6710363"/>
            <a:ext cx="34925" cy="77787"/>
          </a:xfrm>
          <a:custGeom>
            <a:avLst/>
            <a:gdLst>
              <a:gd name="T0" fmla="*/ 0 w 215"/>
              <a:gd name="T1" fmla="*/ 2147483647 h 373"/>
              <a:gd name="T2" fmla="*/ 0 w 215"/>
              <a:gd name="T3" fmla="*/ 2147483647 h 373"/>
              <a:gd name="T4" fmla="*/ 0 w 215"/>
              <a:gd name="T5" fmla="*/ 2147483647 h 373"/>
              <a:gd name="T6" fmla="*/ 0 w 215"/>
              <a:gd name="T7" fmla="*/ 2147483647 h 373"/>
              <a:gd name="T8" fmla="*/ 0 w 215"/>
              <a:gd name="T9" fmla="*/ 2147483647 h 373"/>
              <a:gd name="T10" fmla="*/ 0 w 215"/>
              <a:gd name="T11" fmla="*/ 2147483647 h 373"/>
              <a:gd name="T12" fmla="*/ 0 w 215"/>
              <a:gd name="T13" fmla="*/ 0 h 373"/>
              <a:gd name="T14" fmla="*/ 0 w 215"/>
              <a:gd name="T15" fmla="*/ 0 h 373"/>
              <a:gd name="T16" fmla="*/ 0 w 215"/>
              <a:gd name="T17" fmla="*/ 2147483647 h 373"/>
              <a:gd name="T18" fmla="*/ 0 w 215"/>
              <a:gd name="T19" fmla="*/ 2147483647 h 373"/>
              <a:gd name="T20" fmla="*/ 0 w 215"/>
              <a:gd name="T21" fmla="*/ 2147483647 h 373"/>
              <a:gd name="T22" fmla="*/ 0 w 215"/>
              <a:gd name="T23" fmla="*/ 2147483647 h 373"/>
              <a:gd name="T24" fmla="*/ 0 w 215"/>
              <a:gd name="T25" fmla="*/ 2147483647 h 3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5"/>
              <a:gd name="T40" fmla="*/ 0 h 373"/>
              <a:gd name="T41" fmla="*/ 215 w 215"/>
              <a:gd name="T42" fmla="*/ 373 h 3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5" h="373">
                <a:moveTo>
                  <a:pt x="29" y="217"/>
                </a:moveTo>
                <a:lnTo>
                  <a:pt x="187" y="217"/>
                </a:lnTo>
                <a:lnTo>
                  <a:pt x="187" y="344"/>
                </a:lnTo>
                <a:lnTo>
                  <a:pt x="29" y="344"/>
                </a:lnTo>
                <a:lnTo>
                  <a:pt x="0" y="373"/>
                </a:lnTo>
                <a:lnTo>
                  <a:pt x="215" y="373"/>
                </a:lnTo>
                <a:lnTo>
                  <a:pt x="215" y="0"/>
                </a:lnTo>
                <a:lnTo>
                  <a:pt x="0" y="0"/>
                </a:lnTo>
                <a:lnTo>
                  <a:pt x="29" y="29"/>
                </a:lnTo>
                <a:lnTo>
                  <a:pt x="187" y="29"/>
                </a:lnTo>
                <a:lnTo>
                  <a:pt x="187" y="171"/>
                </a:lnTo>
                <a:lnTo>
                  <a:pt x="29" y="171"/>
                </a:lnTo>
                <a:lnTo>
                  <a:pt x="29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699" name="Freeform 334"/>
          <p:cNvSpPr>
            <a:spLocks/>
          </p:cNvSpPr>
          <p:nvPr/>
        </p:nvSpPr>
        <p:spPr bwMode="auto">
          <a:xfrm>
            <a:off x="257175" y="6710363"/>
            <a:ext cx="4763" cy="77787"/>
          </a:xfrm>
          <a:custGeom>
            <a:avLst/>
            <a:gdLst>
              <a:gd name="T0" fmla="*/ 0 w 29"/>
              <a:gd name="T1" fmla="*/ 2147483647 h 373"/>
              <a:gd name="T2" fmla="*/ 0 w 29"/>
              <a:gd name="T3" fmla="*/ 2147483647 h 373"/>
              <a:gd name="T4" fmla="*/ 0 w 29"/>
              <a:gd name="T5" fmla="*/ 2147483647 h 373"/>
              <a:gd name="T6" fmla="*/ 0 w 29"/>
              <a:gd name="T7" fmla="*/ 0 h 373"/>
              <a:gd name="T8" fmla="*/ 0 w 29"/>
              <a:gd name="T9" fmla="*/ 2147483647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3"/>
              <a:gd name="T17" fmla="*/ 29 w 29"/>
              <a:gd name="T18" fmla="*/ 373 h 3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3">
                <a:moveTo>
                  <a:pt x="29" y="29"/>
                </a:moveTo>
                <a:lnTo>
                  <a:pt x="29" y="344"/>
                </a:lnTo>
                <a:lnTo>
                  <a:pt x="0" y="373"/>
                </a:lnTo>
                <a:lnTo>
                  <a:pt x="0" y="0"/>
                </a:lnTo>
                <a:lnTo>
                  <a:pt x="29" y="29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00" name="Freeform 335"/>
          <p:cNvSpPr>
            <a:spLocks/>
          </p:cNvSpPr>
          <p:nvPr/>
        </p:nvSpPr>
        <p:spPr bwMode="auto">
          <a:xfrm>
            <a:off x="203200" y="6710363"/>
            <a:ext cx="36513" cy="77787"/>
          </a:xfrm>
          <a:custGeom>
            <a:avLst/>
            <a:gdLst>
              <a:gd name="T0" fmla="*/ 0 w 216"/>
              <a:gd name="T1" fmla="*/ 2147483647 h 373"/>
              <a:gd name="T2" fmla="*/ 0 w 216"/>
              <a:gd name="T3" fmla="*/ 2147483647 h 373"/>
              <a:gd name="T4" fmla="*/ 0 w 216"/>
              <a:gd name="T5" fmla="*/ 2147483647 h 373"/>
              <a:gd name="T6" fmla="*/ 0 w 216"/>
              <a:gd name="T7" fmla="*/ 2147483647 h 373"/>
              <a:gd name="T8" fmla="*/ 0 w 216"/>
              <a:gd name="T9" fmla="*/ 2147483647 h 373"/>
              <a:gd name="T10" fmla="*/ 0 w 216"/>
              <a:gd name="T11" fmla="*/ 2147483647 h 373"/>
              <a:gd name="T12" fmla="*/ 0 w 216"/>
              <a:gd name="T13" fmla="*/ 0 h 373"/>
              <a:gd name="T14" fmla="*/ 0 w 216"/>
              <a:gd name="T15" fmla="*/ 0 h 373"/>
              <a:gd name="T16" fmla="*/ 0 w 216"/>
              <a:gd name="T17" fmla="*/ 2147483647 h 373"/>
              <a:gd name="T18" fmla="*/ 0 w 216"/>
              <a:gd name="T19" fmla="*/ 2147483647 h 373"/>
              <a:gd name="T20" fmla="*/ 0 w 216"/>
              <a:gd name="T21" fmla="*/ 2147483647 h 373"/>
              <a:gd name="T22" fmla="*/ 0 w 216"/>
              <a:gd name="T23" fmla="*/ 2147483647 h 373"/>
              <a:gd name="T24" fmla="*/ 0 w 216"/>
              <a:gd name="T25" fmla="*/ 2147483647 h 3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"/>
              <a:gd name="T40" fmla="*/ 0 h 373"/>
              <a:gd name="T41" fmla="*/ 216 w 216"/>
              <a:gd name="T42" fmla="*/ 373 h 3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" h="373">
                <a:moveTo>
                  <a:pt x="29" y="217"/>
                </a:moveTo>
                <a:lnTo>
                  <a:pt x="186" y="217"/>
                </a:lnTo>
                <a:lnTo>
                  <a:pt x="186" y="344"/>
                </a:lnTo>
                <a:lnTo>
                  <a:pt x="29" y="344"/>
                </a:lnTo>
                <a:lnTo>
                  <a:pt x="0" y="373"/>
                </a:lnTo>
                <a:lnTo>
                  <a:pt x="216" y="373"/>
                </a:lnTo>
                <a:lnTo>
                  <a:pt x="216" y="0"/>
                </a:lnTo>
                <a:lnTo>
                  <a:pt x="0" y="0"/>
                </a:lnTo>
                <a:lnTo>
                  <a:pt x="29" y="29"/>
                </a:lnTo>
                <a:lnTo>
                  <a:pt x="186" y="29"/>
                </a:lnTo>
                <a:lnTo>
                  <a:pt x="186" y="171"/>
                </a:lnTo>
                <a:lnTo>
                  <a:pt x="29" y="171"/>
                </a:lnTo>
                <a:lnTo>
                  <a:pt x="29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01" name="Freeform 336"/>
          <p:cNvSpPr>
            <a:spLocks/>
          </p:cNvSpPr>
          <p:nvPr/>
        </p:nvSpPr>
        <p:spPr bwMode="auto">
          <a:xfrm>
            <a:off x="203200" y="6710363"/>
            <a:ext cx="4763" cy="77787"/>
          </a:xfrm>
          <a:custGeom>
            <a:avLst/>
            <a:gdLst>
              <a:gd name="T0" fmla="*/ 0 w 29"/>
              <a:gd name="T1" fmla="*/ 2147483647 h 373"/>
              <a:gd name="T2" fmla="*/ 0 w 29"/>
              <a:gd name="T3" fmla="*/ 2147483647 h 373"/>
              <a:gd name="T4" fmla="*/ 0 w 29"/>
              <a:gd name="T5" fmla="*/ 2147483647 h 373"/>
              <a:gd name="T6" fmla="*/ 0 w 29"/>
              <a:gd name="T7" fmla="*/ 0 h 373"/>
              <a:gd name="T8" fmla="*/ 0 w 29"/>
              <a:gd name="T9" fmla="*/ 2147483647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3"/>
              <a:gd name="T17" fmla="*/ 29 w 29"/>
              <a:gd name="T18" fmla="*/ 373 h 3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3">
                <a:moveTo>
                  <a:pt x="29" y="29"/>
                </a:moveTo>
                <a:lnTo>
                  <a:pt x="29" y="344"/>
                </a:lnTo>
                <a:lnTo>
                  <a:pt x="0" y="373"/>
                </a:lnTo>
                <a:lnTo>
                  <a:pt x="0" y="0"/>
                </a:lnTo>
                <a:lnTo>
                  <a:pt x="29" y="29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02" name="Freeform 337"/>
          <p:cNvSpPr>
            <a:spLocks/>
          </p:cNvSpPr>
          <p:nvPr/>
        </p:nvSpPr>
        <p:spPr bwMode="auto">
          <a:xfrm>
            <a:off x="150813" y="6710363"/>
            <a:ext cx="36512" cy="77787"/>
          </a:xfrm>
          <a:custGeom>
            <a:avLst/>
            <a:gdLst>
              <a:gd name="T0" fmla="*/ 0 w 215"/>
              <a:gd name="T1" fmla="*/ 2147483647 h 373"/>
              <a:gd name="T2" fmla="*/ 0 w 215"/>
              <a:gd name="T3" fmla="*/ 2147483647 h 373"/>
              <a:gd name="T4" fmla="*/ 0 w 215"/>
              <a:gd name="T5" fmla="*/ 2147483647 h 373"/>
              <a:gd name="T6" fmla="*/ 0 w 215"/>
              <a:gd name="T7" fmla="*/ 2147483647 h 373"/>
              <a:gd name="T8" fmla="*/ 0 w 215"/>
              <a:gd name="T9" fmla="*/ 2147483647 h 373"/>
              <a:gd name="T10" fmla="*/ 0 w 215"/>
              <a:gd name="T11" fmla="*/ 2147483647 h 373"/>
              <a:gd name="T12" fmla="*/ 0 w 215"/>
              <a:gd name="T13" fmla="*/ 0 h 373"/>
              <a:gd name="T14" fmla="*/ 0 w 215"/>
              <a:gd name="T15" fmla="*/ 0 h 373"/>
              <a:gd name="T16" fmla="*/ 0 w 215"/>
              <a:gd name="T17" fmla="*/ 2147483647 h 373"/>
              <a:gd name="T18" fmla="*/ 0 w 215"/>
              <a:gd name="T19" fmla="*/ 2147483647 h 373"/>
              <a:gd name="T20" fmla="*/ 0 w 215"/>
              <a:gd name="T21" fmla="*/ 2147483647 h 373"/>
              <a:gd name="T22" fmla="*/ 0 w 215"/>
              <a:gd name="T23" fmla="*/ 2147483647 h 373"/>
              <a:gd name="T24" fmla="*/ 0 w 215"/>
              <a:gd name="T25" fmla="*/ 2147483647 h 37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5"/>
              <a:gd name="T40" fmla="*/ 0 h 373"/>
              <a:gd name="T41" fmla="*/ 215 w 215"/>
              <a:gd name="T42" fmla="*/ 373 h 37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5" h="373">
                <a:moveTo>
                  <a:pt x="28" y="217"/>
                </a:moveTo>
                <a:lnTo>
                  <a:pt x="186" y="217"/>
                </a:lnTo>
                <a:lnTo>
                  <a:pt x="186" y="344"/>
                </a:lnTo>
                <a:lnTo>
                  <a:pt x="29" y="344"/>
                </a:lnTo>
                <a:lnTo>
                  <a:pt x="0" y="373"/>
                </a:lnTo>
                <a:lnTo>
                  <a:pt x="215" y="373"/>
                </a:lnTo>
                <a:lnTo>
                  <a:pt x="215" y="0"/>
                </a:lnTo>
                <a:lnTo>
                  <a:pt x="0" y="0"/>
                </a:lnTo>
                <a:lnTo>
                  <a:pt x="29" y="29"/>
                </a:lnTo>
                <a:lnTo>
                  <a:pt x="186" y="29"/>
                </a:lnTo>
                <a:lnTo>
                  <a:pt x="186" y="171"/>
                </a:lnTo>
                <a:lnTo>
                  <a:pt x="29" y="171"/>
                </a:lnTo>
                <a:lnTo>
                  <a:pt x="28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03" name="Freeform 338"/>
          <p:cNvSpPr>
            <a:spLocks/>
          </p:cNvSpPr>
          <p:nvPr/>
        </p:nvSpPr>
        <p:spPr bwMode="auto">
          <a:xfrm>
            <a:off x="150813" y="6710363"/>
            <a:ext cx="4762" cy="77787"/>
          </a:xfrm>
          <a:custGeom>
            <a:avLst/>
            <a:gdLst>
              <a:gd name="T0" fmla="*/ 0 w 29"/>
              <a:gd name="T1" fmla="*/ 2147483647 h 373"/>
              <a:gd name="T2" fmla="*/ 0 w 29"/>
              <a:gd name="T3" fmla="*/ 2147483647 h 373"/>
              <a:gd name="T4" fmla="*/ 0 w 29"/>
              <a:gd name="T5" fmla="*/ 2147483647 h 373"/>
              <a:gd name="T6" fmla="*/ 0 w 29"/>
              <a:gd name="T7" fmla="*/ 0 h 373"/>
              <a:gd name="T8" fmla="*/ 0 w 29"/>
              <a:gd name="T9" fmla="*/ 2147483647 h 3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3"/>
              <a:gd name="T17" fmla="*/ 29 w 29"/>
              <a:gd name="T18" fmla="*/ 373 h 3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3">
                <a:moveTo>
                  <a:pt x="29" y="29"/>
                </a:moveTo>
                <a:lnTo>
                  <a:pt x="29" y="344"/>
                </a:lnTo>
                <a:lnTo>
                  <a:pt x="0" y="373"/>
                </a:lnTo>
                <a:lnTo>
                  <a:pt x="0" y="0"/>
                </a:lnTo>
                <a:lnTo>
                  <a:pt x="29" y="29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04" name="Freeform 339"/>
          <p:cNvSpPr>
            <a:spLocks/>
          </p:cNvSpPr>
          <p:nvPr/>
        </p:nvSpPr>
        <p:spPr bwMode="auto">
          <a:xfrm>
            <a:off x="203200" y="6811963"/>
            <a:ext cx="36513" cy="79375"/>
          </a:xfrm>
          <a:custGeom>
            <a:avLst/>
            <a:gdLst>
              <a:gd name="T0" fmla="*/ 0 w 216"/>
              <a:gd name="T1" fmla="*/ 2147483647 h 372"/>
              <a:gd name="T2" fmla="*/ 0 w 216"/>
              <a:gd name="T3" fmla="*/ 2147483647 h 372"/>
              <a:gd name="T4" fmla="*/ 0 w 216"/>
              <a:gd name="T5" fmla="*/ 2147483647 h 372"/>
              <a:gd name="T6" fmla="*/ 0 w 216"/>
              <a:gd name="T7" fmla="*/ 2147483647 h 372"/>
              <a:gd name="T8" fmla="*/ 0 w 216"/>
              <a:gd name="T9" fmla="*/ 2147483647 h 372"/>
              <a:gd name="T10" fmla="*/ 0 w 216"/>
              <a:gd name="T11" fmla="*/ 2147483647 h 372"/>
              <a:gd name="T12" fmla="*/ 0 w 216"/>
              <a:gd name="T13" fmla="*/ 0 h 372"/>
              <a:gd name="T14" fmla="*/ 0 w 216"/>
              <a:gd name="T15" fmla="*/ 0 h 372"/>
              <a:gd name="T16" fmla="*/ 0 w 216"/>
              <a:gd name="T17" fmla="*/ 2147483647 h 372"/>
              <a:gd name="T18" fmla="*/ 0 w 216"/>
              <a:gd name="T19" fmla="*/ 2147483647 h 372"/>
              <a:gd name="T20" fmla="*/ 0 w 216"/>
              <a:gd name="T21" fmla="*/ 2147483647 h 372"/>
              <a:gd name="T22" fmla="*/ 0 w 216"/>
              <a:gd name="T23" fmla="*/ 2147483647 h 372"/>
              <a:gd name="T24" fmla="*/ 0 w 216"/>
              <a:gd name="T25" fmla="*/ 2147483647 h 3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"/>
              <a:gd name="T40" fmla="*/ 0 h 372"/>
              <a:gd name="T41" fmla="*/ 216 w 216"/>
              <a:gd name="T42" fmla="*/ 372 h 37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" h="372">
                <a:moveTo>
                  <a:pt x="29" y="217"/>
                </a:moveTo>
                <a:lnTo>
                  <a:pt x="186" y="217"/>
                </a:lnTo>
                <a:lnTo>
                  <a:pt x="186" y="343"/>
                </a:lnTo>
                <a:lnTo>
                  <a:pt x="29" y="343"/>
                </a:lnTo>
                <a:lnTo>
                  <a:pt x="0" y="372"/>
                </a:lnTo>
                <a:lnTo>
                  <a:pt x="216" y="372"/>
                </a:lnTo>
                <a:lnTo>
                  <a:pt x="216" y="0"/>
                </a:lnTo>
                <a:lnTo>
                  <a:pt x="0" y="0"/>
                </a:lnTo>
                <a:lnTo>
                  <a:pt x="29" y="27"/>
                </a:lnTo>
                <a:lnTo>
                  <a:pt x="186" y="27"/>
                </a:lnTo>
                <a:lnTo>
                  <a:pt x="186" y="171"/>
                </a:lnTo>
                <a:lnTo>
                  <a:pt x="29" y="171"/>
                </a:lnTo>
                <a:lnTo>
                  <a:pt x="29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05" name="Freeform 340"/>
          <p:cNvSpPr>
            <a:spLocks/>
          </p:cNvSpPr>
          <p:nvPr/>
        </p:nvSpPr>
        <p:spPr bwMode="auto">
          <a:xfrm>
            <a:off x="203200" y="6811963"/>
            <a:ext cx="4763" cy="79375"/>
          </a:xfrm>
          <a:custGeom>
            <a:avLst/>
            <a:gdLst>
              <a:gd name="T0" fmla="*/ 0 w 29"/>
              <a:gd name="T1" fmla="*/ 2147483647 h 372"/>
              <a:gd name="T2" fmla="*/ 0 w 29"/>
              <a:gd name="T3" fmla="*/ 2147483647 h 372"/>
              <a:gd name="T4" fmla="*/ 0 w 29"/>
              <a:gd name="T5" fmla="*/ 2147483647 h 372"/>
              <a:gd name="T6" fmla="*/ 0 w 29"/>
              <a:gd name="T7" fmla="*/ 0 h 372"/>
              <a:gd name="T8" fmla="*/ 0 w 29"/>
              <a:gd name="T9" fmla="*/ 2147483647 h 3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2"/>
              <a:gd name="T17" fmla="*/ 29 w 29"/>
              <a:gd name="T18" fmla="*/ 372 h 3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2">
                <a:moveTo>
                  <a:pt x="29" y="27"/>
                </a:moveTo>
                <a:lnTo>
                  <a:pt x="29" y="343"/>
                </a:lnTo>
                <a:lnTo>
                  <a:pt x="0" y="372"/>
                </a:lnTo>
                <a:lnTo>
                  <a:pt x="0" y="0"/>
                </a:lnTo>
                <a:lnTo>
                  <a:pt x="29" y="2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06" name="Freeform 341"/>
          <p:cNvSpPr>
            <a:spLocks/>
          </p:cNvSpPr>
          <p:nvPr/>
        </p:nvSpPr>
        <p:spPr bwMode="auto">
          <a:xfrm>
            <a:off x="150813" y="6811963"/>
            <a:ext cx="36512" cy="79375"/>
          </a:xfrm>
          <a:custGeom>
            <a:avLst/>
            <a:gdLst>
              <a:gd name="T0" fmla="*/ 0 w 215"/>
              <a:gd name="T1" fmla="*/ 2147483647 h 372"/>
              <a:gd name="T2" fmla="*/ 0 w 215"/>
              <a:gd name="T3" fmla="*/ 2147483647 h 372"/>
              <a:gd name="T4" fmla="*/ 0 w 215"/>
              <a:gd name="T5" fmla="*/ 2147483647 h 372"/>
              <a:gd name="T6" fmla="*/ 0 w 215"/>
              <a:gd name="T7" fmla="*/ 2147483647 h 372"/>
              <a:gd name="T8" fmla="*/ 0 w 215"/>
              <a:gd name="T9" fmla="*/ 2147483647 h 372"/>
              <a:gd name="T10" fmla="*/ 0 w 215"/>
              <a:gd name="T11" fmla="*/ 2147483647 h 372"/>
              <a:gd name="T12" fmla="*/ 0 w 215"/>
              <a:gd name="T13" fmla="*/ 0 h 372"/>
              <a:gd name="T14" fmla="*/ 0 w 215"/>
              <a:gd name="T15" fmla="*/ 0 h 372"/>
              <a:gd name="T16" fmla="*/ 0 w 215"/>
              <a:gd name="T17" fmla="*/ 2147483647 h 372"/>
              <a:gd name="T18" fmla="*/ 0 w 215"/>
              <a:gd name="T19" fmla="*/ 2147483647 h 372"/>
              <a:gd name="T20" fmla="*/ 0 w 215"/>
              <a:gd name="T21" fmla="*/ 2147483647 h 372"/>
              <a:gd name="T22" fmla="*/ 0 w 215"/>
              <a:gd name="T23" fmla="*/ 2147483647 h 372"/>
              <a:gd name="T24" fmla="*/ 0 w 215"/>
              <a:gd name="T25" fmla="*/ 2147483647 h 37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5"/>
              <a:gd name="T40" fmla="*/ 0 h 372"/>
              <a:gd name="T41" fmla="*/ 215 w 215"/>
              <a:gd name="T42" fmla="*/ 372 h 37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5" h="372">
                <a:moveTo>
                  <a:pt x="28" y="217"/>
                </a:moveTo>
                <a:lnTo>
                  <a:pt x="186" y="217"/>
                </a:lnTo>
                <a:lnTo>
                  <a:pt x="186" y="343"/>
                </a:lnTo>
                <a:lnTo>
                  <a:pt x="29" y="343"/>
                </a:lnTo>
                <a:lnTo>
                  <a:pt x="0" y="372"/>
                </a:lnTo>
                <a:lnTo>
                  <a:pt x="215" y="372"/>
                </a:lnTo>
                <a:lnTo>
                  <a:pt x="215" y="0"/>
                </a:lnTo>
                <a:lnTo>
                  <a:pt x="0" y="0"/>
                </a:lnTo>
                <a:lnTo>
                  <a:pt x="29" y="27"/>
                </a:lnTo>
                <a:lnTo>
                  <a:pt x="186" y="27"/>
                </a:lnTo>
                <a:lnTo>
                  <a:pt x="186" y="171"/>
                </a:lnTo>
                <a:lnTo>
                  <a:pt x="29" y="171"/>
                </a:lnTo>
                <a:lnTo>
                  <a:pt x="28" y="21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07" name="Freeform 342"/>
          <p:cNvSpPr>
            <a:spLocks/>
          </p:cNvSpPr>
          <p:nvPr/>
        </p:nvSpPr>
        <p:spPr bwMode="auto">
          <a:xfrm>
            <a:off x="150813" y="6811963"/>
            <a:ext cx="4762" cy="79375"/>
          </a:xfrm>
          <a:custGeom>
            <a:avLst/>
            <a:gdLst>
              <a:gd name="T0" fmla="*/ 0 w 29"/>
              <a:gd name="T1" fmla="*/ 2147483647 h 372"/>
              <a:gd name="T2" fmla="*/ 0 w 29"/>
              <a:gd name="T3" fmla="*/ 2147483647 h 372"/>
              <a:gd name="T4" fmla="*/ 0 w 29"/>
              <a:gd name="T5" fmla="*/ 2147483647 h 372"/>
              <a:gd name="T6" fmla="*/ 0 w 29"/>
              <a:gd name="T7" fmla="*/ 0 h 372"/>
              <a:gd name="T8" fmla="*/ 0 w 29"/>
              <a:gd name="T9" fmla="*/ 2147483647 h 3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"/>
              <a:gd name="T16" fmla="*/ 0 h 372"/>
              <a:gd name="T17" fmla="*/ 29 w 29"/>
              <a:gd name="T18" fmla="*/ 372 h 3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" h="372">
                <a:moveTo>
                  <a:pt x="29" y="27"/>
                </a:moveTo>
                <a:lnTo>
                  <a:pt x="29" y="343"/>
                </a:lnTo>
                <a:lnTo>
                  <a:pt x="0" y="372"/>
                </a:lnTo>
                <a:lnTo>
                  <a:pt x="0" y="0"/>
                </a:lnTo>
                <a:lnTo>
                  <a:pt x="29" y="27"/>
                </a:lnTo>
                <a:close/>
              </a:path>
            </a:pathLst>
          </a:custGeom>
          <a:solidFill>
            <a:srgbClr val="FFE5B7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08" name="Rectangle 343"/>
          <p:cNvSpPr>
            <a:spLocks noChangeArrowheads="1"/>
          </p:cNvSpPr>
          <p:nvPr/>
        </p:nvSpPr>
        <p:spPr bwMode="auto">
          <a:xfrm>
            <a:off x="309563" y="6753225"/>
            <a:ext cx="36512" cy="3175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709" name="Rectangle 344"/>
          <p:cNvSpPr>
            <a:spLocks noChangeArrowheads="1"/>
          </p:cNvSpPr>
          <p:nvPr/>
        </p:nvSpPr>
        <p:spPr bwMode="auto">
          <a:xfrm>
            <a:off x="361950" y="6753225"/>
            <a:ext cx="36513" cy="3175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710" name="Rectangle 345"/>
          <p:cNvSpPr>
            <a:spLocks noChangeArrowheads="1"/>
          </p:cNvSpPr>
          <p:nvPr/>
        </p:nvSpPr>
        <p:spPr bwMode="auto">
          <a:xfrm>
            <a:off x="415925" y="6753225"/>
            <a:ext cx="36513" cy="3175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711" name="Rectangle 346"/>
          <p:cNvSpPr>
            <a:spLocks noChangeArrowheads="1"/>
          </p:cNvSpPr>
          <p:nvPr/>
        </p:nvSpPr>
        <p:spPr bwMode="auto">
          <a:xfrm>
            <a:off x="257175" y="6753225"/>
            <a:ext cx="34925" cy="3175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712" name="Rectangle 347"/>
          <p:cNvSpPr>
            <a:spLocks noChangeArrowheads="1"/>
          </p:cNvSpPr>
          <p:nvPr/>
        </p:nvSpPr>
        <p:spPr bwMode="auto">
          <a:xfrm>
            <a:off x="203200" y="6753225"/>
            <a:ext cx="36513" cy="3175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713" name="Rectangle 348"/>
          <p:cNvSpPr>
            <a:spLocks noChangeArrowheads="1"/>
          </p:cNvSpPr>
          <p:nvPr/>
        </p:nvSpPr>
        <p:spPr bwMode="auto">
          <a:xfrm>
            <a:off x="150813" y="6753225"/>
            <a:ext cx="36512" cy="3175"/>
          </a:xfrm>
          <a:prstGeom prst="rect">
            <a:avLst/>
          </a:prstGeom>
          <a:solidFill>
            <a:srgbClr val="FFE5B7"/>
          </a:solidFill>
          <a:ln w="9525">
            <a:noFill/>
            <a:miter lim="800000"/>
            <a:headEnd/>
            <a:tailEnd/>
          </a:ln>
        </p:spPr>
        <p:txBody>
          <a:bodyPr lIns="78851" tIns="39425" rIns="78851" bIns="39425"/>
          <a:lstStyle/>
          <a:p>
            <a:pPr defTabSz="1054100"/>
            <a:endParaRPr lang="ru-RU" sz="2300" b="1">
              <a:solidFill>
                <a:schemeClr val="tx1"/>
              </a:solidFill>
            </a:endParaRPr>
          </a:p>
        </p:txBody>
      </p:sp>
      <p:sp>
        <p:nvSpPr>
          <p:cNvPr id="17714" name="Freeform 349"/>
          <p:cNvSpPr>
            <a:spLocks/>
          </p:cNvSpPr>
          <p:nvPr/>
        </p:nvSpPr>
        <p:spPr bwMode="auto">
          <a:xfrm>
            <a:off x="246063" y="6713538"/>
            <a:ext cx="4762" cy="9525"/>
          </a:xfrm>
          <a:custGeom>
            <a:avLst/>
            <a:gdLst>
              <a:gd name="T0" fmla="*/ 0 w 37"/>
              <a:gd name="T1" fmla="*/ 2147483647 h 38"/>
              <a:gd name="T2" fmla="*/ 0 w 37"/>
              <a:gd name="T3" fmla="*/ 2147483647 h 38"/>
              <a:gd name="T4" fmla="*/ 0 w 37"/>
              <a:gd name="T5" fmla="*/ 2147483647 h 38"/>
              <a:gd name="T6" fmla="*/ 0 w 37"/>
              <a:gd name="T7" fmla="*/ 2147483647 h 38"/>
              <a:gd name="T8" fmla="*/ 0 w 37"/>
              <a:gd name="T9" fmla="*/ 2147483647 h 38"/>
              <a:gd name="T10" fmla="*/ 0 w 37"/>
              <a:gd name="T11" fmla="*/ 2147483647 h 38"/>
              <a:gd name="T12" fmla="*/ 0 w 37"/>
              <a:gd name="T13" fmla="*/ 2147483647 h 38"/>
              <a:gd name="T14" fmla="*/ 0 w 37"/>
              <a:gd name="T15" fmla="*/ 2147483647 h 38"/>
              <a:gd name="T16" fmla="*/ 0 w 37"/>
              <a:gd name="T17" fmla="*/ 0 h 38"/>
              <a:gd name="T18" fmla="*/ 0 w 37"/>
              <a:gd name="T19" fmla="*/ 2147483647 h 38"/>
              <a:gd name="T20" fmla="*/ 0 w 37"/>
              <a:gd name="T21" fmla="*/ 2147483647 h 38"/>
              <a:gd name="T22" fmla="*/ 0 w 37"/>
              <a:gd name="T23" fmla="*/ 2147483647 h 38"/>
              <a:gd name="T24" fmla="*/ 0 w 37"/>
              <a:gd name="T25" fmla="*/ 2147483647 h 38"/>
              <a:gd name="T26" fmla="*/ 0 w 37"/>
              <a:gd name="T27" fmla="*/ 2147483647 h 38"/>
              <a:gd name="T28" fmla="*/ 0 w 37"/>
              <a:gd name="T29" fmla="*/ 2147483647 h 38"/>
              <a:gd name="T30" fmla="*/ 0 w 37"/>
              <a:gd name="T31" fmla="*/ 2147483647 h 38"/>
              <a:gd name="T32" fmla="*/ 0 w 37"/>
              <a:gd name="T33" fmla="*/ 2147483647 h 3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37"/>
              <a:gd name="T52" fmla="*/ 0 h 38"/>
              <a:gd name="T53" fmla="*/ 37 w 37"/>
              <a:gd name="T54" fmla="*/ 38 h 3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37" h="38">
                <a:moveTo>
                  <a:pt x="19" y="38"/>
                </a:moveTo>
                <a:lnTo>
                  <a:pt x="26" y="36"/>
                </a:lnTo>
                <a:lnTo>
                  <a:pt x="32" y="32"/>
                </a:lnTo>
                <a:lnTo>
                  <a:pt x="36" y="25"/>
                </a:lnTo>
                <a:lnTo>
                  <a:pt x="37" y="19"/>
                </a:lnTo>
                <a:lnTo>
                  <a:pt x="36" y="12"/>
                </a:lnTo>
                <a:lnTo>
                  <a:pt x="32" y="5"/>
                </a:lnTo>
                <a:lnTo>
                  <a:pt x="26" y="1"/>
                </a:lnTo>
                <a:lnTo>
                  <a:pt x="19" y="0"/>
                </a:lnTo>
                <a:lnTo>
                  <a:pt x="12" y="1"/>
                </a:lnTo>
                <a:lnTo>
                  <a:pt x="6" y="5"/>
                </a:lnTo>
                <a:lnTo>
                  <a:pt x="2" y="12"/>
                </a:lnTo>
                <a:lnTo>
                  <a:pt x="0" y="19"/>
                </a:lnTo>
                <a:lnTo>
                  <a:pt x="2" y="25"/>
                </a:lnTo>
                <a:lnTo>
                  <a:pt x="6" y="32"/>
                </a:lnTo>
                <a:lnTo>
                  <a:pt x="12" y="36"/>
                </a:lnTo>
                <a:lnTo>
                  <a:pt x="19" y="38"/>
                </a:lnTo>
                <a:close/>
              </a:path>
            </a:pathLst>
          </a:custGeom>
          <a:solidFill>
            <a:srgbClr val="FFFFFF"/>
          </a:solidFill>
          <a:ln w="9525">
            <a:noFill/>
            <a:round/>
            <a:headEnd/>
            <a:tailEnd/>
          </a:ln>
        </p:spPr>
        <p:txBody>
          <a:bodyPr lIns="78851" tIns="39425" rIns="78851" bIns="39425"/>
          <a:lstStyle/>
          <a:p>
            <a:endParaRPr lang="ru-RU"/>
          </a:p>
        </p:txBody>
      </p:sp>
      <p:sp>
        <p:nvSpPr>
          <p:cNvPr id="17715" name="AutoShape 98"/>
          <p:cNvSpPr>
            <a:spLocks noChangeArrowheads="1"/>
          </p:cNvSpPr>
          <p:nvPr/>
        </p:nvSpPr>
        <p:spPr bwMode="auto">
          <a:xfrm>
            <a:off x="158750" y="7015163"/>
            <a:ext cx="400050" cy="300037"/>
          </a:xfrm>
          <a:prstGeom prst="triangle">
            <a:avLst>
              <a:gd name="adj" fmla="val 50000"/>
            </a:avLst>
          </a:prstGeom>
          <a:noFill/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/>
            <a:endParaRPr lang="ru-RU"/>
          </a:p>
        </p:txBody>
      </p:sp>
      <p:sp>
        <p:nvSpPr>
          <p:cNvPr id="17716" name="Oval 99"/>
          <p:cNvSpPr>
            <a:spLocks noChangeArrowheads="1"/>
          </p:cNvSpPr>
          <p:nvPr/>
        </p:nvSpPr>
        <p:spPr bwMode="auto">
          <a:xfrm>
            <a:off x="292100" y="7199313"/>
            <a:ext cx="133350" cy="115887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/>
          </a:p>
        </p:txBody>
      </p:sp>
      <p:grpSp>
        <p:nvGrpSpPr>
          <p:cNvPr id="29" name="Group 100"/>
          <p:cNvGrpSpPr>
            <a:grpSpLocks/>
          </p:cNvGrpSpPr>
          <p:nvPr/>
        </p:nvGrpSpPr>
        <p:grpSpPr bwMode="auto">
          <a:xfrm>
            <a:off x="285750" y="7189788"/>
            <a:ext cx="146050" cy="30162"/>
            <a:chOff x="4347" y="3622"/>
            <a:chExt cx="49" cy="12"/>
          </a:xfrm>
        </p:grpSpPr>
        <p:sp>
          <p:nvSpPr>
            <p:cNvPr id="17723" name="Line 101"/>
            <p:cNvSpPr>
              <a:spLocks noChangeShapeType="1"/>
            </p:cNvSpPr>
            <p:nvPr/>
          </p:nvSpPr>
          <p:spPr bwMode="auto">
            <a:xfrm>
              <a:off x="4347" y="3622"/>
              <a:ext cx="25" cy="1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4" name="Line 102"/>
            <p:cNvSpPr>
              <a:spLocks noChangeShapeType="1"/>
            </p:cNvSpPr>
            <p:nvPr/>
          </p:nvSpPr>
          <p:spPr bwMode="auto">
            <a:xfrm rot="10800000" flipH="1">
              <a:off x="4371" y="3622"/>
              <a:ext cx="25" cy="12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7718" name="Text Box 141"/>
          <p:cNvSpPr txBox="1">
            <a:spLocks noChangeArrowheads="1"/>
          </p:cNvSpPr>
          <p:nvPr/>
        </p:nvSpPr>
        <p:spPr bwMode="auto">
          <a:xfrm>
            <a:off x="911225" y="7032625"/>
            <a:ext cx="2060575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defTabSz="1252538">
              <a:spcBef>
                <a:spcPct val="50000"/>
              </a:spcBef>
              <a:buFontTx/>
              <a:buChar char="-"/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Законсервированный скотомогильник</a:t>
            </a:r>
          </a:p>
        </p:txBody>
      </p:sp>
      <p:grpSp>
        <p:nvGrpSpPr>
          <p:cNvPr id="30" name="Group 98"/>
          <p:cNvGrpSpPr>
            <a:grpSpLocks/>
          </p:cNvGrpSpPr>
          <p:nvPr/>
        </p:nvGrpSpPr>
        <p:grpSpPr bwMode="auto">
          <a:xfrm>
            <a:off x="109538" y="4938713"/>
            <a:ext cx="463550" cy="365125"/>
            <a:chOff x="640" y="3395"/>
            <a:chExt cx="294" cy="424"/>
          </a:xfrm>
        </p:grpSpPr>
        <p:sp>
          <p:nvSpPr>
            <p:cNvPr id="17721" name="Freeform 99"/>
            <p:cNvSpPr>
              <a:spLocks/>
            </p:cNvSpPr>
            <p:nvPr/>
          </p:nvSpPr>
          <p:spPr bwMode="auto">
            <a:xfrm>
              <a:off x="640" y="3395"/>
              <a:ext cx="294" cy="169"/>
            </a:xfrm>
            <a:custGeom>
              <a:avLst/>
              <a:gdLst>
                <a:gd name="T0" fmla="*/ 0 w 432"/>
                <a:gd name="T1" fmla="*/ 0 h 288"/>
                <a:gd name="T2" fmla="*/ 1 w 432"/>
                <a:gd name="T3" fmla="*/ 1 h 288"/>
                <a:gd name="T4" fmla="*/ 1 w 432"/>
                <a:gd name="T5" fmla="*/ 1 h 288"/>
                <a:gd name="T6" fmla="*/ 0 w 432"/>
                <a:gd name="T7" fmla="*/ 1 h 288"/>
                <a:gd name="T8" fmla="*/ 0 w 432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2"/>
                <a:gd name="T16" fmla="*/ 0 h 288"/>
                <a:gd name="T17" fmla="*/ 432 w 432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2" h="288">
                  <a:moveTo>
                    <a:pt x="0" y="0"/>
                  </a:moveTo>
                  <a:lnTo>
                    <a:pt x="429" y="66"/>
                  </a:lnTo>
                  <a:lnTo>
                    <a:pt x="432" y="213"/>
                  </a:lnTo>
                  <a:lnTo>
                    <a:pt x="0" y="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7722" name="Line 100"/>
            <p:cNvSpPr>
              <a:spLocks noChangeShapeType="1"/>
            </p:cNvSpPr>
            <p:nvPr/>
          </p:nvSpPr>
          <p:spPr bwMode="auto">
            <a:xfrm>
              <a:off x="640" y="3564"/>
              <a:ext cx="0" cy="255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52" name="Text Box 101"/>
          <p:cNvSpPr txBox="1">
            <a:spLocks noChangeArrowheads="1"/>
          </p:cNvSpPr>
          <p:nvPr/>
        </p:nvSpPr>
        <p:spPr bwMode="auto">
          <a:xfrm>
            <a:off x="-142875" y="4867275"/>
            <a:ext cx="900113" cy="20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216" tIns="55108" rIns="110216" bIns="55108">
            <a:spAutoFit/>
          </a:bodyPr>
          <a:lstStyle/>
          <a:p>
            <a:pPr algn="ctr" defTabSz="1101725">
              <a:defRPr/>
            </a:pPr>
            <a:r>
              <a:rPr lang="ru-RU" sz="1050" b="1" dirty="0">
                <a:solidFill>
                  <a:schemeClr val="tx1"/>
                </a:solidFill>
                <a:cs typeface="Times New Roman" pitchFamily="18" charset="0"/>
              </a:rPr>
              <a:t>ПЧ-7</a:t>
            </a:r>
          </a:p>
        </p:txBody>
      </p:sp>
      <p:graphicFrame>
        <p:nvGraphicFramePr>
          <p:cNvPr id="355" name="Таблица 354"/>
          <p:cNvGraphicFramePr>
            <a:graphicFrameLocks noGrp="1"/>
          </p:cNvGraphicFramePr>
          <p:nvPr/>
        </p:nvGraphicFramePr>
        <p:xfrm>
          <a:off x="3043238" y="5586413"/>
          <a:ext cx="3929090" cy="2289654"/>
        </p:xfrm>
        <a:graphic>
          <a:graphicData uri="http://schemas.openxmlformats.org/drawingml/2006/table">
            <a:tbl>
              <a:tblPr/>
              <a:tblGrid>
                <a:gridCol w="210487"/>
                <a:gridCol w="2034707"/>
                <a:gridCol w="432668"/>
                <a:gridCol w="502829"/>
                <a:gridCol w="748399"/>
              </a:tblGrid>
              <a:tr h="216840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ПИТАНИЕ БУДЕТ ОРГАНИЗОВАНО В  (ПВР)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ПРОДОВОЛЬСТВИЯ ИЗ РАСЧЕТА НА ОДНОГО ЧЕЛОВЕКА</a:t>
                      </a:r>
                      <a:endParaRPr lang="ru-RU" sz="8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96059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Наименование продуктов питания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 err="1">
                          <a:latin typeface="Times New Roman" pitchFamily="18" charset="0"/>
                          <a:cs typeface="Times New Roman" pitchFamily="18" charset="0"/>
                        </a:rPr>
                        <a:t>Едизм</a:t>
                      </a:r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Норма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Количество, кг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Хлеб из пшеничной муки 1 сорта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31,25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Мука пшеничная 2 сорта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1,875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Крупа разная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7,5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Макаронные изделия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2,5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Мясо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7,5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Рыба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3,125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24917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Хлеб из смеси.пш. муки 1 с.и ржаной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31,25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Молоко коровье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Сахар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Соль поваренная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2,5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Чай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0,125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Жиры животные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30,00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3,75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Овощи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12496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Картофель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37,5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356" name="Rectangle 604"/>
          <p:cNvSpPr>
            <a:spLocks noChangeArrowheads="1"/>
          </p:cNvSpPr>
          <p:nvPr/>
        </p:nvSpPr>
        <p:spPr bwMode="auto">
          <a:xfrm>
            <a:off x="25130" y="2514396"/>
            <a:ext cx="2899272" cy="2123893"/>
          </a:xfrm>
          <a:prstGeom prst="rect">
            <a:avLst/>
          </a:prstGeom>
          <a:solidFill>
            <a:srgbClr val="FFCC66"/>
          </a:solidFill>
          <a:ln w="9525" algn="ctr">
            <a:solidFill>
              <a:schemeClr val="tx1"/>
            </a:solidFill>
            <a:prstDash val="solid"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88900" h="101600"/>
            <a:bevelB w="44450"/>
          </a:sp3d>
        </p:spPr>
        <p:txBody>
          <a:bodyPr lIns="122147" tIns="61076" rIns="122147" bIns="61076">
            <a:spAutoFit/>
          </a:bodyPr>
          <a:lstStyle/>
          <a:p>
            <a:pPr algn="ctr">
              <a:defRPr/>
            </a:pPr>
            <a:r>
              <a:rPr lang="ru-RU" sz="1000" b="1" u="sng" dirty="0">
                <a:solidFill>
                  <a:schemeClr val="tx1"/>
                </a:solidFill>
              </a:rPr>
              <a:t>Перечень превентивных мероприятий </a:t>
            </a:r>
          </a:p>
          <a:p>
            <a:pPr>
              <a:defRPr/>
            </a:pPr>
            <a:r>
              <a:rPr lang="ru-RU" sz="1000" dirty="0">
                <a:solidFill>
                  <a:schemeClr val="tx1"/>
                </a:solidFill>
              </a:rPr>
              <a:t>Проведены мероприятия по расчистке русла реки  и мостов;</a:t>
            </a:r>
          </a:p>
          <a:p>
            <a:pPr>
              <a:defRPr/>
            </a:pPr>
            <a:r>
              <a:rPr lang="ru-RU" sz="1000" dirty="0">
                <a:solidFill>
                  <a:schemeClr val="tx1"/>
                </a:solidFill>
              </a:rPr>
              <a:t>При осложнении паводковой ситуации выставление дополнительных постов наблюдения;</a:t>
            </a:r>
          </a:p>
          <a:p>
            <a:pPr>
              <a:defRPr/>
            </a:pPr>
            <a:r>
              <a:rPr lang="ru-RU" sz="1000" dirty="0">
                <a:solidFill>
                  <a:schemeClr val="tx1"/>
                </a:solidFill>
              </a:rPr>
              <a:t>В октябре-ноябре 2010 г. Проведены работы по укреплению защитного вала в н. п. с. Шаами-Юрт и с. Катар-Юрт протяженностью 1200 и 800 метров соответственно;</a:t>
            </a:r>
          </a:p>
          <a:p>
            <a:pPr>
              <a:defRPr/>
            </a:pPr>
            <a:r>
              <a:rPr lang="ru-RU" sz="1000" dirty="0">
                <a:solidFill>
                  <a:schemeClr val="tx1"/>
                </a:solidFill>
              </a:rPr>
              <a:t>В марте 2011 г. Проведены мероприятия по укреплению защитного вала в с. Ачхой-Мартан протяженностью 1150 м.</a:t>
            </a:r>
          </a:p>
        </p:txBody>
      </p:sp>
      <p:grpSp>
        <p:nvGrpSpPr>
          <p:cNvPr id="31" name="Group 298"/>
          <p:cNvGrpSpPr>
            <a:grpSpLocks/>
          </p:cNvGrpSpPr>
          <p:nvPr/>
        </p:nvGrpSpPr>
        <p:grpSpPr bwMode="auto">
          <a:xfrm>
            <a:off x="4829175" y="5014913"/>
            <a:ext cx="704850" cy="431800"/>
            <a:chOff x="2290" y="4020"/>
            <a:chExt cx="817" cy="315"/>
          </a:xfrm>
        </p:grpSpPr>
        <p:sp>
          <p:nvSpPr>
            <p:cNvPr id="17600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defTabSz="1593850"/>
              <a:r>
                <a:rPr lang="ru-RU" sz="11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3850"/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8432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18433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17604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71" tIns="59636" rIns="119271" bIns="59636"/>
                <a:lstStyle/>
                <a:p>
                  <a:pPr defTabSz="1593850"/>
                  <a:endParaRPr lang="ru-RU" sz="3100">
                    <a:solidFill>
                      <a:schemeClr val="tx1"/>
                    </a:solidFill>
                    <a:latin typeface="Calibri" pitchFamily="34" charset="0"/>
                  </a:endParaRPr>
                </a:p>
              </p:txBody>
            </p:sp>
            <p:sp>
              <p:nvSpPr>
                <p:cNvPr id="17605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7606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8434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17608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7609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7603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7599" name="AutoShape 136"/>
          <p:cNvSpPr>
            <a:spLocks noChangeArrowheads="1"/>
          </p:cNvSpPr>
          <p:nvPr/>
        </p:nvSpPr>
        <p:spPr bwMode="auto">
          <a:xfrm>
            <a:off x="3328988" y="4943475"/>
            <a:ext cx="1419225" cy="500063"/>
          </a:xfrm>
          <a:prstGeom prst="wedgeRectCallout">
            <a:avLst>
              <a:gd name="adj1" fmla="val 62778"/>
              <a:gd name="adj2" fmla="val 3264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306" tIns="32653" rIns="65306" bIns="32653"/>
          <a:lstStyle/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2813"/>
            <a:r>
              <a:rPr lang="ru-RU" sz="9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2813"/>
            <a:r>
              <a:rPr lang="ru-RU" sz="9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900">
                <a:solidFill>
                  <a:schemeClr val="tx1"/>
                </a:solidFill>
              </a:rPr>
              <a:t> 8(8(928)-737-48-14</a:t>
            </a:r>
            <a:endParaRPr lang="ru-RU" sz="900">
              <a:solidFill>
                <a:schemeClr val="tx1"/>
              </a:solidFill>
              <a:cs typeface="Times New Roman" pitchFamily="18" charset="0"/>
            </a:endParaRPr>
          </a:p>
          <a:p>
            <a:pPr algn="ctr" defTabSz="912813"/>
            <a:endParaRPr lang="ru-RU" sz="9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305" name="AutoShape 173"/>
          <p:cNvSpPr>
            <a:spLocks noChangeArrowheads="1"/>
          </p:cNvSpPr>
          <p:nvPr/>
        </p:nvSpPr>
        <p:spPr bwMode="auto">
          <a:xfrm>
            <a:off x="5543544" y="4697630"/>
            <a:ext cx="2500330" cy="714373"/>
          </a:xfrm>
          <a:prstGeom prst="wedgeRectCallout">
            <a:avLst>
              <a:gd name="adj1" fmla="val -25555"/>
              <a:gd name="adj2" fmla="val -89374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ПВР </a:t>
            </a:r>
            <a:r>
              <a:rPr lang="ru-RU" sz="1000" dirty="0" smtClean="0">
                <a:solidFill>
                  <a:schemeClr val="tx1"/>
                </a:solidFill>
              </a:rPr>
              <a:t>расположен по </a:t>
            </a:r>
            <a:r>
              <a:rPr lang="ru-RU" sz="1000" dirty="0">
                <a:solidFill>
                  <a:schemeClr val="tx1"/>
                </a:solidFill>
              </a:rPr>
              <a:t>ул. </a:t>
            </a:r>
            <a:r>
              <a:rPr lang="ru-RU" sz="1000" dirty="0" err="1">
                <a:solidFill>
                  <a:schemeClr val="tx1"/>
                </a:solidFill>
              </a:rPr>
              <a:t>Мамакаева</a:t>
            </a:r>
            <a:r>
              <a:rPr lang="ru-RU" sz="1000" dirty="0">
                <a:solidFill>
                  <a:schemeClr val="tx1"/>
                </a:solidFill>
              </a:rPr>
              <a:t> №13, количество мест 125 чел</a:t>
            </a:r>
            <a:r>
              <a:rPr lang="ru-RU" sz="1000" dirty="0" smtClean="0">
                <a:solidFill>
                  <a:schemeClr val="tx1"/>
                </a:solidFill>
              </a:rPr>
              <a:t>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Руководитель </a:t>
            </a:r>
            <a:r>
              <a:rPr lang="ru-RU" sz="1000" dirty="0" err="1" smtClean="0">
                <a:solidFill>
                  <a:schemeClr val="tx1"/>
                </a:solidFill>
              </a:rPr>
              <a:t>Сельмурзаев</a:t>
            </a:r>
            <a:r>
              <a:rPr lang="ru-RU" sz="1000" dirty="0" smtClean="0">
                <a:solidFill>
                  <a:schemeClr val="tx1"/>
                </a:solidFill>
              </a:rPr>
              <a:t>  А. Ш. </a:t>
            </a:r>
          </a:p>
          <a:p>
            <a:pPr algn="ctr"/>
            <a:r>
              <a:rPr lang="ru-RU" sz="1000" dirty="0" smtClean="0">
                <a:solidFill>
                  <a:schemeClr val="tx1"/>
                </a:solidFill>
              </a:rPr>
              <a:t>тел.8928-784-29-15</a:t>
            </a:r>
            <a:endParaRPr lang="ru-RU" sz="1000" dirty="0">
              <a:solidFill>
                <a:schemeClr val="tx1"/>
              </a:solidFill>
            </a:endParaRPr>
          </a:p>
        </p:txBody>
      </p:sp>
      <p:sp>
        <p:nvSpPr>
          <p:cNvPr id="307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306" name="Rectangle 2"/>
          <p:cNvSpPr>
            <a:spLocks noChangeArrowheads="1"/>
          </p:cNvSpPr>
          <p:nvPr/>
        </p:nvSpPr>
        <p:spPr bwMode="auto">
          <a:xfrm>
            <a:off x="0" y="1085824"/>
            <a:ext cx="12801600" cy="50006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0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 с.п. </a:t>
            </a:r>
            <a:r>
              <a:rPr lang="ru-RU" sz="2000" dirty="0" smtClean="0">
                <a:solidFill>
                  <a:schemeClr val="tx1"/>
                </a:solidFill>
              </a:rPr>
              <a:t>Ачхой-Мартан</a:t>
            </a:r>
            <a:endParaRPr lang="ru-RU" sz="20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Полилиния 111"/>
          <p:cNvSpPr/>
          <p:nvPr/>
        </p:nvSpPr>
        <p:spPr bwMode="auto">
          <a:xfrm>
            <a:off x="309563" y="1797050"/>
            <a:ext cx="11677650" cy="6246813"/>
          </a:xfrm>
          <a:custGeom>
            <a:avLst/>
            <a:gdLst>
              <a:gd name="connsiteX0" fmla="*/ 11677650 w 11677650"/>
              <a:gd name="connsiteY0" fmla="*/ 0 h 6515100"/>
              <a:gd name="connsiteX1" fmla="*/ 10401300 w 11677650"/>
              <a:gd name="connsiteY1" fmla="*/ 762000 h 6515100"/>
              <a:gd name="connsiteX2" fmla="*/ 9277350 w 11677650"/>
              <a:gd name="connsiteY2" fmla="*/ 1295400 h 6515100"/>
              <a:gd name="connsiteX3" fmla="*/ 8648700 w 11677650"/>
              <a:gd name="connsiteY3" fmla="*/ 1885950 h 6515100"/>
              <a:gd name="connsiteX4" fmla="*/ 7753350 w 11677650"/>
              <a:gd name="connsiteY4" fmla="*/ 2190750 h 6515100"/>
              <a:gd name="connsiteX5" fmla="*/ 6438900 w 11677650"/>
              <a:gd name="connsiteY5" fmla="*/ 3143250 h 6515100"/>
              <a:gd name="connsiteX6" fmla="*/ 5886450 w 11677650"/>
              <a:gd name="connsiteY6" fmla="*/ 3829050 h 6515100"/>
              <a:gd name="connsiteX7" fmla="*/ 4838700 w 11677650"/>
              <a:gd name="connsiteY7" fmla="*/ 4076700 h 6515100"/>
              <a:gd name="connsiteX8" fmla="*/ 3943350 w 11677650"/>
              <a:gd name="connsiteY8" fmla="*/ 4686300 h 6515100"/>
              <a:gd name="connsiteX9" fmla="*/ 2876550 w 11677650"/>
              <a:gd name="connsiteY9" fmla="*/ 5143500 h 6515100"/>
              <a:gd name="connsiteX10" fmla="*/ 800100 w 11677650"/>
              <a:gd name="connsiteY10" fmla="*/ 5962650 h 6515100"/>
              <a:gd name="connsiteX11" fmla="*/ 0 w 11677650"/>
              <a:gd name="connsiteY11" fmla="*/ 6515100 h 651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677650" h="6515100">
                <a:moveTo>
                  <a:pt x="11677650" y="0"/>
                </a:moveTo>
                <a:cubicBezTo>
                  <a:pt x="11239500" y="273050"/>
                  <a:pt x="10801350" y="546100"/>
                  <a:pt x="10401300" y="762000"/>
                </a:cubicBezTo>
                <a:cubicBezTo>
                  <a:pt x="10001250" y="977900"/>
                  <a:pt x="9569450" y="1108075"/>
                  <a:pt x="9277350" y="1295400"/>
                </a:cubicBezTo>
                <a:cubicBezTo>
                  <a:pt x="8985250" y="1482725"/>
                  <a:pt x="8902700" y="1736725"/>
                  <a:pt x="8648700" y="1885950"/>
                </a:cubicBezTo>
                <a:cubicBezTo>
                  <a:pt x="8394700" y="2035175"/>
                  <a:pt x="8121650" y="1981200"/>
                  <a:pt x="7753350" y="2190750"/>
                </a:cubicBezTo>
                <a:cubicBezTo>
                  <a:pt x="7385050" y="2400300"/>
                  <a:pt x="6750050" y="2870200"/>
                  <a:pt x="6438900" y="3143250"/>
                </a:cubicBezTo>
                <a:cubicBezTo>
                  <a:pt x="6127750" y="3416300"/>
                  <a:pt x="6153150" y="3673475"/>
                  <a:pt x="5886450" y="3829050"/>
                </a:cubicBezTo>
                <a:cubicBezTo>
                  <a:pt x="5619750" y="3984625"/>
                  <a:pt x="5162550" y="3933825"/>
                  <a:pt x="4838700" y="4076700"/>
                </a:cubicBezTo>
                <a:cubicBezTo>
                  <a:pt x="4514850" y="4219575"/>
                  <a:pt x="4270375" y="4508500"/>
                  <a:pt x="3943350" y="4686300"/>
                </a:cubicBezTo>
                <a:cubicBezTo>
                  <a:pt x="3616325" y="4864100"/>
                  <a:pt x="3400425" y="4930775"/>
                  <a:pt x="2876550" y="5143500"/>
                </a:cubicBezTo>
                <a:cubicBezTo>
                  <a:pt x="2352675" y="5356225"/>
                  <a:pt x="1279525" y="5734050"/>
                  <a:pt x="800100" y="5962650"/>
                </a:cubicBezTo>
                <a:cubicBezTo>
                  <a:pt x="320675" y="6191250"/>
                  <a:pt x="160337" y="6353175"/>
                  <a:pt x="0" y="6515100"/>
                </a:cubicBezTo>
              </a:path>
            </a:pathLst>
          </a:custGeom>
          <a:ln w="1905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grpSp>
        <p:nvGrpSpPr>
          <p:cNvPr id="3" name="Группа 184"/>
          <p:cNvGrpSpPr>
            <a:grpSpLocks/>
          </p:cNvGrpSpPr>
          <p:nvPr/>
        </p:nvGrpSpPr>
        <p:grpSpPr bwMode="auto">
          <a:xfrm>
            <a:off x="273051" y="1312540"/>
            <a:ext cx="12250737" cy="7844805"/>
            <a:chOff x="173038" y="962025"/>
            <a:chExt cx="12250737" cy="8181975"/>
          </a:xfrm>
        </p:grpSpPr>
        <p:sp>
          <p:nvSpPr>
            <p:cNvPr id="1427" name="Полилиния 183"/>
            <p:cNvSpPr/>
            <p:nvPr/>
          </p:nvSpPr>
          <p:spPr>
            <a:xfrm>
              <a:off x="8191500" y="5409655"/>
              <a:ext cx="1581150" cy="952045"/>
            </a:xfrm>
            <a:custGeom>
              <a:avLst/>
              <a:gdLst>
                <a:gd name="connsiteX0" fmla="*/ 0 w 1581150"/>
                <a:gd name="connsiteY0" fmla="*/ 952500 h 952500"/>
                <a:gd name="connsiteX1" fmla="*/ 1066800 w 1581150"/>
                <a:gd name="connsiteY1" fmla="*/ 495300 h 952500"/>
                <a:gd name="connsiteX2" fmla="*/ 1581150 w 1581150"/>
                <a:gd name="connsiteY2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81150" h="952500">
                  <a:moveTo>
                    <a:pt x="0" y="952500"/>
                  </a:moveTo>
                  <a:lnTo>
                    <a:pt x="1066800" y="495300"/>
                  </a:lnTo>
                  <a:lnTo>
                    <a:pt x="1581150" y="0"/>
                  </a:lnTo>
                </a:path>
              </a:pathLst>
            </a:custGeom>
            <a:ln w="1270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28" name="Полилиния 182"/>
            <p:cNvSpPr/>
            <p:nvPr/>
          </p:nvSpPr>
          <p:spPr>
            <a:xfrm>
              <a:off x="11182350" y="5429524"/>
              <a:ext cx="971550" cy="533145"/>
            </a:xfrm>
            <a:custGeom>
              <a:avLst/>
              <a:gdLst>
                <a:gd name="connsiteX0" fmla="*/ 0 w 971550"/>
                <a:gd name="connsiteY0" fmla="*/ 0 h 533400"/>
                <a:gd name="connsiteX1" fmla="*/ 971550 w 971550"/>
                <a:gd name="connsiteY1" fmla="*/ 533400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1550" h="533400">
                  <a:moveTo>
                    <a:pt x="0" y="0"/>
                  </a:moveTo>
                  <a:lnTo>
                    <a:pt x="971550" y="533400"/>
                  </a:lnTo>
                </a:path>
              </a:pathLst>
            </a:custGeom>
            <a:ln w="1270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29" name="Полилиния 181"/>
            <p:cNvSpPr/>
            <p:nvPr/>
          </p:nvSpPr>
          <p:spPr>
            <a:xfrm>
              <a:off x="9010650" y="3924464"/>
              <a:ext cx="2743200" cy="743424"/>
            </a:xfrm>
            <a:custGeom>
              <a:avLst/>
              <a:gdLst>
                <a:gd name="connsiteX0" fmla="*/ 0 w 2743200"/>
                <a:gd name="connsiteY0" fmla="*/ 742950 h 742950"/>
                <a:gd name="connsiteX1" fmla="*/ 1371600 w 2743200"/>
                <a:gd name="connsiteY1" fmla="*/ 95250 h 742950"/>
                <a:gd name="connsiteX2" fmla="*/ 2743200 w 2743200"/>
                <a:gd name="connsiteY2" fmla="*/ 0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743200" h="742950">
                  <a:moveTo>
                    <a:pt x="0" y="742950"/>
                  </a:moveTo>
                  <a:lnTo>
                    <a:pt x="1371600" y="95250"/>
                  </a:lnTo>
                  <a:lnTo>
                    <a:pt x="2743200" y="0"/>
                  </a:lnTo>
                </a:path>
              </a:pathLst>
            </a:custGeom>
            <a:ln w="1270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30" name="Полилиния 180"/>
            <p:cNvSpPr/>
            <p:nvPr/>
          </p:nvSpPr>
          <p:spPr>
            <a:xfrm>
              <a:off x="7734300" y="1657769"/>
              <a:ext cx="2190750" cy="1561354"/>
            </a:xfrm>
            <a:custGeom>
              <a:avLst/>
              <a:gdLst>
                <a:gd name="connsiteX0" fmla="*/ 0 w 2190750"/>
                <a:gd name="connsiteY0" fmla="*/ 1562100 h 1562100"/>
                <a:gd name="connsiteX1" fmla="*/ 1066800 w 2190750"/>
                <a:gd name="connsiteY1" fmla="*/ 723900 h 1562100"/>
                <a:gd name="connsiteX2" fmla="*/ 2190750 w 2190750"/>
                <a:gd name="connsiteY2" fmla="*/ 0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90750" h="1562100">
                  <a:moveTo>
                    <a:pt x="0" y="1562100"/>
                  </a:moveTo>
                  <a:lnTo>
                    <a:pt x="1066800" y="723900"/>
                  </a:lnTo>
                  <a:lnTo>
                    <a:pt x="2190750" y="0"/>
                  </a:lnTo>
                </a:path>
              </a:pathLst>
            </a:custGeom>
            <a:ln w="1270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31" name="Полилиния 179"/>
            <p:cNvSpPr/>
            <p:nvPr/>
          </p:nvSpPr>
          <p:spPr>
            <a:xfrm>
              <a:off x="2076450" y="7790596"/>
              <a:ext cx="1619250" cy="1162323"/>
            </a:xfrm>
            <a:custGeom>
              <a:avLst/>
              <a:gdLst>
                <a:gd name="connsiteX0" fmla="*/ 0 w 1619250"/>
                <a:gd name="connsiteY0" fmla="*/ 0 h 1162050"/>
                <a:gd name="connsiteX1" fmla="*/ 1619250 w 1619250"/>
                <a:gd name="connsiteY1" fmla="*/ 1162050 h 1162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619250" h="1162050">
                  <a:moveTo>
                    <a:pt x="0" y="0"/>
                  </a:moveTo>
                  <a:lnTo>
                    <a:pt x="1619250" y="1162050"/>
                  </a:lnTo>
                </a:path>
              </a:pathLst>
            </a:custGeom>
            <a:ln w="1270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432" name="Полилиния 178"/>
            <p:cNvSpPr/>
            <p:nvPr/>
          </p:nvSpPr>
          <p:spPr>
            <a:xfrm>
              <a:off x="8801100" y="7219368"/>
              <a:ext cx="876300" cy="647391"/>
            </a:xfrm>
            <a:custGeom>
              <a:avLst/>
              <a:gdLst>
                <a:gd name="connsiteX0" fmla="*/ 0 w 876300"/>
                <a:gd name="connsiteY0" fmla="*/ 0 h 647700"/>
                <a:gd name="connsiteX1" fmla="*/ 876300 w 876300"/>
                <a:gd name="connsiteY1" fmla="*/ 647700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876300" h="647700">
                  <a:moveTo>
                    <a:pt x="0" y="0"/>
                  </a:moveTo>
                  <a:lnTo>
                    <a:pt x="876300" y="647700"/>
                  </a:lnTo>
                </a:path>
              </a:pathLst>
            </a:custGeom>
            <a:ln w="1270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pSp>
          <p:nvGrpSpPr>
            <p:cNvPr id="4" name="Группа 137"/>
            <p:cNvGrpSpPr>
              <a:grpSpLocks/>
            </p:cNvGrpSpPr>
            <p:nvPr/>
          </p:nvGrpSpPr>
          <p:grpSpPr bwMode="auto">
            <a:xfrm>
              <a:off x="173038" y="962025"/>
              <a:ext cx="12250737" cy="8181975"/>
              <a:chOff x="173038" y="962025"/>
              <a:chExt cx="12250737" cy="8181975"/>
            </a:xfrm>
          </p:grpSpPr>
          <p:sp>
            <p:nvSpPr>
              <p:cNvPr id="1473" name="Полилиния 3"/>
              <p:cNvSpPr/>
              <p:nvPr/>
            </p:nvSpPr>
            <p:spPr>
              <a:xfrm>
                <a:off x="627062" y="4081759"/>
                <a:ext cx="9855200" cy="2823021"/>
              </a:xfrm>
              <a:custGeom>
                <a:avLst/>
                <a:gdLst>
                  <a:gd name="connsiteX0" fmla="*/ 0 w 9853684"/>
                  <a:gd name="connsiteY0" fmla="*/ 1678674 h 2825086"/>
                  <a:gd name="connsiteX1" fmla="*/ 3029803 w 9853684"/>
                  <a:gd name="connsiteY1" fmla="*/ 464023 h 2825086"/>
                  <a:gd name="connsiteX2" fmla="*/ 3398293 w 9853684"/>
                  <a:gd name="connsiteY2" fmla="*/ 504967 h 2825086"/>
                  <a:gd name="connsiteX3" fmla="*/ 4053385 w 9853684"/>
                  <a:gd name="connsiteY3" fmla="*/ 0 h 2825086"/>
                  <a:gd name="connsiteX4" fmla="*/ 4831307 w 9853684"/>
                  <a:gd name="connsiteY4" fmla="*/ 464023 h 2825086"/>
                  <a:gd name="connsiteX5" fmla="*/ 5445457 w 9853684"/>
                  <a:gd name="connsiteY5" fmla="*/ 532262 h 2825086"/>
                  <a:gd name="connsiteX6" fmla="*/ 6974006 w 9853684"/>
                  <a:gd name="connsiteY6" fmla="*/ 1241946 h 2825086"/>
                  <a:gd name="connsiteX7" fmla="*/ 7274257 w 9853684"/>
                  <a:gd name="connsiteY7" fmla="*/ 1023582 h 2825086"/>
                  <a:gd name="connsiteX8" fmla="*/ 8079475 w 9853684"/>
                  <a:gd name="connsiteY8" fmla="*/ 1446662 h 2825086"/>
                  <a:gd name="connsiteX9" fmla="*/ 8570794 w 9853684"/>
                  <a:gd name="connsiteY9" fmla="*/ 1733265 h 2825086"/>
                  <a:gd name="connsiteX10" fmla="*/ 9853684 w 9853684"/>
                  <a:gd name="connsiteY10" fmla="*/ 2825086 h 28250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9853684" h="2825086">
                    <a:moveTo>
                      <a:pt x="0" y="1678674"/>
                    </a:moveTo>
                    <a:lnTo>
                      <a:pt x="3029803" y="464023"/>
                    </a:lnTo>
                    <a:lnTo>
                      <a:pt x="3398293" y="504967"/>
                    </a:lnTo>
                    <a:lnTo>
                      <a:pt x="4053385" y="0"/>
                    </a:lnTo>
                    <a:lnTo>
                      <a:pt x="4831307" y="464023"/>
                    </a:lnTo>
                    <a:lnTo>
                      <a:pt x="5445457" y="532262"/>
                    </a:lnTo>
                    <a:lnTo>
                      <a:pt x="6974006" y="1241946"/>
                    </a:lnTo>
                    <a:lnTo>
                      <a:pt x="7274257" y="1023582"/>
                    </a:lnTo>
                    <a:lnTo>
                      <a:pt x="8079475" y="1446662"/>
                    </a:lnTo>
                    <a:lnTo>
                      <a:pt x="8570794" y="1733265"/>
                    </a:lnTo>
                    <a:lnTo>
                      <a:pt x="9853684" y="2825086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74" name="Полилиния 4"/>
              <p:cNvSpPr/>
              <p:nvPr/>
            </p:nvSpPr>
            <p:spPr>
              <a:xfrm>
                <a:off x="3370262" y="2632994"/>
                <a:ext cx="8408988" cy="5814927"/>
              </a:xfrm>
              <a:custGeom>
                <a:avLst/>
                <a:gdLst>
                  <a:gd name="connsiteX0" fmla="*/ 8407021 w 8407021"/>
                  <a:gd name="connsiteY0" fmla="*/ 0 h 5813946"/>
                  <a:gd name="connsiteX1" fmla="*/ 6578221 w 8407021"/>
                  <a:gd name="connsiteY1" fmla="*/ 1091821 h 5813946"/>
                  <a:gd name="connsiteX2" fmla="*/ 5950424 w 8407021"/>
                  <a:gd name="connsiteY2" fmla="*/ 1023582 h 5813946"/>
                  <a:gd name="connsiteX3" fmla="*/ 5540991 w 8407021"/>
                  <a:gd name="connsiteY3" fmla="*/ 1064525 h 5813946"/>
                  <a:gd name="connsiteX4" fmla="*/ 5295331 w 8407021"/>
                  <a:gd name="connsiteY4" fmla="*/ 1487606 h 5813946"/>
                  <a:gd name="connsiteX5" fmla="*/ 4872251 w 8407021"/>
                  <a:gd name="connsiteY5" fmla="*/ 1965278 h 5813946"/>
                  <a:gd name="connsiteX6" fmla="*/ 4572000 w 8407021"/>
                  <a:gd name="connsiteY6" fmla="*/ 2292824 h 5813946"/>
                  <a:gd name="connsiteX7" fmla="*/ 4531057 w 8407021"/>
                  <a:gd name="connsiteY7" fmla="*/ 2483892 h 5813946"/>
                  <a:gd name="connsiteX8" fmla="*/ 4217158 w 8407021"/>
                  <a:gd name="connsiteY8" fmla="*/ 2702257 h 5813946"/>
                  <a:gd name="connsiteX9" fmla="*/ 3643952 w 8407021"/>
                  <a:gd name="connsiteY9" fmla="*/ 3452883 h 5813946"/>
                  <a:gd name="connsiteX10" fmla="*/ 3343702 w 8407021"/>
                  <a:gd name="connsiteY10" fmla="*/ 3794078 h 5813946"/>
                  <a:gd name="connsiteX11" fmla="*/ 3261815 w 8407021"/>
                  <a:gd name="connsiteY11" fmla="*/ 3985146 h 5813946"/>
                  <a:gd name="connsiteX12" fmla="*/ 2524836 w 8407021"/>
                  <a:gd name="connsiteY12" fmla="*/ 4394579 h 5813946"/>
                  <a:gd name="connsiteX13" fmla="*/ 1364776 w 8407021"/>
                  <a:gd name="connsiteY13" fmla="*/ 4858603 h 5813946"/>
                  <a:gd name="connsiteX14" fmla="*/ 0 w 8407021"/>
                  <a:gd name="connsiteY14" fmla="*/ 5813946 h 58139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407021" h="5813946">
                    <a:moveTo>
                      <a:pt x="8407021" y="0"/>
                    </a:moveTo>
                    <a:lnTo>
                      <a:pt x="6578221" y="1091821"/>
                    </a:lnTo>
                    <a:lnTo>
                      <a:pt x="5950424" y="1023582"/>
                    </a:lnTo>
                    <a:lnTo>
                      <a:pt x="5540991" y="1064525"/>
                    </a:lnTo>
                    <a:lnTo>
                      <a:pt x="5295331" y="1487606"/>
                    </a:lnTo>
                    <a:lnTo>
                      <a:pt x="4872251" y="1965278"/>
                    </a:lnTo>
                    <a:lnTo>
                      <a:pt x="4572000" y="2292824"/>
                    </a:lnTo>
                    <a:lnTo>
                      <a:pt x="4531057" y="2483892"/>
                    </a:lnTo>
                    <a:lnTo>
                      <a:pt x="4217158" y="2702257"/>
                    </a:lnTo>
                    <a:lnTo>
                      <a:pt x="3643952" y="3452883"/>
                    </a:lnTo>
                    <a:lnTo>
                      <a:pt x="3343702" y="3794078"/>
                    </a:lnTo>
                    <a:lnTo>
                      <a:pt x="3261815" y="3985146"/>
                    </a:lnTo>
                    <a:lnTo>
                      <a:pt x="2524836" y="4394579"/>
                    </a:lnTo>
                    <a:lnTo>
                      <a:pt x="1364776" y="4858603"/>
                    </a:lnTo>
                    <a:lnTo>
                      <a:pt x="0" y="5813946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75" name="Полилиния 6"/>
              <p:cNvSpPr/>
              <p:nvPr/>
            </p:nvSpPr>
            <p:spPr>
              <a:xfrm>
                <a:off x="6069012" y="1041837"/>
                <a:ext cx="900113" cy="3578034"/>
              </a:xfrm>
              <a:custGeom>
                <a:avLst/>
                <a:gdLst>
                  <a:gd name="connsiteX0" fmla="*/ 0 w 898635"/>
                  <a:gd name="connsiteY0" fmla="*/ 3578773 h 3578773"/>
                  <a:gd name="connsiteX1" fmla="*/ 614855 w 898635"/>
                  <a:gd name="connsiteY1" fmla="*/ 2569779 h 3578773"/>
                  <a:gd name="connsiteX2" fmla="*/ 898635 w 898635"/>
                  <a:gd name="connsiteY2" fmla="*/ 725214 h 3578773"/>
                  <a:gd name="connsiteX3" fmla="*/ 898635 w 898635"/>
                  <a:gd name="connsiteY3" fmla="*/ 0 h 3578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8635" h="3578773">
                    <a:moveTo>
                      <a:pt x="0" y="3578773"/>
                    </a:moveTo>
                    <a:lnTo>
                      <a:pt x="614855" y="2569779"/>
                    </a:lnTo>
                    <a:lnTo>
                      <a:pt x="898635" y="725214"/>
                    </a:lnTo>
                    <a:lnTo>
                      <a:pt x="898635" y="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76" name="Полилиния 7"/>
              <p:cNvSpPr/>
              <p:nvPr/>
            </p:nvSpPr>
            <p:spPr>
              <a:xfrm>
                <a:off x="173037" y="3737367"/>
                <a:ext cx="8718550" cy="5405961"/>
              </a:xfrm>
              <a:custGeom>
                <a:avLst/>
                <a:gdLst>
                  <a:gd name="connsiteX0" fmla="*/ 8718331 w 8718331"/>
                  <a:gd name="connsiteY0" fmla="*/ 0 h 5407572"/>
                  <a:gd name="connsiteX1" fmla="*/ 8103476 w 8718331"/>
                  <a:gd name="connsiteY1" fmla="*/ 0 h 5407572"/>
                  <a:gd name="connsiteX2" fmla="*/ 8008882 w 8718331"/>
                  <a:gd name="connsiteY2" fmla="*/ 378372 h 5407572"/>
                  <a:gd name="connsiteX3" fmla="*/ 7015655 w 8718331"/>
                  <a:gd name="connsiteY3" fmla="*/ 1072055 h 5407572"/>
                  <a:gd name="connsiteX4" fmla="*/ 6826469 w 8718331"/>
                  <a:gd name="connsiteY4" fmla="*/ 1355834 h 5407572"/>
                  <a:gd name="connsiteX5" fmla="*/ 6700345 w 8718331"/>
                  <a:gd name="connsiteY5" fmla="*/ 1340069 h 5407572"/>
                  <a:gd name="connsiteX6" fmla="*/ 6085489 w 8718331"/>
                  <a:gd name="connsiteY6" fmla="*/ 2128344 h 5407572"/>
                  <a:gd name="connsiteX7" fmla="*/ 6085489 w 8718331"/>
                  <a:gd name="connsiteY7" fmla="*/ 2112579 h 5407572"/>
                  <a:gd name="connsiteX8" fmla="*/ 5407572 w 8718331"/>
                  <a:gd name="connsiteY8" fmla="*/ 1939158 h 5407572"/>
                  <a:gd name="connsiteX9" fmla="*/ 5044965 w 8718331"/>
                  <a:gd name="connsiteY9" fmla="*/ 2522482 h 5407572"/>
                  <a:gd name="connsiteX10" fmla="*/ 4635062 w 8718331"/>
                  <a:gd name="connsiteY10" fmla="*/ 2900855 h 5407572"/>
                  <a:gd name="connsiteX11" fmla="*/ 4477407 w 8718331"/>
                  <a:gd name="connsiteY11" fmla="*/ 3294993 h 5407572"/>
                  <a:gd name="connsiteX12" fmla="*/ 3925613 w 8718331"/>
                  <a:gd name="connsiteY12" fmla="*/ 3704896 h 5407572"/>
                  <a:gd name="connsiteX13" fmla="*/ 2333296 w 8718331"/>
                  <a:gd name="connsiteY13" fmla="*/ 4824248 h 5407572"/>
                  <a:gd name="connsiteX14" fmla="*/ 2364827 w 8718331"/>
                  <a:gd name="connsiteY14" fmla="*/ 4887310 h 5407572"/>
                  <a:gd name="connsiteX15" fmla="*/ 1860331 w 8718331"/>
                  <a:gd name="connsiteY15" fmla="*/ 5297213 h 5407572"/>
                  <a:gd name="connsiteX16" fmla="*/ 0 w 8718331"/>
                  <a:gd name="connsiteY16" fmla="*/ 5407572 h 5407572"/>
                  <a:gd name="connsiteX17" fmla="*/ 1813034 w 8718331"/>
                  <a:gd name="connsiteY17" fmla="*/ 4099034 h 5407572"/>
                  <a:gd name="connsiteX18" fmla="*/ 3042745 w 8718331"/>
                  <a:gd name="connsiteY18" fmla="*/ 3531475 h 5407572"/>
                  <a:gd name="connsiteX19" fmla="*/ 3547241 w 8718331"/>
                  <a:gd name="connsiteY19" fmla="*/ 3310758 h 5407572"/>
                  <a:gd name="connsiteX20" fmla="*/ 3972910 w 8718331"/>
                  <a:gd name="connsiteY20" fmla="*/ 3641834 h 5407572"/>
                  <a:gd name="connsiteX21" fmla="*/ 4240924 w 8718331"/>
                  <a:gd name="connsiteY21" fmla="*/ 3452648 h 5407572"/>
                  <a:gd name="connsiteX22" fmla="*/ 4603531 w 8718331"/>
                  <a:gd name="connsiteY22" fmla="*/ 3752193 h 5407572"/>
                  <a:gd name="connsiteX23" fmla="*/ 6022427 w 8718331"/>
                  <a:gd name="connsiteY23" fmla="*/ 5092262 h 5407572"/>
                  <a:gd name="connsiteX24" fmla="*/ 1813034 w 8718331"/>
                  <a:gd name="connsiteY24" fmla="*/ 5297213 h 5407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8718331" h="5407572">
                    <a:moveTo>
                      <a:pt x="8718331" y="0"/>
                    </a:moveTo>
                    <a:lnTo>
                      <a:pt x="8103476" y="0"/>
                    </a:lnTo>
                    <a:lnTo>
                      <a:pt x="8008882" y="378372"/>
                    </a:lnTo>
                    <a:lnTo>
                      <a:pt x="7015655" y="1072055"/>
                    </a:lnTo>
                    <a:lnTo>
                      <a:pt x="6826469" y="1355834"/>
                    </a:lnTo>
                    <a:lnTo>
                      <a:pt x="6700345" y="1340069"/>
                    </a:lnTo>
                    <a:cubicBezTo>
                      <a:pt x="6495393" y="1602827"/>
                      <a:pt x="6293012" y="1867611"/>
                      <a:pt x="6085489" y="2128344"/>
                    </a:cubicBezTo>
                    <a:cubicBezTo>
                      <a:pt x="6082216" y="2132456"/>
                      <a:pt x="6085489" y="2117834"/>
                      <a:pt x="6085489" y="2112579"/>
                    </a:cubicBezTo>
                    <a:lnTo>
                      <a:pt x="5407572" y="1939158"/>
                    </a:lnTo>
                    <a:lnTo>
                      <a:pt x="5044965" y="2522482"/>
                    </a:lnTo>
                    <a:lnTo>
                      <a:pt x="4635062" y="2900855"/>
                    </a:lnTo>
                    <a:lnTo>
                      <a:pt x="4477407" y="3294993"/>
                    </a:lnTo>
                    <a:lnTo>
                      <a:pt x="3925613" y="3704896"/>
                    </a:lnTo>
                    <a:lnTo>
                      <a:pt x="2333296" y="4824248"/>
                    </a:lnTo>
                    <a:lnTo>
                      <a:pt x="2364827" y="4887310"/>
                    </a:lnTo>
                    <a:lnTo>
                      <a:pt x="1860331" y="5297213"/>
                    </a:lnTo>
                    <a:lnTo>
                      <a:pt x="0" y="5407572"/>
                    </a:lnTo>
                    <a:lnTo>
                      <a:pt x="1813034" y="4099034"/>
                    </a:lnTo>
                    <a:lnTo>
                      <a:pt x="3042745" y="3531475"/>
                    </a:lnTo>
                    <a:lnTo>
                      <a:pt x="3547241" y="3310758"/>
                    </a:lnTo>
                    <a:lnTo>
                      <a:pt x="3972910" y="3641834"/>
                    </a:lnTo>
                    <a:lnTo>
                      <a:pt x="4240924" y="3452648"/>
                    </a:lnTo>
                    <a:lnTo>
                      <a:pt x="4603531" y="3752193"/>
                    </a:lnTo>
                    <a:lnTo>
                      <a:pt x="6022427" y="5092262"/>
                    </a:lnTo>
                    <a:lnTo>
                      <a:pt x="1813034" y="5297213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77" name="Полилиния 8"/>
              <p:cNvSpPr/>
              <p:nvPr/>
            </p:nvSpPr>
            <p:spPr>
              <a:xfrm>
                <a:off x="5124450" y="7504154"/>
                <a:ext cx="3357562" cy="1370945"/>
              </a:xfrm>
              <a:custGeom>
                <a:avLst/>
                <a:gdLst>
                  <a:gd name="connsiteX0" fmla="*/ 0 w 3358055"/>
                  <a:gd name="connsiteY0" fmla="*/ 1371600 h 1371600"/>
                  <a:gd name="connsiteX1" fmla="*/ 693683 w 3358055"/>
                  <a:gd name="connsiteY1" fmla="*/ 977462 h 1371600"/>
                  <a:gd name="connsiteX2" fmla="*/ 2475186 w 3358055"/>
                  <a:gd name="connsiteY2" fmla="*/ 0 h 1371600"/>
                  <a:gd name="connsiteX3" fmla="*/ 3358055 w 3358055"/>
                  <a:gd name="connsiteY3" fmla="*/ 1008993 h 1371600"/>
                  <a:gd name="connsiteX4" fmla="*/ 3153104 w 3358055"/>
                  <a:gd name="connsiteY4" fmla="*/ 1166648 h 1371600"/>
                  <a:gd name="connsiteX5" fmla="*/ 1087821 w 3358055"/>
                  <a:gd name="connsiteY5" fmla="*/ 1355835 h 137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58055" h="1371600">
                    <a:moveTo>
                      <a:pt x="0" y="1371600"/>
                    </a:moveTo>
                    <a:lnTo>
                      <a:pt x="693683" y="977462"/>
                    </a:lnTo>
                    <a:lnTo>
                      <a:pt x="2475186" y="0"/>
                    </a:lnTo>
                    <a:lnTo>
                      <a:pt x="3358055" y="1008993"/>
                    </a:lnTo>
                    <a:lnTo>
                      <a:pt x="3153104" y="1166648"/>
                    </a:lnTo>
                    <a:lnTo>
                      <a:pt x="1087821" y="1355835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78" name="Полилиния 9"/>
              <p:cNvSpPr/>
              <p:nvPr/>
            </p:nvSpPr>
            <p:spPr>
              <a:xfrm>
                <a:off x="6778625" y="5091755"/>
                <a:ext cx="804862" cy="2395842"/>
              </a:xfrm>
              <a:custGeom>
                <a:avLst/>
                <a:gdLst>
                  <a:gd name="connsiteX0" fmla="*/ 804042 w 804042"/>
                  <a:gd name="connsiteY0" fmla="*/ 2396359 h 2396359"/>
                  <a:gd name="connsiteX1" fmla="*/ 520262 w 804042"/>
                  <a:gd name="connsiteY1" fmla="*/ 1954924 h 2396359"/>
                  <a:gd name="connsiteX2" fmla="*/ 409904 w 804042"/>
                  <a:gd name="connsiteY2" fmla="*/ 1702676 h 2396359"/>
                  <a:gd name="connsiteX3" fmla="*/ 409904 w 804042"/>
                  <a:gd name="connsiteY3" fmla="*/ 1702676 h 2396359"/>
                  <a:gd name="connsiteX4" fmla="*/ 204952 w 804042"/>
                  <a:gd name="connsiteY4" fmla="*/ 1529255 h 2396359"/>
                  <a:gd name="connsiteX5" fmla="*/ 31531 w 804042"/>
                  <a:gd name="connsiteY5" fmla="*/ 1213945 h 2396359"/>
                  <a:gd name="connsiteX6" fmla="*/ 63062 w 804042"/>
                  <a:gd name="connsiteY6" fmla="*/ 1024759 h 2396359"/>
                  <a:gd name="connsiteX7" fmla="*/ 0 w 804042"/>
                  <a:gd name="connsiteY7" fmla="*/ 630621 h 2396359"/>
                  <a:gd name="connsiteX8" fmla="*/ 110359 w 804042"/>
                  <a:gd name="connsiteY8" fmla="*/ 0 h 2396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04042" h="2396359">
                    <a:moveTo>
                      <a:pt x="804042" y="2396359"/>
                    </a:moveTo>
                    <a:lnTo>
                      <a:pt x="520262" y="1954924"/>
                    </a:lnTo>
                    <a:lnTo>
                      <a:pt x="409904" y="1702676"/>
                    </a:lnTo>
                    <a:lnTo>
                      <a:pt x="409904" y="1702676"/>
                    </a:lnTo>
                    <a:lnTo>
                      <a:pt x="204952" y="1529255"/>
                    </a:lnTo>
                    <a:lnTo>
                      <a:pt x="31531" y="1213945"/>
                    </a:lnTo>
                    <a:lnTo>
                      <a:pt x="63062" y="1024759"/>
                    </a:lnTo>
                    <a:lnTo>
                      <a:pt x="0" y="630621"/>
                    </a:lnTo>
                    <a:lnTo>
                      <a:pt x="110359" y="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79" name="Полилиния 10"/>
              <p:cNvSpPr/>
              <p:nvPr/>
            </p:nvSpPr>
            <p:spPr>
              <a:xfrm>
                <a:off x="4651375" y="5990816"/>
                <a:ext cx="3373437" cy="2836267"/>
              </a:xfrm>
              <a:custGeom>
                <a:avLst/>
                <a:gdLst>
                  <a:gd name="connsiteX0" fmla="*/ 2081048 w 3373820"/>
                  <a:gd name="connsiteY0" fmla="*/ 2837793 h 2837793"/>
                  <a:gd name="connsiteX1" fmla="*/ 1592317 w 3373820"/>
                  <a:gd name="connsiteY1" fmla="*/ 2238703 h 2837793"/>
                  <a:gd name="connsiteX2" fmla="*/ 898634 w 3373820"/>
                  <a:gd name="connsiteY2" fmla="*/ 1150882 h 2837793"/>
                  <a:gd name="connsiteX3" fmla="*/ 898634 w 3373820"/>
                  <a:gd name="connsiteY3" fmla="*/ 882869 h 2837793"/>
                  <a:gd name="connsiteX4" fmla="*/ 1072055 w 3373820"/>
                  <a:gd name="connsiteY4" fmla="*/ 709448 h 2837793"/>
                  <a:gd name="connsiteX5" fmla="*/ 1056289 w 3373820"/>
                  <a:gd name="connsiteY5" fmla="*/ 567558 h 2837793"/>
                  <a:gd name="connsiteX6" fmla="*/ 898634 w 3373820"/>
                  <a:gd name="connsiteY6" fmla="*/ 441434 h 2837793"/>
                  <a:gd name="connsiteX7" fmla="*/ 772510 w 3373820"/>
                  <a:gd name="connsiteY7" fmla="*/ 441434 h 2837793"/>
                  <a:gd name="connsiteX8" fmla="*/ 961696 w 3373820"/>
                  <a:gd name="connsiteY8" fmla="*/ 94593 h 2837793"/>
                  <a:gd name="connsiteX9" fmla="*/ 536027 w 3373820"/>
                  <a:gd name="connsiteY9" fmla="*/ 0 h 2837793"/>
                  <a:gd name="connsiteX10" fmla="*/ 425669 w 3373820"/>
                  <a:gd name="connsiteY10" fmla="*/ 0 h 2837793"/>
                  <a:gd name="connsiteX11" fmla="*/ 283779 w 3373820"/>
                  <a:gd name="connsiteY11" fmla="*/ 126124 h 2837793"/>
                  <a:gd name="connsiteX12" fmla="*/ 94593 w 3373820"/>
                  <a:gd name="connsiteY12" fmla="*/ 425669 h 2837793"/>
                  <a:gd name="connsiteX13" fmla="*/ 0 w 3373820"/>
                  <a:gd name="connsiteY13" fmla="*/ 567558 h 2837793"/>
                  <a:gd name="connsiteX14" fmla="*/ 189186 w 3373820"/>
                  <a:gd name="connsiteY14" fmla="*/ 614855 h 2837793"/>
                  <a:gd name="connsiteX15" fmla="*/ 1040524 w 3373820"/>
                  <a:gd name="connsiteY15" fmla="*/ 740979 h 2837793"/>
                  <a:gd name="connsiteX16" fmla="*/ 1529255 w 3373820"/>
                  <a:gd name="connsiteY16" fmla="*/ 867103 h 2837793"/>
                  <a:gd name="connsiteX17" fmla="*/ 2254469 w 3373820"/>
                  <a:gd name="connsiteY17" fmla="*/ 1340069 h 2837793"/>
                  <a:gd name="connsiteX18" fmla="*/ 2349062 w 3373820"/>
                  <a:gd name="connsiteY18" fmla="*/ 1545020 h 2837793"/>
                  <a:gd name="connsiteX19" fmla="*/ 2364827 w 3373820"/>
                  <a:gd name="connsiteY19" fmla="*/ 1860331 h 2837793"/>
                  <a:gd name="connsiteX20" fmla="*/ 3373820 w 3373820"/>
                  <a:gd name="connsiteY20" fmla="*/ 2727434 h 28377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373820" h="2837793">
                    <a:moveTo>
                      <a:pt x="2081048" y="2837793"/>
                    </a:moveTo>
                    <a:lnTo>
                      <a:pt x="1592317" y="2238703"/>
                    </a:lnTo>
                    <a:lnTo>
                      <a:pt x="898634" y="1150882"/>
                    </a:lnTo>
                    <a:lnTo>
                      <a:pt x="898634" y="882869"/>
                    </a:lnTo>
                    <a:lnTo>
                      <a:pt x="1072055" y="709448"/>
                    </a:lnTo>
                    <a:lnTo>
                      <a:pt x="1056289" y="567558"/>
                    </a:lnTo>
                    <a:lnTo>
                      <a:pt x="898634" y="441434"/>
                    </a:lnTo>
                    <a:lnTo>
                      <a:pt x="772510" y="441434"/>
                    </a:lnTo>
                    <a:lnTo>
                      <a:pt x="961696" y="94593"/>
                    </a:lnTo>
                    <a:lnTo>
                      <a:pt x="536027" y="0"/>
                    </a:lnTo>
                    <a:lnTo>
                      <a:pt x="425669" y="0"/>
                    </a:lnTo>
                    <a:lnTo>
                      <a:pt x="283779" y="126124"/>
                    </a:lnTo>
                    <a:lnTo>
                      <a:pt x="94593" y="425669"/>
                    </a:lnTo>
                    <a:lnTo>
                      <a:pt x="0" y="567558"/>
                    </a:lnTo>
                    <a:lnTo>
                      <a:pt x="189186" y="614855"/>
                    </a:lnTo>
                    <a:lnTo>
                      <a:pt x="1040524" y="740979"/>
                    </a:lnTo>
                    <a:lnTo>
                      <a:pt x="1529255" y="867103"/>
                    </a:lnTo>
                    <a:lnTo>
                      <a:pt x="2254469" y="1340069"/>
                    </a:lnTo>
                    <a:lnTo>
                      <a:pt x="2349062" y="1545020"/>
                    </a:lnTo>
                    <a:lnTo>
                      <a:pt x="2364827" y="1860331"/>
                    </a:lnTo>
                    <a:lnTo>
                      <a:pt x="3373820" y="2727434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0" name="Полилиния 11"/>
              <p:cNvSpPr/>
              <p:nvPr/>
            </p:nvSpPr>
            <p:spPr>
              <a:xfrm>
                <a:off x="3011487" y="7378318"/>
                <a:ext cx="1685925" cy="1513338"/>
              </a:xfrm>
              <a:custGeom>
                <a:avLst/>
                <a:gdLst>
                  <a:gd name="connsiteX0" fmla="*/ 0 w 1686910"/>
                  <a:gd name="connsiteY0" fmla="*/ 0 h 1513490"/>
                  <a:gd name="connsiteX1" fmla="*/ 520262 w 1686910"/>
                  <a:gd name="connsiteY1" fmla="*/ 488731 h 1513490"/>
                  <a:gd name="connsiteX2" fmla="*/ 1056289 w 1686910"/>
                  <a:gd name="connsiteY2" fmla="*/ 977462 h 1513490"/>
                  <a:gd name="connsiteX3" fmla="*/ 1686910 w 1686910"/>
                  <a:gd name="connsiteY3" fmla="*/ 1513490 h 1513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86910" h="1513490">
                    <a:moveTo>
                      <a:pt x="0" y="0"/>
                    </a:moveTo>
                    <a:lnTo>
                      <a:pt x="520262" y="488731"/>
                    </a:lnTo>
                    <a:lnTo>
                      <a:pt x="1056289" y="977462"/>
                    </a:lnTo>
                    <a:lnTo>
                      <a:pt x="1686910" y="151349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1" name="Полилиния 12"/>
              <p:cNvSpPr/>
              <p:nvPr/>
            </p:nvSpPr>
            <p:spPr>
              <a:xfrm>
                <a:off x="7094537" y="4446020"/>
                <a:ext cx="5329238" cy="2270006"/>
              </a:xfrm>
              <a:custGeom>
                <a:avLst/>
                <a:gdLst>
                  <a:gd name="connsiteX0" fmla="*/ 0 w 5328745"/>
                  <a:gd name="connsiteY0" fmla="*/ 2270234 h 2270234"/>
                  <a:gd name="connsiteX1" fmla="*/ 488731 w 5328745"/>
                  <a:gd name="connsiteY1" fmla="*/ 2270234 h 2270234"/>
                  <a:gd name="connsiteX2" fmla="*/ 930165 w 5328745"/>
                  <a:gd name="connsiteY2" fmla="*/ 2159876 h 2270234"/>
                  <a:gd name="connsiteX3" fmla="*/ 1245476 w 5328745"/>
                  <a:gd name="connsiteY3" fmla="*/ 1797269 h 2270234"/>
                  <a:gd name="connsiteX4" fmla="*/ 1387365 w 5328745"/>
                  <a:gd name="connsiteY4" fmla="*/ 1119352 h 2270234"/>
                  <a:gd name="connsiteX5" fmla="*/ 1560786 w 5328745"/>
                  <a:gd name="connsiteY5" fmla="*/ 804041 h 2270234"/>
                  <a:gd name="connsiteX6" fmla="*/ 2207172 w 5328745"/>
                  <a:gd name="connsiteY6" fmla="*/ 567558 h 2270234"/>
                  <a:gd name="connsiteX7" fmla="*/ 3153103 w 5328745"/>
                  <a:gd name="connsiteY7" fmla="*/ 441434 h 2270234"/>
                  <a:gd name="connsiteX8" fmla="*/ 3547241 w 5328745"/>
                  <a:gd name="connsiteY8" fmla="*/ 346841 h 2270234"/>
                  <a:gd name="connsiteX9" fmla="*/ 3972910 w 5328745"/>
                  <a:gd name="connsiteY9" fmla="*/ 362607 h 2270234"/>
                  <a:gd name="connsiteX10" fmla="*/ 4414345 w 5328745"/>
                  <a:gd name="connsiteY10" fmla="*/ 252248 h 2270234"/>
                  <a:gd name="connsiteX11" fmla="*/ 5328745 w 5328745"/>
                  <a:gd name="connsiteY11" fmla="*/ 0 h 2270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28745" h="2270234">
                    <a:moveTo>
                      <a:pt x="0" y="2270234"/>
                    </a:moveTo>
                    <a:lnTo>
                      <a:pt x="488731" y="2270234"/>
                    </a:lnTo>
                    <a:lnTo>
                      <a:pt x="930165" y="2159876"/>
                    </a:lnTo>
                    <a:lnTo>
                      <a:pt x="1245476" y="1797269"/>
                    </a:lnTo>
                    <a:lnTo>
                      <a:pt x="1387365" y="1119352"/>
                    </a:lnTo>
                    <a:lnTo>
                      <a:pt x="1560786" y="804041"/>
                    </a:lnTo>
                    <a:lnTo>
                      <a:pt x="2207172" y="567558"/>
                    </a:lnTo>
                    <a:lnTo>
                      <a:pt x="3153103" y="441434"/>
                    </a:lnTo>
                    <a:lnTo>
                      <a:pt x="3547241" y="346841"/>
                    </a:lnTo>
                    <a:lnTo>
                      <a:pt x="3972910" y="362607"/>
                    </a:lnTo>
                    <a:lnTo>
                      <a:pt x="4414345" y="252248"/>
                    </a:lnTo>
                    <a:lnTo>
                      <a:pt x="5328745" y="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2" name="Полилиния 13"/>
              <p:cNvSpPr/>
              <p:nvPr/>
            </p:nvSpPr>
            <p:spPr>
              <a:xfrm>
                <a:off x="8166100" y="4114873"/>
                <a:ext cx="2949575" cy="2427301"/>
              </a:xfrm>
              <a:custGeom>
                <a:avLst/>
                <a:gdLst>
                  <a:gd name="connsiteX0" fmla="*/ 0 w 2948152"/>
                  <a:gd name="connsiteY0" fmla="*/ 0 h 2427890"/>
                  <a:gd name="connsiteX1" fmla="*/ 504496 w 2948152"/>
                  <a:gd name="connsiteY1" fmla="*/ 15766 h 2427890"/>
                  <a:gd name="connsiteX2" fmla="*/ 378372 w 2948152"/>
                  <a:gd name="connsiteY2" fmla="*/ 173421 h 2427890"/>
                  <a:gd name="connsiteX3" fmla="*/ 1450428 w 2948152"/>
                  <a:gd name="connsiteY3" fmla="*/ 1150883 h 2427890"/>
                  <a:gd name="connsiteX4" fmla="*/ 2948152 w 2948152"/>
                  <a:gd name="connsiteY4" fmla="*/ 2427890 h 2427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8152" h="2427890">
                    <a:moveTo>
                      <a:pt x="0" y="0"/>
                    </a:moveTo>
                    <a:lnTo>
                      <a:pt x="504496" y="15766"/>
                    </a:lnTo>
                    <a:lnTo>
                      <a:pt x="378372" y="173421"/>
                    </a:lnTo>
                    <a:lnTo>
                      <a:pt x="1450428" y="1150883"/>
                    </a:lnTo>
                    <a:lnTo>
                      <a:pt x="2948152" y="242789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3" name="Полилиния 14"/>
              <p:cNvSpPr/>
              <p:nvPr/>
            </p:nvSpPr>
            <p:spPr>
              <a:xfrm>
                <a:off x="7126287" y="2397880"/>
                <a:ext cx="4383088" cy="4586374"/>
              </a:xfrm>
              <a:custGeom>
                <a:avLst/>
                <a:gdLst>
                  <a:gd name="connsiteX0" fmla="*/ 0 w 4382814"/>
                  <a:gd name="connsiteY0" fmla="*/ 3531475 h 4587765"/>
                  <a:gd name="connsiteX1" fmla="*/ 1828800 w 4382814"/>
                  <a:gd name="connsiteY1" fmla="*/ 4587765 h 4587765"/>
                  <a:gd name="connsiteX2" fmla="*/ 2443655 w 4382814"/>
                  <a:gd name="connsiteY2" fmla="*/ 4240924 h 4587765"/>
                  <a:gd name="connsiteX3" fmla="*/ 2853558 w 4382814"/>
                  <a:gd name="connsiteY3" fmla="*/ 4083269 h 4587765"/>
                  <a:gd name="connsiteX4" fmla="*/ 3515710 w 4382814"/>
                  <a:gd name="connsiteY4" fmla="*/ 3720662 h 4587765"/>
                  <a:gd name="connsiteX5" fmla="*/ 3909848 w 4382814"/>
                  <a:gd name="connsiteY5" fmla="*/ 3373820 h 4587765"/>
                  <a:gd name="connsiteX6" fmla="*/ 4083269 w 4382814"/>
                  <a:gd name="connsiteY6" fmla="*/ 3042744 h 4587765"/>
                  <a:gd name="connsiteX7" fmla="*/ 4162096 w 4382814"/>
                  <a:gd name="connsiteY7" fmla="*/ 2806262 h 4587765"/>
                  <a:gd name="connsiteX8" fmla="*/ 3957145 w 4382814"/>
                  <a:gd name="connsiteY8" fmla="*/ 2380593 h 4587765"/>
                  <a:gd name="connsiteX9" fmla="*/ 3578772 w 4382814"/>
                  <a:gd name="connsiteY9" fmla="*/ 1844565 h 4587765"/>
                  <a:gd name="connsiteX10" fmla="*/ 3499945 w 4382814"/>
                  <a:gd name="connsiteY10" fmla="*/ 1608082 h 4587765"/>
                  <a:gd name="connsiteX11" fmla="*/ 3026979 w 4382814"/>
                  <a:gd name="connsiteY11" fmla="*/ 1513489 h 4587765"/>
                  <a:gd name="connsiteX12" fmla="*/ 2932386 w 4382814"/>
                  <a:gd name="connsiteY12" fmla="*/ 1513489 h 4587765"/>
                  <a:gd name="connsiteX13" fmla="*/ 2648607 w 4382814"/>
                  <a:gd name="connsiteY13" fmla="*/ 1150882 h 4587765"/>
                  <a:gd name="connsiteX14" fmla="*/ 2459420 w 4382814"/>
                  <a:gd name="connsiteY14" fmla="*/ 725213 h 4587765"/>
                  <a:gd name="connsiteX15" fmla="*/ 2711669 w 4382814"/>
                  <a:gd name="connsiteY15" fmla="*/ 630620 h 4587765"/>
                  <a:gd name="connsiteX16" fmla="*/ 3373820 w 4382814"/>
                  <a:gd name="connsiteY16" fmla="*/ 220717 h 4587765"/>
                  <a:gd name="connsiteX17" fmla="*/ 4382814 w 4382814"/>
                  <a:gd name="connsiteY17" fmla="*/ 0 h 4587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382814" h="4587765">
                    <a:moveTo>
                      <a:pt x="0" y="3531475"/>
                    </a:moveTo>
                    <a:lnTo>
                      <a:pt x="1828800" y="4587765"/>
                    </a:lnTo>
                    <a:lnTo>
                      <a:pt x="2443655" y="4240924"/>
                    </a:lnTo>
                    <a:lnTo>
                      <a:pt x="2853558" y="4083269"/>
                    </a:lnTo>
                    <a:lnTo>
                      <a:pt x="3515710" y="3720662"/>
                    </a:lnTo>
                    <a:lnTo>
                      <a:pt x="3909848" y="3373820"/>
                    </a:lnTo>
                    <a:lnTo>
                      <a:pt x="4083269" y="3042744"/>
                    </a:lnTo>
                    <a:lnTo>
                      <a:pt x="4162096" y="2806262"/>
                    </a:lnTo>
                    <a:lnTo>
                      <a:pt x="3957145" y="2380593"/>
                    </a:lnTo>
                    <a:lnTo>
                      <a:pt x="3578772" y="1844565"/>
                    </a:lnTo>
                    <a:lnTo>
                      <a:pt x="3499945" y="1608082"/>
                    </a:lnTo>
                    <a:lnTo>
                      <a:pt x="3026979" y="1513489"/>
                    </a:lnTo>
                    <a:lnTo>
                      <a:pt x="2932386" y="1513489"/>
                    </a:lnTo>
                    <a:lnTo>
                      <a:pt x="2648607" y="1150882"/>
                    </a:lnTo>
                    <a:lnTo>
                      <a:pt x="2459420" y="725213"/>
                    </a:lnTo>
                    <a:lnTo>
                      <a:pt x="2711669" y="630620"/>
                    </a:lnTo>
                    <a:lnTo>
                      <a:pt x="3373820" y="220717"/>
                    </a:lnTo>
                    <a:lnTo>
                      <a:pt x="4382814" y="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4" name="Полилиния 15"/>
              <p:cNvSpPr/>
              <p:nvPr/>
            </p:nvSpPr>
            <p:spPr>
              <a:xfrm>
                <a:off x="1717675" y="8024053"/>
                <a:ext cx="1655762" cy="819587"/>
              </a:xfrm>
              <a:custGeom>
                <a:avLst/>
                <a:gdLst>
                  <a:gd name="connsiteX0" fmla="*/ 0 w 1655380"/>
                  <a:gd name="connsiteY0" fmla="*/ 0 h 819807"/>
                  <a:gd name="connsiteX1" fmla="*/ 1119352 w 1655380"/>
                  <a:gd name="connsiteY1" fmla="*/ 819807 h 819807"/>
                  <a:gd name="connsiteX2" fmla="*/ 1655380 w 1655380"/>
                  <a:gd name="connsiteY2" fmla="*/ 441435 h 819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655380" h="819807">
                    <a:moveTo>
                      <a:pt x="0" y="0"/>
                    </a:moveTo>
                    <a:lnTo>
                      <a:pt x="1119352" y="819807"/>
                    </a:lnTo>
                    <a:lnTo>
                      <a:pt x="1655380" y="441435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5" name="Полилиния 16"/>
              <p:cNvSpPr/>
              <p:nvPr/>
            </p:nvSpPr>
            <p:spPr>
              <a:xfrm>
                <a:off x="8245475" y="6969353"/>
                <a:ext cx="773112" cy="1291470"/>
              </a:xfrm>
              <a:custGeom>
                <a:avLst/>
                <a:gdLst>
                  <a:gd name="connsiteX0" fmla="*/ 0 w 772510"/>
                  <a:gd name="connsiteY0" fmla="*/ 1292772 h 1292772"/>
                  <a:gd name="connsiteX1" fmla="*/ 772510 w 772510"/>
                  <a:gd name="connsiteY1" fmla="*/ 551793 h 1292772"/>
                  <a:gd name="connsiteX2" fmla="*/ 520262 w 772510"/>
                  <a:gd name="connsiteY2" fmla="*/ 204951 h 1292772"/>
                  <a:gd name="connsiteX3" fmla="*/ 725213 w 772510"/>
                  <a:gd name="connsiteY3" fmla="*/ 0 h 12927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72510" h="1292772">
                    <a:moveTo>
                      <a:pt x="0" y="1292772"/>
                    </a:moveTo>
                    <a:lnTo>
                      <a:pt x="772510" y="551793"/>
                    </a:lnTo>
                    <a:lnTo>
                      <a:pt x="520262" y="204951"/>
                    </a:lnTo>
                    <a:lnTo>
                      <a:pt x="725213" y="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6" name="Полилиния 17"/>
              <p:cNvSpPr/>
              <p:nvPr/>
            </p:nvSpPr>
            <p:spPr>
              <a:xfrm>
                <a:off x="6969125" y="962362"/>
                <a:ext cx="3011487" cy="882504"/>
              </a:xfrm>
              <a:custGeom>
                <a:avLst/>
                <a:gdLst>
                  <a:gd name="connsiteX0" fmla="*/ 0 w 3011213"/>
                  <a:gd name="connsiteY0" fmla="*/ 882869 h 882869"/>
                  <a:gd name="connsiteX1" fmla="*/ 1213944 w 3011213"/>
                  <a:gd name="connsiteY1" fmla="*/ 567558 h 882869"/>
                  <a:gd name="connsiteX2" fmla="*/ 1545020 w 3011213"/>
                  <a:gd name="connsiteY2" fmla="*/ 882869 h 882869"/>
                  <a:gd name="connsiteX3" fmla="*/ 3011213 w 3011213"/>
                  <a:gd name="connsiteY3" fmla="*/ 0 h 8828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011213" h="882869">
                    <a:moveTo>
                      <a:pt x="0" y="882869"/>
                    </a:moveTo>
                    <a:lnTo>
                      <a:pt x="1213944" y="567558"/>
                    </a:lnTo>
                    <a:lnTo>
                      <a:pt x="1545020" y="882869"/>
                    </a:lnTo>
                    <a:lnTo>
                      <a:pt x="3011213" y="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7" name="Полилиния 18"/>
              <p:cNvSpPr/>
              <p:nvPr/>
            </p:nvSpPr>
            <p:spPr>
              <a:xfrm>
                <a:off x="6337300" y="3263828"/>
                <a:ext cx="804862" cy="504997"/>
              </a:xfrm>
              <a:custGeom>
                <a:avLst/>
                <a:gdLst>
                  <a:gd name="connsiteX0" fmla="*/ 0 w 804041"/>
                  <a:gd name="connsiteY0" fmla="*/ 0 h 504497"/>
                  <a:gd name="connsiteX1" fmla="*/ 315310 w 804041"/>
                  <a:gd name="connsiteY1" fmla="*/ 378372 h 504497"/>
                  <a:gd name="connsiteX2" fmla="*/ 804041 w 804041"/>
                  <a:gd name="connsiteY2" fmla="*/ 504497 h 504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04041" h="504497">
                    <a:moveTo>
                      <a:pt x="0" y="0"/>
                    </a:moveTo>
                    <a:lnTo>
                      <a:pt x="315310" y="378372"/>
                    </a:lnTo>
                    <a:lnTo>
                      <a:pt x="804041" y="504497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8" name="Полилиния 19"/>
              <p:cNvSpPr/>
              <p:nvPr/>
            </p:nvSpPr>
            <p:spPr>
              <a:xfrm>
                <a:off x="2427287" y="3785382"/>
                <a:ext cx="3500438" cy="2299811"/>
              </a:xfrm>
              <a:custGeom>
                <a:avLst/>
                <a:gdLst>
                  <a:gd name="connsiteX0" fmla="*/ 3499944 w 3499944"/>
                  <a:gd name="connsiteY0" fmla="*/ 0 h 2301766"/>
                  <a:gd name="connsiteX1" fmla="*/ 3042744 w 3499944"/>
                  <a:gd name="connsiteY1" fmla="*/ 677917 h 2301766"/>
                  <a:gd name="connsiteX2" fmla="*/ 3058510 w 3499944"/>
                  <a:gd name="connsiteY2" fmla="*/ 819807 h 2301766"/>
                  <a:gd name="connsiteX3" fmla="*/ 3026979 w 3499944"/>
                  <a:gd name="connsiteY3" fmla="*/ 1182414 h 2301766"/>
                  <a:gd name="connsiteX4" fmla="*/ 2790496 w 3499944"/>
                  <a:gd name="connsiteY4" fmla="*/ 1166648 h 2301766"/>
                  <a:gd name="connsiteX5" fmla="*/ 2648607 w 3499944"/>
                  <a:gd name="connsiteY5" fmla="*/ 977462 h 2301766"/>
                  <a:gd name="connsiteX6" fmla="*/ 2301765 w 3499944"/>
                  <a:gd name="connsiteY6" fmla="*/ 725214 h 2301766"/>
                  <a:gd name="connsiteX7" fmla="*/ 1876096 w 3499944"/>
                  <a:gd name="connsiteY7" fmla="*/ 882869 h 2301766"/>
                  <a:gd name="connsiteX8" fmla="*/ 898634 w 3499944"/>
                  <a:gd name="connsiteY8" fmla="*/ 1623848 h 2301766"/>
                  <a:gd name="connsiteX9" fmla="*/ 945931 w 3499944"/>
                  <a:gd name="connsiteY9" fmla="*/ 1860331 h 2301766"/>
                  <a:gd name="connsiteX10" fmla="*/ 0 w 3499944"/>
                  <a:gd name="connsiteY10" fmla="*/ 2301766 h 2301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99944" h="2301766">
                    <a:moveTo>
                      <a:pt x="3499944" y="0"/>
                    </a:moveTo>
                    <a:lnTo>
                      <a:pt x="3042744" y="677917"/>
                    </a:lnTo>
                    <a:cubicBezTo>
                      <a:pt x="3075416" y="824937"/>
                      <a:pt x="3122726" y="819807"/>
                      <a:pt x="3058510" y="819807"/>
                    </a:cubicBezTo>
                    <a:lnTo>
                      <a:pt x="3026979" y="1182414"/>
                    </a:lnTo>
                    <a:lnTo>
                      <a:pt x="2790496" y="1166648"/>
                    </a:lnTo>
                    <a:lnTo>
                      <a:pt x="2648607" y="977462"/>
                    </a:lnTo>
                    <a:lnTo>
                      <a:pt x="2301765" y="725214"/>
                    </a:lnTo>
                    <a:lnTo>
                      <a:pt x="1876096" y="882869"/>
                    </a:lnTo>
                    <a:lnTo>
                      <a:pt x="898634" y="1623848"/>
                    </a:lnTo>
                    <a:lnTo>
                      <a:pt x="945931" y="1860331"/>
                    </a:lnTo>
                    <a:lnTo>
                      <a:pt x="0" y="2301766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89" name="Полилиния 20"/>
              <p:cNvSpPr/>
              <p:nvPr/>
            </p:nvSpPr>
            <p:spPr>
              <a:xfrm>
                <a:off x="1985962" y="4571855"/>
                <a:ext cx="2049463" cy="1071257"/>
              </a:xfrm>
              <a:custGeom>
                <a:avLst/>
                <a:gdLst>
                  <a:gd name="connsiteX0" fmla="*/ 2049517 w 2049517"/>
                  <a:gd name="connsiteY0" fmla="*/ 0 h 1072055"/>
                  <a:gd name="connsiteX1" fmla="*/ 2049517 w 2049517"/>
                  <a:gd name="connsiteY1" fmla="*/ 78828 h 1072055"/>
                  <a:gd name="connsiteX2" fmla="*/ 1056290 w 2049517"/>
                  <a:gd name="connsiteY2" fmla="*/ 614855 h 1072055"/>
                  <a:gd name="connsiteX3" fmla="*/ 0 w 2049517"/>
                  <a:gd name="connsiteY3" fmla="*/ 1072055 h 10720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9517" h="1072055">
                    <a:moveTo>
                      <a:pt x="2049517" y="0"/>
                    </a:moveTo>
                    <a:lnTo>
                      <a:pt x="2049517" y="78828"/>
                    </a:lnTo>
                    <a:lnTo>
                      <a:pt x="1056290" y="614855"/>
                    </a:lnTo>
                    <a:lnTo>
                      <a:pt x="0" y="1072055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90" name="Полилиния 21"/>
              <p:cNvSpPr/>
              <p:nvPr/>
            </p:nvSpPr>
            <p:spPr>
              <a:xfrm>
                <a:off x="3798887" y="4020496"/>
                <a:ext cx="914400" cy="488441"/>
              </a:xfrm>
              <a:custGeom>
                <a:avLst/>
                <a:gdLst>
                  <a:gd name="connsiteX0" fmla="*/ 914400 w 914400"/>
                  <a:gd name="connsiteY0" fmla="*/ 488731 h 488731"/>
                  <a:gd name="connsiteX1" fmla="*/ 0 w 914400"/>
                  <a:gd name="connsiteY1" fmla="*/ 0 h 488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914400" h="488731">
                    <a:moveTo>
                      <a:pt x="914400" y="488731"/>
                    </a:moveTo>
                    <a:lnTo>
                      <a:pt x="0" y="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91" name="Полилиния 22"/>
              <p:cNvSpPr/>
              <p:nvPr/>
            </p:nvSpPr>
            <p:spPr>
              <a:xfrm>
                <a:off x="6732587" y="1356426"/>
                <a:ext cx="4303713" cy="2192188"/>
              </a:xfrm>
              <a:custGeom>
                <a:avLst/>
                <a:gdLst>
                  <a:gd name="connsiteX0" fmla="*/ 0 w 4303986"/>
                  <a:gd name="connsiteY0" fmla="*/ 1923394 h 2191407"/>
                  <a:gd name="connsiteX1" fmla="*/ 504496 w 4303986"/>
                  <a:gd name="connsiteY1" fmla="*/ 2191407 h 2191407"/>
                  <a:gd name="connsiteX2" fmla="*/ 882869 w 4303986"/>
                  <a:gd name="connsiteY2" fmla="*/ 1923394 h 2191407"/>
                  <a:gd name="connsiteX3" fmla="*/ 1529255 w 4303986"/>
                  <a:gd name="connsiteY3" fmla="*/ 1844566 h 2191407"/>
                  <a:gd name="connsiteX4" fmla="*/ 1828800 w 4303986"/>
                  <a:gd name="connsiteY4" fmla="*/ 1781504 h 2191407"/>
                  <a:gd name="connsiteX5" fmla="*/ 2017986 w 4303986"/>
                  <a:gd name="connsiteY5" fmla="*/ 1576552 h 2191407"/>
                  <a:gd name="connsiteX6" fmla="*/ 2128345 w 4303986"/>
                  <a:gd name="connsiteY6" fmla="*/ 1213945 h 2191407"/>
                  <a:gd name="connsiteX7" fmla="*/ 2096814 w 4303986"/>
                  <a:gd name="connsiteY7" fmla="*/ 1056290 h 2191407"/>
                  <a:gd name="connsiteX8" fmla="*/ 2774731 w 4303986"/>
                  <a:gd name="connsiteY8" fmla="*/ 945932 h 2191407"/>
                  <a:gd name="connsiteX9" fmla="*/ 3310758 w 4303986"/>
                  <a:gd name="connsiteY9" fmla="*/ 835573 h 2191407"/>
                  <a:gd name="connsiteX10" fmla="*/ 3436883 w 4303986"/>
                  <a:gd name="connsiteY10" fmla="*/ 725214 h 2191407"/>
                  <a:gd name="connsiteX11" fmla="*/ 3436883 w 4303986"/>
                  <a:gd name="connsiteY11" fmla="*/ 409904 h 2191407"/>
                  <a:gd name="connsiteX12" fmla="*/ 4303986 w 4303986"/>
                  <a:gd name="connsiteY12" fmla="*/ 0 h 219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303986" h="2191407">
                    <a:moveTo>
                      <a:pt x="0" y="1923394"/>
                    </a:moveTo>
                    <a:lnTo>
                      <a:pt x="504496" y="2191407"/>
                    </a:lnTo>
                    <a:lnTo>
                      <a:pt x="882869" y="1923394"/>
                    </a:lnTo>
                    <a:lnTo>
                      <a:pt x="1529255" y="1844566"/>
                    </a:lnTo>
                    <a:lnTo>
                      <a:pt x="1828800" y="1781504"/>
                    </a:lnTo>
                    <a:lnTo>
                      <a:pt x="2017986" y="1576552"/>
                    </a:lnTo>
                    <a:lnTo>
                      <a:pt x="2128345" y="1213945"/>
                    </a:lnTo>
                    <a:cubicBezTo>
                      <a:pt x="2095674" y="1066926"/>
                      <a:pt x="2096814" y="1120506"/>
                      <a:pt x="2096814" y="1056290"/>
                    </a:cubicBezTo>
                    <a:lnTo>
                      <a:pt x="2774731" y="945932"/>
                    </a:lnTo>
                    <a:lnTo>
                      <a:pt x="3310758" y="835573"/>
                    </a:lnTo>
                    <a:lnTo>
                      <a:pt x="3436883" y="725214"/>
                    </a:lnTo>
                    <a:lnTo>
                      <a:pt x="3436883" y="409904"/>
                    </a:lnTo>
                    <a:lnTo>
                      <a:pt x="4303986" y="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92" name="Полилиния 23"/>
              <p:cNvSpPr/>
              <p:nvPr/>
            </p:nvSpPr>
            <p:spPr>
              <a:xfrm>
                <a:off x="7535862" y="1119656"/>
                <a:ext cx="2695575" cy="2175630"/>
              </a:xfrm>
              <a:custGeom>
                <a:avLst/>
                <a:gdLst>
                  <a:gd name="connsiteX0" fmla="*/ 63062 w 2695904"/>
                  <a:gd name="connsiteY0" fmla="*/ 2175641 h 2175641"/>
                  <a:gd name="connsiteX1" fmla="*/ 0 w 2695904"/>
                  <a:gd name="connsiteY1" fmla="*/ 1970689 h 2175641"/>
                  <a:gd name="connsiteX2" fmla="*/ 409904 w 2695904"/>
                  <a:gd name="connsiteY2" fmla="*/ 1560786 h 2175641"/>
                  <a:gd name="connsiteX3" fmla="*/ 1040524 w 2695904"/>
                  <a:gd name="connsiteY3" fmla="*/ 1135117 h 2175641"/>
                  <a:gd name="connsiteX4" fmla="*/ 961697 w 2695904"/>
                  <a:gd name="connsiteY4" fmla="*/ 993227 h 2175641"/>
                  <a:gd name="connsiteX5" fmla="*/ 2695904 w 2695904"/>
                  <a:gd name="connsiteY5" fmla="*/ 0 h 2175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5904" h="2175641">
                    <a:moveTo>
                      <a:pt x="63062" y="2175641"/>
                    </a:moveTo>
                    <a:lnTo>
                      <a:pt x="0" y="1970689"/>
                    </a:lnTo>
                    <a:lnTo>
                      <a:pt x="409904" y="1560786"/>
                    </a:lnTo>
                    <a:lnTo>
                      <a:pt x="1040524" y="1135117"/>
                    </a:lnTo>
                    <a:cubicBezTo>
                      <a:pt x="958912" y="1004536"/>
                      <a:pt x="961697" y="1058570"/>
                      <a:pt x="961697" y="993227"/>
                    </a:cubicBezTo>
                    <a:lnTo>
                      <a:pt x="2695904" y="0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  <p:sp>
            <p:nvSpPr>
              <p:cNvPr id="1493" name="Полилиния 24"/>
              <p:cNvSpPr/>
              <p:nvPr/>
            </p:nvSpPr>
            <p:spPr>
              <a:xfrm>
                <a:off x="2743200" y="4903001"/>
                <a:ext cx="598487" cy="534801"/>
              </a:xfrm>
              <a:custGeom>
                <a:avLst/>
                <a:gdLst>
                  <a:gd name="connsiteX0" fmla="*/ 0 w 599090"/>
                  <a:gd name="connsiteY0" fmla="*/ 0 h 536027"/>
                  <a:gd name="connsiteX1" fmla="*/ 599090 w 599090"/>
                  <a:gd name="connsiteY1" fmla="*/ 536027 h 536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99090" h="536027">
                    <a:moveTo>
                      <a:pt x="0" y="0"/>
                    </a:moveTo>
                    <a:lnTo>
                      <a:pt x="599090" y="536027"/>
                    </a:lnTo>
                  </a:path>
                </a:pathLst>
              </a:custGeom>
              <a:ln w="127000">
                <a:solidFill>
                  <a:schemeClr val="bg1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/>
              </a:p>
            </p:txBody>
          </p:sp>
        </p:grpSp>
        <p:sp>
          <p:nvSpPr>
            <p:cNvPr id="50608" name="TextBox 806"/>
            <p:cNvSpPr txBox="1">
              <a:spLocks noChangeArrowheads="1"/>
            </p:cNvSpPr>
            <p:nvPr/>
          </p:nvSpPr>
          <p:spPr bwMode="auto">
            <a:xfrm rot="1960034">
              <a:off x="4553915" y="4156242"/>
              <a:ext cx="100697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Ул.Школьная</a:t>
              </a:r>
            </a:p>
          </p:txBody>
        </p:sp>
        <p:sp>
          <p:nvSpPr>
            <p:cNvPr id="50609" name="TextBox 806"/>
            <p:cNvSpPr txBox="1">
              <a:spLocks noChangeArrowheads="1"/>
            </p:cNvSpPr>
            <p:nvPr/>
          </p:nvSpPr>
          <p:spPr bwMode="auto">
            <a:xfrm rot="19265352">
              <a:off x="3789970" y="4229020"/>
              <a:ext cx="100697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пер.Мостовой.</a:t>
              </a:r>
            </a:p>
          </p:txBody>
        </p:sp>
        <p:sp>
          <p:nvSpPr>
            <p:cNvPr id="50610" name="TextBox 806"/>
            <p:cNvSpPr txBox="1">
              <a:spLocks noChangeArrowheads="1"/>
            </p:cNvSpPr>
            <p:nvPr/>
          </p:nvSpPr>
          <p:spPr bwMode="auto">
            <a:xfrm rot="19439729">
              <a:off x="3420239" y="4856035"/>
              <a:ext cx="100697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Ул.Колхозная.</a:t>
              </a:r>
            </a:p>
          </p:txBody>
        </p:sp>
        <p:sp>
          <p:nvSpPr>
            <p:cNvPr id="50611" name="TextBox 806"/>
            <p:cNvSpPr txBox="1">
              <a:spLocks noChangeArrowheads="1"/>
            </p:cNvSpPr>
            <p:nvPr/>
          </p:nvSpPr>
          <p:spPr bwMode="auto">
            <a:xfrm rot="20149772">
              <a:off x="2371939" y="5738793"/>
              <a:ext cx="100697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Ул.Колхозная.</a:t>
              </a:r>
            </a:p>
          </p:txBody>
        </p:sp>
        <p:sp>
          <p:nvSpPr>
            <p:cNvPr id="50612" name="TextBox 806"/>
            <p:cNvSpPr txBox="1">
              <a:spLocks noChangeArrowheads="1"/>
            </p:cNvSpPr>
            <p:nvPr/>
          </p:nvSpPr>
          <p:spPr bwMode="auto">
            <a:xfrm rot="20149772">
              <a:off x="2046200" y="5226028"/>
              <a:ext cx="100697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Ул.Шерипова.</a:t>
              </a:r>
            </a:p>
          </p:txBody>
        </p:sp>
        <p:sp>
          <p:nvSpPr>
            <p:cNvPr id="50613" name="TextBox 806"/>
            <p:cNvSpPr txBox="1">
              <a:spLocks noChangeArrowheads="1"/>
            </p:cNvSpPr>
            <p:nvPr/>
          </p:nvSpPr>
          <p:spPr bwMode="auto">
            <a:xfrm rot="20149772">
              <a:off x="1974762" y="4868837"/>
              <a:ext cx="100697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Ул.Шерипова.</a:t>
              </a:r>
            </a:p>
          </p:txBody>
        </p:sp>
        <p:sp>
          <p:nvSpPr>
            <p:cNvPr id="50614" name="TextBox 806"/>
            <p:cNvSpPr txBox="1">
              <a:spLocks noChangeArrowheads="1"/>
            </p:cNvSpPr>
            <p:nvPr/>
          </p:nvSpPr>
          <p:spPr bwMode="auto">
            <a:xfrm rot="2408795">
              <a:off x="4548329" y="4662552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Ул.Мостовая.</a:t>
              </a:r>
            </a:p>
          </p:txBody>
        </p:sp>
        <p:sp>
          <p:nvSpPr>
            <p:cNvPr id="50615" name="TextBox 806"/>
            <p:cNvSpPr txBox="1">
              <a:spLocks noChangeArrowheads="1"/>
            </p:cNvSpPr>
            <p:nvPr/>
          </p:nvSpPr>
          <p:spPr bwMode="auto">
            <a:xfrm rot="-3343550">
              <a:off x="5858034" y="3956079"/>
              <a:ext cx="1017348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Ул.Мамакаева.</a:t>
              </a:r>
            </a:p>
          </p:txBody>
        </p:sp>
        <p:sp>
          <p:nvSpPr>
            <p:cNvPr id="50616" name="TextBox 806"/>
            <p:cNvSpPr txBox="1">
              <a:spLocks noChangeArrowheads="1"/>
            </p:cNvSpPr>
            <p:nvPr/>
          </p:nvSpPr>
          <p:spPr bwMode="auto">
            <a:xfrm rot="-3686818">
              <a:off x="5239213" y="3968154"/>
              <a:ext cx="1006973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пер.Школьная</a:t>
              </a:r>
            </a:p>
          </p:txBody>
        </p:sp>
        <p:sp>
          <p:nvSpPr>
            <p:cNvPr id="50617" name="TextBox 806"/>
            <p:cNvSpPr txBox="1">
              <a:spLocks noChangeArrowheads="1"/>
            </p:cNvSpPr>
            <p:nvPr/>
          </p:nvSpPr>
          <p:spPr bwMode="auto">
            <a:xfrm rot="1357424">
              <a:off x="6817225" y="5066992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Ул.Почтовая.</a:t>
              </a:r>
            </a:p>
          </p:txBody>
        </p:sp>
        <p:sp>
          <p:nvSpPr>
            <p:cNvPr id="50618" name="TextBox 806"/>
            <p:cNvSpPr txBox="1">
              <a:spLocks noChangeArrowheads="1"/>
            </p:cNvSpPr>
            <p:nvPr/>
          </p:nvSpPr>
          <p:spPr bwMode="auto">
            <a:xfrm rot="19692020">
              <a:off x="7327813" y="4242648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Ул.А.Кадырова.</a:t>
              </a:r>
            </a:p>
          </p:txBody>
        </p:sp>
        <p:sp>
          <p:nvSpPr>
            <p:cNvPr id="50619" name="TextBox 806"/>
            <p:cNvSpPr txBox="1">
              <a:spLocks noChangeArrowheads="1"/>
            </p:cNvSpPr>
            <p:nvPr/>
          </p:nvSpPr>
          <p:spPr bwMode="auto">
            <a:xfrm rot="19408959">
              <a:off x="7821414" y="2673448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Ул.Заречная.</a:t>
              </a:r>
            </a:p>
          </p:txBody>
        </p:sp>
        <p:sp>
          <p:nvSpPr>
            <p:cNvPr id="50620" name="TextBox 806"/>
            <p:cNvSpPr txBox="1">
              <a:spLocks noChangeArrowheads="1"/>
            </p:cNvSpPr>
            <p:nvPr/>
          </p:nvSpPr>
          <p:spPr bwMode="auto">
            <a:xfrm rot="20974283">
              <a:off x="9016457" y="2149022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пер.Заречная.</a:t>
              </a:r>
            </a:p>
          </p:txBody>
        </p:sp>
        <p:sp>
          <p:nvSpPr>
            <p:cNvPr id="50621" name="TextBox 806"/>
            <p:cNvSpPr txBox="1">
              <a:spLocks noChangeArrowheads="1"/>
            </p:cNvSpPr>
            <p:nvPr/>
          </p:nvSpPr>
          <p:spPr bwMode="auto">
            <a:xfrm rot="19729618">
              <a:off x="8662156" y="1576958"/>
              <a:ext cx="1169074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Ул.Винсовхозная.</a:t>
              </a:r>
            </a:p>
          </p:txBody>
        </p:sp>
        <p:sp>
          <p:nvSpPr>
            <p:cNvPr id="50622" name="TextBox 806"/>
            <p:cNvSpPr txBox="1">
              <a:spLocks noChangeArrowheads="1"/>
            </p:cNvSpPr>
            <p:nvPr/>
          </p:nvSpPr>
          <p:spPr bwMode="auto">
            <a:xfrm rot="19997208">
              <a:off x="10129544" y="1432338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Ул.Заречная.</a:t>
              </a:r>
            </a:p>
          </p:txBody>
        </p:sp>
        <p:sp>
          <p:nvSpPr>
            <p:cNvPr id="50623" name="TextBox 806"/>
            <p:cNvSpPr txBox="1">
              <a:spLocks noChangeArrowheads="1"/>
            </p:cNvSpPr>
            <p:nvPr/>
          </p:nvSpPr>
          <p:spPr bwMode="auto">
            <a:xfrm rot="19692020">
              <a:off x="10327955" y="3022069"/>
              <a:ext cx="109485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Ул.Х.Нуродилова.</a:t>
              </a:r>
            </a:p>
          </p:txBody>
        </p:sp>
        <p:sp>
          <p:nvSpPr>
            <p:cNvPr id="50624" name="TextBox 806"/>
            <p:cNvSpPr txBox="1">
              <a:spLocks noChangeArrowheads="1"/>
            </p:cNvSpPr>
            <p:nvPr/>
          </p:nvSpPr>
          <p:spPr bwMode="auto">
            <a:xfrm rot="20920826">
              <a:off x="10451414" y="2387901"/>
              <a:ext cx="109485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Ул.Набережная.</a:t>
              </a:r>
            </a:p>
          </p:txBody>
        </p:sp>
        <p:sp>
          <p:nvSpPr>
            <p:cNvPr id="50625" name="TextBox 806"/>
            <p:cNvSpPr txBox="1">
              <a:spLocks noChangeArrowheads="1"/>
            </p:cNvSpPr>
            <p:nvPr/>
          </p:nvSpPr>
          <p:spPr bwMode="auto">
            <a:xfrm rot="2446757">
              <a:off x="9229553" y="5209397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Ул.А.Кадырова.</a:t>
              </a:r>
            </a:p>
          </p:txBody>
        </p:sp>
        <p:sp>
          <p:nvSpPr>
            <p:cNvPr id="50626" name="TextBox 806"/>
            <p:cNvSpPr txBox="1">
              <a:spLocks noChangeArrowheads="1"/>
            </p:cNvSpPr>
            <p:nvPr/>
          </p:nvSpPr>
          <p:spPr bwMode="auto">
            <a:xfrm rot="20090346">
              <a:off x="9305385" y="4137352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Ул.Спортивная.</a:t>
              </a:r>
            </a:p>
          </p:txBody>
        </p:sp>
        <p:sp>
          <p:nvSpPr>
            <p:cNvPr id="50627" name="TextBox 806"/>
            <p:cNvSpPr txBox="1">
              <a:spLocks noChangeArrowheads="1"/>
            </p:cNvSpPr>
            <p:nvPr/>
          </p:nvSpPr>
          <p:spPr bwMode="auto">
            <a:xfrm rot="21424225">
              <a:off x="10450316" y="3827704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Ул.Мотросова.</a:t>
              </a:r>
            </a:p>
          </p:txBody>
        </p:sp>
        <p:sp>
          <p:nvSpPr>
            <p:cNvPr id="50628" name="TextBox 806"/>
            <p:cNvSpPr txBox="1">
              <a:spLocks noChangeArrowheads="1"/>
            </p:cNvSpPr>
            <p:nvPr/>
          </p:nvSpPr>
          <p:spPr bwMode="auto">
            <a:xfrm rot="3180116">
              <a:off x="10433822" y="4423786"/>
              <a:ext cx="1017348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Ул.Чапаева.</a:t>
              </a:r>
            </a:p>
          </p:txBody>
        </p:sp>
        <p:sp>
          <p:nvSpPr>
            <p:cNvPr id="50629" name="TextBox 806"/>
            <p:cNvSpPr txBox="1">
              <a:spLocks noChangeArrowheads="1"/>
            </p:cNvSpPr>
            <p:nvPr/>
          </p:nvSpPr>
          <p:spPr bwMode="auto">
            <a:xfrm rot="-3167600">
              <a:off x="10586222" y="5503717"/>
              <a:ext cx="1017348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Ул.Чапаева.</a:t>
              </a:r>
            </a:p>
          </p:txBody>
        </p:sp>
        <p:sp>
          <p:nvSpPr>
            <p:cNvPr id="50630" name="TextBox 806"/>
            <p:cNvSpPr txBox="1">
              <a:spLocks noChangeArrowheads="1"/>
            </p:cNvSpPr>
            <p:nvPr/>
          </p:nvSpPr>
          <p:spPr bwMode="auto">
            <a:xfrm rot="1700612">
              <a:off x="11317486" y="5681768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пер.Чапаева.</a:t>
              </a:r>
            </a:p>
          </p:txBody>
        </p:sp>
        <p:sp>
          <p:nvSpPr>
            <p:cNvPr id="50631" name="TextBox 806"/>
            <p:cNvSpPr txBox="1">
              <a:spLocks noChangeArrowheads="1"/>
            </p:cNvSpPr>
            <p:nvPr/>
          </p:nvSpPr>
          <p:spPr bwMode="auto">
            <a:xfrm rot="2446757">
              <a:off x="9120934" y="6046538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Ул.Советская.</a:t>
              </a:r>
            </a:p>
          </p:txBody>
        </p:sp>
        <p:sp>
          <p:nvSpPr>
            <p:cNvPr id="50632" name="TextBox 806"/>
            <p:cNvSpPr txBox="1">
              <a:spLocks noChangeArrowheads="1"/>
            </p:cNvSpPr>
            <p:nvPr/>
          </p:nvSpPr>
          <p:spPr bwMode="auto">
            <a:xfrm rot="19683410">
              <a:off x="8889354" y="6580114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Ул.Чапаева.</a:t>
              </a:r>
            </a:p>
          </p:txBody>
        </p:sp>
        <p:sp>
          <p:nvSpPr>
            <p:cNvPr id="50633" name="TextBox 806"/>
            <p:cNvSpPr txBox="1">
              <a:spLocks noChangeArrowheads="1"/>
            </p:cNvSpPr>
            <p:nvPr/>
          </p:nvSpPr>
          <p:spPr bwMode="auto">
            <a:xfrm rot="20001539">
              <a:off x="8281520" y="5992045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Ул.Суворова.</a:t>
              </a:r>
            </a:p>
          </p:txBody>
        </p:sp>
        <p:sp>
          <p:nvSpPr>
            <p:cNvPr id="50634" name="TextBox 806"/>
            <p:cNvSpPr txBox="1">
              <a:spLocks noChangeArrowheads="1"/>
            </p:cNvSpPr>
            <p:nvPr/>
          </p:nvSpPr>
          <p:spPr bwMode="auto">
            <a:xfrm rot="1997348">
              <a:off x="8738135" y="7376387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Ул.Калинина.</a:t>
              </a:r>
            </a:p>
          </p:txBody>
        </p:sp>
        <p:sp>
          <p:nvSpPr>
            <p:cNvPr id="50635" name="TextBox 806"/>
            <p:cNvSpPr txBox="1">
              <a:spLocks noChangeArrowheads="1"/>
            </p:cNvSpPr>
            <p:nvPr/>
          </p:nvSpPr>
          <p:spPr bwMode="auto">
            <a:xfrm rot="19656192">
              <a:off x="6383467" y="7777357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Ул.Фрунзе.</a:t>
              </a:r>
            </a:p>
          </p:txBody>
        </p:sp>
        <p:sp>
          <p:nvSpPr>
            <p:cNvPr id="50636" name="TextBox 806"/>
            <p:cNvSpPr txBox="1">
              <a:spLocks noChangeArrowheads="1"/>
            </p:cNvSpPr>
            <p:nvPr/>
          </p:nvSpPr>
          <p:spPr bwMode="auto">
            <a:xfrm rot="-2756683">
              <a:off x="8257606" y="7631336"/>
              <a:ext cx="1017348" cy="2308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Ул.3 Сентября.</a:t>
              </a:r>
            </a:p>
          </p:txBody>
        </p:sp>
        <p:sp>
          <p:nvSpPr>
            <p:cNvPr id="50637" name="TextBox 806"/>
            <p:cNvSpPr txBox="1">
              <a:spLocks noChangeArrowheads="1"/>
            </p:cNvSpPr>
            <p:nvPr/>
          </p:nvSpPr>
          <p:spPr bwMode="auto">
            <a:xfrm rot="1988423">
              <a:off x="5929936" y="6897131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Ул.Ворошилова.</a:t>
              </a:r>
            </a:p>
          </p:txBody>
        </p:sp>
        <p:sp>
          <p:nvSpPr>
            <p:cNvPr id="50638" name="TextBox 806"/>
            <p:cNvSpPr txBox="1">
              <a:spLocks noChangeArrowheads="1"/>
            </p:cNvSpPr>
            <p:nvPr/>
          </p:nvSpPr>
          <p:spPr bwMode="auto">
            <a:xfrm rot="21220153">
              <a:off x="5910359" y="8659175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Ул.Орехова.</a:t>
              </a:r>
            </a:p>
          </p:txBody>
        </p:sp>
        <p:sp>
          <p:nvSpPr>
            <p:cNvPr id="50639" name="TextBox 806"/>
            <p:cNvSpPr txBox="1">
              <a:spLocks noChangeArrowheads="1"/>
            </p:cNvSpPr>
            <p:nvPr/>
          </p:nvSpPr>
          <p:spPr bwMode="auto">
            <a:xfrm rot="20252474">
              <a:off x="4766998" y="7127324"/>
              <a:ext cx="113265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Ул.Х.Нуродилова.</a:t>
              </a:r>
            </a:p>
          </p:txBody>
        </p:sp>
        <p:sp>
          <p:nvSpPr>
            <p:cNvPr id="50640" name="TextBox 806"/>
            <p:cNvSpPr txBox="1">
              <a:spLocks noChangeArrowheads="1"/>
            </p:cNvSpPr>
            <p:nvPr/>
          </p:nvSpPr>
          <p:spPr bwMode="auto">
            <a:xfrm rot="2531935">
              <a:off x="4919398" y="8000530"/>
              <a:ext cx="113265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Ул.Лермонтова.</a:t>
              </a:r>
            </a:p>
          </p:txBody>
        </p:sp>
        <p:sp>
          <p:nvSpPr>
            <p:cNvPr id="50641" name="TextBox 806"/>
            <p:cNvSpPr txBox="1">
              <a:spLocks noChangeArrowheads="1"/>
            </p:cNvSpPr>
            <p:nvPr/>
          </p:nvSpPr>
          <p:spPr bwMode="auto">
            <a:xfrm rot="19350025">
              <a:off x="2996448" y="7672927"/>
              <a:ext cx="113265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Ул.Лермонтова.</a:t>
              </a:r>
            </a:p>
          </p:txBody>
        </p:sp>
        <p:sp>
          <p:nvSpPr>
            <p:cNvPr id="50642" name="TextBox 806"/>
            <p:cNvSpPr txBox="1">
              <a:spLocks noChangeArrowheads="1"/>
            </p:cNvSpPr>
            <p:nvPr/>
          </p:nvSpPr>
          <p:spPr bwMode="auto">
            <a:xfrm rot="2153578">
              <a:off x="3879259" y="8515582"/>
              <a:ext cx="113265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Ул.Степная.</a:t>
              </a:r>
            </a:p>
          </p:txBody>
        </p:sp>
        <p:sp>
          <p:nvSpPr>
            <p:cNvPr id="50643" name="TextBox 806"/>
            <p:cNvSpPr txBox="1">
              <a:spLocks noChangeArrowheads="1"/>
            </p:cNvSpPr>
            <p:nvPr/>
          </p:nvSpPr>
          <p:spPr bwMode="auto">
            <a:xfrm rot="21220153">
              <a:off x="1963853" y="8879838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Ул.Орехова.</a:t>
              </a:r>
            </a:p>
          </p:txBody>
        </p:sp>
        <p:sp>
          <p:nvSpPr>
            <p:cNvPr id="50644" name="TextBox 806"/>
            <p:cNvSpPr txBox="1">
              <a:spLocks noChangeArrowheads="1"/>
            </p:cNvSpPr>
            <p:nvPr/>
          </p:nvSpPr>
          <p:spPr bwMode="auto">
            <a:xfrm rot="19350025">
              <a:off x="710432" y="8231730"/>
              <a:ext cx="113265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Ул.Набережная.</a:t>
              </a:r>
            </a:p>
          </p:txBody>
        </p:sp>
        <p:sp>
          <p:nvSpPr>
            <p:cNvPr id="50645" name="TextBox 806"/>
            <p:cNvSpPr txBox="1">
              <a:spLocks noChangeArrowheads="1"/>
            </p:cNvSpPr>
            <p:nvPr/>
          </p:nvSpPr>
          <p:spPr bwMode="auto">
            <a:xfrm rot="2156143">
              <a:off x="1851579" y="7990537"/>
              <a:ext cx="1289513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пер.Правобережный.</a:t>
              </a:r>
            </a:p>
          </p:txBody>
        </p:sp>
        <p:sp>
          <p:nvSpPr>
            <p:cNvPr id="50646" name="TextBox 806"/>
            <p:cNvSpPr txBox="1">
              <a:spLocks noChangeArrowheads="1"/>
            </p:cNvSpPr>
            <p:nvPr/>
          </p:nvSpPr>
          <p:spPr bwMode="auto">
            <a:xfrm rot="2162754">
              <a:off x="1695516" y="8246714"/>
              <a:ext cx="1017348" cy="2407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9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Ул.Степная.</a:t>
              </a:r>
            </a:p>
          </p:txBody>
        </p:sp>
      </p:grpSp>
      <p:sp>
        <p:nvSpPr>
          <p:cNvPr id="121" name="Прямоугольник 120"/>
          <p:cNvSpPr/>
          <p:nvPr/>
        </p:nvSpPr>
        <p:spPr bwMode="auto">
          <a:xfrm rot="18205171">
            <a:off x="6016626" y="3995737"/>
            <a:ext cx="684212" cy="214313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Мечеть</a:t>
            </a:r>
          </a:p>
        </p:txBody>
      </p:sp>
      <p:sp>
        <p:nvSpPr>
          <p:cNvPr id="122" name="Прямоугольник 121"/>
          <p:cNvSpPr/>
          <p:nvPr/>
        </p:nvSpPr>
        <p:spPr bwMode="auto">
          <a:xfrm rot="2310319">
            <a:off x="8440738" y="4870450"/>
            <a:ext cx="714375" cy="206375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Мечеть</a:t>
            </a:r>
          </a:p>
        </p:txBody>
      </p:sp>
      <p:grpSp>
        <p:nvGrpSpPr>
          <p:cNvPr id="5" name="Group 99"/>
          <p:cNvGrpSpPr>
            <a:grpSpLocks/>
          </p:cNvGrpSpPr>
          <p:nvPr/>
        </p:nvGrpSpPr>
        <p:grpSpPr bwMode="auto">
          <a:xfrm rot="1364249">
            <a:off x="6395167" y="4783835"/>
            <a:ext cx="360000" cy="414199"/>
            <a:chOff x="0" y="0"/>
            <a:chExt cx="20000" cy="20000"/>
          </a:xfrm>
        </p:grpSpPr>
        <p:sp>
          <p:nvSpPr>
            <p:cNvPr id="50599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38100">
              <a:solidFill>
                <a:srgbClr val="000000"/>
              </a:solidFill>
              <a:round/>
              <a:headEnd/>
              <a:tailEnd/>
            </a:ln>
          </p:spPr>
          <p:txBody>
            <a:bodyPr lIns="127761" tIns="63881" rIns="127761" bIns="63881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50600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38100">
              <a:solidFill>
                <a:srgbClr val="000000"/>
              </a:solidFill>
              <a:round/>
              <a:headEnd/>
              <a:tailEnd/>
            </a:ln>
          </p:spPr>
          <p:txBody>
            <a:bodyPr lIns="127761" tIns="63881" rIns="127761" bIns="63881"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</p:grpSp>
      <p:sp>
        <p:nvSpPr>
          <p:cNvPr id="124" name="Прямоугольник 123"/>
          <p:cNvSpPr/>
          <p:nvPr/>
        </p:nvSpPr>
        <p:spPr bwMode="auto">
          <a:xfrm rot="1407077">
            <a:off x="7000875" y="5424488"/>
            <a:ext cx="608013" cy="144462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Адми-я</a:t>
            </a:r>
          </a:p>
        </p:txBody>
      </p:sp>
      <p:sp>
        <p:nvSpPr>
          <p:cNvPr id="125" name="Прямоугольник 124"/>
          <p:cNvSpPr/>
          <p:nvPr/>
        </p:nvSpPr>
        <p:spPr bwMode="auto">
          <a:xfrm>
            <a:off x="8286750" y="4170363"/>
            <a:ext cx="431800" cy="104775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5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РОВД</a:t>
            </a:r>
          </a:p>
        </p:txBody>
      </p:sp>
      <p:sp>
        <p:nvSpPr>
          <p:cNvPr id="126" name="Прямоугольник 125"/>
          <p:cNvSpPr/>
          <p:nvPr/>
        </p:nvSpPr>
        <p:spPr bwMode="auto">
          <a:xfrm rot="18056837">
            <a:off x="8637588" y="3913188"/>
            <a:ext cx="412750" cy="107950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5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ФСБ</a:t>
            </a:r>
          </a:p>
        </p:txBody>
      </p:sp>
      <p:sp>
        <p:nvSpPr>
          <p:cNvPr id="127" name="Прямоугольник 126"/>
          <p:cNvSpPr/>
          <p:nvPr/>
        </p:nvSpPr>
        <p:spPr bwMode="auto">
          <a:xfrm rot="18056837">
            <a:off x="8736806" y="4323557"/>
            <a:ext cx="414337" cy="107950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5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СБ</a:t>
            </a:r>
          </a:p>
        </p:txBody>
      </p:sp>
      <p:grpSp>
        <p:nvGrpSpPr>
          <p:cNvPr id="6" name="Group 298"/>
          <p:cNvGrpSpPr>
            <a:grpSpLocks/>
          </p:cNvGrpSpPr>
          <p:nvPr/>
        </p:nvGrpSpPr>
        <p:grpSpPr bwMode="auto">
          <a:xfrm>
            <a:off x="4352615" y="7390210"/>
            <a:ext cx="648000" cy="310647"/>
            <a:chOff x="2290" y="4020"/>
            <a:chExt cx="706" cy="235"/>
          </a:xfrm>
        </p:grpSpPr>
        <p:sp>
          <p:nvSpPr>
            <p:cNvPr id="50591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94" cy="190"/>
            </a:xfrm>
            <a:prstGeom prst="rect">
              <a:avLst/>
            </a:prstGeom>
            <a:solidFill>
              <a:srgbClr val="FFFF99"/>
            </a:solidFill>
            <a:ln w="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16565" tIns="16565" rIns="16565" bIns="16565"/>
            <a:lstStyle/>
            <a:p>
              <a:pPr algn="ctr" defTabSz="1193800"/>
              <a:r>
                <a:rPr lang="ru-RU" sz="700" b="1" u="sng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ЦРБ</a:t>
              </a:r>
            </a:p>
            <a:p>
              <a:pPr algn="ctr" defTabSz="1193800"/>
              <a:r>
                <a:rPr lang="ru-RU" sz="7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233</a:t>
              </a:r>
              <a:endParaRPr lang="ru-RU" sz="7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" name="Group 301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50593" name="Rectangle 302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508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19271" tIns="59636" rIns="119271" bIns="59636"/>
              <a:lstStyle/>
              <a:p>
                <a:pPr defTabSz="1193800"/>
                <a:endParaRPr lang="ru-RU" sz="18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94" name="Line 303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508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50595" name="Line 304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508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" name="Group 305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0597" name="Line 306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508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50598" name="Line 307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508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sp>
        <p:nvSpPr>
          <p:cNvPr id="130" name="Прямоугольник 129"/>
          <p:cNvSpPr/>
          <p:nvPr/>
        </p:nvSpPr>
        <p:spPr bwMode="auto">
          <a:xfrm rot="19299213">
            <a:off x="4132263" y="7991475"/>
            <a:ext cx="714375" cy="204788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ОШ</a:t>
            </a:r>
          </a:p>
        </p:txBody>
      </p:sp>
      <p:sp>
        <p:nvSpPr>
          <p:cNvPr id="131" name="Прямоугольник 130"/>
          <p:cNvSpPr/>
          <p:nvPr/>
        </p:nvSpPr>
        <p:spPr bwMode="auto">
          <a:xfrm rot="19645760">
            <a:off x="7369175" y="4360863"/>
            <a:ext cx="714375" cy="206375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СОШ№3</a:t>
            </a:r>
          </a:p>
        </p:txBody>
      </p:sp>
      <p:sp>
        <p:nvSpPr>
          <p:cNvPr id="132" name="Прямоугольник 131"/>
          <p:cNvSpPr/>
          <p:nvPr/>
        </p:nvSpPr>
        <p:spPr bwMode="auto">
          <a:xfrm rot="1770139">
            <a:off x="7151688" y="6357938"/>
            <a:ext cx="714375" cy="206375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СОШ№1</a:t>
            </a:r>
          </a:p>
        </p:txBody>
      </p:sp>
      <p:sp>
        <p:nvSpPr>
          <p:cNvPr id="133" name="Прямоугольник 132"/>
          <p:cNvSpPr/>
          <p:nvPr/>
        </p:nvSpPr>
        <p:spPr bwMode="auto">
          <a:xfrm rot="19837368">
            <a:off x="9009063" y="6591300"/>
            <a:ext cx="714375" cy="204788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СОШ№2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 rot="21036512">
            <a:off x="11703050" y="2239963"/>
            <a:ext cx="714375" cy="204787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СОШ№7</a:t>
            </a:r>
          </a:p>
        </p:txBody>
      </p:sp>
      <p:sp>
        <p:nvSpPr>
          <p:cNvPr id="135" name="Прямоугольник 134"/>
          <p:cNvSpPr/>
          <p:nvPr/>
        </p:nvSpPr>
        <p:spPr bwMode="auto">
          <a:xfrm rot="1235805">
            <a:off x="5570538" y="4946650"/>
            <a:ext cx="719137" cy="206375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СОШ№6</a:t>
            </a:r>
          </a:p>
        </p:txBody>
      </p:sp>
      <p:sp>
        <p:nvSpPr>
          <p:cNvPr id="136" name="Прямоугольник 135"/>
          <p:cNvSpPr/>
          <p:nvPr/>
        </p:nvSpPr>
        <p:spPr bwMode="auto">
          <a:xfrm rot="5869723">
            <a:off x="6812757" y="2964656"/>
            <a:ext cx="685800" cy="214313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СОШ№5</a:t>
            </a:r>
          </a:p>
        </p:txBody>
      </p:sp>
      <p:sp>
        <p:nvSpPr>
          <p:cNvPr id="137" name="Прямоугольник 136"/>
          <p:cNvSpPr/>
          <p:nvPr/>
        </p:nvSpPr>
        <p:spPr bwMode="auto">
          <a:xfrm rot="2295486">
            <a:off x="1647825" y="8472488"/>
            <a:ext cx="720725" cy="204787"/>
          </a:xfrm>
          <a:prstGeom prst="rect">
            <a:avLst/>
          </a:prstGeom>
          <a:solidFill>
            <a:srgbClr val="17F52C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СОШ№4</a:t>
            </a:r>
          </a:p>
        </p:txBody>
      </p:sp>
      <p:sp>
        <p:nvSpPr>
          <p:cNvPr id="139" name="Полилиния 138"/>
          <p:cNvSpPr/>
          <p:nvPr/>
        </p:nvSpPr>
        <p:spPr bwMode="auto">
          <a:xfrm>
            <a:off x="214313" y="1157288"/>
            <a:ext cx="12401550" cy="8310562"/>
          </a:xfrm>
          <a:custGeom>
            <a:avLst/>
            <a:gdLst>
              <a:gd name="connsiteX0" fmla="*/ 6667500 w 12401550"/>
              <a:gd name="connsiteY0" fmla="*/ 76200 h 8667750"/>
              <a:gd name="connsiteX1" fmla="*/ 11068050 w 12401550"/>
              <a:gd name="connsiteY1" fmla="*/ 0 h 8667750"/>
              <a:gd name="connsiteX2" fmla="*/ 12363450 w 12401550"/>
              <a:gd name="connsiteY2" fmla="*/ 1028700 h 8667750"/>
              <a:gd name="connsiteX3" fmla="*/ 12401550 w 12401550"/>
              <a:gd name="connsiteY3" fmla="*/ 5372100 h 8667750"/>
              <a:gd name="connsiteX4" fmla="*/ 9486900 w 12401550"/>
              <a:gd name="connsiteY4" fmla="*/ 8229600 h 8667750"/>
              <a:gd name="connsiteX5" fmla="*/ 6305550 w 12401550"/>
              <a:gd name="connsiteY5" fmla="*/ 8534400 h 8667750"/>
              <a:gd name="connsiteX6" fmla="*/ 0 w 12401550"/>
              <a:gd name="connsiteY6" fmla="*/ 8667750 h 8667750"/>
              <a:gd name="connsiteX7" fmla="*/ 19050 w 12401550"/>
              <a:gd name="connsiteY7" fmla="*/ 6743700 h 8667750"/>
              <a:gd name="connsiteX8" fmla="*/ 209550 w 12401550"/>
              <a:gd name="connsiteY8" fmla="*/ 4038600 h 8667750"/>
              <a:gd name="connsiteX9" fmla="*/ 1295400 w 12401550"/>
              <a:gd name="connsiteY9" fmla="*/ 1714500 h 8667750"/>
              <a:gd name="connsiteX10" fmla="*/ 6724650 w 12401550"/>
              <a:gd name="connsiteY10" fmla="*/ 57150 h 866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401550" h="8667750">
                <a:moveTo>
                  <a:pt x="6667500" y="76200"/>
                </a:moveTo>
                <a:lnTo>
                  <a:pt x="11068050" y="0"/>
                </a:lnTo>
                <a:lnTo>
                  <a:pt x="12363450" y="1028700"/>
                </a:lnTo>
                <a:lnTo>
                  <a:pt x="12401550" y="5372100"/>
                </a:lnTo>
                <a:lnTo>
                  <a:pt x="9486900" y="8229600"/>
                </a:lnTo>
                <a:lnTo>
                  <a:pt x="6305550" y="8534400"/>
                </a:lnTo>
                <a:lnTo>
                  <a:pt x="0" y="8667750"/>
                </a:lnTo>
                <a:lnTo>
                  <a:pt x="19050" y="6743700"/>
                </a:lnTo>
                <a:lnTo>
                  <a:pt x="209550" y="4038600"/>
                </a:lnTo>
                <a:lnTo>
                  <a:pt x="1295400" y="1714500"/>
                </a:lnTo>
                <a:lnTo>
                  <a:pt x="6724650" y="57150"/>
                </a:lnTo>
              </a:path>
            </a:pathLst>
          </a:cu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40" name="Фигура, имеющая форму буквы L 139"/>
          <p:cNvSpPr/>
          <p:nvPr/>
        </p:nvSpPr>
        <p:spPr bwMode="auto">
          <a:xfrm rot="7548046">
            <a:off x="7641432" y="5617368"/>
            <a:ext cx="692150" cy="468313"/>
          </a:xfrm>
          <a:prstGeom prst="corner">
            <a:avLst>
              <a:gd name="adj1" fmla="val 54848"/>
              <a:gd name="adj2" fmla="val 50000"/>
            </a:avLst>
          </a:prstGeom>
          <a:solidFill>
            <a:srgbClr val="66FF33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СОШ№1</a:t>
            </a:r>
          </a:p>
        </p:txBody>
      </p:sp>
      <p:grpSp>
        <p:nvGrpSpPr>
          <p:cNvPr id="10" name="Группа 324"/>
          <p:cNvGrpSpPr>
            <a:grpSpLocks/>
          </p:cNvGrpSpPr>
          <p:nvPr/>
        </p:nvGrpSpPr>
        <p:grpSpPr bwMode="auto">
          <a:xfrm rot="19653555">
            <a:off x="8462769" y="1490325"/>
            <a:ext cx="1492361" cy="204677"/>
            <a:chOff x="4686591" y="1952531"/>
            <a:chExt cx="1362612" cy="213474"/>
          </a:xfrm>
        </p:grpSpPr>
        <p:grpSp>
          <p:nvGrpSpPr>
            <p:cNvPr id="11" name="Группа 311"/>
            <p:cNvGrpSpPr>
              <a:grpSpLocks/>
            </p:cNvGrpSpPr>
            <p:nvPr/>
          </p:nvGrpSpPr>
          <p:grpSpPr bwMode="auto">
            <a:xfrm>
              <a:off x="4972040" y="1963997"/>
              <a:ext cx="232302" cy="197035"/>
              <a:chOff x="5785908" y="1346455"/>
              <a:chExt cx="232302" cy="197035"/>
            </a:xfrm>
          </p:grpSpPr>
          <p:sp>
            <p:nvSpPr>
              <p:cNvPr id="1412" name="Прямоугольник 1411"/>
              <p:cNvSpPr/>
              <p:nvPr/>
            </p:nvSpPr>
            <p:spPr>
              <a:xfrm>
                <a:off x="5801375" y="1346455"/>
                <a:ext cx="175387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8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20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2" name="Группа 312"/>
            <p:cNvGrpSpPr>
              <a:grpSpLocks/>
            </p:cNvGrpSpPr>
            <p:nvPr/>
          </p:nvGrpSpPr>
          <p:grpSpPr bwMode="auto">
            <a:xfrm>
              <a:off x="5270697" y="1963380"/>
              <a:ext cx="232302" cy="197800"/>
              <a:chOff x="5786113" y="1345838"/>
              <a:chExt cx="232302" cy="197800"/>
            </a:xfrm>
          </p:grpSpPr>
          <p:sp>
            <p:nvSpPr>
              <p:cNvPr id="1410" name="Прямоугольник 313"/>
              <p:cNvSpPr/>
              <p:nvPr/>
            </p:nvSpPr>
            <p:spPr>
              <a:xfrm>
                <a:off x="5786520" y="1345838"/>
                <a:ext cx="173938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85" name="TextBox 939"/>
              <p:cNvSpPr txBox="1">
                <a:spLocks noChangeArrowheads="1"/>
              </p:cNvSpPr>
              <p:nvPr/>
            </p:nvSpPr>
            <p:spPr bwMode="auto">
              <a:xfrm>
                <a:off x="5786113" y="1367085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3" name="Группа 315"/>
            <p:cNvGrpSpPr>
              <a:grpSpLocks/>
            </p:cNvGrpSpPr>
            <p:nvPr/>
          </p:nvGrpSpPr>
          <p:grpSpPr bwMode="auto">
            <a:xfrm>
              <a:off x="5543754" y="1952531"/>
              <a:ext cx="232302" cy="208653"/>
              <a:chOff x="5786118" y="1334989"/>
              <a:chExt cx="232302" cy="208653"/>
            </a:xfrm>
          </p:grpSpPr>
          <p:sp>
            <p:nvSpPr>
              <p:cNvPr id="1408" name="Прямоугольник 1407"/>
              <p:cNvSpPr/>
              <p:nvPr/>
            </p:nvSpPr>
            <p:spPr>
              <a:xfrm>
                <a:off x="5791633" y="1334989"/>
                <a:ext cx="197129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83" name="TextBox 939"/>
              <p:cNvSpPr txBox="1">
                <a:spLocks noChangeArrowheads="1"/>
              </p:cNvSpPr>
              <p:nvPr/>
            </p:nvSpPr>
            <p:spPr bwMode="auto">
              <a:xfrm>
                <a:off x="5786118" y="136708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US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4" name="Группа 318"/>
            <p:cNvGrpSpPr>
              <a:grpSpLocks/>
            </p:cNvGrpSpPr>
            <p:nvPr/>
          </p:nvGrpSpPr>
          <p:grpSpPr bwMode="auto">
            <a:xfrm>
              <a:off x="4686591" y="1961958"/>
              <a:ext cx="232302" cy="199293"/>
              <a:chOff x="5786211" y="1344416"/>
              <a:chExt cx="232302" cy="199293"/>
            </a:xfrm>
          </p:grpSpPr>
          <p:sp>
            <p:nvSpPr>
              <p:cNvPr id="1406" name="Прямоугольник 1405"/>
              <p:cNvSpPr/>
              <p:nvPr/>
            </p:nvSpPr>
            <p:spPr>
              <a:xfrm>
                <a:off x="5793638" y="1344416"/>
                <a:ext cx="173938" cy="12418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81" name="TextBox 939"/>
              <p:cNvSpPr txBox="1">
                <a:spLocks noChangeArrowheads="1"/>
              </p:cNvSpPr>
              <p:nvPr/>
            </p:nvSpPr>
            <p:spPr bwMode="auto">
              <a:xfrm>
                <a:off x="5786211" y="1367156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5" name="Группа 321"/>
            <p:cNvGrpSpPr>
              <a:grpSpLocks/>
            </p:cNvGrpSpPr>
            <p:nvPr/>
          </p:nvGrpSpPr>
          <p:grpSpPr bwMode="auto">
            <a:xfrm>
              <a:off x="5816901" y="1970469"/>
              <a:ext cx="232302" cy="195536"/>
              <a:chOff x="5786213" y="1348169"/>
              <a:chExt cx="232302" cy="195536"/>
            </a:xfrm>
          </p:grpSpPr>
          <p:sp>
            <p:nvSpPr>
              <p:cNvPr id="1404" name="Прямоугольник 322"/>
              <p:cNvSpPr/>
              <p:nvPr/>
            </p:nvSpPr>
            <p:spPr>
              <a:xfrm>
                <a:off x="5797768" y="1348169"/>
                <a:ext cx="175387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79" name="TextBox 939"/>
              <p:cNvSpPr txBox="1">
                <a:spLocks noChangeArrowheads="1"/>
              </p:cNvSpPr>
              <p:nvPr/>
            </p:nvSpPr>
            <p:spPr bwMode="auto">
              <a:xfrm>
                <a:off x="5786213" y="1367152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US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6" name="Группа 325"/>
          <p:cNvGrpSpPr>
            <a:grpSpLocks/>
          </p:cNvGrpSpPr>
          <p:nvPr/>
        </p:nvGrpSpPr>
        <p:grpSpPr bwMode="auto">
          <a:xfrm rot="19778184">
            <a:off x="8618205" y="1739132"/>
            <a:ext cx="1543831" cy="188047"/>
            <a:chOff x="4686434" y="1969762"/>
            <a:chExt cx="1362609" cy="196129"/>
          </a:xfrm>
        </p:grpSpPr>
        <p:grpSp>
          <p:nvGrpSpPr>
            <p:cNvPr id="17" name="Группа 311"/>
            <p:cNvGrpSpPr>
              <a:grpSpLocks/>
            </p:cNvGrpSpPr>
            <p:nvPr/>
          </p:nvGrpSpPr>
          <p:grpSpPr bwMode="auto">
            <a:xfrm>
              <a:off x="4972040" y="1975351"/>
              <a:ext cx="232302" cy="185681"/>
              <a:chOff x="5785908" y="1357809"/>
              <a:chExt cx="232302" cy="185681"/>
            </a:xfrm>
          </p:grpSpPr>
          <p:sp>
            <p:nvSpPr>
              <p:cNvPr id="1397" name="Прямоугольник 1396"/>
              <p:cNvSpPr/>
              <p:nvPr/>
            </p:nvSpPr>
            <p:spPr>
              <a:xfrm>
                <a:off x="5798259" y="1357809"/>
                <a:ext cx="1849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7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US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8" name="Группа 312"/>
            <p:cNvGrpSpPr>
              <a:grpSpLocks/>
            </p:cNvGrpSpPr>
            <p:nvPr/>
          </p:nvGrpSpPr>
          <p:grpSpPr bwMode="auto">
            <a:xfrm>
              <a:off x="5270595" y="1969762"/>
              <a:ext cx="232302" cy="191339"/>
              <a:chOff x="5786011" y="1352220"/>
              <a:chExt cx="232302" cy="191339"/>
            </a:xfrm>
          </p:grpSpPr>
          <p:sp>
            <p:nvSpPr>
              <p:cNvPr id="1395" name="Прямоугольник 1394"/>
              <p:cNvSpPr/>
              <p:nvPr/>
            </p:nvSpPr>
            <p:spPr>
              <a:xfrm>
                <a:off x="5802887" y="1352220"/>
                <a:ext cx="183551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70" name="TextBox 939"/>
              <p:cNvSpPr txBox="1">
                <a:spLocks noChangeArrowheads="1"/>
              </p:cNvSpPr>
              <p:nvPr/>
            </p:nvSpPr>
            <p:spPr bwMode="auto">
              <a:xfrm>
                <a:off x="5786011" y="1367006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24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9" name="Группа 315"/>
            <p:cNvGrpSpPr>
              <a:grpSpLocks/>
            </p:cNvGrpSpPr>
            <p:nvPr/>
          </p:nvGrpSpPr>
          <p:grpSpPr bwMode="auto">
            <a:xfrm>
              <a:off x="5543690" y="1977908"/>
              <a:ext cx="232302" cy="183225"/>
              <a:chOff x="5786054" y="1360366"/>
              <a:chExt cx="232302" cy="183225"/>
            </a:xfrm>
          </p:grpSpPr>
          <p:sp>
            <p:nvSpPr>
              <p:cNvPr id="1393" name="Прямоугольник 335"/>
              <p:cNvSpPr/>
              <p:nvPr/>
            </p:nvSpPr>
            <p:spPr>
              <a:xfrm>
                <a:off x="5796295" y="1360366"/>
                <a:ext cx="184952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68" name="TextBox 939"/>
              <p:cNvSpPr txBox="1">
                <a:spLocks noChangeArrowheads="1"/>
              </p:cNvSpPr>
              <p:nvPr/>
            </p:nvSpPr>
            <p:spPr bwMode="auto">
              <a:xfrm>
                <a:off x="5786054" y="13670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US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6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20" name="Группа 318"/>
            <p:cNvGrpSpPr>
              <a:grpSpLocks/>
            </p:cNvGrpSpPr>
            <p:nvPr/>
          </p:nvGrpSpPr>
          <p:grpSpPr bwMode="auto">
            <a:xfrm>
              <a:off x="4686434" y="1975196"/>
              <a:ext cx="232302" cy="185937"/>
              <a:chOff x="5786054" y="1357654"/>
              <a:chExt cx="232302" cy="185937"/>
            </a:xfrm>
          </p:grpSpPr>
          <p:sp>
            <p:nvSpPr>
              <p:cNvPr id="1391" name="Прямоугольник 333"/>
              <p:cNvSpPr/>
              <p:nvPr/>
            </p:nvSpPr>
            <p:spPr>
              <a:xfrm>
                <a:off x="5798282" y="1357654"/>
                <a:ext cx="1849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66" name="TextBox 939"/>
              <p:cNvSpPr txBox="1">
                <a:spLocks noChangeArrowheads="1"/>
              </p:cNvSpPr>
              <p:nvPr/>
            </p:nvSpPr>
            <p:spPr bwMode="auto">
              <a:xfrm>
                <a:off x="5786054" y="13670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21" name="Группа 321"/>
            <p:cNvGrpSpPr>
              <a:grpSpLocks/>
            </p:cNvGrpSpPr>
            <p:nvPr/>
          </p:nvGrpSpPr>
          <p:grpSpPr bwMode="auto">
            <a:xfrm>
              <a:off x="5816741" y="1989338"/>
              <a:ext cx="232302" cy="176553"/>
              <a:chOff x="5786053" y="1367038"/>
              <a:chExt cx="232302" cy="176553"/>
            </a:xfrm>
          </p:grpSpPr>
          <p:sp>
            <p:nvSpPr>
              <p:cNvPr id="1389" name="Прямоугольник 1388"/>
              <p:cNvSpPr/>
              <p:nvPr/>
            </p:nvSpPr>
            <p:spPr>
              <a:xfrm>
                <a:off x="5805585" y="1383415"/>
                <a:ext cx="182150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64" name="TextBox 939"/>
              <p:cNvSpPr txBox="1">
                <a:spLocks noChangeArrowheads="1"/>
              </p:cNvSpPr>
              <p:nvPr/>
            </p:nvSpPr>
            <p:spPr bwMode="auto">
              <a:xfrm>
                <a:off x="5786053" y="13670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US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22" name="Группа 341"/>
          <p:cNvGrpSpPr>
            <a:grpSpLocks/>
          </p:cNvGrpSpPr>
          <p:nvPr/>
        </p:nvGrpSpPr>
        <p:grpSpPr bwMode="auto">
          <a:xfrm rot="5558414">
            <a:off x="6152223" y="1950560"/>
            <a:ext cx="1359860" cy="174035"/>
            <a:chOff x="4686288" y="1988117"/>
            <a:chExt cx="1418307" cy="174035"/>
          </a:xfrm>
        </p:grpSpPr>
        <p:grpSp>
          <p:nvGrpSpPr>
            <p:cNvPr id="23" name="Группа 311"/>
            <p:cNvGrpSpPr>
              <a:grpSpLocks/>
            </p:cNvGrpSpPr>
            <p:nvPr/>
          </p:nvGrpSpPr>
          <p:grpSpPr bwMode="auto">
            <a:xfrm>
              <a:off x="4972040" y="1995812"/>
              <a:ext cx="232302" cy="153888"/>
              <a:chOff x="5785908" y="1378270"/>
              <a:chExt cx="232302" cy="153888"/>
            </a:xfrm>
          </p:grpSpPr>
          <p:sp>
            <p:nvSpPr>
              <p:cNvPr id="1382" name="Прямоугольник 1381"/>
              <p:cNvSpPr/>
              <p:nvPr/>
            </p:nvSpPr>
            <p:spPr>
              <a:xfrm>
                <a:off x="5781081" y="1392738"/>
                <a:ext cx="178819" cy="1365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5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24" name="Группа 312"/>
            <p:cNvGrpSpPr>
              <a:grpSpLocks/>
            </p:cNvGrpSpPr>
            <p:nvPr/>
          </p:nvGrpSpPr>
          <p:grpSpPr bwMode="auto">
            <a:xfrm>
              <a:off x="5270491" y="1988117"/>
              <a:ext cx="232302" cy="169277"/>
              <a:chOff x="5785907" y="1370575"/>
              <a:chExt cx="232302" cy="169277"/>
            </a:xfrm>
          </p:grpSpPr>
          <p:sp>
            <p:nvSpPr>
              <p:cNvPr id="1380" name="Прямоугольник 1379"/>
              <p:cNvSpPr/>
              <p:nvPr/>
            </p:nvSpPr>
            <p:spPr>
              <a:xfrm>
                <a:off x="5781145" y="1392258"/>
                <a:ext cx="178819" cy="14446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55" name="TextBox 939"/>
              <p:cNvSpPr txBox="1">
                <a:spLocks noChangeArrowheads="1"/>
              </p:cNvSpPr>
              <p:nvPr/>
            </p:nvSpPr>
            <p:spPr bwMode="auto">
              <a:xfrm>
                <a:off x="5785907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6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25" name="Группа 315"/>
            <p:cNvGrpSpPr>
              <a:grpSpLocks/>
            </p:cNvGrpSpPr>
            <p:nvPr/>
          </p:nvGrpSpPr>
          <p:grpSpPr bwMode="auto">
            <a:xfrm>
              <a:off x="5543544" y="1995812"/>
              <a:ext cx="232302" cy="153888"/>
              <a:chOff x="5785908" y="1378270"/>
              <a:chExt cx="232302" cy="153888"/>
            </a:xfrm>
          </p:grpSpPr>
          <p:sp>
            <p:nvSpPr>
              <p:cNvPr id="1378" name="Прямоугольник 1377"/>
              <p:cNvSpPr/>
              <p:nvPr/>
            </p:nvSpPr>
            <p:spPr>
              <a:xfrm>
                <a:off x="5766996" y="1403348"/>
                <a:ext cx="165573" cy="1365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5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8</a:t>
                </a:r>
              </a:p>
            </p:txBody>
          </p:sp>
        </p:grpSp>
        <p:grpSp>
          <p:nvGrpSpPr>
            <p:cNvPr id="26" name="Группа 318"/>
            <p:cNvGrpSpPr>
              <a:grpSpLocks/>
            </p:cNvGrpSpPr>
            <p:nvPr/>
          </p:nvGrpSpPr>
          <p:grpSpPr bwMode="auto">
            <a:xfrm>
              <a:off x="4686288" y="1988117"/>
              <a:ext cx="232302" cy="169277"/>
              <a:chOff x="5785908" y="1370575"/>
              <a:chExt cx="232302" cy="169277"/>
            </a:xfrm>
          </p:grpSpPr>
          <p:sp>
            <p:nvSpPr>
              <p:cNvPr id="1376" name="Прямоугольник 1375"/>
              <p:cNvSpPr/>
              <p:nvPr/>
            </p:nvSpPr>
            <p:spPr>
              <a:xfrm>
                <a:off x="5770621" y="1399591"/>
                <a:ext cx="173852" cy="14287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5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en-US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27" name="Группа 321"/>
            <p:cNvGrpSpPr>
              <a:grpSpLocks/>
            </p:cNvGrpSpPr>
            <p:nvPr/>
          </p:nvGrpSpPr>
          <p:grpSpPr bwMode="auto">
            <a:xfrm>
              <a:off x="5809490" y="1992875"/>
              <a:ext cx="295105" cy="169277"/>
              <a:chOff x="5778802" y="1370575"/>
              <a:chExt cx="295105" cy="169277"/>
            </a:xfrm>
          </p:grpSpPr>
          <p:sp>
            <p:nvSpPr>
              <p:cNvPr id="1374" name="Прямоугольник 1373"/>
              <p:cNvSpPr/>
              <p:nvPr/>
            </p:nvSpPr>
            <p:spPr>
              <a:xfrm>
                <a:off x="5778802" y="1395200"/>
                <a:ext cx="180474" cy="13335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49" name="TextBox 939"/>
              <p:cNvSpPr txBox="1">
                <a:spLocks noChangeArrowheads="1"/>
              </p:cNvSpPr>
              <p:nvPr/>
            </p:nvSpPr>
            <p:spPr bwMode="auto">
              <a:xfrm>
                <a:off x="5785907" y="1370575"/>
                <a:ext cx="288000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10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28" name="Группа 357"/>
          <p:cNvGrpSpPr>
            <a:grpSpLocks/>
          </p:cNvGrpSpPr>
          <p:nvPr/>
        </p:nvGrpSpPr>
        <p:grpSpPr bwMode="auto">
          <a:xfrm rot="5400000">
            <a:off x="6882001" y="1535171"/>
            <a:ext cx="782859" cy="153888"/>
            <a:chOff x="4686288" y="1995812"/>
            <a:chExt cx="816506" cy="153888"/>
          </a:xfrm>
        </p:grpSpPr>
        <p:grpSp>
          <p:nvGrpSpPr>
            <p:cNvPr id="29" name="Группа 311"/>
            <p:cNvGrpSpPr>
              <a:grpSpLocks/>
            </p:cNvGrpSpPr>
            <p:nvPr/>
          </p:nvGrpSpPr>
          <p:grpSpPr bwMode="auto">
            <a:xfrm>
              <a:off x="4972040" y="1995812"/>
              <a:ext cx="232302" cy="153888"/>
              <a:chOff x="5785908" y="1378270"/>
              <a:chExt cx="232302" cy="153888"/>
            </a:xfrm>
          </p:grpSpPr>
          <p:sp>
            <p:nvSpPr>
              <p:cNvPr id="1367" name="Прямоугольник 1366"/>
              <p:cNvSpPr/>
              <p:nvPr/>
            </p:nvSpPr>
            <p:spPr>
              <a:xfrm>
                <a:off x="5809884" y="1389632"/>
                <a:ext cx="178819" cy="13493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4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</a:t>
                </a:r>
              </a:p>
            </p:txBody>
          </p:sp>
        </p:grpSp>
        <p:grpSp>
          <p:nvGrpSpPr>
            <p:cNvPr id="30" name="Группа 312"/>
            <p:cNvGrpSpPr>
              <a:grpSpLocks/>
            </p:cNvGrpSpPr>
            <p:nvPr/>
          </p:nvGrpSpPr>
          <p:grpSpPr bwMode="auto">
            <a:xfrm>
              <a:off x="5270492" y="1995812"/>
              <a:ext cx="232302" cy="153888"/>
              <a:chOff x="5785908" y="1378270"/>
              <a:chExt cx="232302" cy="153888"/>
            </a:xfrm>
          </p:grpSpPr>
          <p:sp>
            <p:nvSpPr>
              <p:cNvPr id="1365" name="Прямоугольник 369"/>
              <p:cNvSpPr/>
              <p:nvPr/>
            </p:nvSpPr>
            <p:spPr>
              <a:xfrm>
                <a:off x="5809463" y="1389632"/>
                <a:ext cx="178819" cy="13493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40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</a:t>
                </a:r>
              </a:p>
            </p:txBody>
          </p:sp>
        </p:grpSp>
        <p:grpSp>
          <p:nvGrpSpPr>
            <p:cNvPr id="31" name="Группа 318"/>
            <p:cNvGrpSpPr>
              <a:grpSpLocks/>
            </p:cNvGrpSpPr>
            <p:nvPr/>
          </p:nvGrpSpPr>
          <p:grpSpPr bwMode="auto">
            <a:xfrm>
              <a:off x="4686288" y="1995812"/>
              <a:ext cx="232302" cy="153888"/>
              <a:chOff x="5785908" y="1378270"/>
              <a:chExt cx="232302" cy="153888"/>
            </a:xfrm>
          </p:grpSpPr>
          <p:sp>
            <p:nvSpPr>
              <p:cNvPr id="1363" name="Прямоугольник 1362"/>
              <p:cNvSpPr/>
              <p:nvPr/>
            </p:nvSpPr>
            <p:spPr>
              <a:xfrm>
                <a:off x="5809195" y="1389632"/>
                <a:ext cx="178819" cy="13493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3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</a:p>
            </p:txBody>
          </p:sp>
        </p:grpSp>
      </p:grpSp>
      <p:grpSp>
        <p:nvGrpSpPr>
          <p:cNvPr id="50465" name="Группа 373"/>
          <p:cNvGrpSpPr>
            <a:grpSpLocks/>
          </p:cNvGrpSpPr>
          <p:nvPr/>
        </p:nvGrpSpPr>
        <p:grpSpPr bwMode="auto">
          <a:xfrm rot="5713503">
            <a:off x="6997746" y="2389064"/>
            <a:ext cx="496706" cy="153888"/>
            <a:chOff x="4686288" y="1995812"/>
            <a:chExt cx="518054" cy="153888"/>
          </a:xfrm>
        </p:grpSpPr>
        <p:grpSp>
          <p:nvGrpSpPr>
            <p:cNvPr id="50466" name="Группа 311"/>
            <p:cNvGrpSpPr>
              <a:grpSpLocks/>
            </p:cNvGrpSpPr>
            <p:nvPr/>
          </p:nvGrpSpPr>
          <p:grpSpPr bwMode="auto">
            <a:xfrm>
              <a:off x="4933981" y="1995812"/>
              <a:ext cx="270361" cy="153888"/>
              <a:chOff x="5747849" y="1378270"/>
              <a:chExt cx="270361" cy="153888"/>
            </a:xfrm>
          </p:grpSpPr>
          <p:sp>
            <p:nvSpPr>
              <p:cNvPr id="1358" name="Прямоугольник 1357"/>
              <p:cNvSpPr/>
              <p:nvPr/>
            </p:nvSpPr>
            <p:spPr>
              <a:xfrm>
                <a:off x="5784039" y="1406450"/>
                <a:ext cx="177162" cy="1365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33" name="TextBox 939"/>
              <p:cNvSpPr txBox="1">
                <a:spLocks noChangeArrowheads="1"/>
              </p:cNvSpPr>
              <p:nvPr/>
            </p:nvSpPr>
            <p:spPr bwMode="auto">
              <a:xfrm>
                <a:off x="5747849" y="1378270"/>
                <a:ext cx="270361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11</a:t>
                </a:r>
              </a:p>
            </p:txBody>
          </p:sp>
        </p:grpSp>
        <p:grpSp>
          <p:nvGrpSpPr>
            <p:cNvPr id="50467" name="Группа 318"/>
            <p:cNvGrpSpPr>
              <a:grpSpLocks/>
            </p:cNvGrpSpPr>
            <p:nvPr/>
          </p:nvGrpSpPr>
          <p:grpSpPr bwMode="auto">
            <a:xfrm>
              <a:off x="4686288" y="1995812"/>
              <a:ext cx="232302" cy="153888"/>
              <a:chOff x="5785908" y="1378270"/>
              <a:chExt cx="232302" cy="153888"/>
            </a:xfrm>
          </p:grpSpPr>
          <p:sp>
            <p:nvSpPr>
              <p:cNvPr id="1356" name="Прямоугольник 377"/>
              <p:cNvSpPr/>
              <p:nvPr/>
            </p:nvSpPr>
            <p:spPr>
              <a:xfrm>
                <a:off x="5784912" y="1417159"/>
                <a:ext cx="175508" cy="1381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3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9</a:t>
                </a:r>
              </a:p>
            </p:txBody>
          </p:sp>
        </p:grpSp>
      </p:grpSp>
      <p:grpSp>
        <p:nvGrpSpPr>
          <p:cNvPr id="50468" name="Группа 390"/>
          <p:cNvGrpSpPr>
            <a:grpSpLocks/>
          </p:cNvGrpSpPr>
          <p:nvPr/>
        </p:nvGrpSpPr>
        <p:grpSpPr bwMode="auto">
          <a:xfrm rot="20735742">
            <a:off x="7418662" y="1627278"/>
            <a:ext cx="948027" cy="196831"/>
            <a:chOff x="4686410" y="1955779"/>
            <a:chExt cx="816421" cy="205291"/>
          </a:xfrm>
        </p:grpSpPr>
        <p:grpSp>
          <p:nvGrpSpPr>
            <p:cNvPr id="50469" name="Группа 311"/>
            <p:cNvGrpSpPr>
              <a:grpSpLocks/>
            </p:cNvGrpSpPr>
            <p:nvPr/>
          </p:nvGrpSpPr>
          <p:grpSpPr bwMode="auto">
            <a:xfrm>
              <a:off x="4972040" y="1975999"/>
              <a:ext cx="232302" cy="185033"/>
              <a:chOff x="5785908" y="1358457"/>
              <a:chExt cx="232302" cy="185033"/>
            </a:xfrm>
          </p:grpSpPr>
          <p:sp>
            <p:nvSpPr>
              <p:cNvPr id="1352" name="Прямоугольник 1351"/>
              <p:cNvSpPr/>
              <p:nvPr/>
            </p:nvSpPr>
            <p:spPr>
              <a:xfrm>
                <a:off x="5787499" y="1358457"/>
                <a:ext cx="180460" cy="15067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2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14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70" name="Группа 312"/>
            <p:cNvGrpSpPr>
              <a:grpSpLocks/>
            </p:cNvGrpSpPr>
            <p:nvPr/>
          </p:nvGrpSpPr>
          <p:grpSpPr bwMode="auto">
            <a:xfrm>
              <a:off x="5270529" y="1955779"/>
              <a:ext cx="232302" cy="205264"/>
              <a:chOff x="5785945" y="1338237"/>
              <a:chExt cx="232302" cy="205264"/>
            </a:xfrm>
          </p:grpSpPr>
          <p:sp>
            <p:nvSpPr>
              <p:cNvPr id="1350" name="Прямоугольник 402"/>
              <p:cNvSpPr/>
              <p:nvPr/>
            </p:nvSpPr>
            <p:spPr>
              <a:xfrm>
                <a:off x="5802649" y="1338237"/>
                <a:ext cx="181827" cy="14901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25" name="TextBox 939"/>
              <p:cNvSpPr txBox="1">
                <a:spLocks noChangeArrowheads="1"/>
              </p:cNvSpPr>
              <p:nvPr/>
            </p:nvSpPr>
            <p:spPr bwMode="auto">
              <a:xfrm>
                <a:off x="5785945" y="136694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16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72" name="Группа 318"/>
            <p:cNvGrpSpPr>
              <a:grpSpLocks/>
            </p:cNvGrpSpPr>
            <p:nvPr/>
          </p:nvGrpSpPr>
          <p:grpSpPr bwMode="auto">
            <a:xfrm>
              <a:off x="4686410" y="1981387"/>
              <a:ext cx="289854" cy="179683"/>
              <a:chOff x="5786030" y="1363845"/>
              <a:chExt cx="289854" cy="179683"/>
            </a:xfrm>
          </p:grpSpPr>
          <p:sp>
            <p:nvSpPr>
              <p:cNvPr id="1348" name="Прямоугольник 1347"/>
              <p:cNvSpPr/>
              <p:nvPr/>
            </p:nvSpPr>
            <p:spPr>
              <a:xfrm>
                <a:off x="5788223" y="1363845"/>
                <a:ext cx="180460" cy="15232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23" name="TextBox 939"/>
              <p:cNvSpPr txBox="1">
                <a:spLocks noChangeArrowheads="1"/>
              </p:cNvSpPr>
              <p:nvPr/>
            </p:nvSpPr>
            <p:spPr bwMode="auto">
              <a:xfrm>
                <a:off x="5786030" y="1366975"/>
                <a:ext cx="289854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r>
                  <a:rPr lang="en-US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474" name="Группа 406"/>
          <p:cNvGrpSpPr>
            <a:grpSpLocks/>
          </p:cNvGrpSpPr>
          <p:nvPr/>
        </p:nvGrpSpPr>
        <p:grpSpPr bwMode="auto">
          <a:xfrm rot="20735742">
            <a:off x="7482504" y="2101834"/>
            <a:ext cx="970585" cy="184337"/>
            <a:chOff x="4663272" y="1968772"/>
            <a:chExt cx="839522" cy="192260"/>
          </a:xfrm>
        </p:grpSpPr>
        <p:grpSp>
          <p:nvGrpSpPr>
            <p:cNvPr id="50476" name="Группа 311"/>
            <p:cNvGrpSpPr>
              <a:grpSpLocks/>
            </p:cNvGrpSpPr>
            <p:nvPr/>
          </p:nvGrpSpPr>
          <p:grpSpPr bwMode="auto">
            <a:xfrm>
              <a:off x="4972040" y="1984479"/>
              <a:ext cx="232302" cy="176553"/>
              <a:chOff x="5785908" y="1366937"/>
              <a:chExt cx="232302" cy="176553"/>
            </a:xfrm>
          </p:grpSpPr>
          <p:sp>
            <p:nvSpPr>
              <p:cNvPr id="1343" name="Прямоугольник 1342"/>
              <p:cNvSpPr/>
              <p:nvPr/>
            </p:nvSpPr>
            <p:spPr>
              <a:xfrm>
                <a:off x="5788011" y="1381723"/>
                <a:ext cx="178507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1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78" name="Группа 312"/>
            <p:cNvGrpSpPr>
              <a:grpSpLocks/>
            </p:cNvGrpSpPr>
            <p:nvPr/>
          </p:nvGrpSpPr>
          <p:grpSpPr bwMode="auto">
            <a:xfrm>
              <a:off x="5270492" y="1984479"/>
              <a:ext cx="232302" cy="176553"/>
              <a:chOff x="5785908" y="1366937"/>
              <a:chExt cx="232302" cy="176553"/>
            </a:xfrm>
          </p:grpSpPr>
          <p:sp>
            <p:nvSpPr>
              <p:cNvPr id="1341" name="Прямоугольник 412"/>
              <p:cNvSpPr/>
              <p:nvPr/>
            </p:nvSpPr>
            <p:spPr>
              <a:xfrm>
                <a:off x="5808042" y="1388338"/>
                <a:ext cx="179881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1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80" name="Группа 318"/>
            <p:cNvGrpSpPr>
              <a:grpSpLocks/>
            </p:cNvGrpSpPr>
            <p:nvPr/>
          </p:nvGrpSpPr>
          <p:grpSpPr bwMode="auto">
            <a:xfrm>
              <a:off x="4663272" y="1968772"/>
              <a:ext cx="255317" cy="192259"/>
              <a:chOff x="5762892" y="1351230"/>
              <a:chExt cx="255317" cy="192259"/>
            </a:xfrm>
          </p:grpSpPr>
          <p:sp>
            <p:nvSpPr>
              <p:cNvPr id="1339" name="Прямоугольник 410"/>
              <p:cNvSpPr/>
              <p:nvPr/>
            </p:nvSpPr>
            <p:spPr>
              <a:xfrm>
                <a:off x="5797805" y="1351230"/>
                <a:ext cx="179880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14" name="TextBox 939"/>
              <p:cNvSpPr txBox="1">
                <a:spLocks noChangeArrowheads="1"/>
              </p:cNvSpPr>
              <p:nvPr/>
            </p:nvSpPr>
            <p:spPr bwMode="auto">
              <a:xfrm>
                <a:off x="5762892" y="1366936"/>
                <a:ext cx="255317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481" name="Группа 416"/>
          <p:cNvGrpSpPr>
            <a:grpSpLocks/>
          </p:cNvGrpSpPr>
          <p:nvPr/>
        </p:nvGrpSpPr>
        <p:grpSpPr bwMode="auto">
          <a:xfrm rot="18909443">
            <a:off x="7073177" y="2796893"/>
            <a:ext cx="1543834" cy="198643"/>
            <a:chOff x="4686553" y="1958917"/>
            <a:chExt cx="1362612" cy="207181"/>
          </a:xfrm>
        </p:grpSpPr>
        <p:grpSp>
          <p:nvGrpSpPr>
            <p:cNvPr id="50482" name="Группа 311"/>
            <p:cNvGrpSpPr>
              <a:grpSpLocks/>
            </p:cNvGrpSpPr>
            <p:nvPr/>
          </p:nvGrpSpPr>
          <p:grpSpPr bwMode="auto">
            <a:xfrm>
              <a:off x="4972040" y="1958917"/>
              <a:ext cx="232302" cy="202115"/>
              <a:chOff x="5785908" y="1341375"/>
              <a:chExt cx="232302" cy="202115"/>
            </a:xfrm>
          </p:grpSpPr>
          <p:sp>
            <p:nvSpPr>
              <p:cNvPr id="1334" name="Прямоугольник 1333"/>
              <p:cNvSpPr/>
              <p:nvPr/>
            </p:nvSpPr>
            <p:spPr>
              <a:xfrm>
                <a:off x="5806861" y="1341375"/>
                <a:ext cx="183551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0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83" name="Группа 312"/>
            <p:cNvGrpSpPr>
              <a:grpSpLocks/>
            </p:cNvGrpSpPr>
            <p:nvPr/>
          </p:nvGrpSpPr>
          <p:grpSpPr bwMode="auto">
            <a:xfrm>
              <a:off x="5270759" y="1961562"/>
              <a:ext cx="232302" cy="199782"/>
              <a:chOff x="5786175" y="1344020"/>
              <a:chExt cx="232302" cy="199782"/>
            </a:xfrm>
          </p:grpSpPr>
          <p:sp>
            <p:nvSpPr>
              <p:cNvPr id="1332" name="Прямоугольник 428"/>
              <p:cNvSpPr/>
              <p:nvPr/>
            </p:nvSpPr>
            <p:spPr>
              <a:xfrm>
                <a:off x="5806845" y="1344020"/>
                <a:ext cx="182150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07" name="TextBox 939"/>
              <p:cNvSpPr txBox="1">
                <a:spLocks noChangeArrowheads="1"/>
              </p:cNvSpPr>
              <p:nvPr/>
            </p:nvSpPr>
            <p:spPr bwMode="auto">
              <a:xfrm>
                <a:off x="5786175" y="136724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84" name="Группа 315"/>
            <p:cNvGrpSpPr>
              <a:grpSpLocks/>
            </p:cNvGrpSpPr>
            <p:nvPr/>
          </p:nvGrpSpPr>
          <p:grpSpPr bwMode="auto">
            <a:xfrm>
              <a:off x="5543808" y="1971771"/>
              <a:ext cx="232302" cy="189573"/>
              <a:chOff x="5786172" y="1354229"/>
              <a:chExt cx="232302" cy="189573"/>
            </a:xfrm>
          </p:grpSpPr>
          <p:sp>
            <p:nvSpPr>
              <p:cNvPr id="1330" name="Прямоугольник 1329"/>
              <p:cNvSpPr/>
              <p:nvPr/>
            </p:nvSpPr>
            <p:spPr>
              <a:xfrm>
                <a:off x="5824563" y="1354229"/>
                <a:ext cx="189155" cy="12583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05" name="TextBox 939"/>
              <p:cNvSpPr txBox="1">
                <a:spLocks noChangeArrowheads="1"/>
              </p:cNvSpPr>
              <p:nvPr/>
            </p:nvSpPr>
            <p:spPr bwMode="auto">
              <a:xfrm>
                <a:off x="5786172" y="136724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85" name="Группа 318"/>
            <p:cNvGrpSpPr>
              <a:grpSpLocks/>
            </p:cNvGrpSpPr>
            <p:nvPr/>
          </p:nvGrpSpPr>
          <p:grpSpPr bwMode="auto">
            <a:xfrm>
              <a:off x="4686553" y="1970623"/>
              <a:ext cx="232302" cy="190722"/>
              <a:chOff x="5786173" y="1353081"/>
              <a:chExt cx="232302" cy="190722"/>
            </a:xfrm>
          </p:grpSpPr>
          <p:sp>
            <p:nvSpPr>
              <p:cNvPr id="1328" name="Прямоугольник 1327"/>
              <p:cNvSpPr/>
              <p:nvPr/>
            </p:nvSpPr>
            <p:spPr>
              <a:xfrm>
                <a:off x="5808202" y="1353081"/>
                <a:ext cx="180749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03" name="TextBox 939"/>
              <p:cNvSpPr txBox="1">
                <a:spLocks noChangeArrowheads="1"/>
              </p:cNvSpPr>
              <p:nvPr/>
            </p:nvSpPr>
            <p:spPr bwMode="auto">
              <a:xfrm>
                <a:off x="5786173" y="1367250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87" name="Группа 321"/>
            <p:cNvGrpSpPr>
              <a:grpSpLocks/>
            </p:cNvGrpSpPr>
            <p:nvPr/>
          </p:nvGrpSpPr>
          <p:grpSpPr bwMode="auto">
            <a:xfrm>
              <a:off x="5816863" y="1974376"/>
              <a:ext cx="232302" cy="191722"/>
              <a:chOff x="5786175" y="1352076"/>
              <a:chExt cx="232302" cy="191722"/>
            </a:xfrm>
          </p:grpSpPr>
          <p:sp>
            <p:nvSpPr>
              <p:cNvPr id="1326" name="Прямоугольник 1325"/>
              <p:cNvSpPr/>
              <p:nvPr/>
            </p:nvSpPr>
            <p:spPr>
              <a:xfrm>
                <a:off x="5822742" y="1352076"/>
                <a:ext cx="180749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501" name="TextBox 939"/>
              <p:cNvSpPr txBox="1">
                <a:spLocks noChangeArrowheads="1"/>
              </p:cNvSpPr>
              <p:nvPr/>
            </p:nvSpPr>
            <p:spPr bwMode="auto">
              <a:xfrm>
                <a:off x="5786175" y="1367245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489" name="Группа 432"/>
          <p:cNvGrpSpPr>
            <a:grpSpLocks/>
          </p:cNvGrpSpPr>
          <p:nvPr/>
        </p:nvGrpSpPr>
        <p:grpSpPr bwMode="auto">
          <a:xfrm rot="19268572">
            <a:off x="7533900" y="2835701"/>
            <a:ext cx="1543832" cy="202252"/>
            <a:chOff x="4686582" y="1955122"/>
            <a:chExt cx="1362610" cy="210945"/>
          </a:xfrm>
        </p:grpSpPr>
        <p:grpSp>
          <p:nvGrpSpPr>
            <p:cNvPr id="50491" name="Группа 311"/>
            <p:cNvGrpSpPr>
              <a:grpSpLocks/>
            </p:cNvGrpSpPr>
            <p:nvPr/>
          </p:nvGrpSpPr>
          <p:grpSpPr bwMode="auto">
            <a:xfrm>
              <a:off x="4972040" y="1961315"/>
              <a:ext cx="232302" cy="199718"/>
              <a:chOff x="5785908" y="1343773"/>
              <a:chExt cx="232302" cy="199718"/>
            </a:xfrm>
          </p:grpSpPr>
          <p:sp>
            <p:nvSpPr>
              <p:cNvPr id="1319" name="Прямоугольник 1318"/>
              <p:cNvSpPr/>
              <p:nvPr/>
            </p:nvSpPr>
            <p:spPr>
              <a:xfrm>
                <a:off x="5810011" y="1343773"/>
                <a:ext cx="183552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9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34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93" name="Группа 312"/>
            <p:cNvGrpSpPr>
              <a:grpSpLocks/>
            </p:cNvGrpSpPr>
            <p:nvPr/>
          </p:nvGrpSpPr>
          <p:grpSpPr bwMode="auto">
            <a:xfrm>
              <a:off x="5269405" y="1956917"/>
              <a:ext cx="233628" cy="204342"/>
              <a:chOff x="5784821" y="1339375"/>
              <a:chExt cx="233628" cy="204342"/>
            </a:xfrm>
          </p:grpSpPr>
          <p:sp>
            <p:nvSpPr>
              <p:cNvPr id="1317" name="Прямоугольник 1316"/>
              <p:cNvSpPr/>
              <p:nvPr/>
            </p:nvSpPr>
            <p:spPr>
              <a:xfrm>
                <a:off x="5784821" y="1339375"/>
                <a:ext cx="182150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92" name="TextBox 939"/>
              <p:cNvSpPr txBox="1">
                <a:spLocks noChangeArrowheads="1"/>
              </p:cNvSpPr>
              <p:nvPr/>
            </p:nvSpPr>
            <p:spPr bwMode="auto">
              <a:xfrm>
                <a:off x="5786147" y="1367165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36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95" name="Группа 315"/>
            <p:cNvGrpSpPr>
              <a:grpSpLocks/>
            </p:cNvGrpSpPr>
            <p:nvPr/>
          </p:nvGrpSpPr>
          <p:grpSpPr bwMode="auto">
            <a:xfrm>
              <a:off x="5543822" y="1955122"/>
              <a:ext cx="232302" cy="206174"/>
              <a:chOff x="5786186" y="1337580"/>
              <a:chExt cx="232302" cy="206174"/>
            </a:xfrm>
          </p:grpSpPr>
          <p:sp>
            <p:nvSpPr>
              <p:cNvPr id="1315" name="Прямоугольник 1314"/>
              <p:cNvSpPr/>
              <p:nvPr/>
            </p:nvSpPr>
            <p:spPr>
              <a:xfrm>
                <a:off x="5807411" y="1337580"/>
                <a:ext cx="182150" cy="12418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90" name="TextBox 939"/>
              <p:cNvSpPr txBox="1">
                <a:spLocks noChangeArrowheads="1"/>
              </p:cNvSpPr>
              <p:nvPr/>
            </p:nvSpPr>
            <p:spPr bwMode="auto">
              <a:xfrm>
                <a:off x="5786186" y="1367201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96" name="Группа 318"/>
            <p:cNvGrpSpPr>
              <a:grpSpLocks/>
            </p:cNvGrpSpPr>
            <p:nvPr/>
          </p:nvGrpSpPr>
          <p:grpSpPr bwMode="auto">
            <a:xfrm>
              <a:off x="4686582" y="1961186"/>
              <a:ext cx="232302" cy="200126"/>
              <a:chOff x="5786202" y="1343644"/>
              <a:chExt cx="232302" cy="200126"/>
            </a:xfrm>
          </p:grpSpPr>
          <p:sp>
            <p:nvSpPr>
              <p:cNvPr id="1313" name="Прямоугольник 440"/>
              <p:cNvSpPr/>
              <p:nvPr/>
            </p:nvSpPr>
            <p:spPr>
              <a:xfrm>
                <a:off x="5809760" y="1343644"/>
                <a:ext cx="183551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88" name="TextBox 939"/>
              <p:cNvSpPr txBox="1">
                <a:spLocks noChangeArrowheads="1"/>
              </p:cNvSpPr>
              <p:nvPr/>
            </p:nvSpPr>
            <p:spPr bwMode="auto">
              <a:xfrm>
                <a:off x="5786202" y="136721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32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497" name="Группа 321"/>
            <p:cNvGrpSpPr>
              <a:grpSpLocks/>
            </p:cNvGrpSpPr>
            <p:nvPr/>
          </p:nvGrpSpPr>
          <p:grpSpPr bwMode="auto">
            <a:xfrm>
              <a:off x="5816890" y="1960262"/>
              <a:ext cx="232302" cy="205805"/>
              <a:chOff x="5786202" y="1337962"/>
              <a:chExt cx="232302" cy="205805"/>
            </a:xfrm>
          </p:grpSpPr>
          <p:sp>
            <p:nvSpPr>
              <p:cNvPr id="1311" name="Прямоугольник 1310"/>
              <p:cNvSpPr/>
              <p:nvPr/>
            </p:nvSpPr>
            <p:spPr>
              <a:xfrm>
                <a:off x="5812523" y="1337962"/>
                <a:ext cx="183551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86" name="TextBox 939"/>
              <p:cNvSpPr txBox="1">
                <a:spLocks noChangeArrowheads="1"/>
              </p:cNvSpPr>
              <p:nvPr/>
            </p:nvSpPr>
            <p:spPr bwMode="auto">
              <a:xfrm>
                <a:off x="5786202" y="1367214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498" name="Группа 448"/>
          <p:cNvGrpSpPr>
            <a:grpSpLocks/>
          </p:cNvGrpSpPr>
          <p:nvPr/>
        </p:nvGrpSpPr>
        <p:grpSpPr bwMode="auto">
          <a:xfrm rot="19781881">
            <a:off x="8921335" y="1871617"/>
            <a:ext cx="1543832" cy="211789"/>
            <a:chOff x="4686629" y="1945130"/>
            <a:chExt cx="1362609" cy="220892"/>
          </a:xfrm>
        </p:grpSpPr>
        <p:grpSp>
          <p:nvGrpSpPr>
            <p:cNvPr id="50499" name="Группа 311"/>
            <p:cNvGrpSpPr>
              <a:grpSpLocks/>
            </p:cNvGrpSpPr>
            <p:nvPr/>
          </p:nvGrpSpPr>
          <p:grpSpPr bwMode="auto">
            <a:xfrm>
              <a:off x="4972040" y="1945130"/>
              <a:ext cx="232302" cy="215902"/>
              <a:chOff x="5785908" y="1327588"/>
              <a:chExt cx="232302" cy="215902"/>
            </a:xfrm>
          </p:grpSpPr>
          <p:sp>
            <p:nvSpPr>
              <p:cNvPr id="1304" name="Прямоугольник 1303"/>
              <p:cNvSpPr/>
              <p:nvPr/>
            </p:nvSpPr>
            <p:spPr>
              <a:xfrm>
                <a:off x="5808175" y="1327588"/>
                <a:ext cx="180749" cy="14736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7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00" name="Группа 312"/>
            <p:cNvGrpSpPr>
              <a:grpSpLocks/>
            </p:cNvGrpSpPr>
            <p:nvPr/>
          </p:nvGrpSpPr>
          <p:grpSpPr bwMode="auto">
            <a:xfrm>
              <a:off x="5270834" y="1965370"/>
              <a:ext cx="232302" cy="195899"/>
              <a:chOff x="5786250" y="1347828"/>
              <a:chExt cx="232302" cy="195899"/>
            </a:xfrm>
          </p:grpSpPr>
          <p:sp>
            <p:nvSpPr>
              <p:cNvPr id="1302" name="Прямоугольник 460"/>
              <p:cNvSpPr/>
              <p:nvPr/>
            </p:nvSpPr>
            <p:spPr>
              <a:xfrm>
                <a:off x="5806209" y="1347828"/>
                <a:ext cx="162534" cy="14901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77" name="TextBox 939"/>
              <p:cNvSpPr txBox="1">
                <a:spLocks noChangeArrowheads="1"/>
              </p:cNvSpPr>
              <p:nvPr/>
            </p:nvSpPr>
            <p:spPr bwMode="auto">
              <a:xfrm>
                <a:off x="5786250" y="1367174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02" name="Группа 315"/>
            <p:cNvGrpSpPr>
              <a:grpSpLocks/>
            </p:cNvGrpSpPr>
            <p:nvPr/>
          </p:nvGrpSpPr>
          <p:grpSpPr bwMode="auto">
            <a:xfrm>
              <a:off x="5543886" y="1951380"/>
              <a:ext cx="232302" cy="209887"/>
              <a:chOff x="5786250" y="1333838"/>
              <a:chExt cx="232302" cy="209887"/>
            </a:xfrm>
          </p:grpSpPr>
          <p:sp>
            <p:nvSpPr>
              <p:cNvPr id="1300" name="Прямоугольник 1299"/>
              <p:cNvSpPr/>
              <p:nvPr/>
            </p:nvSpPr>
            <p:spPr>
              <a:xfrm>
                <a:off x="5805347" y="1333838"/>
                <a:ext cx="166737" cy="14736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75" name="TextBox 939"/>
              <p:cNvSpPr txBox="1">
                <a:spLocks noChangeArrowheads="1"/>
              </p:cNvSpPr>
              <p:nvPr/>
            </p:nvSpPr>
            <p:spPr bwMode="auto">
              <a:xfrm>
                <a:off x="5786250" y="1367172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04" name="Группа 318"/>
            <p:cNvGrpSpPr>
              <a:grpSpLocks/>
            </p:cNvGrpSpPr>
            <p:nvPr/>
          </p:nvGrpSpPr>
          <p:grpSpPr bwMode="auto">
            <a:xfrm>
              <a:off x="4686629" y="1952324"/>
              <a:ext cx="232302" cy="208945"/>
              <a:chOff x="5786249" y="1334782"/>
              <a:chExt cx="232302" cy="208945"/>
            </a:xfrm>
          </p:grpSpPr>
          <p:sp>
            <p:nvSpPr>
              <p:cNvPr id="1298" name="Прямоугольник 1297"/>
              <p:cNvSpPr/>
              <p:nvPr/>
            </p:nvSpPr>
            <p:spPr>
              <a:xfrm>
                <a:off x="5808905" y="1334782"/>
                <a:ext cx="182150" cy="15067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73" name="TextBox 939"/>
              <p:cNvSpPr txBox="1">
                <a:spLocks noChangeArrowheads="1"/>
              </p:cNvSpPr>
              <p:nvPr/>
            </p:nvSpPr>
            <p:spPr bwMode="auto">
              <a:xfrm>
                <a:off x="5786249" y="1367174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06" name="Группа 321"/>
            <p:cNvGrpSpPr>
              <a:grpSpLocks/>
            </p:cNvGrpSpPr>
            <p:nvPr/>
          </p:nvGrpSpPr>
          <p:grpSpPr bwMode="auto">
            <a:xfrm>
              <a:off x="5814627" y="1959410"/>
              <a:ext cx="234611" cy="206612"/>
              <a:chOff x="5783939" y="1337110"/>
              <a:chExt cx="234611" cy="206612"/>
            </a:xfrm>
          </p:grpSpPr>
          <p:sp>
            <p:nvSpPr>
              <p:cNvPr id="1296" name="Прямоугольник 1295"/>
              <p:cNvSpPr/>
              <p:nvPr/>
            </p:nvSpPr>
            <p:spPr>
              <a:xfrm>
                <a:off x="5783939" y="1337110"/>
                <a:ext cx="182150" cy="14239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71" name="TextBox 939"/>
              <p:cNvSpPr txBox="1">
                <a:spLocks noChangeArrowheads="1"/>
              </p:cNvSpPr>
              <p:nvPr/>
            </p:nvSpPr>
            <p:spPr bwMode="auto">
              <a:xfrm>
                <a:off x="5786249" y="1367169"/>
                <a:ext cx="232301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08" name="Группа 318"/>
          <p:cNvGrpSpPr>
            <a:grpSpLocks/>
          </p:cNvGrpSpPr>
          <p:nvPr/>
        </p:nvGrpSpPr>
        <p:grpSpPr bwMode="auto">
          <a:xfrm rot="19559912">
            <a:off x="7236013" y="3494544"/>
            <a:ext cx="295176" cy="173657"/>
            <a:chOff x="5762892" y="1362368"/>
            <a:chExt cx="255317" cy="181121"/>
          </a:xfrm>
        </p:grpSpPr>
        <p:sp>
          <p:nvSpPr>
            <p:cNvPr id="1289" name="Прямоугольник 468"/>
            <p:cNvSpPr/>
            <p:nvPr/>
          </p:nvSpPr>
          <p:spPr>
            <a:xfrm>
              <a:off x="5814851" y="1362368"/>
              <a:ext cx="179881" cy="132459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464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30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510" name="Группа 474"/>
          <p:cNvGrpSpPr>
            <a:grpSpLocks/>
          </p:cNvGrpSpPr>
          <p:nvPr/>
        </p:nvGrpSpPr>
        <p:grpSpPr bwMode="auto">
          <a:xfrm rot="20789319">
            <a:off x="9500082" y="2300548"/>
            <a:ext cx="586956" cy="189437"/>
            <a:chOff x="4686295" y="1963453"/>
            <a:chExt cx="518057" cy="197579"/>
          </a:xfrm>
        </p:grpSpPr>
        <p:grpSp>
          <p:nvGrpSpPr>
            <p:cNvPr id="50511" name="Группа 311"/>
            <p:cNvGrpSpPr>
              <a:grpSpLocks/>
            </p:cNvGrpSpPr>
            <p:nvPr/>
          </p:nvGrpSpPr>
          <p:grpSpPr bwMode="auto">
            <a:xfrm>
              <a:off x="4972050" y="1984477"/>
              <a:ext cx="232302" cy="176553"/>
              <a:chOff x="5785918" y="1366935"/>
              <a:chExt cx="232302" cy="176553"/>
            </a:xfrm>
          </p:grpSpPr>
          <p:sp>
            <p:nvSpPr>
              <p:cNvPr id="1287" name="Прямоугольник 488"/>
              <p:cNvSpPr/>
              <p:nvPr/>
            </p:nvSpPr>
            <p:spPr>
              <a:xfrm>
                <a:off x="5802841" y="1368184"/>
                <a:ext cx="186354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62" name="TextBox 939"/>
              <p:cNvSpPr txBox="1">
                <a:spLocks noChangeArrowheads="1"/>
              </p:cNvSpPr>
              <p:nvPr/>
            </p:nvSpPr>
            <p:spPr bwMode="auto">
              <a:xfrm>
                <a:off x="5785918" y="1366935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12" name="Группа 318"/>
            <p:cNvGrpSpPr>
              <a:grpSpLocks/>
            </p:cNvGrpSpPr>
            <p:nvPr/>
          </p:nvGrpSpPr>
          <p:grpSpPr bwMode="auto">
            <a:xfrm>
              <a:off x="4686295" y="1963453"/>
              <a:ext cx="232302" cy="197579"/>
              <a:chOff x="5785915" y="1345911"/>
              <a:chExt cx="232302" cy="197579"/>
            </a:xfrm>
          </p:grpSpPr>
          <p:sp>
            <p:nvSpPr>
              <p:cNvPr id="1285" name="Прямоугольник 1284"/>
              <p:cNvSpPr/>
              <p:nvPr/>
            </p:nvSpPr>
            <p:spPr>
              <a:xfrm>
                <a:off x="5788875" y="1345911"/>
                <a:ext cx="18495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60" name="TextBox 939"/>
              <p:cNvSpPr txBox="1">
                <a:spLocks noChangeArrowheads="1"/>
              </p:cNvSpPr>
              <p:nvPr/>
            </p:nvSpPr>
            <p:spPr bwMode="auto">
              <a:xfrm>
                <a:off x="5785915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13" name="Группа 490"/>
          <p:cNvGrpSpPr>
            <a:grpSpLocks/>
          </p:cNvGrpSpPr>
          <p:nvPr/>
        </p:nvGrpSpPr>
        <p:grpSpPr bwMode="auto">
          <a:xfrm rot="19977417">
            <a:off x="10289529" y="1667549"/>
            <a:ext cx="586804" cy="186497"/>
            <a:chOff x="4686420" y="1966599"/>
            <a:chExt cx="517922" cy="194513"/>
          </a:xfrm>
        </p:grpSpPr>
        <p:grpSp>
          <p:nvGrpSpPr>
            <p:cNvPr id="50515" name="Группа 311"/>
            <p:cNvGrpSpPr>
              <a:grpSpLocks/>
            </p:cNvGrpSpPr>
            <p:nvPr/>
          </p:nvGrpSpPr>
          <p:grpSpPr bwMode="auto">
            <a:xfrm>
              <a:off x="4972040" y="1966599"/>
              <a:ext cx="232302" cy="194433"/>
              <a:chOff x="5785908" y="1349057"/>
              <a:chExt cx="232302" cy="194433"/>
            </a:xfrm>
          </p:grpSpPr>
          <p:sp>
            <p:nvSpPr>
              <p:cNvPr id="1281" name="Прямоугольник 1280"/>
              <p:cNvSpPr/>
              <p:nvPr/>
            </p:nvSpPr>
            <p:spPr>
              <a:xfrm>
                <a:off x="5794913" y="1349057"/>
                <a:ext cx="184952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5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54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17" name="Группа 318"/>
            <p:cNvGrpSpPr>
              <a:grpSpLocks/>
            </p:cNvGrpSpPr>
            <p:nvPr/>
          </p:nvGrpSpPr>
          <p:grpSpPr bwMode="auto">
            <a:xfrm>
              <a:off x="4686420" y="1975091"/>
              <a:ext cx="232302" cy="186021"/>
              <a:chOff x="5786040" y="1357549"/>
              <a:chExt cx="232302" cy="186021"/>
            </a:xfrm>
          </p:grpSpPr>
          <p:sp>
            <p:nvSpPr>
              <p:cNvPr id="1279" name="Прямоугольник 1278"/>
              <p:cNvSpPr/>
              <p:nvPr/>
            </p:nvSpPr>
            <p:spPr>
              <a:xfrm>
                <a:off x="5805255" y="1357549"/>
                <a:ext cx="183550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54" name="TextBox 939"/>
              <p:cNvSpPr txBox="1">
                <a:spLocks noChangeArrowheads="1"/>
              </p:cNvSpPr>
              <p:nvPr/>
            </p:nvSpPr>
            <p:spPr bwMode="auto">
              <a:xfrm>
                <a:off x="5786040" y="1367018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19" name="Группа 497"/>
          <p:cNvGrpSpPr>
            <a:grpSpLocks/>
          </p:cNvGrpSpPr>
          <p:nvPr/>
        </p:nvGrpSpPr>
        <p:grpSpPr bwMode="auto">
          <a:xfrm rot="19977417">
            <a:off x="10429934" y="2010321"/>
            <a:ext cx="586709" cy="197358"/>
            <a:chOff x="4686503" y="1955321"/>
            <a:chExt cx="517839" cy="205840"/>
          </a:xfrm>
        </p:grpSpPr>
        <p:grpSp>
          <p:nvGrpSpPr>
            <p:cNvPr id="50520" name="Группа 311"/>
            <p:cNvGrpSpPr>
              <a:grpSpLocks/>
            </p:cNvGrpSpPr>
            <p:nvPr/>
          </p:nvGrpSpPr>
          <p:grpSpPr bwMode="auto">
            <a:xfrm>
              <a:off x="4972040" y="1955321"/>
              <a:ext cx="232302" cy="205711"/>
              <a:chOff x="5785908" y="1337779"/>
              <a:chExt cx="232302" cy="205711"/>
            </a:xfrm>
          </p:grpSpPr>
          <p:sp>
            <p:nvSpPr>
              <p:cNvPr id="1275" name="Прямоугольник 1274"/>
              <p:cNvSpPr/>
              <p:nvPr/>
            </p:nvSpPr>
            <p:spPr>
              <a:xfrm>
                <a:off x="5795158" y="1337779"/>
                <a:ext cx="186354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50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21" name="Группа 318"/>
            <p:cNvGrpSpPr>
              <a:grpSpLocks/>
            </p:cNvGrpSpPr>
            <p:nvPr/>
          </p:nvGrpSpPr>
          <p:grpSpPr bwMode="auto">
            <a:xfrm>
              <a:off x="4686503" y="1965412"/>
              <a:ext cx="232302" cy="195749"/>
              <a:chOff x="5786123" y="1347870"/>
              <a:chExt cx="232302" cy="195749"/>
            </a:xfrm>
          </p:grpSpPr>
          <p:sp>
            <p:nvSpPr>
              <p:cNvPr id="1273" name="Прямоугольник 500"/>
              <p:cNvSpPr/>
              <p:nvPr/>
            </p:nvSpPr>
            <p:spPr>
              <a:xfrm>
                <a:off x="5808314" y="1347870"/>
                <a:ext cx="1849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48" name="TextBox 939"/>
              <p:cNvSpPr txBox="1">
                <a:spLocks noChangeArrowheads="1"/>
              </p:cNvSpPr>
              <p:nvPr/>
            </p:nvSpPr>
            <p:spPr bwMode="auto">
              <a:xfrm>
                <a:off x="5786123" y="1367066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22" name="Группа 504"/>
          <p:cNvGrpSpPr>
            <a:grpSpLocks/>
          </p:cNvGrpSpPr>
          <p:nvPr/>
        </p:nvGrpSpPr>
        <p:grpSpPr bwMode="auto">
          <a:xfrm rot="21114579">
            <a:off x="9084044" y="2705590"/>
            <a:ext cx="586946" cy="172523"/>
            <a:chOff x="4686297" y="1981096"/>
            <a:chExt cx="518045" cy="179938"/>
          </a:xfrm>
        </p:grpSpPr>
        <p:grpSp>
          <p:nvGrpSpPr>
            <p:cNvPr id="50524" name="Группа 311"/>
            <p:cNvGrpSpPr>
              <a:grpSpLocks/>
            </p:cNvGrpSpPr>
            <p:nvPr/>
          </p:nvGrpSpPr>
          <p:grpSpPr bwMode="auto">
            <a:xfrm>
              <a:off x="4957744" y="1981096"/>
              <a:ext cx="246598" cy="179936"/>
              <a:chOff x="5771612" y="1363554"/>
              <a:chExt cx="246598" cy="179936"/>
            </a:xfrm>
          </p:grpSpPr>
          <p:sp>
            <p:nvSpPr>
              <p:cNvPr id="1269" name="Прямоугольник 509"/>
              <p:cNvSpPr/>
              <p:nvPr/>
            </p:nvSpPr>
            <p:spPr>
              <a:xfrm>
                <a:off x="5771612" y="1363554"/>
                <a:ext cx="183549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4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46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26" name="Группа 318"/>
            <p:cNvGrpSpPr>
              <a:grpSpLocks/>
            </p:cNvGrpSpPr>
            <p:nvPr/>
          </p:nvGrpSpPr>
          <p:grpSpPr bwMode="auto">
            <a:xfrm>
              <a:off x="4686297" y="1984481"/>
              <a:ext cx="232302" cy="176553"/>
              <a:chOff x="5785917" y="1366939"/>
              <a:chExt cx="232302" cy="176553"/>
            </a:xfrm>
          </p:grpSpPr>
          <p:sp>
            <p:nvSpPr>
              <p:cNvPr id="1267" name="Прямоугольник 1266"/>
              <p:cNvSpPr/>
              <p:nvPr/>
            </p:nvSpPr>
            <p:spPr>
              <a:xfrm>
                <a:off x="5807821" y="1388321"/>
                <a:ext cx="180747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42" name="TextBox 939"/>
              <p:cNvSpPr txBox="1">
                <a:spLocks noChangeArrowheads="1"/>
              </p:cNvSpPr>
              <p:nvPr/>
            </p:nvSpPr>
            <p:spPr bwMode="auto">
              <a:xfrm>
                <a:off x="5785917" y="136693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44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64" name="Группа 511"/>
          <p:cNvGrpSpPr>
            <a:grpSpLocks/>
          </p:cNvGrpSpPr>
          <p:nvPr/>
        </p:nvGrpSpPr>
        <p:grpSpPr bwMode="auto">
          <a:xfrm rot="19341734">
            <a:off x="8268417" y="3040306"/>
            <a:ext cx="586649" cy="198741"/>
            <a:chOff x="4686556" y="1953994"/>
            <a:chExt cx="517786" cy="207283"/>
          </a:xfrm>
        </p:grpSpPr>
        <p:grpSp>
          <p:nvGrpSpPr>
            <p:cNvPr id="65" name="Группа 311"/>
            <p:cNvGrpSpPr>
              <a:grpSpLocks/>
            </p:cNvGrpSpPr>
            <p:nvPr/>
          </p:nvGrpSpPr>
          <p:grpSpPr bwMode="auto">
            <a:xfrm>
              <a:off x="4972040" y="1953994"/>
              <a:ext cx="232302" cy="207038"/>
              <a:chOff x="5785908" y="1336452"/>
              <a:chExt cx="232302" cy="207038"/>
            </a:xfrm>
          </p:grpSpPr>
          <p:sp>
            <p:nvSpPr>
              <p:cNvPr id="1263" name="Прямоугольник 1262"/>
              <p:cNvSpPr/>
              <p:nvPr/>
            </p:nvSpPr>
            <p:spPr>
              <a:xfrm>
                <a:off x="5791104" y="1336452"/>
                <a:ext cx="1835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3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40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6" name="Группа 318"/>
            <p:cNvGrpSpPr>
              <a:grpSpLocks/>
            </p:cNvGrpSpPr>
            <p:nvPr/>
          </p:nvGrpSpPr>
          <p:grpSpPr bwMode="auto">
            <a:xfrm>
              <a:off x="4686556" y="1981452"/>
              <a:ext cx="232302" cy="179825"/>
              <a:chOff x="5786176" y="1363910"/>
              <a:chExt cx="232302" cy="179825"/>
            </a:xfrm>
          </p:grpSpPr>
          <p:sp>
            <p:nvSpPr>
              <p:cNvPr id="1261" name="Прямоугольник 1260"/>
              <p:cNvSpPr/>
              <p:nvPr/>
            </p:nvSpPr>
            <p:spPr>
              <a:xfrm>
                <a:off x="5814935" y="1363910"/>
                <a:ext cx="180749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36" name="TextBox 939"/>
              <p:cNvSpPr txBox="1">
                <a:spLocks noChangeArrowheads="1"/>
              </p:cNvSpPr>
              <p:nvPr/>
            </p:nvSpPr>
            <p:spPr bwMode="auto">
              <a:xfrm>
                <a:off x="5786176" y="1367182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67" name="Группа 518"/>
          <p:cNvGrpSpPr>
            <a:grpSpLocks/>
          </p:cNvGrpSpPr>
          <p:nvPr/>
        </p:nvGrpSpPr>
        <p:grpSpPr bwMode="auto">
          <a:xfrm rot="19341734">
            <a:off x="7341250" y="3681626"/>
            <a:ext cx="586590" cy="204726"/>
            <a:chOff x="4686610" y="1947802"/>
            <a:chExt cx="517732" cy="213525"/>
          </a:xfrm>
        </p:grpSpPr>
        <p:grpSp>
          <p:nvGrpSpPr>
            <p:cNvPr id="68" name="Группа 311"/>
            <p:cNvGrpSpPr>
              <a:grpSpLocks/>
            </p:cNvGrpSpPr>
            <p:nvPr/>
          </p:nvGrpSpPr>
          <p:grpSpPr bwMode="auto">
            <a:xfrm>
              <a:off x="4972040" y="1947802"/>
              <a:ext cx="232302" cy="213230"/>
              <a:chOff x="5785908" y="1330260"/>
              <a:chExt cx="232302" cy="213230"/>
            </a:xfrm>
          </p:grpSpPr>
          <p:sp>
            <p:nvSpPr>
              <p:cNvPr id="1257" name="Прямоугольник 1256"/>
              <p:cNvSpPr/>
              <p:nvPr/>
            </p:nvSpPr>
            <p:spPr>
              <a:xfrm>
                <a:off x="5792432" y="1330260"/>
                <a:ext cx="180748" cy="13908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3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9" name="Группа 318"/>
            <p:cNvGrpSpPr>
              <a:grpSpLocks/>
            </p:cNvGrpSpPr>
            <p:nvPr/>
          </p:nvGrpSpPr>
          <p:grpSpPr bwMode="auto">
            <a:xfrm>
              <a:off x="4686610" y="1963642"/>
              <a:ext cx="232302" cy="197685"/>
              <a:chOff x="5786230" y="1346100"/>
              <a:chExt cx="232302" cy="197685"/>
            </a:xfrm>
          </p:grpSpPr>
          <p:sp>
            <p:nvSpPr>
              <p:cNvPr id="1255" name="Прямоугольник 1254"/>
              <p:cNvSpPr/>
              <p:nvPr/>
            </p:nvSpPr>
            <p:spPr>
              <a:xfrm>
                <a:off x="5801337" y="1346100"/>
                <a:ext cx="183551" cy="14901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30" name="TextBox 939"/>
              <p:cNvSpPr txBox="1">
                <a:spLocks noChangeArrowheads="1"/>
              </p:cNvSpPr>
              <p:nvPr/>
            </p:nvSpPr>
            <p:spPr bwMode="auto">
              <a:xfrm>
                <a:off x="5786230" y="1367232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70" name="Группа 525"/>
          <p:cNvGrpSpPr>
            <a:grpSpLocks/>
          </p:cNvGrpSpPr>
          <p:nvPr/>
        </p:nvGrpSpPr>
        <p:grpSpPr bwMode="auto">
          <a:xfrm rot="21001746">
            <a:off x="7920553" y="3519533"/>
            <a:ext cx="588969" cy="180062"/>
            <a:chOff x="4684509" y="1973233"/>
            <a:chExt cx="519833" cy="187801"/>
          </a:xfrm>
        </p:grpSpPr>
        <p:grpSp>
          <p:nvGrpSpPr>
            <p:cNvPr id="71" name="Группа 311"/>
            <p:cNvGrpSpPr>
              <a:grpSpLocks/>
            </p:cNvGrpSpPr>
            <p:nvPr/>
          </p:nvGrpSpPr>
          <p:grpSpPr bwMode="auto">
            <a:xfrm>
              <a:off x="4972040" y="1981284"/>
              <a:ext cx="232302" cy="179748"/>
              <a:chOff x="5785908" y="1363742"/>
              <a:chExt cx="232302" cy="179748"/>
            </a:xfrm>
          </p:grpSpPr>
          <p:sp>
            <p:nvSpPr>
              <p:cNvPr id="1251" name="Прямоугольник 530"/>
              <p:cNvSpPr/>
              <p:nvPr/>
            </p:nvSpPr>
            <p:spPr>
              <a:xfrm>
                <a:off x="5788564" y="1363742"/>
                <a:ext cx="183551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2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2" name="Группа 318"/>
            <p:cNvGrpSpPr>
              <a:grpSpLocks/>
            </p:cNvGrpSpPr>
            <p:nvPr/>
          </p:nvGrpSpPr>
          <p:grpSpPr bwMode="auto">
            <a:xfrm>
              <a:off x="4684509" y="1973233"/>
              <a:ext cx="234091" cy="187801"/>
              <a:chOff x="5784129" y="1355691"/>
              <a:chExt cx="234091" cy="187801"/>
            </a:xfrm>
          </p:grpSpPr>
          <p:sp>
            <p:nvSpPr>
              <p:cNvPr id="1249" name="Прямоугольник 1248"/>
              <p:cNvSpPr/>
              <p:nvPr/>
            </p:nvSpPr>
            <p:spPr>
              <a:xfrm>
                <a:off x="5784129" y="1355691"/>
                <a:ext cx="184952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24" name="TextBox 939"/>
              <p:cNvSpPr txBox="1">
                <a:spLocks noChangeArrowheads="1"/>
              </p:cNvSpPr>
              <p:nvPr/>
            </p:nvSpPr>
            <p:spPr bwMode="auto">
              <a:xfrm>
                <a:off x="5785918" y="136693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73" name="Группа 532"/>
          <p:cNvGrpSpPr>
            <a:grpSpLocks/>
          </p:cNvGrpSpPr>
          <p:nvPr/>
        </p:nvGrpSpPr>
        <p:grpSpPr bwMode="auto">
          <a:xfrm rot="18076898">
            <a:off x="8730171" y="3136077"/>
            <a:ext cx="562766" cy="169277"/>
            <a:chOff x="4686288" y="1988117"/>
            <a:chExt cx="518055" cy="169277"/>
          </a:xfrm>
        </p:grpSpPr>
        <p:grpSp>
          <p:nvGrpSpPr>
            <p:cNvPr id="74" name="Группа 311"/>
            <p:cNvGrpSpPr>
              <a:grpSpLocks/>
            </p:cNvGrpSpPr>
            <p:nvPr/>
          </p:nvGrpSpPr>
          <p:grpSpPr bwMode="auto">
            <a:xfrm>
              <a:off x="4972041" y="1988117"/>
              <a:ext cx="232302" cy="169277"/>
              <a:chOff x="5785909" y="1370575"/>
              <a:chExt cx="232302" cy="169277"/>
            </a:xfrm>
          </p:grpSpPr>
          <p:sp>
            <p:nvSpPr>
              <p:cNvPr id="1245" name="Прямоугольник 1244"/>
              <p:cNvSpPr/>
              <p:nvPr/>
            </p:nvSpPr>
            <p:spPr>
              <a:xfrm>
                <a:off x="5806275" y="1336072"/>
                <a:ext cx="182672" cy="14446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20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42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5" name="Группа 318"/>
            <p:cNvGrpSpPr>
              <a:grpSpLocks/>
            </p:cNvGrpSpPr>
            <p:nvPr/>
          </p:nvGrpSpPr>
          <p:grpSpPr bwMode="auto">
            <a:xfrm>
              <a:off x="4686288" y="1988117"/>
              <a:ext cx="232302" cy="169277"/>
              <a:chOff x="5785908" y="1370575"/>
              <a:chExt cx="232302" cy="169277"/>
            </a:xfrm>
          </p:grpSpPr>
          <p:sp>
            <p:nvSpPr>
              <p:cNvPr id="1243" name="Прямоугольник 1242"/>
              <p:cNvSpPr/>
              <p:nvPr/>
            </p:nvSpPr>
            <p:spPr>
              <a:xfrm>
                <a:off x="5846654" y="1337731"/>
                <a:ext cx="182671" cy="1381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1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76" name="Группа 539"/>
          <p:cNvGrpSpPr>
            <a:grpSpLocks/>
          </p:cNvGrpSpPr>
          <p:nvPr/>
        </p:nvGrpSpPr>
        <p:grpSpPr bwMode="auto">
          <a:xfrm rot="3204251">
            <a:off x="5951729" y="3432036"/>
            <a:ext cx="562762" cy="169278"/>
            <a:chOff x="4686288" y="1988117"/>
            <a:chExt cx="518051" cy="169278"/>
          </a:xfrm>
        </p:grpSpPr>
        <p:grpSp>
          <p:nvGrpSpPr>
            <p:cNvPr id="77" name="Группа 311"/>
            <p:cNvGrpSpPr>
              <a:grpSpLocks/>
            </p:cNvGrpSpPr>
            <p:nvPr/>
          </p:nvGrpSpPr>
          <p:grpSpPr bwMode="auto">
            <a:xfrm>
              <a:off x="4972037" y="1988117"/>
              <a:ext cx="232302" cy="169277"/>
              <a:chOff x="5785905" y="1370575"/>
              <a:chExt cx="232302" cy="169277"/>
            </a:xfrm>
          </p:grpSpPr>
          <p:sp>
            <p:nvSpPr>
              <p:cNvPr id="1239" name="Прямоугольник 1238"/>
              <p:cNvSpPr/>
              <p:nvPr/>
            </p:nvSpPr>
            <p:spPr>
              <a:xfrm>
                <a:off x="5763198" y="1368291"/>
                <a:ext cx="182671" cy="14128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14" name="TextBox 939"/>
              <p:cNvSpPr txBox="1">
                <a:spLocks noChangeArrowheads="1"/>
              </p:cNvSpPr>
              <p:nvPr/>
            </p:nvSpPr>
            <p:spPr bwMode="auto">
              <a:xfrm>
                <a:off x="5785905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16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8" name="Группа 318"/>
            <p:cNvGrpSpPr>
              <a:grpSpLocks/>
            </p:cNvGrpSpPr>
            <p:nvPr/>
          </p:nvGrpSpPr>
          <p:grpSpPr bwMode="auto">
            <a:xfrm>
              <a:off x="4686288" y="1988118"/>
              <a:ext cx="232302" cy="169277"/>
              <a:chOff x="5785908" y="1370576"/>
              <a:chExt cx="232302" cy="169277"/>
            </a:xfrm>
          </p:grpSpPr>
          <p:sp>
            <p:nvSpPr>
              <p:cNvPr id="1237" name="Прямоугольник 1236"/>
              <p:cNvSpPr/>
              <p:nvPr/>
            </p:nvSpPr>
            <p:spPr>
              <a:xfrm>
                <a:off x="5801411" y="1373078"/>
                <a:ext cx="179749" cy="14128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1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79" name="Группа 318"/>
          <p:cNvGrpSpPr>
            <a:grpSpLocks/>
          </p:cNvGrpSpPr>
          <p:nvPr/>
        </p:nvGrpSpPr>
        <p:grpSpPr bwMode="auto">
          <a:xfrm rot="3254174">
            <a:off x="6490123" y="3410843"/>
            <a:ext cx="283012" cy="169277"/>
            <a:chOff x="5762892" y="1370574"/>
            <a:chExt cx="255317" cy="169277"/>
          </a:xfrm>
        </p:grpSpPr>
        <p:sp>
          <p:nvSpPr>
            <p:cNvPr id="1233" name="Прямоугольник 547"/>
            <p:cNvSpPr/>
            <p:nvPr/>
          </p:nvSpPr>
          <p:spPr>
            <a:xfrm>
              <a:off x="5805842" y="1387476"/>
              <a:ext cx="179019" cy="13493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408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14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81" name="Группа 549"/>
          <p:cNvGrpSpPr>
            <a:grpSpLocks/>
          </p:cNvGrpSpPr>
          <p:nvPr/>
        </p:nvGrpSpPr>
        <p:grpSpPr bwMode="auto">
          <a:xfrm rot="18071825">
            <a:off x="5243664" y="4063490"/>
            <a:ext cx="782859" cy="153888"/>
            <a:chOff x="4686288" y="1995812"/>
            <a:chExt cx="816506" cy="153888"/>
          </a:xfrm>
        </p:grpSpPr>
        <p:grpSp>
          <p:nvGrpSpPr>
            <p:cNvPr id="82" name="Группа 311"/>
            <p:cNvGrpSpPr>
              <a:grpSpLocks/>
            </p:cNvGrpSpPr>
            <p:nvPr/>
          </p:nvGrpSpPr>
          <p:grpSpPr bwMode="auto">
            <a:xfrm>
              <a:off x="4972040" y="1995812"/>
              <a:ext cx="232302" cy="153888"/>
              <a:chOff x="5785908" y="1378270"/>
              <a:chExt cx="232302" cy="153888"/>
            </a:xfrm>
          </p:grpSpPr>
          <p:sp>
            <p:nvSpPr>
              <p:cNvPr id="1231" name="Прямоугольник 1230"/>
              <p:cNvSpPr/>
              <p:nvPr/>
            </p:nvSpPr>
            <p:spPr>
              <a:xfrm>
                <a:off x="5791174" y="1349015"/>
                <a:ext cx="175508" cy="1365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0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</a:t>
                </a:r>
              </a:p>
            </p:txBody>
          </p:sp>
        </p:grpSp>
        <p:grpSp>
          <p:nvGrpSpPr>
            <p:cNvPr id="83" name="Группа 312"/>
            <p:cNvGrpSpPr>
              <a:grpSpLocks/>
            </p:cNvGrpSpPr>
            <p:nvPr/>
          </p:nvGrpSpPr>
          <p:grpSpPr bwMode="auto">
            <a:xfrm>
              <a:off x="5270492" y="1995812"/>
              <a:ext cx="232302" cy="153888"/>
              <a:chOff x="5785908" y="1378270"/>
              <a:chExt cx="232302" cy="153888"/>
            </a:xfrm>
          </p:grpSpPr>
          <p:sp>
            <p:nvSpPr>
              <p:cNvPr id="1229" name="Прямоугольник 1228"/>
              <p:cNvSpPr/>
              <p:nvPr/>
            </p:nvSpPr>
            <p:spPr>
              <a:xfrm>
                <a:off x="5803416" y="1359780"/>
                <a:ext cx="175508" cy="1365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0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</a:t>
                </a:r>
              </a:p>
            </p:txBody>
          </p:sp>
        </p:grpSp>
        <p:grpSp>
          <p:nvGrpSpPr>
            <p:cNvPr id="84" name="Группа 318"/>
            <p:cNvGrpSpPr>
              <a:grpSpLocks/>
            </p:cNvGrpSpPr>
            <p:nvPr/>
          </p:nvGrpSpPr>
          <p:grpSpPr bwMode="auto">
            <a:xfrm>
              <a:off x="4686288" y="1995812"/>
              <a:ext cx="232302" cy="153888"/>
              <a:chOff x="5785908" y="1378270"/>
              <a:chExt cx="232302" cy="153888"/>
            </a:xfrm>
          </p:grpSpPr>
          <p:sp>
            <p:nvSpPr>
              <p:cNvPr id="1227" name="Прямоугольник 1226"/>
              <p:cNvSpPr/>
              <p:nvPr/>
            </p:nvSpPr>
            <p:spPr>
              <a:xfrm>
                <a:off x="5800129" y="1358781"/>
                <a:ext cx="177163" cy="13493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40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</a:p>
            </p:txBody>
          </p:sp>
        </p:grpSp>
      </p:grpSp>
      <p:grpSp>
        <p:nvGrpSpPr>
          <p:cNvPr id="85" name="Группа 571"/>
          <p:cNvGrpSpPr>
            <a:grpSpLocks/>
          </p:cNvGrpSpPr>
          <p:nvPr/>
        </p:nvGrpSpPr>
        <p:grpSpPr bwMode="auto">
          <a:xfrm rot="18071825">
            <a:off x="6221343" y="4228536"/>
            <a:ext cx="870199" cy="174279"/>
            <a:chOff x="4686288" y="1975421"/>
            <a:chExt cx="816506" cy="174279"/>
          </a:xfrm>
        </p:grpSpPr>
        <p:grpSp>
          <p:nvGrpSpPr>
            <p:cNvPr id="86" name="Группа 311"/>
            <p:cNvGrpSpPr>
              <a:grpSpLocks/>
            </p:cNvGrpSpPr>
            <p:nvPr/>
          </p:nvGrpSpPr>
          <p:grpSpPr bwMode="auto">
            <a:xfrm>
              <a:off x="4972040" y="1995812"/>
              <a:ext cx="232302" cy="153888"/>
              <a:chOff x="5785908" y="1378270"/>
              <a:chExt cx="232302" cy="153888"/>
            </a:xfrm>
          </p:grpSpPr>
          <p:sp>
            <p:nvSpPr>
              <p:cNvPr id="1222" name="Прямоугольник 1221"/>
              <p:cNvSpPr/>
              <p:nvPr/>
            </p:nvSpPr>
            <p:spPr>
              <a:xfrm>
                <a:off x="5826455" y="1341383"/>
                <a:ext cx="181725" cy="13811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9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16</a:t>
                </a:r>
              </a:p>
            </p:txBody>
          </p:sp>
        </p:grpSp>
        <p:grpSp>
          <p:nvGrpSpPr>
            <p:cNvPr id="87" name="Группа 312"/>
            <p:cNvGrpSpPr>
              <a:grpSpLocks/>
            </p:cNvGrpSpPr>
            <p:nvPr/>
          </p:nvGrpSpPr>
          <p:grpSpPr bwMode="auto">
            <a:xfrm>
              <a:off x="5270492" y="1975421"/>
              <a:ext cx="232302" cy="174279"/>
              <a:chOff x="5785908" y="1357879"/>
              <a:chExt cx="232302" cy="174279"/>
            </a:xfrm>
          </p:grpSpPr>
          <p:sp>
            <p:nvSpPr>
              <p:cNvPr id="1220" name="Прямоугольник 577"/>
              <p:cNvSpPr/>
              <p:nvPr/>
            </p:nvSpPr>
            <p:spPr>
              <a:xfrm>
                <a:off x="5820516" y="1357879"/>
                <a:ext cx="180235" cy="1238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9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15</a:t>
                </a:r>
              </a:p>
            </p:txBody>
          </p:sp>
        </p:grpSp>
        <p:grpSp>
          <p:nvGrpSpPr>
            <p:cNvPr id="88" name="Группа 318"/>
            <p:cNvGrpSpPr>
              <a:grpSpLocks/>
            </p:cNvGrpSpPr>
            <p:nvPr/>
          </p:nvGrpSpPr>
          <p:grpSpPr bwMode="auto">
            <a:xfrm>
              <a:off x="4686288" y="1995812"/>
              <a:ext cx="232302" cy="153888"/>
              <a:chOff x="5785908" y="1378270"/>
              <a:chExt cx="232302" cy="153888"/>
            </a:xfrm>
          </p:grpSpPr>
          <p:sp>
            <p:nvSpPr>
              <p:cNvPr id="1218" name="Прямоугольник 1217"/>
              <p:cNvSpPr/>
              <p:nvPr/>
            </p:nvSpPr>
            <p:spPr>
              <a:xfrm>
                <a:off x="5827239" y="1345754"/>
                <a:ext cx="180235" cy="1381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9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</a:p>
            </p:txBody>
          </p:sp>
        </p:grpSp>
      </p:grpSp>
      <p:sp>
        <p:nvSpPr>
          <p:cNvPr id="164" name="Полилиния 163"/>
          <p:cNvSpPr/>
          <p:nvPr/>
        </p:nvSpPr>
        <p:spPr bwMode="auto">
          <a:xfrm>
            <a:off x="6545263" y="4097338"/>
            <a:ext cx="692150" cy="700087"/>
          </a:xfrm>
          <a:custGeom>
            <a:avLst/>
            <a:gdLst>
              <a:gd name="connsiteX0" fmla="*/ 0 w 692150"/>
              <a:gd name="connsiteY0" fmla="*/ 647700 h 730250"/>
              <a:gd name="connsiteX1" fmla="*/ 393700 w 692150"/>
              <a:gd name="connsiteY1" fmla="*/ 0 h 730250"/>
              <a:gd name="connsiteX2" fmla="*/ 660400 w 692150"/>
              <a:gd name="connsiteY2" fmla="*/ 114300 h 730250"/>
              <a:gd name="connsiteX3" fmla="*/ 692150 w 692150"/>
              <a:gd name="connsiteY3" fmla="*/ 190500 h 730250"/>
              <a:gd name="connsiteX4" fmla="*/ 298450 w 692150"/>
              <a:gd name="connsiteY4" fmla="*/ 457200 h 730250"/>
              <a:gd name="connsiteX5" fmla="*/ 146050 w 692150"/>
              <a:gd name="connsiteY5" fmla="*/ 635000 h 730250"/>
              <a:gd name="connsiteX6" fmla="*/ 38100 w 692150"/>
              <a:gd name="connsiteY6" fmla="*/ 730250 h 730250"/>
              <a:gd name="connsiteX7" fmla="*/ 0 w 692150"/>
              <a:gd name="connsiteY7" fmla="*/ 647700 h 73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2150" h="730250">
                <a:moveTo>
                  <a:pt x="0" y="647700"/>
                </a:moveTo>
                <a:lnTo>
                  <a:pt x="393700" y="0"/>
                </a:lnTo>
                <a:lnTo>
                  <a:pt x="660400" y="114300"/>
                </a:lnTo>
                <a:lnTo>
                  <a:pt x="692150" y="190500"/>
                </a:lnTo>
                <a:lnTo>
                  <a:pt x="298450" y="457200"/>
                </a:lnTo>
                <a:lnTo>
                  <a:pt x="146050" y="635000"/>
                </a:lnTo>
                <a:lnTo>
                  <a:pt x="38100" y="730250"/>
                </a:lnTo>
                <a:lnTo>
                  <a:pt x="0" y="647700"/>
                </a:lnTo>
                <a:close/>
              </a:path>
            </a:pathLst>
          </a:cu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chemeClr val="tx1"/>
              </a:solidFill>
            </a:endParaRPr>
          </a:p>
        </p:txBody>
      </p:sp>
      <p:sp>
        <p:nvSpPr>
          <p:cNvPr id="49339" name="TextBox 806"/>
          <p:cNvSpPr txBox="1">
            <a:spLocks noChangeArrowheads="1"/>
          </p:cNvSpPr>
          <p:nvPr/>
        </p:nvSpPr>
        <p:spPr bwMode="auto">
          <a:xfrm rot="17913182">
            <a:off x="6390423" y="4220991"/>
            <a:ext cx="965477" cy="2308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algn="ctr"/>
            <a:r>
              <a:rPr lang="ru-RU" sz="9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Базар.</a:t>
            </a:r>
          </a:p>
        </p:txBody>
      </p:sp>
      <p:grpSp>
        <p:nvGrpSpPr>
          <p:cNvPr id="89" name="Группа 318"/>
          <p:cNvGrpSpPr>
            <a:grpSpLocks/>
          </p:cNvGrpSpPr>
          <p:nvPr/>
        </p:nvGrpSpPr>
        <p:grpSpPr bwMode="auto">
          <a:xfrm rot="560980">
            <a:off x="5803863" y="4517813"/>
            <a:ext cx="295176" cy="169277"/>
            <a:chOff x="5762892" y="1366936"/>
            <a:chExt cx="255317" cy="176553"/>
          </a:xfrm>
        </p:grpSpPr>
        <p:sp>
          <p:nvSpPr>
            <p:cNvPr id="1213" name="Прямоугольник 1212"/>
            <p:cNvSpPr/>
            <p:nvPr/>
          </p:nvSpPr>
          <p:spPr>
            <a:xfrm>
              <a:off x="5795017" y="1377839"/>
              <a:ext cx="181253" cy="122524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388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90" name="Группа 586"/>
          <p:cNvGrpSpPr>
            <a:grpSpLocks/>
          </p:cNvGrpSpPr>
          <p:nvPr/>
        </p:nvGrpSpPr>
        <p:grpSpPr bwMode="auto">
          <a:xfrm rot="1918901">
            <a:off x="4783481" y="4079540"/>
            <a:ext cx="612596" cy="169280"/>
            <a:chOff x="4663651" y="1984479"/>
            <a:chExt cx="540687" cy="176556"/>
          </a:xfrm>
        </p:grpSpPr>
        <p:grpSp>
          <p:nvGrpSpPr>
            <p:cNvPr id="91" name="Группа 311"/>
            <p:cNvGrpSpPr>
              <a:grpSpLocks/>
            </p:cNvGrpSpPr>
            <p:nvPr/>
          </p:nvGrpSpPr>
          <p:grpSpPr bwMode="auto">
            <a:xfrm>
              <a:off x="4962864" y="1984479"/>
              <a:ext cx="241474" cy="176553"/>
              <a:chOff x="5776732" y="1366937"/>
              <a:chExt cx="241474" cy="176553"/>
            </a:xfrm>
          </p:grpSpPr>
          <p:sp>
            <p:nvSpPr>
              <p:cNvPr id="1211" name="Прямоугольник 591"/>
              <p:cNvSpPr/>
              <p:nvPr/>
            </p:nvSpPr>
            <p:spPr>
              <a:xfrm>
                <a:off x="5776732" y="1392218"/>
                <a:ext cx="182150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86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6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92" name="Группа 318"/>
            <p:cNvGrpSpPr>
              <a:grpSpLocks/>
            </p:cNvGrpSpPr>
            <p:nvPr/>
          </p:nvGrpSpPr>
          <p:grpSpPr bwMode="auto">
            <a:xfrm>
              <a:off x="4663651" y="1984482"/>
              <a:ext cx="254939" cy="176553"/>
              <a:chOff x="5763271" y="1366940"/>
              <a:chExt cx="254939" cy="176553"/>
            </a:xfrm>
          </p:grpSpPr>
          <p:sp>
            <p:nvSpPr>
              <p:cNvPr id="1209" name="Прямоугольник 1208"/>
              <p:cNvSpPr/>
              <p:nvPr/>
            </p:nvSpPr>
            <p:spPr>
              <a:xfrm>
                <a:off x="5763271" y="1371501"/>
                <a:ext cx="186354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8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40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93" name="Группа 593"/>
          <p:cNvGrpSpPr>
            <a:grpSpLocks/>
          </p:cNvGrpSpPr>
          <p:nvPr/>
        </p:nvGrpSpPr>
        <p:grpSpPr bwMode="auto">
          <a:xfrm rot="1918901">
            <a:off x="3977463" y="4023851"/>
            <a:ext cx="612171" cy="169280"/>
            <a:chOff x="4664026" y="1984479"/>
            <a:chExt cx="540312" cy="176556"/>
          </a:xfrm>
        </p:grpSpPr>
        <p:grpSp>
          <p:nvGrpSpPr>
            <p:cNvPr id="94" name="Группа 311"/>
            <p:cNvGrpSpPr>
              <a:grpSpLocks/>
            </p:cNvGrpSpPr>
            <p:nvPr/>
          </p:nvGrpSpPr>
          <p:grpSpPr bwMode="auto">
            <a:xfrm>
              <a:off x="4958952" y="1984479"/>
              <a:ext cx="245386" cy="176553"/>
              <a:chOff x="5772820" y="1366937"/>
              <a:chExt cx="245386" cy="176553"/>
            </a:xfrm>
          </p:grpSpPr>
          <p:sp>
            <p:nvSpPr>
              <p:cNvPr id="1205" name="Прямоугольник 598"/>
              <p:cNvSpPr/>
              <p:nvPr/>
            </p:nvSpPr>
            <p:spPr>
              <a:xfrm>
                <a:off x="5772820" y="1391668"/>
                <a:ext cx="187755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8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95" name="Группа 318"/>
            <p:cNvGrpSpPr>
              <a:grpSpLocks/>
            </p:cNvGrpSpPr>
            <p:nvPr/>
          </p:nvGrpSpPr>
          <p:grpSpPr bwMode="auto">
            <a:xfrm>
              <a:off x="4664026" y="1984482"/>
              <a:ext cx="254564" cy="176553"/>
              <a:chOff x="5763646" y="1366940"/>
              <a:chExt cx="254564" cy="176553"/>
            </a:xfrm>
          </p:grpSpPr>
          <p:sp>
            <p:nvSpPr>
              <p:cNvPr id="1203" name="Прямоугольник 1202"/>
              <p:cNvSpPr/>
              <p:nvPr/>
            </p:nvSpPr>
            <p:spPr>
              <a:xfrm>
                <a:off x="5763646" y="1378726"/>
                <a:ext cx="186353" cy="12583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7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40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28" name="Группа 600"/>
          <p:cNvGrpSpPr>
            <a:grpSpLocks/>
          </p:cNvGrpSpPr>
          <p:nvPr/>
        </p:nvGrpSpPr>
        <p:grpSpPr bwMode="auto">
          <a:xfrm rot="1547820">
            <a:off x="3562255" y="4370555"/>
            <a:ext cx="597356" cy="169278"/>
            <a:chOff x="4677103" y="1984479"/>
            <a:chExt cx="527236" cy="176554"/>
          </a:xfrm>
        </p:grpSpPr>
        <p:grpSp>
          <p:nvGrpSpPr>
            <p:cNvPr id="50529" name="Группа 311"/>
            <p:cNvGrpSpPr>
              <a:grpSpLocks/>
            </p:cNvGrpSpPr>
            <p:nvPr/>
          </p:nvGrpSpPr>
          <p:grpSpPr bwMode="auto">
            <a:xfrm>
              <a:off x="4950845" y="1984479"/>
              <a:ext cx="253494" cy="176553"/>
              <a:chOff x="5764713" y="1366937"/>
              <a:chExt cx="253494" cy="176553"/>
            </a:xfrm>
          </p:grpSpPr>
          <p:sp>
            <p:nvSpPr>
              <p:cNvPr id="1199" name="Прямоугольник 1198"/>
              <p:cNvSpPr/>
              <p:nvPr/>
            </p:nvSpPr>
            <p:spPr>
              <a:xfrm>
                <a:off x="5764713" y="1398923"/>
                <a:ext cx="186354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74" name="TextBox 939"/>
              <p:cNvSpPr txBox="1">
                <a:spLocks noChangeArrowheads="1"/>
              </p:cNvSpPr>
              <p:nvPr/>
            </p:nvSpPr>
            <p:spPr bwMode="auto">
              <a:xfrm>
                <a:off x="5785905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14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30" name="Группа 318"/>
            <p:cNvGrpSpPr>
              <a:grpSpLocks/>
            </p:cNvGrpSpPr>
            <p:nvPr/>
          </p:nvGrpSpPr>
          <p:grpSpPr bwMode="auto">
            <a:xfrm>
              <a:off x="4677103" y="1984480"/>
              <a:ext cx="241487" cy="176553"/>
              <a:chOff x="5776723" y="1366938"/>
              <a:chExt cx="241487" cy="176553"/>
            </a:xfrm>
          </p:grpSpPr>
          <p:sp>
            <p:nvSpPr>
              <p:cNvPr id="1197" name="Прямоугольник 603"/>
              <p:cNvSpPr/>
              <p:nvPr/>
            </p:nvSpPr>
            <p:spPr>
              <a:xfrm>
                <a:off x="5776723" y="1380026"/>
                <a:ext cx="182150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7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32" name="Группа 607"/>
          <p:cNvGrpSpPr>
            <a:grpSpLocks/>
          </p:cNvGrpSpPr>
          <p:nvPr/>
        </p:nvGrpSpPr>
        <p:grpSpPr bwMode="auto">
          <a:xfrm rot="1800660">
            <a:off x="4739278" y="4568442"/>
            <a:ext cx="617597" cy="169278"/>
            <a:chOff x="4659238" y="1984479"/>
            <a:chExt cx="545101" cy="176554"/>
          </a:xfrm>
        </p:grpSpPr>
        <p:grpSp>
          <p:nvGrpSpPr>
            <p:cNvPr id="50534" name="Группа 311"/>
            <p:cNvGrpSpPr>
              <a:grpSpLocks/>
            </p:cNvGrpSpPr>
            <p:nvPr/>
          </p:nvGrpSpPr>
          <p:grpSpPr bwMode="auto">
            <a:xfrm>
              <a:off x="4968026" y="1984479"/>
              <a:ext cx="236313" cy="176553"/>
              <a:chOff x="5781894" y="1366937"/>
              <a:chExt cx="236313" cy="176553"/>
            </a:xfrm>
          </p:grpSpPr>
          <p:sp>
            <p:nvSpPr>
              <p:cNvPr id="1193" name="Прямоугольник 1192"/>
              <p:cNvSpPr/>
              <p:nvPr/>
            </p:nvSpPr>
            <p:spPr>
              <a:xfrm>
                <a:off x="5781894" y="1401629"/>
                <a:ext cx="182150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68" name="TextBox 939"/>
              <p:cNvSpPr txBox="1">
                <a:spLocks noChangeArrowheads="1"/>
              </p:cNvSpPr>
              <p:nvPr/>
            </p:nvSpPr>
            <p:spPr bwMode="auto">
              <a:xfrm>
                <a:off x="5785905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35" name="Группа 318"/>
            <p:cNvGrpSpPr>
              <a:grpSpLocks/>
            </p:cNvGrpSpPr>
            <p:nvPr/>
          </p:nvGrpSpPr>
          <p:grpSpPr bwMode="auto">
            <a:xfrm>
              <a:off x="4659238" y="1984480"/>
              <a:ext cx="259353" cy="176553"/>
              <a:chOff x="5758858" y="1366938"/>
              <a:chExt cx="259353" cy="176553"/>
            </a:xfrm>
          </p:grpSpPr>
          <p:sp>
            <p:nvSpPr>
              <p:cNvPr id="1191" name="Прямоугольник 610"/>
              <p:cNvSpPr/>
              <p:nvPr/>
            </p:nvSpPr>
            <p:spPr>
              <a:xfrm>
                <a:off x="5758858" y="1387501"/>
                <a:ext cx="180748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66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36" name="Группа 318"/>
          <p:cNvGrpSpPr>
            <a:grpSpLocks/>
          </p:cNvGrpSpPr>
          <p:nvPr/>
        </p:nvGrpSpPr>
        <p:grpSpPr bwMode="auto">
          <a:xfrm>
            <a:off x="5298157" y="5219684"/>
            <a:ext cx="295176" cy="169277"/>
            <a:chOff x="5762892" y="1370574"/>
            <a:chExt cx="255317" cy="176553"/>
          </a:xfrm>
        </p:grpSpPr>
        <p:sp>
          <p:nvSpPr>
            <p:cNvPr id="1187" name="Прямоугольник 615"/>
            <p:cNvSpPr/>
            <p:nvPr/>
          </p:nvSpPr>
          <p:spPr>
            <a:xfrm>
              <a:off x="5807626" y="1390459"/>
              <a:ext cx="179881" cy="13411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362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36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537" name="Группа 617"/>
          <p:cNvGrpSpPr>
            <a:grpSpLocks/>
          </p:cNvGrpSpPr>
          <p:nvPr/>
        </p:nvGrpSpPr>
        <p:grpSpPr bwMode="auto">
          <a:xfrm rot="2706422">
            <a:off x="4666461" y="5027921"/>
            <a:ext cx="562760" cy="169278"/>
            <a:chOff x="4686289" y="1988117"/>
            <a:chExt cx="518049" cy="169278"/>
          </a:xfrm>
        </p:grpSpPr>
        <p:grpSp>
          <p:nvGrpSpPr>
            <p:cNvPr id="50539" name="Группа 311"/>
            <p:cNvGrpSpPr>
              <a:grpSpLocks/>
            </p:cNvGrpSpPr>
            <p:nvPr/>
          </p:nvGrpSpPr>
          <p:grpSpPr bwMode="auto">
            <a:xfrm>
              <a:off x="4972036" y="1988117"/>
              <a:ext cx="232302" cy="169277"/>
              <a:chOff x="5785904" y="1370575"/>
              <a:chExt cx="232302" cy="169277"/>
            </a:xfrm>
          </p:grpSpPr>
          <p:sp>
            <p:nvSpPr>
              <p:cNvPr id="1185" name="Прямоугольник 622"/>
              <p:cNvSpPr/>
              <p:nvPr/>
            </p:nvSpPr>
            <p:spPr>
              <a:xfrm>
                <a:off x="5782412" y="1389896"/>
                <a:ext cx="178288" cy="13970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6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41" name="Группа 318"/>
            <p:cNvGrpSpPr>
              <a:grpSpLocks/>
            </p:cNvGrpSpPr>
            <p:nvPr/>
          </p:nvGrpSpPr>
          <p:grpSpPr bwMode="auto">
            <a:xfrm>
              <a:off x="4686289" y="1988118"/>
              <a:ext cx="232302" cy="169277"/>
              <a:chOff x="5785909" y="1370576"/>
              <a:chExt cx="232302" cy="169277"/>
            </a:xfrm>
          </p:grpSpPr>
          <p:sp>
            <p:nvSpPr>
              <p:cNvPr id="1183" name="Прямоугольник 1182"/>
              <p:cNvSpPr/>
              <p:nvPr/>
            </p:nvSpPr>
            <p:spPr>
              <a:xfrm>
                <a:off x="5751255" y="1405923"/>
                <a:ext cx="179749" cy="13811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58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43" name="Группа 624"/>
          <p:cNvGrpSpPr>
            <a:grpSpLocks/>
          </p:cNvGrpSpPr>
          <p:nvPr/>
        </p:nvGrpSpPr>
        <p:grpSpPr bwMode="auto">
          <a:xfrm rot="19274531">
            <a:off x="3793423" y="5117689"/>
            <a:ext cx="959576" cy="197684"/>
            <a:chOff x="4604160" y="1947143"/>
            <a:chExt cx="959576" cy="206180"/>
          </a:xfrm>
        </p:grpSpPr>
        <p:grpSp>
          <p:nvGrpSpPr>
            <p:cNvPr id="50544" name="Группа 311"/>
            <p:cNvGrpSpPr>
              <a:grpSpLocks/>
            </p:cNvGrpSpPr>
            <p:nvPr/>
          </p:nvGrpSpPr>
          <p:grpSpPr bwMode="auto">
            <a:xfrm>
              <a:off x="4972038" y="1955025"/>
              <a:ext cx="290032" cy="197982"/>
              <a:chOff x="5785906" y="1337483"/>
              <a:chExt cx="290032" cy="197982"/>
            </a:xfrm>
          </p:grpSpPr>
          <p:sp>
            <p:nvSpPr>
              <p:cNvPr id="1179" name="Прямоугольник 1178"/>
              <p:cNvSpPr/>
              <p:nvPr/>
            </p:nvSpPr>
            <p:spPr>
              <a:xfrm>
                <a:off x="5794338" y="1337483"/>
                <a:ext cx="187325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54" name="TextBox 939"/>
              <p:cNvSpPr txBox="1">
                <a:spLocks noChangeArrowheads="1"/>
              </p:cNvSpPr>
              <p:nvPr/>
            </p:nvSpPr>
            <p:spPr bwMode="auto">
              <a:xfrm>
                <a:off x="5785906" y="1374962"/>
                <a:ext cx="290032" cy="1605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40</a:t>
                </a:r>
              </a:p>
            </p:txBody>
          </p:sp>
        </p:grpSp>
        <p:grpSp>
          <p:nvGrpSpPr>
            <p:cNvPr id="50545" name="Группа 312"/>
            <p:cNvGrpSpPr>
              <a:grpSpLocks/>
            </p:cNvGrpSpPr>
            <p:nvPr/>
          </p:nvGrpSpPr>
          <p:grpSpPr bwMode="auto">
            <a:xfrm>
              <a:off x="5267615" y="1956060"/>
              <a:ext cx="296121" cy="197263"/>
              <a:chOff x="5783031" y="1338518"/>
              <a:chExt cx="296121" cy="197263"/>
            </a:xfrm>
          </p:grpSpPr>
          <p:sp>
            <p:nvSpPr>
              <p:cNvPr id="1177" name="Прямоугольник 1176"/>
              <p:cNvSpPr/>
              <p:nvPr/>
            </p:nvSpPr>
            <p:spPr>
              <a:xfrm>
                <a:off x="5783031" y="1338518"/>
                <a:ext cx="193675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52" name="TextBox 939"/>
              <p:cNvSpPr txBox="1">
                <a:spLocks noChangeArrowheads="1"/>
              </p:cNvSpPr>
              <p:nvPr/>
            </p:nvSpPr>
            <p:spPr bwMode="auto">
              <a:xfrm>
                <a:off x="5786284" y="1375278"/>
                <a:ext cx="292868" cy="1605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39</a:t>
                </a:r>
              </a:p>
            </p:txBody>
          </p:sp>
        </p:grpSp>
        <p:grpSp>
          <p:nvGrpSpPr>
            <p:cNvPr id="50546" name="Группа 318"/>
            <p:cNvGrpSpPr>
              <a:grpSpLocks/>
            </p:cNvGrpSpPr>
            <p:nvPr/>
          </p:nvGrpSpPr>
          <p:grpSpPr bwMode="auto">
            <a:xfrm>
              <a:off x="4604160" y="1947143"/>
              <a:ext cx="314803" cy="206173"/>
              <a:chOff x="5703780" y="1329601"/>
              <a:chExt cx="314803" cy="206173"/>
            </a:xfrm>
          </p:grpSpPr>
          <p:sp>
            <p:nvSpPr>
              <p:cNvPr id="1175" name="Прямоугольник 1174"/>
              <p:cNvSpPr/>
              <p:nvPr/>
            </p:nvSpPr>
            <p:spPr>
              <a:xfrm>
                <a:off x="5784054" y="1329601"/>
                <a:ext cx="176212" cy="13908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50" name="TextBox 939"/>
              <p:cNvSpPr txBox="1">
                <a:spLocks noChangeArrowheads="1"/>
              </p:cNvSpPr>
              <p:nvPr/>
            </p:nvSpPr>
            <p:spPr bwMode="auto">
              <a:xfrm>
                <a:off x="5703780" y="1375271"/>
                <a:ext cx="314803" cy="1605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41</a:t>
                </a:r>
              </a:p>
            </p:txBody>
          </p:sp>
        </p:grpSp>
      </p:grpSp>
      <p:grpSp>
        <p:nvGrpSpPr>
          <p:cNvPr id="50547" name="Группа 634"/>
          <p:cNvGrpSpPr>
            <a:grpSpLocks/>
          </p:cNvGrpSpPr>
          <p:nvPr/>
        </p:nvGrpSpPr>
        <p:grpSpPr bwMode="auto">
          <a:xfrm rot="19860144">
            <a:off x="3093314" y="4962489"/>
            <a:ext cx="586857" cy="182530"/>
            <a:chOff x="4686369" y="1970713"/>
            <a:chExt cx="517970" cy="190375"/>
          </a:xfrm>
        </p:grpSpPr>
        <p:grpSp>
          <p:nvGrpSpPr>
            <p:cNvPr id="50548" name="Группа 311"/>
            <p:cNvGrpSpPr>
              <a:grpSpLocks/>
            </p:cNvGrpSpPr>
            <p:nvPr/>
          </p:nvGrpSpPr>
          <p:grpSpPr bwMode="auto">
            <a:xfrm>
              <a:off x="4972037" y="1973849"/>
              <a:ext cx="232302" cy="187183"/>
              <a:chOff x="5785905" y="1356307"/>
              <a:chExt cx="232302" cy="187183"/>
            </a:xfrm>
          </p:grpSpPr>
          <p:sp>
            <p:nvSpPr>
              <p:cNvPr id="1170" name="Прямоугольник 639"/>
              <p:cNvSpPr/>
              <p:nvPr/>
            </p:nvSpPr>
            <p:spPr>
              <a:xfrm>
                <a:off x="5816274" y="1356307"/>
                <a:ext cx="168138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45" name="TextBox 939"/>
              <p:cNvSpPr txBox="1">
                <a:spLocks noChangeArrowheads="1"/>
              </p:cNvSpPr>
              <p:nvPr/>
            </p:nvSpPr>
            <p:spPr bwMode="auto">
              <a:xfrm>
                <a:off x="5785905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16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50" name="Группа 318"/>
            <p:cNvGrpSpPr>
              <a:grpSpLocks/>
            </p:cNvGrpSpPr>
            <p:nvPr/>
          </p:nvGrpSpPr>
          <p:grpSpPr bwMode="auto">
            <a:xfrm>
              <a:off x="4686369" y="1970713"/>
              <a:ext cx="232302" cy="190375"/>
              <a:chOff x="5785989" y="1353171"/>
              <a:chExt cx="232302" cy="190375"/>
            </a:xfrm>
          </p:grpSpPr>
          <p:sp>
            <p:nvSpPr>
              <p:cNvPr id="1168" name="Прямоугольник 1167"/>
              <p:cNvSpPr/>
              <p:nvPr/>
            </p:nvSpPr>
            <p:spPr>
              <a:xfrm>
                <a:off x="5801299" y="1353171"/>
                <a:ext cx="165336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43" name="TextBox 939"/>
              <p:cNvSpPr txBox="1">
                <a:spLocks noChangeArrowheads="1"/>
              </p:cNvSpPr>
              <p:nvPr/>
            </p:nvSpPr>
            <p:spPr bwMode="auto">
              <a:xfrm>
                <a:off x="5785989" y="1366993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52" name="Группа 318"/>
          <p:cNvGrpSpPr>
            <a:grpSpLocks/>
          </p:cNvGrpSpPr>
          <p:nvPr/>
        </p:nvGrpSpPr>
        <p:grpSpPr bwMode="auto">
          <a:xfrm rot="5400000">
            <a:off x="5283027" y="4852457"/>
            <a:ext cx="283012" cy="169277"/>
            <a:chOff x="5762892" y="1370575"/>
            <a:chExt cx="255317" cy="169277"/>
          </a:xfrm>
        </p:grpSpPr>
        <p:sp>
          <p:nvSpPr>
            <p:cNvPr id="1164" name="Прямоугольник 1163"/>
            <p:cNvSpPr/>
            <p:nvPr/>
          </p:nvSpPr>
          <p:spPr>
            <a:xfrm>
              <a:off x="5807513" y="1390172"/>
              <a:ext cx="180451" cy="13335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339" name="TextBox 939"/>
            <p:cNvSpPr txBox="1">
              <a:spLocks noChangeArrowheads="1"/>
            </p:cNvSpPr>
            <p:nvPr/>
          </p:nvSpPr>
          <p:spPr bwMode="auto">
            <a:xfrm>
              <a:off x="5762892" y="1370575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2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554" name="Группа 318"/>
          <p:cNvGrpSpPr>
            <a:grpSpLocks/>
          </p:cNvGrpSpPr>
          <p:nvPr/>
        </p:nvGrpSpPr>
        <p:grpSpPr bwMode="auto">
          <a:xfrm rot="19638026">
            <a:off x="4308570" y="4626568"/>
            <a:ext cx="295176" cy="169277"/>
            <a:chOff x="5762892" y="1366936"/>
            <a:chExt cx="255317" cy="176553"/>
          </a:xfrm>
        </p:grpSpPr>
        <p:sp>
          <p:nvSpPr>
            <p:cNvPr id="1162" name="Прямоугольник 645"/>
            <p:cNvSpPr/>
            <p:nvPr/>
          </p:nvSpPr>
          <p:spPr>
            <a:xfrm>
              <a:off x="5805966" y="1378376"/>
              <a:ext cx="181253" cy="130803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337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10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556" name="Группа 318"/>
          <p:cNvGrpSpPr>
            <a:grpSpLocks/>
          </p:cNvGrpSpPr>
          <p:nvPr/>
        </p:nvGrpSpPr>
        <p:grpSpPr bwMode="auto">
          <a:xfrm rot="19638026">
            <a:off x="3308438" y="5281068"/>
            <a:ext cx="295176" cy="169277"/>
            <a:chOff x="5762892" y="1366936"/>
            <a:chExt cx="255317" cy="176553"/>
          </a:xfrm>
        </p:grpSpPr>
        <p:sp>
          <p:nvSpPr>
            <p:cNvPr id="1160" name="Прямоугольник 1159"/>
            <p:cNvSpPr/>
            <p:nvPr/>
          </p:nvSpPr>
          <p:spPr>
            <a:xfrm>
              <a:off x="5806223" y="1380141"/>
              <a:ext cx="181253" cy="132459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335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42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558" name="Группа 318"/>
          <p:cNvGrpSpPr>
            <a:grpSpLocks/>
          </p:cNvGrpSpPr>
          <p:nvPr/>
        </p:nvGrpSpPr>
        <p:grpSpPr bwMode="auto">
          <a:xfrm rot="19638026">
            <a:off x="3538803" y="5528262"/>
            <a:ext cx="295176" cy="173867"/>
            <a:chOff x="5762892" y="1362149"/>
            <a:chExt cx="255317" cy="181340"/>
          </a:xfrm>
        </p:grpSpPr>
        <p:sp>
          <p:nvSpPr>
            <p:cNvPr id="1158" name="Прямоугольник 651"/>
            <p:cNvSpPr/>
            <p:nvPr/>
          </p:nvSpPr>
          <p:spPr>
            <a:xfrm>
              <a:off x="5817866" y="1362149"/>
              <a:ext cx="179880" cy="130803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333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43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559" name="Группа 653"/>
          <p:cNvGrpSpPr>
            <a:grpSpLocks/>
          </p:cNvGrpSpPr>
          <p:nvPr/>
        </p:nvGrpSpPr>
        <p:grpSpPr bwMode="auto">
          <a:xfrm rot="20004129">
            <a:off x="2446134" y="5758843"/>
            <a:ext cx="944582" cy="179142"/>
            <a:chOff x="4686475" y="1966279"/>
            <a:chExt cx="816319" cy="186842"/>
          </a:xfrm>
        </p:grpSpPr>
        <p:grpSp>
          <p:nvGrpSpPr>
            <p:cNvPr id="96" name="Группа 311"/>
            <p:cNvGrpSpPr>
              <a:grpSpLocks/>
            </p:cNvGrpSpPr>
            <p:nvPr/>
          </p:nvGrpSpPr>
          <p:grpSpPr bwMode="auto">
            <a:xfrm>
              <a:off x="4972040" y="1977772"/>
              <a:ext cx="232302" cy="175236"/>
              <a:chOff x="5785908" y="1360230"/>
              <a:chExt cx="232302" cy="175236"/>
            </a:xfrm>
          </p:grpSpPr>
          <p:sp>
            <p:nvSpPr>
              <p:cNvPr id="1156" name="Прямоугольник 1155"/>
              <p:cNvSpPr/>
              <p:nvPr/>
            </p:nvSpPr>
            <p:spPr>
              <a:xfrm>
                <a:off x="5809042" y="1360230"/>
                <a:ext cx="175608" cy="11258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3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47</a:t>
                </a:r>
              </a:p>
            </p:txBody>
          </p:sp>
        </p:grpSp>
        <p:grpSp>
          <p:nvGrpSpPr>
            <p:cNvPr id="97" name="Группа 312"/>
            <p:cNvGrpSpPr>
              <a:grpSpLocks/>
            </p:cNvGrpSpPr>
            <p:nvPr/>
          </p:nvGrpSpPr>
          <p:grpSpPr bwMode="auto">
            <a:xfrm>
              <a:off x="5270492" y="1966279"/>
              <a:ext cx="232302" cy="186728"/>
              <a:chOff x="5785908" y="1348737"/>
              <a:chExt cx="232302" cy="186728"/>
            </a:xfrm>
          </p:grpSpPr>
          <p:sp>
            <p:nvSpPr>
              <p:cNvPr id="1154" name="Прямоугольник 1153"/>
              <p:cNvSpPr/>
              <p:nvPr/>
            </p:nvSpPr>
            <p:spPr>
              <a:xfrm>
                <a:off x="5798180" y="1348737"/>
                <a:ext cx="196187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2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45</a:t>
                </a:r>
              </a:p>
            </p:txBody>
          </p:sp>
        </p:grpSp>
        <p:grpSp>
          <p:nvGrpSpPr>
            <p:cNvPr id="98" name="Группа 318"/>
            <p:cNvGrpSpPr>
              <a:grpSpLocks/>
            </p:cNvGrpSpPr>
            <p:nvPr/>
          </p:nvGrpSpPr>
          <p:grpSpPr bwMode="auto">
            <a:xfrm>
              <a:off x="4686475" y="1976392"/>
              <a:ext cx="232302" cy="176729"/>
              <a:chOff x="5786095" y="1358850"/>
              <a:chExt cx="232302" cy="176729"/>
            </a:xfrm>
          </p:grpSpPr>
          <p:sp>
            <p:nvSpPr>
              <p:cNvPr id="1152" name="Прямоугольник 1151"/>
              <p:cNvSpPr/>
              <p:nvPr/>
            </p:nvSpPr>
            <p:spPr>
              <a:xfrm>
                <a:off x="5789621" y="1358850"/>
                <a:ext cx="197559" cy="12086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27" name="TextBox 939"/>
              <p:cNvSpPr txBox="1">
                <a:spLocks noChangeArrowheads="1"/>
              </p:cNvSpPr>
              <p:nvPr/>
            </p:nvSpPr>
            <p:spPr bwMode="auto">
              <a:xfrm>
                <a:off x="5786095" y="1375076"/>
                <a:ext cx="232302" cy="1605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49</a:t>
                </a:r>
              </a:p>
            </p:txBody>
          </p:sp>
        </p:grpSp>
      </p:grpSp>
      <p:grpSp>
        <p:nvGrpSpPr>
          <p:cNvPr id="99" name="Группа 663"/>
          <p:cNvGrpSpPr>
            <a:grpSpLocks/>
          </p:cNvGrpSpPr>
          <p:nvPr/>
        </p:nvGrpSpPr>
        <p:grpSpPr bwMode="auto">
          <a:xfrm rot="20004129">
            <a:off x="2336107" y="5584659"/>
            <a:ext cx="929957" cy="183097"/>
            <a:chOff x="4686508" y="1962171"/>
            <a:chExt cx="816286" cy="190967"/>
          </a:xfrm>
        </p:grpSpPr>
        <p:grpSp>
          <p:nvGrpSpPr>
            <p:cNvPr id="100" name="Группа 311"/>
            <p:cNvGrpSpPr>
              <a:grpSpLocks/>
            </p:cNvGrpSpPr>
            <p:nvPr/>
          </p:nvGrpSpPr>
          <p:grpSpPr bwMode="auto">
            <a:xfrm>
              <a:off x="4972040" y="1988399"/>
              <a:ext cx="232302" cy="164609"/>
              <a:chOff x="5785908" y="1370857"/>
              <a:chExt cx="232302" cy="164609"/>
            </a:xfrm>
          </p:grpSpPr>
          <p:sp>
            <p:nvSpPr>
              <p:cNvPr id="1147" name="Прямоугольник 1146"/>
              <p:cNvSpPr/>
              <p:nvPr/>
            </p:nvSpPr>
            <p:spPr>
              <a:xfrm>
                <a:off x="5811050" y="1370857"/>
                <a:ext cx="185330" cy="11590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2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46</a:t>
                </a:r>
              </a:p>
            </p:txBody>
          </p:sp>
        </p:grpSp>
        <p:grpSp>
          <p:nvGrpSpPr>
            <p:cNvPr id="101" name="Группа 312"/>
            <p:cNvGrpSpPr>
              <a:grpSpLocks/>
            </p:cNvGrpSpPr>
            <p:nvPr/>
          </p:nvGrpSpPr>
          <p:grpSpPr bwMode="auto">
            <a:xfrm>
              <a:off x="5270492" y="1962171"/>
              <a:ext cx="232302" cy="190836"/>
              <a:chOff x="5785908" y="1344629"/>
              <a:chExt cx="232302" cy="190836"/>
            </a:xfrm>
          </p:grpSpPr>
          <p:sp>
            <p:nvSpPr>
              <p:cNvPr id="1145" name="Прямоугольник 669"/>
              <p:cNvSpPr/>
              <p:nvPr/>
            </p:nvSpPr>
            <p:spPr>
              <a:xfrm>
                <a:off x="5791568" y="1344629"/>
                <a:ext cx="189510" cy="13245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20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44</a:t>
                </a:r>
              </a:p>
            </p:txBody>
          </p:sp>
        </p:grpSp>
        <p:grpSp>
          <p:nvGrpSpPr>
            <p:cNvPr id="102" name="Группа 318"/>
            <p:cNvGrpSpPr>
              <a:grpSpLocks/>
            </p:cNvGrpSpPr>
            <p:nvPr/>
          </p:nvGrpSpPr>
          <p:grpSpPr bwMode="auto">
            <a:xfrm>
              <a:off x="4686508" y="1992194"/>
              <a:ext cx="232302" cy="160944"/>
              <a:chOff x="5786128" y="1374652"/>
              <a:chExt cx="232302" cy="160944"/>
            </a:xfrm>
          </p:grpSpPr>
          <p:sp>
            <p:nvSpPr>
              <p:cNvPr id="1143" name="Прямоугольник 1142"/>
              <p:cNvSpPr/>
              <p:nvPr/>
            </p:nvSpPr>
            <p:spPr>
              <a:xfrm>
                <a:off x="5815987" y="1374652"/>
                <a:ext cx="186723" cy="1175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18" name="TextBox 939"/>
              <p:cNvSpPr txBox="1">
                <a:spLocks noChangeArrowheads="1"/>
              </p:cNvSpPr>
              <p:nvPr/>
            </p:nvSpPr>
            <p:spPr bwMode="auto">
              <a:xfrm>
                <a:off x="5786128" y="137509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48</a:t>
                </a:r>
              </a:p>
            </p:txBody>
          </p:sp>
        </p:grpSp>
      </p:grpSp>
      <p:grpSp>
        <p:nvGrpSpPr>
          <p:cNvPr id="103" name="Группа 673"/>
          <p:cNvGrpSpPr>
            <a:grpSpLocks/>
          </p:cNvGrpSpPr>
          <p:nvPr/>
        </p:nvGrpSpPr>
        <p:grpSpPr bwMode="auto">
          <a:xfrm rot="20196954">
            <a:off x="2103112" y="5286195"/>
            <a:ext cx="937927" cy="190649"/>
            <a:chOff x="4686540" y="1954293"/>
            <a:chExt cx="816324" cy="198843"/>
          </a:xfrm>
        </p:grpSpPr>
        <p:grpSp>
          <p:nvGrpSpPr>
            <p:cNvPr id="104" name="Группа 311"/>
            <p:cNvGrpSpPr>
              <a:grpSpLocks/>
            </p:cNvGrpSpPr>
            <p:nvPr/>
          </p:nvGrpSpPr>
          <p:grpSpPr bwMode="auto">
            <a:xfrm>
              <a:off x="4972040" y="1954293"/>
              <a:ext cx="232302" cy="198715"/>
              <a:chOff x="5785908" y="1336751"/>
              <a:chExt cx="232302" cy="198715"/>
            </a:xfrm>
          </p:grpSpPr>
          <p:sp>
            <p:nvSpPr>
              <p:cNvPr id="1138" name="Прямоугольник 681"/>
              <p:cNvSpPr/>
              <p:nvPr/>
            </p:nvSpPr>
            <p:spPr>
              <a:xfrm>
                <a:off x="5796900" y="1336751"/>
                <a:ext cx="176855" cy="14073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1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22</a:t>
                </a:r>
              </a:p>
            </p:txBody>
          </p:sp>
        </p:grpSp>
        <p:grpSp>
          <p:nvGrpSpPr>
            <p:cNvPr id="105" name="Группа 312"/>
            <p:cNvGrpSpPr>
              <a:grpSpLocks/>
            </p:cNvGrpSpPr>
            <p:nvPr/>
          </p:nvGrpSpPr>
          <p:grpSpPr bwMode="auto">
            <a:xfrm>
              <a:off x="5270511" y="1961256"/>
              <a:ext cx="232353" cy="191787"/>
              <a:chOff x="5785927" y="1343714"/>
              <a:chExt cx="232353" cy="191787"/>
            </a:xfrm>
          </p:grpSpPr>
          <p:sp>
            <p:nvSpPr>
              <p:cNvPr id="1136" name="Прямоугольник 1135"/>
              <p:cNvSpPr/>
              <p:nvPr/>
            </p:nvSpPr>
            <p:spPr>
              <a:xfrm>
                <a:off x="5785927" y="1343714"/>
                <a:ext cx="178236" cy="14404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11" name="TextBox 939"/>
              <p:cNvSpPr txBox="1">
                <a:spLocks noChangeArrowheads="1"/>
              </p:cNvSpPr>
              <p:nvPr/>
            </p:nvSpPr>
            <p:spPr bwMode="auto">
              <a:xfrm>
                <a:off x="5785978" y="1374999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20</a:t>
                </a:r>
              </a:p>
            </p:txBody>
          </p:sp>
        </p:grpSp>
        <p:grpSp>
          <p:nvGrpSpPr>
            <p:cNvPr id="108" name="Группа 318"/>
            <p:cNvGrpSpPr>
              <a:grpSpLocks/>
            </p:cNvGrpSpPr>
            <p:nvPr/>
          </p:nvGrpSpPr>
          <p:grpSpPr bwMode="auto">
            <a:xfrm>
              <a:off x="4686540" y="1976589"/>
              <a:ext cx="232302" cy="176547"/>
              <a:chOff x="5786160" y="1359047"/>
              <a:chExt cx="232302" cy="176547"/>
            </a:xfrm>
          </p:grpSpPr>
          <p:sp>
            <p:nvSpPr>
              <p:cNvPr id="1134" name="Прямоугольник 1133"/>
              <p:cNvSpPr/>
              <p:nvPr/>
            </p:nvSpPr>
            <p:spPr>
              <a:xfrm>
                <a:off x="5788833" y="1359047"/>
                <a:ext cx="175473" cy="13908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09" name="TextBox 939"/>
              <p:cNvSpPr txBox="1">
                <a:spLocks noChangeArrowheads="1"/>
              </p:cNvSpPr>
              <p:nvPr/>
            </p:nvSpPr>
            <p:spPr bwMode="auto">
              <a:xfrm>
                <a:off x="5786160" y="1375092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24</a:t>
                </a:r>
              </a:p>
            </p:txBody>
          </p:sp>
        </p:grpSp>
      </p:grpSp>
      <p:grpSp>
        <p:nvGrpSpPr>
          <p:cNvPr id="111" name="Группа 683"/>
          <p:cNvGrpSpPr>
            <a:grpSpLocks/>
          </p:cNvGrpSpPr>
          <p:nvPr/>
        </p:nvGrpSpPr>
        <p:grpSpPr bwMode="auto">
          <a:xfrm rot="20293408">
            <a:off x="2110669" y="4726957"/>
            <a:ext cx="1543832" cy="210635"/>
            <a:chOff x="4686551" y="1946223"/>
            <a:chExt cx="1362611" cy="219688"/>
          </a:xfrm>
        </p:grpSpPr>
        <p:grpSp>
          <p:nvGrpSpPr>
            <p:cNvPr id="113" name="Группа 311"/>
            <p:cNvGrpSpPr>
              <a:grpSpLocks/>
            </p:cNvGrpSpPr>
            <p:nvPr/>
          </p:nvGrpSpPr>
          <p:grpSpPr bwMode="auto">
            <a:xfrm>
              <a:off x="4972040" y="1946223"/>
              <a:ext cx="232302" cy="214809"/>
              <a:chOff x="5785908" y="1328681"/>
              <a:chExt cx="232302" cy="214809"/>
            </a:xfrm>
          </p:grpSpPr>
          <p:sp>
            <p:nvSpPr>
              <p:cNvPr id="1129" name="Прямоугольник 1128"/>
              <p:cNvSpPr/>
              <p:nvPr/>
            </p:nvSpPr>
            <p:spPr>
              <a:xfrm>
                <a:off x="5805719" y="1328681"/>
                <a:ext cx="182150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0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14" name="Группа 312"/>
            <p:cNvGrpSpPr>
              <a:grpSpLocks/>
            </p:cNvGrpSpPr>
            <p:nvPr/>
          </p:nvGrpSpPr>
          <p:grpSpPr bwMode="auto">
            <a:xfrm>
              <a:off x="5270756" y="1956894"/>
              <a:ext cx="232302" cy="204261"/>
              <a:chOff x="5786172" y="1339352"/>
              <a:chExt cx="232302" cy="204261"/>
            </a:xfrm>
          </p:grpSpPr>
          <p:sp>
            <p:nvSpPr>
              <p:cNvPr id="1127" name="Прямоугольник 1126"/>
              <p:cNvSpPr/>
              <p:nvPr/>
            </p:nvSpPr>
            <p:spPr>
              <a:xfrm>
                <a:off x="5806568" y="1339352"/>
                <a:ext cx="165336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02" name="TextBox 939"/>
              <p:cNvSpPr txBox="1">
                <a:spLocks noChangeArrowheads="1"/>
              </p:cNvSpPr>
              <p:nvPr/>
            </p:nvSpPr>
            <p:spPr bwMode="auto">
              <a:xfrm>
                <a:off x="5786172" y="1367060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15" name="Группа 315"/>
            <p:cNvGrpSpPr>
              <a:grpSpLocks/>
            </p:cNvGrpSpPr>
            <p:nvPr/>
          </p:nvGrpSpPr>
          <p:grpSpPr bwMode="auto">
            <a:xfrm>
              <a:off x="5543806" y="1963153"/>
              <a:ext cx="232302" cy="198003"/>
              <a:chOff x="5786170" y="1345611"/>
              <a:chExt cx="232302" cy="198003"/>
            </a:xfrm>
          </p:grpSpPr>
          <p:sp>
            <p:nvSpPr>
              <p:cNvPr id="1125" name="Прямоугольник 693"/>
              <p:cNvSpPr/>
              <p:nvPr/>
            </p:nvSpPr>
            <p:spPr>
              <a:xfrm>
                <a:off x="5801361" y="1345611"/>
                <a:ext cx="169540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300" name="TextBox 939"/>
              <p:cNvSpPr txBox="1">
                <a:spLocks noChangeArrowheads="1"/>
              </p:cNvSpPr>
              <p:nvPr/>
            </p:nvSpPr>
            <p:spPr bwMode="auto">
              <a:xfrm>
                <a:off x="5786170" y="1367061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16" name="Группа 318"/>
            <p:cNvGrpSpPr>
              <a:grpSpLocks/>
            </p:cNvGrpSpPr>
            <p:nvPr/>
          </p:nvGrpSpPr>
          <p:grpSpPr bwMode="auto">
            <a:xfrm>
              <a:off x="4686551" y="1962971"/>
              <a:ext cx="232302" cy="198185"/>
              <a:chOff x="5786171" y="1345429"/>
              <a:chExt cx="232302" cy="198185"/>
            </a:xfrm>
          </p:grpSpPr>
          <p:sp>
            <p:nvSpPr>
              <p:cNvPr id="1123" name="Прямоугольник 1122"/>
              <p:cNvSpPr/>
              <p:nvPr/>
            </p:nvSpPr>
            <p:spPr>
              <a:xfrm>
                <a:off x="5808293" y="1345429"/>
                <a:ext cx="184952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98" name="TextBox 939"/>
              <p:cNvSpPr txBox="1">
                <a:spLocks noChangeArrowheads="1"/>
              </p:cNvSpPr>
              <p:nvPr/>
            </p:nvSpPr>
            <p:spPr bwMode="auto">
              <a:xfrm>
                <a:off x="5786171" y="1367061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17" name="Группа 321"/>
            <p:cNvGrpSpPr>
              <a:grpSpLocks/>
            </p:cNvGrpSpPr>
            <p:nvPr/>
          </p:nvGrpSpPr>
          <p:grpSpPr bwMode="auto">
            <a:xfrm>
              <a:off x="5809529" y="1967515"/>
              <a:ext cx="239633" cy="198396"/>
              <a:chOff x="5778841" y="1345215"/>
              <a:chExt cx="239633" cy="198396"/>
            </a:xfrm>
          </p:grpSpPr>
          <p:sp>
            <p:nvSpPr>
              <p:cNvPr id="1121" name="Прямоугольник 1120"/>
              <p:cNvSpPr/>
              <p:nvPr/>
            </p:nvSpPr>
            <p:spPr>
              <a:xfrm>
                <a:off x="5778841" y="1345215"/>
                <a:ext cx="1849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96" name="TextBox 939"/>
              <p:cNvSpPr txBox="1">
                <a:spLocks noChangeArrowheads="1"/>
              </p:cNvSpPr>
              <p:nvPr/>
            </p:nvSpPr>
            <p:spPr bwMode="auto">
              <a:xfrm>
                <a:off x="5786172" y="136705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18" name="Группа 699"/>
          <p:cNvGrpSpPr>
            <a:grpSpLocks/>
          </p:cNvGrpSpPr>
          <p:nvPr/>
        </p:nvGrpSpPr>
        <p:grpSpPr bwMode="auto">
          <a:xfrm rot="20293408">
            <a:off x="612871" y="5306192"/>
            <a:ext cx="1543832" cy="212971"/>
            <a:chOff x="4686566" y="1943791"/>
            <a:chExt cx="1362611" cy="222125"/>
          </a:xfrm>
        </p:grpSpPr>
        <p:grpSp>
          <p:nvGrpSpPr>
            <p:cNvPr id="119" name="Группа 311"/>
            <p:cNvGrpSpPr>
              <a:grpSpLocks/>
            </p:cNvGrpSpPr>
            <p:nvPr/>
          </p:nvGrpSpPr>
          <p:grpSpPr bwMode="auto">
            <a:xfrm>
              <a:off x="4972040" y="1943791"/>
              <a:ext cx="232302" cy="217241"/>
              <a:chOff x="5785908" y="1326249"/>
              <a:chExt cx="232302" cy="217241"/>
            </a:xfrm>
          </p:grpSpPr>
          <p:sp>
            <p:nvSpPr>
              <p:cNvPr id="1114" name="Прямоугольник 713"/>
              <p:cNvSpPr/>
              <p:nvPr/>
            </p:nvSpPr>
            <p:spPr>
              <a:xfrm>
                <a:off x="5805804" y="1326249"/>
                <a:ext cx="184952" cy="15398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8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20" name="Группа 312"/>
            <p:cNvGrpSpPr>
              <a:grpSpLocks/>
            </p:cNvGrpSpPr>
            <p:nvPr/>
          </p:nvGrpSpPr>
          <p:grpSpPr bwMode="auto">
            <a:xfrm>
              <a:off x="5270771" y="1948125"/>
              <a:ext cx="232302" cy="213035"/>
              <a:chOff x="5786187" y="1330583"/>
              <a:chExt cx="232302" cy="213035"/>
            </a:xfrm>
          </p:grpSpPr>
          <p:sp>
            <p:nvSpPr>
              <p:cNvPr id="1112" name="Прямоугольник 1111"/>
              <p:cNvSpPr/>
              <p:nvPr/>
            </p:nvSpPr>
            <p:spPr>
              <a:xfrm>
                <a:off x="5806229" y="1330583"/>
                <a:ext cx="165336" cy="14901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87" name="TextBox 939"/>
              <p:cNvSpPr txBox="1">
                <a:spLocks noChangeArrowheads="1"/>
              </p:cNvSpPr>
              <p:nvPr/>
            </p:nvSpPr>
            <p:spPr bwMode="auto">
              <a:xfrm>
                <a:off x="5786187" y="1367066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23" name="Группа 315"/>
            <p:cNvGrpSpPr>
              <a:grpSpLocks/>
            </p:cNvGrpSpPr>
            <p:nvPr/>
          </p:nvGrpSpPr>
          <p:grpSpPr bwMode="auto">
            <a:xfrm>
              <a:off x="5543821" y="1957763"/>
              <a:ext cx="232302" cy="203398"/>
              <a:chOff x="5786185" y="1340221"/>
              <a:chExt cx="232302" cy="203398"/>
            </a:xfrm>
          </p:grpSpPr>
          <p:sp>
            <p:nvSpPr>
              <p:cNvPr id="1110" name="Прямоугольник 1109"/>
              <p:cNvSpPr/>
              <p:nvPr/>
            </p:nvSpPr>
            <p:spPr>
              <a:xfrm>
                <a:off x="5805807" y="1340221"/>
                <a:ext cx="166737" cy="15067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85" name="TextBox 939"/>
              <p:cNvSpPr txBox="1">
                <a:spLocks noChangeArrowheads="1"/>
              </p:cNvSpPr>
              <p:nvPr/>
            </p:nvSpPr>
            <p:spPr bwMode="auto">
              <a:xfrm>
                <a:off x="5786185" y="1367067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60" name="Группа 318"/>
            <p:cNvGrpSpPr>
              <a:grpSpLocks/>
            </p:cNvGrpSpPr>
            <p:nvPr/>
          </p:nvGrpSpPr>
          <p:grpSpPr bwMode="auto">
            <a:xfrm>
              <a:off x="4686566" y="1957581"/>
              <a:ext cx="232302" cy="203581"/>
              <a:chOff x="5786186" y="1340039"/>
              <a:chExt cx="232302" cy="203581"/>
            </a:xfrm>
          </p:grpSpPr>
          <p:sp>
            <p:nvSpPr>
              <p:cNvPr id="1108" name="Прямоугольник 1107"/>
              <p:cNvSpPr/>
              <p:nvPr/>
            </p:nvSpPr>
            <p:spPr>
              <a:xfrm>
                <a:off x="5811338" y="1340039"/>
                <a:ext cx="184952" cy="15067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83" name="TextBox 939"/>
              <p:cNvSpPr txBox="1">
                <a:spLocks noChangeArrowheads="1"/>
              </p:cNvSpPr>
              <p:nvPr/>
            </p:nvSpPr>
            <p:spPr bwMode="auto">
              <a:xfrm>
                <a:off x="5786186" y="1367068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34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61" name="Группа 321"/>
            <p:cNvGrpSpPr>
              <a:grpSpLocks/>
            </p:cNvGrpSpPr>
            <p:nvPr/>
          </p:nvGrpSpPr>
          <p:grpSpPr bwMode="auto">
            <a:xfrm>
              <a:off x="5809032" y="1963357"/>
              <a:ext cx="240145" cy="202559"/>
              <a:chOff x="5778344" y="1341057"/>
              <a:chExt cx="240145" cy="202559"/>
            </a:xfrm>
          </p:grpSpPr>
          <p:sp>
            <p:nvSpPr>
              <p:cNvPr id="1106" name="Прямоугольник 1105"/>
              <p:cNvSpPr/>
              <p:nvPr/>
            </p:nvSpPr>
            <p:spPr>
              <a:xfrm>
                <a:off x="5778344" y="1341057"/>
                <a:ext cx="182150" cy="15398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81" name="TextBox 939"/>
              <p:cNvSpPr txBox="1">
                <a:spLocks noChangeArrowheads="1"/>
              </p:cNvSpPr>
              <p:nvPr/>
            </p:nvSpPr>
            <p:spPr bwMode="auto">
              <a:xfrm>
                <a:off x="5786187" y="1367064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62" name="Группа 715"/>
          <p:cNvGrpSpPr>
            <a:grpSpLocks/>
          </p:cNvGrpSpPr>
          <p:nvPr/>
        </p:nvGrpSpPr>
        <p:grpSpPr bwMode="auto">
          <a:xfrm rot="20293408">
            <a:off x="612868" y="5749105"/>
            <a:ext cx="1543832" cy="212989"/>
            <a:chOff x="4686566" y="1943774"/>
            <a:chExt cx="1362611" cy="222143"/>
          </a:xfrm>
        </p:grpSpPr>
        <p:grpSp>
          <p:nvGrpSpPr>
            <p:cNvPr id="50563" name="Группа 311"/>
            <p:cNvGrpSpPr>
              <a:grpSpLocks/>
            </p:cNvGrpSpPr>
            <p:nvPr/>
          </p:nvGrpSpPr>
          <p:grpSpPr bwMode="auto">
            <a:xfrm>
              <a:off x="4972040" y="1943774"/>
              <a:ext cx="232302" cy="217258"/>
              <a:chOff x="5785908" y="1326232"/>
              <a:chExt cx="232302" cy="217258"/>
            </a:xfrm>
          </p:grpSpPr>
          <p:sp>
            <p:nvSpPr>
              <p:cNvPr id="1099" name="Прямоугольник 729"/>
              <p:cNvSpPr/>
              <p:nvPr/>
            </p:nvSpPr>
            <p:spPr>
              <a:xfrm>
                <a:off x="5805810" y="1326232"/>
                <a:ext cx="184952" cy="15398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7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32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65" name="Группа 312"/>
            <p:cNvGrpSpPr>
              <a:grpSpLocks/>
            </p:cNvGrpSpPr>
            <p:nvPr/>
          </p:nvGrpSpPr>
          <p:grpSpPr bwMode="auto">
            <a:xfrm>
              <a:off x="5270771" y="1948108"/>
              <a:ext cx="232302" cy="213054"/>
              <a:chOff x="5786187" y="1330566"/>
              <a:chExt cx="232302" cy="213054"/>
            </a:xfrm>
          </p:grpSpPr>
          <p:sp>
            <p:nvSpPr>
              <p:cNvPr id="1097" name="Прямоугольник 1096"/>
              <p:cNvSpPr/>
              <p:nvPr/>
            </p:nvSpPr>
            <p:spPr>
              <a:xfrm>
                <a:off x="5806234" y="1330566"/>
                <a:ext cx="165336" cy="14901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72" name="TextBox 939"/>
              <p:cNvSpPr txBox="1">
                <a:spLocks noChangeArrowheads="1"/>
              </p:cNvSpPr>
              <p:nvPr/>
            </p:nvSpPr>
            <p:spPr bwMode="auto">
              <a:xfrm>
                <a:off x="5786187" y="136706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30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67" name="Группа 315"/>
            <p:cNvGrpSpPr>
              <a:grpSpLocks/>
            </p:cNvGrpSpPr>
            <p:nvPr/>
          </p:nvGrpSpPr>
          <p:grpSpPr bwMode="auto">
            <a:xfrm>
              <a:off x="5543821" y="1957748"/>
              <a:ext cx="232302" cy="203416"/>
              <a:chOff x="5786185" y="1340206"/>
              <a:chExt cx="232302" cy="203416"/>
            </a:xfrm>
          </p:grpSpPr>
          <p:sp>
            <p:nvSpPr>
              <p:cNvPr id="1095" name="Прямоугольник 1094"/>
              <p:cNvSpPr/>
              <p:nvPr/>
            </p:nvSpPr>
            <p:spPr>
              <a:xfrm>
                <a:off x="5805813" y="1340206"/>
                <a:ext cx="166737" cy="15067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70" name="TextBox 939"/>
              <p:cNvSpPr txBox="1">
                <a:spLocks noChangeArrowheads="1"/>
              </p:cNvSpPr>
              <p:nvPr/>
            </p:nvSpPr>
            <p:spPr bwMode="auto">
              <a:xfrm>
                <a:off x="5786185" y="136706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69" name="Группа 318"/>
            <p:cNvGrpSpPr>
              <a:grpSpLocks/>
            </p:cNvGrpSpPr>
            <p:nvPr/>
          </p:nvGrpSpPr>
          <p:grpSpPr bwMode="auto">
            <a:xfrm>
              <a:off x="4686566" y="1952646"/>
              <a:ext cx="232302" cy="208518"/>
              <a:chOff x="5786186" y="1335104"/>
              <a:chExt cx="232302" cy="208518"/>
            </a:xfrm>
          </p:grpSpPr>
          <p:sp>
            <p:nvSpPr>
              <p:cNvPr id="1093" name="Прямоугольник 1092"/>
              <p:cNvSpPr/>
              <p:nvPr/>
            </p:nvSpPr>
            <p:spPr>
              <a:xfrm>
                <a:off x="5812953" y="1335104"/>
                <a:ext cx="183552" cy="15067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68" name="TextBox 939"/>
              <p:cNvSpPr txBox="1">
                <a:spLocks noChangeArrowheads="1"/>
              </p:cNvSpPr>
              <p:nvPr/>
            </p:nvSpPr>
            <p:spPr bwMode="auto">
              <a:xfrm>
                <a:off x="5786186" y="136706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71" name="Группа 321"/>
            <p:cNvGrpSpPr>
              <a:grpSpLocks/>
            </p:cNvGrpSpPr>
            <p:nvPr/>
          </p:nvGrpSpPr>
          <p:grpSpPr bwMode="auto">
            <a:xfrm>
              <a:off x="5809038" y="1963342"/>
              <a:ext cx="240139" cy="202575"/>
              <a:chOff x="5778350" y="1341042"/>
              <a:chExt cx="240139" cy="202575"/>
            </a:xfrm>
          </p:grpSpPr>
          <p:sp>
            <p:nvSpPr>
              <p:cNvPr id="1091" name="Прямоугольник 1090"/>
              <p:cNvSpPr/>
              <p:nvPr/>
            </p:nvSpPr>
            <p:spPr>
              <a:xfrm>
                <a:off x="5778350" y="1341042"/>
                <a:ext cx="182150" cy="15398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66" name="TextBox 939"/>
              <p:cNvSpPr txBox="1">
                <a:spLocks noChangeArrowheads="1"/>
              </p:cNvSpPr>
              <p:nvPr/>
            </p:nvSpPr>
            <p:spPr bwMode="auto">
              <a:xfrm>
                <a:off x="5786187" y="1367064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26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573" name="Группа 731"/>
          <p:cNvGrpSpPr>
            <a:grpSpLocks/>
          </p:cNvGrpSpPr>
          <p:nvPr/>
        </p:nvGrpSpPr>
        <p:grpSpPr bwMode="auto">
          <a:xfrm rot="20004129">
            <a:off x="2599464" y="6069808"/>
            <a:ext cx="951264" cy="172287"/>
            <a:chOff x="4686214" y="1973316"/>
            <a:chExt cx="816580" cy="179692"/>
          </a:xfrm>
        </p:grpSpPr>
        <p:grpSp>
          <p:nvGrpSpPr>
            <p:cNvPr id="50574" name="Группа 311"/>
            <p:cNvGrpSpPr>
              <a:grpSpLocks/>
            </p:cNvGrpSpPr>
            <p:nvPr/>
          </p:nvGrpSpPr>
          <p:grpSpPr bwMode="auto">
            <a:xfrm>
              <a:off x="4972040" y="1989858"/>
              <a:ext cx="232302" cy="163150"/>
              <a:chOff x="5785908" y="1372316"/>
              <a:chExt cx="232302" cy="163150"/>
            </a:xfrm>
          </p:grpSpPr>
          <p:sp>
            <p:nvSpPr>
              <p:cNvPr id="1084" name="Прямоугольник 1083"/>
              <p:cNvSpPr/>
              <p:nvPr/>
            </p:nvSpPr>
            <p:spPr>
              <a:xfrm>
                <a:off x="5796568" y="1372316"/>
                <a:ext cx="171705" cy="11590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5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50575" name="Группа 312"/>
            <p:cNvGrpSpPr>
              <a:grpSpLocks/>
            </p:cNvGrpSpPr>
            <p:nvPr/>
          </p:nvGrpSpPr>
          <p:grpSpPr bwMode="auto">
            <a:xfrm>
              <a:off x="5270492" y="1992506"/>
              <a:ext cx="232302" cy="160502"/>
              <a:chOff x="5785908" y="1374964"/>
              <a:chExt cx="232302" cy="160502"/>
            </a:xfrm>
          </p:grpSpPr>
          <p:sp>
            <p:nvSpPr>
              <p:cNvPr id="1082" name="Прямоугольник 1081"/>
              <p:cNvSpPr/>
              <p:nvPr/>
            </p:nvSpPr>
            <p:spPr>
              <a:xfrm>
                <a:off x="5799855" y="1377514"/>
                <a:ext cx="170342" cy="11258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5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50576" name="Группа 318"/>
            <p:cNvGrpSpPr>
              <a:grpSpLocks/>
            </p:cNvGrpSpPr>
            <p:nvPr/>
          </p:nvGrpSpPr>
          <p:grpSpPr bwMode="auto">
            <a:xfrm>
              <a:off x="4686214" y="1973316"/>
              <a:ext cx="232376" cy="179691"/>
              <a:chOff x="5785834" y="1355774"/>
              <a:chExt cx="232376" cy="179691"/>
            </a:xfrm>
          </p:grpSpPr>
          <p:sp>
            <p:nvSpPr>
              <p:cNvPr id="1080" name="Прямоугольник 1079"/>
              <p:cNvSpPr/>
              <p:nvPr/>
            </p:nvSpPr>
            <p:spPr>
              <a:xfrm>
                <a:off x="5785834" y="1355774"/>
                <a:ext cx="171705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5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50577" name="Группа 741"/>
          <p:cNvGrpSpPr>
            <a:grpSpLocks/>
          </p:cNvGrpSpPr>
          <p:nvPr/>
        </p:nvGrpSpPr>
        <p:grpSpPr bwMode="auto">
          <a:xfrm rot="18376757">
            <a:off x="6103285" y="5443859"/>
            <a:ext cx="870199" cy="186178"/>
            <a:chOff x="4686288" y="1963522"/>
            <a:chExt cx="816506" cy="186178"/>
          </a:xfrm>
        </p:grpSpPr>
        <p:grpSp>
          <p:nvGrpSpPr>
            <p:cNvPr id="50578" name="Группа 311"/>
            <p:cNvGrpSpPr>
              <a:grpSpLocks/>
            </p:cNvGrpSpPr>
            <p:nvPr/>
          </p:nvGrpSpPr>
          <p:grpSpPr bwMode="auto">
            <a:xfrm>
              <a:off x="4972040" y="1995812"/>
              <a:ext cx="232302" cy="153888"/>
              <a:chOff x="5785908" y="1378270"/>
              <a:chExt cx="232302" cy="153888"/>
            </a:xfrm>
          </p:grpSpPr>
          <p:sp>
            <p:nvSpPr>
              <p:cNvPr id="1075" name="Прямоугольник 1074"/>
              <p:cNvSpPr/>
              <p:nvPr/>
            </p:nvSpPr>
            <p:spPr>
              <a:xfrm>
                <a:off x="5818653" y="1345268"/>
                <a:ext cx="180235" cy="16668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50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16</a:t>
                </a:r>
              </a:p>
            </p:txBody>
          </p:sp>
        </p:grpSp>
        <p:grpSp>
          <p:nvGrpSpPr>
            <p:cNvPr id="50580" name="Группа 312"/>
            <p:cNvGrpSpPr>
              <a:grpSpLocks/>
            </p:cNvGrpSpPr>
            <p:nvPr/>
          </p:nvGrpSpPr>
          <p:grpSpPr bwMode="auto">
            <a:xfrm>
              <a:off x="5270492" y="1963522"/>
              <a:ext cx="232302" cy="186178"/>
              <a:chOff x="5785908" y="1345980"/>
              <a:chExt cx="232302" cy="186178"/>
            </a:xfrm>
          </p:grpSpPr>
          <p:sp>
            <p:nvSpPr>
              <p:cNvPr id="1073" name="Прямоугольник 747"/>
              <p:cNvSpPr/>
              <p:nvPr/>
            </p:nvSpPr>
            <p:spPr>
              <a:xfrm>
                <a:off x="5801125" y="1345980"/>
                <a:ext cx="181725" cy="1381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4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15</a:t>
                </a:r>
              </a:p>
            </p:txBody>
          </p:sp>
        </p:grpSp>
        <p:grpSp>
          <p:nvGrpSpPr>
            <p:cNvPr id="50582" name="Группа 318"/>
            <p:cNvGrpSpPr>
              <a:grpSpLocks/>
            </p:cNvGrpSpPr>
            <p:nvPr/>
          </p:nvGrpSpPr>
          <p:grpSpPr bwMode="auto">
            <a:xfrm>
              <a:off x="4686288" y="1995812"/>
              <a:ext cx="232302" cy="153888"/>
              <a:chOff x="5785908" y="1378270"/>
              <a:chExt cx="232302" cy="153888"/>
            </a:xfrm>
          </p:grpSpPr>
          <p:sp>
            <p:nvSpPr>
              <p:cNvPr id="1071" name="Прямоугольник 1070"/>
              <p:cNvSpPr/>
              <p:nvPr/>
            </p:nvSpPr>
            <p:spPr>
              <a:xfrm>
                <a:off x="5816283" y="1351310"/>
                <a:ext cx="180236" cy="16033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4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</a:p>
            </p:txBody>
          </p:sp>
        </p:grpSp>
      </p:grpSp>
      <p:grpSp>
        <p:nvGrpSpPr>
          <p:cNvPr id="50584" name="Группа 751"/>
          <p:cNvGrpSpPr>
            <a:grpSpLocks/>
          </p:cNvGrpSpPr>
          <p:nvPr/>
        </p:nvGrpSpPr>
        <p:grpSpPr bwMode="auto">
          <a:xfrm rot="798261">
            <a:off x="5714631" y="6009672"/>
            <a:ext cx="598400" cy="169278"/>
            <a:chOff x="4676180" y="1984479"/>
            <a:chExt cx="528158" cy="176554"/>
          </a:xfrm>
        </p:grpSpPr>
        <p:grpSp>
          <p:nvGrpSpPr>
            <p:cNvPr id="50586" name="Группа 311"/>
            <p:cNvGrpSpPr>
              <a:grpSpLocks/>
            </p:cNvGrpSpPr>
            <p:nvPr/>
          </p:nvGrpSpPr>
          <p:grpSpPr bwMode="auto">
            <a:xfrm>
              <a:off x="4972036" y="1984479"/>
              <a:ext cx="232302" cy="176553"/>
              <a:chOff x="5785904" y="1366937"/>
              <a:chExt cx="232302" cy="176553"/>
            </a:xfrm>
          </p:grpSpPr>
          <p:sp>
            <p:nvSpPr>
              <p:cNvPr id="1066" name="Прямоугольник 1065"/>
              <p:cNvSpPr/>
              <p:nvPr/>
            </p:nvSpPr>
            <p:spPr>
              <a:xfrm>
                <a:off x="5806542" y="1386728"/>
                <a:ext cx="180748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41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28" name="Группа 318"/>
            <p:cNvGrpSpPr>
              <a:grpSpLocks/>
            </p:cNvGrpSpPr>
            <p:nvPr/>
          </p:nvGrpSpPr>
          <p:grpSpPr bwMode="auto">
            <a:xfrm>
              <a:off x="4676180" y="1984480"/>
              <a:ext cx="242411" cy="176553"/>
              <a:chOff x="5775800" y="1366938"/>
              <a:chExt cx="242411" cy="176553"/>
            </a:xfrm>
          </p:grpSpPr>
          <p:sp>
            <p:nvSpPr>
              <p:cNvPr id="1064" name="Прямоугольник 754"/>
              <p:cNvSpPr/>
              <p:nvPr/>
            </p:nvSpPr>
            <p:spPr>
              <a:xfrm>
                <a:off x="5775800" y="1375830"/>
                <a:ext cx="18495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39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29" name="Группа 758"/>
          <p:cNvGrpSpPr>
            <a:grpSpLocks/>
          </p:cNvGrpSpPr>
          <p:nvPr/>
        </p:nvGrpSpPr>
        <p:grpSpPr bwMode="auto">
          <a:xfrm rot="18421054">
            <a:off x="4463439" y="6202944"/>
            <a:ext cx="562760" cy="169278"/>
            <a:chOff x="4686289" y="1988117"/>
            <a:chExt cx="518049" cy="169278"/>
          </a:xfrm>
        </p:grpSpPr>
        <p:grpSp>
          <p:nvGrpSpPr>
            <p:cNvPr id="138" name="Группа 311"/>
            <p:cNvGrpSpPr>
              <a:grpSpLocks/>
            </p:cNvGrpSpPr>
            <p:nvPr/>
          </p:nvGrpSpPr>
          <p:grpSpPr bwMode="auto">
            <a:xfrm>
              <a:off x="4972036" y="1988117"/>
              <a:ext cx="232302" cy="169277"/>
              <a:chOff x="5785904" y="1370575"/>
              <a:chExt cx="232302" cy="169277"/>
            </a:xfrm>
          </p:grpSpPr>
          <p:sp>
            <p:nvSpPr>
              <p:cNvPr id="1060" name="Прямоугольник 1059"/>
              <p:cNvSpPr/>
              <p:nvPr/>
            </p:nvSpPr>
            <p:spPr>
              <a:xfrm>
                <a:off x="5815294" y="1377180"/>
                <a:ext cx="178288" cy="11747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35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41" name="Группа 318"/>
            <p:cNvGrpSpPr>
              <a:grpSpLocks/>
            </p:cNvGrpSpPr>
            <p:nvPr/>
          </p:nvGrpSpPr>
          <p:grpSpPr bwMode="auto">
            <a:xfrm>
              <a:off x="4686289" y="1988118"/>
              <a:ext cx="232302" cy="169277"/>
              <a:chOff x="5785909" y="1370576"/>
              <a:chExt cx="232302" cy="169277"/>
            </a:xfrm>
          </p:grpSpPr>
          <p:sp>
            <p:nvSpPr>
              <p:cNvPr id="1058" name="Прямоугольник 761"/>
              <p:cNvSpPr/>
              <p:nvPr/>
            </p:nvSpPr>
            <p:spPr>
              <a:xfrm>
                <a:off x="5765639" y="1361451"/>
                <a:ext cx="178288" cy="13176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33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42" name="Группа 765"/>
          <p:cNvGrpSpPr>
            <a:grpSpLocks/>
          </p:cNvGrpSpPr>
          <p:nvPr/>
        </p:nvGrpSpPr>
        <p:grpSpPr bwMode="auto">
          <a:xfrm rot="19147007">
            <a:off x="6892368" y="4785574"/>
            <a:ext cx="586947" cy="198637"/>
            <a:chOff x="4686288" y="1953858"/>
            <a:chExt cx="518050" cy="207174"/>
          </a:xfrm>
        </p:grpSpPr>
        <p:grpSp>
          <p:nvGrpSpPr>
            <p:cNvPr id="143" name="Группа 311"/>
            <p:cNvGrpSpPr>
              <a:grpSpLocks/>
            </p:cNvGrpSpPr>
            <p:nvPr/>
          </p:nvGrpSpPr>
          <p:grpSpPr bwMode="auto">
            <a:xfrm>
              <a:off x="4972036" y="1984479"/>
              <a:ext cx="232302" cy="176553"/>
              <a:chOff x="5785904" y="1366937"/>
              <a:chExt cx="232302" cy="176553"/>
            </a:xfrm>
          </p:grpSpPr>
          <p:sp>
            <p:nvSpPr>
              <p:cNvPr id="1054" name="Прямоугольник 1053"/>
              <p:cNvSpPr/>
              <p:nvPr/>
            </p:nvSpPr>
            <p:spPr>
              <a:xfrm>
                <a:off x="5812649" y="1375134"/>
                <a:ext cx="182150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29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44" name="Группа 318"/>
            <p:cNvGrpSpPr>
              <a:grpSpLocks/>
            </p:cNvGrpSpPr>
            <p:nvPr/>
          </p:nvGrpSpPr>
          <p:grpSpPr bwMode="auto">
            <a:xfrm>
              <a:off x="4686288" y="1953858"/>
              <a:ext cx="232302" cy="207174"/>
              <a:chOff x="5785908" y="1336316"/>
              <a:chExt cx="232302" cy="207174"/>
            </a:xfrm>
          </p:grpSpPr>
          <p:sp>
            <p:nvSpPr>
              <p:cNvPr id="1052" name="Прямоугольник 768"/>
              <p:cNvSpPr/>
              <p:nvPr/>
            </p:nvSpPr>
            <p:spPr>
              <a:xfrm>
                <a:off x="5812390" y="1336316"/>
                <a:ext cx="182150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2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45" name="Группа 772"/>
          <p:cNvGrpSpPr>
            <a:grpSpLocks/>
          </p:cNvGrpSpPr>
          <p:nvPr/>
        </p:nvGrpSpPr>
        <p:grpSpPr bwMode="auto">
          <a:xfrm rot="19335787">
            <a:off x="7403700" y="4771636"/>
            <a:ext cx="907494" cy="168300"/>
            <a:chOff x="4686383" y="1977560"/>
            <a:chExt cx="816411" cy="175534"/>
          </a:xfrm>
        </p:grpSpPr>
        <p:grpSp>
          <p:nvGrpSpPr>
            <p:cNvPr id="146" name="Группа 311"/>
            <p:cNvGrpSpPr>
              <a:grpSpLocks/>
            </p:cNvGrpSpPr>
            <p:nvPr/>
          </p:nvGrpSpPr>
          <p:grpSpPr bwMode="auto">
            <a:xfrm>
              <a:off x="4972040" y="1992506"/>
              <a:ext cx="232302" cy="160502"/>
              <a:chOff x="5785908" y="1374964"/>
              <a:chExt cx="232302" cy="160502"/>
            </a:xfrm>
          </p:grpSpPr>
          <p:sp>
            <p:nvSpPr>
              <p:cNvPr id="1048" name="Прямоугольник 1047"/>
              <p:cNvSpPr/>
              <p:nvPr/>
            </p:nvSpPr>
            <p:spPr>
              <a:xfrm>
                <a:off x="5815542" y="1388023"/>
                <a:ext cx="172808" cy="11093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2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16</a:t>
                </a:r>
              </a:p>
            </p:txBody>
          </p:sp>
        </p:grpSp>
        <p:grpSp>
          <p:nvGrpSpPr>
            <p:cNvPr id="147" name="Группа 312"/>
            <p:cNvGrpSpPr>
              <a:grpSpLocks/>
            </p:cNvGrpSpPr>
            <p:nvPr/>
          </p:nvGrpSpPr>
          <p:grpSpPr bwMode="auto">
            <a:xfrm>
              <a:off x="5270492" y="1981879"/>
              <a:ext cx="232302" cy="171128"/>
              <a:chOff x="5785908" y="1364337"/>
              <a:chExt cx="232302" cy="171128"/>
            </a:xfrm>
          </p:grpSpPr>
          <p:sp>
            <p:nvSpPr>
              <p:cNvPr id="1046" name="Прямоугольник 1045"/>
              <p:cNvSpPr/>
              <p:nvPr/>
            </p:nvSpPr>
            <p:spPr>
              <a:xfrm>
                <a:off x="5822197" y="1364337"/>
                <a:ext cx="165667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2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15</a:t>
                </a:r>
              </a:p>
            </p:txBody>
          </p:sp>
        </p:grpSp>
        <p:grpSp>
          <p:nvGrpSpPr>
            <p:cNvPr id="148" name="Группа 318"/>
            <p:cNvGrpSpPr>
              <a:grpSpLocks/>
            </p:cNvGrpSpPr>
            <p:nvPr/>
          </p:nvGrpSpPr>
          <p:grpSpPr bwMode="auto">
            <a:xfrm>
              <a:off x="4686383" y="1977560"/>
              <a:ext cx="232302" cy="175534"/>
              <a:chOff x="5786003" y="1360018"/>
              <a:chExt cx="232302" cy="175534"/>
            </a:xfrm>
          </p:grpSpPr>
          <p:sp>
            <p:nvSpPr>
              <p:cNvPr id="1044" name="Прямоугольник 776"/>
              <p:cNvSpPr/>
              <p:nvPr/>
            </p:nvSpPr>
            <p:spPr>
              <a:xfrm>
                <a:off x="5808227" y="1360018"/>
                <a:ext cx="171380" cy="1192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19" name="TextBox 939"/>
              <p:cNvSpPr txBox="1">
                <a:spLocks noChangeArrowheads="1"/>
              </p:cNvSpPr>
              <p:nvPr/>
            </p:nvSpPr>
            <p:spPr bwMode="auto">
              <a:xfrm>
                <a:off x="5786003" y="1375049"/>
                <a:ext cx="232302" cy="16050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</a:p>
            </p:txBody>
          </p:sp>
        </p:grpSp>
      </p:grpSp>
      <p:grpSp>
        <p:nvGrpSpPr>
          <p:cNvPr id="149" name="Группа 318"/>
          <p:cNvGrpSpPr>
            <a:grpSpLocks/>
          </p:cNvGrpSpPr>
          <p:nvPr/>
        </p:nvGrpSpPr>
        <p:grpSpPr bwMode="auto">
          <a:xfrm rot="19526171">
            <a:off x="7538525" y="5113878"/>
            <a:ext cx="368733" cy="214321"/>
            <a:chOff x="5762892" y="1377380"/>
            <a:chExt cx="255317" cy="128629"/>
          </a:xfrm>
        </p:grpSpPr>
        <p:sp>
          <p:nvSpPr>
            <p:cNvPr id="1039" name="Прямоугольник 1038"/>
            <p:cNvSpPr/>
            <p:nvPr/>
          </p:nvSpPr>
          <p:spPr>
            <a:xfrm>
              <a:off x="5803997" y="1377380"/>
              <a:ext cx="174775" cy="12767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214" name="TextBox 939"/>
            <p:cNvSpPr txBox="1">
              <a:spLocks noChangeArrowheads="1"/>
            </p:cNvSpPr>
            <p:nvPr/>
          </p:nvSpPr>
          <p:spPr bwMode="auto">
            <a:xfrm>
              <a:off x="5762892" y="1404415"/>
              <a:ext cx="255317" cy="10159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50" name="Группа 785"/>
          <p:cNvGrpSpPr>
            <a:grpSpLocks/>
          </p:cNvGrpSpPr>
          <p:nvPr/>
        </p:nvGrpSpPr>
        <p:grpSpPr bwMode="auto">
          <a:xfrm rot="18436279">
            <a:off x="6924672" y="5774655"/>
            <a:ext cx="562760" cy="169278"/>
            <a:chOff x="4686289" y="1988117"/>
            <a:chExt cx="518049" cy="169278"/>
          </a:xfrm>
        </p:grpSpPr>
        <p:grpSp>
          <p:nvGrpSpPr>
            <p:cNvPr id="151" name="Группа 311"/>
            <p:cNvGrpSpPr>
              <a:grpSpLocks/>
            </p:cNvGrpSpPr>
            <p:nvPr/>
          </p:nvGrpSpPr>
          <p:grpSpPr bwMode="auto">
            <a:xfrm>
              <a:off x="4972036" y="1988117"/>
              <a:ext cx="232302" cy="169277"/>
              <a:chOff x="5785904" y="1370575"/>
              <a:chExt cx="232302" cy="169277"/>
            </a:xfrm>
          </p:grpSpPr>
          <p:sp>
            <p:nvSpPr>
              <p:cNvPr id="1037" name="Прямоугольник 790"/>
              <p:cNvSpPr/>
              <p:nvPr/>
            </p:nvSpPr>
            <p:spPr>
              <a:xfrm>
                <a:off x="5817427" y="1359573"/>
                <a:ext cx="181210" cy="13970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12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52" name="Группа 318"/>
            <p:cNvGrpSpPr>
              <a:grpSpLocks/>
            </p:cNvGrpSpPr>
            <p:nvPr/>
          </p:nvGrpSpPr>
          <p:grpSpPr bwMode="auto">
            <a:xfrm>
              <a:off x="4686289" y="1988118"/>
              <a:ext cx="232302" cy="169277"/>
              <a:chOff x="5785909" y="1370576"/>
              <a:chExt cx="232302" cy="169277"/>
            </a:xfrm>
          </p:grpSpPr>
          <p:sp>
            <p:nvSpPr>
              <p:cNvPr id="1035" name="Прямоугольник 788"/>
              <p:cNvSpPr/>
              <p:nvPr/>
            </p:nvSpPr>
            <p:spPr>
              <a:xfrm>
                <a:off x="5828571" y="1358964"/>
                <a:ext cx="181210" cy="13811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10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53" name="Группа 792"/>
          <p:cNvGrpSpPr>
            <a:grpSpLocks/>
          </p:cNvGrpSpPr>
          <p:nvPr/>
        </p:nvGrpSpPr>
        <p:grpSpPr bwMode="auto">
          <a:xfrm rot="18436279">
            <a:off x="6250198" y="6005116"/>
            <a:ext cx="562760" cy="169278"/>
            <a:chOff x="4686289" y="1988117"/>
            <a:chExt cx="518049" cy="169278"/>
          </a:xfrm>
        </p:grpSpPr>
        <p:grpSp>
          <p:nvGrpSpPr>
            <p:cNvPr id="154" name="Группа 311"/>
            <p:cNvGrpSpPr>
              <a:grpSpLocks/>
            </p:cNvGrpSpPr>
            <p:nvPr/>
          </p:nvGrpSpPr>
          <p:grpSpPr bwMode="auto">
            <a:xfrm>
              <a:off x="4972036" y="1988117"/>
              <a:ext cx="232302" cy="169277"/>
              <a:chOff x="5785904" y="1370575"/>
              <a:chExt cx="232302" cy="169277"/>
            </a:xfrm>
          </p:grpSpPr>
          <p:sp>
            <p:nvSpPr>
              <p:cNvPr id="1031" name="Прямоугольник 1030"/>
              <p:cNvSpPr/>
              <p:nvPr/>
            </p:nvSpPr>
            <p:spPr>
              <a:xfrm>
                <a:off x="5808287" y="1357890"/>
                <a:ext cx="178288" cy="13811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06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55" name="Группа 318"/>
            <p:cNvGrpSpPr>
              <a:grpSpLocks/>
            </p:cNvGrpSpPr>
            <p:nvPr/>
          </p:nvGrpSpPr>
          <p:grpSpPr bwMode="auto">
            <a:xfrm>
              <a:off x="4686289" y="1988118"/>
              <a:ext cx="232302" cy="169277"/>
              <a:chOff x="5785909" y="1370576"/>
              <a:chExt cx="232302" cy="169277"/>
            </a:xfrm>
          </p:grpSpPr>
          <p:sp>
            <p:nvSpPr>
              <p:cNvPr id="1029" name="Прямоугольник 1028"/>
              <p:cNvSpPr/>
              <p:nvPr/>
            </p:nvSpPr>
            <p:spPr>
              <a:xfrm>
                <a:off x="5822086" y="1359483"/>
                <a:ext cx="178288" cy="13970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04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56" name="Группа 799"/>
          <p:cNvGrpSpPr>
            <a:grpSpLocks/>
          </p:cNvGrpSpPr>
          <p:nvPr/>
        </p:nvGrpSpPr>
        <p:grpSpPr bwMode="auto">
          <a:xfrm rot="18436279">
            <a:off x="6250198" y="6414247"/>
            <a:ext cx="562760" cy="169278"/>
            <a:chOff x="4686289" y="1988117"/>
            <a:chExt cx="518049" cy="169278"/>
          </a:xfrm>
        </p:grpSpPr>
        <p:grpSp>
          <p:nvGrpSpPr>
            <p:cNvPr id="157" name="Группа 311"/>
            <p:cNvGrpSpPr>
              <a:grpSpLocks/>
            </p:cNvGrpSpPr>
            <p:nvPr/>
          </p:nvGrpSpPr>
          <p:grpSpPr bwMode="auto">
            <a:xfrm>
              <a:off x="4972036" y="1988117"/>
              <a:ext cx="232302" cy="169277"/>
              <a:chOff x="5785904" y="1370575"/>
              <a:chExt cx="232302" cy="169277"/>
            </a:xfrm>
          </p:grpSpPr>
          <p:sp>
            <p:nvSpPr>
              <p:cNvPr id="1025" name="Прямоугольник 1024"/>
              <p:cNvSpPr/>
              <p:nvPr/>
            </p:nvSpPr>
            <p:spPr>
              <a:xfrm>
                <a:off x="5801705" y="1359953"/>
                <a:ext cx="178288" cy="14287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20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58" name="Группа 318"/>
            <p:cNvGrpSpPr>
              <a:grpSpLocks/>
            </p:cNvGrpSpPr>
            <p:nvPr/>
          </p:nvGrpSpPr>
          <p:grpSpPr bwMode="auto">
            <a:xfrm>
              <a:off x="4686289" y="1988118"/>
              <a:ext cx="232302" cy="169277"/>
              <a:chOff x="5785909" y="1370576"/>
              <a:chExt cx="232302" cy="169277"/>
            </a:xfrm>
          </p:grpSpPr>
          <p:sp>
            <p:nvSpPr>
              <p:cNvPr id="1023" name="Прямоугольник 1022"/>
              <p:cNvSpPr/>
              <p:nvPr/>
            </p:nvSpPr>
            <p:spPr>
              <a:xfrm>
                <a:off x="5821040" y="1362139"/>
                <a:ext cx="178288" cy="1381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98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59" name="Группа 806"/>
          <p:cNvGrpSpPr>
            <a:grpSpLocks/>
          </p:cNvGrpSpPr>
          <p:nvPr/>
        </p:nvGrpSpPr>
        <p:grpSpPr bwMode="auto">
          <a:xfrm rot="2912745">
            <a:off x="5762775" y="6474295"/>
            <a:ext cx="562760" cy="169278"/>
            <a:chOff x="4686289" y="1988117"/>
            <a:chExt cx="518049" cy="169278"/>
          </a:xfrm>
        </p:grpSpPr>
        <p:grpSp>
          <p:nvGrpSpPr>
            <p:cNvPr id="50592" name="Группа 311"/>
            <p:cNvGrpSpPr>
              <a:grpSpLocks/>
            </p:cNvGrpSpPr>
            <p:nvPr/>
          </p:nvGrpSpPr>
          <p:grpSpPr bwMode="auto">
            <a:xfrm>
              <a:off x="4972036" y="1988117"/>
              <a:ext cx="232302" cy="169277"/>
              <a:chOff x="5785904" y="1370575"/>
              <a:chExt cx="232302" cy="169277"/>
            </a:xfrm>
          </p:grpSpPr>
          <p:sp>
            <p:nvSpPr>
              <p:cNvPr id="1019" name="Прямоугольник 811"/>
              <p:cNvSpPr/>
              <p:nvPr/>
            </p:nvSpPr>
            <p:spPr>
              <a:xfrm>
                <a:off x="5779047" y="1382040"/>
                <a:ext cx="179750" cy="14446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9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596" name="Группа 318"/>
            <p:cNvGrpSpPr>
              <a:grpSpLocks/>
            </p:cNvGrpSpPr>
            <p:nvPr/>
          </p:nvGrpSpPr>
          <p:grpSpPr bwMode="auto">
            <a:xfrm>
              <a:off x="4686289" y="1988118"/>
              <a:ext cx="232302" cy="169277"/>
              <a:chOff x="5785909" y="1370576"/>
              <a:chExt cx="232302" cy="169277"/>
            </a:xfrm>
          </p:grpSpPr>
          <p:sp>
            <p:nvSpPr>
              <p:cNvPr id="1017" name="Прямоугольник 1016"/>
              <p:cNvSpPr/>
              <p:nvPr/>
            </p:nvSpPr>
            <p:spPr>
              <a:xfrm>
                <a:off x="5775265" y="1377100"/>
                <a:ext cx="181210" cy="1381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92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601" name="Группа 318"/>
          <p:cNvGrpSpPr>
            <a:grpSpLocks/>
          </p:cNvGrpSpPr>
          <p:nvPr/>
        </p:nvGrpSpPr>
        <p:grpSpPr bwMode="auto">
          <a:xfrm rot="560980">
            <a:off x="5193715" y="5833285"/>
            <a:ext cx="295176" cy="169277"/>
            <a:chOff x="5762892" y="1366936"/>
            <a:chExt cx="255317" cy="176553"/>
          </a:xfrm>
        </p:grpSpPr>
        <p:sp>
          <p:nvSpPr>
            <p:cNvPr id="1013" name="Прямоугольник 1012"/>
            <p:cNvSpPr/>
            <p:nvPr/>
          </p:nvSpPr>
          <p:spPr>
            <a:xfrm>
              <a:off x="5800402" y="1387650"/>
              <a:ext cx="179880" cy="134114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88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602" name="Группа 318"/>
          <p:cNvGrpSpPr>
            <a:grpSpLocks/>
          </p:cNvGrpSpPr>
          <p:nvPr/>
        </p:nvGrpSpPr>
        <p:grpSpPr bwMode="auto">
          <a:xfrm rot="560980">
            <a:off x="5441033" y="6586079"/>
            <a:ext cx="295176" cy="169277"/>
            <a:chOff x="5762892" y="1366936"/>
            <a:chExt cx="255317" cy="176553"/>
          </a:xfrm>
        </p:grpSpPr>
        <p:sp>
          <p:nvSpPr>
            <p:cNvPr id="1011" name="Прямоугольник 817"/>
            <p:cNvSpPr/>
            <p:nvPr/>
          </p:nvSpPr>
          <p:spPr>
            <a:xfrm>
              <a:off x="5799397" y="1387524"/>
              <a:ext cx="179881" cy="13577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86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603" name="Группа 318"/>
          <p:cNvGrpSpPr>
            <a:grpSpLocks/>
          </p:cNvGrpSpPr>
          <p:nvPr/>
        </p:nvGrpSpPr>
        <p:grpSpPr bwMode="auto">
          <a:xfrm rot="560980">
            <a:off x="5176582" y="6531986"/>
            <a:ext cx="295176" cy="173166"/>
            <a:chOff x="5762892" y="1362880"/>
            <a:chExt cx="255317" cy="180609"/>
          </a:xfrm>
        </p:grpSpPr>
        <p:sp>
          <p:nvSpPr>
            <p:cNvPr id="1009" name="Прямоугольник 1008"/>
            <p:cNvSpPr/>
            <p:nvPr/>
          </p:nvSpPr>
          <p:spPr>
            <a:xfrm>
              <a:off x="5803003" y="1362880"/>
              <a:ext cx="179880" cy="160606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84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604" name="Группа 318"/>
          <p:cNvGrpSpPr>
            <a:grpSpLocks/>
          </p:cNvGrpSpPr>
          <p:nvPr/>
        </p:nvGrpSpPr>
        <p:grpSpPr bwMode="auto">
          <a:xfrm rot="18081465">
            <a:off x="5340273" y="6285990"/>
            <a:ext cx="283012" cy="169277"/>
            <a:chOff x="5762892" y="1370574"/>
            <a:chExt cx="255317" cy="169277"/>
          </a:xfrm>
        </p:grpSpPr>
        <p:sp>
          <p:nvSpPr>
            <p:cNvPr id="1007" name="Прямоугольник 1006"/>
            <p:cNvSpPr/>
            <p:nvPr/>
          </p:nvSpPr>
          <p:spPr>
            <a:xfrm>
              <a:off x="5825235" y="1373769"/>
              <a:ext cx="176154" cy="12065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82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605" name="Группа 318"/>
          <p:cNvGrpSpPr>
            <a:grpSpLocks/>
          </p:cNvGrpSpPr>
          <p:nvPr/>
        </p:nvGrpSpPr>
        <p:grpSpPr bwMode="auto">
          <a:xfrm rot="19125052">
            <a:off x="5002088" y="6252111"/>
            <a:ext cx="295175" cy="169277"/>
            <a:chOff x="5762892" y="1366936"/>
            <a:chExt cx="255317" cy="176553"/>
          </a:xfrm>
        </p:grpSpPr>
        <p:sp>
          <p:nvSpPr>
            <p:cNvPr id="1005" name="Прямоугольник 826"/>
            <p:cNvSpPr/>
            <p:nvPr/>
          </p:nvSpPr>
          <p:spPr>
            <a:xfrm>
              <a:off x="5806272" y="1388376"/>
              <a:ext cx="182627" cy="132459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80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606" name="Группа 318"/>
          <p:cNvGrpSpPr>
            <a:grpSpLocks/>
          </p:cNvGrpSpPr>
          <p:nvPr/>
        </p:nvGrpSpPr>
        <p:grpSpPr bwMode="auto">
          <a:xfrm rot="20139088">
            <a:off x="5683915" y="6934800"/>
            <a:ext cx="295176" cy="180782"/>
            <a:chOff x="5762892" y="1354937"/>
            <a:chExt cx="255317" cy="188552"/>
          </a:xfrm>
        </p:grpSpPr>
        <p:sp>
          <p:nvSpPr>
            <p:cNvPr id="1003" name="Прямоугольник 829"/>
            <p:cNvSpPr/>
            <p:nvPr/>
          </p:nvSpPr>
          <p:spPr>
            <a:xfrm>
              <a:off x="5802072" y="1354937"/>
              <a:ext cx="179881" cy="149016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78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0607" name="Группа 831"/>
          <p:cNvGrpSpPr>
            <a:grpSpLocks/>
          </p:cNvGrpSpPr>
          <p:nvPr/>
        </p:nvGrpSpPr>
        <p:grpSpPr bwMode="auto">
          <a:xfrm rot="548153">
            <a:off x="4969029" y="6835696"/>
            <a:ext cx="593592" cy="171409"/>
            <a:chOff x="4680424" y="1982257"/>
            <a:chExt cx="523914" cy="178776"/>
          </a:xfrm>
        </p:grpSpPr>
        <p:grpSp>
          <p:nvGrpSpPr>
            <p:cNvPr id="160" name="Группа 311"/>
            <p:cNvGrpSpPr>
              <a:grpSpLocks/>
            </p:cNvGrpSpPr>
            <p:nvPr/>
          </p:nvGrpSpPr>
          <p:grpSpPr bwMode="auto">
            <a:xfrm>
              <a:off x="4961269" y="1984479"/>
              <a:ext cx="243069" cy="176553"/>
              <a:chOff x="5775137" y="1366937"/>
              <a:chExt cx="243069" cy="176553"/>
            </a:xfrm>
          </p:grpSpPr>
          <p:sp>
            <p:nvSpPr>
              <p:cNvPr id="1001" name="Прямоугольник 1000"/>
              <p:cNvSpPr/>
              <p:nvPr/>
            </p:nvSpPr>
            <p:spPr>
              <a:xfrm>
                <a:off x="5775137" y="1385521"/>
                <a:ext cx="182150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76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61" name="Группа 318"/>
            <p:cNvGrpSpPr>
              <a:grpSpLocks/>
            </p:cNvGrpSpPr>
            <p:nvPr/>
          </p:nvGrpSpPr>
          <p:grpSpPr bwMode="auto">
            <a:xfrm>
              <a:off x="4680424" y="1982257"/>
              <a:ext cx="238167" cy="178776"/>
              <a:chOff x="5780044" y="1364715"/>
              <a:chExt cx="238167" cy="178776"/>
            </a:xfrm>
          </p:grpSpPr>
          <p:sp>
            <p:nvSpPr>
              <p:cNvPr id="999" name="Прямоугольник 998"/>
              <p:cNvSpPr/>
              <p:nvPr/>
            </p:nvSpPr>
            <p:spPr>
              <a:xfrm>
                <a:off x="5780044" y="1364715"/>
                <a:ext cx="186354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74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62" name="Группа 838"/>
          <p:cNvGrpSpPr>
            <a:grpSpLocks/>
          </p:cNvGrpSpPr>
          <p:nvPr/>
        </p:nvGrpSpPr>
        <p:grpSpPr bwMode="auto">
          <a:xfrm rot="20037096">
            <a:off x="4864012" y="7173074"/>
            <a:ext cx="586948" cy="174052"/>
            <a:chOff x="4686289" y="1979500"/>
            <a:chExt cx="518049" cy="181533"/>
          </a:xfrm>
        </p:grpSpPr>
        <p:grpSp>
          <p:nvGrpSpPr>
            <p:cNvPr id="163" name="Группа 311"/>
            <p:cNvGrpSpPr>
              <a:grpSpLocks/>
            </p:cNvGrpSpPr>
            <p:nvPr/>
          </p:nvGrpSpPr>
          <p:grpSpPr bwMode="auto">
            <a:xfrm>
              <a:off x="4972036" y="1984479"/>
              <a:ext cx="232302" cy="176553"/>
              <a:chOff x="5785904" y="1366937"/>
              <a:chExt cx="232302" cy="176553"/>
            </a:xfrm>
          </p:grpSpPr>
          <p:sp>
            <p:nvSpPr>
              <p:cNvPr id="995" name="Прямоугольник 994"/>
              <p:cNvSpPr/>
              <p:nvPr/>
            </p:nvSpPr>
            <p:spPr>
              <a:xfrm>
                <a:off x="5800491" y="1376602"/>
                <a:ext cx="166738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7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65" name="Группа 318"/>
            <p:cNvGrpSpPr>
              <a:grpSpLocks/>
            </p:cNvGrpSpPr>
            <p:nvPr/>
          </p:nvGrpSpPr>
          <p:grpSpPr bwMode="auto">
            <a:xfrm>
              <a:off x="4686289" y="1979500"/>
              <a:ext cx="232302" cy="181533"/>
              <a:chOff x="5785909" y="1361958"/>
              <a:chExt cx="232302" cy="181533"/>
            </a:xfrm>
          </p:grpSpPr>
          <p:sp>
            <p:nvSpPr>
              <p:cNvPr id="993" name="Прямоугольник 841"/>
              <p:cNvSpPr/>
              <p:nvPr/>
            </p:nvSpPr>
            <p:spPr>
              <a:xfrm>
                <a:off x="5809144" y="1361958"/>
                <a:ext cx="166738" cy="12418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68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66" name="Группа 318"/>
          <p:cNvGrpSpPr>
            <a:grpSpLocks/>
          </p:cNvGrpSpPr>
          <p:nvPr/>
        </p:nvGrpSpPr>
        <p:grpSpPr bwMode="auto">
          <a:xfrm rot="17714033">
            <a:off x="4843454" y="7024266"/>
            <a:ext cx="283012" cy="169277"/>
            <a:chOff x="5762892" y="1370574"/>
            <a:chExt cx="255317" cy="169277"/>
          </a:xfrm>
        </p:grpSpPr>
        <p:sp>
          <p:nvSpPr>
            <p:cNvPr id="989" name="Прямоугольник 846"/>
            <p:cNvSpPr/>
            <p:nvPr/>
          </p:nvSpPr>
          <p:spPr>
            <a:xfrm>
              <a:off x="5836930" y="1373518"/>
              <a:ext cx="174722" cy="12065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64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67" name="Группа 848"/>
          <p:cNvGrpSpPr>
            <a:grpSpLocks/>
          </p:cNvGrpSpPr>
          <p:nvPr/>
        </p:nvGrpSpPr>
        <p:grpSpPr bwMode="auto">
          <a:xfrm rot="19566907">
            <a:off x="4089781" y="7017969"/>
            <a:ext cx="586857" cy="184708"/>
            <a:chOff x="4686368" y="1968447"/>
            <a:chExt cx="517970" cy="192647"/>
          </a:xfrm>
        </p:grpSpPr>
        <p:grpSp>
          <p:nvGrpSpPr>
            <p:cNvPr id="168" name="Группа 311"/>
            <p:cNvGrpSpPr>
              <a:grpSpLocks/>
            </p:cNvGrpSpPr>
            <p:nvPr/>
          </p:nvGrpSpPr>
          <p:grpSpPr bwMode="auto">
            <a:xfrm>
              <a:off x="4972036" y="1975080"/>
              <a:ext cx="232302" cy="185952"/>
              <a:chOff x="5785904" y="1357538"/>
              <a:chExt cx="232302" cy="185952"/>
            </a:xfrm>
          </p:grpSpPr>
          <p:sp>
            <p:nvSpPr>
              <p:cNvPr id="987" name="Прямоугольник 986"/>
              <p:cNvSpPr/>
              <p:nvPr/>
            </p:nvSpPr>
            <p:spPr>
              <a:xfrm>
                <a:off x="5796065" y="1357538"/>
                <a:ext cx="1835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62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69" name="Группа 318"/>
            <p:cNvGrpSpPr>
              <a:grpSpLocks/>
            </p:cNvGrpSpPr>
            <p:nvPr/>
          </p:nvGrpSpPr>
          <p:grpSpPr bwMode="auto">
            <a:xfrm>
              <a:off x="4686368" y="1968447"/>
              <a:ext cx="232302" cy="192647"/>
              <a:chOff x="5785988" y="1350905"/>
              <a:chExt cx="232302" cy="192647"/>
            </a:xfrm>
          </p:grpSpPr>
          <p:sp>
            <p:nvSpPr>
              <p:cNvPr id="985" name="Прямоугольник 984"/>
              <p:cNvSpPr/>
              <p:nvPr/>
            </p:nvSpPr>
            <p:spPr>
              <a:xfrm>
                <a:off x="5813429" y="1350905"/>
                <a:ext cx="182150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60" name="TextBox 939"/>
              <p:cNvSpPr txBox="1">
                <a:spLocks noChangeArrowheads="1"/>
              </p:cNvSpPr>
              <p:nvPr/>
            </p:nvSpPr>
            <p:spPr bwMode="auto">
              <a:xfrm>
                <a:off x="5785988" y="136699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70" name="Группа 318"/>
          <p:cNvGrpSpPr>
            <a:grpSpLocks/>
          </p:cNvGrpSpPr>
          <p:nvPr/>
        </p:nvGrpSpPr>
        <p:grpSpPr bwMode="auto">
          <a:xfrm rot="1533749">
            <a:off x="4421004" y="6691862"/>
            <a:ext cx="295176" cy="169277"/>
            <a:chOff x="5762892" y="1366936"/>
            <a:chExt cx="255317" cy="176553"/>
          </a:xfrm>
        </p:grpSpPr>
        <p:sp>
          <p:nvSpPr>
            <p:cNvPr id="981" name="Прямоугольник 980"/>
            <p:cNvSpPr/>
            <p:nvPr/>
          </p:nvSpPr>
          <p:spPr>
            <a:xfrm>
              <a:off x="5799310" y="1395374"/>
              <a:ext cx="181253" cy="130803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56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71" name="Группа 318"/>
          <p:cNvGrpSpPr>
            <a:grpSpLocks/>
          </p:cNvGrpSpPr>
          <p:nvPr/>
        </p:nvGrpSpPr>
        <p:grpSpPr bwMode="auto">
          <a:xfrm rot="2225551">
            <a:off x="3879682" y="6965838"/>
            <a:ext cx="295176" cy="169277"/>
            <a:chOff x="5762892" y="1366936"/>
            <a:chExt cx="255317" cy="176553"/>
          </a:xfrm>
        </p:grpSpPr>
        <p:sp>
          <p:nvSpPr>
            <p:cNvPr id="979" name="Прямоугольник 978"/>
            <p:cNvSpPr/>
            <p:nvPr/>
          </p:nvSpPr>
          <p:spPr>
            <a:xfrm>
              <a:off x="5785865" y="1387597"/>
              <a:ext cx="179880" cy="13411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54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72" name="Группа 861"/>
          <p:cNvGrpSpPr>
            <a:grpSpLocks/>
          </p:cNvGrpSpPr>
          <p:nvPr/>
        </p:nvGrpSpPr>
        <p:grpSpPr bwMode="auto">
          <a:xfrm rot="20134756">
            <a:off x="2321191" y="7122655"/>
            <a:ext cx="1543833" cy="189176"/>
            <a:chOff x="4686421" y="1968555"/>
            <a:chExt cx="1362612" cy="197307"/>
          </a:xfrm>
        </p:grpSpPr>
        <p:grpSp>
          <p:nvGrpSpPr>
            <p:cNvPr id="173" name="Группа 311"/>
            <p:cNvGrpSpPr>
              <a:grpSpLocks/>
            </p:cNvGrpSpPr>
            <p:nvPr/>
          </p:nvGrpSpPr>
          <p:grpSpPr bwMode="auto">
            <a:xfrm>
              <a:off x="4972040" y="1969311"/>
              <a:ext cx="232302" cy="191721"/>
              <a:chOff x="5785908" y="1351769"/>
              <a:chExt cx="232302" cy="191721"/>
            </a:xfrm>
          </p:grpSpPr>
          <p:sp>
            <p:nvSpPr>
              <p:cNvPr id="977" name="Прямоугольник 976"/>
              <p:cNvSpPr/>
              <p:nvPr/>
            </p:nvSpPr>
            <p:spPr>
              <a:xfrm>
                <a:off x="5805881" y="1351769"/>
                <a:ext cx="182150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5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74" name="Группа 312"/>
            <p:cNvGrpSpPr>
              <a:grpSpLocks/>
            </p:cNvGrpSpPr>
            <p:nvPr/>
          </p:nvGrpSpPr>
          <p:grpSpPr bwMode="auto">
            <a:xfrm>
              <a:off x="5270622" y="1968555"/>
              <a:ext cx="232302" cy="192546"/>
              <a:chOff x="5786038" y="1351013"/>
              <a:chExt cx="232302" cy="192546"/>
            </a:xfrm>
          </p:grpSpPr>
          <p:sp>
            <p:nvSpPr>
              <p:cNvPr id="975" name="Прямоугольник 974"/>
              <p:cNvSpPr/>
              <p:nvPr/>
            </p:nvSpPr>
            <p:spPr>
              <a:xfrm>
                <a:off x="5809785" y="1351013"/>
                <a:ext cx="184952" cy="12583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50" name="TextBox 939"/>
              <p:cNvSpPr txBox="1">
                <a:spLocks noChangeArrowheads="1"/>
              </p:cNvSpPr>
              <p:nvPr/>
            </p:nvSpPr>
            <p:spPr bwMode="auto">
              <a:xfrm>
                <a:off x="5786038" y="1367006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75" name="Группа 315"/>
            <p:cNvGrpSpPr>
              <a:grpSpLocks/>
            </p:cNvGrpSpPr>
            <p:nvPr/>
          </p:nvGrpSpPr>
          <p:grpSpPr bwMode="auto">
            <a:xfrm>
              <a:off x="5543676" y="1976369"/>
              <a:ext cx="232302" cy="184735"/>
              <a:chOff x="5786040" y="1358827"/>
              <a:chExt cx="232302" cy="184735"/>
            </a:xfrm>
          </p:grpSpPr>
          <p:sp>
            <p:nvSpPr>
              <p:cNvPr id="973" name="Прямоугольник 972"/>
              <p:cNvSpPr/>
              <p:nvPr/>
            </p:nvSpPr>
            <p:spPr>
              <a:xfrm>
                <a:off x="5793018" y="1358827"/>
                <a:ext cx="182150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48" name="TextBox 939"/>
              <p:cNvSpPr txBox="1">
                <a:spLocks noChangeArrowheads="1"/>
              </p:cNvSpPr>
              <p:nvPr/>
            </p:nvSpPr>
            <p:spPr bwMode="auto">
              <a:xfrm>
                <a:off x="5786040" y="136700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76" name="Группа 318"/>
            <p:cNvGrpSpPr>
              <a:grpSpLocks/>
            </p:cNvGrpSpPr>
            <p:nvPr/>
          </p:nvGrpSpPr>
          <p:grpSpPr bwMode="auto">
            <a:xfrm>
              <a:off x="4686421" y="1980621"/>
              <a:ext cx="232302" cy="180484"/>
              <a:chOff x="5786041" y="1363079"/>
              <a:chExt cx="232302" cy="180484"/>
            </a:xfrm>
          </p:grpSpPr>
          <p:sp>
            <p:nvSpPr>
              <p:cNvPr id="971" name="Прямоугольник 970"/>
              <p:cNvSpPr/>
              <p:nvPr/>
            </p:nvSpPr>
            <p:spPr>
              <a:xfrm>
                <a:off x="5793441" y="1363079"/>
                <a:ext cx="183551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46" name="TextBox 939"/>
              <p:cNvSpPr txBox="1">
                <a:spLocks noChangeArrowheads="1"/>
              </p:cNvSpPr>
              <p:nvPr/>
            </p:nvSpPr>
            <p:spPr bwMode="auto">
              <a:xfrm>
                <a:off x="5786041" y="1367010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77" name="Группа 321"/>
            <p:cNvGrpSpPr>
              <a:grpSpLocks/>
            </p:cNvGrpSpPr>
            <p:nvPr/>
          </p:nvGrpSpPr>
          <p:grpSpPr bwMode="auto">
            <a:xfrm>
              <a:off x="5816731" y="1981086"/>
              <a:ext cx="232302" cy="184776"/>
              <a:chOff x="5786043" y="1358786"/>
              <a:chExt cx="232302" cy="184776"/>
            </a:xfrm>
          </p:grpSpPr>
          <p:sp>
            <p:nvSpPr>
              <p:cNvPr id="969" name="Прямоугольник 968"/>
              <p:cNvSpPr/>
              <p:nvPr/>
            </p:nvSpPr>
            <p:spPr>
              <a:xfrm>
                <a:off x="5802268" y="1358786"/>
                <a:ext cx="1835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44" name="TextBox 939"/>
              <p:cNvSpPr txBox="1">
                <a:spLocks noChangeArrowheads="1"/>
              </p:cNvSpPr>
              <p:nvPr/>
            </p:nvSpPr>
            <p:spPr bwMode="auto">
              <a:xfrm>
                <a:off x="5786043" y="136700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78" name="Группа 877"/>
          <p:cNvGrpSpPr>
            <a:grpSpLocks/>
          </p:cNvGrpSpPr>
          <p:nvPr/>
        </p:nvGrpSpPr>
        <p:grpSpPr bwMode="auto">
          <a:xfrm rot="20124125">
            <a:off x="1828883" y="7563045"/>
            <a:ext cx="586775" cy="190556"/>
            <a:chOff x="4686441" y="1962370"/>
            <a:chExt cx="517897" cy="198746"/>
          </a:xfrm>
        </p:grpSpPr>
        <p:grpSp>
          <p:nvGrpSpPr>
            <p:cNvPr id="179" name="Группа 311"/>
            <p:cNvGrpSpPr>
              <a:grpSpLocks/>
            </p:cNvGrpSpPr>
            <p:nvPr/>
          </p:nvGrpSpPr>
          <p:grpSpPr bwMode="auto">
            <a:xfrm>
              <a:off x="4972036" y="1962370"/>
              <a:ext cx="232302" cy="198662"/>
              <a:chOff x="5785904" y="1344828"/>
              <a:chExt cx="232302" cy="198662"/>
            </a:xfrm>
          </p:grpSpPr>
          <p:sp>
            <p:nvSpPr>
              <p:cNvPr id="962" name="Прямоугольник 961"/>
              <p:cNvSpPr/>
              <p:nvPr/>
            </p:nvSpPr>
            <p:spPr>
              <a:xfrm>
                <a:off x="5799668" y="1344828"/>
                <a:ext cx="187755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37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80" name="Группа 318"/>
            <p:cNvGrpSpPr>
              <a:grpSpLocks/>
            </p:cNvGrpSpPr>
            <p:nvPr/>
          </p:nvGrpSpPr>
          <p:grpSpPr bwMode="auto">
            <a:xfrm>
              <a:off x="4686441" y="1972572"/>
              <a:ext cx="232302" cy="188544"/>
              <a:chOff x="5786061" y="1355030"/>
              <a:chExt cx="232302" cy="188544"/>
            </a:xfrm>
          </p:grpSpPr>
          <p:sp>
            <p:nvSpPr>
              <p:cNvPr id="960" name="Прямоугольник 959"/>
              <p:cNvSpPr/>
              <p:nvPr/>
            </p:nvSpPr>
            <p:spPr>
              <a:xfrm>
                <a:off x="5806640" y="1355030"/>
                <a:ext cx="183551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35" name="TextBox 939"/>
              <p:cNvSpPr txBox="1">
                <a:spLocks noChangeArrowheads="1"/>
              </p:cNvSpPr>
              <p:nvPr/>
            </p:nvSpPr>
            <p:spPr bwMode="auto">
              <a:xfrm>
                <a:off x="5786061" y="1367021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81" name="Группа 884"/>
          <p:cNvGrpSpPr>
            <a:grpSpLocks/>
          </p:cNvGrpSpPr>
          <p:nvPr/>
        </p:nvGrpSpPr>
        <p:grpSpPr bwMode="auto">
          <a:xfrm rot="19381172">
            <a:off x="335648" y="8160712"/>
            <a:ext cx="1543833" cy="207206"/>
            <a:chOff x="4686622" y="1949971"/>
            <a:chExt cx="1362611" cy="216112"/>
          </a:xfrm>
        </p:grpSpPr>
        <p:grpSp>
          <p:nvGrpSpPr>
            <p:cNvPr id="182" name="Группа 311"/>
            <p:cNvGrpSpPr>
              <a:grpSpLocks/>
            </p:cNvGrpSpPr>
            <p:nvPr/>
          </p:nvGrpSpPr>
          <p:grpSpPr bwMode="auto">
            <a:xfrm>
              <a:off x="4972040" y="1957408"/>
              <a:ext cx="232302" cy="203624"/>
              <a:chOff x="5785908" y="1339866"/>
              <a:chExt cx="232302" cy="203624"/>
            </a:xfrm>
          </p:grpSpPr>
          <p:sp>
            <p:nvSpPr>
              <p:cNvPr id="956" name="Прямоугольник 955"/>
              <p:cNvSpPr/>
              <p:nvPr/>
            </p:nvSpPr>
            <p:spPr>
              <a:xfrm>
                <a:off x="5791577" y="1339866"/>
                <a:ext cx="180749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3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83" name="Группа 312"/>
            <p:cNvGrpSpPr>
              <a:grpSpLocks/>
            </p:cNvGrpSpPr>
            <p:nvPr/>
          </p:nvGrpSpPr>
          <p:grpSpPr bwMode="auto">
            <a:xfrm>
              <a:off x="5270762" y="1949971"/>
              <a:ext cx="232302" cy="211298"/>
              <a:chOff x="5786178" y="1332429"/>
              <a:chExt cx="232302" cy="211298"/>
            </a:xfrm>
          </p:grpSpPr>
          <p:sp>
            <p:nvSpPr>
              <p:cNvPr id="954" name="Прямоугольник 953"/>
              <p:cNvSpPr/>
              <p:nvPr/>
            </p:nvSpPr>
            <p:spPr>
              <a:xfrm>
                <a:off x="5792000" y="1332429"/>
                <a:ext cx="175144" cy="1374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29" name="TextBox 939"/>
              <p:cNvSpPr txBox="1">
                <a:spLocks noChangeArrowheads="1"/>
              </p:cNvSpPr>
              <p:nvPr/>
            </p:nvSpPr>
            <p:spPr bwMode="auto">
              <a:xfrm>
                <a:off x="5786178" y="1367175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84" name="Группа 315"/>
            <p:cNvGrpSpPr>
              <a:grpSpLocks/>
            </p:cNvGrpSpPr>
            <p:nvPr/>
          </p:nvGrpSpPr>
          <p:grpSpPr bwMode="auto">
            <a:xfrm>
              <a:off x="5543876" y="1957224"/>
              <a:ext cx="232302" cy="204105"/>
              <a:chOff x="5786240" y="1339682"/>
              <a:chExt cx="232302" cy="204105"/>
            </a:xfrm>
          </p:grpSpPr>
          <p:sp>
            <p:nvSpPr>
              <p:cNvPr id="952" name="Прямоугольник 951"/>
              <p:cNvSpPr/>
              <p:nvPr/>
            </p:nvSpPr>
            <p:spPr>
              <a:xfrm>
                <a:off x="5797770" y="1339682"/>
                <a:ext cx="170941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27" name="TextBox 939"/>
              <p:cNvSpPr txBox="1">
                <a:spLocks noChangeArrowheads="1"/>
              </p:cNvSpPr>
              <p:nvPr/>
            </p:nvSpPr>
            <p:spPr bwMode="auto">
              <a:xfrm>
                <a:off x="5786240" y="1367234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85" name="Группа 318"/>
            <p:cNvGrpSpPr>
              <a:grpSpLocks/>
            </p:cNvGrpSpPr>
            <p:nvPr/>
          </p:nvGrpSpPr>
          <p:grpSpPr bwMode="auto">
            <a:xfrm>
              <a:off x="4686622" y="1953615"/>
              <a:ext cx="232302" cy="207714"/>
              <a:chOff x="5786242" y="1336073"/>
              <a:chExt cx="232302" cy="207714"/>
            </a:xfrm>
          </p:grpSpPr>
          <p:sp>
            <p:nvSpPr>
              <p:cNvPr id="950" name="Прямоугольник 949"/>
              <p:cNvSpPr/>
              <p:nvPr/>
            </p:nvSpPr>
            <p:spPr>
              <a:xfrm>
                <a:off x="5793319" y="1336073"/>
                <a:ext cx="180748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25" name="TextBox 939"/>
              <p:cNvSpPr txBox="1">
                <a:spLocks noChangeArrowheads="1"/>
              </p:cNvSpPr>
              <p:nvPr/>
            </p:nvSpPr>
            <p:spPr bwMode="auto">
              <a:xfrm>
                <a:off x="5786242" y="1367234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86" name="Группа 321"/>
            <p:cNvGrpSpPr>
              <a:grpSpLocks/>
            </p:cNvGrpSpPr>
            <p:nvPr/>
          </p:nvGrpSpPr>
          <p:grpSpPr bwMode="auto">
            <a:xfrm>
              <a:off x="5816931" y="1975897"/>
              <a:ext cx="232302" cy="190186"/>
              <a:chOff x="5786243" y="1353597"/>
              <a:chExt cx="232302" cy="190186"/>
            </a:xfrm>
          </p:grpSpPr>
          <p:sp>
            <p:nvSpPr>
              <p:cNvPr id="948" name="Прямоугольник 947"/>
              <p:cNvSpPr/>
              <p:nvPr/>
            </p:nvSpPr>
            <p:spPr>
              <a:xfrm>
                <a:off x="5787680" y="1353597"/>
                <a:ext cx="193359" cy="1374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23" name="TextBox 939"/>
              <p:cNvSpPr txBox="1">
                <a:spLocks noChangeArrowheads="1"/>
              </p:cNvSpPr>
              <p:nvPr/>
            </p:nvSpPr>
            <p:spPr bwMode="auto">
              <a:xfrm>
                <a:off x="5786243" y="1367230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87" name="Группа 318"/>
          <p:cNvGrpSpPr>
            <a:grpSpLocks/>
          </p:cNvGrpSpPr>
          <p:nvPr/>
        </p:nvGrpSpPr>
        <p:grpSpPr bwMode="auto">
          <a:xfrm rot="19247074">
            <a:off x="235453" y="8797108"/>
            <a:ext cx="295176" cy="169277"/>
            <a:chOff x="5762892" y="1366936"/>
            <a:chExt cx="255317" cy="176553"/>
          </a:xfrm>
        </p:grpSpPr>
        <p:sp>
          <p:nvSpPr>
            <p:cNvPr id="941" name="Прямоугольник 940"/>
            <p:cNvSpPr/>
            <p:nvPr/>
          </p:nvSpPr>
          <p:spPr>
            <a:xfrm>
              <a:off x="5808241" y="1383373"/>
              <a:ext cx="179880" cy="12749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116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88" name="Группа 903"/>
          <p:cNvGrpSpPr>
            <a:grpSpLocks/>
          </p:cNvGrpSpPr>
          <p:nvPr/>
        </p:nvGrpSpPr>
        <p:grpSpPr bwMode="auto">
          <a:xfrm rot="20124125">
            <a:off x="3287985" y="7289357"/>
            <a:ext cx="586685" cy="201606"/>
            <a:chOff x="4686520" y="1950888"/>
            <a:chExt cx="517818" cy="210271"/>
          </a:xfrm>
        </p:grpSpPr>
        <p:grpSp>
          <p:nvGrpSpPr>
            <p:cNvPr id="189" name="Группа 311"/>
            <p:cNvGrpSpPr>
              <a:grpSpLocks/>
            </p:cNvGrpSpPr>
            <p:nvPr/>
          </p:nvGrpSpPr>
          <p:grpSpPr bwMode="auto">
            <a:xfrm>
              <a:off x="4965922" y="1950888"/>
              <a:ext cx="238416" cy="210144"/>
              <a:chOff x="5779790" y="1333346"/>
              <a:chExt cx="238416" cy="210144"/>
            </a:xfrm>
          </p:grpSpPr>
          <p:sp>
            <p:nvSpPr>
              <p:cNvPr id="939" name="Прямоугольник 938"/>
              <p:cNvSpPr/>
              <p:nvPr/>
            </p:nvSpPr>
            <p:spPr>
              <a:xfrm>
                <a:off x="5779790" y="1333346"/>
                <a:ext cx="183552" cy="15067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1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190" name="Группа 318"/>
            <p:cNvGrpSpPr>
              <a:grpSpLocks/>
            </p:cNvGrpSpPr>
            <p:nvPr/>
          </p:nvGrpSpPr>
          <p:grpSpPr bwMode="auto">
            <a:xfrm>
              <a:off x="4686520" y="1956665"/>
              <a:ext cx="232302" cy="204494"/>
              <a:chOff x="5786140" y="1339123"/>
              <a:chExt cx="232302" cy="204494"/>
            </a:xfrm>
          </p:grpSpPr>
          <p:sp>
            <p:nvSpPr>
              <p:cNvPr id="937" name="Прямоугольник 936"/>
              <p:cNvSpPr/>
              <p:nvPr/>
            </p:nvSpPr>
            <p:spPr>
              <a:xfrm>
                <a:off x="5793310" y="1339123"/>
                <a:ext cx="183551" cy="15232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12" name="TextBox 939"/>
              <p:cNvSpPr txBox="1">
                <a:spLocks noChangeArrowheads="1"/>
              </p:cNvSpPr>
              <p:nvPr/>
            </p:nvSpPr>
            <p:spPr bwMode="auto">
              <a:xfrm>
                <a:off x="5786140" y="1367064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191" name="Группа 910"/>
          <p:cNvGrpSpPr>
            <a:grpSpLocks/>
          </p:cNvGrpSpPr>
          <p:nvPr/>
        </p:nvGrpSpPr>
        <p:grpSpPr bwMode="auto">
          <a:xfrm rot="19412009">
            <a:off x="3465883" y="7434566"/>
            <a:ext cx="586624" cy="204545"/>
            <a:chOff x="4686574" y="1947946"/>
            <a:chExt cx="517764" cy="213336"/>
          </a:xfrm>
        </p:grpSpPr>
        <p:grpSp>
          <p:nvGrpSpPr>
            <p:cNvPr id="50647" name="Группа 311"/>
            <p:cNvGrpSpPr>
              <a:grpSpLocks/>
            </p:cNvGrpSpPr>
            <p:nvPr/>
          </p:nvGrpSpPr>
          <p:grpSpPr bwMode="auto">
            <a:xfrm>
              <a:off x="4972036" y="1951785"/>
              <a:ext cx="232302" cy="209247"/>
              <a:chOff x="5785904" y="1334243"/>
              <a:chExt cx="232302" cy="209247"/>
            </a:xfrm>
          </p:grpSpPr>
          <p:sp>
            <p:nvSpPr>
              <p:cNvPr id="933" name="Прямоугольник 932"/>
              <p:cNvSpPr/>
              <p:nvPr/>
            </p:nvSpPr>
            <p:spPr>
              <a:xfrm>
                <a:off x="5818101" y="1334243"/>
                <a:ext cx="180748" cy="15895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08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648" name="Группа 318"/>
            <p:cNvGrpSpPr>
              <a:grpSpLocks/>
            </p:cNvGrpSpPr>
            <p:nvPr/>
          </p:nvGrpSpPr>
          <p:grpSpPr bwMode="auto">
            <a:xfrm>
              <a:off x="4686574" y="1947946"/>
              <a:ext cx="232302" cy="213336"/>
              <a:chOff x="5786194" y="1330404"/>
              <a:chExt cx="232302" cy="213336"/>
            </a:xfrm>
          </p:grpSpPr>
          <p:sp>
            <p:nvSpPr>
              <p:cNvPr id="931" name="Прямоугольник 930"/>
              <p:cNvSpPr/>
              <p:nvPr/>
            </p:nvSpPr>
            <p:spPr>
              <a:xfrm>
                <a:off x="5788919" y="1330404"/>
                <a:ext cx="180748" cy="13742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06" name="TextBox 939"/>
              <p:cNvSpPr txBox="1">
                <a:spLocks noChangeArrowheads="1"/>
              </p:cNvSpPr>
              <p:nvPr/>
            </p:nvSpPr>
            <p:spPr bwMode="auto">
              <a:xfrm>
                <a:off x="5786194" y="136718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649" name="Группа 917"/>
          <p:cNvGrpSpPr>
            <a:grpSpLocks/>
          </p:cNvGrpSpPr>
          <p:nvPr/>
        </p:nvGrpSpPr>
        <p:grpSpPr bwMode="auto">
          <a:xfrm rot="19412009">
            <a:off x="2838568" y="7859692"/>
            <a:ext cx="586640" cy="208540"/>
            <a:chOff x="4686560" y="1943766"/>
            <a:chExt cx="517778" cy="217503"/>
          </a:xfrm>
        </p:grpSpPr>
        <p:grpSp>
          <p:nvGrpSpPr>
            <p:cNvPr id="50650" name="Группа 311"/>
            <p:cNvGrpSpPr>
              <a:grpSpLocks/>
            </p:cNvGrpSpPr>
            <p:nvPr/>
          </p:nvGrpSpPr>
          <p:grpSpPr bwMode="auto">
            <a:xfrm>
              <a:off x="4972036" y="1953325"/>
              <a:ext cx="232302" cy="207707"/>
              <a:chOff x="5785904" y="1335783"/>
              <a:chExt cx="232302" cy="207707"/>
            </a:xfrm>
          </p:grpSpPr>
          <p:sp>
            <p:nvSpPr>
              <p:cNvPr id="927" name="Прямоугольник 926"/>
              <p:cNvSpPr/>
              <p:nvPr/>
            </p:nvSpPr>
            <p:spPr>
              <a:xfrm>
                <a:off x="5799077" y="1335783"/>
                <a:ext cx="191958" cy="15067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02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651" name="Группа 318"/>
            <p:cNvGrpSpPr>
              <a:grpSpLocks/>
            </p:cNvGrpSpPr>
            <p:nvPr/>
          </p:nvGrpSpPr>
          <p:grpSpPr bwMode="auto">
            <a:xfrm>
              <a:off x="4686560" y="1943766"/>
              <a:ext cx="232302" cy="217503"/>
              <a:chOff x="5786180" y="1326224"/>
              <a:chExt cx="232302" cy="217503"/>
            </a:xfrm>
          </p:grpSpPr>
          <p:sp>
            <p:nvSpPr>
              <p:cNvPr id="925" name="Прямоугольник 924"/>
              <p:cNvSpPr/>
              <p:nvPr/>
            </p:nvSpPr>
            <p:spPr>
              <a:xfrm>
                <a:off x="5786424" y="1326224"/>
                <a:ext cx="180749" cy="13908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100" name="TextBox 939"/>
              <p:cNvSpPr txBox="1">
                <a:spLocks noChangeArrowheads="1"/>
              </p:cNvSpPr>
              <p:nvPr/>
            </p:nvSpPr>
            <p:spPr bwMode="auto">
              <a:xfrm>
                <a:off x="5786180" y="1367175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652" name="Группа 924"/>
          <p:cNvGrpSpPr>
            <a:grpSpLocks/>
          </p:cNvGrpSpPr>
          <p:nvPr/>
        </p:nvGrpSpPr>
        <p:grpSpPr bwMode="auto">
          <a:xfrm rot="19885974">
            <a:off x="2570705" y="7652754"/>
            <a:ext cx="586808" cy="193083"/>
            <a:chOff x="4686412" y="1959731"/>
            <a:chExt cx="517926" cy="201382"/>
          </a:xfrm>
        </p:grpSpPr>
        <p:grpSp>
          <p:nvGrpSpPr>
            <p:cNvPr id="50653" name="Группа 311"/>
            <p:cNvGrpSpPr>
              <a:grpSpLocks/>
            </p:cNvGrpSpPr>
            <p:nvPr/>
          </p:nvGrpSpPr>
          <p:grpSpPr bwMode="auto">
            <a:xfrm>
              <a:off x="4972036" y="1968242"/>
              <a:ext cx="232302" cy="192790"/>
              <a:chOff x="5785904" y="1350700"/>
              <a:chExt cx="232302" cy="192790"/>
            </a:xfrm>
          </p:grpSpPr>
          <p:sp>
            <p:nvSpPr>
              <p:cNvPr id="921" name="Прямоугольник 920"/>
              <p:cNvSpPr/>
              <p:nvPr/>
            </p:nvSpPr>
            <p:spPr>
              <a:xfrm>
                <a:off x="5800324" y="1350700"/>
                <a:ext cx="180749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96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654" name="Группа 318"/>
            <p:cNvGrpSpPr>
              <a:grpSpLocks/>
            </p:cNvGrpSpPr>
            <p:nvPr/>
          </p:nvGrpSpPr>
          <p:grpSpPr bwMode="auto">
            <a:xfrm>
              <a:off x="4686412" y="1959731"/>
              <a:ext cx="232302" cy="201382"/>
              <a:chOff x="5786032" y="1342189"/>
              <a:chExt cx="232302" cy="201382"/>
            </a:xfrm>
          </p:grpSpPr>
          <p:sp>
            <p:nvSpPr>
              <p:cNvPr id="919" name="Прямоугольник 918"/>
              <p:cNvSpPr/>
              <p:nvPr/>
            </p:nvSpPr>
            <p:spPr>
              <a:xfrm>
                <a:off x="5804974" y="1342189"/>
                <a:ext cx="182150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94" name="TextBox 939"/>
              <p:cNvSpPr txBox="1">
                <a:spLocks noChangeArrowheads="1"/>
              </p:cNvSpPr>
              <p:nvPr/>
            </p:nvSpPr>
            <p:spPr bwMode="auto">
              <a:xfrm>
                <a:off x="5786032" y="136701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655" name="Группа 318"/>
          <p:cNvGrpSpPr>
            <a:grpSpLocks/>
          </p:cNvGrpSpPr>
          <p:nvPr/>
        </p:nvGrpSpPr>
        <p:grpSpPr bwMode="auto">
          <a:xfrm rot="2225551">
            <a:off x="2586539" y="7971342"/>
            <a:ext cx="295175" cy="169277"/>
            <a:chOff x="5762892" y="1366936"/>
            <a:chExt cx="255317" cy="176553"/>
          </a:xfrm>
        </p:grpSpPr>
        <p:sp>
          <p:nvSpPr>
            <p:cNvPr id="915" name="Прямоугольник 914"/>
            <p:cNvSpPr/>
            <p:nvPr/>
          </p:nvSpPr>
          <p:spPr>
            <a:xfrm>
              <a:off x="5784702" y="1397605"/>
              <a:ext cx="181254" cy="13411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090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288" name="Группа 934"/>
          <p:cNvGrpSpPr>
            <a:grpSpLocks/>
          </p:cNvGrpSpPr>
          <p:nvPr/>
        </p:nvGrpSpPr>
        <p:grpSpPr bwMode="auto">
          <a:xfrm rot="21439755">
            <a:off x="361404" y="9208006"/>
            <a:ext cx="951178" cy="164437"/>
            <a:chOff x="4686288" y="1981503"/>
            <a:chExt cx="816506" cy="171505"/>
          </a:xfrm>
        </p:grpSpPr>
        <p:grpSp>
          <p:nvGrpSpPr>
            <p:cNvPr id="289" name="Группа 311"/>
            <p:cNvGrpSpPr>
              <a:grpSpLocks/>
            </p:cNvGrpSpPr>
            <p:nvPr/>
          </p:nvGrpSpPr>
          <p:grpSpPr bwMode="auto">
            <a:xfrm>
              <a:off x="4972040" y="1992506"/>
              <a:ext cx="232302" cy="160502"/>
              <a:chOff x="5785908" y="1374964"/>
              <a:chExt cx="232302" cy="160502"/>
            </a:xfrm>
          </p:grpSpPr>
          <p:sp>
            <p:nvSpPr>
              <p:cNvPr id="913" name="Прямоугольник 912"/>
              <p:cNvSpPr/>
              <p:nvPr/>
            </p:nvSpPr>
            <p:spPr>
              <a:xfrm>
                <a:off x="5807671" y="1375669"/>
                <a:ext cx="166254" cy="12418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8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290" name="Группа 312"/>
            <p:cNvGrpSpPr>
              <a:grpSpLocks/>
            </p:cNvGrpSpPr>
            <p:nvPr/>
          </p:nvGrpSpPr>
          <p:grpSpPr bwMode="auto">
            <a:xfrm>
              <a:off x="5270492" y="1992506"/>
              <a:ext cx="232302" cy="160502"/>
              <a:chOff x="5785908" y="1374964"/>
              <a:chExt cx="232302" cy="160502"/>
            </a:xfrm>
          </p:grpSpPr>
          <p:sp>
            <p:nvSpPr>
              <p:cNvPr id="911" name="Прямоугольник 910"/>
              <p:cNvSpPr/>
              <p:nvPr/>
            </p:nvSpPr>
            <p:spPr>
              <a:xfrm>
                <a:off x="5794388" y="1375255"/>
                <a:ext cx="166254" cy="12252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8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291" name="Группа 318"/>
            <p:cNvGrpSpPr>
              <a:grpSpLocks/>
            </p:cNvGrpSpPr>
            <p:nvPr/>
          </p:nvGrpSpPr>
          <p:grpSpPr bwMode="auto">
            <a:xfrm>
              <a:off x="4686288" y="1981503"/>
              <a:ext cx="232302" cy="171504"/>
              <a:chOff x="5785908" y="1363961"/>
              <a:chExt cx="232302" cy="171504"/>
            </a:xfrm>
          </p:grpSpPr>
          <p:sp>
            <p:nvSpPr>
              <p:cNvPr id="909" name="Прямоугольник 908"/>
              <p:cNvSpPr/>
              <p:nvPr/>
            </p:nvSpPr>
            <p:spPr>
              <a:xfrm>
                <a:off x="5793560" y="1363961"/>
                <a:ext cx="177156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8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292" name="Группа 944"/>
          <p:cNvGrpSpPr>
            <a:grpSpLocks/>
          </p:cNvGrpSpPr>
          <p:nvPr/>
        </p:nvGrpSpPr>
        <p:grpSpPr bwMode="auto">
          <a:xfrm rot="21322482">
            <a:off x="606597" y="8812643"/>
            <a:ext cx="1543832" cy="195531"/>
            <a:chOff x="4686326" y="1961859"/>
            <a:chExt cx="1362611" cy="203935"/>
          </a:xfrm>
        </p:grpSpPr>
        <p:grpSp>
          <p:nvGrpSpPr>
            <p:cNvPr id="293" name="Группа 311"/>
            <p:cNvGrpSpPr>
              <a:grpSpLocks/>
            </p:cNvGrpSpPr>
            <p:nvPr/>
          </p:nvGrpSpPr>
          <p:grpSpPr bwMode="auto">
            <a:xfrm>
              <a:off x="4972040" y="1984479"/>
              <a:ext cx="232302" cy="176553"/>
              <a:chOff x="5785908" y="1366937"/>
              <a:chExt cx="232302" cy="176553"/>
            </a:xfrm>
          </p:grpSpPr>
          <p:sp>
            <p:nvSpPr>
              <p:cNvPr id="904" name="Прямоугольник 903"/>
              <p:cNvSpPr/>
              <p:nvPr/>
            </p:nvSpPr>
            <p:spPr>
              <a:xfrm>
                <a:off x="5798313" y="1370700"/>
                <a:ext cx="183551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7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294" name="Группа 312"/>
            <p:cNvGrpSpPr>
              <a:grpSpLocks/>
            </p:cNvGrpSpPr>
            <p:nvPr/>
          </p:nvGrpSpPr>
          <p:grpSpPr bwMode="auto">
            <a:xfrm>
              <a:off x="5270499" y="1961859"/>
              <a:ext cx="232302" cy="199173"/>
              <a:chOff x="5785915" y="1344317"/>
              <a:chExt cx="232302" cy="199173"/>
            </a:xfrm>
          </p:grpSpPr>
          <p:sp>
            <p:nvSpPr>
              <p:cNvPr id="902" name="Прямоугольник 901"/>
              <p:cNvSpPr/>
              <p:nvPr/>
            </p:nvSpPr>
            <p:spPr>
              <a:xfrm>
                <a:off x="5788239" y="1344317"/>
                <a:ext cx="166737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77" name="TextBox 939"/>
              <p:cNvSpPr txBox="1">
                <a:spLocks noChangeArrowheads="1"/>
              </p:cNvSpPr>
              <p:nvPr/>
            </p:nvSpPr>
            <p:spPr bwMode="auto">
              <a:xfrm>
                <a:off x="5785915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295" name="Группа 315"/>
            <p:cNvGrpSpPr>
              <a:grpSpLocks/>
            </p:cNvGrpSpPr>
            <p:nvPr/>
          </p:nvGrpSpPr>
          <p:grpSpPr bwMode="auto">
            <a:xfrm>
              <a:off x="5543582" y="1981377"/>
              <a:ext cx="232302" cy="179659"/>
              <a:chOff x="5785946" y="1363835"/>
              <a:chExt cx="232302" cy="179659"/>
            </a:xfrm>
          </p:grpSpPr>
          <p:sp>
            <p:nvSpPr>
              <p:cNvPr id="900" name="Прямоугольник 899"/>
              <p:cNvSpPr/>
              <p:nvPr/>
            </p:nvSpPr>
            <p:spPr>
              <a:xfrm>
                <a:off x="5804785" y="1363835"/>
                <a:ext cx="169540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75" name="TextBox 939"/>
              <p:cNvSpPr txBox="1">
                <a:spLocks noChangeArrowheads="1"/>
              </p:cNvSpPr>
              <p:nvPr/>
            </p:nvSpPr>
            <p:spPr bwMode="auto">
              <a:xfrm>
                <a:off x="5785946" y="1366941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296" name="Группа 318"/>
            <p:cNvGrpSpPr>
              <a:grpSpLocks/>
            </p:cNvGrpSpPr>
            <p:nvPr/>
          </p:nvGrpSpPr>
          <p:grpSpPr bwMode="auto">
            <a:xfrm>
              <a:off x="4686326" y="1979546"/>
              <a:ext cx="232302" cy="181491"/>
              <a:chOff x="5785946" y="1362004"/>
              <a:chExt cx="232302" cy="181491"/>
            </a:xfrm>
          </p:grpSpPr>
          <p:sp>
            <p:nvSpPr>
              <p:cNvPr id="898" name="Прямоугольник 897"/>
              <p:cNvSpPr/>
              <p:nvPr/>
            </p:nvSpPr>
            <p:spPr>
              <a:xfrm>
                <a:off x="5801825" y="1362004"/>
                <a:ext cx="183552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73" name="TextBox 939"/>
              <p:cNvSpPr txBox="1">
                <a:spLocks noChangeArrowheads="1"/>
              </p:cNvSpPr>
              <p:nvPr/>
            </p:nvSpPr>
            <p:spPr bwMode="auto">
              <a:xfrm>
                <a:off x="5785946" y="1366942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297" name="Группа 321"/>
            <p:cNvGrpSpPr>
              <a:grpSpLocks/>
            </p:cNvGrpSpPr>
            <p:nvPr/>
          </p:nvGrpSpPr>
          <p:grpSpPr bwMode="auto">
            <a:xfrm>
              <a:off x="5804249" y="1981907"/>
              <a:ext cx="244688" cy="183887"/>
              <a:chOff x="5773561" y="1359607"/>
              <a:chExt cx="244688" cy="183887"/>
            </a:xfrm>
          </p:grpSpPr>
          <p:sp>
            <p:nvSpPr>
              <p:cNvPr id="896" name="Прямоугольник 895"/>
              <p:cNvSpPr/>
              <p:nvPr/>
            </p:nvSpPr>
            <p:spPr>
              <a:xfrm>
                <a:off x="5773561" y="1359607"/>
                <a:ext cx="1835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71" name="TextBox 939"/>
              <p:cNvSpPr txBox="1">
                <a:spLocks noChangeArrowheads="1"/>
              </p:cNvSpPr>
              <p:nvPr/>
            </p:nvSpPr>
            <p:spPr bwMode="auto">
              <a:xfrm>
                <a:off x="5785947" y="1366941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298" name="Группа 960"/>
          <p:cNvGrpSpPr>
            <a:grpSpLocks/>
          </p:cNvGrpSpPr>
          <p:nvPr/>
        </p:nvGrpSpPr>
        <p:grpSpPr bwMode="auto">
          <a:xfrm rot="19440663">
            <a:off x="1069010" y="8516712"/>
            <a:ext cx="586948" cy="192966"/>
            <a:chOff x="4686288" y="1959772"/>
            <a:chExt cx="518050" cy="201260"/>
          </a:xfrm>
        </p:grpSpPr>
        <p:grpSp>
          <p:nvGrpSpPr>
            <p:cNvPr id="299" name="Группа 311"/>
            <p:cNvGrpSpPr>
              <a:grpSpLocks/>
            </p:cNvGrpSpPr>
            <p:nvPr/>
          </p:nvGrpSpPr>
          <p:grpSpPr bwMode="auto">
            <a:xfrm>
              <a:off x="4972036" y="1984479"/>
              <a:ext cx="232302" cy="176553"/>
              <a:chOff x="5785904" y="1366937"/>
              <a:chExt cx="232302" cy="176553"/>
            </a:xfrm>
          </p:grpSpPr>
          <p:sp>
            <p:nvSpPr>
              <p:cNvPr id="889" name="Прямоугольник 888"/>
              <p:cNvSpPr/>
              <p:nvPr/>
            </p:nvSpPr>
            <p:spPr>
              <a:xfrm>
                <a:off x="5807607" y="1378608"/>
                <a:ext cx="182150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6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00" name="Группа 318"/>
            <p:cNvGrpSpPr>
              <a:grpSpLocks/>
            </p:cNvGrpSpPr>
            <p:nvPr/>
          </p:nvGrpSpPr>
          <p:grpSpPr bwMode="auto">
            <a:xfrm>
              <a:off x="4686288" y="1959772"/>
              <a:ext cx="232302" cy="201260"/>
              <a:chOff x="5785908" y="1342230"/>
              <a:chExt cx="232302" cy="201260"/>
            </a:xfrm>
          </p:grpSpPr>
          <p:sp>
            <p:nvSpPr>
              <p:cNvPr id="887" name="Прямоугольник 886"/>
              <p:cNvSpPr/>
              <p:nvPr/>
            </p:nvSpPr>
            <p:spPr>
              <a:xfrm>
                <a:off x="5806585" y="1342230"/>
                <a:ext cx="1849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6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01" name="Группа 967"/>
          <p:cNvGrpSpPr>
            <a:grpSpLocks/>
          </p:cNvGrpSpPr>
          <p:nvPr/>
        </p:nvGrpSpPr>
        <p:grpSpPr bwMode="auto">
          <a:xfrm rot="2170994">
            <a:off x="2027527" y="8141980"/>
            <a:ext cx="626034" cy="169278"/>
            <a:chOff x="4651790" y="1984479"/>
            <a:chExt cx="552548" cy="176554"/>
          </a:xfrm>
        </p:grpSpPr>
        <p:grpSp>
          <p:nvGrpSpPr>
            <p:cNvPr id="302" name="Группа 311"/>
            <p:cNvGrpSpPr>
              <a:grpSpLocks/>
            </p:cNvGrpSpPr>
            <p:nvPr/>
          </p:nvGrpSpPr>
          <p:grpSpPr bwMode="auto">
            <a:xfrm>
              <a:off x="4958022" y="1984479"/>
              <a:ext cx="246316" cy="176553"/>
              <a:chOff x="5771890" y="1366937"/>
              <a:chExt cx="246316" cy="176553"/>
            </a:xfrm>
          </p:grpSpPr>
          <p:sp>
            <p:nvSpPr>
              <p:cNvPr id="883" name="Прямоугольник 882"/>
              <p:cNvSpPr/>
              <p:nvPr/>
            </p:nvSpPr>
            <p:spPr>
              <a:xfrm>
                <a:off x="5771890" y="1394262"/>
                <a:ext cx="180748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58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03" name="Группа 318"/>
            <p:cNvGrpSpPr>
              <a:grpSpLocks/>
            </p:cNvGrpSpPr>
            <p:nvPr/>
          </p:nvGrpSpPr>
          <p:grpSpPr bwMode="auto">
            <a:xfrm>
              <a:off x="4651790" y="1984480"/>
              <a:ext cx="266801" cy="176553"/>
              <a:chOff x="5751410" y="1366938"/>
              <a:chExt cx="266801" cy="176553"/>
            </a:xfrm>
          </p:grpSpPr>
          <p:sp>
            <p:nvSpPr>
              <p:cNvPr id="881" name="Прямоугольник 880"/>
              <p:cNvSpPr/>
              <p:nvPr/>
            </p:nvSpPr>
            <p:spPr>
              <a:xfrm>
                <a:off x="5751410" y="1386993"/>
                <a:ext cx="187755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56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04" name="Группа 318"/>
          <p:cNvGrpSpPr>
            <a:grpSpLocks/>
          </p:cNvGrpSpPr>
          <p:nvPr/>
        </p:nvGrpSpPr>
        <p:grpSpPr bwMode="auto">
          <a:xfrm rot="2225551">
            <a:off x="2781821" y="8527215"/>
            <a:ext cx="295176" cy="169277"/>
            <a:chOff x="5762892" y="1366936"/>
            <a:chExt cx="255317" cy="176553"/>
          </a:xfrm>
        </p:grpSpPr>
        <p:sp>
          <p:nvSpPr>
            <p:cNvPr id="877" name="Прямоугольник 876"/>
            <p:cNvSpPr/>
            <p:nvPr/>
          </p:nvSpPr>
          <p:spPr>
            <a:xfrm>
              <a:off x="5789253" y="1409313"/>
              <a:ext cx="179880" cy="125836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052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05" name="Группа 977"/>
          <p:cNvGrpSpPr>
            <a:grpSpLocks/>
          </p:cNvGrpSpPr>
          <p:nvPr/>
        </p:nvGrpSpPr>
        <p:grpSpPr bwMode="auto">
          <a:xfrm rot="19412009">
            <a:off x="3138498" y="8167652"/>
            <a:ext cx="586778" cy="199507"/>
            <a:chOff x="4686438" y="1953081"/>
            <a:chExt cx="517900" cy="208082"/>
          </a:xfrm>
        </p:grpSpPr>
        <p:grpSp>
          <p:nvGrpSpPr>
            <p:cNvPr id="306" name="Группа 311"/>
            <p:cNvGrpSpPr>
              <a:grpSpLocks/>
            </p:cNvGrpSpPr>
            <p:nvPr/>
          </p:nvGrpSpPr>
          <p:grpSpPr bwMode="auto">
            <a:xfrm>
              <a:off x="4972036" y="1967300"/>
              <a:ext cx="232302" cy="193732"/>
              <a:chOff x="5785904" y="1349758"/>
              <a:chExt cx="232302" cy="193732"/>
            </a:xfrm>
          </p:grpSpPr>
          <p:sp>
            <p:nvSpPr>
              <p:cNvPr id="875" name="Прямоугольник 874"/>
              <p:cNvSpPr/>
              <p:nvPr/>
            </p:nvSpPr>
            <p:spPr>
              <a:xfrm>
                <a:off x="5810664" y="1349758"/>
                <a:ext cx="161133" cy="15563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5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07" name="Группа 318"/>
            <p:cNvGrpSpPr>
              <a:grpSpLocks/>
            </p:cNvGrpSpPr>
            <p:nvPr/>
          </p:nvGrpSpPr>
          <p:grpSpPr bwMode="auto">
            <a:xfrm>
              <a:off x="4686438" y="1953081"/>
              <a:ext cx="232302" cy="208082"/>
              <a:chOff x="5786058" y="1335539"/>
              <a:chExt cx="232302" cy="208082"/>
            </a:xfrm>
          </p:grpSpPr>
          <p:sp>
            <p:nvSpPr>
              <p:cNvPr id="873" name="Прямоугольник 872"/>
              <p:cNvSpPr/>
              <p:nvPr/>
            </p:nvSpPr>
            <p:spPr>
              <a:xfrm>
                <a:off x="5787591" y="1335539"/>
                <a:ext cx="176545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48" name="TextBox 939"/>
              <p:cNvSpPr txBox="1">
                <a:spLocks noChangeArrowheads="1"/>
              </p:cNvSpPr>
              <p:nvPr/>
            </p:nvSpPr>
            <p:spPr bwMode="auto">
              <a:xfrm>
                <a:off x="5786058" y="1367069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08" name="Группа 984"/>
          <p:cNvGrpSpPr>
            <a:grpSpLocks/>
          </p:cNvGrpSpPr>
          <p:nvPr/>
        </p:nvGrpSpPr>
        <p:grpSpPr bwMode="auto">
          <a:xfrm rot="19412009">
            <a:off x="3768913" y="7717245"/>
            <a:ext cx="586882" cy="198486"/>
            <a:chOff x="4686346" y="1954066"/>
            <a:chExt cx="517992" cy="207017"/>
          </a:xfrm>
        </p:grpSpPr>
        <p:grpSp>
          <p:nvGrpSpPr>
            <p:cNvPr id="309" name="Группа 311"/>
            <p:cNvGrpSpPr>
              <a:grpSpLocks/>
            </p:cNvGrpSpPr>
            <p:nvPr/>
          </p:nvGrpSpPr>
          <p:grpSpPr bwMode="auto">
            <a:xfrm>
              <a:off x="4972036" y="1977982"/>
              <a:ext cx="232302" cy="183050"/>
              <a:chOff x="5785904" y="1360440"/>
              <a:chExt cx="232302" cy="183050"/>
            </a:xfrm>
          </p:grpSpPr>
          <p:sp>
            <p:nvSpPr>
              <p:cNvPr id="869" name="Прямоугольник 868"/>
              <p:cNvSpPr/>
              <p:nvPr/>
            </p:nvSpPr>
            <p:spPr>
              <a:xfrm>
                <a:off x="5822900" y="1360440"/>
                <a:ext cx="165336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4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10" name="Группа 318"/>
            <p:cNvGrpSpPr>
              <a:grpSpLocks/>
            </p:cNvGrpSpPr>
            <p:nvPr/>
          </p:nvGrpSpPr>
          <p:grpSpPr bwMode="auto">
            <a:xfrm>
              <a:off x="4686346" y="1954066"/>
              <a:ext cx="232302" cy="207017"/>
              <a:chOff x="5785966" y="1336524"/>
              <a:chExt cx="232302" cy="207017"/>
            </a:xfrm>
          </p:grpSpPr>
          <p:sp>
            <p:nvSpPr>
              <p:cNvPr id="867" name="Прямоугольник 866"/>
              <p:cNvSpPr/>
              <p:nvPr/>
            </p:nvSpPr>
            <p:spPr>
              <a:xfrm>
                <a:off x="5794633" y="1336524"/>
                <a:ext cx="173743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42" name="TextBox 939"/>
              <p:cNvSpPr txBox="1">
                <a:spLocks noChangeArrowheads="1"/>
              </p:cNvSpPr>
              <p:nvPr/>
            </p:nvSpPr>
            <p:spPr bwMode="auto">
              <a:xfrm>
                <a:off x="5785966" y="1366989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12" name="Группа 318"/>
          <p:cNvGrpSpPr>
            <a:grpSpLocks/>
          </p:cNvGrpSpPr>
          <p:nvPr/>
        </p:nvGrpSpPr>
        <p:grpSpPr bwMode="auto">
          <a:xfrm rot="21373660">
            <a:off x="2472760" y="8791767"/>
            <a:ext cx="295176" cy="173712"/>
            <a:chOff x="5762892" y="1362311"/>
            <a:chExt cx="255317" cy="181178"/>
          </a:xfrm>
        </p:grpSpPr>
        <p:sp>
          <p:nvSpPr>
            <p:cNvPr id="863" name="Прямоугольник 862"/>
            <p:cNvSpPr/>
            <p:nvPr/>
          </p:nvSpPr>
          <p:spPr>
            <a:xfrm>
              <a:off x="5803069" y="1362311"/>
              <a:ext cx="181253" cy="13577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038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13" name="Группа 318"/>
          <p:cNvGrpSpPr>
            <a:grpSpLocks/>
          </p:cNvGrpSpPr>
          <p:nvPr/>
        </p:nvGrpSpPr>
        <p:grpSpPr bwMode="auto">
          <a:xfrm rot="21373660">
            <a:off x="3128411" y="8761604"/>
            <a:ext cx="295176" cy="173433"/>
            <a:chOff x="5762892" y="1362602"/>
            <a:chExt cx="255317" cy="180887"/>
          </a:xfrm>
        </p:grpSpPr>
        <p:sp>
          <p:nvSpPr>
            <p:cNvPr id="861" name="Прямоугольник 860"/>
            <p:cNvSpPr/>
            <p:nvPr/>
          </p:nvSpPr>
          <p:spPr>
            <a:xfrm>
              <a:off x="5803049" y="1362602"/>
              <a:ext cx="181253" cy="13577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0036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14" name="Группа 997"/>
          <p:cNvGrpSpPr>
            <a:grpSpLocks/>
          </p:cNvGrpSpPr>
          <p:nvPr/>
        </p:nvGrpSpPr>
        <p:grpSpPr bwMode="auto">
          <a:xfrm rot="21379302">
            <a:off x="1341813" y="9100419"/>
            <a:ext cx="1562402" cy="202498"/>
            <a:chOff x="4669934" y="1954618"/>
            <a:chExt cx="1379001" cy="211201"/>
          </a:xfrm>
        </p:grpSpPr>
        <p:grpSp>
          <p:nvGrpSpPr>
            <p:cNvPr id="315" name="Группа 311"/>
            <p:cNvGrpSpPr>
              <a:grpSpLocks/>
            </p:cNvGrpSpPr>
            <p:nvPr/>
          </p:nvGrpSpPr>
          <p:grpSpPr bwMode="auto">
            <a:xfrm>
              <a:off x="4967533" y="1955711"/>
              <a:ext cx="236809" cy="205321"/>
              <a:chOff x="5781401" y="1338169"/>
              <a:chExt cx="236809" cy="205321"/>
            </a:xfrm>
          </p:grpSpPr>
          <p:sp>
            <p:nvSpPr>
              <p:cNvPr id="859" name="Прямоугольник 858"/>
              <p:cNvSpPr/>
              <p:nvPr/>
            </p:nvSpPr>
            <p:spPr>
              <a:xfrm>
                <a:off x="5781401" y="1338169"/>
                <a:ext cx="183551" cy="15232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3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16" name="Группа 312"/>
            <p:cNvGrpSpPr>
              <a:grpSpLocks/>
            </p:cNvGrpSpPr>
            <p:nvPr/>
          </p:nvGrpSpPr>
          <p:grpSpPr bwMode="auto">
            <a:xfrm>
              <a:off x="5250075" y="1975462"/>
              <a:ext cx="252758" cy="185572"/>
              <a:chOff x="5765491" y="1357920"/>
              <a:chExt cx="252758" cy="185572"/>
            </a:xfrm>
          </p:grpSpPr>
          <p:sp>
            <p:nvSpPr>
              <p:cNvPr id="857" name="Прямоугольник 856"/>
              <p:cNvSpPr/>
              <p:nvPr/>
            </p:nvSpPr>
            <p:spPr>
              <a:xfrm>
                <a:off x="5765491" y="1357920"/>
                <a:ext cx="182150" cy="15232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32" name="TextBox 939"/>
              <p:cNvSpPr txBox="1">
                <a:spLocks noChangeArrowheads="1"/>
              </p:cNvSpPr>
              <p:nvPr/>
            </p:nvSpPr>
            <p:spPr bwMode="auto">
              <a:xfrm>
                <a:off x="5785947" y="136693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17" name="Группа 315"/>
            <p:cNvGrpSpPr>
              <a:grpSpLocks/>
            </p:cNvGrpSpPr>
            <p:nvPr/>
          </p:nvGrpSpPr>
          <p:grpSpPr bwMode="auto">
            <a:xfrm>
              <a:off x="5533144" y="1958967"/>
              <a:ext cx="242738" cy="202069"/>
              <a:chOff x="5775508" y="1341425"/>
              <a:chExt cx="242738" cy="202069"/>
            </a:xfrm>
          </p:grpSpPr>
          <p:sp>
            <p:nvSpPr>
              <p:cNvPr id="855" name="Прямоугольник 854"/>
              <p:cNvSpPr/>
              <p:nvPr/>
            </p:nvSpPr>
            <p:spPr>
              <a:xfrm>
                <a:off x="5775508" y="1341425"/>
                <a:ext cx="186354" cy="15398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30" name="TextBox 939"/>
              <p:cNvSpPr txBox="1">
                <a:spLocks noChangeArrowheads="1"/>
              </p:cNvSpPr>
              <p:nvPr/>
            </p:nvSpPr>
            <p:spPr bwMode="auto">
              <a:xfrm>
                <a:off x="5785944" y="1366941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18" name="Группа 318"/>
            <p:cNvGrpSpPr>
              <a:grpSpLocks/>
            </p:cNvGrpSpPr>
            <p:nvPr/>
          </p:nvGrpSpPr>
          <p:grpSpPr bwMode="auto">
            <a:xfrm>
              <a:off x="4669934" y="1954618"/>
              <a:ext cx="248694" cy="206419"/>
              <a:chOff x="5769554" y="1337076"/>
              <a:chExt cx="248694" cy="206419"/>
            </a:xfrm>
          </p:grpSpPr>
          <p:sp>
            <p:nvSpPr>
              <p:cNvPr id="853" name="Прямоугольник 852"/>
              <p:cNvSpPr/>
              <p:nvPr/>
            </p:nvSpPr>
            <p:spPr>
              <a:xfrm>
                <a:off x="5769554" y="1337076"/>
                <a:ext cx="182150" cy="15232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28" name="TextBox 939"/>
              <p:cNvSpPr txBox="1">
                <a:spLocks noChangeArrowheads="1"/>
              </p:cNvSpPr>
              <p:nvPr/>
            </p:nvSpPr>
            <p:spPr bwMode="auto">
              <a:xfrm>
                <a:off x="5785946" y="1366942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19" name="Группа 321"/>
            <p:cNvGrpSpPr>
              <a:grpSpLocks/>
            </p:cNvGrpSpPr>
            <p:nvPr/>
          </p:nvGrpSpPr>
          <p:grpSpPr bwMode="auto">
            <a:xfrm>
              <a:off x="5816633" y="1983835"/>
              <a:ext cx="232302" cy="181984"/>
              <a:chOff x="5785945" y="1361535"/>
              <a:chExt cx="232302" cy="181984"/>
            </a:xfrm>
          </p:grpSpPr>
          <p:sp>
            <p:nvSpPr>
              <p:cNvPr id="851" name="Прямоугольник 850"/>
              <p:cNvSpPr/>
              <p:nvPr/>
            </p:nvSpPr>
            <p:spPr>
              <a:xfrm>
                <a:off x="5788928" y="1361535"/>
                <a:ext cx="180748" cy="15398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26" name="TextBox 939"/>
              <p:cNvSpPr txBox="1">
                <a:spLocks noChangeArrowheads="1"/>
              </p:cNvSpPr>
              <p:nvPr/>
            </p:nvSpPr>
            <p:spPr bwMode="auto">
              <a:xfrm>
                <a:off x="5785945" y="1366966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20" name="Группа 1013"/>
          <p:cNvGrpSpPr>
            <a:grpSpLocks/>
          </p:cNvGrpSpPr>
          <p:nvPr/>
        </p:nvGrpSpPr>
        <p:grpSpPr bwMode="auto">
          <a:xfrm rot="21379302">
            <a:off x="2943731" y="9024802"/>
            <a:ext cx="1552504" cy="184615"/>
            <a:chOff x="4678649" y="1973253"/>
            <a:chExt cx="1370265" cy="192550"/>
          </a:xfrm>
        </p:grpSpPr>
        <p:grpSp>
          <p:nvGrpSpPr>
            <p:cNvPr id="322" name="Группа 311"/>
            <p:cNvGrpSpPr>
              <a:grpSpLocks/>
            </p:cNvGrpSpPr>
            <p:nvPr/>
          </p:nvGrpSpPr>
          <p:grpSpPr bwMode="auto">
            <a:xfrm>
              <a:off x="4972040" y="1979405"/>
              <a:ext cx="232302" cy="181627"/>
              <a:chOff x="5785908" y="1361863"/>
              <a:chExt cx="232302" cy="181627"/>
            </a:xfrm>
          </p:grpSpPr>
          <p:sp>
            <p:nvSpPr>
              <p:cNvPr id="844" name="Прямоугольник 843"/>
              <p:cNvSpPr/>
              <p:nvPr/>
            </p:nvSpPr>
            <p:spPr>
              <a:xfrm>
                <a:off x="5793958" y="1361863"/>
                <a:ext cx="184952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1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24" name="Группа 312"/>
            <p:cNvGrpSpPr>
              <a:grpSpLocks/>
            </p:cNvGrpSpPr>
            <p:nvPr/>
          </p:nvGrpSpPr>
          <p:grpSpPr bwMode="auto">
            <a:xfrm>
              <a:off x="5258854" y="1984480"/>
              <a:ext cx="243952" cy="176553"/>
              <a:chOff x="5774270" y="1366938"/>
              <a:chExt cx="243952" cy="176553"/>
            </a:xfrm>
          </p:grpSpPr>
          <p:sp>
            <p:nvSpPr>
              <p:cNvPr id="842" name="Прямоугольник 841"/>
              <p:cNvSpPr/>
              <p:nvPr/>
            </p:nvSpPr>
            <p:spPr>
              <a:xfrm>
                <a:off x="5774270" y="1375866"/>
                <a:ext cx="170941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17" name="TextBox 939"/>
              <p:cNvSpPr txBox="1">
                <a:spLocks noChangeArrowheads="1"/>
              </p:cNvSpPr>
              <p:nvPr/>
            </p:nvSpPr>
            <p:spPr bwMode="auto">
              <a:xfrm>
                <a:off x="5785920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26" name="Группа 315"/>
            <p:cNvGrpSpPr>
              <a:grpSpLocks/>
            </p:cNvGrpSpPr>
            <p:nvPr/>
          </p:nvGrpSpPr>
          <p:grpSpPr bwMode="auto">
            <a:xfrm>
              <a:off x="5543553" y="1983737"/>
              <a:ext cx="232302" cy="177297"/>
              <a:chOff x="5785917" y="1366195"/>
              <a:chExt cx="232302" cy="177297"/>
            </a:xfrm>
          </p:grpSpPr>
          <p:sp>
            <p:nvSpPr>
              <p:cNvPr id="840" name="Прямоугольник 839"/>
              <p:cNvSpPr/>
              <p:nvPr/>
            </p:nvSpPr>
            <p:spPr>
              <a:xfrm>
                <a:off x="5790973" y="1366195"/>
                <a:ext cx="166738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15" name="TextBox 939"/>
              <p:cNvSpPr txBox="1">
                <a:spLocks noChangeArrowheads="1"/>
              </p:cNvSpPr>
              <p:nvPr/>
            </p:nvSpPr>
            <p:spPr bwMode="auto">
              <a:xfrm>
                <a:off x="5785917" y="136693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28" name="Группа 318"/>
            <p:cNvGrpSpPr>
              <a:grpSpLocks/>
            </p:cNvGrpSpPr>
            <p:nvPr/>
          </p:nvGrpSpPr>
          <p:grpSpPr bwMode="auto">
            <a:xfrm>
              <a:off x="4678649" y="1973253"/>
              <a:ext cx="239951" cy="187782"/>
              <a:chOff x="5778269" y="1355711"/>
              <a:chExt cx="239951" cy="187782"/>
            </a:xfrm>
          </p:grpSpPr>
          <p:sp>
            <p:nvSpPr>
              <p:cNvPr id="838" name="Прямоугольник 837"/>
              <p:cNvSpPr/>
              <p:nvPr/>
            </p:nvSpPr>
            <p:spPr>
              <a:xfrm>
                <a:off x="5778269" y="1355711"/>
                <a:ext cx="189156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13" name="TextBox 939"/>
              <p:cNvSpPr txBox="1">
                <a:spLocks noChangeArrowheads="1"/>
              </p:cNvSpPr>
              <p:nvPr/>
            </p:nvSpPr>
            <p:spPr bwMode="auto">
              <a:xfrm>
                <a:off x="5785918" y="1366940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30" name="Группа 321"/>
            <p:cNvGrpSpPr>
              <a:grpSpLocks/>
            </p:cNvGrpSpPr>
            <p:nvPr/>
          </p:nvGrpSpPr>
          <p:grpSpPr bwMode="auto">
            <a:xfrm>
              <a:off x="5804433" y="1989251"/>
              <a:ext cx="244481" cy="176552"/>
              <a:chOff x="5773745" y="1366951"/>
              <a:chExt cx="244481" cy="176552"/>
            </a:xfrm>
          </p:grpSpPr>
          <p:sp>
            <p:nvSpPr>
              <p:cNvPr id="836" name="Прямоугольник 835"/>
              <p:cNvSpPr/>
              <p:nvPr/>
            </p:nvSpPr>
            <p:spPr>
              <a:xfrm>
                <a:off x="5773745" y="1383060"/>
                <a:ext cx="180748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11" name="TextBox 939"/>
              <p:cNvSpPr txBox="1">
                <a:spLocks noChangeArrowheads="1"/>
              </p:cNvSpPr>
              <p:nvPr/>
            </p:nvSpPr>
            <p:spPr bwMode="auto">
              <a:xfrm>
                <a:off x="5785924" y="1366951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32" name="Группа 1029"/>
          <p:cNvGrpSpPr>
            <a:grpSpLocks/>
          </p:cNvGrpSpPr>
          <p:nvPr/>
        </p:nvGrpSpPr>
        <p:grpSpPr bwMode="auto">
          <a:xfrm rot="21379302">
            <a:off x="4518426" y="8958077"/>
            <a:ext cx="1549552" cy="181225"/>
            <a:chOff x="4681251" y="1976784"/>
            <a:chExt cx="1367659" cy="189014"/>
          </a:xfrm>
        </p:grpSpPr>
        <p:grpSp>
          <p:nvGrpSpPr>
            <p:cNvPr id="334" name="Группа 311"/>
            <p:cNvGrpSpPr>
              <a:grpSpLocks/>
            </p:cNvGrpSpPr>
            <p:nvPr/>
          </p:nvGrpSpPr>
          <p:grpSpPr bwMode="auto">
            <a:xfrm>
              <a:off x="4972040" y="1979578"/>
              <a:ext cx="232302" cy="181454"/>
              <a:chOff x="5785908" y="1362036"/>
              <a:chExt cx="232302" cy="181454"/>
            </a:xfrm>
          </p:grpSpPr>
          <p:sp>
            <p:nvSpPr>
              <p:cNvPr id="829" name="Прямоугольник 828"/>
              <p:cNvSpPr/>
              <p:nvPr/>
            </p:nvSpPr>
            <p:spPr>
              <a:xfrm>
                <a:off x="5793939" y="1362036"/>
                <a:ext cx="184952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0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35" name="Группа 312"/>
            <p:cNvGrpSpPr>
              <a:grpSpLocks/>
            </p:cNvGrpSpPr>
            <p:nvPr/>
          </p:nvGrpSpPr>
          <p:grpSpPr bwMode="auto">
            <a:xfrm>
              <a:off x="5257256" y="1984479"/>
              <a:ext cx="245550" cy="176553"/>
              <a:chOff x="5772672" y="1366937"/>
              <a:chExt cx="245550" cy="176553"/>
            </a:xfrm>
          </p:grpSpPr>
          <p:sp>
            <p:nvSpPr>
              <p:cNvPr id="827" name="Прямоугольник 826"/>
              <p:cNvSpPr/>
              <p:nvPr/>
            </p:nvSpPr>
            <p:spPr>
              <a:xfrm>
                <a:off x="5772672" y="1379290"/>
                <a:ext cx="172341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02" name="TextBox 939"/>
              <p:cNvSpPr txBox="1">
                <a:spLocks noChangeArrowheads="1"/>
              </p:cNvSpPr>
              <p:nvPr/>
            </p:nvSpPr>
            <p:spPr bwMode="auto">
              <a:xfrm>
                <a:off x="5785920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36" name="Группа 315"/>
            <p:cNvGrpSpPr>
              <a:grpSpLocks/>
            </p:cNvGrpSpPr>
            <p:nvPr/>
          </p:nvGrpSpPr>
          <p:grpSpPr bwMode="auto">
            <a:xfrm>
              <a:off x="5543553" y="1984480"/>
              <a:ext cx="232302" cy="176553"/>
              <a:chOff x="5785917" y="1366938"/>
              <a:chExt cx="232302" cy="176553"/>
            </a:xfrm>
          </p:grpSpPr>
          <p:sp>
            <p:nvSpPr>
              <p:cNvPr id="825" name="Прямоугольник 824"/>
              <p:cNvSpPr/>
              <p:nvPr/>
            </p:nvSpPr>
            <p:spPr>
              <a:xfrm>
                <a:off x="5789465" y="1367966"/>
                <a:ext cx="168138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50000" name="TextBox 939"/>
              <p:cNvSpPr txBox="1">
                <a:spLocks noChangeArrowheads="1"/>
              </p:cNvSpPr>
              <p:nvPr/>
            </p:nvSpPr>
            <p:spPr bwMode="auto">
              <a:xfrm>
                <a:off x="5785917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38" name="Группа 318"/>
            <p:cNvGrpSpPr>
              <a:grpSpLocks/>
            </p:cNvGrpSpPr>
            <p:nvPr/>
          </p:nvGrpSpPr>
          <p:grpSpPr bwMode="auto">
            <a:xfrm>
              <a:off x="4681251" y="1976784"/>
              <a:ext cx="237350" cy="184251"/>
              <a:chOff x="5780871" y="1359242"/>
              <a:chExt cx="237350" cy="184251"/>
            </a:xfrm>
          </p:grpSpPr>
          <p:sp>
            <p:nvSpPr>
              <p:cNvPr id="823" name="Прямоугольник 822"/>
              <p:cNvSpPr/>
              <p:nvPr/>
            </p:nvSpPr>
            <p:spPr>
              <a:xfrm>
                <a:off x="5780871" y="1359242"/>
                <a:ext cx="184952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98" name="TextBox 939"/>
              <p:cNvSpPr txBox="1">
                <a:spLocks noChangeArrowheads="1"/>
              </p:cNvSpPr>
              <p:nvPr/>
            </p:nvSpPr>
            <p:spPr bwMode="auto">
              <a:xfrm>
                <a:off x="5785919" y="1366940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40" name="Группа 321"/>
            <p:cNvGrpSpPr>
              <a:grpSpLocks/>
            </p:cNvGrpSpPr>
            <p:nvPr/>
          </p:nvGrpSpPr>
          <p:grpSpPr bwMode="auto">
            <a:xfrm>
              <a:off x="5807076" y="1989245"/>
              <a:ext cx="241834" cy="176553"/>
              <a:chOff x="5776388" y="1366945"/>
              <a:chExt cx="241834" cy="176553"/>
            </a:xfrm>
          </p:grpSpPr>
          <p:sp>
            <p:nvSpPr>
              <p:cNvPr id="821" name="Прямоугольник 820"/>
              <p:cNvSpPr/>
              <p:nvPr/>
            </p:nvSpPr>
            <p:spPr>
              <a:xfrm>
                <a:off x="5776388" y="1385097"/>
                <a:ext cx="180748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96" name="TextBox 939"/>
              <p:cNvSpPr txBox="1">
                <a:spLocks noChangeArrowheads="1"/>
              </p:cNvSpPr>
              <p:nvPr/>
            </p:nvSpPr>
            <p:spPr bwMode="auto">
              <a:xfrm>
                <a:off x="5785920" y="1366945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42" name="Группа 1045"/>
          <p:cNvGrpSpPr>
            <a:grpSpLocks/>
          </p:cNvGrpSpPr>
          <p:nvPr/>
        </p:nvGrpSpPr>
        <p:grpSpPr bwMode="auto">
          <a:xfrm rot="2333758">
            <a:off x="3761282" y="8494468"/>
            <a:ext cx="611871" cy="171702"/>
            <a:chOff x="4664291" y="1981951"/>
            <a:chExt cx="540047" cy="179082"/>
          </a:xfrm>
        </p:grpSpPr>
        <p:grpSp>
          <p:nvGrpSpPr>
            <p:cNvPr id="343" name="Группа 311"/>
            <p:cNvGrpSpPr>
              <a:grpSpLocks/>
            </p:cNvGrpSpPr>
            <p:nvPr/>
          </p:nvGrpSpPr>
          <p:grpSpPr bwMode="auto">
            <a:xfrm>
              <a:off x="4966988" y="1984479"/>
              <a:ext cx="237350" cy="176553"/>
              <a:chOff x="5780856" y="1366937"/>
              <a:chExt cx="237350" cy="176553"/>
            </a:xfrm>
          </p:grpSpPr>
          <p:sp>
            <p:nvSpPr>
              <p:cNvPr id="814" name="Прямоугольник 813"/>
              <p:cNvSpPr/>
              <p:nvPr/>
            </p:nvSpPr>
            <p:spPr>
              <a:xfrm>
                <a:off x="5780856" y="1388740"/>
                <a:ext cx="165336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89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44" name="Группа 318"/>
            <p:cNvGrpSpPr>
              <a:grpSpLocks/>
            </p:cNvGrpSpPr>
            <p:nvPr/>
          </p:nvGrpSpPr>
          <p:grpSpPr bwMode="auto">
            <a:xfrm>
              <a:off x="4664291" y="1981951"/>
              <a:ext cx="254300" cy="179082"/>
              <a:chOff x="5763911" y="1364409"/>
              <a:chExt cx="254300" cy="179082"/>
            </a:xfrm>
          </p:grpSpPr>
          <p:sp>
            <p:nvSpPr>
              <p:cNvPr id="812" name="Прямоугольник 811"/>
              <p:cNvSpPr/>
              <p:nvPr/>
            </p:nvSpPr>
            <p:spPr>
              <a:xfrm>
                <a:off x="5763911" y="1364409"/>
                <a:ext cx="175144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87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45" name="Группа 1052"/>
          <p:cNvGrpSpPr>
            <a:grpSpLocks/>
          </p:cNvGrpSpPr>
          <p:nvPr/>
        </p:nvGrpSpPr>
        <p:grpSpPr bwMode="auto">
          <a:xfrm rot="2333758">
            <a:off x="3450317" y="8602532"/>
            <a:ext cx="629889" cy="169278"/>
            <a:chOff x="4648388" y="1984479"/>
            <a:chExt cx="555950" cy="176554"/>
          </a:xfrm>
        </p:grpSpPr>
        <p:grpSp>
          <p:nvGrpSpPr>
            <p:cNvPr id="347" name="Группа 311"/>
            <p:cNvGrpSpPr>
              <a:grpSpLocks/>
            </p:cNvGrpSpPr>
            <p:nvPr/>
          </p:nvGrpSpPr>
          <p:grpSpPr bwMode="auto">
            <a:xfrm>
              <a:off x="4950621" y="1984479"/>
              <a:ext cx="253717" cy="176553"/>
              <a:chOff x="5764489" y="1366937"/>
              <a:chExt cx="253717" cy="176553"/>
            </a:xfrm>
          </p:grpSpPr>
          <p:sp>
            <p:nvSpPr>
              <p:cNvPr id="808" name="Прямоугольник 807"/>
              <p:cNvSpPr/>
              <p:nvPr/>
            </p:nvSpPr>
            <p:spPr>
              <a:xfrm>
                <a:off x="5764489" y="1402875"/>
                <a:ext cx="189156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83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49" name="Группа 318"/>
            <p:cNvGrpSpPr>
              <a:grpSpLocks/>
            </p:cNvGrpSpPr>
            <p:nvPr/>
          </p:nvGrpSpPr>
          <p:grpSpPr bwMode="auto">
            <a:xfrm>
              <a:off x="4648388" y="1984480"/>
              <a:ext cx="270203" cy="176553"/>
              <a:chOff x="5748008" y="1366938"/>
              <a:chExt cx="270203" cy="176553"/>
            </a:xfrm>
          </p:grpSpPr>
          <p:sp>
            <p:nvSpPr>
              <p:cNvPr id="806" name="Прямоугольник 805"/>
              <p:cNvSpPr/>
              <p:nvPr/>
            </p:nvSpPr>
            <p:spPr>
              <a:xfrm>
                <a:off x="5748008" y="1384782"/>
                <a:ext cx="184952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81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51" name="Группа 1059"/>
          <p:cNvGrpSpPr>
            <a:grpSpLocks/>
          </p:cNvGrpSpPr>
          <p:nvPr/>
        </p:nvGrpSpPr>
        <p:grpSpPr bwMode="auto">
          <a:xfrm rot="2605827">
            <a:off x="4958556" y="8085783"/>
            <a:ext cx="609999" cy="169277"/>
            <a:chOff x="4665943" y="1984479"/>
            <a:chExt cx="538395" cy="176553"/>
          </a:xfrm>
        </p:grpSpPr>
        <p:grpSp>
          <p:nvGrpSpPr>
            <p:cNvPr id="352" name="Группа 311"/>
            <p:cNvGrpSpPr>
              <a:grpSpLocks/>
            </p:cNvGrpSpPr>
            <p:nvPr/>
          </p:nvGrpSpPr>
          <p:grpSpPr bwMode="auto">
            <a:xfrm>
              <a:off x="4972036" y="1984479"/>
              <a:ext cx="232302" cy="176553"/>
              <a:chOff x="5785904" y="1366937"/>
              <a:chExt cx="232302" cy="176553"/>
            </a:xfrm>
          </p:grpSpPr>
          <p:sp>
            <p:nvSpPr>
              <p:cNvPr id="802" name="Прямоугольник 801"/>
              <p:cNvSpPr/>
              <p:nvPr/>
            </p:nvSpPr>
            <p:spPr>
              <a:xfrm>
                <a:off x="5802523" y="1382970"/>
                <a:ext cx="182150" cy="14239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77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53" name="Группа 318"/>
            <p:cNvGrpSpPr>
              <a:grpSpLocks/>
            </p:cNvGrpSpPr>
            <p:nvPr/>
          </p:nvGrpSpPr>
          <p:grpSpPr bwMode="auto">
            <a:xfrm>
              <a:off x="4665943" y="1984479"/>
              <a:ext cx="252649" cy="176553"/>
              <a:chOff x="5765563" y="1366937"/>
              <a:chExt cx="252649" cy="176553"/>
            </a:xfrm>
          </p:grpSpPr>
          <p:sp>
            <p:nvSpPr>
              <p:cNvPr id="800" name="Прямоугольник 799"/>
              <p:cNvSpPr/>
              <p:nvPr/>
            </p:nvSpPr>
            <p:spPr>
              <a:xfrm>
                <a:off x="5765563" y="1384678"/>
                <a:ext cx="182150" cy="14736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75" name="TextBox 939"/>
              <p:cNvSpPr txBox="1">
                <a:spLocks noChangeArrowheads="1"/>
              </p:cNvSpPr>
              <p:nvPr/>
            </p:nvSpPr>
            <p:spPr bwMode="auto">
              <a:xfrm>
                <a:off x="5785910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54" name="Группа 1066"/>
          <p:cNvGrpSpPr>
            <a:grpSpLocks/>
          </p:cNvGrpSpPr>
          <p:nvPr/>
        </p:nvGrpSpPr>
        <p:grpSpPr bwMode="auto">
          <a:xfrm rot="19414764">
            <a:off x="5114621" y="8444663"/>
            <a:ext cx="586817" cy="201719"/>
            <a:chOff x="4686404" y="1950743"/>
            <a:chExt cx="517934" cy="210389"/>
          </a:xfrm>
        </p:grpSpPr>
        <p:grpSp>
          <p:nvGrpSpPr>
            <p:cNvPr id="355" name="Группа 311"/>
            <p:cNvGrpSpPr>
              <a:grpSpLocks/>
            </p:cNvGrpSpPr>
            <p:nvPr/>
          </p:nvGrpSpPr>
          <p:grpSpPr bwMode="auto">
            <a:xfrm>
              <a:off x="4972036" y="1971312"/>
              <a:ext cx="232302" cy="189720"/>
              <a:chOff x="5785904" y="1353770"/>
              <a:chExt cx="232302" cy="189720"/>
            </a:xfrm>
          </p:grpSpPr>
          <p:sp>
            <p:nvSpPr>
              <p:cNvPr id="796" name="Прямоугольник 795"/>
              <p:cNvSpPr/>
              <p:nvPr/>
            </p:nvSpPr>
            <p:spPr>
              <a:xfrm>
                <a:off x="5822447" y="1353770"/>
                <a:ext cx="184952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71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57" name="Группа 318"/>
            <p:cNvGrpSpPr>
              <a:grpSpLocks/>
            </p:cNvGrpSpPr>
            <p:nvPr/>
          </p:nvGrpSpPr>
          <p:grpSpPr bwMode="auto">
            <a:xfrm>
              <a:off x="4686404" y="1950743"/>
              <a:ext cx="232302" cy="210389"/>
              <a:chOff x="5786024" y="1333201"/>
              <a:chExt cx="232302" cy="210389"/>
            </a:xfrm>
          </p:grpSpPr>
          <p:sp>
            <p:nvSpPr>
              <p:cNvPr id="794" name="Прямоугольник 793"/>
              <p:cNvSpPr/>
              <p:nvPr/>
            </p:nvSpPr>
            <p:spPr>
              <a:xfrm>
                <a:off x="5809186" y="1333201"/>
                <a:ext cx="183551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69" name="TextBox 939"/>
              <p:cNvSpPr txBox="1">
                <a:spLocks noChangeArrowheads="1"/>
              </p:cNvSpPr>
              <p:nvPr/>
            </p:nvSpPr>
            <p:spPr bwMode="auto">
              <a:xfrm>
                <a:off x="5786024" y="13670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59" name="Группа 1073"/>
          <p:cNvGrpSpPr>
            <a:grpSpLocks/>
          </p:cNvGrpSpPr>
          <p:nvPr/>
        </p:nvGrpSpPr>
        <p:grpSpPr bwMode="auto">
          <a:xfrm rot="2509328">
            <a:off x="4402024" y="8489528"/>
            <a:ext cx="609883" cy="169278"/>
            <a:chOff x="4666045" y="1984479"/>
            <a:chExt cx="538293" cy="176554"/>
          </a:xfrm>
        </p:grpSpPr>
        <p:grpSp>
          <p:nvGrpSpPr>
            <p:cNvPr id="361" name="Группа 311"/>
            <p:cNvGrpSpPr>
              <a:grpSpLocks/>
            </p:cNvGrpSpPr>
            <p:nvPr/>
          </p:nvGrpSpPr>
          <p:grpSpPr bwMode="auto">
            <a:xfrm>
              <a:off x="4972036" y="1984479"/>
              <a:ext cx="232302" cy="176553"/>
              <a:chOff x="5785904" y="1366937"/>
              <a:chExt cx="232302" cy="176553"/>
            </a:xfrm>
          </p:grpSpPr>
          <p:sp>
            <p:nvSpPr>
              <p:cNvPr id="790" name="Прямоугольник 789"/>
              <p:cNvSpPr/>
              <p:nvPr/>
            </p:nvSpPr>
            <p:spPr>
              <a:xfrm>
                <a:off x="5802597" y="1389425"/>
                <a:ext cx="16113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65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63" name="Группа 318"/>
            <p:cNvGrpSpPr>
              <a:grpSpLocks/>
            </p:cNvGrpSpPr>
            <p:nvPr/>
          </p:nvGrpSpPr>
          <p:grpSpPr bwMode="auto">
            <a:xfrm>
              <a:off x="4666045" y="1984480"/>
              <a:ext cx="252546" cy="176553"/>
              <a:chOff x="5765665" y="1366938"/>
              <a:chExt cx="252546" cy="176553"/>
            </a:xfrm>
          </p:grpSpPr>
          <p:sp>
            <p:nvSpPr>
              <p:cNvPr id="788" name="Прямоугольник 787"/>
              <p:cNvSpPr/>
              <p:nvPr/>
            </p:nvSpPr>
            <p:spPr>
              <a:xfrm>
                <a:off x="5765665" y="1387440"/>
                <a:ext cx="166738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63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64" name="Группа 318"/>
          <p:cNvGrpSpPr>
            <a:grpSpLocks/>
          </p:cNvGrpSpPr>
          <p:nvPr/>
        </p:nvGrpSpPr>
        <p:grpSpPr bwMode="auto">
          <a:xfrm rot="19744832">
            <a:off x="5700322" y="8628767"/>
            <a:ext cx="295176" cy="169277"/>
            <a:chOff x="5762892" y="1366936"/>
            <a:chExt cx="255317" cy="176553"/>
          </a:xfrm>
        </p:grpSpPr>
        <p:sp>
          <p:nvSpPr>
            <p:cNvPr id="784" name="Прямоугольник 783"/>
            <p:cNvSpPr/>
            <p:nvPr/>
          </p:nvSpPr>
          <p:spPr>
            <a:xfrm>
              <a:off x="5811126" y="1385600"/>
              <a:ext cx="179881" cy="134114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959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65" name="Группа 1083"/>
          <p:cNvGrpSpPr>
            <a:grpSpLocks/>
          </p:cNvGrpSpPr>
          <p:nvPr/>
        </p:nvGrpSpPr>
        <p:grpSpPr bwMode="auto">
          <a:xfrm rot="21391953">
            <a:off x="6065558" y="8908302"/>
            <a:ext cx="1552318" cy="173851"/>
            <a:chOff x="4678803" y="1984478"/>
            <a:chExt cx="1370101" cy="181323"/>
          </a:xfrm>
        </p:grpSpPr>
        <p:grpSp>
          <p:nvGrpSpPr>
            <p:cNvPr id="367" name="Группа 311"/>
            <p:cNvGrpSpPr>
              <a:grpSpLocks/>
            </p:cNvGrpSpPr>
            <p:nvPr/>
          </p:nvGrpSpPr>
          <p:grpSpPr bwMode="auto">
            <a:xfrm>
              <a:off x="4972040" y="1984479"/>
              <a:ext cx="232302" cy="176553"/>
              <a:chOff x="5785908" y="1366937"/>
              <a:chExt cx="232302" cy="176553"/>
            </a:xfrm>
          </p:grpSpPr>
          <p:sp>
            <p:nvSpPr>
              <p:cNvPr id="782" name="Прямоугольник 781"/>
              <p:cNvSpPr/>
              <p:nvPr/>
            </p:nvSpPr>
            <p:spPr>
              <a:xfrm>
                <a:off x="5807696" y="1390766"/>
                <a:ext cx="180749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5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69" name="Группа 312"/>
            <p:cNvGrpSpPr>
              <a:grpSpLocks/>
            </p:cNvGrpSpPr>
            <p:nvPr/>
          </p:nvGrpSpPr>
          <p:grpSpPr bwMode="auto">
            <a:xfrm>
              <a:off x="5259644" y="1984478"/>
              <a:ext cx="243156" cy="176553"/>
              <a:chOff x="5775060" y="1366936"/>
              <a:chExt cx="243156" cy="176553"/>
            </a:xfrm>
          </p:grpSpPr>
          <p:sp>
            <p:nvSpPr>
              <p:cNvPr id="780" name="Прямоугольник 779"/>
              <p:cNvSpPr/>
              <p:nvPr/>
            </p:nvSpPr>
            <p:spPr>
              <a:xfrm>
                <a:off x="5775060" y="1383253"/>
                <a:ext cx="180748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55" name="TextBox 939"/>
              <p:cNvSpPr txBox="1">
                <a:spLocks noChangeArrowheads="1"/>
              </p:cNvSpPr>
              <p:nvPr/>
            </p:nvSpPr>
            <p:spPr bwMode="auto">
              <a:xfrm>
                <a:off x="5785914" y="1366936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70" name="Группа 315"/>
            <p:cNvGrpSpPr>
              <a:grpSpLocks/>
            </p:cNvGrpSpPr>
            <p:nvPr/>
          </p:nvGrpSpPr>
          <p:grpSpPr bwMode="auto">
            <a:xfrm>
              <a:off x="5543547" y="1984479"/>
              <a:ext cx="232302" cy="176553"/>
              <a:chOff x="5785911" y="1366937"/>
              <a:chExt cx="232302" cy="176553"/>
            </a:xfrm>
          </p:grpSpPr>
          <p:sp>
            <p:nvSpPr>
              <p:cNvPr id="778" name="Прямоугольник 777"/>
              <p:cNvSpPr/>
              <p:nvPr/>
            </p:nvSpPr>
            <p:spPr>
              <a:xfrm>
                <a:off x="5806220" y="1388503"/>
                <a:ext cx="182150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53" name="TextBox 939"/>
              <p:cNvSpPr txBox="1">
                <a:spLocks noChangeArrowheads="1"/>
              </p:cNvSpPr>
              <p:nvPr/>
            </p:nvSpPr>
            <p:spPr bwMode="auto">
              <a:xfrm>
                <a:off x="5785911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71" name="Группа 318"/>
            <p:cNvGrpSpPr>
              <a:grpSpLocks/>
            </p:cNvGrpSpPr>
            <p:nvPr/>
          </p:nvGrpSpPr>
          <p:grpSpPr bwMode="auto">
            <a:xfrm>
              <a:off x="4678803" y="1984480"/>
              <a:ext cx="239791" cy="176553"/>
              <a:chOff x="5778423" y="1366938"/>
              <a:chExt cx="239791" cy="176553"/>
            </a:xfrm>
          </p:grpSpPr>
          <p:sp>
            <p:nvSpPr>
              <p:cNvPr id="776" name="Прямоугольник 775"/>
              <p:cNvSpPr/>
              <p:nvPr/>
            </p:nvSpPr>
            <p:spPr>
              <a:xfrm>
                <a:off x="5778423" y="1376652"/>
                <a:ext cx="184952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51" name="TextBox 939"/>
              <p:cNvSpPr txBox="1">
                <a:spLocks noChangeArrowheads="1"/>
              </p:cNvSpPr>
              <p:nvPr/>
            </p:nvSpPr>
            <p:spPr bwMode="auto">
              <a:xfrm>
                <a:off x="5785912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73" name="Группа 321"/>
            <p:cNvGrpSpPr>
              <a:grpSpLocks/>
            </p:cNvGrpSpPr>
            <p:nvPr/>
          </p:nvGrpSpPr>
          <p:grpSpPr bwMode="auto">
            <a:xfrm>
              <a:off x="5816602" y="1989248"/>
              <a:ext cx="232302" cy="176553"/>
              <a:chOff x="5785914" y="1366948"/>
              <a:chExt cx="232302" cy="176553"/>
            </a:xfrm>
          </p:grpSpPr>
          <p:sp>
            <p:nvSpPr>
              <p:cNvPr id="774" name="Прямоугольник 773"/>
              <p:cNvSpPr/>
              <p:nvPr/>
            </p:nvSpPr>
            <p:spPr>
              <a:xfrm>
                <a:off x="5808055" y="1388449"/>
                <a:ext cx="180749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49" name="TextBox 939"/>
              <p:cNvSpPr txBox="1">
                <a:spLocks noChangeArrowheads="1"/>
              </p:cNvSpPr>
              <p:nvPr/>
            </p:nvSpPr>
            <p:spPr bwMode="auto">
              <a:xfrm>
                <a:off x="5785914" y="136694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75" name="Группа 1099"/>
          <p:cNvGrpSpPr>
            <a:grpSpLocks/>
          </p:cNvGrpSpPr>
          <p:nvPr/>
        </p:nvGrpSpPr>
        <p:grpSpPr bwMode="auto">
          <a:xfrm rot="20190983">
            <a:off x="5128287" y="7479990"/>
            <a:ext cx="586881" cy="181972"/>
            <a:chOff x="4686347" y="1971270"/>
            <a:chExt cx="517991" cy="189793"/>
          </a:xfrm>
        </p:grpSpPr>
        <p:grpSp>
          <p:nvGrpSpPr>
            <p:cNvPr id="376" name="Группа 311"/>
            <p:cNvGrpSpPr>
              <a:grpSpLocks/>
            </p:cNvGrpSpPr>
            <p:nvPr/>
          </p:nvGrpSpPr>
          <p:grpSpPr bwMode="auto">
            <a:xfrm>
              <a:off x="4972036" y="1975802"/>
              <a:ext cx="232302" cy="185230"/>
              <a:chOff x="5785904" y="1358260"/>
              <a:chExt cx="232302" cy="185230"/>
            </a:xfrm>
          </p:grpSpPr>
          <p:sp>
            <p:nvSpPr>
              <p:cNvPr id="767" name="Прямоугольник 766"/>
              <p:cNvSpPr/>
              <p:nvPr/>
            </p:nvSpPr>
            <p:spPr>
              <a:xfrm>
                <a:off x="5796094" y="1358260"/>
                <a:ext cx="18495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42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77" name="Группа 318"/>
            <p:cNvGrpSpPr>
              <a:grpSpLocks/>
            </p:cNvGrpSpPr>
            <p:nvPr/>
          </p:nvGrpSpPr>
          <p:grpSpPr bwMode="auto">
            <a:xfrm>
              <a:off x="4686347" y="1971270"/>
              <a:ext cx="232302" cy="189793"/>
              <a:chOff x="5785967" y="1353728"/>
              <a:chExt cx="232302" cy="189793"/>
            </a:xfrm>
          </p:grpSpPr>
          <p:sp>
            <p:nvSpPr>
              <p:cNvPr id="765" name="Прямоугольник 764"/>
              <p:cNvSpPr/>
              <p:nvPr/>
            </p:nvSpPr>
            <p:spPr>
              <a:xfrm>
                <a:off x="5798203" y="1353728"/>
                <a:ext cx="186353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40" name="TextBox 939"/>
              <p:cNvSpPr txBox="1">
                <a:spLocks noChangeArrowheads="1"/>
              </p:cNvSpPr>
              <p:nvPr/>
            </p:nvSpPr>
            <p:spPr bwMode="auto">
              <a:xfrm>
                <a:off x="5785967" y="136696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78" name="Группа 1106"/>
          <p:cNvGrpSpPr>
            <a:grpSpLocks/>
          </p:cNvGrpSpPr>
          <p:nvPr/>
        </p:nvGrpSpPr>
        <p:grpSpPr bwMode="auto">
          <a:xfrm rot="3539312">
            <a:off x="5567064" y="7776052"/>
            <a:ext cx="562760" cy="169278"/>
            <a:chOff x="4686289" y="1988117"/>
            <a:chExt cx="518049" cy="169278"/>
          </a:xfrm>
        </p:grpSpPr>
        <p:grpSp>
          <p:nvGrpSpPr>
            <p:cNvPr id="380" name="Группа 311"/>
            <p:cNvGrpSpPr>
              <a:grpSpLocks/>
            </p:cNvGrpSpPr>
            <p:nvPr/>
          </p:nvGrpSpPr>
          <p:grpSpPr bwMode="auto">
            <a:xfrm>
              <a:off x="4972036" y="1988117"/>
              <a:ext cx="232302" cy="169277"/>
              <a:chOff x="5785904" y="1370575"/>
              <a:chExt cx="232302" cy="169277"/>
            </a:xfrm>
          </p:grpSpPr>
          <p:sp>
            <p:nvSpPr>
              <p:cNvPr id="761" name="Прямоугольник 760"/>
              <p:cNvSpPr/>
              <p:nvPr/>
            </p:nvSpPr>
            <p:spPr>
              <a:xfrm>
                <a:off x="5762776" y="1411161"/>
                <a:ext cx="184133" cy="12065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36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82" name="Группа 318"/>
            <p:cNvGrpSpPr>
              <a:grpSpLocks/>
            </p:cNvGrpSpPr>
            <p:nvPr/>
          </p:nvGrpSpPr>
          <p:grpSpPr bwMode="auto">
            <a:xfrm>
              <a:off x="4686289" y="1988118"/>
              <a:ext cx="232302" cy="169277"/>
              <a:chOff x="5785909" y="1370576"/>
              <a:chExt cx="232302" cy="169277"/>
            </a:xfrm>
          </p:grpSpPr>
          <p:sp>
            <p:nvSpPr>
              <p:cNvPr id="759" name="Прямоугольник 758"/>
              <p:cNvSpPr/>
              <p:nvPr/>
            </p:nvSpPr>
            <p:spPr>
              <a:xfrm>
                <a:off x="5770202" y="1420324"/>
                <a:ext cx="184133" cy="12223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34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84" name="Группа 1113"/>
          <p:cNvGrpSpPr>
            <a:grpSpLocks/>
          </p:cNvGrpSpPr>
          <p:nvPr/>
        </p:nvGrpSpPr>
        <p:grpSpPr bwMode="auto">
          <a:xfrm rot="2493345">
            <a:off x="5261220" y="7824240"/>
            <a:ext cx="595442" cy="169278"/>
            <a:chOff x="4678791" y="1984479"/>
            <a:chExt cx="525547" cy="176554"/>
          </a:xfrm>
        </p:grpSpPr>
        <p:grpSp>
          <p:nvGrpSpPr>
            <p:cNvPr id="385" name="Группа 311"/>
            <p:cNvGrpSpPr>
              <a:grpSpLocks/>
            </p:cNvGrpSpPr>
            <p:nvPr/>
          </p:nvGrpSpPr>
          <p:grpSpPr bwMode="auto">
            <a:xfrm>
              <a:off x="4963354" y="1984479"/>
              <a:ext cx="240984" cy="176553"/>
              <a:chOff x="5777222" y="1366937"/>
              <a:chExt cx="240984" cy="176553"/>
            </a:xfrm>
          </p:grpSpPr>
          <p:sp>
            <p:nvSpPr>
              <p:cNvPr id="755" name="Прямоугольник 754"/>
              <p:cNvSpPr/>
              <p:nvPr/>
            </p:nvSpPr>
            <p:spPr>
              <a:xfrm>
                <a:off x="5777222" y="1390473"/>
                <a:ext cx="186354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3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86" name="Группа 318"/>
            <p:cNvGrpSpPr>
              <a:grpSpLocks/>
            </p:cNvGrpSpPr>
            <p:nvPr/>
          </p:nvGrpSpPr>
          <p:grpSpPr bwMode="auto">
            <a:xfrm>
              <a:off x="4678791" y="1984480"/>
              <a:ext cx="239800" cy="176553"/>
              <a:chOff x="5778411" y="1366938"/>
              <a:chExt cx="239800" cy="176553"/>
            </a:xfrm>
          </p:grpSpPr>
          <p:sp>
            <p:nvSpPr>
              <p:cNvPr id="753" name="Прямоугольник 752"/>
              <p:cNvSpPr/>
              <p:nvPr/>
            </p:nvSpPr>
            <p:spPr>
              <a:xfrm>
                <a:off x="5778411" y="1399162"/>
                <a:ext cx="184952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28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88" name="Группа 318"/>
          <p:cNvGrpSpPr>
            <a:grpSpLocks/>
          </p:cNvGrpSpPr>
          <p:nvPr/>
        </p:nvGrpSpPr>
        <p:grpSpPr bwMode="auto">
          <a:xfrm rot="19744832">
            <a:off x="5852722" y="8190670"/>
            <a:ext cx="295176" cy="169277"/>
            <a:chOff x="5762892" y="1366936"/>
            <a:chExt cx="255317" cy="176553"/>
          </a:xfrm>
        </p:grpSpPr>
        <p:sp>
          <p:nvSpPr>
            <p:cNvPr id="749" name="Прямоугольник 748"/>
            <p:cNvSpPr/>
            <p:nvPr/>
          </p:nvSpPr>
          <p:spPr>
            <a:xfrm>
              <a:off x="5809380" y="1378621"/>
              <a:ext cx="179880" cy="13577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924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90" name="Группа 318"/>
          <p:cNvGrpSpPr>
            <a:grpSpLocks/>
          </p:cNvGrpSpPr>
          <p:nvPr/>
        </p:nvGrpSpPr>
        <p:grpSpPr bwMode="auto">
          <a:xfrm rot="19744832">
            <a:off x="6109906" y="8458491"/>
            <a:ext cx="295176" cy="175904"/>
            <a:chOff x="5762892" y="1360025"/>
            <a:chExt cx="255317" cy="183464"/>
          </a:xfrm>
        </p:grpSpPr>
        <p:sp>
          <p:nvSpPr>
            <p:cNvPr id="747" name="Прямоугольник 746"/>
            <p:cNvSpPr/>
            <p:nvPr/>
          </p:nvSpPr>
          <p:spPr>
            <a:xfrm>
              <a:off x="5817640" y="1360025"/>
              <a:ext cx="179880" cy="132459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922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91" name="Группа 318"/>
          <p:cNvGrpSpPr>
            <a:grpSpLocks/>
          </p:cNvGrpSpPr>
          <p:nvPr/>
        </p:nvGrpSpPr>
        <p:grpSpPr bwMode="auto">
          <a:xfrm rot="19744832">
            <a:off x="6265445" y="8591217"/>
            <a:ext cx="295176" cy="183769"/>
            <a:chOff x="5762892" y="1351822"/>
            <a:chExt cx="255317" cy="191667"/>
          </a:xfrm>
        </p:grpSpPr>
        <p:sp>
          <p:nvSpPr>
            <p:cNvPr id="745" name="Прямоугольник 744"/>
            <p:cNvSpPr/>
            <p:nvPr/>
          </p:nvSpPr>
          <p:spPr>
            <a:xfrm>
              <a:off x="5800514" y="1351822"/>
              <a:ext cx="182627" cy="152328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920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392" name="Группа 1129"/>
          <p:cNvGrpSpPr>
            <a:grpSpLocks/>
          </p:cNvGrpSpPr>
          <p:nvPr/>
        </p:nvGrpSpPr>
        <p:grpSpPr bwMode="auto">
          <a:xfrm rot="19920641">
            <a:off x="5837673" y="7142910"/>
            <a:ext cx="586927" cy="194687"/>
            <a:chOff x="4686307" y="1957989"/>
            <a:chExt cx="518031" cy="203055"/>
          </a:xfrm>
        </p:grpSpPr>
        <p:grpSp>
          <p:nvGrpSpPr>
            <p:cNvPr id="393" name="Группа 311"/>
            <p:cNvGrpSpPr>
              <a:grpSpLocks/>
            </p:cNvGrpSpPr>
            <p:nvPr/>
          </p:nvGrpSpPr>
          <p:grpSpPr bwMode="auto">
            <a:xfrm>
              <a:off x="4972036" y="1982115"/>
              <a:ext cx="232302" cy="178917"/>
              <a:chOff x="5785904" y="1364573"/>
              <a:chExt cx="232302" cy="178917"/>
            </a:xfrm>
          </p:grpSpPr>
          <p:sp>
            <p:nvSpPr>
              <p:cNvPr id="743" name="Прямоугольник 742"/>
              <p:cNvSpPr/>
              <p:nvPr/>
            </p:nvSpPr>
            <p:spPr>
              <a:xfrm>
                <a:off x="5809695" y="1364573"/>
                <a:ext cx="18495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18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395" name="Группа 318"/>
            <p:cNvGrpSpPr>
              <a:grpSpLocks/>
            </p:cNvGrpSpPr>
            <p:nvPr/>
          </p:nvGrpSpPr>
          <p:grpSpPr bwMode="auto">
            <a:xfrm>
              <a:off x="4686307" y="1957989"/>
              <a:ext cx="232302" cy="203055"/>
              <a:chOff x="5785927" y="1340447"/>
              <a:chExt cx="232302" cy="203055"/>
            </a:xfrm>
          </p:grpSpPr>
          <p:sp>
            <p:nvSpPr>
              <p:cNvPr id="741" name="Прямоугольник 740"/>
              <p:cNvSpPr/>
              <p:nvPr/>
            </p:nvSpPr>
            <p:spPr>
              <a:xfrm>
                <a:off x="5796226" y="1340447"/>
                <a:ext cx="182150" cy="12583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16" name="TextBox 939"/>
              <p:cNvSpPr txBox="1">
                <a:spLocks noChangeArrowheads="1"/>
              </p:cNvSpPr>
              <p:nvPr/>
            </p:nvSpPr>
            <p:spPr bwMode="auto">
              <a:xfrm>
                <a:off x="5785927" y="1366949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397" name="Группа 1136"/>
          <p:cNvGrpSpPr>
            <a:grpSpLocks/>
          </p:cNvGrpSpPr>
          <p:nvPr/>
        </p:nvGrpSpPr>
        <p:grpSpPr bwMode="auto">
          <a:xfrm rot="3692657">
            <a:off x="5933748" y="7635982"/>
            <a:ext cx="562760" cy="169278"/>
            <a:chOff x="4686289" y="1988117"/>
            <a:chExt cx="518049" cy="169278"/>
          </a:xfrm>
        </p:grpSpPr>
        <p:grpSp>
          <p:nvGrpSpPr>
            <p:cNvPr id="399" name="Группа 311"/>
            <p:cNvGrpSpPr>
              <a:grpSpLocks/>
            </p:cNvGrpSpPr>
            <p:nvPr/>
          </p:nvGrpSpPr>
          <p:grpSpPr bwMode="auto">
            <a:xfrm>
              <a:off x="4972036" y="1988117"/>
              <a:ext cx="232302" cy="169277"/>
              <a:chOff x="5785904" y="1370575"/>
              <a:chExt cx="232302" cy="169277"/>
            </a:xfrm>
          </p:grpSpPr>
          <p:sp>
            <p:nvSpPr>
              <p:cNvPr id="737" name="Прямоугольник 736"/>
              <p:cNvSpPr/>
              <p:nvPr/>
            </p:nvSpPr>
            <p:spPr>
              <a:xfrm>
                <a:off x="5780697" y="1432082"/>
                <a:ext cx="181210" cy="12065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12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01" name="Группа 318"/>
            <p:cNvGrpSpPr>
              <a:grpSpLocks/>
            </p:cNvGrpSpPr>
            <p:nvPr/>
          </p:nvGrpSpPr>
          <p:grpSpPr bwMode="auto">
            <a:xfrm>
              <a:off x="4686289" y="1988118"/>
              <a:ext cx="232302" cy="169277"/>
              <a:chOff x="5785909" y="1370576"/>
              <a:chExt cx="232302" cy="169277"/>
            </a:xfrm>
          </p:grpSpPr>
          <p:sp>
            <p:nvSpPr>
              <p:cNvPr id="735" name="Прямоугольник 734"/>
              <p:cNvSpPr/>
              <p:nvPr/>
            </p:nvSpPr>
            <p:spPr>
              <a:xfrm>
                <a:off x="5766286" y="1413834"/>
                <a:ext cx="179750" cy="12065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10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402" name="Группа 1143"/>
          <p:cNvGrpSpPr>
            <a:grpSpLocks/>
          </p:cNvGrpSpPr>
          <p:nvPr/>
        </p:nvGrpSpPr>
        <p:grpSpPr bwMode="auto">
          <a:xfrm rot="19663288">
            <a:off x="6336678" y="7819599"/>
            <a:ext cx="586751" cy="191603"/>
            <a:chOff x="4686462" y="1961323"/>
            <a:chExt cx="517876" cy="199838"/>
          </a:xfrm>
        </p:grpSpPr>
        <p:grpSp>
          <p:nvGrpSpPr>
            <p:cNvPr id="403" name="Группа 311"/>
            <p:cNvGrpSpPr>
              <a:grpSpLocks/>
            </p:cNvGrpSpPr>
            <p:nvPr/>
          </p:nvGrpSpPr>
          <p:grpSpPr bwMode="auto">
            <a:xfrm>
              <a:off x="4972036" y="1963516"/>
              <a:ext cx="232302" cy="197516"/>
              <a:chOff x="5785904" y="1345974"/>
              <a:chExt cx="232302" cy="197516"/>
            </a:xfrm>
          </p:grpSpPr>
          <p:sp>
            <p:nvSpPr>
              <p:cNvPr id="731" name="Прямоугольник 730"/>
              <p:cNvSpPr/>
              <p:nvPr/>
            </p:nvSpPr>
            <p:spPr>
              <a:xfrm>
                <a:off x="5802190" y="1345974"/>
                <a:ext cx="182150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06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05" name="Группа 318"/>
            <p:cNvGrpSpPr>
              <a:grpSpLocks/>
            </p:cNvGrpSpPr>
            <p:nvPr/>
          </p:nvGrpSpPr>
          <p:grpSpPr bwMode="auto">
            <a:xfrm>
              <a:off x="4686462" y="1961323"/>
              <a:ext cx="232302" cy="199838"/>
              <a:chOff x="5786082" y="1343781"/>
              <a:chExt cx="232302" cy="199838"/>
            </a:xfrm>
          </p:grpSpPr>
          <p:sp>
            <p:nvSpPr>
              <p:cNvPr id="729" name="Прямоугольник 728"/>
              <p:cNvSpPr/>
              <p:nvPr/>
            </p:nvSpPr>
            <p:spPr>
              <a:xfrm>
                <a:off x="5794879" y="1343781"/>
                <a:ext cx="180749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04" name="TextBox 939"/>
              <p:cNvSpPr txBox="1">
                <a:spLocks noChangeArrowheads="1"/>
              </p:cNvSpPr>
              <p:nvPr/>
            </p:nvSpPr>
            <p:spPr bwMode="auto">
              <a:xfrm>
                <a:off x="5786082" y="1367067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407" name="Группа 1150"/>
          <p:cNvGrpSpPr>
            <a:grpSpLocks/>
          </p:cNvGrpSpPr>
          <p:nvPr/>
        </p:nvGrpSpPr>
        <p:grpSpPr bwMode="auto">
          <a:xfrm rot="2618232">
            <a:off x="6367650" y="7366714"/>
            <a:ext cx="586947" cy="176186"/>
            <a:chOff x="4686289" y="1977275"/>
            <a:chExt cx="518049" cy="183758"/>
          </a:xfrm>
        </p:grpSpPr>
        <p:grpSp>
          <p:nvGrpSpPr>
            <p:cNvPr id="409" name="Группа 311"/>
            <p:cNvGrpSpPr>
              <a:grpSpLocks/>
            </p:cNvGrpSpPr>
            <p:nvPr/>
          </p:nvGrpSpPr>
          <p:grpSpPr bwMode="auto">
            <a:xfrm>
              <a:off x="4971061" y="1984479"/>
              <a:ext cx="233277" cy="176553"/>
              <a:chOff x="5784929" y="1366937"/>
              <a:chExt cx="233277" cy="176553"/>
            </a:xfrm>
          </p:grpSpPr>
          <p:sp>
            <p:nvSpPr>
              <p:cNvPr id="725" name="Прямоугольник 724"/>
              <p:cNvSpPr/>
              <p:nvPr/>
            </p:nvSpPr>
            <p:spPr>
              <a:xfrm>
                <a:off x="5784929" y="1381459"/>
                <a:ext cx="166738" cy="14404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90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11" name="Группа 318"/>
            <p:cNvGrpSpPr>
              <a:grpSpLocks/>
            </p:cNvGrpSpPr>
            <p:nvPr/>
          </p:nvGrpSpPr>
          <p:grpSpPr bwMode="auto">
            <a:xfrm>
              <a:off x="4686289" y="1977275"/>
              <a:ext cx="232302" cy="183758"/>
              <a:chOff x="5785909" y="1359733"/>
              <a:chExt cx="232302" cy="183758"/>
            </a:xfrm>
          </p:grpSpPr>
          <p:sp>
            <p:nvSpPr>
              <p:cNvPr id="723" name="Прямоугольник 722"/>
              <p:cNvSpPr/>
              <p:nvPr/>
            </p:nvSpPr>
            <p:spPr>
              <a:xfrm>
                <a:off x="5790586" y="1359733"/>
                <a:ext cx="166737" cy="15067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98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412" name="Группа 1157"/>
          <p:cNvGrpSpPr>
            <a:grpSpLocks/>
          </p:cNvGrpSpPr>
          <p:nvPr/>
        </p:nvGrpSpPr>
        <p:grpSpPr bwMode="auto">
          <a:xfrm rot="19739016">
            <a:off x="6580234" y="8132075"/>
            <a:ext cx="586765" cy="193844"/>
            <a:chOff x="4686450" y="1958970"/>
            <a:chExt cx="517888" cy="202175"/>
          </a:xfrm>
        </p:grpSpPr>
        <p:grpSp>
          <p:nvGrpSpPr>
            <p:cNvPr id="413" name="Группа 311"/>
            <p:cNvGrpSpPr>
              <a:grpSpLocks/>
            </p:cNvGrpSpPr>
            <p:nvPr/>
          </p:nvGrpSpPr>
          <p:grpSpPr bwMode="auto">
            <a:xfrm>
              <a:off x="4972036" y="1964509"/>
              <a:ext cx="232302" cy="196523"/>
              <a:chOff x="5785904" y="1346967"/>
              <a:chExt cx="232302" cy="196523"/>
            </a:xfrm>
          </p:grpSpPr>
          <p:sp>
            <p:nvSpPr>
              <p:cNvPr id="719" name="Прямоугольник 718"/>
              <p:cNvSpPr/>
              <p:nvPr/>
            </p:nvSpPr>
            <p:spPr>
              <a:xfrm>
                <a:off x="5805041" y="1346967"/>
                <a:ext cx="183551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9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15" name="Группа 318"/>
            <p:cNvGrpSpPr>
              <a:grpSpLocks/>
            </p:cNvGrpSpPr>
            <p:nvPr/>
          </p:nvGrpSpPr>
          <p:grpSpPr bwMode="auto">
            <a:xfrm>
              <a:off x="4686450" y="1958970"/>
              <a:ext cx="232302" cy="202175"/>
              <a:chOff x="5786070" y="1341428"/>
              <a:chExt cx="232302" cy="202175"/>
            </a:xfrm>
          </p:grpSpPr>
          <p:sp>
            <p:nvSpPr>
              <p:cNvPr id="717" name="Прямоугольник 716"/>
              <p:cNvSpPr/>
              <p:nvPr/>
            </p:nvSpPr>
            <p:spPr>
              <a:xfrm>
                <a:off x="5806846" y="1341428"/>
                <a:ext cx="180749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92" name="TextBox 939"/>
              <p:cNvSpPr txBox="1">
                <a:spLocks noChangeArrowheads="1"/>
              </p:cNvSpPr>
              <p:nvPr/>
            </p:nvSpPr>
            <p:spPr bwMode="auto">
              <a:xfrm>
                <a:off x="5786070" y="1367051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417" name="Группа 1164"/>
          <p:cNvGrpSpPr>
            <a:grpSpLocks/>
          </p:cNvGrpSpPr>
          <p:nvPr/>
        </p:nvGrpSpPr>
        <p:grpSpPr bwMode="auto">
          <a:xfrm rot="2229959">
            <a:off x="7106948" y="8293991"/>
            <a:ext cx="609098" cy="169894"/>
            <a:chOff x="4666738" y="1983841"/>
            <a:chExt cx="537600" cy="177196"/>
          </a:xfrm>
        </p:grpSpPr>
        <p:grpSp>
          <p:nvGrpSpPr>
            <p:cNvPr id="418" name="Группа 311"/>
            <p:cNvGrpSpPr>
              <a:grpSpLocks/>
            </p:cNvGrpSpPr>
            <p:nvPr/>
          </p:nvGrpSpPr>
          <p:grpSpPr bwMode="auto">
            <a:xfrm>
              <a:off x="4948524" y="1983841"/>
              <a:ext cx="255814" cy="177191"/>
              <a:chOff x="5762392" y="1366299"/>
              <a:chExt cx="255814" cy="177191"/>
            </a:xfrm>
          </p:grpSpPr>
          <p:sp>
            <p:nvSpPr>
              <p:cNvPr id="713" name="Прямоугольник 712"/>
              <p:cNvSpPr/>
              <p:nvPr/>
            </p:nvSpPr>
            <p:spPr>
              <a:xfrm>
                <a:off x="5762392" y="1366299"/>
                <a:ext cx="182150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88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19" name="Группа 318"/>
            <p:cNvGrpSpPr>
              <a:grpSpLocks/>
            </p:cNvGrpSpPr>
            <p:nvPr/>
          </p:nvGrpSpPr>
          <p:grpSpPr bwMode="auto">
            <a:xfrm>
              <a:off x="4666738" y="1984484"/>
              <a:ext cx="251847" cy="176553"/>
              <a:chOff x="5766358" y="1366942"/>
              <a:chExt cx="251847" cy="176553"/>
            </a:xfrm>
          </p:grpSpPr>
          <p:sp>
            <p:nvSpPr>
              <p:cNvPr id="711" name="Прямоугольник 710"/>
              <p:cNvSpPr/>
              <p:nvPr/>
            </p:nvSpPr>
            <p:spPr>
              <a:xfrm>
                <a:off x="5766358" y="1398490"/>
                <a:ext cx="180749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86" name="TextBox 939"/>
              <p:cNvSpPr txBox="1">
                <a:spLocks noChangeArrowheads="1"/>
              </p:cNvSpPr>
              <p:nvPr/>
            </p:nvSpPr>
            <p:spPr bwMode="auto">
              <a:xfrm>
                <a:off x="5785903" y="1366942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420" name="Группа 1171"/>
          <p:cNvGrpSpPr>
            <a:grpSpLocks/>
          </p:cNvGrpSpPr>
          <p:nvPr/>
        </p:nvGrpSpPr>
        <p:grpSpPr bwMode="auto">
          <a:xfrm rot="21182920">
            <a:off x="6849366" y="8513616"/>
            <a:ext cx="586939" cy="171775"/>
            <a:chOff x="4686295" y="1981875"/>
            <a:chExt cx="518043" cy="179158"/>
          </a:xfrm>
        </p:grpSpPr>
        <p:grpSp>
          <p:nvGrpSpPr>
            <p:cNvPr id="422" name="Группа 311"/>
            <p:cNvGrpSpPr>
              <a:grpSpLocks/>
            </p:cNvGrpSpPr>
            <p:nvPr/>
          </p:nvGrpSpPr>
          <p:grpSpPr bwMode="auto">
            <a:xfrm>
              <a:off x="4972036" y="1981875"/>
              <a:ext cx="232302" cy="179157"/>
              <a:chOff x="5785904" y="1364333"/>
              <a:chExt cx="232302" cy="179157"/>
            </a:xfrm>
          </p:grpSpPr>
          <p:sp>
            <p:nvSpPr>
              <p:cNvPr id="707" name="Прямоугольник 706"/>
              <p:cNvSpPr/>
              <p:nvPr/>
            </p:nvSpPr>
            <p:spPr>
              <a:xfrm>
                <a:off x="5802630" y="1364333"/>
                <a:ext cx="168138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82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24" name="Группа 318"/>
            <p:cNvGrpSpPr>
              <a:grpSpLocks/>
            </p:cNvGrpSpPr>
            <p:nvPr/>
          </p:nvGrpSpPr>
          <p:grpSpPr bwMode="auto">
            <a:xfrm>
              <a:off x="4686295" y="1984480"/>
              <a:ext cx="232302" cy="176553"/>
              <a:chOff x="5785915" y="1366938"/>
              <a:chExt cx="232302" cy="176553"/>
            </a:xfrm>
          </p:grpSpPr>
          <p:sp>
            <p:nvSpPr>
              <p:cNvPr id="705" name="Прямоугольник 704"/>
              <p:cNvSpPr/>
              <p:nvPr/>
            </p:nvSpPr>
            <p:spPr>
              <a:xfrm>
                <a:off x="5795154" y="1373397"/>
                <a:ext cx="162534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80" name="TextBox 939"/>
              <p:cNvSpPr txBox="1">
                <a:spLocks noChangeArrowheads="1"/>
              </p:cNvSpPr>
              <p:nvPr/>
            </p:nvSpPr>
            <p:spPr bwMode="auto">
              <a:xfrm>
                <a:off x="5785915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426" name="Группа 1178"/>
          <p:cNvGrpSpPr>
            <a:grpSpLocks/>
          </p:cNvGrpSpPr>
          <p:nvPr/>
        </p:nvGrpSpPr>
        <p:grpSpPr bwMode="auto">
          <a:xfrm rot="2922256">
            <a:off x="7509935" y="8060173"/>
            <a:ext cx="925033" cy="161718"/>
            <a:chOff x="4674602" y="1995812"/>
            <a:chExt cx="828192" cy="161718"/>
          </a:xfrm>
        </p:grpSpPr>
        <p:grpSp>
          <p:nvGrpSpPr>
            <p:cNvPr id="428" name="Группа 311"/>
            <p:cNvGrpSpPr>
              <a:grpSpLocks/>
            </p:cNvGrpSpPr>
            <p:nvPr/>
          </p:nvGrpSpPr>
          <p:grpSpPr bwMode="auto">
            <a:xfrm>
              <a:off x="4972040" y="1995812"/>
              <a:ext cx="232302" cy="153888"/>
              <a:chOff x="5785908" y="1378270"/>
              <a:chExt cx="232302" cy="153888"/>
            </a:xfrm>
          </p:grpSpPr>
          <p:sp>
            <p:nvSpPr>
              <p:cNvPr id="701" name="Прямоугольник 700"/>
              <p:cNvSpPr/>
              <p:nvPr/>
            </p:nvSpPr>
            <p:spPr>
              <a:xfrm>
                <a:off x="5765426" y="1398627"/>
                <a:ext cx="186192" cy="1619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7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430" name="Группа 312"/>
            <p:cNvGrpSpPr>
              <a:grpSpLocks/>
            </p:cNvGrpSpPr>
            <p:nvPr/>
          </p:nvGrpSpPr>
          <p:grpSpPr bwMode="auto">
            <a:xfrm>
              <a:off x="5270492" y="1995812"/>
              <a:ext cx="232302" cy="153888"/>
              <a:chOff x="5785908" y="1378270"/>
              <a:chExt cx="232302" cy="153888"/>
            </a:xfrm>
          </p:grpSpPr>
          <p:sp>
            <p:nvSpPr>
              <p:cNvPr id="699" name="Прямоугольник 698"/>
              <p:cNvSpPr/>
              <p:nvPr/>
            </p:nvSpPr>
            <p:spPr>
              <a:xfrm>
                <a:off x="5772597" y="1383862"/>
                <a:ext cx="194719" cy="1635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7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431" name="Группа 318"/>
            <p:cNvGrpSpPr>
              <a:grpSpLocks/>
            </p:cNvGrpSpPr>
            <p:nvPr/>
          </p:nvGrpSpPr>
          <p:grpSpPr bwMode="auto">
            <a:xfrm>
              <a:off x="4674602" y="1995812"/>
              <a:ext cx="243988" cy="161718"/>
              <a:chOff x="5774222" y="1378270"/>
              <a:chExt cx="243988" cy="161718"/>
            </a:xfrm>
          </p:grpSpPr>
          <p:sp>
            <p:nvSpPr>
              <p:cNvPr id="697" name="Прямоугольник 696"/>
              <p:cNvSpPr/>
              <p:nvPr/>
            </p:nvSpPr>
            <p:spPr>
              <a:xfrm>
                <a:off x="5774222" y="1401875"/>
                <a:ext cx="186192" cy="13811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7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432" name="Группа 1188"/>
          <p:cNvGrpSpPr>
            <a:grpSpLocks/>
          </p:cNvGrpSpPr>
          <p:nvPr/>
        </p:nvGrpSpPr>
        <p:grpSpPr bwMode="auto">
          <a:xfrm rot="2483015">
            <a:off x="7323490" y="8204862"/>
            <a:ext cx="975700" cy="153889"/>
            <a:chOff x="4665238" y="1992505"/>
            <a:chExt cx="837556" cy="160503"/>
          </a:xfrm>
        </p:grpSpPr>
        <p:grpSp>
          <p:nvGrpSpPr>
            <p:cNvPr id="433" name="Группа 311"/>
            <p:cNvGrpSpPr>
              <a:grpSpLocks/>
            </p:cNvGrpSpPr>
            <p:nvPr/>
          </p:nvGrpSpPr>
          <p:grpSpPr bwMode="auto">
            <a:xfrm>
              <a:off x="4970733" y="1992506"/>
              <a:ext cx="233609" cy="160502"/>
              <a:chOff x="5784601" y="1374964"/>
              <a:chExt cx="233609" cy="160502"/>
            </a:xfrm>
          </p:grpSpPr>
          <p:sp>
            <p:nvSpPr>
              <p:cNvPr id="692" name="Прямоугольник 691"/>
              <p:cNvSpPr/>
              <p:nvPr/>
            </p:nvSpPr>
            <p:spPr>
              <a:xfrm>
                <a:off x="5784601" y="1385516"/>
                <a:ext cx="173068" cy="12086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6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435" name="Группа 312"/>
            <p:cNvGrpSpPr>
              <a:grpSpLocks/>
            </p:cNvGrpSpPr>
            <p:nvPr/>
          </p:nvGrpSpPr>
          <p:grpSpPr bwMode="auto">
            <a:xfrm>
              <a:off x="5268391" y="1992506"/>
              <a:ext cx="234403" cy="160502"/>
              <a:chOff x="5783807" y="1374964"/>
              <a:chExt cx="234403" cy="160502"/>
            </a:xfrm>
          </p:grpSpPr>
          <p:sp>
            <p:nvSpPr>
              <p:cNvPr id="690" name="Прямоугольник 689"/>
              <p:cNvSpPr/>
              <p:nvPr/>
            </p:nvSpPr>
            <p:spPr>
              <a:xfrm>
                <a:off x="5783807" y="1394935"/>
                <a:ext cx="174430" cy="12086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6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437" name="Группа 318"/>
            <p:cNvGrpSpPr>
              <a:grpSpLocks/>
            </p:cNvGrpSpPr>
            <p:nvPr/>
          </p:nvGrpSpPr>
          <p:grpSpPr bwMode="auto">
            <a:xfrm>
              <a:off x="4665238" y="1992505"/>
              <a:ext cx="253352" cy="160502"/>
              <a:chOff x="5764858" y="1374963"/>
              <a:chExt cx="253352" cy="160502"/>
            </a:xfrm>
          </p:grpSpPr>
          <p:sp>
            <p:nvSpPr>
              <p:cNvPr id="688" name="Прямоугольник 687"/>
              <p:cNvSpPr/>
              <p:nvPr/>
            </p:nvSpPr>
            <p:spPr>
              <a:xfrm>
                <a:off x="5764858" y="1376603"/>
                <a:ext cx="177156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6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439" name="Группа 1198"/>
          <p:cNvGrpSpPr>
            <a:grpSpLocks/>
          </p:cNvGrpSpPr>
          <p:nvPr/>
        </p:nvGrpSpPr>
        <p:grpSpPr bwMode="auto">
          <a:xfrm rot="21084352">
            <a:off x="7655702" y="8802188"/>
            <a:ext cx="951178" cy="166705"/>
            <a:chOff x="4686288" y="1979138"/>
            <a:chExt cx="816506" cy="173870"/>
          </a:xfrm>
        </p:grpSpPr>
        <p:grpSp>
          <p:nvGrpSpPr>
            <p:cNvPr id="440" name="Группа 311"/>
            <p:cNvGrpSpPr>
              <a:grpSpLocks/>
            </p:cNvGrpSpPr>
            <p:nvPr/>
          </p:nvGrpSpPr>
          <p:grpSpPr bwMode="auto">
            <a:xfrm>
              <a:off x="4972040" y="1979138"/>
              <a:ext cx="232302" cy="173870"/>
              <a:chOff x="5785908" y="1361596"/>
              <a:chExt cx="232302" cy="173870"/>
            </a:xfrm>
          </p:grpSpPr>
          <p:sp>
            <p:nvSpPr>
              <p:cNvPr id="683" name="Прямоугольник 682"/>
              <p:cNvSpPr/>
              <p:nvPr/>
            </p:nvSpPr>
            <p:spPr>
              <a:xfrm>
                <a:off x="5802501" y="1361596"/>
                <a:ext cx="173068" cy="11755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5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441" name="Группа 312"/>
            <p:cNvGrpSpPr>
              <a:grpSpLocks/>
            </p:cNvGrpSpPr>
            <p:nvPr/>
          </p:nvGrpSpPr>
          <p:grpSpPr bwMode="auto">
            <a:xfrm>
              <a:off x="5270492" y="1992506"/>
              <a:ext cx="232302" cy="160502"/>
              <a:chOff x="5785908" y="1374964"/>
              <a:chExt cx="232302" cy="160502"/>
            </a:xfrm>
          </p:grpSpPr>
          <p:sp>
            <p:nvSpPr>
              <p:cNvPr id="681" name="Прямоугольник 680"/>
              <p:cNvSpPr/>
              <p:nvPr/>
            </p:nvSpPr>
            <p:spPr>
              <a:xfrm>
                <a:off x="5789006" y="1375281"/>
                <a:ext cx="171705" cy="1175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5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442" name="Группа 318"/>
            <p:cNvGrpSpPr>
              <a:grpSpLocks/>
            </p:cNvGrpSpPr>
            <p:nvPr/>
          </p:nvGrpSpPr>
          <p:grpSpPr bwMode="auto">
            <a:xfrm>
              <a:off x="4686288" y="1984062"/>
              <a:ext cx="232302" cy="168945"/>
              <a:chOff x="5785908" y="1366520"/>
              <a:chExt cx="232302" cy="168945"/>
            </a:xfrm>
          </p:grpSpPr>
          <p:sp>
            <p:nvSpPr>
              <p:cNvPr id="679" name="Прямоугольник 678"/>
              <p:cNvSpPr/>
              <p:nvPr/>
            </p:nvSpPr>
            <p:spPr>
              <a:xfrm>
                <a:off x="5787729" y="1366520"/>
                <a:ext cx="17034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5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444" name="Группа 318"/>
          <p:cNvGrpSpPr>
            <a:grpSpLocks/>
          </p:cNvGrpSpPr>
          <p:nvPr/>
        </p:nvGrpSpPr>
        <p:grpSpPr bwMode="auto">
          <a:xfrm rot="18597118">
            <a:off x="8574893" y="8612317"/>
            <a:ext cx="283012" cy="169277"/>
            <a:chOff x="5762892" y="1370574"/>
            <a:chExt cx="255317" cy="169277"/>
          </a:xfrm>
        </p:grpSpPr>
        <p:sp>
          <p:nvSpPr>
            <p:cNvPr id="674" name="Прямоугольник 673"/>
            <p:cNvSpPr/>
            <p:nvPr/>
          </p:nvSpPr>
          <p:spPr>
            <a:xfrm>
              <a:off x="5791234" y="1363673"/>
              <a:ext cx="187611" cy="1492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849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446" name="Группа 1211"/>
          <p:cNvGrpSpPr>
            <a:grpSpLocks/>
          </p:cNvGrpSpPr>
          <p:nvPr/>
        </p:nvGrpSpPr>
        <p:grpSpPr bwMode="auto">
          <a:xfrm rot="18887523">
            <a:off x="8432321" y="7961384"/>
            <a:ext cx="926595" cy="186619"/>
            <a:chOff x="4673204" y="1963081"/>
            <a:chExt cx="829590" cy="186619"/>
          </a:xfrm>
        </p:grpSpPr>
        <p:grpSp>
          <p:nvGrpSpPr>
            <p:cNvPr id="448" name="Группа 311"/>
            <p:cNvGrpSpPr>
              <a:grpSpLocks/>
            </p:cNvGrpSpPr>
            <p:nvPr/>
          </p:nvGrpSpPr>
          <p:grpSpPr bwMode="auto">
            <a:xfrm>
              <a:off x="4972040" y="1995812"/>
              <a:ext cx="232302" cy="153888"/>
              <a:chOff x="5785908" y="1378270"/>
              <a:chExt cx="232302" cy="153888"/>
            </a:xfrm>
          </p:grpSpPr>
          <p:sp>
            <p:nvSpPr>
              <p:cNvPr id="672" name="Прямоугольник 671"/>
              <p:cNvSpPr/>
              <p:nvPr/>
            </p:nvSpPr>
            <p:spPr>
              <a:xfrm>
                <a:off x="5784871" y="1332870"/>
                <a:ext cx="187613" cy="1619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4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450" name="Группа 312"/>
            <p:cNvGrpSpPr>
              <a:grpSpLocks/>
            </p:cNvGrpSpPr>
            <p:nvPr/>
          </p:nvGrpSpPr>
          <p:grpSpPr bwMode="auto">
            <a:xfrm>
              <a:off x="5270492" y="1995812"/>
              <a:ext cx="232302" cy="153888"/>
              <a:chOff x="5785908" y="1378270"/>
              <a:chExt cx="232302" cy="153888"/>
            </a:xfrm>
          </p:grpSpPr>
          <p:sp>
            <p:nvSpPr>
              <p:cNvPr id="670" name="Прямоугольник 669"/>
              <p:cNvSpPr/>
              <p:nvPr/>
            </p:nvSpPr>
            <p:spPr>
              <a:xfrm>
                <a:off x="5781537" y="1342168"/>
                <a:ext cx="193298" cy="16033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4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451" name="Группа 318"/>
            <p:cNvGrpSpPr>
              <a:grpSpLocks/>
            </p:cNvGrpSpPr>
            <p:nvPr/>
          </p:nvGrpSpPr>
          <p:grpSpPr bwMode="auto">
            <a:xfrm>
              <a:off x="4673204" y="1963081"/>
              <a:ext cx="245386" cy="186619"/>
              <a:chOff x="5772824" y="1345539"/>
              <a:chExt cx="245386" cy="186619"/>
            </a:xfrm>
          </p:grpSpPr>
          <p:sp>
            <p:nvSpPr>
              <p:cNvPr id="668" name="Прямоугольник 667"/>
              <p:cNvSpPr/>
              <p:nvPr/>
            </p:nvSpPr>
            <p:spPr>
              <a:xfrm>
                <a:off x="5772824" y="1345539"/>
                <a:ext cx="186192" cy="14763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4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452" name="Группа 1221"/>
          <p:cNvGrpSpPr>
            <a:grpSpLocks/>
          </p:cNvGrpSpPr>
          <p:nvPr/>
        </p:nvGrpSpPr>
        <p:grpSpPr bwMode="auto">
          <a:xfrm rot="2237230">
            <a:off x="8992228" y="7368956"/>
            <a:ext cx="979691" cy="176714"/>
            <a:chOff x="4661812" y="1968699"/>
            <a:chExt cx="840982" cy="184309"/>
          </a:xfrm>
        </p:grpSpPr>
        <p:grpSp>
          <p:nvGrpSpPr>
            <p:cNvPr id="453" name="Группа 311"/>
            <p:cNvGrpSpPr>
              <a:grpSpLocks/>
            </p:cNvGrpSpPr>
            <p:nvPr/>
          </p:nvGrpSpPr>
          <p:grpSpPr bwMode="auto">
            <a:xfrm>
              <a:off x="4972040" y="1968699"/>
              <a:ext cx="232302" cy="184309"/>
              <a:chOff x="5785908" y="1351157"/>
              <a:chExt cx="232302" cy="184309"/>
            </a:xfrm>
          </p:grpSpPr>
          <p:sp>
            <p:nvSpPr>
              <p:cNvPr id="663" name="Прямоугольник 662"/>
              <p:cNvSpPr/>
              <p:nvPr/>
            </p:nvSpPr>
            <p:spPr>
              <a:xfrm>
                <a:off x="5785922" y="1351157"/>
                <a:ext cx="177156" cy="13576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3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455" name="Группа 312"/>
            <p:cNvGrpSpPr>
              <a:grpSpLocks/>
            </p:cNvGrpSpPr>
            <p:nvPr/>
          </p:nvGrpSpPr>
          <p:grpSpPr bwMode="auto">
            <a:xfrm>
              <a:off x="5269689" y="1992386"/>
              <a:ext cx="233105" cy="160622"/>
              <a:chOff x="5785105" y="1374844"/>
              <a:chExt cx="233105" cy="160622"/>
            </a:xfrm>
          </p:grpSpPr>
          <p:sp>
            <p:nvSpPr>
              <p:cNvPr id="661" name="Прямоугольник 660"/>
              <p:cNvSpPr/>
              <p:nvPr/>
            </p:nvSpPr>
            <p:spPr>
              <a:xfrm>
                <a:off x="5785105" y="1374844"/>
                <a:ext cx="178518" cy="13576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3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457" name="Группа 318"/>
            <p:cNvGrpSpPr>
              <a:grpSpLocks/>
            </p:cNvGrpSpPr>
            <p:nvPr/>
          </p:nvGrpSpPr>
          <p:grpSpPr bwMode="auto">
            <a:xfrm>
              <a:off x="4661812" y="1977888"/>
              <a:ext cx="256778" cy="175119"/>
              <a:chOff x="5761432" y="1360346"/>
              <a:chExt cx="256778" cy="175119"/>
            </a:xfrm>
          </p:grpSpPr>
          <p:sp>
            <p:nvSpPr>
              <p:cNvPr id="659" name="Прямоугольник 658"/>
              <p:cNvSpPr/>
              <p:nvPr/>
            </p:nvSpPr>
            <p:spPr>
              <a:xfrm>
                <a:off x="5761432" y="1360346"/>
                <a:ext cx="179881" cy="13742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3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459" name="Группа 1231"/>
          <p:cNvGrpSpPr>
            <a:grpSpLocks/>
          </p:cNvGrpSpPr>
          <p:nvPr/>
        </p:nvGrpSpPr>
        <p:grpSpPr bwMode="auto">
          <a:xfrm rot="18887523">
            <a:off x="8148501" y="7707310"/>
            <a:ext cx="925262" cy="184429"/>
            <a:chOff x="4674397" y="1965271"/>
            <a:chExt cx="828397" cy="184429"/>
          </a:xfrm>
        </p:grpSpPr>
        <p:grpSp>
          <p:nvGrpSpPr>
            <p:cNvPr id="460" name="Группа 311"/>
            <p:cNvGrpSpPr>
              <a:grpSpLocks/>
            </p:cNvGrpSpPr>
            <p:nvPr/>
          </p:nvGrpSpPr>
          <p:grpSpPr bwMode="auto">
            <a:xfrm>
              <a:off x="4972040" y="1995812"/>
              <a:ext cx="232302" cy="153888"/>
              <a:chOff x="5785908" y="1378270"/>
              <a:chExt cx="232302" cy="153888"/>
            </a:xfrm>
          </p:grpSpPr>
          <p:sp>
            <p:nvSpPr>
              <p:cNvPr id="654" name="Прямоугольник 653"/>
              <p:cNvSpPr/>
              <p:nvPr/>
            </p:nvSpPr>
            <p:spPr>
              <a:xfrm>
                <a:off x="5788988" y="1332782"/>
                <a:ext cx="187613" cy="1619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2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461" name="Группа 312"/>
            <p:cNvGrpSpPr>
              <a:grpSpLocks/>
            </p:cNvGrpSpPr>
            <p:nvPr/>
          </p:nvGrpSpPr>
          <p:grpSpPr bwMode="auto">
            <a:xfrm>
              <a:off x="5270492" y="1995812"/>
              <a:ext cx="232302" cy="153888"/>
              <a:chOff x="5785908" y="1378270"/>
              <a:chExt cx="232302" cy="153888"/>
            </a:xfrm>
          </p:grpSpPr>
          <p:sp>
            <p:nvSpPr>
              <p:cNvPr id="652" name="Прямоугольник 651"/>
              <p:cNvSpPr/>
              <p:nvPr/>
            </p:nvSpPr>
            <p:spPr>
              <a:xfrm>
                <a:off x="5789822" y="1333437"/>
                <a:ext cx="189033" cy="16192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2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462" name="Группа 318"/>
            <p:cNvGrpSpPr>
              <a:grpSpLocks/>
            </p:cNvGrpSpPr>
            <p:nvPr/>
          </p:nvGrpSpPr>
          <p:grpSpPr bwMode="auto">
            <a:xfrm>
              <a:off x="4674397" y="1965271"/>
              <a:ext cx="244193" cy="184429"/>
              <a:chOff x="5774017" y="1347729"/>
              <a:chExt cx="244193" cy="184429"/>
            </a:xfrm>
          </p:grpSpPr>
          <p:sp>
            <p:nvSpPr>
              <p:cNvPr id="650" name="Прямоугольник 649"/>
              <p:cNvSpPr/>
              <p:nvPr/>
            </p:nvSpPr>
            <p:spPr>
              <a:xfrm>
                <a:off x="5774017" y="1347729"/>
                <a:ext cx="189034" cy="13970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2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464" name="Группа 1257"/>
          <p:cNvGrpSpPr>
            <a:grpSpLocks/>
          </p:cNvGrpSpPr>
          <p:nvPr/>
        </p:nvGrpSpPr>
        <p:grpSpPr bwMode="auto">
          <a:xfrm rot="3342949">
            <a:off x="7348788" y="7353893"/>
            <a:ext cx="1183592" cy="169279"/>
            <a:chOff x="4686288" y="1988116"/>
            <a:chExt cx="1089557" cy="169279"/>
          </a:xfrm>
        </p:grpSpPr>
        <p:grpSp>
          <p:nvGrpSpPr>
            <p:cNvPr id="466" name="Группа 311"/>
            <p:cNvGrpSpPr>
              <a:grpSpLocks/>
            </p:cNvGrpSpPr>
            <p:nvPr/>
          </p:nvGrpSpPr>
          <p:grpSpPr bwMode="auto">
            <a:xfrm>
              <a:off x="4972040" y="1988117"/>
              <a:ext cx="232302" cy="169277"/>
              <a:chOff x="5785908" y="1370575"/>
              <a:chExt cx="232302" cy="169277"/>
            </a:xfrm>
          </p:grpSpPr>
          <p:sp>
            <p:nvSpPr>
              <p:cNvPr id="645" name="Прямоугольник 644"/>
              <p:cNvSpPr/>
              <p:nvPr/>
            </p:nvSpPr>
            <p:spPr>
              <a:xfrm>
                <a:off x="5762744" y="1425645"/>
                <a:ext cx="181210" cy="11906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20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68" name="Группа 312"/>
            <p:cNvGrpSpPr>
              <a:grpSpLocks/>
            </p:cNvGrpSpPr>
            <p:nvPr/>
          </p:nvGrpSpPr>
          <p:grpSpPr bwMode="auto">
            <a:xfrm>
              <a:off x="5270494" y="1988116"/>
              <a:ext cx="232302" cy="169277"/>
              <a:chOff x="5785910" y="1370574"/>
              <a:chExt cx="232302" cy="169277"/>
            </a:xfrm>
          </p:grpSpPr>
          <p:sp>
            <p:nvSpPr>
              <p:cNvPr id="643" name="Прямоугольник 642"/>
              <p:cNvSpPr/>
              <p:nvPr/>
            </p:nvSpPr>
            <p:spPr>
              <a:xfrm>
                <a:off x="5749300" y="1418021"/>
                <a:ext cx="181210" cy="12223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18" name="TextBox 939"/>
              <p:cNvSpPr txBox="1">
                <a:spLocks noChangeArrowheads="1"/>
              </p:cNvSpPr>
              <p:nvPr/>
            </p:nvSpPr>
            <p:spPr bwMode="auto">
              <a:xfrm>
                <a:off x="5785910" y="1370574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70" name="Группа 315"/>
            <p:cNvGrpSpPr>
              <a:grpSpLocks/>
            </p:cNvGrpSpPr>
            <p:nvPr/>
          </p:nvGrpSpPr>
          <p:grpSpPr bwMode="auto">
            <a:xfrm>
              <a:off x="5543543" y="1988117"/>
              <a:ext cx="232302" cy="169277"/>
              <a:chOff x="5785907" y="1370575"/>
              <a:chExt cx="232302" cy="169277"/>
            </a:xfrm>
          </p:grpSpPr>
          <p:sp>
            <p:nvSpPr>
              <p:cNvPr id="641" name="Прямоугольник 640"/>
              <p:cNvSpPr/>
              <p:nvPr/>
            </p:nvSpPr>
            <p:spPr>
              <a:xfrm>
                <a:off x="5771282" y="1411932"/>
                <a:ext cx="182671" cy="11906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16" name="TextBox 939"/>
              <p:cNvSpPr txBox="1">
                <a:spLocks noChangeArrowheads="1"/>
              </p:cNvSpPr>
              <p:nvPr/>
            </p:nvSpPr>
            <p:spPr bwMode="auto">
              <a:xfrm>
                <a:off x="5785907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72" name="Группа 318"/>
            <p:cNvGrpSpPr>
              <a:grpSpLocks/>
            </p:cNvGrpSpPr>
            <p:nvPr/>
          </p:nvGrpSpPr>
          <p:grpSpPr bwMode="auto">
            <a:xfrm>
              <a:off x="4686288" y="1988118"/>
              <a:ext cx="232302" cy="169277"/>
              <a:chOff x="5785908" y="1370576"/>
              <a:chExt cx="232302" cy="169277"/>
            </a:xfrm>
          </p:grpSpPr>
          <p:sp>
            <p:nvSpPr>
              <p:cNvPr id="639" name="Прямоугольник 638"/>
              <p:cNvSpPr/>
              <p:nvPr/>
            </p:nvSpPr>
            <p:spPr>
              <a:xfrm>
                <a:off x="5767017" y="1416127"/>
                <a:ext cx="179749" cy="11588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1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474" name="Группа 1273"/>
          <p:cNvGrpSpPr>
            <a:grpSpLocks/>
          </p:cNvGrpSpPr>
          <p:nvPr/>
        </p:nvGrpSpPr>
        <p:grpSpPr bwMode="auto">
          <a:xfrm rot="2237230">
            <a:off x="7917710" y="7071955"/>
            <a:ext cx="979520" cy="166895"/>
            <a:chOff x="4661959" y="1978940"/>
            <a:chExt cx="840835" cy="174068"/>
          </a:xfrm>
        </p:grpSpPr>
        <p:grpSp>
          <p:nvGrpSpPr>
            <p:cNvPr id="475" name="Группа 311"/>
            <p:cNvGrpSpPr>
              <a:grpSpLocks/>
            </p:cNvGrpSpPr>
            <p:nvPr/>
          </p:nvGrpSpPr>
          <p:grpSpPr bwMode="auto">
            <a:xfrm>
              <a:off x="4969422" y="1992494"/>
              <a:ext cx="234920" cy="160514"/>
              <a:chOff x="5783290" y="1374952"/>
              <a:chExt cx="234920" cy="160514"/>
            </a:xfrm>
          </p:grpSpPr>
          <p:sp>
            <p:nvSpPr>
              <p:cNvPr id="633" name="Прямоугольник 632"/>
              <p:cNvSpPr/>
              <p:nvPr/>
            </p:nvSpPr>
            <p:spPr>
              <a:xfrm>
                <a:off x="5783290" y="1374952"/>
                <a:ext cx="168979" cy="11590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0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476" name="Группа 312"/>
            <p:cNvGrpSpPr>
              <a:grpSpLocks/>
            </p:cNvGrpSpPr>
            <p:nvPr/>
          </p:nvGrpSpPr>
          <p:grpSpPr bwMode="auto">
            <a:xfrm>
              <a:off x="5269573" y="1992506"/>
              <a:ext cx="233221" cy="160502"/>
              <a:chOff x="5784989" y="1374964"/>
              <a:chExt cx="233221" cy="160502"/>
            </a:xfrm>
          </p:grpSpPr>
          <p:sp>
            <p:nvSpPr>
              <p:cNvPr id="631" name="Прямоугольник 630"/>
              <p:cNvSpPr/>
              <p:nvPr/>
            </p:nvSpPr>
            <p:spPr>
              <a:xfrm>
                <a:off x="5784989" y="1384880"/>
                <a:ext cx="168979" cy="1192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0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478" name="Группа 318"/>
            <p:cNvGrpSpPr>
              <a:grpSpLocks/>
            </p:cNvGrpSpPr>
            <p:nvPr/>
          </p:nvGrpSpPr>
          <p:grpSpPr bwMode="auto">
            <a:xfrm>
              <a:off x="4661959" y="1978940"/>
              <a:ext cx="256631" cy="174067"/>
              <a:chOff x="5761579" y="1361398"/>
              <a:chExt cx="256631" cy="174067"/>
            </a:xfrm>
          </p:grpSpPr>
          <p:sp>
            <p:nvSpPr>
              <p:cNvPr id="629" name="Прямоугольник 628"/>
              <p:cNvSpPr/>
              <p:nvPr/>
            </p:nvSpPr>
            <p:spPr>
              <a:xfrm>
                <a:off x="5761579" y="1361398"/>
                <a:ext cx="179881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80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480" name="Группа 1283"/>
          <p:cNvGrpSpPr>
            <a:grpSpLocks/>
          </p:cNvGrpSpPr>
          <p:nvPr/>
        </p:nvGrpSpPr>
        <p:grpSpPr bwMode="auto">
          <a:xfrm rot="3734777">
            <a:off x="6650640" y="7063523"/>
            <a:ext cx="920174" cy="153888"/>
            <a:chOff x="4678953" y="1995812"/>
            <a:chExt cx="823841" cy="153888"/>
          </a:xfrm>
        </p:grpSpPr>
        <p:grpSp>
          <p:nvGrpSpPr>
            <p:cNvPr id="481" name="Группа 311"/>
            <p:cNvGrpSpPr>
              <a:grpSpLocks/>
            </p:cNvGrpSpPr>
            <p:nvPr/>
          </p:nvGrpSpPr>
          <p:grpSpPr bwMode="auto">
            <a:xfrm>
              <a:off x="4972040" y="1995812"/>
              <a:ext cx="232302" cy="153888"/>
              <a:chOff x="5785908" y="1378270"/>
              <a:chExt cx="232302" cy="153888"/>
            </a:xfrm>
          </p:grpSpPr>
          <p:sp>
            <p:nvSpPr>
              <p:cNvPr id="624" name="Прямоугольник 623"/>
              <p:cNvSpPr/>
              <p:nvPr/>
            </p:nvSpPr>
            <p:spPr>
              <a:xfrm>
                <a:off x="5785722" y="1374216"/>
                <a:ext cx="167714" cy="14128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9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482" name="Группа 312"/>
            <p:cNvGrpSpPr>
              <a:grpSpLocks/>
            </p:cNvGrpSpPr>
            <p:nvPr/>
          </p:nvGrpSpPr>
          <p:grpSpPr bwMode="auto">
            <a:xfrm>
              <a:off x="5270492" y="1995812"/>
              <a:ext cx="232302" cy="153888"/>
              <a:chOff x="5785908" y="1378270"/>
              <a:chExt cx="232302" cy="153888"/>
            </a:xfrm>
          </p:grpSpPr>
          <p:sp>
            <p:nvSpPr>
              <p:cNvPr id="622" name="Прямоугольник 621"/>
              <p:cNvSpPr/>
              <p:nvPr/>
            </p:nvSpPr>
            <p:spPr>
              <a:xfrm>
                <a:off x="5778440" y="1404054"/>
                <a:ext cx="170557" cy="13493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9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484" name="Группа 318"/>
            <p:cNvGrpSpPr>
              <a:grpSpLocks/>
            </p:cNvGrpSpPr>
            <p:nvPr/>
          </p:nvGrpSpPr>
          <p:grpSpPr bwMode="auto">
            <a:xfrm>
              <a:off x="4678953" y="1995812"/>
              <a:ext cx="239637" cy="153888"/>
              <a:chOff x="5778573" y="1378270"/>
              <a:chExt cx="239637" cy="153888"/>
            </a:xfrm>
          </p:grpSpPr>
          <p:sp>
            <p:nvSpPr>
              <p:cNvPr id="620" name="Прямоугольник 619"/>
              <p:cNvSpPr/>
              <p:nvPr/>
            </p:nvSpPr>
            <p:spPr>
              <a:xfrm>
                <a:off x="5778573" y="1394232"/>
                <a:ext cx="171978" cy="12541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9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8270"/>
                <a:ext cx="232302" cy="153888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486" name="Группа 318"/>
          <p:cNvGrpSpPr>
            <a:grpSpLocks/>
          </p:cNvGrpSpPr>
          <p:nvPr/>
        </p:nvGrpSpPr>
        <p:grpSpPr bwMode="auto">
          <a:xfrm rot="19609710">
            <a:off x="6523072" y="6902986"/>
            <a:ext cx="295176" cy="169277"/>
            <a:chOff x="5762892" y="1366936"/>
            <a:chExt cx="255317" cy="176553"/>
          </a:xfrm>
        </p:grpSpPr>
        <p:sp>
          <p:nvSpPr>
            <p:cNvPr id="615" name="Прямоугольник 614"/>
            <p:cNvSpPr/>
            <p:nvPr/>
          </p:nvSpPr>
          <p:spPr>
            <a:xfrm>
              <a:off x="5809665" y="1386755"/>
              <a:ext cx="179880" cy="13080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90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487" name="Группа 318"/>
          <p:cNvGrpSpPr>
            <a:grpSpLocks/>
          </p:cNvGrpSpPr>
          <p:nvPr/>
        </p:nvGrpSpPr>
        <p:grpSpPr bwMode="auto">
          <a:xfrm rot="2255771">
            <a:off x="9307883" y="7935677"/>
            <a:ext cx="295176" cy="169277"/>
            <a:chOff x="5762892" y="1366936"/>
            <a:chExt cx="255317" cy="176553"/>
          </a:xfrm>
        </p:grpSpPr>
        <p:sp>
          <p:nvSpPr>
            <p:cNvPr id="613" name="Прямоугольник 612"/>
            <p:cNvSpPr/>
            <p:nvPr/>
          </p:nvSpPr>
          <p:spPr>
            <a:xfrm>
              <a:off x="5785894" y="1397466"/>
              <a:ext cx="179881" cy="12749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88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488" name="Группа 1299"/>
          <p:cNvGrpSpPr>
            <a:grpSpLocks/>
          </p:cNvGrpSpPr>
          <p:nvPr/>
        </p:nvGrpSpPr>
        <p:grpSpPr bwMode="auto">
          <a:xfrm rot="19843994">
            <a:off x="9182763" y="6864439"/>
            <a:ext cx="951178" cy="175895"/>
            <a:chOff x="4686288" y="1969553"/>
            <a:chExt cx="816506" cy="183455"/>
          </a:xfrm>
        </p:grpSpPr>
        <p:grpSp>
          <p:nvGrpSpPr>
            <p:cNvPr id="490" name="Группа 311"/>
            <p:cNvGrpSpPr>
              <a:grpSpLocks/>
            </p:cNvGrpSpPr>
            <p:nvPr/>
          </p:nvGrpSpPr>
          <p:grpSpPr bwMode="auto">
            <a:xfrm>
              <a:off x="4972040" y="1971761"/>
              <a:ext cx="232302" cy="181247"/>
              <a:chOff x="5785908" y="1354219"/>
              <a:chExt cx="232302" cy="181247"/>
            </a:xfrm>
          </p:grpSpPr>
          <p:sp>
            <p:nvSpPr>
              <p:cNvPr id="611" name="Прямоугольник 610"/>
              <p:cNvSpPr/>
              <p:nvPr/>
            </p:nvSpPr>
            <p:spPr>
              <a:xfrm>
                <a:off x="5802344" y="1354219"/>
                <a:ext cx="173068" cy="13742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8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492" name="Группа 312"/>
            <p:cNvGrpSpPr>
              <a:grpSpLocks/>
            </p:cNvGrpSpPr>
            <p:nvPr/>
          </p:nvGrpSpPr>
          <p:grpSpPr bwMode="auto">
            <a:xfrm>
              <a:off x="5270492" y="1969987"/>
              <a:ext cx="232302" cy="183021"/>
              <a:chOff x="5785908" y="1352445"/>
              <a:chExt cx="232302" cy="183021"/>
            </a:xfrm>
          </p:grpSpPr>
          <p:sp>
            <p:nvSpPr>
              <p:cNvPr id="609" name="Прямоугольник 608"/>
              <p:cNvSpPr/>
              <p:nvPr/>
            </p:nvSpPr>
            <p:spPr>
              <a:xfrm>
                <a:off x="5799191" y="1352445"/>
                <a:ext cx="173067" cy="14073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8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494" name="Группа 318"/>
            <p:cNvGrpSpPr>
              <a:grpSpLocks/>
            </p:cNvGrpSpPr>
            <p:nvPr/>
          </p:nvGrpSpPr>
          <p:grpSpPr bwMode="auto">
            <a:xfrm>
              <a:off x="4686288" y="1969553"/>
              <a:ext cx="232302" cy="183454"/>
              <a:chOff x="5785908" y="1352011"/>
              <a:chExt cx="232302" cy="183454"/>
            </a:xfrm>
          </p:grpSpPr>
          <p:sp>
            <p:nvSpPr>
              <p:cNvPr id="607" name="Прямоугольник 606"/>
              <p:cNvSpPr/>
              <p:nvPr/>
            </p:nvSpPr>
            <p:spPr>
              <a:xfrm>
                <a:off x="5793176" y="1352011"/>
                <a:ext cx="173067" cy="15398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8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495" name="Группа 1309"/>
          <p:cNvGrpSpPr>
            <a:grpSpLocks/>
          </p:cNvGrpSpPr>
          <p:nvPr/>
        </p:nvGrpSpPr>
        <p:grpSpPr bwMode="auto">
          <a:xfrm rot="2310998">
            <a:off x="10016536" y="6953429"/>
            <a:ext cx="594726" cy="169278"/>
            <a:chOff x="4679423" y="1984479"/>
            <a:chExt cx="524915" cy="176554"/>
          </a:xfrm>
        </p:grpSpPr>
        <p:grpSp>
          <p:nvGrpSpPr>
            <p:cNvPr id="496" name="Группа 311"/>
            <p:cNvGrpSpPr>
              <a:grpSpLocks/>
            </p:cNvGrpSpPr>
            <p:nvPr/>
          </p:nvGrpSpPr>
          <p:grpSpPr bwMode="auto">
            <a:xfrm>
              <a:off x="4949273" y="1984479"/>
              <a:ext cx="255065" cy="176553"/>
              <a:chOff x="5763141" y="1366937"/>
              <a:chExt cx="255065" cy="176553"/>
            </a:xfrm>
          </p:grpSpPr>
          <p:sp>
            <p:nvSpPr>
              <p:cNvPr id="602" name="Прямоугольник 601"/>
              <p:cNvSpPr/>
              <p:nvPr/>
            </p:nvSpPr>
            <p:spPr>
              <a:xfrm>
                <a:off x="5763141" y="1402634"/>
                <a:ext cx="183552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77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98" name="Группа 318"/>
            <p:cNvGrpSpPr>
              <a:grpSpLocks/>
            </p:cNvGrpSpPr>
            <p:nvPr/>
          </p:nvGrpSpPr>
          <p:grpSpPr bwMode="auto">
            <a:xfrm>
              <a:off x="4679423" y="1984480"/>
              <a:ext cx="239168" cy="176553"/>
              <a:chOff x="5779043" y="1366938"/>
              <a:chExt cx="239168" cy="176553"/>
            </a:xfrm>
          </p:grpSpPr>
          <p:sp>
            <p:nvSpPr>
              <p:cNvPr id="600" name="Прямоугольник 599"/>
              <p:cNvSpPr/>
              <p:nvPr/>
            </p:nvSpPr>
            <p:spPr>
              <a:xfrm>
                <a:off x="5779043" y="1390456"/>
                <a:ext cx="182150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75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0" name="Группа 1316"/>
          <p:cNvGrpSpPr>
            <a:grpSpLocks/>
          </p:cNvGrpSpPr>
          <p:nvPr/>
        </p:nvGrpSpPr>
        <p:grpSpPr bwMode="auto">
          <a:xfrm rot="2310998">
            <a:off x="10338701" y="6719212"/>
            <a:ext cx="604295" cy="169278"/>
            <a:chOff x="4670977" y="1984479"/>
            <a:chExt cx="533361" cy="176554"/>
          </a:xfrm>
        </p:grpSpPr>
        <p:grpSp>
          <p:nvGrpSpPr>
            <p:cNvPr id="501" name="Группа 311"/>
            <p:cNvGrpSpPr>
              <a:grpSpLocks/>
            </p:cNvGrpSpPr>
            <p:nvPr/>
          </p:nvGrpSpPr>
          <p:grpSpPr bwMode="auto">
            <a:xfrm>
              <a:off x="4939022" y="1984479"/>
              <a:ext cx="265316" cy="176553"/>
              <a:chOff x="5752890" y="1366937"/>
              <a:chExt cx="265316" cy="176553"/>
            </a:xfrm>
          </p:grpSpPr>
          <p:sp>
            <p:nvSpPr>
              <p:cNvPr id="596" name="Прямоугольник 595"/>
              <p:cNvSpPr/>
              <p:nvPr/>
            </p:nvSpPr>
            <p:spPr>
              <a:xfrm>
                <a:off x="5752890" y="1397336"/>
                <a:ext cx="182150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71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2" name="Группа 318"/>
            <p:cNvGrpSpPr>
              <a:grpSpLocks/>
            </p:cNvGrpSpPr>
            <p:nvPr/>
          </p:nvGrpSpPr>
          <p:grpSpPr bwMode="auto">
            <a:xfrm>
              <a:off x="4670977" y="1984480"/>
              <a:ext cx="247614" cy="176553"/>
              <a:chOff x="5770597" y="1366938"/>
              <a:chExt cx="247614" cy="176553"/>
            </a:xfrm>
          </p:grpSpPr>
          <p:sp>
            <p:nvSpPr>
              <p:cNvPr id="594" name="Прямоугольник 593"/>
              <p:cNvSpPr/>
              <p:nvPr/>
            </p:nvSpPr>
            <p:spPr>
              <a:xfrm>
                <a:off x="5770597" y="1391036"/>
                <a:ext cx="182150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69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4" name="Группа 1323"/>
          <p:cNvGrpSpPr>
            <a:grpSpLocks/>
          </p:cNvGrpSpPr>
          <p:nvPr/>
        </p:nvGrpSpPr>
        <p:grpSpPr bwMode="auto">
          <a:xfrm rot="2310998">
            <a:off x="10560725" y="6582794"/>
            <a:ext cx="595646" cy="169278"/>
            <a:chOff x="4678611" y="1984479"/>
            <a:chExt cx="525727" cy="176554"/>
          </a:xfrm>
        </p:grpSpPr>
        <p:grpSp>
          <p:nvGrpSpPr>
            <p:cNvPr id="506" name="Группа 311"/>
            <p:cNvGrpSpPr>
              <a:grpSpLocks/>
            </p:cNvGrpSpPr>
            <p:nvPr/>
          </p:nvGrpSpPr>
          <p:grpSpPr bwMode="auto">
            <a:xfrm>
              <a:off x="4955523" y="1984479"/>
              <a:ext cx="248815" cy="176553"/>
              <a:chOff x="5769391" y="1366937"/>
              <a:chExt cx="248815" cy="176553"/>
            </a:xfrm>
          </p:grpSpPr>
          <p:sp>
            <p:nvSpPr>
              <p:cNvPr id="590" name="Прямоугольник 589"/>
              <p:cNvSpPr/>
              <p:nvPr/>
            </p:nvSpPr>
            <p:spPr>
              <a:xfrm>
                <a:off x="5769391" y="1389477"/>
                <a:ext cx="187755" cy="14901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65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07" name="Группа 318"/>
            <p:cNvGrpSpPr>
              <a:grpSpLocks/>
            </p:cNvGrpSpPr>
            <p:nvPr/>
          </p:nvGrpSpPr>
          <p:grpSpPr bwMode="auto">
            <a:xfrm>
              <a:off x="4678611" y="1984480"/>
              <a:ext cx="239980" cy="176553"/>
              <a:chOff x="5778231" y="1366938"/>
              <a:chExt cx="239980" cy="176553"/>
            </a:xfrm>
          </p:grpSpPr>
          <p:sp>
            <p:nvSpPr>
              <p:cNvPr id="588" name="Прямоугольник 587"/>
              <p:cNvSpPr/>
              <p:nvPr/>
            </p:nvSpPr>
            <p:spPr>
              <a:xfrm>
                <a:off x="5778231" y="1375906"/>
                <a:ext cx="184952" cy="14736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63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08" name="Группа 1330"/>
          <p:cNvGrpSpPr>
            <a:grpSpLocks/>
          </p:cNvGrpSpPr>
          <p:nvPr/>
        </p:nvGrpSpPr>
        <p:grpSpPr bwMode="auto">
          <a:xfrm rot="20342028">
            <a:off x="8486591" y="6306554"/>
            <a:ext cx="951178" cy="188471"/>
            <a:chOff x="4686288" y="1956437"/>
            <a:chExt cx="816506" cy="196571"/>
          </a:xfrm>
        </p:grpSpPr>
        <p:grpSp>
          <p:nvGrpSpPr>
            <p:cNvPr id="509" name="Группа 311"/>
            <p:cNvGrpSpPr>
              <a:grpSpLocks/>
            </p:cNvGrpSpPr>
            <p:nvPr/>
          </p:nvGrpSpPr>
          <p:grpSpPr bwMode="auto">
            <a:xfrm>
              <a:off x="4972040" y="1977038"/>
              <a:ext cx="232302" cy="175970"/>
              <a:chOff x="5785908" y="1359496"/>
              <a:chExt cx="232302" cy="175970"/>
            </a:xfrm>
          </p:grpSpPr>
          <p:sp>
            <p:nvSpPr>
              <p:cNvPr id="584" name="Прямоугольник 583"/>
              <p:cNvSpPr/>
              <p:nvPr/>
            </p:nvSpPr>
            <p:spPr>
              <a:xfrm>
                <a:off x="5810863" y="1359496"/>
                <a:ext cx="171705" cy="11258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5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510" name="Группа 312"/>
            <p:cNvGrpSpPr>
              <a:grpSpLocks/>
            </p:cNvGrpSpPr>
            <p:nvPr/>
          </p:nvGrpSpPr>
          <p:grpSpPr bwMode="auto">
            <a:xfrm>
              <a:off x="5270492" y="1980479"/>
              <a:ext cx="232302" cy="172529"/>
              <a:chOff x="5785908" y="1362937"/>
              <a:chExt cx="232302" cy="172529"/>
            </a:xfrm>
          </p:grpSpPr>
          <p:sp>
            <p:nvSpPr>
              <p:cNvPr id="582" name="Прямоугольник 581"/>
              <p:cNvSpPr/>
              <p:nvPr/>
            </p:nvSpPr>
            <p:spPr>
              <a:xfrm>
                <a:off x="5798249" y="1362937"/>
                <a:ext cx="170342" cy="11590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5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512" name="Группа 318"/>
            <p:cNvGrpSpPr>
              <a:grpSpLocks/>
            </p:cNvGrpSpPr>
            <p:nvPr/>
          </p:nvGrpSpPr>
          <p:grpSpPr bwMode="auto">
            <a:xfrm>
              <a:off x="4686288" y="1956437"/>
              <a:ext cx="232302" cy="196570"/>
              <a:chOff x="5785908" y="1338895"/>
              <a:chExt cx="232302" cy="196570"/>
            </a:xfrm>
          </p:grpSpPr>
          <p:sp>
            <p:nvSpPr>
              <p:cNvPr id="580" name="Прямоугольник 579"/>
              <p:cNvSpPr/>
              <p:nvPr/>
            </p:nvSpPr>
            <p:spPr>
              <a:xfrm>
                <a:off x="5806176" y="1338895"/>
                <a:ext cx="173067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5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514" name="Группа 318"/>
          <p:cNvGrpSpPr>
            <a:grpSpLocks/>
          </p:cNvGrpSpPr>
          <p:nvPr/>
        </p:nvGrpSpPr>
        <p:grpSpPr bwMode="auto">
          <a:xfrm rot="1787053">
            <a:off x="8664941" y="6634288"/>
            <a:ext cx="295176" cy="169277"/>
            <a:chOff x="5762892" y="1366936"/>
            <a:chExt cx="255317" cy="176553"/>
          </a:xfrm>
        </p:grpSpPr>
        <p:sp>
          <p:nvSpPr>
            <p:cNvPr id="575" name="Прямоугольник 574"/>
            <p:cNvSpPr/>
            <p:nvPr/>
          </p:nvSpPr>
          <p:spPr>
            <a:xfrm>
              <a:off x="5803937" y="1390001"/>
              <a:ext cx="179880" cy="13577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50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16" name="Группа 318"/>
          <p:cNvGrpSpPr>
            <a:grpSpLocks/>
          </p:cNvGrpSpPr>
          <p:nvPr/>
        </p:nvGrpSpPr>
        <p:grpSpPr bwMode="auto">
          <a:xfrm rot="1787053">
            <a:off x="7809244" y="6144921"/>
            <a:ext cx="295176" cy="169277"/>
            <a:chOff x="5762892" y="1366936"/>
            <a:chExt cx="255317" cy="176553"/>
          </a:xfrm>
        </p:grpSpPr>
        <p:sp>
          <p:nvSpPr>
            <p:cNvPr id="573" name="Прямоугольник 572"/>
            <p:cNvSpPr/>
            <p:nvPr/>
          </p:nvSpPr>
          <p:spPr>
            <a:xfrm>
              <a:off x="5784726" y="1393592"/>
              <a:ext cx="179881" cy="12749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48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18" name="Группа 318"/>
          <p:cNvGrpSpPr>
            <a:grpSpLocks/>
          </p:cNvGrpSpPr>
          <p:nvPr/>
        </p:nvGrpSpPr>
        <p:grpSpPr bwMode="auto">
          <a:xfrm rot="18239226">
            <a:off x="8056637" y="6275822"/>
            <a:ext cx="283012" cy="169277"/>
            <a:chOff x="5762892" y="1370574"/>
            <a:chExt cx="255317" cy="169277"/>
          </a:xfrm>
        </p:grpSpPr>
        <p:sp>
          <p:nvSpPr>
            <p:cNvPr id="571" name="Прямоугольник 570"/>
            <p:cNvSpPr/>
            <p:nvPr/>
          </p:nvSpPr>
          <p:spPr>
            <a:xfrm>
              <a:off x="5797545" y="1379154"/>
              <a:ext cx="186180" cy="12065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46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19" name="Группа 318"/>
          <p:cNvGrpSpPr>
            <a:grpSpLocks/>
          </p:cNvGrpSpPr>
          <p:nvPr/>
        </p:nvGrpSpPr>
        <p:grpSpPr bwMode="auto">
          <a:xfrm rot="16687474">
            <a:off x="8155063" y="5989633"/>
            <a:ext cx="283012" cy="169277"/>
            <a:chOff x="5762892" y="1370574"/>
            <a:chExt cx="255317" cy="169277"/>
          </a:xfrm>
        </p:grpSpPr>
        <p:sp>
          <p:nvSpPr>
            <p:cNvPr id="569" name="Прямоугольник 568"/>
            <p:cNvSpPr/>
            <p:nvPr/>
          </p:nvSpPr>
          <p:spPr>
            <a:xfrm>
              <a:off x="5851677" y="1375458"/>
              <a:ext cx="179019" cy="14128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44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20" name="Группа 318"/>
          <p:cNvGrpSpPr>
            <a:grpSpLocks/>
          </p:cNvGrpSpPr>
          <p:nvPr/>
        </p:nvGrpSpPr>
        <p:grpSpPr bwMode="auto">
          <a:xfrm rot="16687474">
            <a:off x="8540673" y="5989655"/>
            <a:ext cx="283011" cy="169277"/>
            <a:chOff x="5762892" y="1370574"/>
            <a:chExt cx="255317" cy="169277"/>
          </a:xfrm>
        </p:grpSpPr>
        <p:sp>
          <p:nvSpPr>
            <p:cNvPr id="567" name="Прямоугольник 566"/>
            <p:cNvSpPr/>
            <p:nvPr/>
          </p:nvSpPr>
          <p:spPr>
            <a:xfrm>
              <a:off x="5837554" y="1376374"/>
              <a:ext cx="176155" cy="12223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42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21" name="Группа 318"/>
          <p:cNvGrpSpPr>
            <a:grpSpLocks/>
          </p:cNvGrpSpPr>
          <p:nvPr/>
        </p:nvGrpSpPr>
        <p:grpSpPr bwMode="auto">
          <a:xfrm rot="20245740">
            <a:off x="8756222" y="5996460"/>
            <a:ext cx="295176" cy="169277"/>
            <a:chOff x="5762892" y="1366936"/>
            <a:chExt cx="255317" cy="176553"/>
          </a:xfrm>
        </p:grpSpPr>
        <p:sp>
          <p:nvSpPr>
            <p:cNvPr id="565" name="Прямоугольник 564"/>
            <p:cNvSpPr/>
            <p:nvPr/>
          </p:nvSpPr>
          <p:spPr>
            <a:xfrm>
              <a:off x="5808599" y="1381542"/>
              <a:ext cx="181253" cy="13411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40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23" name="Группа 318"/>
          <p:cNvGrpSpPr>
            <a:grpSpLocks/>
          </p:cNvGrpSpPr>
          <p:nvPr/>
        </p:nvGrpSpPr>
        <p:grpSpPr bwMode="auto">
          <a:xfrm rot="1842723">
            <a:off x="8665136" y="5793665"/>
            <a:ext cx="295176" cy="169277"/>
            <a:chOff x="5762892" y="1366936"/>
            <a:chExt cx="255317" cy="176553"/>
          </a:xfrm>
        </p:grpSpPr>
        <p:sp>
          <p:nvSpPr>
            <p:cNvPr id="563" name="Прямоугольник 562"/>
            <p:cNvSpPr/>
            <p:nvPr/>
          </p:nvSpPr>
          <p:spPr>
            <a:xfrm>
              <a:off x="5784735" y="1402397"/>
              <a:ext cx="179881" cy="130803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38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25" name="Группа 1361"/>
          <p:cNvGrpSpPr>
            <a:grpSpLocks/>
          </p:cNvGrpSpPr>
          <p:nvPr/>
        </p:nvGrpSpPr>
        <p:grpSpPr bwMode="auto">
          <a:xfrm rot="2463187">
            <a:off x="9632944" y="6105934"/>
            <a:ext cx="586946" cy="169277"/>
            <a:chOff x="4686290" y="1984479"/>
            <a:chExt cx="518048" cy="176553"/>
          </a:xfrm>
        </p:grpSpPr>
        <p:grpSp>
          <p:nvGrpSpPr>
            <p:cNvPr id="527" name="Группа 311"/>
            <p:cNvGrpSpPr>
              <a:grpSpLocks/>
            </p:cNvGrpSpPr>
            <p:nvPr/>
          </p:nvGrpSpPr>
          <p:grpSpPr bwMode="auto">
            <a:xfrm>
              <a:off x="4951694" y="1984479"/>
              <a:ext cx="252644" cy="176553"/>
              <a:chOff x="5765562" y="1366937"/>
              <a:chExt cx="252644" cy="176553"/>
            </a:xfrm>
          </p:grpSpPr>
          <p:sp>
            <p:nvSpPr>
              <p:cNvPr id="561" name="Прямоугольник 560"/>
              <p:cNvSpPr/>
              <p:nvPr/>
            </p:nvSpPr>
            <p:spPr>
              <a:xfrm>
                <a:off x="5765562" y="1375308"/>
                <a:ext cx="183552" cy="15067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36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28" name="Группа 318"/>
            <p:cNvGrpSpPr>
              <a:grpSpLocks/>
            </p:cNvGrpSpPr>
            <p:nvPr/>
          </p:nvGrpSpPr>
          <p:grpSpPr bwMode="auto">
            <a:xfrm>
              <a:off x="4686290" y="1984479"/>
              <a:ext cx="232302" cy="176553"/>
              <a:chOff x="5785910" y="1366937"/>
              <a:chExt cx="232302" cy="176553"/>
            </a:xfrm>
          </p:grpSpPr>
          <p:sp>
            <p:nvSpPr>
              <p:cNvPr id="559" name="Прямоугольник 558"/>
              <p:cNvSpPr/>
              <p:nvPr/>
            </p:nvSpPr>
            <p:spPr>
              <a:xfrm>
                <a:off x="5798468" y="1384595"/>
                <a:ext cx="182150" cy="14239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34" name="TextBox 939"/>
              <p:cNvSpPr txBox="1">
                <a:spLocks noChangeArrowheads="1"/>
              </p:cNvSpPr>
              <p:nvPr/>
            </p:nvSpPr>
            <p:spPr bwMode="auto">
              <a:xfrm>
                <a:off x="5785910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29" name="Группа 1368"/>
          <p:cNvGrpSpPr>
            <a:grpSpLocks/>
          </p:cNvGrpSpPr>
          <p:nvPr/>
        </p:nvGrpSpPr>
        <p:grpSpPr bwMode="auto">
          <a:xfrm rot="2463187">
            <a:off x="9785344" y="5907724"/>
            <a:ext cx="586946" cy="169277"/>
            <a:chOff x="4686290" y="1984479"/>
            <a:chExt cx="518048" cy="176553"/>
          </a:xfrm>
        </p:grpSpPr>
        <p:grpSp>
          <p:nvGrpSpPr>
            <p:cNvPr id="530" name="Группа 311"/>
            <p:cNvGrpSpPr>
              <a:grpSpLocks/>
            </p:cNvGrpSpPr>
            <p:nvPr/>
          </p:nvGrpSpPr>
          <p:grpSpPr bwMode="auto">
            <a:xfrm>
              <a:off x="4944950" y="1984479"/>
              <a:ext cx="259388" cy="176553"/>
              <a:chOff x="5758818" y="1366937"/>
              <a:chExt cx="259388" cy="176553"/>
            </a:xfrm>
          </p:grpSpPr>
          <p:sp>
            <p:nvSpPr>
              <p:cNvPr id="555" name="Прямоугольник 554"/>
              <p:cNvSpPr/>
              <p:nvPr/>
            </p:nvSpPr>
            <p:spPr>
              <a:xfrm>
                <a:off x="5758818" y="1394604"/>
                <a:ext cx="183552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3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32" name="Группа 318"/>
            <p:cNvGrpSpPr>
              <a:grpSpLocks/>
            </p:cNvGrpSpPr>
            <p:nvPr/>
          </p:nvGrpSpPr>
          <p:grpSpPr bwMode="auto">
            <a:xfrm>
              <a:off x="4686290" y="1984479"/>
              <a:ext cx="232302" cy="176553"/>
              <a:chOff x="5785910" y="1366937"/>
              <a:chExt cx="232302" cy="176553"/>
            </a:xfrm>
          </p:grpSpPr>
          <p:sp>
            <p:nvSpPr>
              <p:cNvPr id="553" name="Прямоугольник 552"/>
              <p:cNvSpPr/>
              <p:nvPr/>
            </p:nvSpPr>
            <p:spPr>
              <a:xfrm>
                <a:off x="5806416" y="1388916"/>
                <a:ext cx="180749" cy="135770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28" name="TextBox 939"/>
              <p:cNvSpPr txBox="1">
                <a:spLocks noChangeArrowheads="1"/>
              </p:cNvSpPr>
              <p:nvPr/>
            </p:nvSpPr>
            <p:spPr bwMode="auto">
              <a:xfrm>
                <a:off x="5785910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34" name="Группа 1375"/>
          <p:cNvGrpSpPr>
            <a:grpSpLocks/>
          </p:cNvGrpSpPr>
          <p:nvPr/>
        </p:nvGrpSpPr>
        <p:grpSpPr bwMode="auto">
          <a:xfrm rot="2310998">
            <a:off x="10908845" y="6305780"/>
            <a:ext cx="605825" cy="169278"/>
            <a:chOff x="4669627" y="1984479"/>
            <a:chExt cx="534711" cy="176554"/>
          </a:xfrm>
        </p:grpSpPr>
        <p:grpSp>
          <p:nvGrpSpPr>
            <p:cNvPr id="536" name="Группа 311"/>
            <p:cNvGrpSpPr>
              <a:grpSpLocks/>
            </p:cNvGrpSpPr>
            <p:nvPr/>
          </p:nvGrpSpPr>
          <p:grpSpPr bwMode="auto">
            <a:xfrm>
              <a:off x="4945831" y="1984479"/>
              <a:ext cx="258507" cy="176553"/>
              <a:chOff x="5759699" y="1366937"/>
              <a:chExt cx="258507" cy="176553"/>
            </a:xfrm>
          </p:grpSpPr>
          <p:sp>
            <p:nvSpPr>
              <p:cNvPr id="549" name="Прямоугольник 548"/>
              <p:cNvSpPr/>
              <p:nvPr/>
            </p:nvSpPr>
            <p:spPr>
              <a:xfrm>
                <a:off x="5759699" y="1404040"/>
                <a:ext cx="184952" cy="12418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2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37" name="Группа 318"/>
            <p:cNvGrpSpPr>
              <a:grpSpLocks/>
            </p:cNvGrpSpPr>
            <p:nvPr/>
          </p:nvGrpSpPr>
          <p:grpSpPr bwMode="auto">
            <a:xfrm>
              <a:off x="4669627" y="1984480"/>
              <a:ext cx="248964" cy="176553"/>
              <a:chOff x="5769247" y="1366938"/>
              <a:chExt cx="248964" cy="176553"/>
            </a:xfrm>
          </p:grpSpPr>
          <p:sp>
            <p:nvSpPr>
              <p:cNvPr id="547" name="Прямоугольник 546"/>
              <p:cNvSpPr/>
              <p:nvPr/>
            </p:nvSpPr>
            <p:spPr>
              <a:xfrm>
                <a:off x="5769247" y="1392411"/>
                <a:ext cx="18355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22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38" name="Группа 318"/>
          <p:cNvGrpSpPr>
            <a:grpSpLocks/>
          </p:cNvGrpSpPr>
          <p:nvPr/>
        </p:nvGrpSpPr>
        <p:grpSpPr bwMode="auto">
          <a:xfrm rot="18450416">
            <a:off x="11119953" y="5960380"/>
            <a:ext cx="283012" cy="169277"/>
            <a:chOff x="5762892" y="1370574"/>
            <a:chExt cx="255317" cy="169277"/>
          </a:xfrm>
        </p:grpSpPr>
        <p:sp>
          <p:nvSpPr>
            <p:cNvPr id="543" name="Прямоугольник 542"/>
            <p:cNvSpPr/>
            <p:nvPr/>
          </p:nvSpPr>
          <p:spPr>
            <a:xfrm>
              <a:off x="5819859" y="1380857"/>
              <a:ext cx="177587" cy="128588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718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40" name="Группа 1385"/>
          <p:cNvGrpSpPr>
            <a:grpSpLocks/>
          </p:cNvGrpSpPr>
          <p:nvPr/>
        </p:nvGrpSpPr>
        <p:grpSpPr bwMode="auto">
          <a:xfrm rot="1725950">
            <a:off x="11395294" y="5961462"/>
            <a:ext cx="619393" cy="169278"/>
            <a:chOff x="4657652" y="1984479"/>
            <a:chExt cx="546686" cy="176554"/>
          </a:xfrm>
        </p:grpSpPr>
        <p:grpSp>
          <p:nvGrpSpPr>
            <p:cNvPr id="542" name="Группа 311"/>
            <p:cNvGrpSpPr>
              <a:grpSpLocks/>
            </p:cNvGrpSpPr>
            <p:nvPr/>
          </p:nvGrpSpPr>
          <p:grpSpPr bwMode="auto">
            <a:xfrm>
              <a:off x="4956755" y="1984479"/>
              <a:ext cx="247583" cy="176553"/>
              <a:chOff x="5770623" y="1366937"/>
              <a:chExt cx="247583" cy="176553"/>
            </a:xfrm>
          </p:grpSpPr>
          <p:sp>
            <p:nvSpPr>
              <p:cNvPr id="541" name="Прямоугольник 540"/>
              <p:cNvSpPr/>
              <p:nvPr/>
            </p:nvSpPr>
            <p:spPr>
              <a:xfrm>
                <a:off x="5770623" y="1387032"/>
                <a:ext cx="184952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16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44" name="Группа 318"/>
            <p:cNvGrpSpPr>
              <a:grpSpLocks/>
            </p:cNvGrpSpPr>
            <p:nvPr/>
          </p:nvGrpSpPr>
          <p:grpSpPr bwMode="auto">
            <a:xfrm>
              <a:off x="4657652" y="1984480"/>
              <a:ext cx="260939" cy="176553"/>
              <a:chOff x="5757272" y="1366938"/>
              <a:chExt cx="260939" cy="176553"/>
            </a:xfrm>
          </p:grpSpPr>
          <p:sp>
            <p:nvSpPr>
              <p:cNvPr id="539" name="Прямоугольник 538"/>
              <p:cNvSpPr/>
              <p:nvPr/>
            </p:nvSpPr>
            <p:spPr>
              <a:xfrm>
                <a:off x="5757272" y="1377400"/>
                <a:ext cx="182150" cy="12252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14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45" name="Группа 1399"/>
          <p:cNvGrpSpPr>
            <a:grpSpLocks/>
          </p:cNvGrpSpPr>
          <p:nvPr/>
        </p:nvGrpSpPr>
        <p:grpSpPr bwMode="auto">
          <a:xfrm rot="1851193">
            <a:off x="11485186" y="5668289"/>
            <a:ext cx="969252" cy="153889"/>
            <a:chOff x="4670773" y="1992505"/>
            <a:chExt cx="832021" cy="160503"/>
          </a:xfrm>
        </p:grpSpPr>
        <p:grpSp>
          <p:nvGrpSpPr>
            <p:cNvPr id="546" name="Группа 311"/>
            <p:cNvGrpSpPr>
              <a:grpSpLocks/>
            </p:cNvGrpSpPr>
            <p:nvPr/>
          </p:nvGrpSpPr>
          <p:grpSpPr bwMode="auto">
            <a:xfrm>
              <a:off x="4954723" y="1992506"/>
              <a:ext cx="249619" cy="160502"/>
              <a:chOff x="5768591" y="1374964"/>
              <a:chExt cx="249619" cy="160502"/>
            </a:xfrm>
          </p:grpSpPr>
          <p:sp>
            <p:nvSpPr>
              <p:cNvPr id="535" name="Прямоугольник 534"/>
              <p:cNvSpPr/>
              <p:nvPr/>
            </p:nvSpPr>
            <p:spPr>
              <a:xfrm>
                <a:off x="5768591" y="1387380"/>
                <a:ext cx="190783" cy="11590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10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548" name="Группа 312"/>
            <p:cNvGrpSpPr>
              <a:grpSpLocks/>
            </p:cNvGrpSpPr>
            <p:nvPr/>
          </p:nvGrpSpPr>
          <p:grpSpPr bwMode="auto">
            <a:xfrm>
              <a:off x="5260840" y="1992506"/>
              <a:ext cx="241954" cy="160502"/>
              <a:chOff x="5776256" y="1374964"/>
              <a:chExt cx="241954" cy="160502"/>
            </a:xfrm>
          </p:grpSpPr>
          <p:sp>
            <p:nvSpPr>
              <p:cNvPr id="533" name="Прямоугольник 532"/>
              <p:cNvSpPr/>
              <p:nvPr/>
            </p:nvSpPr>
            <p:spPr>
              <a:xfrm>
                <a:off x="5776256" y="1397539"/>
                <a:ext cx="189420" cy="12086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0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550" name="Группа 318"/>
            <p:cNvGrpSpPr>
              <a:grpSpLocks/>
            </p:cNvGrpSpPr>
            <p:nvPr/>
          </p:nvGrpSpPr>
          <p:grpSpPr bwMode="auto">
            <a:xfrm>
              <a:off x="4670773" y="1992505"/>
              <a:ext cx="247817" cy="160502"/>
              <a:chOff x="5770393" y="1374963"/>
              <a:chExt cx="247817" cy="160502"/>
            </a:xfrm>
          </p:grpSpPr>
          <p:sp>
            <p:nvSpPr>
              <p:cNvPr id="531" name="Прямоугольник 530"/>
              <p:cNvSpPr/>
              <p:nvPr/>
            </p:nvSpPr>
            <p:spPr>
              <a:xfrm>
                <a:off x="5770393" y="1388116"/>
                <a:ext cx="192146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0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551" name="Группа 1409"/>
          <p:cNvGrpSpPr>
            <a:grpSpLocks/>
          </p:cNvGrpSpPr>
          <p:nvPr/>
        </p:nvGrpSpPr>
        <p:grpSpPr bwMode="auto">
          <a:xfrm rot="20651829">
            <a:off x="11508098" y="4900967"/>
            <a:ext cx="951136" cy="187626"/>
            <a:chOff x="4686324" y="1957328"/>
            <a:chExt cx="816470" cy="195690"/>
          </a:xfrm>
        </p:grpSpPr>
        <p:grpSp>
          <p:nvGrpSpPr>
            <p:cNvPr id="552" name="Группа 311"/>
            <p:cNvGrpSpPr>
              <a:grpSpLocks/>
            </p:cNvGrpSpPr>
            <p:nvPr/>
          </p:nvGrpSpPr>
          <p:grpSpPr bwMode="auto">
            <a:xfrm>
              <a:off x="4972040" y="1970656"/>
              <a:ext cx="232302" cy="182352"/>
              <a:chOff x="5785908" y="1353114"/>
              <a:chExt cx="232302" cy="182352"/>
            </a:xfrm>
          </p:grpSpPr>
          <p:sp>
            <p:nvSpPr>
              <p:cNvPr id="526" name="Прямоугольник 525"/>
              <p:cNvSpPr/>
              <p:nvPr/>
            </p:nvSpPr>
            <p:spPr>
              <a:xfrm>
                <a:off x="5800533" y="1353114"/>
                <a:ext cx="171705" cy="14073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70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554" name="Группа 312"/>
            <p:cNvGrpSpPr>
              <a:grpSpLocks/>
            </p:cNvGrpSpPr>
            <p:nvPr/>
          </p:nvGrpSpPr>
          <p:grpSpPr bwMode="auto">
            <a:xfrm>
              <a:off x="5268940" y="1957328"/>
              <a:ext cx="233854" cy="195680"/>
              <a:chOff x="5784356" y="1339786"/>
              <a:chExt cx="233854" cy="195680"/>
            </a:xfrm>
          </p:grpSpPr>
          <p:sp>
            <p:nvSpPr>
              <p:cNvPr id="524" name="Прямоугольник 523"/>
              <p:cNvSpPr/>
              <p:nvPr/>
            </p:nvSpPr>
            <p:spPr>
              <a:xfrm>
                <a:off x="5784356" y="1339786"/>
                <a:ext cx="170342" cy="13908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9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556" name="Группа 318"/>
            <p:cNvGrpSpPr>
              <a:grpSpLocks/>
            </p:cNvGrpSpPr>
            <p:nvPr/>
          </p:nvGrpSpPr>
          <p:grpSpPr bwMode="auto">
            <a:xfrm>
              <a:off x="4686324" y="1962728"/>
              <a:ext cx="232302" cy="190290"/>
              <a:chOff x="5785944" y="1345186"/>
              <a:chExt cx="232302" cy="190290"/>
            </a:xfrm>
          </p:grpSpPr>
          <p:sp>
            <p:nvSpPr>
              <p:cNvPr id="522" name="Прямоугольник 521"/>
              <p:cNvSpPr/>
              <p:nvPr/>
            </p:nvSpPr>
            <p:spPr>
              <a:xfrm>
                <a:off x="5798224" y="1345186"/>
                <a:ext cx="170342" cy="14901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97" name="TextBox 939"/>
              <p:cNvSpPr txBox="1">
                <a:spLocks noChangeArrowheads="1"/>
              </p:cNvSpPr>
              <p:nvPr/>
            </p:nvSpPr>
            <p:spPr bwMode="auto">
              <a:xfrm>
                <a:off x="5785944" y="137497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557" name="Группа 1419"/>
          <p:cNvGrpSpPr>
            <a:grpSpLocks/>
          </p:cNvGrpSpPr>
          <p:nvPr/>
        </p:nvGrpSpPr>
        <p:grpSpPr bwMode="auto">
          <a:xfrm rot="2478380">
            <a:off x="9752875" y="5577143"/>
            <a:ext cx="1243399" cy="169279"/>
            <a:chOff x="4678401" y="1984478"/>
            <a:chExt cx="1097444" cy="176555"/>
          </a:xfrm>
        </p:grpSpPr>
        <p:grpSp>
          <p:nvGrpSpPr>
            <p:cNvPr id="558" name="Группа 311"/>
            <p:cNvGrpSpPr>
              <a:grpSpLocks/>
            </p:cNvGrpSpPr>
            <p:nvPr/>
          </p:nvGrpSpPr>
          <p:grpSpPr bwMode="auto">
            <a:xfrm>
              <a:off x="4941991" y="1984479"/>
              <a:ext cx="262351" cy="176553"/>
              <a:chOff x="5755859" y="1366937"/>
              <a:chExt cx="262351" cy="176553"/>
            </a:xfrm>
          </p:grpSpPr>
          <p:sp>
            <p:nvSpPr>
              <p:cNvPr id="517" name="Прямоугольник 516"/>
              <p:cNvSpPr/>
              <p:nvPr/>
            </p:nvSpPr>
            <p:spPr>
              <a:xfrm>
                <a:off x="5755859" y="1389504"/>
                <a:ext cx="184952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9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60" name="Группа 312"/>
            <p:cNvGrpSpPr>
              <a:grpSpLocks/>
            </p:cNvGrpSpPr>
            <p:nvPr/>
          </p:nvGrpSpPr>
          <p:grpSpPr bwMode="auto">
            <a:xfrm>
              <a:off x="5251073" y="1984478"/>
              <a:ext cx="251723" cy="176553"/>
              <a:chOff x="5766489" y="1366936"/>
              <a:chExt cx="251723" cy="176553"/>
            </a:xfrm>
          </p:grpSpPr>
          <p:sp>
            <p:nvSpPr>
              <p:cNvPr id="515" name="Прямоугольник 514"/>
              <p:cNvSpPr/>
              <p:nvPr/>
            </p:nvSpPr>
            <p:spPr>
              <a:xfrm>
                <a:off x="5766489" y="1397433"/>
                <a:ext cx="183551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90" name="TextBox 939"/>
              <p:cNvSpPr txBox="1">
                <a:spLocks noChangeArrowheads="1"/>
              </p:cNvSpPr>
              <p:nvPr/>
            </p:nvSpPr>
            <p:spPr bwMode="auto">
              <a:xfrm>
                <a:off x="5785910" y="1366936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62" name="Группа 315"/>
            <p:cNvGrpSpPr>
              <a:grpSpLocks/>
            </p:cNvGrpSpPr>
            <p:nvPr/>
          </p:nvGrpSpPr>
          <p:grpSpPr bwMode="auto">
            <a:xfrm>
              <a:off x="5505063" y="1984479"/>
              <a:ext cx="270782" cy="176553"/>
              <a:chOff x="5747427" y="1366937"/>
              <a:chExt cx="270782" cy="176553"/>
            </a:xfrm>
          </p:grpSpPr>
          <p:sp>
            <p:nvSpPr>
              <p:cNvPr id="513" name="Прямоугольник 512"/>
              <p:cNvSpPr/>
              <p:nvPr/>
            </p:nvSpPr>
            <p:spPr>
              <a:xfrm>
                <a:off x="5747427" y="1389397"/>
                <a:ext cx="187755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88" name="TextBox 939"/>
              <p:cNvSpPr txBox="1">
                <a:spLocks noChangeArrowheads="1"/>
              </p:cNvSpPr>
              <p:nvPr/>
            </p:nvSpPr>
            <p:spPr bwMode="auto">
              <a:xfrm>
                <a:off x="5785907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64" name="Группа 318"/>
            <p:cNvGrpSpPr>
              <a:grpSpLocks/>
            </p:cNvGrpSpPr>
            <p:nvPr/>
          </p:nvGrpSpPr>
          <p:grpSpPr bwMode="auto">
            <a:xfrm>
              <a:off x="4678401" y="1984480"/>
              <a:ext cx="240189" cy="176553"/>
              <a:chOff x="5778021" y="1366938"/>
              <a:chExt cx="240189" cy="176553"/>
            </a:xfrm>
          </p:grpSpPr>
          <p:sp>
            <p:nvSpPr>
              <p:cNvPr id="511" name="Прямоугольник 510"/>
              <p:cNvSpPr/>
              <p:nvPr/>
            </p:nvSpPr>
            <p:spPr>
              <a:xfrm>
                <a:off x="5778021" y="1396032"/>
                <a:ext cx="182150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8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66" name="Группа 1432"/>
          <p:cNvGrpSpPr>
            <a:grpSpLocks/>
          </p:cNvGrpSpPr>
          <p:nvPr/>
        </p:nvGrpSpPr>
        <p:grpSpPr bwMode="auto">
          <a:xfrm rot="20891514">
            <a:off x="10220169" y="5134893"/>
            <a:ext cx="586947" cy="185386"/>
            <a:chOff x="4686289" y="1967679"/>
            <a:chExt cx="518049" cy="193354"/>
          </a:xfrm>
        </p:grpSpPr>
        <p:grpSp>
          <p:nvGrpSpPr>
            <p:cNvPr id="568" name="Группа 311"/>
            <p:cNvGrpSpPr>
              <a:grpSpLocks/>
            </p:cNvGrpSpPr>
            <p:nvPr/>
          </p:nvGrpSpPr>
          <p:grpSpPr bwMode="auto">
            <a:xfrm>
              <a:off x="4969832" y="1984479"/>
              <a:ext cx="234506" cy="176553"/>
              <a:chOff x="5783700" y="1366937"/>
              <a:chExt cx="234506" cy="176553"/>
            </a:xfrm>
          </p:grpSpPr>
          <p:sp>
            <p:nvSpPr>
              <p:cNvPr id="505" name="Прямоугольник 504"/>
              <p:cNvSpPr/>
              <p:nvPr/>
            </p:nvSpPr>
            <p:spPr>
              <a:xfrm>
                <a:off x="5783700" y="1368928"/>
                <a:ext cx="18495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8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70" name="Группа 318"/>
            <p:cNvGrpSpPr>
              <a:grpSpLocks/>
            </p:cNvGrpSpPr>
            <p:nvPr/>
          </p:nvGrpSpPr>
          <p:grpSpPr bwMode="auto">
            <a:xfrm>
              <a:off x="4686289" y="1967679"/>
              <a:ext cx="232302" cy="193354"/>
              <a:chOff x="5785909" y="1350137"/>
              <a:chExt cx="232302" cy="193354"/>
            </a:xfrm>
          </p:grpSpPr>
          <p:sp>
            <p:nvSpPr>
              <p:cNvPr id="503" name="Прямоугольник 502"/>
              <p:cNvSpPr/>
              <p:nvPr/>
            </p:nvSpPr>
            <p:spPr>
              <a:xfrm>
                <a:off x="5801109" y="1350137"/>
                <a:ext cx="186353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78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72" name="Группа 1439"/>
          <p:cNvGrpSpPr>
            <a:grpSpLocks/>
          </p:cNvGrpSpPr>
          <p:nvPr/>
        </p:nvGrpSpPr>
        <p:grpSpPr bwMode="auto">
          <a:xfrm rot="17559312">
            <a:off x="10743191" y="5507790"/>
            <a:ext cx="562760" cy="169278"/>
            <a:chOff x="4686289" y="1988117"/>
            <a:chExt cx="518049" cy="169278"/>
          </a:xfrm>
        </p:grpSpPr>
        <p:grpSp>
          <p:nvGrpSpPr>
            <p:cNvPr id="574" name="Группа 311"/>
            <p:cNvGrpSpPr>
              <a:grpSpLocks/>
            </p:cNvGrpSpPr>
            <p:nvPr/>
          </p:nvGrpSpPr>
          <p:grpSpPr bwMode="auto">
            <a:xfrm>
              <a:off x="4972036" y="1988117"/>
              <a:ext cx="232302" cy="169277"/>
              <a:chOff x="5785904" y="1370575"/>
              <a:chExt cx="232302" cy="169277"/>
            </a:xfrm>
          </p:grpSpPr>
          <p:sp>
            <p:nvSpPr>
              <p:cNvPr id="499" name="Прямоугольник 498"/>
              <p:cNvSpPr/>
              <p:nvPr/>
            </p:nvSpPr>
            <p:spPr>
              <a:xfrm>
                <a:off x="5841097" y="1339238"/>
                <a:ext cx="179750" cy="14287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7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76" name="Группа 318"/>
            <p:cNvGrpSpPr>
              <a:grpSpLocks/>
            </p:cNvGrpSpPr>
            <p:nvPr/>
          </p:nvGrpSpPr>
          <p:grpSpPr bwMode="auto">
            <a:xfrm>
              <a:off x="4686289" y="1988118"/>
              <a:ext cx="232302" cy="169277"/>
              <a:chOff x="5785909" y="1370576"/>
              <a:chExt cx="232302" cy="169277"/>
            </a:xfrm>
          </p:grpSpPr>
          <p:sp>
            <p:nvSpPr>
              <p:cNvPr id="497" name="Прямоугольник 496"/>
              <p:cNvSpPr/>
              <p:nvPr/>
            </p:nvSpPr>
            <p:spPr>
              <a:xfrm>
                <a:off x="5824796" y="1343469"/>
                <a:ext cx="181210" cy="14446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72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0576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77" name="Группа 318"/>
          <p:cNvGrpSpPr>
            <a:grpSpLocks/>
          </p:cNvGrpSpPr>
          <p:nvPr/>
        </p:nvGrpSpPr>
        <p:grpSpPr bwMode="auto">
          <a:xfrm rot="1842723">
            <a:off x="10898018" y="5108724"/>
            <a:ext cx="295176" cy="169277"/>
            <a:chOff x="5762892" y="1366936"/>
            <a:chExt cx="255317" cy="176553"/>
          </a:xfrm>
        </p:grpSpPr>
        <p:sp>
          <p:nvSpPr>
            <p:cNvPr id="493" name="Прямоугольник 492"/>
            <p:cNvSpPr/>
            <p:nvPr/>
          </p:nvSpPr>
          <p:spPr>
            <a:xfrm>
              <a:off x="5806371" y="1386399"/>
              <a:ext cx="179881" cy="137426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668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78" name="Группа 1449"/>
          <p:cNvGrpSpPr>
            <a:grpSpLocks/>
          </p:cNvGrpSpPr>
          <p:nvPr/>
        </p:nvGrpSpPr>
        <p:grpSpPr bwMode="auto">
          <a:xfrm rot="1874548">
            <a:off x="8861315" y="5577243"/>
            <a:ext cx="587009" cy="175921"/>
            <a:chOff x="4686233" y="1977590"/>
            <a:chExt cx="518105" cy="183482"/>
          </a:xfrm>
        </p:grpSpPr>
        <p:grpSp>
          <p:nvGrpSpPr>
            <p:cNvPr id="579" name="Группа 311"/>
            <p:cNvGrpSpPr>
              <a:grpSpLocks/>
            </p:cNvGrpSpPr>
            <p:nvPr/>
          </p:nvGrpSpPr>
          <p:grpSpPr bwMode="auto">
            <a:xfrm>
              <a:off x="4972036" y="1977590"/>
              <a:ext cx="232302" cy="183442"/>
              <a:chOff x="5785904" y="1360048"/>
              <a:chExt cx="232302" cy="183442"/>
            </a:xfrm>
          </p:grpSpPr>
          <p:sp>
            <p:nvSpPr>
              <p:cNvPr id="491" name="Прямоугольник 490"/>
              <p:cNvSpPr/>
              <p:nvPr/>
            </p:nvSpPr>
            <p:spPr>
              <a:xfrm>
                <a:off x="5786457" y="1360048"/>
                <a:ext cx="184952" cy="15067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66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81" name="Группа 318"/>
            <p:cNvGrpSpPr>
              <a:grpSpLocks/>
            </p:cNvGrpSpPr>
            <p:nvPr/>
          </p:nvGrpSpPr>
          <p:grpSpPr bwMode="auto">
            <a:xfrm>
              <a:off x="4686233" y="1984520"/>
              <a:ext cx="232302" cy="176552"/>
              <a:chOff x="5785853" y="1366978"/>
              <a:chExt cx="232302" cy="176552"/>
            </a:xfrm>
          </p:grpSpPr>
          <p:sp>
            <p:nvSpPr>
              <p:cNvPr id="489" name="Прямоугольник 488"/>
              <p:cNvSpPr/>
              <p:nvPr/>
            </p:nvSpPr>
            <p:spPr>
              <a:xfrm>
                <a:off x="5799295" y="1386724"/>
                <a:ext cx="183552" cy="13908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64" name="TextBox 939"/>
              <p:cNvSpPr txBox="1">
                <a:spLocks noChangeArrowheads="1"/>
              </p:cNvSpPr>
              <p:nvPr/>
            </p:nvSpPr>
            <p:spPr bwMode="auto">
              <a:xfrm>
                <a:off x="5785853" y="1366978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83" name="Группа 1456"/>
          <p:cNvGrpSpPr>
            <a:grpSpLocks/>
          </p:cNvGrpSpPr>
          <p:nvPr/>
        </p:nvGrpSpPr>
        <p:grpSpPr bwMode="auto">
          <a:xfrm rot="2563521">
            <a:off x="9170971" y="5388578"/>
            <a:ext cx="614647" cy="169278"/>
            <a:chOff x="4661840" y="1984479"/>
            <a:chExt cx="542498" cy="176554"/>
          </a:xfrm>
        </p:grpSpPr>
        <p:grpSp>
          <p:nvGrpSpPr>
            <p:cNvPr id="585" name="Группа 311"/>
            <p:cNvGrpSpPr>
              <a:grpSpLocks/>
            </p:cNvGrpSpPr>
            <p:nvPr/>
          </p:nvGrpSpPr>
          <p:grpSpPr bwMode="auto">
            <a:xfrm>
              <a:off x="4952663" y="1984479"/>
              <a:ext cx="251675" cy="176553"/>
              <a:chOff x="5766531" y="1366937"/>
              <a:chExt cx="251675" cy="176553"/>
            </a:xfrm>
          </p:grpSpPr>
          <p:sp>
            <p:nvSpPr>
              <p:cNvPr id="485" name="Прямоугольник 484"/>
              <p:cNvSpPr/>
              <p:nvPr/>
            </p:nvSpPr>
            <p:spPr>
              <a:xfrm>
                <a:off x="5766531" y="1400185"/>
                <a:ext cx="182150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60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86" name="Группа 318"/>
            <p:cNvGrpSpPr>
              <a:grpSpLocks/>
            </p:cNvGrpSpPr>
            <p:nvPr/>
          </p:nvGrpSpPr>
          <p:grpSpPr bwMode="auto">
            <a:xfrm>
              <a:off x="4661840" y="1984480"/>
              <a:ext cx="256751" cy="176553"/>
              <a:chOff x="5761460" y="1366938"/>
              <a:chExt cx="256751" cy="176553"/>
            </a:xfrm>
          </p:grpSpPr>
          <p:sp>
            <p:nvSpPr>
              <p:cNvPr id="483" name="Прямоугольник 482"/>
              <p:cNvSpPr/>
              <p:nvPr/>
            </p:nvSpPr>
            <p:spPr>
              <a:xfrm>
                <a:off x="5761460" y="1378572"/>
                <a:ext cx="186354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58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87" name="Группа 1463"/>
          <p:cNvGrpSpPr>
            <a:grpSpLocks/>
          </p:cNvGrpSpPr>
          <p:nvPr/>
        </p:nvGrpSpPr>
        <p:grpSpPr bwMode="auto">
          <a:xfrm rot="1874548">
            <a:off x="8067424" y="5190403"/>
            <a:ext cx="593807" cy="169278"/>
            <a:chOff x="4680234" y="1984479"/>
            <a:chExt cx="524104" cy="176554"/>
          </a:xfrm>
        </p:grpSpPr>
        <p:grpSp>
          <p:nvGrpSpPr>
            <p:cNvPr id="589" name="Группа 311"/>
            <p:cNvGrpSpPr>
              <a:grpSpLocks/>
            </p:cNvGrpSpPr>
            <p:nvPr/>
          </p:nvGrpSpPr>
          <p:grpSpPr bwMode="auto">
            <a:xfrm>
              <a:off x="4966790" y="1984479"/>
              <a:ext cx="237548" cy="176553"/>
              <a:chOff x="5780658" y="1366937"/>
              <a:chExt cx="237548" cy="176553"/>
            </a:xfrm>
          </p:grpSpPr>
          <p:sp>
            <p:nvSpPr>
              <p:cNvPr id="479" name="Прямоугольник 478"/>
              <p:cNvSpPr/>
              <p:nvPr/>
            </p:nvSpPr>
            <p:spPr>
              <a:xfrm>
                <a:off x="5780658" y="1373345"/>
                <a:ext cx="183552" cy="12749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5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91" name="Группа 318"/>
            <p:cNvGrpSpPr>
              <a:grpSpLocks/>
            </p:cNvGrpSpPr>
            <p:nvPr/>
          </p:nvGrpSpPr>
          <p:grpSpPr bwMode="auto">
            <a:xfrm>
              <a:off x="4680234" y="1984480"/>
              <a:ext cx="238357" cy="176553"/>
              <a:chOff x="5779854" y="1366938"/>
              <a:chExt cx="238357" cy="176553"/>
            </a:xfrm>
          </p:grpSpPr>
          <p:sp>
            <p:nvSpPr>
              <p:cNvPr id="477" name="Прямоугольник 476"/>
              <p:cNvSpPr/>
              <p:nvPr/>
            </p:nvSpPr>
            <p:spPr>
              <a:xfrm>
                <a:off x="5779854" y="1400880"/>
                <a:ext cx="183552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52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592" name="Группа 318"/>
          <p:cNvGrpSpPr>
            <a:grpSpLocks/>
          </p:cNvGrpSpPr>
          <p:nvPr/>
        </p:nvGrpSpPr>
        <p:grpSpPr bwMode="auto">
          <a:xfrm rot="18239226">
            <a:off x="8226501" y="4934001"/>
            <a:ext cx="283012" cy="169277"/>
            <a:chOff x="5762892" y="1370574"/>
            <a:chExt cx="255317" cy="169277"/>
          </a:xfrm>
        </p:grpSpPr>
        <p:sp>
          <p:nvSpPr>
            <p:cNvPr id="473" name="Прямоугольник 472"/>
            <p:cNvSpPr/>
            <p:nvPr/>
          </p:nvSpPr>
          <p:spPr>
            <a:xfrm>
              <a:off x="5841215" y="1361609"/>
              <a:ext cx="173291" cy="14605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648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93" name="Группа 318"/>
          <p:cNvGrpSpPr>
            <a:grpSpLocks/>
          </p:cNvGrpSpPr>
          <p:nvPr/>
        </p:nvGrpSpPr>
        <p:grpSpPr bwMode="auto">
          <a:xfrm rot="19834676">
            <a:off x="8593206" y="5179060"/>
            <a:ext cx="295176" cy="169277"/>
            <a:chOff x="5762892" y="1366936"/>
            <a:chExt cx="255317" cy="176553"/>
          </a:xfrm>
        </p:grpSpPr>
        <p:sp>
          <p:nvSpPr>
            <p:cNvPr id="471" name="Прямоугольник 470"/>
            <p:cNvSpPr/>
            <p:nvPr/>
          </p:nvSpPr>
          <p:spPr>
            <a:xfrm>
              <a:off x="5808147" y="1388825"/>
              <a:ext cx="179880" cy="13080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646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95" name="Группа 318"/>
          <p:cNvGrpSpPr>
            <a:grpSpLocks/>
          </p:cNvGrpSpPr>
          <p:nvPr/>
        </p:nvGrpSpPr>
        <p:grpSpPr bwMode="auto">
          <a:xfrm rot="13500301">
            <a:off x="9381033" y="4887835"/>
            <a:ext cx="283012" cy="169277"/>
            <a:chOff x="5762892" y="1370574"/>
            <a:chExt cx="255317" cy="169277"/>
          </a:xfrm>
        </p:grpSpPr>
        <p:sp>
          <p:nvSpPr>
            <p:cNvPr id="469" name="Прямоугольник 468"/>
            <p:cNvSpPr/>
            <p:nvPr/>
          </p:nvSpPr>
          <p:spPr>
            <a:xfrm>
              <a:off x="5814635" y="1391235"/>
              <a:ext cx="177587" cy="13652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644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597" name="Группа 1479"/>
          <p:cNvGrpSpPr>
            <a:grpSpLocks/>
          </p:cNvGrpSpPr>
          <p:nvPr/>
        </p:nvGrpSpPr>
        <p:grpSpPr bwMode="auto">
          <a:xfrm rot="19983012">
            <a:off x="9652088" y="4516288"/>
            <a:ext cx="951178" cy="168140"/>
            <a:chOff x="4686288" y="1977641"/>
            <a:chExt cx="816506" cy="175367"/>
          </a:xfrm>
        </p:grpSpPr>
        <p:grpSp>
          <p:nvGrpSpPr>
            <p:cNvPr id="598" name="Группа 311"/>
            <p:cNvGrpSpPr>
              <a:grpSpLocks/>
            </p:cNvGrpSpPr>
            <p:nvPr/>
          </p:nvGrpSpPr>
          <p:grpSpPr bwMode="auto">
            <a:xfrm>
              <a:off x="4972040" y="1990457"/>
              <a:ext cx="232302" cy="162551"/>
              <a:chOff x="5785908" y="1372915"/>
              <a:chExt cx="232302" cy="162551"/>
            </a:xfrm>
          </p:grpSpPr>
          <p:sp>
            <p:nvSpPr>
              <p:cNvPr id="467" name="Прямоугольник 466"/>
              <p:cNvSpPr/>
              <p:nvPr/>
            </p:nvSpPr>
            <p:spPr>
              <a:xfrm>
                <a:off x="5797604" y="1372915"/>
                <a:ext cx="171705" cy="1175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4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599" name="Группа 312"/>
            <p:cNvGrpSpPr>
              <a:grpSpLocks/>
            </p:cNvGrpSpPr>
            <p:nvPr/>
          </p:nvGrpSpPr>
          <p:grpSpPr bwMode="auto">
            <a:xfrm>
              <a:off x="5270492" y="1987396"/>
              <a:ext cx="232302" cy="165612"/>
              <a:chOff x="5785908" y="1369854"/>
              <a:chExt cx="232302" cy="165612"/>
            </a:xfrm>
          </p:grpSpPr>
          <p:sp>
            <p:nvSpPr>
              <p:cNvPr id="465" name="Прямоугольник 464"/>
              <p:cNvSpPr/>
              <p:nvPr/>
            </p:nvSpPr>
            <p:spPr>
              <a:xfrm>
                <a:off x="5791385" y="1369854"/>
                <a:ext cx="171705" cy="12252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40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601" name="Группа 318"/>
            <p:cNvGrpSpPr>
              <a:grpSpLocks/>
            </p:cNvGrpSpPr>
            <p:nvPr/>
          </p:nvGrpSpPr>
          <p:grpSpPr bwMode="auto">
            <a:xfrm>
              <a:off x="4686288" y="1977641"/>
              <a:ext cx="232302" cy="175366"/>
              <a:chOff x="5785908" y="1360099"/>
              <a:chExt cx="232302" cy="175366"/>
            </a:xfrm>
          </p:grpSpPr>
          <p:sp>
            <p:nvSpPr>
              <p:cNvPr id="463" name="Прямоугольник 462"/>
              <p:cNvSpPr/>
              <p:nvPr/>
            </p:nvSpPr>
            <p:spPr>
              <a:xfrm>
                <a:off x="5799379" y="1360099"/>
                <a:ext cx="171705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3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603" name="Группа 1489"/>
          <p:cNvGrpSpPr>
            <a:grpSpLocks/>
          </p:cNvGrpSpPr>
          <p:nvPr/>
        </p:nvGrpSpPr>
        <p:grpSpPr bwMode="auto">
          <a:xfrm rot="20969287">
            <a:off x="9721992" y="4796688"/>
            <a:ext cx="953891" cy="180404"/>
            <a:chOff x="4683959" y="1964850"/>
            <a:chExt cx="818835" cy="188158"/>
          </a:xfrm>
        </p:grpSpPr>
        <p:grpSp>
          <p:nvGrpSpPr>
            <p:cNvPr id="604" name="Группа 311"/>
            <p:cNvGrpSpPr>
              <a:grpSpLocks/>
            </p:cNvGrpSpPr>
            <p:nvPr/>
          </p:nvGrpSpPr>
          <p:grpSpPr bwMode="auto">
            <a:xfrm>
              <a:off x="4972040" y="1966024"/>
              <a:ext cx="232302" cy="186984"/>
              <a:chOff x="5785908" y="1348482"/>
              <a:chExt cx="232302" cy="186984"/>
            </a:xfrm>
          </p:grpSpPr>
          <p:sp>
            <p:nvSpPr>
              <p:cNvPr id="458" name="Прямоугольник 457"/>
              <p:cNvSpPr/>
              <p:nvPr/>
            </p:nvSpPr>
            <p:spPr>
              <a:xfrm>
                <a:off x="5800376" y="1348482"/>
                <a:ext cx="192145" cy="12583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3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605" name="Группа 312"/>
            <p:cNvGrpSpPr>
              <a:grpSpLocks/>
            </p:cNvGrpSpPr>
            <p:nvPr/>
          </p:nvGrpSpPr>
          <p:grpSpPr bwMode="auto">
            <a:xfrm>
              <a:off x="5270492" y="1964850"/>
              <a:ext cx="232302" cy="188158"/>
              <a:chOff x="5785908" y="1347308"/>
              <a:chExt cx="232302" cy="188158"/>
            </a:xfrm>
          </p:grpSpPr>
          <p:sp>
            <p:nvSpPr>
              <p:cNvPr id="456" name="Прямоугольник 455"/>
              <p:cNvSpPr/>
              <p:nvPr/>
            </p:nvSpPr>
            <p:spPr>
              <a:xfrm>
                <a:off x="5796428" y="1347308"/>
                <a:ext cx="190783" cy="1192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3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606" name="Группа 318"/>
            <p:cNvGrpSpPr>
              <a:grpSpLocks/>
            </p:cNvGrpSpPr>
            <p:nvPr/>
          </p:nvGrpSpPr>
          <p:grpSpPr bwMode="auto">
            <a:xfrm>
              <a:off x="4683959" y="1973511"/>
              <a:ext cx="234632" cy="179496"/>
              <a:chOff x="5783579" y="1355969"/>
              <a:chExt cx="234632" cy="179496"/>
            </a:xfrm>
          </p:grpSpPr>
          <p:sp>
            <p:nvSpPr>
              <p:cNvPr id="454" name="Прямоугольник 453"/>
              <p:cNvSpPr/>
              <p:nvPr/>
            </p:nvSpPr>
            <p:spPr>
              <a:xfrm>
                <a:off x="5783579" y="1355969"/>
                <a:ext cx="190783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29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608" name="Группа 318"/>
          <p:cNvGrpSpPr>
            <a:grpSpLocks/>
          </p:cNvGrpSpPr>
          <p:nvPr/>
        </p:nvGrpSpPr>
        <p:grpSpPr bwMode="auto">
          <a:xfrm rot="14510166">
            <a:off x="10552819" y="4517787"/>
            <a:ext cx="283012" cy="169277"/>
            <a:chOff x="5762892" y="1370574"/>
            <a:chExt cx="255317" cy="169277"/>
          </a:xfrm>
        </p:grpSpPr>
        <p:sp>
          <p:nvSpPr>
            <p:cNvPr id="449" name="Прямоугольник 448"/>
            <p:cNvSpPr/>
            <p:nvPr/>
          </p:nvSpPr>
          <p:spPr>
            <a:xfrm>
              <a:off x="5816676" y="1389459"/>
              <a:ext cx="177587" cy="138113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624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10" name="Группа 1502"/>
          <p:cNvGrpSpPr>
            <a:grpSpLocks/>
          </p:cNvGrpSpPr>
          <p:nvPr/>
        </p:nvGrpSpPr>
        <p:grpSpPr bwMode="auto">
          <a:xfrm rot="20651829">
            <a:off x="11295991" y="4537893"/>
            <a:ext cx="951178" cy="171773"/>
            <a:chOff x="4686288" y="1973852"/>
            <a:chExt cx="816506" cy="179156"/>
          </a:xfrm>
        </p:grpSpPr>
        <p:grpSp>
          <p:nvGrpSpPr>
            <p:cNvPr id="612" name="Группа 311"/>
            <p:cNvGrpSpPr>
              <a:grpSpLocks/>
            </p:cNvGrpSpPr>
            <p:nvPr/>
          </p:nvGrpSpPr>
          <p:grpSpPr bwMode="auto">
            <a:xfrm>
              <a:off x="4972040" y="1991256"/>
              <a:ext cx="232302" cy="161752"/>
              <a:chOff x="5785908" y="1373714"/>
              <a:chExt cx="232302" cy="161752"/>
            </a:xfrm>
          </p:grpSpPr>
          <p:sp>
            <p:nvSpPr>
              <p:cNvPr id="447" name="Прямоугольник 446"/>
              <p:cNvSpPr/>
              <p:nvPr/>
            </p:nvSpPr>
            <p:spPr>
              <a:xfrm>
                <a:off x="5804294" y="1373714"/>
                <a:ext cx="171705" cy="11590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22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614" name="Группа 312"/>
            <p:cNvGrpSpPr>
              <a:grpSpLocks/>
            </p:cNvGrpSpPr>
            <p:nvPr/>
          </p:nvGrpSpPr>
          <p:grpSpPr bwMode="auto">
            <a:xfrm>
              <a:off x="5270492" y="1976496"/>
              <a:ext cx="232302" cy="176512"/>
              <a:chOff x="5785908" y="1358954"/>
              <a:chExt cx="232302" cy="176512"/>
            </a:xfrm>
          </p:grpSpPr>
          <p:sp>
            <p:nvSpPr>
              <p:cNvPr id="445" name="Прямоугольник 444"/>
              <p:cNvSpPr/>
              <p:nvPr/>
            </p:nvSpPr>
            <p:spPr>
              <a:xfrm>
                <a:off x="5786728" y="1358954"/>
                <a:ext cx="174430" cy="11755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20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616" name="Группа 318"/>
            <p:cNvGrpSpPr>
              <a:grpSpLocks/>
            </p:cNvGrpSpPr>
            <p:nvPr/>
          </p:nvGrpSpPr>
          <p:grpSpPr bwMode="auto">
            <a:xfrm>
              <a:off x="4686288" y="1973852"/>
              <a:ext cx="232302" cy="179155"/>
              <a:chOff x="5785908" y="1356310"/>
              <a:chExt cx="232302" cy="179155"/>
            </a:xfrm>
          </p:grpSpPr>
          <p:sp>
            <p:nvSpPr>
              <p:cNvPr id="443" name="Прямоугольник 442"/>
              <p:cNvSpPr/>
              <p:nvPr/>
            </p:nvSpPr>
            <p:spPr>
              <a:xfrm>
                <a:off x="5798978" y="1356310"/>
                <a:ext cx="170342" cy="13245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1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617" name="Группа 1512"/>
          <p:cNvGrpSpPr>
            <a:grpSpLocks/>
          </p:cNvGrpSpPr>
          <p:nvPr/>
        </p:nvGrpSpPr>
        <p:grpSpPr bwMode="auto">
          <a:xfrm rot="21375260">
            <a:off x="10935893" y="4314419"/>
            <a:ext cx="951178" cy="157089"/>
            <a:chOff x="4686288" y="1989167"/>
            <a:chExt cx="816506" cy="163841"/>
          </a:xfrm>
        </p:grpSpPr>
        <p:grpSp>
          <p:nvGrpSpPr>
            <p:cNvPr id="618" name="Группа 311"/>
            <p:cNvGrpSpPr>
              <a:grpSpLocks/>
            </p:cNvGrpSpPr>
            <p:nvPr/>
          </p:nvGrpSpPr>
          <p:grpSpPr bwMode="auto">
            <a:xfrm>
              <a:off x="4972040" y="1992506"/>
              <a:ext cx="232302" cy="160502"/>
              <a:chOff x="5785908" y="1374964"/>
              <a:chExt cx="232302" cy="160502"/>
            </a:xfrm>
          </p:grpSpPr>
          <p:sp>
            <p:nvSpPr>
              <p:cNvPr id="438" name="Прямоугольник 437"/>
              <p:cNvSpPr/>
              <p:nvPr/>
            </p:nvSpPr>
            <p:spPr>
              <a:xfrm>
                <a:off x="5809325" y="1375768"/>
                <a:ext cx="167616" cy="12252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1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619" name="Группа 312"/>
            <p:cNvGrpSpPr>
              <a:grpSpLocks/>
            </p:cNvGrpSpPr>
            <p:nvPr/>
          </p:nvGrpSpPr>
          <p:grpSpPr bwMode="auto">
            <a:xfrm>
              <a:off x="5270492" y="1992506"/>
              <a:ext cx="232302" cy="160502"/>
              <a:chOff x="5785908" y="1374964"/>
              <a:chExt cx="232302" cy="160502"/>
            </a:xfrm>
          </p:grpSpPr>
          <p:sp>
            <p:nvSpPr>
              <p:cNvPr id="436" name="Прямоугольник 435"/>
              <p:cNvSpPr/>
              <p:nvPr/>
            </p:nvSpPr>
            <p:spPr>
              <a:xfrm>
                <a:off x="5792097" y="1378658"/>
                <a:ext cx="178518" cy="12086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1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621" name="Группа 318"/>
            <p:cNvGrpSpPr>
              <a:grpSpLocks/>
            </p:cNvGrpSpPr>
            <p:nvPr/>
          </p:nvGrpSpPr>
          <p:grpSpPr bwMode="auto">
            <a:xfrm>
              <a:off x="4686288" y="1989167"/>
              <a:ext cx="232302" cy="163840"/>
              <a:chOff x="5785908" y="1371625"/>
              <a:chExt cx="232302" cy="163840"/>
            </a:xfrm>
          </p:grpSpPr>
          <p:sp>
            <p:nvSpPr>
              <p:cNvPr id="434" name="Прямоугольник 433"/>
              <p:cNvSpPr/>
              <p:nvPr/>
            </p:nvSpPr>
            <p:spPr>
              <a:xfrm>
                <a:off x="5790496" y="1371625"/>
                <a:ext cx="171705" cy="13245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0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623" name="Группа 318"/>
          <p:cNvGrpSpPr>
            <a:grpSpLocks/>
          </p:cNvGrpSpPr>
          <p:nvPr/>
        </p:nvGrpSpPr>
        <p:grpSpPr bwMode="auto">
          <a:xfrm rot="14510166">
            <a:off x="11016880" y="4576286"/>
            <a:ext cx="283012" cy="169277"/>
            <a:chOff x="5762892" y="1370574"/>
            <a:chExt cx="255317" cy="169277"/>
          </a:xfrm>
        </p:grpSpPr>
        <p:sp>
          <p:nvSpPr>
            <p:cNvPr id="429" name="Прямоугольник 428"/>
            <p:cNvSpPr/>
            <p:nvPr/>
          </p:nvSpPr>
          <p:spPr>
            <a:xfrm>
              <a:off x="5845102" y="1390066"/>
              <a:ext cx="176154" cy="125413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604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25" name="Группа 318"/>
          <p:cNvGrpSpPr>
            <a:grpSpLocks/>
          </p:cNvGrpSpPr>
          <p:nvPr/>
        </p:nvGrpSpPr>
        <p:grpSpPr bwMode="auto">
          <a:xfrm rot="13500301">
            <a:off x="8952422" y="4517802"/>
            <a:ext cx="283011" cy="169277"/>
            <a:chOff x="5762892" y="1370574"/>
            <a:chExt cx="255317" cy="169277"/>
          </a:xfrm>
        </p:grpSpPr>
        <p:sp>
          <p:nvSpPr>
            <p:cNvPr id="427" name="Прямоугольник 426"/>
            <p:cNvSpPr/>
            <p:nvPr/>
          </p:nvSpPr>
          <p:spPr>
            <a:xfrm>
              <a:off x="5816157" y="1392900"/>
              <a:ext cx="180452" cy="139700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602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26" name="Группа 1528"/>
          <p:cNvGrpSpPr>
            <a:grpSpLocks/>
          </p:cNvGrpSpPr>
          <p:nvPr/>
        </p:nvGrpSpPr>
        <p:grpSpPr bwMode="auto">
          <a:xfrm rot="19983012">
            <a:off x="9206328" y="4299023"/>
            <a:ext cx="951178" cy="180600"/>
            <a:chOff x="4686288" y="1964646"/>
            <a:chExt cx="816506" cy="188362"/>
          </a:xfrm>
        </p:grpSpPr>
        <p:grpSp>
          <p:nvGrpSpPr>
            <p:cNvPr id="627" name="Группа 311"/>
            <p:cNvGrpSpPr>
              <a:grpSpLocks/>
            </p:cNvGrpSpPr>
            <p:nvPr/>
          </p:nvGrpSpPr>
          <p:grpSpPr bwMode="auto">
            <a:xfrm>
              <a:off x="4972040" y="1972791"/>
              <a:ext cx="232302" cy="180217"/>
              <a:chOff x="5785908" y="1355249"/>
              <a:chExt cx="232302" cy="180217"/>
            </a:xfrm>
          </p:grpSpPr>
          <p:sp>
            <p:nvSpPr>
              <p:cNvPr id="425" name="Прямоугольник 424"/>
              <p:cNvSpPr/>
              <p:nvPr/>
            </p:nvSpPr>
            <p:spPr>
              <a:xfrm>
                <a:off x="5804127" y="1355249"/>
                <a:ext cx="170342" cy="12086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600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628" name="Группа 312"/>
            <p:cNvGrpSpPr>
              <a:grpSpLocks/>
            </p:cNvGrpSpPr>
            <p:nvPr/>
          </p:nvGrpSpPr>
          <p:grpSpPr bwMode="auto">
            <a:xfrm>
              <a:off x="5270492" y="1975062"/>
              <a:ext cx="232302" cy="177946"/>
              <a:chOff x="5785908" y="1357520"/>
              <a:chExt cx="232302" cy="177946"/>
            </a:xfrm>
          </p:grpSpPr>
          <p:sp>
            <p:nvSpPr>
              <p:cNvPr id="423" name="Прямоугольник 422"/>
              <p:cNvSpPr/>
              <p:nvPr/>
            </p:nvSpPr>
            <p:spPr>
              <a:xfrm>
                <a:off x="5794840" y="1357520"/>
                <a:ext cx="170342" cy="12252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9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630" name="Группа 318"/>
            <p:cNvGrpSpPr>
              <a:grpSpLocks/>
            </p:cNvGrpSpPr>
            <p:nvPr/>
          </p:nvGrpSpPr>
          <p:grpSpPr bwMode="auto">
            <a:xfrm>
              <a:off x="4686288" y="1964646"/>
              <a:ext cx="232302" cy="188361"/>
              <a:chOff x="5785908" y="1347104"/>
              <a:chExt cx="232302" cy="188361"/>
            </a:xfrm>
          </p:grpSpPr>
          <p:sp>
            <p:nvSpPr>
              <p:cNvPr id="421" name="Прямоугольник 420"/>
              <p:cNvSpPr/>
              <p:nvPr/>
            </p:nvSpPr>
            <p:spPr>
              <a:xfrm>
                <a:off x="5799202" y="1347104"/>
                <a:ext cx="175793" cy="13245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9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632" name="Группа 1538"/>
          <p:cNvGrpSpPr>
            <a:grpSpLocks/>
          </p:cNvGrpSpPr>
          <p:nvPr/>
        </p:nvGrpSpPr>
        <p:grpSpPr bwMode="auto">
          <a:xfrm rot="273720">
            <a:off x="9083747" y="4001147"/>
            <a:ext cx="587591" cy="186028"/>
            <a:chOff x="4685721" y="1967009"/>
            <a:chExt cx="518617" cy="194024"/>
          </a:xfrm>
        </p:grpSpPr>
        <p:grpSp>
          <p:nvGrpSpPr>
            <p:cNvPr id="634" name="Группа 311"/>
            <p:cNvGrpSpPr>
              <a:grpSpLocks/>
            </p:cNvGrpSpPr>
            <p:nvPr/>
          </p:nvGrpSpPr>
          <p:grpSpPr bwMode="auto">
            <a:xfrm>
              <a:off x="4966732" y="1984479"/>
              <a:ext cx="237606" cy="176553"/>
              <a:chOff x="5780600" y="1366937"/>
              <a:chExt cx="237606" cy="176553"/>
            </a:xfrm>
          </p:grpSpPr>
          <p:sp>
            <p:nvSpPr>
              <p:cNvPr id="416" name="Прямоугольник 415"/>
              <p:cNvSpPr/>
              <p:nvPr/>
            </p:nvSpPr>
            <p:spPr>
              <a:xfrm>
                <a:off x="5780600" y="1367821"/>
                <a:ext cx="184952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91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35" name="Группа 318"/>
            <p:cNvGrpSpPr>
              <a:grpSpLocks/>
            </p:cNvGrpSpPr>
            <p:nvPr/>
          </p:nvGrpSpPr>
          <p:grpSpPr bwMode="auto">
            <a:xfrm>
              <a:off x="4685721" y="1967009"/>
              <a:ext cx="232870" cy="194024"/>
              <a:chOff x="5785341" y="1349467"/>
              <a:chExt cx="232870" cy="194024"/>
            </a:xfrm>
          </p:grpSpPr>
          <p:sp>
            <p:nvSpPr>
              <p:cNvPr id="414" name="Прямоугольник 413"/>
              <p:cNvSpPr/>
              <p:nvPr/>
            </p:nvSpPr>
            <p:spPr>
              <a:xfrm>
                <a:off x="5785341" y="1349467"/>
                <a:ext cx="184952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89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636" name="Группа 318"/>
          <p:cNvGrpSpPr>
            <a:grpSpLocks/>
          </p:cNvGrpSpPr>
          <p:nvPr/>
        </p:nvGrpSpPr>
        <p:grpSpPr bwMode="auto">
          <a:xfrm rot="20614683">
            <a:off x="9689459" y="4037019"/>
            <a:ext cx="295175" cy="169277"/>
            <a:chOff x="5762892" y="1366936"/>
            <a:chExt cx="255317" cy="176553"/>
          </a:xfrm>
        </p:grpSpPr>
        <p:sp>
          <p:nvSpPr>
            <p:cNvPr id="410" name="Прямоугольник 409"/>
            <p:cNvSpPr/>
            <p:nvPr/>
          </p:nvSpPr>
          <p:spPr>
            <a:xfrm>
              <a:off x="5809300" y="1388311"/>
              <a:ext cx="181254" cy="132459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585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37" name="Группа 318"/>
          <p:cNvGrpSpPr>
            <a:grpSpLocks/>
          </p:cNvGrpSpPr>
          <p:nvPr/>
        </p:nvGrpSpPr>
        <p:grpSpPr bwMode="auto">
          <a:xfrm rot="16798776">
            <a:off x="8026562" y="4038128"/>
            <a:ext cx="283012" cy="169277"/>
            <a:chOff x="5762892" y="1370574"/>
            <a:chExt cx="255317" cy="169277"/>
          </a:xfrm>
        </p:grpSpPr>
        <p:sp>
          <p:nvSpPr>
            <p:cNvPr id="408" name="Прямоугольник 407"/>
            <p:cNvSpPr/>
            <p:nvPr/>
          </p:nvSpPr>
          <p:spPr>
            <a:xfrm>
              <a:off x="5844038" y="1375142"/>
              <a:ext cx="177587" cy="14287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583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38" name="Группа 1551"/>
          <p:cNvGrpSpPr>
            <a:grpSpLocks/>
          </p:cNvGrpSpPr>
          <p:nvPr/>
        </p:nvGrpSpPr>
        <p:grpSpPr bwMode="auto">
          <a:xfrm rot="273720">
            <a:off x="9123521" y="3623684"/>
            <a:ext cx="586947" cy="187308"/>
            <a:chOff x="4686289" y="1965674"/>
            <a:chExt cx="518049" cy="195359"/>
          </a:xfrm>
        </p:grpSpPr>
        <p:grpSp>
          <p:nvGrpSpPr>
            <p:cNvPr id="640" name="Группа 311"/>
            <p:cNvGrpSpPr>
              <a:grpSpLocks/>
            </p:cNvGrpSpPr>
            <p:nvPr/>
          </p:nvGrpSpPr>
          <p:grpSpPr bwMode="auto">
            <a:xfrm>
              <a:off x="4972036" y="1984479"/>
              <a:ext cx="232302" cy="176553"/>
              <a:chOff x="5785904" y="1366937"/>
              <a:chExt cx="232302" cy="176553"/>
            </a:xfrm>
          </p:grpSpPr>
          <p:sp>
            <p:nvSpPr>
              <p:cNvPr id="406" name="Прямоугольник 405"/>
              <p:cNvSpPr/>
              <p:nvPr/>
            </p:nvSpPr>
            <p:spPr>
              <a:xfrm>
                <a:off x="5788255" y="1369589"/>
                <a:ext cx="166737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81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42" name="Группа 318"/>
            <p:cNvGrpSpPr>
              <a:grpSpLocks/>
            </p:cNvGrpSpPr>
            <p:nvPr/>
          </p:nvGrpSpPr>
          <p:grpSpPr bwMode="auto">
            <a:xfrm>
              <a:off x="4686289" y="1965674"/>
              <a:ext cx="232302" cy="195359"/>
              <a:chOff x="5785909" y="1348132"/>
              <a:chExt cx="232302" cy="195359"/>
            </a:xfrm>
          </p:grpSpPr>
          <p:sp>
            <p:nvSpPr>
              <p:cNvPr id="404" name="Прямоугольник 403"/>
              <p:cNvSpPr/>
              <p:nvPr/>
            </p:nvSpPr>
            <p:spPr>
              <a:xfrm>
                <a:off x="5791378" y="1348132"/>
                <a:ext cx="165336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79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644" name="Группа 318"/>
          <p:cNvGrpSpPr>
            <a:grpSpLocks/>
          </p:cNvGrpSpPr>
          <p:nvPr/>
        </p:nvGrpSpPr>
        <p:grpSpPr bwMode="auto">
          <a:xfrm rot="14629214">
            <a:off x="9361509" y="3421881"/>
            <a:ext cx="283012" cy="169277"/>
            <a:chOff x="5762892" y="1370574"/>
            <a:chExt cx="255317" cy="169277"/>
          </a:xfrm>
        </p:grpSpPr>
        <p:sp>
          <p:nvSpPr>
            <p:cNvPr id="400" name="Прямоугольник 399"/>
            <p:cNvSpPr/>
            <p:nvPr/>
          </p:nvSpPr>
          <p:spPr>
            <a:xfrm>
              <a:off x="5835291" y="1386061"/>
              <a:ext cx="176154" cy="122237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575" name="TextBox 939"/>
            <p:cNvSpPr txBox="1">
              <a:spLocks noChangeArrowheads="1"/>
            </p:cNvSpPr>
            <p:nvPr/>
          </p:nvSpPr>
          <p:spPr bwMode="auto">
            <a:xfrm>
              <a:off x="5762892" y="1370574"/>
              <a:ext cx="255317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46" name="Группа 1561"/>
          <p:cNvGrpSpPr>
            <a:grpSpLocks/>
          </p:cNvGrpSpPr>
          <p:nvPr/>
        </p:nvGrpSpPr>
        <p:grpSpPr bwMode="auto">
          <a:xfrm rot="21375260">
            <a:off x="10864286" y="3876284"/>
            <a:ext cx="951178" cy="162052"/>
            <a:chOff x="4686288" y="1983991"/>
            <a:chExt cx="816506" cy="169017"/>
          </a:xfrm>
        </p:grpSpPr>
        <p:grpSp>
          <p:nvGrpSpPr>
            <p:cNvPr id="647" name="Группа 311"/>
            <p:cNvGrpSpPr>
              <a:grpSpLocks/>
            </p:cNvGrpSpPr>
            <p:nvPr/>
          </p:nvGrpSpPr>
          <p:grpSpPr bwMode="auto">
            <a:xfrm>
              <a:off x="4972040" y="1984931"/>
              <a:ext cx="232302" cy="168077"/>
              <a:chOff x="5785908" y="1367389"/>
              <a:chExt cx="232302" cy="168077"/>
            </a:xfrm>
          </p:grpSpPr>
          <p:sp>
            <p:nvSpPr>
              <p:cNvPr id="398" name="Прямоугольник 397"/>
              <p:cNvSpPr/>
              <p:nvPr/>
            </p:nvSpPr>
            <p:spPr>
              <a:xfrm>
                <a:off x="5809556" y="1367389"/>
                <a:ext cx="17034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7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648" name="Группа 312"/>
            <p:cNvGrpSpPr>
              <a:grpSpLocks/>
            </p:cNvGrpSpPr>
            <p:nvPr/>
          </p:nvGrpSpPr>
          <p:grpSpPr bwMode="auto">
            <a:xfrm>
              <a:off x="5270492" y="1991080"/>
              <a:ext cx="232302" cy="161928"/>
              <a:chOff x="5785908" y="1373538"/>
              <a:chExt cx="232302" cy="161928"/>
            </a:xfrm>
          </p:grpSpPr>
          <p:sp>
            <p:nvSpPr>
              <p:cNvPr id="396" name="Прямоугольник 395"/>
              <p:cNvSpPr/>
              <p:nvPr/>
            </p:nvSpPr>
            <p:spPr>
              <a:xfrm>
                <a:off x="5793738" y="1373538"/>
                <a:ext cx="177156" cy="12086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7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649" name="Группа 318"/>
            <p:cNvGrpSpPr>
              <a:grpSpLocks/>
            </p:cNvGrpSpPr>
            <p:nvPr/>
          </p:nvGrpSpPr>
          <p:grpSpPr bwMode="auto">
            <a:xfrm>
              <a:off x="4686288" y="1983991"/>
              <a:ext cx="232302" cy="169016"/>
              <a:chOff x="5785908" y="1366449"/>
              <a:chExt cx="232302" cy="169016"/>
            </a:xfrm>
          </p:grpSpPr>
          <p:sp>
            <p:nvSpPr>
              <p:cNvPr id="394" name="Прямоугольник 393"/>
              <p:cNvSpPr/>
              <p:nvPr/>
            </p:nvSpPr>
            <p:spPr>
              <a:xfrm>
                <a:off x="5789368" y="1366449"/>
                <a:ext cx="174430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6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651" name="Группа 1571"/>
          <p:cNvGrpSpPr>
            <a:grpSpLocks/>
          </p:cNvGrpSpPr>
          <p:nvPr/>
        </p:nvGrpSpPr>
        <p:grpSpPr bwMode="auto">
          <a:xfrm rot="273720">
            <a:off x="10266528" y="3896606"/>
            <a:ext cx="586947" cy="187295"/>
            <a:chOff x="4686289" y="1965688"/>
            <a:chExt cx="518049" cy="195345"/>
          </a:xfrm>
        </p:grpSpPr>
        <p:grpSp>
          <p:nvGrpSpPr>
            <p:cNvPr id="653" name="Группа 311"/>
            <p:cNvGrpSpPr>
              <a:grpSpLocks/>
            </p:cNvGrpSpPr>
            <p:nvPr/>
          </p:nvGrpSpPr>
          <p:grpSpPr bwMode="auto">
            <a:xfrm>
              <a:off x="4972036" y="1984479"/>
              <a:ext cx="232302" cy="176553"/>
              <a:chOff x="5785904" y="1366937"/>
              <a:chExt cx="232302" cy="176553"/>
            </a:xfrm>
          </p:grpSpPr>
          <p:sp>
            <p:nvSpPr>
              <p:cNvPr id="389" name="Прямоугольник 388"/>
              <p:cNvSpPr/>
              <p:nvPr/>
            </p:nvSpPr>
            <p:spPr>
              <a:xfrm>
                <a:off x="5786914" y="1371457"/>
                <a:ext cx="168138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6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55" name="Группа 318"/>
            <p:cNvGrpSpPr>
              <a:grpSpLocks/>
            </p:cNvGrpSpPr>
            <p:nvPr/>
          </p:nvGrpSpPr>
          <p:grpSpPr bwMode="auto">
            <a:xfrm>
              <a:off x="4686289" y="1965688"/>
              <a:ext cx="232302" cy="195345"/>
              <a:chOff x="5785909" y="1348146"/>
              <a:chExt cx="232302" cy="195345"/>
            </a:xfrm>
          </p:grpSpPr>
          <p:sp>
            <p:nvSpPr>
              <p:cNvPr id="387" name="Прямоугольник 386"/>
              <p:cNvSpPr/>
              <p:nvPr/>
            </p:nvSpPr>
            <p:spPr>
              <a:xfrm>
                <a:off x="5792833" y="1348146"/>
                <a:ext cx="165336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62" name="TextBox 939"/>
              <p:cNvSpPr txBox="1">
                <a:spLocks noChangeArrowheads="1"/>
              </p:cNvSpPr>
              <p:nvPr/>
            </p:nvSpPr>
            <p:spPr bwMode="auto">
              <a:xfrm>
                <a:off x="5785909" y="1366938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656" name="Группа 1578"/>
          <p:cNvGrpSpPr>
            <a:grpSpLocks/>
          </p:cNvGrpSpPr>
          <p:nvPr/>
        </p:nvGrpSpPr>
        <p:grpSpPr bwMode="auto">
          <a:xfrm rot="19726178">
            <a:off x="10628621" y="3519645"/>
            <a:ext cx="951178" cy="163292"/>
            <a:chOff x="4686288" y="1982698"/>
            <a:chExt cx="816506" cy="170310"/>
          </a:xfrm>
        </p:grpSpPr>
        <p:grpSp>
          <p:nvGrpSpPr>
            <p:cNvPr id="657" name="Группа 311"/>
            <p:cNvGrpSpPr>
              <a:grpSpLocks/>
            </p:cNvGrpSpPr>
            <p:nvPr/>
          </p:nvGrpSpPr>
          <p:grpSpPr bwMode="auto">
            <a:xfrm>
              <a:off x="4972040" y="1982698"/>
              <a:ext cx="232302" cy="170310"/>
              <a:chOff x="5785908" y="1365156"/>
              <a:chExt cx="232302" cy="170310"/>
            </a:xfrm>
          </p:grpSpPr>
          <p:sp>
            <p:nvSpPr>
              <p:cNvPr id="383" name="Прямоугольник 382"/>
              <p:cNvSpPr/>
              <p:nvPr/>
            </p:nvSpPr>
            <p:spPr>
              <a:xfrm>
                <a:off x="5808348" y="1365156"/>
                <a:ext cx="170342" cy="1192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5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658" name="Группа 312"/>
            <p:cNvGrpSpPr>
              <a:grpSpLocks/>
            </p:cNvGrpSpPr>
            <p:nvPr/>
          </p:nvGrpSpPr>
          <p:grpSpPr bwMode="auto">
            <a:xfrm>
              <a:off x="5270492" y="1986581"/>
              <a:ext cx="232302" cy="166427"/>
              <a:chOff x="5785908" y="1369039"/>
              <a:chExt cx="232302" cy="166427"/>
            </a:xfrm>
          </p:grpSpPr>
          <p:sp>
            <p:nvSpPr>
              <p:cNvPr id="381" name="Прямоугольник 380"/>
              <p:cNvSpPr/>
              <p:nvPr/>
            </p:nvSpPr>
            <p:spPr>
              <a:xfrm>
                <a:off x="5798536" y="1369039"/>
                <a:ext cx="171705" cy="117556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56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660" name="Группа 318"/>
            <p:cNvGrpSpPr>
              <a:grpSpLocks/>
            </p:cNvGrpSpPr>
            <p:nvPr/>
          </p:nvGrpSpPr>
          <p:grpSpPr bwMode="auto">
            <a:xfrm>
              <a:off x="4686288" y="1982869"/>
              <a:ext cx="232302" cy="170138"/>
              <a:chOff x="5785908" y="1365327"/>
              <a:chExt cx="232302" cy="170138"/>
            </a:xfrm>
          </p:grpSpPr>
          <p:sp>
            <p:nvSpPr>
              <p:cNvPr id="379" name="Прямоугольник 378"/>
              <p:cNvSpPr/>
              <p:nvPr/>
            </p:nvSpPr>
            <p:spPr>
              <a:xfrm>
                <a:off x="5812163" y="1365327"/>
                <a:ext cx="174430" cy="13245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54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662" name="Группа 1588"/>
          <p:cNvGrpSpPr>
            <a:grpSpLocks/>
          </p:cNvGrpSpPr>
          <p:nvPr/>
        </p:nvGrpSpPr>
        <p:grpSpPr bwMode="auto">
          <a:xfrm rot="19735307">
            <a:off x="11496762" y="3114707"/>
            <a:ext cx="586860" cy="193013"/>
            <a:chOff x="4686366" y="1959777"/>
            <a:chExt cx="517972" cy="201309"/>
          </a:xfrm>
        </p:grpSpPr>
        <p:grpSp>
          <p:nvGrpSpPr>
            <p:cNvPr id="664" name="Группа 311"/>
            <p:cNvGrpSpPr>
              <a:grpSpLocks/>
            </p:cNvGrpSpPr>
            <p:nvPr/>
          </p:nvGrpSpPr>
          <p:grpSpPr bwMode="auto">
            <a:xfrm>
              <a:off x="4972036" y="1974996"/>
              <a:ext cx="232302" cy="186036"/>
              <a:chOff x="5785904" y="1357454"/>
              <a:chExt cx="232302" cy="186036"/>
            </a:xfrm>
          </p:grpSpPr>
          <p:sp>
            <p:nvSpPr>
              <p:cNvPr id="374" name="Прямоугольник 373"/>
              <p:cNvSpPr/>
              <p:nvPr/>
            </p:nvSpPr>
            <p:spPr>
              <a:xfrm>
                <a:off x="5807748" y="1357454"/>
                <a:ext cx="18495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49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65" name="Группа 318"/>
            <p:cNvGrpSpPr>
              <a:grpSpLocks/>
            </p:cNvGrpSpPr>
            <p:nvPr/>
          </p:nvGrpSpPr>
          <p:grpSpPr bwMode="auto">
            <a:xfrm>
              <a:off x="4686366" y="1959777"/>
              <a:ext cx="232302" cy="201309"/>
              <a:chOff x="5785986" y="1342235"/>
              <a:chExt cx="232302" cy="201309"/>
            </a:xfrm>
          </p:grpSpPr>
          <p:sp>
            <p:nvSpPr>
              <p:cNvPr id="372" name="Прямоугольник 371"/>
              <p:cNvSpPr/>
              <p:nvPr/>
            </p:nvSpPr>
            <p:spPr>
              <a:xfrm>
                <a:off x="5801088" y="1342235"/>
                <a:ext cx="184952" cy="127491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47" name="TextBox 939"/>
              <p:cNvSpPr txBox="1">
                <a:spLocks noChangeArrowheads="1"/>
              </p:cNvSpPr>
              <p:nvPr/>
            </p:nvSpPr>
            <p:spPr bwMode="auto">
              <a:xfrm>
                <a:off x="5785986" y="1366992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666" name="Группа 1595"/>
          <p:cNvGrpSpPr>
            <a:grpSpLocks/>
          </p:cNvGrpSpPr>
          <p:nvPr/>
        </p:nvGrpSpPr>
        <p:grpSpPr bwMode="auto">
          <a:xfrm rot="19735307">
            <a:off x="11213028" y="2829158"/>
            <a:ext cx="586852" cy="185512"/>
            <a:chOff x="4686372" y="1967605"/>
            <a:chExt cx="517966" cy="193485"/>
          </a:xfrm>
        </p:grpSpPr>
        <p:grpSp>
          <p:nvGrpSpPr>
            <p:cNvPr id="667" name="Группа 311"/>
            <p:cNvGrpSpPr>
              <a:grpSpLocks/>
            </p:cNvGrpSpPr>
            <p:nvPr/>
          </p:nvGrpSpPr>
          <p:grpSpPr bwMode="auto">
            <a:xfrm>
              <a:off x="4972036" y="1974244"/>
              <a:ext cx="232302" cy="186788"/>
              <a:chOff x="5785904" y="1356702"/>
              <a:chExt cx="232302" cy="186788"/>
            </a:xfrm>
          </p:grpSpPr>
          <p:sp>
            <p:nvSpPr>
              <p:cNvPr id="368" name="Прямоугольник 367"/>
              <p:cNvSpPr/>
              <p:nvPr/>
            </p:nvSpPr>
            <p:spPr>
              <a:xfrm>
                <a:off x="5801059" y="1356702"/>
                <a:ext cx="183551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43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69" name="Группа 318"/>
            <p:cNvGrpSpPr>
              <a:grpSpLocks/>
            </p:cNvGrpSpPr>
            <p:nvPr/>
          </p:nvGrpSpPr>
          <p:grpSpPr bwMode="auto">
            <a:xfrm>
              <a:off x="4686372" y="1967605"/>
              <a:ext cx="232302" cy="193485"/>
              <a:chOff x="5785992" y="1350063"/>
              <a:chExt cx="232302" cy="193485"/>
            </a:xfrm>
          </p:grpSpPr>
          <p:sp>
            <p:nvSpPr>
              <p:cNvPr id="366" name="Прямоугольник 365"/>
              <p:cNvSpPr/>
              <p:nvPr/>
            </p:nvSpPr>
            <p:spPr>
              <a:xfrm>
                <a:off x="5800629" y="1350063"/>
                <a:ext cx="183552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41" name="TextBox 939"/>
              <p:cNvSpPr txBox="1">
                <a:spLocks noChangeArrowheads="1"/>
              </p:cNvSpPr>
              <p:nvPr/>
            </p:nvSpPr>
            <p:spPr bwMode="auto">
              <a:xfrm>
                <a:off x="5785992" y="1366996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671" name="Группа 1602"/>
          <p:cNvGrpSpPr>
            <a:grpSpLocks/>
          </p:cNvGrpSpPr>
          <p:nvPr/>
        </p:nvGrpSpPr>
        <p:grpSpPr bwMode="auto">
          <a:xfrm rot="19647797">
            <a:off x="9955927" y="3339187"/>
            <a:ext cx="1234343" cy="188844"/>
            <a:chOff x="4686457" y="1964199"/>
            <a:chExt cx="1089451" cy="196960"/>
          </a:xfrm>
        </p:grpSpPr>
        <p:grpSp>
          <p:nvGrpSpPr>
            <p:cNvPr id="673" name="Группа 311"/>
            <p:cNvGrpSpPr>
              <a:grpSpLocks/>
            </p:cNvGrpSpPr>
            <p:nvPr/>
          </p:nvGrpSpPr>
          <p:grpSpPr bwMode="auto">
            <a:xfrm>
              <a:off x="4972040" y="1976716"/>
              <a:ext cx="232302" cy="184316"/>
              <a:chOff x="5785908" y="1359174"/>
              <a:chExt cx="232302" cy="184316"/>
            </a:xfrm>
          </p:grpSpPr>
          <p:sp>
            <p:nvSpPr>
              <p:cNvPr id="362" name="Прямоугольник 361"/>
              <p:cNvSpPr/>
              <p:nvPr/>
            </p:nvSpPr>
            <p:spPr>
              <a:xfrm>
                <a:off x="5824835" y="1359174"/>
                <a:ext cx="163935" cy="130803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37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75" name="Группа 312"/>
            <p:cNvGrpSpPr>
              <a:grpSpLocks/>
            </p:cNvGrpSpPr>
            <p:nvPr/>
          </p:nvGrpSpPr>
          <p:grpSpPr bwMode="auto">
            <a:xfrm>
              <a:off x="5270558" y="1977482"/>
              <a:ext cx="232302" cy="183597"/>
              <a:chOff x="5785974" y="1359940"/>
              <a:chExt cx="232302" cy="183597"/>
            </a:xfrm>
          </p:grpSpPr>
          <p:sp>
            <p:nvSpPr>
              <p:cNvPr id="360" name="Прямоугольник 359"/>
              <p:cNvSpPr/>
              <p:nvPr/>
            </p:nvSpPr>
            <p:spPr>
              <a:xfrm>
                <a:off x="5806156" y="1359940"/>
                <a:ext cx="169540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35" name="TextBox 939"/>
              <p:cNvSpPr txBox="1">
                <a:spLocks noChangeArrowheads="1"/>
              </p:cNvSpPr>
              <p:nvPr/>
            </p:nvSpPr>
            <p:spPr bwMode="auto">
              <a:xfrm>
                <a:off x="5785974" y="1366985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76" name="Группа 315"/>
            <p:cNvGrpSpPr>
              <a:grpSpLocks/>
            </p:cNvGrpSpPr>
            <p:nvPr/>
          </p:nvGrpSpPr>
          <p:grpSpPr bwMode="auto">
            <a:xfrm>
              <a:off x="5543606" y="1964199"/>
              <a:ext cx="232302" cy="196881"/>
              <a:chOff x="5785970" y="1346657"/>
              <a:chExt cx="232302" cy="196881"/>
            </a:xfrm>
          </p:grpSpPr>
          <p:sp>
            <p:nvSpPr>
              <p:cNvPr id="358" name="Прямоугольник 357"/>
              <p:cNvSpPr/>
              <p:nvPr/>
            </p:nvSpPr>
            <p:spPr>
              <a:xfrm>
                <a:off x="5803153" y="1346657"/>
                <a:ext cx="182150" cy="132459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33" name="TextBox 939"/>
              <p:cNvSpPr txBox="1">
                <a:spLocks noChangeArrowheads="1"/>
              </p:cNvSpPr>
              <p:nvPr/>
            </p:nvSpPr>
            <p:spPr bwMode="auto">
              <a:xfrm>
                <a:off x="5785970" y="1366986"/>
                <a:ext cx="232302" cy="17655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77" name="Группа 318"/>
            <p:cNvGrpSpPr>
              <a:grpSpLocks/>
            </p:cNvGrpSpPr>
            <p:nvPr/>
          </p:nvGrpSpPr>
          <p:grpSpPr bwMode="auto">
            <a:xfrm>
              <a:off x="4686457" y="1979388"/>
              <a:ext cx="232302" cy="181771"/>
              <a:chOff x="5786077" y="1361846"/>
              <a:chExt cx="232302" cy="181771"/>
            </a:xfrm>
          </p:grpSpPr>
          <p:sp>
            <p:nvSpPr>
              <p:cNvPr id="356" name="Прямоугольник 355"/>
              <p:cNvSpPr/>
              <p:nvPr/>
            </p:nvSpPr>
            <p:spPr>
              <a:xfrm>
                <a:off x="5820566" y="1361846"/>
                <a:ext cx="183551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31" name="TextBox 939"/>
              <p:cNvSpPr txBox="1">
                <a:spLocks noChangeArrowheads="1"/>
              </p:cNvSpPr>
              <p:nvPr/>
            </p:nvSpPr>
            <p:spPr bwMode="auto">
              <a:xfrm>
                <a:off x="5786077" y="1367064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25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678" name="Группа 1615"/>
          <p:cNvGrpSpPr>
            <a:grpSpLocks/>
          </p:cNvGrpSpPr>
          <p:nvPr/>
        </p:nvGrpSpPr>
        <p:grpSpPr bwMode="auto">
          <a:xfrm rot="19635990">
            <a:off x="9897331" y="3181513"/>
            <a:ext cx="951178" cy="168113"/>
            <a:chOff x="4686288" y="1977670"/>
            <a:chExt cx="816506" cy="175338"/>
          </a:xfrm>
        </p:grpSpPr>
        <p:grpSp>
          <p:nvGrpSpPr>
            <p:cNvPr id="680" name="Группа 311"/>
            <p:cNvGrpSpPr>
              <a:grpSpLocks/>
            </p:cNvGrpSpPr>
            <p:nvPr/>
          </p:nvGrpSpPr>
          <p:grpSpPr bwMode="auto">
            <a:xfrm>
              <a:off x="4972040" y="1977670"/>
              <a:ext cx="232302" cy="175338"/>
              <a:chOff x="5785908" y="1360128"/>
              <a:chExt cx="232302" cy="175338"/>
            </a:xfrm>
          </p:grpSpPr>
          <p:sp>
            <p:nvSpPr>
              <p:cNvPr id="350" name="Прямоугольник 349"/>
              <p:cNvSpPr/>
              <p:nvPr/>
            </p:nvSpPr>
            <p:spPr>
              <a:xfrm>
                <a:off x="5802835" y="1360128"/>
                <a:ext cx="174430" cy="120868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2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51</a:t>
                </a:r>
              </a:p>
            </p:txBody>
          </p:sp>
        </p:grpSp>
        <p:grpSp>
          <p:nvGrpSpPr>
            <p:cNvPr id="682" name="Группа 312"/>
            <p:cNvGrpSpPr>
              <a:grpSpLocks/>
            </p:cNvGrpSpPr>
            <p:nvPr/>
          </p:nvGrpSpPr>
          <p:grpSpPr bwMode="auto">
            <a:xfrm>
              <a:off x="5270492" y="1992506"/>
              <a:ext cx="232302" cy="160502"/>
              <a:chOff x="5785908" y="1374964"/>
              <a:chExt cx="232302" cy="160502"/>
            </a:xfrm>
          </p:grpSpPr>
          <p:sp>
            <p:nvSpPr>
              <p:cNvPr id="348" name="Прямоугольник 347"/>
              <p:cNvSpPr/>
              <p:nvPr/>
            </p:nvSpPr>
            <p:spPr>
              <a:xfrm>
                <a:off x="5813648" y="1378405"/>
                <a:ext cx="167616" cy="11921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23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4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52</a:t>
                </a:r>
              </a:p>
            </p:txBody>
          </p:sp>
        </p:grpSp>
        <p:grpSp>
          <p:nvGrpSpPr>
            <p:cNvPr id="684" name="Группа 318"/>
            <p:cNvGrpSpPr>
              <a:grpSpLocks/>
            </p:cNvGrpSpPr>
            <p:nvPr/>
          </p:nvGrpSpPr>
          <p:grpSpPr bwMode="auto">
            <a:xfrm>
              <a:off x="4686288" y="1992505"/>
              <a:ext cx="232302" cy="160502"/>
              <a:chOff x="5785908" y="1374963"/>
              <a:chExt cx="232302" cy="160502"/>
            </a:xfrm>
          </p:grpSpPr>
          <p:sp>
            <p:nvSpPr>
              <p:cNvPr id="346" name="Прямоугольник 345"/>
              <p:cNvSpPr/>
              <p:nvPr/>
            </p:nvSpPr>
            <p:spPr>
              <a:xfrm>
                <a:off x="5806296" y="1378537"/>
                <a:ext cx="173068" cy="134114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21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4963"/>
                <a:ext cx="232302" cy="16050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4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50</a:t>
                </a:r>
              </a:p>
            </p:txBody>
          </p:sp>
        </p:grpSp>
      </p:grpSp>
      <p:grpSp>
        <p:nvGrpSpPr>
          <p:cNvPr id="685" name="Группа 318"/>
          <p:cNvGrpSpPr>
            <a:grpSpLocks/>
          </p:cNvGrpSpPr>
          <p:nvPr/>
        </p:nvGrpSpPr>
        <p:grpSpPr bwMode="auto">
          <a:xfrm rot="21112521">
            <a:off x="10815937" y="2903576"/>
            <a:ext cx="295176" cy="169277"/>
            <a:chOff x="5762892" y="1366936"/>
            <a:chExt cx="255317" cy="176553"/>
          </a:xfrm>
        </p:grpSpPr>
        <p:sp>
          <p:nvSpPr>
            <p:cNvPr id="341" name="Прямоугольник 340"/>
            <p:cNvSpPr/>
            <p:nvPr/>
          </p:nvSpPr>
          <p:spPr>
            <a:xfrm>
              <a:off x="5796771" y="1369331"/>
              <a:ext cx="179881" cy="12749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516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11" name="Полилиния 310"/>
          <p:cNvSpPr/>
          <p:nvPr/>
        </p:nvSpPr>
        <p:spPr bwMode="auto">
          <a:xfrm>
            <a:off x="11568113" y="2497138"/>
            <a:ext cx="933450" cy="193675"/>
          </a:xfrm>
          <a:custGeom>
            <a:avLst/>
            <a:gdLst>
              <a:gd name="connsiteX0" fmla="*/ 0 w 933450"/>
              <a:gd name="connsiteY0" fmla="*/ 203200 h 203200"/>
              <a:gd name="connsiteX1" fmla="*/ 933450 w 933450"/>
              <a:gd name="connsiteY1" fmla="*/ 0 h 203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33450" h="203200">
                <a:moveTo>
                  <a:pt x="0" y="203200"/>
                </a:moveTo>
                <a:lnTo>
                  <a:pt x="933450" y="0"/>
                </a:lnTo>
              </a:path>
            </a:pathLst>
          </a:custGeom>
          <a:ln w="127000">
            <a:solidFill>
              <a:schemeClr val="bg1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grpSp>
        <p:nvGrpSpPr>
          <p:cNvPr id="686" name="Группа 1630"/>
          <p:cNvGrpSpPr>
            <a:grpSpLocks/>
          </p:cNvGrpSpPr>
          <p:nvPr/>
        </p:nvGrpSpPr>
        <p:grpSpPr bwMode="auto">
          <a:xfrm rot="20903877">
            <a:off x="11074113" y="2448850"/>
            <a:ext cx="586938" cy="172236"/>
            <a:chOff x="4686297" y="1981397"/>
            <a:chExt cx="518041" cy="179639"/>
          </a:xfrm>
        </p:grpSpPr>
        <p:grpSp>
          <p:nvGrpSpPr>
            <p:cNvPr id="687" name="Группа 311"/>
            <p:cNvGrpSpPr>
              <a:grpSpLocks/>
            </p:cNvGrpSpPr>
            <p:nvPr/>
          </p:nvGrpSpPr>
          <p:grpSpPr bwMode="auto">
            <a:xfrm>
              <a:off x="4967640" y="1982383"/>
              <a:ext cx="236698" cy="178649"/>
              <a:chOff x="5781508" y="1364841"/>
              <a:chExt cx="236698" cy="178649"/>
            </a:xfrm>
          </p:grpSpPr>
          <p:sp>
            <p:nvSpPr>
              <p:cNvPr id="339" name="Прямоугольник 338"/>
              <p:cNvSpPr/>
              <p:nvPr/>
            </p:nvSpPr>
            <p:spPr>
              <a:xfrm>
                <a:off x="5781508" y="1364841"/>
                <a:ext cx="184952" cy="129147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14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89" name="Группа 318"/>
            <p:cNvGrpSpPr>
              <a:grpSpLocks/>
            </p:cNvGrpSpPr>
            <p:nvPr/>
          </p:nvGrpSpPr>
          <p:grpSpPr bwMode="auto">
            <a:xfrm>
              <a:off x="4686297" y="1981397"/>
              <a:ext cx="232302" cy="179639"/>
              <a:chOff x="5785917" y="1363855"/>
              <a:chExt cx="232302" cy="179639"/>
            </a:xfrm>
          </p:grpSpPr>
          <p:sp>
            <p:nvSpPr>
              <p:cNvPr id="337" name="Прямоугольник 336"/>
              <p:cNvSpPr/>
              <p:nvPr/>
            </p:nvSpPr>
            <p:spPr>
              <a:xfrm>
                <a:off x="5798376" y="1363855"/>
                <a:ext cx="184952" cy="13080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512" name="TextBox 939"/>
              <p:cNvSpPr txBox="1">
                <a:spLocks noChangeArrowheads="1"/>
              </p:cNvSpPr>
              <p:nvPr/>
            </p:nvSpPr>
            <p:spPr bwMode="auto">
              <a:xfrm>
                <a:off x="5785917" y="1366941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grpSp>
        <p:nvGrpSpPr>
          <p:cNvPr id="691" name="Группа 318"/>
          <p:cNvGrpSpPr>
            <a:grpSpLocks/>
          </p:cNvGrpSpPr>
          <p:nvPr/>
        </p:nvGrpSpPr>
        <p:grpSpPr bwMode="auto">
          <a:xfrm rot="19847055">
            <a:off x="11381135" y="2234114"/>
            <a:ext cx="295176" cy="169277"/>
            <a:chOff x="5762892" y="1366936"/>
            <a:chExt cx="255317" cy="176553"/>
          </a:xfrm>
        </p:grpSpPr>
        <p:sp>
          <p:nvSpPr>
            <p:cNvPr id="333" name="Прямоугольник 332"/>
            <p:cNvSpPr/>
            <p:nvPr/>
          </p:nvSpPr>
          <p:spPr>
            <a:xfrm>
              <a:off x="5806292" y="1382012"/>
              <a:ext cx="179881" cy="130802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508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93" name="Группа 318"/>
          <p:cNvGrpSpPr>
            <a:grpSpLocks/>
          </p:cNvGrpSpPr>
          <p:nvPr/>
        </p:nvGrpSpPr>
        <p:grpSpPr bwMode="auto">
          <a:xfrm rot="20710575">
            <a:off x="10755131" y="2576585"/>
            <a:ext cx="295176" cy="169277"/>
            <a:chOff x="5762892" y="1366936"/>
            <a:chExt cx="255317" cy="176553"/>
          </a:xfrm>
        </p:grpSpPr>
        <p:sp>
          <p:nvSpPr>
            <p:cNvPr id="331" name="Прямоугольник 330"/>
            <p:cNvSpPr/>
            <p:nvPr/>
          </p:nvSpPr>
          <p:spPr>
            <a:xfrm>
              <a:off x="5806666" y="1368165"/>
              <a:ext cx="181253" cy="127491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506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94" name="Группа 318"/>
          <p:cNvGrpSpPr>
            <a:grpSpLocks/>
          </p:cNvGrpSpPr>
          <p:nvPr/>
        </p:nvGrpSpPr>
        <p:grpSpPr bwMode="auto">
          <a:xfrm rot="20710575">
            <a:off x="10514462" y="2653144"/>
            <a:ext cx="295176" cy="172278"/>
            <a:chOff x="5762892" y="1363807"/>
            <a:chExt cx="255317" cy="179682"/>
          </a:xfrm>
        </p:grpSpPr>
        <p:sp>
          <p:nvSpPr>
            <p:cNvPr id="329" name="Прямоугольник 328"/>
            <p:cNvSpPr/>
            <p:nvPr/>
          </p:nvSpPr>
          <p:spPr>
            <a:xfrm>
              <a:off x="5804952" y="1363807"/>
              <a:ext cx="166149" cy="153984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504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95" name="Группа 318"/>
          <p:cNvGrpSpPr>
            <a:grpSpLocks/>
          </p:cNvGrpSpPr>
          <p:nvPr/>
        </p:nvGrpSpPr>
        <p:grpSpPr bwMode="auto">
          <a:xfrm rot="19686993">
            <a:off x="10260840" y="2773384"/>
            <a:ext cx="295175" cy="169277"/>
            <a:chOff x="5762892" y="1366936"/>
            <a:chExt cx="255317" cy="176553"/>
          </a:xfrm>
        </p:grpSpPr>
        <p:sp>
          <p:nvSpPr>
            <p:cNvPr id="327" name="Прямоугольник 326"/>
            <p:cNvSpPr/>
            <p:nvPr/>
          </p:nvSpPr>
          <p:spPr>
            <a:xfrm>
              <a:off x="5812855" y="1378469"/>
              <a:ext cx="170269" cy="134115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502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96" name="Группа 318"/>
          <p:cNvGrpSpPr>
            <a:grpSpLocks/>
          </p:cNvGrpSpPr>
          <p:nvPr/>
        </p:nvGrpSpPr>
        <p:grpSpPr bwMode="auto">
          <a:xfrm rot="19686993">
            <a:off x="10020677" y="2909298"/>
            <a:ext cx="295176" cy="180305"/>
            <a:chOff x="5762892" y="1355435"/>
            <a:chExt cx="255317" cy="188054"/>
          </a:xfrm>
        </p:grpSpPr>
        <p:sp>
          <p:nvSpPr>
            <p:cNvPr id="325" name="Прямоугольник 324"/>
            <p:cNvSpPr/>
            <p:nvPr/>
          </p:nvSpPr>
          <p:spPr>
            <a:xfrm>
              <a:off x="5808830" y="1355435"/>
              <a:ext cx="179881" cy="132459"/>
            </a:xfrm>
            <a:prstGeom prst="rect">
              <a:avLst/>
            </a:prstGeom>
            <a:noFill/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8016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9500" name="TextBox 939"/>
            <p:cNvSpPr txBox="1">
              <a:spLocks noChangeArrowheads="1"/>
            </p:cNvSpPr>
            <p:nvPr/>
          </p:nvSpPr>
          <p:spPr bwMode="auto">
            <a:xfrm>
              <a:off x="5762892" y="1366936"/>
              <a:ext cx="255317" cy="1765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pPr algn="ctr"/>
              <a:r>
                <a:rPr lang="ru-RU" sz="5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18</a:t>
              </a:r>
              <a:endParaRPr lang="ru-RU" sz="400" b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698" name="Группа 1652"/>
          <p:cNvGrpSpPr>
            <a:grpSpLocks/>
          </p:cNvGrpSpPr>
          <p:nvPr/>
        </p:nvGrpSpPr>
        <p:grpSpPr bwMode="auto">
          <a:xfrm rot="19884493">
            <a:off x="9489471" y="3052591"/>
            <a:ext cx="586812" cy="199561"/>
            <a:chOff x="4686408" y="1952971"/>
            <a:chExt cx="517930" cy="208138"/>
          </a:xfrm>
        </p:grpSpPr>
        <p:grpSp>
          <p:nvGrpSpPr>
            <p:cNvPr id="700" name="Группа 311"/>
            <p:cNvGrpSpPr>
              <a:grpSpLocks/>
            </p:cNvGrpSpPr>
            <p:nvPr/>
          </p:nvGrpSpPr>
          <p:grpSpPr bwMode="auto">
            <a:xfrm>
              <a:off x="4972036" y="1968987"/>
              <a:ext cx="232302" cy="192045"/>
              <a:chOff x="5785904" y="1351445"/>
              <a:chExt cx="232302" cy="192045"/>
            </a:xfrm>
          </p:grpSpPr>
          <p:sp>
            <p:nvSpPr>
              <p:cNvPr id="323" name="Прямоугольник 322"/>
              <p:cNvSpPr/>
              <p:nvPr/>
            </p:nvSpPr>
            <p:spPr>
              <a:xfrm>
                <a:off x="5796610" y="1351445"/>
                <a:ext cx="183552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498" name="TextBox 939"/>
              <p:cNvSpPr txBox="1">
                <a:spLocks noChangeArrowheads="1"/>
              </p:cNvSpPr>
              <p:nvPr/>
            </p:nvSpPr>
            <p:spPr bwMode="auto">
              <a:xfrm>
                <a:off x="5785904" y="1366937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37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02" name="Группа 318"/>
            <p:cNvGrpSpPr>
              <a:grpSpLocks/>
            </p:cNvGrpSpPr>
            <p:nvPr/>
          </p:nvGrpSpPr>
          <p:grpSpPr bwMode="auto">
            <a:xfrm>
              <a:off x="4686408" y="1952971"/>
              <a:ext cx="232302" cy="208138"/>
              <a:chOff x="5786028" y="1335429"/>
              <a:chExt cx="232302" cy="208138"/>
            </a:xfrm>
          </p:grpSpPr>
          <p:sp>
            <p:nvSpPr>
              <p:cNvPr id="321" name="Прямоугольник 320"/>
              <p:cNvSpPr/>
              <p:nvPr/>
            </p:nvSpPr>
            <p:spPr>
              <a:xfrm>
                <a:off x="5805704" y="1335429"/>
                <a:ext cx="183552" cy="134115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496" name="TextBox 939"/>
              <p:cNvSpPr txBox="1">
                <a:spLocks noChangeArrowheads="1"/>
              </p:cNvSpPr>
              <p:nvPr/>
            </p:nvSpPr>
            <p:spPr bwMode="auto">
              <a:xfrm>
                <a:off x="5786028" y="1367014"/>
                <a:ext cx="232302" cy="17655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 b="1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38</a:t>
                </a:r>
                <a:endParaRPr lang="ru-RU" sz="4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</p:grpSp>
      <p:sp>
        <p:nvSpPr>
          <p:cNvPr id="49156" name="AutoShape 79"/>
          <p:cNvSpPr>
            <a:spLocks noChangeArrowheads="1"/>
          </p:cNvSpPr>
          <p:nvPr/>
        </p:nvSpPr>
        <p:spPr bwMode="auto">
          <a:xfrm>
            <a:off x="2786063" y="4157663"/>
            <a:ext cx="1971675" cy="1071562"/>
          </a:xfrm>
          <a:prstGeom prst="wedgeRectCallout">
            <a:avLst>
              <a:gd name="adj1" fmla="val 67704"/>
              <a:gd name="adj2" fmla="val 94963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р.Фортанга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Протяженность-55 км.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 </a:t>
            </a:r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дна-галичный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Скорость-1-1.5 м/с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Ширина-15м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Глубина до1м</a:t>
            </a:r>
            <a:endParaRPr lang="ru-RU" sz="16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157" name="AutoShape 173"/>
          <p:cNvSpPr>
            <a:spLocks noChangeArrowheads="1"/>
          </p:cNvSpPr>
          <p:nvPr/>
        </p:nvSpPr>
        <p:spPr bwMode="auto">
          <a:xfrm>
            <a:off x="6543675" y="1657328"/>
            <a:ext cx="1846263" cy="785813"/>
          </a:xfrm>
          <a:prstGeom prst="wedgeRectCallout">
            <a:avLst>
              <a:gd name="adj1" fmla="val -14680"/>
              <a:gd name="adj2" fmla="val 88427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r>
              <a:rPr lang="ru-RU" sz="1100" dirty="0">
                <a:solidFill>
                  <a:schemeClr val="tx1"/>
                </a:solidFill>
              </a:rPr>
              <a:t>Пункт временного размещения (СОШ по ул. </a:t>
            </a:r>
            <a:r>
              <a:rPr lang="ru-RU" sz="1100" dirty="0" err="1">
                <a:solidFill>
                  <a:schemeClr val="tx1"/>
                </a:solidFill>
              </a:rPr>
              <a:t>Мамакаева</a:t>
            </a:r>
            <a:r>
              <a:rPr lang="ru-RU" sz="1100" dirty="0">
                <a:solidFill>
                  <a:schemeClr val="tx1"/>
                </a:solidFill>
              </a:rPr>
              <a:t>) – 125 чел.</a:t>
            </a:r>
          </a:p>
        </p:txBody>
      </p:sp>
      <p:sp>
        <p:nvSpPr>
          <p:cNvPr id="1494" name="Полилиния 1493"/>
          <p:cNvSpPr/>
          <p:nvPr/>
        </p:nvSpPr>
        <p:spPr>
          <a:xfrm>
            <a:off x="4476750" y="1866900"/>
            <a:ext cx="7543800" cy="4419600"/>
          </a:xfrm>
          <a:custGeom>
            <a:avLst/>
            <a:gdLst>
              <a:gd name="connsiteX0" fmla="*/ 7543800 w 7543800"/>
              <a:gd name="connsiteY0" fmla="*/ 0 h 4419600"/>
              <a:gd name="connsiteX1" fmla="*/ 6610350 w 7543800"/>
              <a:gd name="connsiteY1" fmla="*/ 571500 h 4419600"/>
              <a:gd name="connsiteX2" fmla="*/ 5543550 w 7543800"/>
              <a:gd name="connsiteY2" fmla="*/ 1066800 h 4419600"/>
              <a:gd name="connsiteX3" fmla="*/ 4914900 w 7543800"/>
              <a:gd name="connsiteY3" fmla="*/ 1485900 h 4419600"/>
              <a:gd name="connsiteX4" fmla="*/ 4019550 w 7543800"/>
              <a:gd name="connsiteY4" fmla="*/ 1962150 h 4419600"/>
              <a:gd name="connsiteX5" fmla="*/ 3448050 w 7543800"/>
              <a:gd name="connsiteY5" fmla="*/ 2114550 h 4419600"/>
              <a:gd name="connsiteX6" fmla="*/ 2362200 w 7543800"/>
              <a:gd name="connsiteY6" fmla="*/ 2990850 h 4419600"/>
              <a:gd name="connsiteX7" fmla="*/ 1962150 w 7543800"/>
              <a:gd name="connsiteY7" fmla="*/ 3543300 h 4419600"/>
              <a:gd name="connsiteX8" fmla="*/ 1009650 w 7543800"/>
              <a:gd name="connsiteY8" fmla="*/ 3867150 h 4419600"/>
              <a:gd name="connsiteX9" fmla="*/ 514350 w 7543800"/>
              <a:gd name="connsiteY9" fmla="*/ 4000500 h 4419600"/>
              <a:gd name="connsiteX10" fmla="*/ 0 w 7543800"/>
              <a:gd name="connsiteY10" fmla="*/ 4419600 h 441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543800" h="4419600">
                <a:moveTo>
                  <a:pt x="7543800" y="0"/>
                </a:moveTo>
                <a:cubicBezTo>
                  <a:pt x="7243762" y="196850"/>
                  <a:pt x="6943725" y="393700"/>
                  <a:pt x="6610350" y="571500"/>
                </a:cubicBezTo>
                <a:cubicBezTo>
                  <a:pt x="6276975" y="749300"/>
                  <a:pt x="5826125" y="914400"/>
                  <a:pt x="5543550" y="1066800"/>
                </a:cubicBezTo>
                <a:cubicBezTo>
                  <a:pt x="5260975" y="1219200"/>
                  <a:pt x="5168900" y="1336675"/>
                  <a:pt x="4914900" y="1485900"/>
                </a:cubicBezTo>
                <a:cubicBezTo>
                  <a:pt x="4660900" y="1635125"/>
                  <a:pt x="4264025" y="1857375"/>
                  <a:pt x="4019550" y="1962150"/>
                </a:cubicBezTo>
                <a:cubicBezTo>
                  <a:pt x="3775075" y="2066925"/>
                  <a:pt x="3724275" y="1943100"/>
                  <a:pt x="3448050" y="2114550"/>
                </a:cubicBezTo>
                <a:cubicBezTo>
                  <a:pt x="3171825" y="2286000"/>
                  <a:pt x="2609850" y="2752725"/>
                  <a:pt x="2362200" y="2990850"/>
                </a:cubicBezTo>
                <a:cubicBezTo>
                  <a:pt x="2114550" y="3228975"/>
                  <a:pt x="2187575" y="3397250"/>
                  <a:pt x="1962150" y="3543300"/>
                </a:cubicBezTo>
                <a:cubicBezTo>
                  <a:pt x="1736725" y="3689350"/>
                  <a:pt x="1250950" y="3790950"/>
                  <a:pt x="1009650" y="3867150"/>
                </a:cubicBezTo>
                <a:cubicBezTo>
                  <a:pt x="768350" y="3943350"/>
                  <a:pt x="682625" y="3908425"/>
                  <a:pt x="514350" y="4000500"/>
                </a:cubicBezTo>
                <a:cubicBezTo>
                  <a:pt x="346075" y="4092575"/>
                  <a:pt x="0" y="4419600"/>
                  <a:pt x="0" y="4419600"/>
                </a:cubicBezTo>
              </a:path>
            </a:pathLst>
          </a:custGeom>
          <a:ln w="381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495" name="Полилиния 1494"/>
          <p:cNvSpPr/>
          <p:nvPr/>
        </p:nvSpPr>
        <p:spPr>
          <a:xfrm>
            <a:off x="4495800" y="1943100"/>
            <a:ext cx="7562850" cy="4400550"/>
          </a:xfrm>
          <a:custGeom>
            <a:avLst/>
            <a:gdLst>
              <a:gd name="connsiteX0" fmla="*/ 7562850 w 7562850"/>
              <a:gd name="connsiteY0" fmla="*/ 0 h 4400550"/>
              <a:gd name="connsiteX1" fmla="*/ 7143750 w 7562850"/>
              <a:gd name="connsiteY1" fmla="*/ 285750 h 4400550"/>
              <a:gd name="connsiteX2" fmla="*/ 6591300 w 7562850"/>
              <a:gd name="connsiteY2" fmla="*/ 647700 h 4400550"/>
              <a:gd name="connsiteX3" fmla="*/ 5943600 w 7562850"/>
              <a:gd name="connsiteY3" fmla="*/ 895350 h 4400550"/>
              <a:gd name="connsiteX4" fmla="*/ 5276850 w 7562850"/>
              <a:gd name="connsiteY4" fmla="*/ 1257300 h 4400550"/>
              <a:gd name="connsiteX5" fmla="*/ 4667250 w 7562850"/>
              <a:gd name="connsiteY5" fmla="*/ 1600200 h 4400550"/>
              <a:gd name="connsiteX6" fmla="*/ 4057650 w 7562850"/>
              <a:gd name="connsiteY6" fmla="*/ 1943100 h 4400550"/>
              <a:gd name="connsiteX7" fmla="*/ 3600450 w 7562850"/>
              <a:gd name="connsiteY7" fmla="*/ 2000250 h 4400550"/>
              <a:gd name="connsiteX8" fmla="*/ 3124200 w 7562850"/>
              <a:gd name="connsiteY8" fmla="*/ 2324100 h 4400550"/>
              <a:gd name="connsiteX9" fmla="*/ 2324100 w 7562850"/>
              <a:gd name="connsiteY9" fmla="*/ 3009900 h 4400550"/>
              <a:gd name="connsiteX10" fmla="*/ 2171700 w 7562850"/>
              <a:gd name="connsiteY10" fmla="*/ 3314700 h 4400550"/>
              <a:gd name="connsiteX11" fmla="*/ 1885950 w 7562850"/>
              <a:gd name="connsiteY11" fmla="*/ 3581400 h 4400550"/>
              <a:gd name="connsiteX12" fmla="*/ 933450 w 7562850"/>
              <a:gd name="connsiteY12" fmla="*/ 3867150 h 4400550"/>
              <a:gd name="connsiteX13" fmla="*/ 361950 w 7562850"/>
              <a:gd name="connsiteY13" fmla="*/ 4019550 h 4400550"/>
              <a:gd name="connsiteX14" fmla="*/ 0 w 7562850"/>
              <a:gd name="connsiteY14" fmla="*/ 4400550 h 4400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7562850" h="4400550">
                <a:moveTo>
                  <a:pt x="7562850" y="0"/>
                </a:moveTo>
                <a:lnTo>
                  <a:pt x="7143750" y="285750"/>
                </a:lnTo>
                <a:lnTo>
                  <a:pt x="6591300" y="647700"/>
                </a:lnTo>
                <a:lnTo>
                  <a:pt x="5943600" y="895350"/>
                </a:lnTo>
                <a:lnTo>
                  <a:pt x="5276850" y="1257300"/>
                </a:lnTo>
                <a:lnTo>
                  <a:pt x="4667250" y="1600200"/>
                </a:lnTo>
                <a:lnTo>
                  <a:pt x="4057650" y="1943100"/>
                </a:lnTo>
                <a:lnTo>
                  <a:pt x="3600450" y="2000250"/>
                </a:lnTo>
                <a:cubicBezTo>
                  <a:pt x="3138068" y="2327770"/>
                  <a:pt x="3330009" y="2324100"/>
                  <a:pt x="3124200" y="2324100"/>
                </a:cubicBezTo>
                <a:lnTo>
                  <a:pt x="2324100" y="3009900"/>
                </a:lnTo>
                <a:lnTo>
                  <a:pt x="2171700" y="3314700"/>
                </a:lnTo>
                <a:lnTo>
                  <a:pt x="1885950" y="3581400"/>
                </a:lnTo>
                <a:lnTo>
                  <a:pt x="933450" y="3867150"/>
                </a:lnTo>
                <a:cubicBezTo>
                  <a:pt x="372270" y="4002607"/>
                  <a:pt x="514953" y="3866547"/>
                  <a:pt x="361950" y="4019550"/>
                </a:cubicBezTo>
                <a:lnTo>
                  <a:pt x="0" y="4400550"/>
                </a:lnTo>
              </a:path>
            </a:pathLst>
          </a:cu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496" name="Полилиния 1495"/>
          <p:cNvSpPr/>
          <p:nvPr/>
        </p:nvSpPr>
        <p:spPr>
          <a:xfrm>
            <a:off x="4495800" y="2038350"/>
            <a:ext cx="7543800" cy="4424363"/>
          </a:xfrm>
          <a:custGeom>
            <a:avLst/>
            <a:gdLst>
              <a:gd name="connsiteX0" fmla="*/ 7543800 w 7543800"/>
              <a:gd name="connsiteY0" fmla="*/ 0 h 4424434"/>
              <a:gd name="connsiteX1" fmla="*/ 7162800 w 7543800"/>
              <a:gd name="connsiteY1" fmla="*/ 342900 h 4424434"/>
              <a:gd name="connsiteX2" fmla="*/ 6896100 w 7543800"/>
              <a:gd name="connsiteY2" fmla="*/ 552450 h 4424434"/>
              <a:gd name="connsiteX3" fmla="*/ 6477000 w 7543800"/>
              <a:gd name="connsiteY3" fmla="*/ 800100 h 4424434"/>
              <a:gd name="connsiteX4" fmla="*/ 5619750 w 7543800"/>
              <a:gd name="connsiteY4" fmla="*/ 1123950 h 4424434"/>
              <a:gd name="connsiteX5" fmla="*/ 5010150 w 7543800"/>
              <a:gd name="connsiteY5" fmla="*/ 1504950 h 4424434"/>
              <a:gd name="connsiteX6" fmla="*/ 4572000 w 7543800"/>
              <a:gd name="connsiteY6" fmla="*/ 1638300 h 4424434"/>
              <a:gd name="connsiteX7" fmla="*/ 4133850 w 7543800"/>
              <a:gd name="connsiteY7" fmla="*/ 1847850 h 4424434"/>
              <a:gd name="connsiteX8" fmla="*/ 3714750 w 7543800"/>
              <a:gd name="connsiteY8" fmla="*/ 1962150 h 4424434"/>
              <a:gd name="connsiteX9" fmla="*/ 3333750 w 7543800"/>
              <a:gd name="connsiteY9" fmla="*/ 2133600 h 4424434"/>
              <a:gd name="connsiteX10" fmla="*/ 2819400 w 7543800"/>
              <a:gd name="connsiteY10" fmla="*/ 2552700 h 4424434"/>
              <a:gd name="connsiteX11" fmla="*/ 2381250 w 7543800"/>
              <a:gd name="connsiteY11" fmla="*/ 2914650 h 4424434"/>
              <a:gd name="connsiteX12" fmla="*/ 2228850 w 7543800"/>
              <a:gd name="connsiteY12" fmla="*/ 3181350 h 4424434"/>
              <a:gd name="connsiteX13" fmla="*/ 2095500 w 7543800"/>
              <a:gd name="connsiteY13" fmla="*/ 3409950 h 4424434"/>
              <a:gd name="connsiteX14" fmla="*/ 1828800 w 7543800"/>
              <a:gd name="connsiteY14" fmla="*/ 3581400 h 4424434"/>
              <a:gd name="connsiteX15" fmla="*/ 895350 w 7543800"/>
              <a:gd name="connsiteY15" fmla="*/ 3829050 h 4424434"/>
              <a:gd name="connsiteX16" fmla="*/ 457200 w 7543800"/>
              <a:gd name="connsiteY16" fmla="*/ 3905250 h 4424434"/>
              <a:gd name="connsiteX17" fmla="*/ 0 w 7543800"/>
              <a:gd name="connsiteY17" fmla="*/ 4419600 h 442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543800" h="4424434">
                <a:moveTo>
                  <a:pt x="7543800" y="0"/>
                </a:moveTo>
                <a:lnTo>
                  <a:pt x="7162800" y="342900"/>
                </a:lnTo>
                <a:lnTo>
                  <a:pt x="6896100" y="552450"/>
                </a:lnTo>
                <a:lnTo>
                  <a:pt x="6477000" y="800100"/>
                </a:lnTo>
                <a:lnTo>
                  <a:pt x="5619750" y="1123950"/>
                </a:lnTo>
                <a:lnTo>
                  <a:pt x="5010150" y="1504950"/>
                </a:lnTo>
                <a:lnTo>
                  <a:pt x="4572000" y="1638300"/>
                </a:lnTo>
                <a:lnTo>
                  <a:pt x="4133850" y="1847850"/>
                </a:lnTo>
                <a:lnTo>
                  <a:pt x="3714750" y="1962150"/>
                </a:lnTo>
                <a:lnTo>
                  <a:pt x="3333750" y="2133600"/>
                </a:lnTo>
                <a:lnTo>
                  <a:pt x="2819400" y="2552700"/>
                </a:lnTo>
                <a:lnTo>
                  <a:pt x="2381250" y="2914650"/>
                </a:lnTo>
                <a:lnTo>
                  <a:pt x="2228850" y="3181350"/>
                </a:lnTo>
                <a:lnTo>
                  <a:pt x="2095500" y="3409950"/>
                </a:lnTo>
                <a:lnTo>
                  <a:pt x="1828800" y="3581400"/>
                </a:lnTo>
                <a:lnTo>
                  <a:pt x="895350" y="3829050"/>
                </a:lnTo>
                <a:lnTo>
                  <a:pt x="457200" y="3905250"/>
                </a:lnTo>
                <a:cubicBezTo>
                  <a:pt x="14932" y="4424434"/>
                  <a:pt x="244274" y="4419600"/>
                  <a:pt x="0" y="4419600"/>
                </a:cubicBezTo>
              </a:path>
            </a:pathLst>
          </a:custGeom>
          <a:ln w="3810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400" name="Полилиния 1399"/>
          <p:cNvSpPr/>
          <p:nvPr/>
        </p:nvSpPr>
        <p:spPr>
          <a:xfrm>
            <a:off x="6185647" y="2958353"/>
            <a:ext cx="3854824" cy="2294965"/>
          </a:xfrm>
          <a:custGeom>
            <a:avLst/>
            <a:gdLst>
              <a:gd name="connsiteX0" fmla="*/ 3550024 w 3854824"/>
              <a:gd name="connsiteY0" fmla="*/ 537882 h 2294965"/>
              <a:gd name="connsiteX1" fmla="*/ 3854824 w 3854824"/>
              <a:gd name="connsiteY1" fmla="*/ 1004047 h 2294965"/>
              <a:gd name="connsiteX2" fmla="*/ 2743200 w 3854824"/>
              <a:gd name="connsiteY2" fmla="*/ 986118 h 2294965"/>
              <a:gd name="connsiteX3" fmla="*/ 2545977 w 3854824"/>
              <a:gd name="connsiteY3" fmla="*/ 1452282 h 2294965"/>
              <a:gd name="connsiteX4" fmla="*/ 2097741 w 3854824"/>
              <a:gd name="connsiteY4" fmla="*/ 1380565 h 2294965"/>
              <a:gd name="connsiteX5" fmla="*/ 1075765 w 3854824"/>
              <a:gd name="connsiteY5" fmla="*/ 2061882 h 2294965"/>
              <a:gd name="connsiteX6" fmla="*/ 950259 w 3854824"/>
              <a:gd name="connsiteY6" fmla="*/ 2294965 h 2294965"/>
              <a:gd name="connsiteX7" fmla="*/ 0 w 3854824"/>
              <a:gd name="connsiteY7" fmla="*/ 1864659 h 2294965"/>
              <a:gd name="connsiteX8" fmla="*/ 627529 w 3854824"/>
              <a:gd name="connsiteY8" fmla="*/ 914400 h 2294965"/>
              <a:gd name="connsiteX9" fmla="*/ 753035 w 3854824"/>
              <a:gd name="connsiteY9" fmla="*/ 0 h 2294965"/>
              <a:gd name="connsiteX10" fmla="*/ 860612 w 3854824"/>
              <a:gd name="connsiteY10" fmla="*/ 17929 h 2294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854824" h="2294965">
                <a:moveTo>
                  <a:pt x="3550024" y="537882"/>
                </a:moveTo>
                <a:lnTo>
                  <a:pt x="3854824" y="1004047"/>
                </a:lnTo>
                <a:lnTo>
                  <a:pt x="2743200" y="986118"/>
                </a:lnTo>
                <a:lnTo>
                  <a:pt x="2545977" y="1452282"/>
                </a:lnTo>
                <a:lnTo>
                  <a:pt x="2097741" y="1380565"/>
                </a:lnTo>
                <a:lnTo>
                  <a:pt x="1075765" y="2061882"/>
                </a:lnTo>
                <a:lnTo>
                  <a:pt x="950259" y="2294965"/>
                </a:lnTo>
                <a:lnTo>
                  <a:pt x="0" y="1864659"/>
                </a:lnTo>
                <a:lnTo>
                  <a:pt x="627529" y="914400"/>
                </a:lnTo>
                <a:lnTo>
                  <a:pt x="753035" y="0"/>
                </a:lnTo>
                <a:lnTo>
                  <a:pt x="860612" y="17929"/>
                </a:lnTo>
              </a:path>
            </a:pathLst>
          </a:custGeom>
          <a:ln w="38100">
            <a:solidFill>
              <a:srgbClr val="00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01" name="Полилиния 1400"/>
          <p:cNvSpPr/>
          <p:nvPr/>
        </p:nvSpPr>
        <p:spPr>
          <a:xfrm>
            <a:off x="4984376" y="5253318"/>
            <a:ext cx="2097742" cy="2348753"/>
          </a:xfrm>
          <a:custGeom>
            <a:avLst/>
            <a:gdLst>
              <a:gd name="connsiteX0" fmla="*/ 2097742 w 2097742"/>
              <a:gd name="connsiteY0" fmla="*/ 0 h 2348753"/>
              <a:gd name="connsiteX1" fmla="*/ 1918448 w 2097742"/>
              <a:gd name="connsiteY1" fmla="*/ 430306 h 2348753"/>
              <a:gd name="connsiteX2" fmla="*/ 1936377 w 2097742"/>
              <a:gd name="connsiteY2" fmla="*/ 1057835 h 2348753"/>
              <a:gd name="connsiteX3" fmla="*/ 1775012 w 2097742"/>
              <a:gd name="connsiteY3" fmla="*/ 1416423 h 2348753"/>
              <a:gd name="connsiteX4" fmla="*/ 1057836 w 2097742"/>
              <a:gd name="connsiteY4" fmla="*/ 1810870 h 2348753"/>
              <a:gd name="connsiteX5" fmla="*/ 0 w 2097742"/>
              <a:gd name="connsiteY5" fmla="*/ 2348753 h 2348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97742" h="2348753">
                <a:moveTo>
                  <a:pt x="2097742" y="0"/>
                </a:moveTo>
                <a:lnTo>
                  <a:pt x="1918448" y="430306"/>
                </a:lnTo>
                <a:cubicBezTo>
                  <a:pt x="1924600" y="639477"/>
                  <a:pt x="1936377" y="848573"/>
                  <a:pt x="1936377" y="1057835"/>
                </a:cubicBezTo>
                <a:lnTo>
                  <a:pt x="1775012" y="1416423"/>
                </a:lnTo>
                <a:lnTo>
                  <a:pt x="1057836" y="1810870"/>
                </a:lnTo>
                <a:lnTo>
                  <a:pt x="0" y="2348753"/>
                </a:lnTo>
              </a:path>
            </a:pathLst>
          </a:custGeom>
          <a:ln w="38100">
            <a:solidFill>
              <a:srgbClr val="00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02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1403" name="Rectangle 2"/>
          <p:cNvSpPr>
            <a:spLocks noChangeArrowheads="1"/>
          </p:cNvSpPr>
          <p:nvPr/>
        </p:nvSpPr>
        <p:spPr bwMode="auto">
          <a:xfrm>
            <a:off x="0" y="1085824"/>
            <a:ext cx="12801600" cy="50006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0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 с.п. </a:t>
            </a:r>
            <a:r>
              <a:rPr lang="ru-RU" sz="2000" dirty="0" smtClean="0">
                <a:solidFill>
                  <a:schemeClr val="tx1"/>
                </a:solidFill>
              </a:rPr>
              <a:t>Ачхой-Мартан</a:t>
            </a:r>
            <a:endParaRPr lang="ru-RU" sz="2000" dirty="0">
              <a:solidFill>
                <a:schemeClr val="tx1"/>
              </a:solidFill>
            </a:endParaRPr>
          </a:p>
        </p:txBody>
      </p:sp>
      <p:sp>
        <p:nvSpPr>
          <p:cNvPr id="1405" name="Прямоугольная выноска 143"/>
          <p:cNvSpPr>
            <a:spLocks noChangeArrowheads="1"/>
          </p:cNvSpPr>
          <p:nvPr/>
        </p:nvSpPr>
        <p:spPr bwMode="auto">
          <a:xfrm>
            <a:off x="9729766" y="4229096"/>
            <a:ext cx="3071834" cy="1225593"/>
          </a:xfrm>
          <a:prstGeom prst="wedgeRectCallout">
            <a:avLst>
              <a:gd name="adj1" fmla="val -43795"/>
              <a:gd name="adj2" fmla="val -123160"/>
            </a:avLst>
          </a:prstGeom>
          <a:solidFill>
            <a:srgbClr val="00B0F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 defTabSz="1279525"/>
            <a:r>
              <a:rPr lang="ru-RU" sz="10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Times New Roman" pitchFamily="18" charset="0"/>
              </a:rPr>
              <a:t>с.п.  Ачхой-Мартан.</a:t>
            </a:r>
          </a:p>
          <a:p>
            <a:pPr defTabSz="1279525"/>
            <a:r>
              <a:rPr lang="ru-RU" sz="1050" dirty="0" smtClean="0">
                <a:solidFill>
                  <a:schemeClr val="tx1"/>
                </a:solidFill>
              </a:rPr>
              <a:t>В зону риска подпадают поселковых дороги – 0,5 км., линии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0,5 км., опоры линий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10 шт., газоровод-0,12  км.,  СЗО, ПОО и скотомогильники не попадают. В зону затопления подпадают 25 частных домов, 125 чел. населения из них 50 детей.</a:t>
            </a:r>
            <a:endParaRPr lang="ru-RU" sz="1050" dirty="0">
              <a:solidFill>
                <a:schemeClr val="tx1"/>
              </a:solidFill>
            </a:endParaRPr>
          </a:p>
        </p:txBody>
      </p:sp>
      <p:cxnSp>
        <p:nvCxnSpPr>
          <p:cNvPr id="1411" name="Прямая со стрелкой 1410"/>
          <p:cNvCxnSpPr/>
          <p:nvPr/>
        </p:nvCxnSpPr>
        <p:spPr>
          <a:xfrm rot="10800000" flipV="1">
            <a:off x="2757462" y="6461047"/>
            <a:ext cx="1000132" cy="428628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5" name="Прямая со стрелкой 1414"/>
          <p:cNvCxnSpPr/>
          <p:nvPr/>
        </p:nvCxnSpPr>
        <p:spPr>
          <a:xfrm rot="10800000" flipV="1">
            <a:off x="10544204" y="2157394"/>
            <a:ext cx="1000132" cy="428628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17" name="AutoShape 79"/>
          <p:cNvSpPr>
            <a:spLocks noChangeArrowheads="1"/>
          </p:cNvSpPr>
          <p:nvPr/>
        </p:nvSpPr>
        <p:spPr bwMode="auto">
          <a:xfrm>
            <a:off x="900074" y="5943608"/>
            <a:ext cx="1971675" cy="276223"/>
          </a:xfrm>
          <a:prstGeom prst="wedgeRectCallout">
            <a:avLst>
              <a:gd name="adj1" fmla="val 69523"/>
              <a:gd name="adj2" fmla="val 211799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Направление течения реки</a:t>
            </a:r>
            <a:endParaRPr lang="ru-RU" sz="16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418" name="Text Box 14"/>
          <p:cNvSpPr txBox="1">
            <a:spLocks noChangeArrowheads="1"/>
          </p:cNvSpPr>
          <p:nvPr/>
        </p:nvSpPr>
        <p:spPr bwMode="auto">
          <a:xfrm>
            <a:off x="900074" y="2657460"/>
            <a:ext cx="4143404" cy="492443"/>
          </a:xfrm>
          <a:prstGeom prst="rect">
            <a:avLst/>
          </a:prstGeom>
          <a:gradFill rotWithShape="1">
            <a:gsLst>
              <a:gs pos="0">
                <a:srgbClr val="FF0000">
                  <a:alpha val="96999"/>
                </a:srgbClr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defTabSz="3022600">
              <a:spcBef>
                <a:spcPct val="50000"/>
              </a:spcBef>
            </a:pPr>
            <a:r>
              <a:rPr lang="ru-RU" sz="3200" b="1" dirty="0" smtClean="0">
                <a:solidFill>
                  <a:schemeClr val="tx1"/>
                </a:solidFill>
                <a:cs typeface="Times New Roman" pitchFamily="18" charset="0"/>
              </a:rPr>
              <a:t>АЧХОЙ-МАРТАН</a:t>
            </a:r>
            <a:endParaRPr lang="ru-RU" sz="32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19" name="Text Box 10"/>
          <p:cNvSpPr txBox="1">
            <a:spLocks noChangeArrowheads="1"/>
          </p:cNvSpPr>
          <p:nvPr/>
        </p:nvSpPr>
        <p:spPr bwMode="auto">
          <a:xfrm>
            <a:off x="5472106" y="6229360"/>
            <a:ext cx="1143000" cy="590550"/>
          </a:xfrm>
          <a:prstGeom prst="rect">
            <a:avLst/>
          </a:prstGeom>
          <a:solidFill>
            <a:srgbClr val="FFFFCC">
              <a:alpha val="39999"/>
            </a:srgbClr>
          </a:solidFill>
          <a:ln w="19050">
            <a:solidFill>
              <a:srgbClr val="0000CC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  <a:defRPr/>
            </a:pPr>
            <a:r>
              <a:rPr lang="ru-RU" sz="1050" dirty="0">
                <a:solidFill>
                  <a:schemeClr val="tx1"/>
                </a:solidFill>
              </a:rPr>
              <a:t>Максимальный </a:t>
            </a:r>
            <a:r>
              <a:rPr lang="ru-RU" sz="1050" dirty="0" err="1">
                <a:solidFill>
                  <a:schemeClr val="tx1"/>
                </a:solidFill>
              </a:rPr>
              <a:t>уров</a:t>
            </a:r>
            <a:r>
              <a:rPr lang="en-US" sz="1050" dirty="0">
                <a:solidFill>
                  <a:schemeClr val="tx1"/>
                </a:solidFill>
              </a:rPr>
              <a:t>e</a:t>
            </a:r>
            <a:r>
              <a:rPr lang="ru-RU" sz="1050" dirty="0" err="1">
                <a:solidFill>
                  <a:schemeClr val="tx1"/>
                </a:solidFill>
              </a:rPr>
              <a:t>нь</a:t>
            </a:r>
            <a:r>
              <a:rPr lang="ru-RU" sz="1050" dirty="0">
                <a:solidFill>
                  <a:schemeClr val="tx1"/>
                </a:solidFill>
              </a:rPr>
              <a:t> (340 см)</a:t>
            </a:r>
          </a:p>
        </p:txBody>
      </p:sp>
      <p:sp>
        <p:nvSpPr>
          <p:cNvPr id="1420" name="Line 78"/>
          <p:cNvSpPr>
            <a:spLocks noChangeShapeType="1"/>
          </p:cNvSpPr>
          <p:nvPr/>
        </p:nvSpPr>
        <p:spPr bwMode="auto">
          <a:xfrm flipH="1" flipV="1">
            <a:off x="4829163" y="6037270"/>
            <a:ext cx="642942" cy="192090"/>
          </a:xfrm>
          <a:prstGeom prst="line">
            <a:avLst/>
          </a:prstGeom>
          <a:noFill/>
          <a:ln w="19050">
            <a:solidFill>
              <a:srgbClr val="0000CC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421" name="Line 79"/>
          <p:cNvSpPr>
            <a:spLocks noChangeShapeType="1"/>
          </p:cNvSpPr>
          <p:nvPr/>
        </p:nvSpPr>
        <p:spPr bwMode="auto">
          <a:xfrm flipH="1" flipV="1">
            <a:off x="10329890" y="2871774"/>
            <a:ext cx="909637" cy="23495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422" name="Line 80"/>
          <p:cNvSpPr>
            <a:spLocks noChangeShapeType="1"/>
          </p:cNvSpPr>
          <p:nvPr/>
        </p:nvSpPr>
        <p:spPr bwMode="auto">
          <a:xfrm>
            <a:off x="8686816" y="3086088"/>
            <a:ext cx="196848" cy="46831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423" name="Text Box 77"/>
          <p:cNvSpPr txBox="1">
            <a:spLocks noChangeArrowheads="1"/>
          </p:cNvSpPr>
          <p:nvPr/>
        </p:nvSpPr>
        <p:spPr bwMode="auto">
          <a:xfrm>
            <a:off x="10615642" y="3086088"/>
            <a:ext cx="1714500" cy="444500"/>
          </a:xfrm>
          <a:prstGeom prst="rect">
            <a:avLst/>
          </a:prstGeom>
          <a:solidFill>
            <a:srgbClr val="FFFFCC">
              <a:alpha val="43137"/>
            </a:srgbClr>
          </a:soli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</a:rPr>
              <a:t>Начало подтопления (290 см)</a:t>
            </a:r>
          </a:p>
        </p:txBody>
      </p:sp>
      <p:sp>
        <p:nvSpPr>
          <p:cNvPr id="1424" name="Text Box 76"/>
          <p:cNvSpPr txBox="1">
            <a:spLocks noChangeArrowheads="1"/>
          </p:cNvSpPr>
          <p:nvPr/>
        </p:nvSpPr>
        <p:spPr bwMode="auto">
          <a:xfrm>
            <a:off x="7472370" y="2657460"/>
            <a:ext cx="1228725" cy="444500"/>
          </a:xfrm>
          <a:prstGeom prst="rect">
            <a:avLst/>
          </a:prstGeom>
          <a:solidFill>
            <a:srgbClr val="FFFFCC">
              <a:alpha val="41960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</a:rPr>
              <a:t>Критический уровень (180 см)</a:t>
            </a:r>
          </a:p>
        </p:txBody>
      </p:sp>
      <p:sp>
        <p:nvSpPr>
          <p:cNvPr id="1425" name="Text Box 147"/>
          <p:cNvSpPr txBox="1">
            <a:spLocks noChangeArrowheads="1"/>
          </p:cNvSpPr>
          <p:nvPr/>
        </p:nvSpPr>
        <p:spPr bwMode="auto">
          <a:xfrm>
            <a:off x="2257396" y="1800204"/>
            <a:ext cx="2306637" cy="4286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426" name="Text Box 147"/>
          <p:cNvSpPr txBox="1">
            <a:spLocks noChangeArrowheads="1"/>
          </p:cNvSpPr>
          <p:nvPr/>
        </p:nvSpPr>
        <p:spPr bwMode="auto">
          <a:xfrm>
            <a:off x="17929" y="1585890"/>
            <a:ext cx="1785938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 в зону возможного затопления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не подпадают.</a:t>
            </a:r>
          </a:p>
        </p:txBody>
      </p:sp>
      <p:graphicFrame>
        <p:nvGraphicFramePr>
          <p:cNvPr id="1433" name="Object 430"/>
          <p:cNvGraphicFramePr>
            <a:graphicFrameLocks noChangeAspect="1"/>
          </p:cNvGraphicFramePr>
          <p:nvPr/>
        </p:nvGraphicFramePr>
        <p:xfrm>
          <a:off x="328570" y="2514584"/>
          <a:ext cx="758825" cy="785813"/>
        </p:xfrm>
        <a:graphic>
          <a:graphicData uri="http://schemas.openxmlformats.org/presentationml/2006/ole">
            <p:oleObj spid="_x0000_s822274" name="CorelDRAW" r:id="rId3" imgW="2557800" imgH="2940480" progId="">
              <p:embed/>
            </p:oleObj>
          </a:graphicData>
        </a:graphic>
      </p:graphicFrame>
      <p:graphicFrame>
        <p:nvGraphicFramePr>
          <p:cNvPr id="1434" name="Object 105"/>
          <p:cNvGraphicFramePr>
            <a:graphicFrameLocks noChangeAspect="1"/>
          </p:cNvGraphicFramePr>
          <p:nvPr/>
        </p:nvGraphicFramePr>
        <p:xfrm>
          <a:off x="400008" y="3800468"/>
          <a:ext cx="1377950" cy="976313"/>
        </p:xfrm>
        <a:graphic>
          <a:graphicData uri="http://schemas.openxmlformats.org/presentationml/2006/ole">
            <p:oleObj spid="_x0000_s822275" name="Worksheet" r:id="rId4" imgW="2990938" imgH="1895413" progId="Excel.Sheet.8">
              <p:embed/>
            </p:oleObj>
          </a:graphicData>
        </a:graphic>
      </p:graphicFrame>
      <p:grpSp>
        <p:nvGrpSpPr>
          <p:cNvPr id="1435" name="Группа 107"/>
          <p:cNvGrpSpPr>
            <a:grpSpLocks/>
          </p:cNvGrpSpPr>
          <p:nvPr/>
        </p:nvGrpSpPr>
        <p:grpSpPr bwMode="auto">
          <a:xfrm>
            <a:off x="5543544" y="1800204"/>
            <a:ext cx="409575" cy="371475"/>
            <a:chOff x="9686948" y="2371708"/>
            <a:chExt cx="406400" cy="368198"/>
          </a:xfrm>
        </p:grpSpPr>
        <p:sp>
          <p:nvSpPr>
            <p:cNvPr id="1436" name="Oval 291"/>
            <p:cNvSpPr>
              <a:spLocks noChangeArrowheads="1"/>
            </p:cNvSpPr>
            <p:nvPr/>
          </p:nvSpPr>
          <p:spPr bwMode="auto">
            <a:xfrm>
              <a:off x="9686948" y="2371708"/>
              <a:ext cx="406400" cy="368198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</p:spPr>
          <p:txBody>
            <a:bodyPr wrap="none" lIns="91368" tIns="45681" rIns="91368" bIns="45681" anchor="ctr"/>
            <a:lstStyle/>
            <a:p>
              <a:pPr defTabSz="912813"/>
              <a:endParaRPr lang="ru-RU" sz="2500">
                <a:solidFill>
                  <a:schemeClr val="tx1"/>
                </a:solidFill>
              </a:endParaRPr>
            </a:p>
          </p:txBody>
        </p:sp>
        <p:sp>
          <p:nvSpPr>
            <p:cNvPr id="1437" name="Oval 292"/>
            <p:cNvSpPr>
              <a:spLocks noChangeArrowheads="1"/>
            </p:cNvSpPr>
            <p:nvPr/>
          </p:nvSpPr>
          <p:spPr bwMode="auto">
            <a:xfrm>
              <a:off x="9686948" y="2371708"/>
              <a:ext cx="406400" cy="368198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671" tIns="63848" rIns="127671" bIns="63848" anchor="ctr"/>
            <a:lstStyle/>
            <a:p>
              <a:pPr algn="ctr" defTabSz="1279525"/>
              <a:r>
                <a:rPr lang="ru-RU" sz="1300" b="1" dirty="0">
                  <a:solidFill>
                    <a:schemeClr val="tx1"/>
                  </a:solidFill>
                </a:rPr>
                <a:t>Т</a:t>
              </a:r>
              <a:endParaRPr lang="ru-RU" sz="2500" dirty="0"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1439" name="Group 600"/>
          <p:cNvGraphicFramePr>
            <a:graphicFrameLocks noGrp="1"/>
          </p:cNvGraphicFramePr>
          <p:nvPr/>
        </p:nvGraphicFramePr>
        <p:xfrm>
          <a:off x="0" y="8307588"/>
          <a:ext cx="5384800" cy="1293612"/>
        </p:xfrm>
        <a:graphic>
          <a:graphicData uri="http://schemas.openxmlformats.org/drawingml/2006/table">
            <a:tbl>
              <a:tblPr/>
              <a:tblGrid>
                <a:gridCol w="955675"/>
                <a:gridCol w="4429125"/>
              </a:tblGrid>
              <a:tr h="226812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2183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94357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зону возможного подтопления попадают 25 домов в г.п. Ачхой-Мартановского района. Эвакуации подлежат 125 человека. Эвакуация будет проводиться силы автоколонна №3 (20 ед. техники)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Размещение населения из зоны затопления будет осуществляться в  ПВР. В случае, если ЧС будет носить затяжной характер – по родственникам в близлежащие населенные пункты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440" name="Rectangle 138"/>
          <p:cNvSpPr>
            <a:spLocks noChangeAspect="1" noChangeArrowheads="1"/>
          </p:cNvSpPr>
          <p:nvPr/>
        </p:nvSpPr>
        <p:spPr bwMode="auto">
          <a:xfrm>
            <a:off x="9663135" y="5529267"/>
            <a:ext cx="3138465" cy="407193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137501" tIns="68785" rIns="137501" bIns="68785" anchor="ctr"/>
          <a:lstStyle/>
          <a:p>
            <a:pPr algn="ctr" defTabSz="1193800">
              <a:defRPr/>
            </a:pPr>
            <a:endParaRPr lang="ru-RU" sz="36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441" name="Text Box 139"/>
          <p:cNvSpPr txBox="1">
            <a:spLocks noChangeAspect="1" noChangeArrowheads="1"/>
          </p:cNvSpPr>
          <p:nvPr/>
        </p:nvSpPr>
        <p:spPr bwMode="auto">
          <a:xfrm>
            <a:off x="10356891" y="5586418"/>
            <a:ext cx="1973263" cy="30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0464" tIns="40256" rIns="80464" bIns="40256"/>
          <a:lstStyle/>
          <a:p>
            <a:pPr algn="ctr" defTabSz="809625"/>
            <a:r>
              <a:rPr lang="ru-RU" sz="1300" b="1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444" name="Text Box 141"/>
          <p:cNvSpPr txBox="1">
            <a:spLocks noChangeArrowheads="1"/>
          </p:cNvSpPr>
          <p:nvPr/>
        </p:nvSpPr>
        <p:spPr bwMode="auto">
          <a:xfrm>
            <a:off x="11044270" y="8301062"/>
            <a:ext cx="15113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938213">
              <a:spcBef>
                <a:spcPct val="50000"/>
              </a:spcBef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- Направление течения реки</a:t>
            </a:r>
          </a:p>
        </p:txBody>
      </p:sp>
      <p:sp>
        <p:nvSpPr>
          <p:cNvPr id="1449" name="Line 477"/>
          <p:cNvSpPr>
            <a:spLocks noChangeShapeType="1"/>
          </p:cNvSpPr>
          <p:nvPr/>
        </p:nvSpPr>
        <p:spPr bwMode="auto">
          <a:xfrm>
            <a:off x="10488613" y="9369425"/>
            <a:ext cx="358775" cy="1588"/>
          </a:xfrm>
          <a:prstGeom prst="line">
            <a:avLst/>
          </a:prstGeom>
          <a:noFill/>
          <a:ln w="34925">
            <a:solidFill>
              <a:srgbClr val="FF0000"/>
            </a:solidFill>
            <a:round/>
            <a:headEnd/>
            <a:tailEnd type="stealth" w="med" len="med"/>
          </a:ln>
        </p:spPr>
        <p:txBody>
          <a:bodyPr lIns="91407" tIns="45705" rIns="91407" bIns="45705" anchor="ctr"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450" name="Text Box 478"/>
          <p:cNvSpPr txBox="1">
            <a:spLocks noChangeArrowheads="1"/>
          </p:cNvSpPr>
          <p:nvPr/>
        </p:nvSpPr>
        <p:spPr bwMode="auto">
          <a:xfrm>
            <a:off x="10958513" y="9226550"/>
            <a:ext cx="1739900" cy="244475"/>
          </a:xfrm>
          <a:prstGeom prst="rect">
            <a:avLst/>
          </a:prstGeom>
          <a:noFill/>
          <a:ln w="34925" algn="ctr">
            <a:noFill/>
            <a:prstDash val="dash"/>
            <a:miter lim="800000"/>
            <a:headEnd/>
            <a:tailEnd/>
          </a:ln>
        </p:spPr>
        <p:txBody>
          <a:bodyPr wrap="none" lIns="91340" tIns="45673" rIns="91340" bIns="45673">
            <a:spAutoFit/>
          </a:bodyPr>
          <a:lstStyle/>
          <a:p>
            <a:pPr defTabSz="912813"/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Направление потока  воды</a:t>
            </a:r>
          </a:p>
        </p:txBody>
      </p:sp>
      <p:sp>
        <p:nvSpPr>
          <p:cNvPr id="1451" name="Line 369"/>
          <p:cNvSpPr>
            <a:spLocks noChangeShapeType="1"/>
          </p:cNvSpPr>
          <p:nvPr/>
        </p:nvSpPr>
        <p:spPr bwMode="auto">
          <a:xfrm>
            <a:off x="10669707" y="8228039"/>
            <a:ext cx="0" cy="35877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 type="triangle" w="med" len="med"/>
            <a:tailEnd/>
          </a:ln>
          <a:effectLst>
            <a:prstShdw prst="shdw17" dist="17961" dir="2700000">
              <a:srgbClr val="1F1F5C"/>
            </a:prstShdw>
          </a:effectLst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452" name="Rectangle 95"/>
          <p:cNvSpPr>
            <a:spLocks noChangeArrowheads="1"/>
          </p:cNvSpPr>
          <p:nvPr/>
        </p:nvSpPr>
        <p:spPr bwMode="auto">
          <a:xfrm>
            <a:off x="10650538" y="7800996"/>
            <a:ext cx="2151062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1383" tIns="45692" rIns="91383" bIns="45692">
            <a:spAutoFit/>
          </a:bodyPr>
          <a:lstStyle/>
          <a:p>
            <a:pPr algn="ctr" defTabSz="912813">
              <a:lnSpc>
                <a:spcPct val="80000"/>
              </a:lnSpc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Нумерация аварийно опасного участка</a:t>
            </a:r>
          </a:p>
        </p:txBody>
      </p:sp>
      <p:sp>
        <p:nvSpPr>
          <p:cNvPr id="1453" name="Oval 292"/>
          <p:cNvSpPr>
            <a:spLocks noChangeArrowheads="1"/>
          </p:cNvSpPr>
          <p:nvPr/>
        </p:nvSpPr>
        <p:spPr bwMode="auto">
          <a:xfrm>
            <a:off x="10472738" y="8736013"/>
            <a:ext cx="298450" cy="3524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595" tIns="63807" rIns="127595" bIns="63807" anchor="ctr"/>
          <a:lstStyle/>
          <a:p>
            <a:pPr algn="ctr" defTabSz="912813"/>
            <a:r>
              <a:rPr lang="ru-RU" sz="1300" b="1">
                <a:solidFill>
                  <a:schemeClr val="tx1"/>
                </a:solidFill>
              </a:rPr>
              <a:t>Т</a:t>
            </a:r>
          </a:p>
        </p:txBody>
      </p:sp>
      <p:sp>
        <p:nvSpPr>
          <p:cNvPr id="1454" name="Text Box 63"/>
          <p:cNvSpPr txBox="1">
            <a:spLocks noChangeArrowheads="1"/>
          </p:cNvSpPr>
          <p:nvPr/>
        </p:nvSpPr>
        <p:spPr bwMode="auto">
          <a:xfrm>
            <a:off x="10861675" y="8729663"/>
            <a:ext cx="1898650" cy="369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1259" tIns="30627" rIns="61259" bIns="30627">
            <a:spAutoFit/>
          </a:bodyPr>
          <a:lstStyle/>
          <a:p>
            <a:pPr defTabSz="622300" eaLnBrk="0" hangingPunct="0"/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Участок местности способный </a:t>
            </a:r>
          </a:p>
          <a:p>
            <a:pPr defTabSz="622300" eaLnBrk="0" hangingPunct="0"/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принять вертолет </a:t>
            </a:r>
          </a:p>
        </p:txBody>
      </p:sp>
      <p:grpSp>
        <p:nvGrpSpPr>
          <p:cNvPr id="703" name="Группа 108"/>
          <p:cNvGrpSpPr>
            <a:grpSpLocks/>
          </p:cNvGrpSpPr>
          <p:nvPr/>
        </p:nvGrpSpPr>
        <p:grpSpPr bwMode="auto">
          <a:xfrm>
            <a:off x="10362518" y="7726748"/>
            <a:ext cx="396000" cy="360000"/>
            <a:chOff x="6757990" y="3514716"/>
            <a:chExt cx="540000" cy="540000"/>
          </a:xfrm>
        </p:grpSpPr>
        <p:sp>
          <p:nvSpPr>
            <p:cNvPr id="49292" name="Овал 106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solidFill>
              <a:srgbClr val="FF0000">
                <a:alpha val="41176"/>
              </a:srgbClr>
            </a:solidFill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49293" name="TextBox 107"/>
            <p:cNvSpPr txBox="1">
              <a:spLocks noChangeArrowheads="1"/>
            </p:cNvSpPr>
            <p:nvPr/>
          </p:nvSpPr>
          <p:spPr bwMode="auto">
            <a:xfrm>
              <a:off x="6842128" y="3556000"/>
              <a:ext cx="285752" cy="3407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1600" dirty="0">
                  <a:solidFill>
                    <a:schemeClr val="tx1"/>
                  </a:solidFill>
                  <a:latin typeface="Calibri" pitchFamily="34" charset="0"/>
                </a:rPr>
                <a:t>1</a:t>
              </a:r>
              <a:endParaRPr lang="ru-RU" sz="12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grpSp>
        <p:nvGrpSpPr>
          <p:cNvPr id="1456" name="Group 300"/>
          <p:cNvGrpSpPr>
            <a:grpSpLocks/>
          </p:cNvGrpSpPr>
          <p:nvPr/>
        </p:nvGrpSpPr>
        <p:grpSpPr bwMode="auto">
          <a:xfrm>
            <a:off x="10258452" y="7443806"/>
            <a:ext cx="384175" cy="196850"/>
            <a:chOff x="3288" y="3929"/>
            <a:chExt cx="479" cy="211"/>
          </a:xfrm>
        </p:grpSpPr>
        <p:grpSp>
          <p:nvGrpSpPr>
            <p:cNvPr id="1457" name="Group 301"/>
            <p:cNvGrpSpPr>
              <a:grpSpLocks/>
            </p:cNvGrpSpPr>
            <p:nvPr/>
          </p:nvGrpSpPr>
          <p:grpSpPr bwMode="auto">
            <a:xfrm>
              <a:off x="3288" y="3929"/>
              <a:ext cx="317" cy="211"/>
              <a:chOff x="0" y="1"/>
              <a:chExt cx="20000" cy="19999"/>
            </a:xfrm>
          </p:grpSpPr>
          <p:sp>
            <p:nvSpPr>
              <p:cNvPr id="1459" name="Rectangle 302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119271" tIns="59636" rIns="119271" bIns="59636"/>
              <a:lstStyle/>
              <a:p>
                <a:pPr defTabSz="1593850"/>
                <a:endParaRPr lang="ru-RU" sz="3100">
                  <a:solidFill>
                    <a:schemeClr val="tx1"/>
                  </a:solidFill>
                  <a:latin typeface="Calibri" pitchFamily="34" charset="0"/>
                </a:endParaRPr>
              </a:p>
            </p:txBody>
          </p:sp>
          <p:sp>
            <p:nvSpPr>
              <p:cNvPr id="1460" name="Line 303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461" name="Line 304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462" name="Group 305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463" name="Line 306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464" name="Line 307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sp>
          <p:nvSpPr>
            <p:cNvPr id="1458" name="Line 308"/>
            <p:cNvSpPr>
              <a:spLocks noChangeShapeType="1"/>
            </p:cNvSpPr>
            <p:nvPr/>
          </p:nvSpPr>
          <p:spPr bwMode="auto">
            <a:xfrm>
              <a:off x="3669" y="4064"/>
              <a:ext cx="98" cy="1"/>
            </a:xfrm>
            <a:prstGeom prst="line">
              <a:avLst/>
            </a:prstGeom>
            <a:noFill/>
            <a:ln w="25400">
              <a:noFill/>
              <a:round/>
              <a:headEnd type="none" w="sm" len="sm"/>
              <a:tailEnd type="none" w="sm" len="sm"/>
            </a:ln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465" name="Text Box 69"/>
          <p:cNvSpPr txBox="1">
            <a:spLocks noChangeArrowheads="1"/>
          </p:cNvSpPr>
          <p:nvPr/>
        </p:nvSpPr>
        <p:spPr bwMode="auto">
          <a:xfrm>
            <a:off x="10398125" y="7340621"/>
            <a:ext cx="2403475" cy="4603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1065" tIns="60576" rIns="121065" bIns="60576">
            <a:spAutoFit/>
          </a:bodyPr>
          <a:lstStyle/>
          <a:p>
            <a:pPr algn="ctr" defTabSz="1219200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-районная (городская  больница) с </a:t>
            </a:r>
            <a:r>
              <a:rPr lang="ru-RU" sz="1100" dirty="0" err="1">
                <a:solidFill>
                  <a:schemeClr val="tx1"/>
                </a:solidFill>
                <a:cs typeface="Times New Roman" pitchFamily="18" charset="0"/>
              </a:rPr>
              <a:t>ук.номера</a:t>
            </a: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 и кол. коек</a:t>
            </a:r>
          </a:p>
        </p:txBody>
      </p:sp>
      <p:sp>
        <p:nvSpPr>
          <p:cNvPr id="1466" name="Полилиния 1465"/>
          <p:cNvSpPr/>
          <p:nvPr/>
        </p:nvSpPr>
        <p:spPr bwMode="auto">
          <a:xfrm>
            <a:off x="10066363" y="6562737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467" name="Полилиния 1466"/>
          <p:cNvSpPr/>
          <p:nvPr/>
        </p:nvSpPr>
        <p:spPr bwMode="auto">
          <a:xfrm>
            <a:off x="10044138" y="7042162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468" name="Полилиния 1467"/>
          <p:cNvSpPr/>
          <p:nvPr/>
        </p:nvSpPr>
        <p:spPr bwMode="auto">
          <a:xfrm>
            <a:off x="10044138" y="6800862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469" name="Text Box 51"/>
          <p:cNvSpPr txBox="1">
            <a:spLocks noChangeArrowheads="1"/>
          </p:cNvSpPr>
          <p:nvPr/>
        </p:nvSpPr>
        <p:spPr bwMode="auto">
          <a:xfrm>
            <a:off x="10829969" y="6488127"/>
            <a:ext cx="1857375" cy="312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Начало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 подтопления</a:t>
            </a:r>
          </a:p>
        </p:txBody>
      </p:sp>
      <p:sp>
        <p:nvSpPr>
          <p:cNvPr id="1470" name="Text Box 51"/>
          <p:cNvSpPr txBox="1">
            <a:spLocks noChangeArrowheads="1"/>
          </p:cNvSpPr>
          <p:nvPr/>
        </p:nvSpPr>
        <p:spPr bwMode="auto">
          <a:xfrm>
            <a:off x="10758513" y="6784987"/>
            <a:ext cx="2071688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Максимальный уровень</a:t>
            </a:r>
          </a:p>
        </p:txBody>
      </p:sp>
      <p:sp>
        <p:nvSpPr>
          <p:cNvPr id="1471" name="Text Box 51"/>
          <p:cNvSpPr txBox="1">
            <a:spLocks noChangeArrowheads="1"/>
          </p:cNvSpPr>
          <p:nvPr/>
        </p:nvSpPr>
        <p:spPr bwMode="auto">
          <a:xfrm>
            <a:off x="10772801" y="7067562"/>
            <a:ext cx="2071687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Критический уровень</a:t>
            </a:r>
          </a:p>
        </p:txBody>
      </p:sp>
      <p:sp>
        <p:nvSpPr>
          <p:cNvPr id="1472" name="Text Box 384"/>
          <p:cNvSpPr txBox="1">
            <a:spLocks noChangeArrowheads="1"/>
          </p:cNvSpPr>
          <p:nvPr/>
        </p:nvSpPr>
        <p:spPr bwMode="auto">
          <a:xfrm>
            <a:off x="10023019" y="6175533"/>
            <a:ext cx="2778581" cy="4110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63201" tIns="81601" rIns="163201" bIns="81601">
            <a:spAutoFit/>
          </a:bodyPr>
          <a:lstStyle/>
          <a:p>
            <a:pPr algn="ctr" defTabSz="1857375">
              <a:lnSpc>
                <a:spcPct val="80000"/>
              </a:lnSpc>
            </a:pPr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федеральная противопожарная служба </a:t>
            </a:r>
          </a:p>
          <a:p>
            <a:pPr algn="ctr" defTabSz="1857375">
              <a:lnSpc>
                <a:spcPct val="80000"/>
              </a:lnSpc>
            </a:pPr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МЧС России</a:t>
            </a:r>
          </a:p>
        </p:txBody>
      </p:sp>
      <p:grpSp>
        <p:nvGrpSpPr>
          <p:cNvPr id="1498" name="Group 97"/>
          <p:cNvGrpSpPr>
            <a:grpSpLocks/>
          </p:cNvGrpSpPr>
          <p:nvPr/>
        </p:nvGrpSpPr>
        <p:grpSpPr bwMode="auto">
          <a:xfrm>
            <a:off x="9544072" y="6157922"/>
            <a:ext cx="900112" cy="431800"/>
            <a:chOff x="-1133" y="1395"/>
            <a:chExt cx="441" cy="315"/>
          </a:xfrm>
        </p:grpSpPr>
        <p:grpSp>
          <p:nvGrpSpPr>
            <p:cNvPr id="1499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501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2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00" name="Text Box 101"/>
            <p:cNvSpPr txBox="1">
              <a:spLocks noChangeArrowheads="1"/>
            </p:cNvSpPr>
            <p:nvPr/>
          </p:nvSpPr>
          <p:spPr bwMode="auto">
            <a:xfrm>
              <a:off x="-1133" y="1392"/>
              <a:ext cx="441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ПЧ-7</a:t>
              </a:r>
            </a:p>
          </p:txBody>
        </p:sp>
      </p:grpSp>
      <p:grpSp>
        <p:nvGrpSpPr>
          <p:cNvPr id="1503" name="Group 97"/>
          <p:cNvGrpSpPr>
            <a:grpSpLocks/>
          </p:cNvGrpSpPr>
          <p:nvPr/>
        </p:nvGrpSpPr>
        <p:grpSpPr bwMode="auto">
          <a:xfrm>
            <a:off x="5614982" y="2586022"/>
            <a:ext cx="900112" cy="431800"/>
            <a:chOff x="-1133" y="1395"/>
            <a:chExt cx="441" cy="315"/>
          </a:xfrm>
        </p:grpSpPr>
        <p:grpSp>
          <p:nvGrpSpPr>
            <p:cNvPr id="1504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506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507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505" name="Text Box 101"/>
            <p:cNvSpPr txBox="1">
              <a:spLocks noChangeArrowheads="1"/>
            </p:cNvSpPr>
            <p:nvPr/>
          </p:nvSpPr>
          <p:spPr bwMode="auto">
            <a:xfrm>
              <a:off x="-1133" y="1392"/>
              <a:ext cx="441" cy="1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>
                <a:defRPr/>
              </a:pPr>
              <a:r>
                <a:rPr lang="ru-RU" sz="1050" b="1" dirty="0">
                  <a:solidFill>
                    <a:schemeClr val="tx1"/>
                  </a:solidFill>
                  <a:cs typeface="Times New Roman" pitchFamily="18" charset="0"/>
                </a:rPr>
                <a:t>ПЧ-7</a:t>
              </a:r>
            </a:p>
          </p:txBody>
        </p:sp>
      </p:grpSp>
      <p:graphicFrame>
        <p:nvGraphicFramePr>
          <p:cNvPr id="1442" name="Group 331"/>
          <p:cNvGraphicFramePr>
            <a:graphicFrameLocks noGrp="1"/>
          </p:cNvGraphicFramePr>
          <p:nvPr/>
        </p:nvGraphicFramePr>
        <p:xfrm>
          <a:off x="5472106" y="7872434"/>
          <a:ext cx="4143404" cy="1428768"/>
        </p:xfrm>
        <a:graphic>
          <a:graphicData uri="http://schemas.openxmlformats.org/drawingml/2006/table">
            <a:tbl>
              <a:tblPr/>
              <a:tblGrid>
                <a:gridCol w="250054"/>
                <a:gridCol w="1380732"/>
                <a:gridCol w="613659"/>
                <a:gridCol w="537555"/>
                <a:gridCol w="669226"/>
                <a:gridCol w="692178"/>
              </a:tblGrid>
              <a:tr h="299962"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зон возможного подтопления</a:t>
                      </a:r>
                      <a:endParaRPr kumimoji="0" lang="ru-RU" sz="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08896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Уровни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Подъем воды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Дома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Население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Соц. знач. объекты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3997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Критический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180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997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33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Средний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290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997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Максимальный уровень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340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125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443" name="Text Box 133"/>
          <p:cNvSpPr txBox="1">
            <a:spLocks noChangeArrowheads="1"/>
          </p:cNvSpPr>
          <p:nvPr/>
        </p:nvSpPr>
        <p:spPr bwMode="auto">
          <a:xfrm>
            <a:off x="30163" y="7413851"/>
            <a:ext cx="4298950" cy="815773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lIns="122074" tIns="61042" rIns="122074" bIns="61042">
            <a:spAutoFit/>
          </a:bodyPr>
          <a:lstStyle/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Эвакуация из зоны возможного затопления</a:t>
            </a:r>
          </a:p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будет производиться в ПВР. В случае, если ЧС будет носить затяжной характер – по родственникам в близлежащие населенные пункты Привлекаются </a:t>
            </a:r>
          </a:p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силы </a:t>
            </a:r>
            <a:r>
              <a:rPr lang="ru-RU" sz="900" dirty="0">
                <a:solidFill>
                  <a:schemeClr val="tx1"/>
                </a:solidFill>
              </a:rPr>
              <a:t>Автоколонны №3 ДППАП ФГУП «</a:t>
            </a:r>
            <a:r>
              <a:rPr lang="ru-RU" sz="900" dirty="0" err="1">
                <a:solidFill>
                  <a:schemeClr val="tx1"/>
                </a:solidFill>
              </a:rPr>
              <a:t>Чеченавтотранс</a:t>
            </a:r>
            <a:r>
              <a:rPr lang="ru-RU" sz="900" dirty="0">
                <a:solidFill>
                  <a:schemeClr val="tx1"/>
                </a:solidFill>
              </a:rPr>
              <a:t>» на балансе, которого находится 20 пассажирских автобусов.</a:t>
            </a:r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sp>
        <p:nvSpPr>
          <p:cNvPr id="1445" name="Прямоугольник 1406"/>
          <p:cNvSpPr/>
          <p:nvPr/>
        </p:nvSpPr>
        <p:spPr>
          <a:xfrm>
            <a:off x="0" y="4872038"/>
            <a:ext cx="2376488" cy="579435"/>
          </a:xfrm>
          <a:prstGeom prst="rect">
            <a:avLst/>
          </a:prstGeom>
          <a:solidFill>
            <a:srgbClr val="00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79525"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При поднятии уровня воды до критических отметок дома и население в зону подтопления не попадают</a:t>
            </a:r>
          </a:p>
        </p:txBody>
      </p:sp>
      <p:sp>
        <p:nvSpPr>
          <p:cNvPr id="1446" name="Прямоугольник 1416"/>
          <p:cNvSpPr/>
          <p:nvPr/>
        </p:nvSpPr>
        <p:spPr>
          <a:xfrm>
            <a:off x="0" y="6372236"/>
            <a:ext cx="2305050" cy="942948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79525">
              <a:defRPr/>
            </a:pPr>
            <a:r>
              <a:rPr lang="ru-RU" sz="10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При поднятии уровня воды до критических отметок в зону подтопления , мосты, дороги, линии </a:t>
            </a:r>
            <a:r>
              <a:rPr lang="ru-RU" sz="1000" i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эл.передач</a:t>
            </a:r>
            <a:r>
              <a:rPr lang="ru-RU" sz="10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, опоры линий </a:t>
            </a:r>
            <a:r>
              <a:rPr lang="ru-RU" sz="1000" i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эл</a:t>
            </a:r>
            <a:r>
              <a:rPr lang="ru-RU" sz="10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 передач, </a:t>
            </a:r>
            <a:r>
              <a:rPr lang="ru-RU" sz="1000" i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газо-нефтепроводы</a:t>
            </a:r>
            <a:r>
              <a:rPr lang="ru-RU" sz="10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 скотомогильники не попадают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9" name="Picture 2" descr="C:\Users\Администратор\Desktop\Новая папка\Ачхой\Катар-Юрт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400050"/>
            <a:ext cx="12801600" cy="92011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440" name="AutoShape 122" descr="Широкий диагональный 2"/>
          <p:cNvSpPr>
            <a:spLocks/>
          </p:cNvSpPr>
          <p:nvPr/>
        </p:nvSpPr>
        <p:spPr bwMode="auto">
          <a:xfrm rot="-10495733">
            <a:off x="6892925" y="6600825"/>
            <a:ext cx="395288" cy="1727200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rot="10800000" lIns="140742" tIns="70407" rIns="140742" bIns="70407"/>
          <a:lstStyle/>
          <a:p>
            <a:endParaRPr lang="ru-RU"/>
          </a:p>
        </p:txBody>
      </p:sp>
      <p:sp>
        <p:nvSpPr>
          <p:cNvPr id="4" name="Полилиния 3"/>
          <p:cNvSpPr/>
          <p:nvPr/>
        </p:nvSpPr>
        <p:spPr>
          <a:xfrm>
            <a:off x="6802438" y="6562725"/>
            <a:ext cx="384175" cy="1936750"/>
          </a:xfrm>
          <a:custGeom>
            <a:avLst/>
            <a:gdLst>
              <a:gd name="connsiteX0" fmla="*/ 352425 w 352425"/>
              <a:gd name="connsiteY0" fmla="*/ 0 h 2257425"/>
              <a:gd name="connsiteX1" fmla="*/ 242888 w 352425"/>
              <a:gd name="connsiteY1" fmla="*/ 71437 h 2257425"/>
              <a:gd name="connsiteX2" fmla="*/ 180975 w 352425"/>
              <a:gd name="connsiteY2" fmla="*/ 428625 h 2257425"/>
              <a:gd name="connsiteX3" fmla="*/ 109538 w 352425"/>
              <a:gd name="connsiteY3" fmla="*/ 781050 h 2257425"/>
              <a:gd name="connsiteX4" fmla="*/ 80963 w 352425"/>
              <a:gd name="connsiteY4" fmla="*/ 1009650 h 2257425"/>
              <a:gd name="connsiteX5" fmla="*/ 33338 w 352425"/>
              <a:gd name="connsiteY5" fmla="*/ 1271587 h 2257425"/>
              <a:gd name="connsiteX6" fmla="*/ 19050 w 352425"/>
              <a:gd name="connsiteY6" fmla="*/ 1366837 h 2257425"/>
              <a:gd name="connsiteX7" fmla="*/ 0 w 352425"/>
              <a:gd name="connsiteY7" fmla="*/ 1647825 h 2257425"/>
              <a:gd name="connsiteX8" fmla="*/ 71438 w 352425"/>
              <a:gd name="connsiteY8" fmla="*/ 1847850 h 2257425"/>
              <a:gd name="connsiteX9" fmla="*/ 157163 w 352425"/>
              <a:gd name="connsiteY9" fmla="*/ 2176462 h 2257425"/>
              <a:gd name="connsiteX10" fmla="*/ 271463 w 352425"/>
              <a:gd name="connsiteY10" fmla="*/ 2257425 h 2257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52425" h="2257425">
                <a:moveTo>
                  <a:pt x="352425" y="0"/>
                </a:moveTo>
                <a:lnTo>
                  <a:pt x="242888" y="71437"/>
                </a:lnTo>
                <a:lnTo>
                  <a:pt x="180975" y="428625"/>
                </a:lnTo>
                <a:lnTo>
                  <a:pt x="109538" y="781050"/>
                </a:lnTo>
                <a:lnTo>
                  <a:pt x="80963" y="1009650"/>
                </a:lnTo>
                <a:lnTo>
                  <a:pt x="33338" y="1271587"/>
                </a:lnTo>
                <a:lnTo>
                  <a:pt x="19050" y="1366837"/>
                </a:lnTo>
                <a:lnTo>
                  <a:pt x="0" y="1647825"/>
                </a:lnTo>
                <a:lnTo>
                  <a:pt x="71438" y="1847850"/>
                </a:lnTo>
                <a:lnTo>
                  <a:pt x="157163" y="2176462"/>
                </a:lnTo>
                <a:lnTo>
                  <a:pt x="271463" y="2257425"/>
                </a:lnTo>
              </a:path>
            </a:pathLst>
          </a:custGeom>
          <a:ln w="317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2191" tIns="61096" rIns="122191" bIns="61096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5" name="Полилиния 4"/>
          <p:cNvSpPr/>
          <p:nvPr/>
        </p:nvSpPr>
        <p:spPr>
          <a:xfrm>
            <a:off x="6856413" y="6621463"/>
            <a:ext cx="384175" cy="1692275"/>
          </a:xfrm>
          <a:custGeom>
            <a:avLst/>
            <a:gdLst>
              <a:gd name="connsiteX0" fmla="*/ 228600 w 228600"/>
              <a:gd name="connsiteY0" fmla="*/ 0 h 1938337"/>
              <a:gd name="connsiteX1" fmla="*/ 147638 w 228600"/>
              <a:gd name="connsiteY1" fmla="*/ 95250 h 1938337"/>
              <a:gd name="connsiteX2" fmla="*/ 123825 w 228600"/>
              <a:gd name="connsiteY2" fmla="*/ 276225 h 1938337"/>
              <a:gd name="connsiteX3" fmla="*/ 85725 w 228600"/>
              <a:gd name="connsiteY3" fmla="*/ 661987 h 1938337"/>
              <a:gd name="connsiteX4" fmla="*/ 47625 w 228600"/>
              <a:gd name="connsiteY4" fmla="*/ 1071562 h 1938337"/>
              <a:gd name="connsiteX5" fmla="*/ 0 w 228600"/>
              <a:gd name="connsiteY5" fmla="*/ 1419225 h 1938337"/>
              <a:gd name="connsiteX6" fmla="*/ 9525 w 228600"/>
              <a:gd name="connsiteY6" fmla="*/ 1685925 h 1938337"/>
              <a:gd name="connsiteX7" fmla="*/ 71438 w 228600"/>
              <a:gd name="connsiteY7" fmla="*/ 1843087 h 1938337"/>
              <a:gd name="connsiteX8" fmla="*/ 128588 w 228600"/>
              <a:gd name="connsiteY8" fmla="*/ 1938337 h 1938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8600" h="1938337">
                <a:moveTo>
                  <a:pt x="228600" y="0"/>
                </a:moveTo>
                <a:lnTo>
                  <a:pt x="147638" y="95250"/>
                </a:lnTo>
                <a:lnTo>
                  <a:pt x="123825" y="276225"/>
                </a:lnTo>
                <a:lnTo>
                  <a:pt x="85725" y="661987"/>
                </a:lnTo>
                <a:lnTo>
                  <a:pt x="47625" y="1071562"/>
                </a:lnTo>
                <a:lnTo>
                  <a:pt x="0" y="1419225"/>
                </a:lnTo>
                <a:lnTo>
                  <a:pt x="9525" y="1685925"/>
                </a:lnTo>
                <a:lnTo>
                  <a:pt x="71438" y="1843087"/>
                </a:lnTo>
                <a:lnTo>
                  <a:pt x="128588" y="1938337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2191" tIns="61096" rIns="122191" bIns="61096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7" name="Полилиния 6"/>
          <p:cNvSpPr/>
          <p:nvPr/>
        </p:nvSpPr>
        <p:spPr>
          <a:xfrm>
            <a:off x="7005638" y="6378575"/>
            <a:ext cx="274637" cy="1716088"/>
          </a:xfrm>
          <a:custGeom>
            <a:avLst/>
            <a:gdLst>
              <a:gd name="connsiteX0" fmla="*/ 200025 w 242888"/>
              <a:gd name="connsiteY0" fmla="*/ 0 h 1609725"/>
              <a:gd name="connsiteX1" fmla="*/ 219075 w 242888"/>
              <a:gd name="connsiteY1" fmla="*/ 152400 h 1609725"/>
              <a:gd name="connsiteX2" fmla="*/ 185738 w 242888"/>
              <a:gd name="connsiteY2" fmla="*/ 319087 h 1609725"/>
              <a:gd name="connsiteX3" fmla="*/ 190500 w 242888"/>
              <a:gd name="connsiteY3" fmla="*/ 433387 h 1609725"/>
              <a:gd name="connsiteX4" fmla="*/ 214313 w 242888"/>
              <a:gd name="connsiteY4" fmla="*/ 519112 h 1609725"/>
              <a:gd name="connsiteX5" fmla="*/ 223838 w 242888"/>
              <a:gd name="connsiteY5" fmla="*/ 609600 h 1609725"/>
              <a:gd name="connsiteX6" fmla="*/ 242888 w 242888"/>
              <a:gd name="connsiteY6" fmla="*/ 671512 h 1609725"/>
              <a:gd name="connsiteX7" fmla="*/ 185738 w 242888"/>
              <a:gd name="connsiteY7" fmla="*/ 871537 h 1609725"/>
              <a:gd name="connsiteX8" fmla="*/ 119063 w 242888"/>
              <a:gd name="connsiteY8" fmla="*/ 1009650 h 1609725"/>
              <a:gd name="connsiteX9" fmla="*/ 104775 w 242888"/>
              <a:gd name="connsiteY9" fmla="*/ 1095375 h 1609725"/>
              <a:gd name="connsiteX10" fmla="*/ 33338 w 242888"/>
              <a:gd name="connsiteY10" fmla="*/ 1209675 h 1609725"/>
              <a:gd name="connsiteX11" fmla="*/ 0 w 242888"/>
              <a:gd name="connsiteY11" fmla="*/ 1409700 h 1609725"/>
              <a:gd name="connsiteX12" fmla="*/ 9525 w 242888"/>
              <a:gd name="connsiteY12" fmla="*/ 1585912 h 1609725"/>
              <a:gd name="connsiteX13" fmla="*/ 28575 w 242888"/>
              <a:gd name="connsiteY13" fmla="*/ 1609725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42888" h="1609725">
                <a:moveTo>
                  <a:pt x="200025" y="0"/>
                </a:moveTo>
                <a:lnTo>
                  <a:pt x="219075" y="152400"/>
                </a:lnTo>
                <a:lnTo>
                  <a:pt x="185738" y="319087"/>
                </a:lnTo>
                <a:lnTo>
                  <a:pt x="190500" y="433387"/>
                </a:lnTo>
                <a:lnTo>
                  <a:pt x="214313" y="519112"/>
                </a:lnTo>
                <a:lnTo>
                  <a:pt x="223838" y="609600"/>
                </a:lnTo>
                <a:lnTo>
                  <a:pt x="242888" y="671512"/>
                </a:lnTo>
                <a:lnTo>
                  <a:pt x="185738" y="871537"/>
                </a:lnTo>
                <a:lnTo>
                  <a:pt x="119063" y="1009650"/>
                </a:lnTo>
                <a:lnTo>
                  <a:pt x="104775" y="1095375"/>
                </a:lnTo>
                <a:lnTo>
                  <a:pt x="33338" y="1209675"/>
                </a:lnTo>
                <a:lnTo>
                  <a:pt x="0" y="1409700"/>
                </a:lnTo>
                <a:lnTo>
                  <a:pt x="9525" y="1585912"/>
                </a:lnTo>
                <a:lnTo>
                  <a:pt x="28575" y="1609725"/>
                </a:lnTo>
              </a:path>
            </a:pathLst>
          </a:custGeom>
          <a:ln w="317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2191" tIns="61096" rIns="122191" bIns="61096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19472" name="Text Box 10"/>
          <p:cNvSpPr txBox="1">
            <a:spLocks noChangeArrowheads="1"/>
          </p:cNvSpPr>
          <p:nvPr/>
        </p:nvSpPr>
        <p:spPr bwMode="auto">
          <a:xfrm>
            <a:off x="7400925" y="5819775"/>
            <a:ext cx="2214563" cy="266700"/>
          </a:xfrm>
          <a:prstGeom prst="rect">
            <a:avLst/>
          </a:prstGeom>
          <a:solidFill>
            <a:srgbClr val="FFFFCC">
              <a:alpha val="39999"/>
            </a:srgbClr>
          </a:solidFill>
          <a:ln w="19050">
            <a:solidFill>
              <a:srgbClr val="0000CC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  <a:defRPr/>
            </a:pPr>
            <a:r>
              <a:rPr lang="ru-RU" sz="1050" dirty="0">
                <a:solidFill>
                  <a:schemeClr val="tx1"/>
                </a:solidFill>
              </a:rPr>
              <a:t>Максимальный </a:t>
            </a:r>
            <a:r>
              <a:rPr lang="ru-RU" sz="1050" dirty="0" err="1">
                <a:solidFill>
                  <a:schemeClr val="tx1"/>
                </a:solidFill>
              </a:rPr>
              <a:t>уров</a:t>
            </a:r>
            <a:r>
              <a:rPr lang="en-US" sz="1050" dirty="0">
                <a:solidFill>
                  <a:schemeClr val="tx1"/>
                </a:solidFill>
              </a:rPr>
              <a:t>e</a:t>
            </a:r>
            <a:r>
              <a:rPr lang="ru-RU" sz="1050" dirty="0" err="1">
                <a:solidFill>
                  <a:schemeClr val="tx1"/>
                </a:solidFill>
              </a:rPr>
              <a:t>нь</a:t>
            </a:r>
            <a:r>
              <a:rPr lang="ru-RU" sz="1050" dirty="0">
                <a:solidFill>
                  <a:schemeClr val="tx1"/>
                </a:solidFill>
              </a:rPr>
              <a:t> (350 см)</a:t>
            </a:r>
          </a:p>
        </p:txBody>
      </p:sp>
      <p:sp>
        <p:nvSpPr>
          <p:cNvPr id="18445" name="Line 78"/>
          <p:cNvSpPr>
            <a:spLocks noChangeShapeType="1"/>
          </p:cNvSpPr>
          <p:nvPr/>
        </p:nvSpPr>
        <p:spPr bwMode="auto">
          <a:xfrm flipH="1">
            <a:off x="7043738" y="6086475"/>
            <a:ext cx="357187" cy="714375"/>
          </a:xfrm>
          <a:prstGeom prst="line">
            <a:avLst/>
          </a:prstGeom>
          <a:noFill/>
          <a:ln w="19050">
            <a:solidFill>
              <a:srgbClr val="0000CC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8446" name="Line 79"/>
          <p:cNvSpPr>
            <a:spLocks noChangeShapeType="1"/>
          </p:cNvSpPr>
          <p:nvPr/>
        </p:nvSpPr>
        <p:spPr bwMode="auto">
          <a:xfrm>
            <a:off x="6257925" y="7015163"/>
            <a:ext cx="735013" cy="76200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8447" name="Line 80"/>
          <p:cNvSpPr>
            <a:spLocks noChangeShapeType="1"/>
          </p:cNvSpPr>
          <p:nvPr/>
        </p:nvSpPr>
        <p:spPr bwMode="auto">
          <a:xfrm flipH="1">
            <a:off x="7250113" y="6872288"/>
            <a:ext cx="293687" cy="43497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8448" name="Text Box 77"/>
          <p:cNvSpPr txBox="1">
            <a:spLocks noChangeArrowheads="1"/>
          </p:cNvSpPr>
          <p:nvPr/>
        </p:nvSpPr>
        <p:spPr bwMode="auto">
          <a:xfrm>
            <a:off x="4181475" y="6872288"/>
            <a:ext cx="2076450" cy="274637"/>
          </a:xfrm>
          <a:prstGeom prst="rect">
            <a:avLst/>
          </a:prstGeom>
          <a:solidFill>
            <a:srgbClr val="FFFFCC">
              <a:alpha val="43137"/>
            </a:srgbClr>
          </a:soli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100">
                <a:solidFill>
                  <a:schemeClr val="tx1"/>
                </a:solidFill>
              </a:rPr>
              <a:t>Начало подтопления (300 см)</a:t>
            </a:r>
          </a:p>
        </p:txBody>
      </p:sp>
      <p:sp>
        <p:nvSpPr>
          <p:cNvPr id="19477" name="Text Box 76"/>
          <p:cNvSpPr txBox="1">
            <a:spLocks noChangeArrowheads="1"/>
          </p:cNvSpPr>
          <p:nvPr/>
        </p:nvSpPr>
        <p:spPr bwMode="auto">
          <a:xfrm>
            <a:off x="7543800" y="6499225"/>
            <a:ext cx="1800225" cy="444500"/>
          </a:xfrm>
          <a:prstGeom prst="rect">
            <a:avLst/>
          </a:prstGeom>
          <a:solidFill>
            <a:srgbClr val="FFFFCC">
              <a:alpha val="41960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  <a:defRPr/>
            </a:pPr>
            <a:r>
              <a:rPr lang="ru-RU" sz="1050" dirty="0">
                <a:solidFill>
                  <a:schemeClr val="tx1"/>
                </a:solidFill>
              </a:rPr>
              <a:t>Критический уровень (200 см)</a:t>
            </a:r>
          </a:p>
        </p:txBody>
      </p:sp>
      <p:sp>
        <p:nvSpPr>
          <p:cNvPr id="18450" name="AutoShape 31"/>
          <p:cNvSpPr>
            <a:spLocks noChangeArrowheads="1"/>
          </p:cNvSpPr>
          <p:nvPr/>
        </p:nvSpPr>
        <p:spPr bwMode="auto">
          <a:xfrm>
            <a:off x="-4763" y="2516188"/>
            <a:ext cx="6286501" cy="1212850"/>
          </a:xfrm>
          <a:prstGeom prst="wedgeRoundRectCallout">
            <a:avLst>
              <a:gd name="adj1" fmla="val 8625"/>
              <a:gd name="adj2" fmla="val 50745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cs typeface="Times New Roman" pitchFamily="18" charset="0"/>
              </a:rPr>
              <a:t>Характеристики населенного пункта</a:t>
            </a:r>
          </a:p>
        </p:txBody>
      </p:sp>
      <p:sp>
        <p:nvSpPr>
          <p:cNvPr id="18451" name="AutoShape 94"/>
          <p:cNvSpPr>
            <a:spLocks noChangeArrowheads="1"/>
          </p:cNvSpPr>
          <p:nvPr/>
        </p:nvSpPr>
        <p:spPr bwMode="auto">
          <a:xfrm>
            <a:off x="4954588" y="4229100"/>
            <a:ext cx="4518025" cy="1071563"/>
          </a:xfrm>
          <a:prstGeom prst="wedgeRoundRectCallout">
            <a:avLst>
              <a:gd name="adj1" fmla="val -2486"/>
              <a:gd name="adj2" fmla="val 171199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latin typeface="Calibri" pitchFamily="34" charset="0"/>
              </a:rPr>
              <a:t>Уровень подъема воды максимальный</a:t>
            </a:r>
          </a:p>
        </p:txBody>
      </p:sp>
      <p:graphicFrame>
        <p:nvGraphicFramePr>
          <p:cNvPr id="18434" name="Object 19"/>
          <p:cNvGraphicFramePr>
            <a:graphicFrameLocks noChangeAspect="1"/>
          </p:cNvGraphicFramePr>
          <p:nvPr/>
        </p:nvGraphicFramePr>
        <p:xfrm>
          <a:off x="5097463" y="4627563"/>
          <a:ext cx="4338637" cy="646112"/>
        </p:xfrm>
        <a:graphic>
          <a:graphicData uri="http://schemas.openxmlformats.org/presentationml/2006/ole">
            <p:oleObj spid="_x0000_s18434" name="Worksheet" r:id="rId4" imgW="5857833" imgH="685800" progId="Excel.Sheet.8">
              <p:embed/>
            </p:oleObj>
          </a:graphicData>
        </a:graphic>
      </p:graphicFrame>
      <p:sp>
        <p:nvSpPr>
          <p:cNvPr id="18452" name="AutoShape 96"/>
          <p:cNvSpPr>
            <a:spLocks noChangeArrowheads="1"/>
          </p:cNvSpPr>
          <p:nvPr/>
        </p:nvSpPr>
        <p:spPr bwMode="auto">
          <a:xfrm>
            <a:off x="0" y="8586788"/>
            <a:ext cx="5108575" cy="923925"/>
          </a:xfrm>
          <a:prstGeom prst="wedgeRoundRectCallout">
            <a:avLst>
              <a:gd name="adj1" fmla="val 84375"/>
              <a:gd name="adj2" fmla="val -124495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latin typeface="Calibri" pitchFamily="34" charset="0"/>
              </a:rPr>
              <a:t>Уровень начала подтопления</a:t>
            </a:r>
          </a:p>
        </p:txBody>
      </p:sp>
      <p:graphicFrame>
        <p:nvGraphicFramePr>
          <p:cNvPr id="18435" name="Object 21"/>
          <p:cNvGraphicFramePr>
            <a:graphicFrameLocks noChangeAspect="1"/>
          </p:cNvGraphicFramePr>
          <p:nvPr/>
        </p:nvGraphicFramePr>
        <p:xfrm>
          <a:off x="93663" y="2868613"/>
          <a:ext cx="6021387" cy="788987"/>
        </p:xfrm>
        <a:graphic>
          <a:graphicData uri="http://schemas.openxmlformats.org/presentationml/2006/ole">
            <p:oleObj spid="_x0000_s18435" name="Worksheet" r:id="rId5" imgW="7076943" imgH="476280" progId="Excel.Sheet.8">
              <p:embed/>
            </p:oleObj>
          </a:graphicData>
        </a:graphic>
      </p:graphicFrame>
      <p:graphicFrame>
        <p:nvGraphicFramePr>
          <p:cNvPr id="18436" name="Object 22"/>
          <p:cNvGraphicFramePr>
            <a:graphicFrameLocks noChangeAspect="1"/>
          </p:cNvGraphicFramePr>
          <p:nvPr/>
        </p:nvGraphicFramePr>
        <p:xfrm>
          <a:off x="0" y="8920163"/>
          <a:ext cx="5072063" cy="646112"/>
        </p:xfrm>
        <a:graphic>
          <a:graphicData uri="http://schemas.openxmlformats.org/presentationml/2006/ole">
            <p:oleObj spid="_x0000_s18436" name="Worksheet" r:id="rId6" imgW="5857833" imgH="685800" progId="Excel.Sheet.8">
              <p:embed/>
            </p:oleObj>
          </a:graphicData>
        </a:graphic>
      </p:graphicFrame>
      <p:sp>
        <p:nvSpPr>
          <p:cNvPr id="18453" name="Text Box 147"/>
          <p:cNvSpPr txBox="1">
            <a:spLocks noChangeArrowheads="1"/>
          </p:cNvSpPr>
          <p:nvPr/>
        </p:nvSpPr>
        <p:spPr bwMode="auto">
          <a:xfrm>
            <a:off x="6615113" y="2371725"/>
            <a:ext cx="2306637" cy="4286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8454" name="Text Box 147"/>
          <p:cNvSpPr txBox="1">
            <a:spLocks noChangeArrowheads="1"/>
          </p:cNvSpPr>
          <p:nvPr/>
        </p:nvSpPr>
        <p:spPr bwMode="auto">
          <a:xfrm>
            <a:off x="10115550" y="2514600"/>
            <a:ext cx="1630363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90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 в зону возможного затопления</a:t>
            </a:r>
          </a:p>
          <a:p>
            <a:pPr algn="ctr"/>
            <a:r>
              <a:rPr lang="ru-RU" sz="900">
                <a:solidFill>
                  <a:schemeClr val="tx1"/>
                </a:solidFill>
              </a:rPr>
              <a:t>не подпадают.</a:t>
            </a:r>
          </a:p>
        </p:txBody>
      </p:sp>
      <p:sp>
        <p:nvSpPr>
          <p:cNvPr id="18455" name="AutoShape 107"/>
          <p:cNvSpPr>
            <a:spLocks noChangeArrowheads="1"/>
          </p:cNvSpPr>
          <p:nvPr/>
        </p:nvSpPr>
        <p:spPr bwMode="auto">
          <a:xfrm>
            <a:off x="5643563" y="3871913"/>
            <a:ext cx="1543050" cy="3048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 b="1" i="1">
                <a:solidFill>
                  <a:srgbClr val="0000FF"/>
                </a:solidFill>
              </a:rPr>
              <a:t>с.п. Катыр-Юрт.</a:t>
            </a:r>
          </a:p>
        </p:txBody>
      </p:sp>
      <p:sp>
        <p:nvSpPr>
          <p:cNvPr id="18456" name="Oval 292"/>
          <p:cNvSpPr>
            <a:spLocks noChangeArrowheads="1"/>
          </p:cNvSpPr>
          <p:nvPr/>
        </p:nvSpPr>
        <p:spPr bwMode="auto">
          <a:xfrm>
            <a:off x="4327525" y="5086350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8457" name="Oval 292"/>
          <p:cNvSpPr>
            <a:spLocks noChangeArrowheads="1"/>
          </p:cNvSpPr>
          <p:nvPr/>
        </p:nvSpPr>
        <p:spPr bwMode="auto">
          <a:xfrm>
            <a:off x="7686675" y="551338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8458" name="AutoShape 79"/>
          <p:cNvSpPr>
            <a:spLocks noChangeArrowheads="1"/>
          </p:cNvSpPr>
          <p:nvPr/>
        </p:nvSpPr>
        <p:spPr bwMode="auto">
          <a:xfrm>
            <a:off x="7758113" y="7086600"/>
            <a:ext cx="1500187" cy="928688"/>
          </a:xfrm>
          <a:prstGeom prst="wedgeRectCallout">
            <a:avLst>
              <a:gd name="adj1" fmla="val -98986"/>
              <a:gd name="adj2" fmla="val 68880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 defTabSz="1709738"/>
            <a:r>
              <a:rPr lang="ru-RU" sz="1000" dirty="0" err="1">
                <a:solidFill>
                  <a:srgbClr val="FF0000"/>
                </a:solidFill>
              </a:rPr>
              <a:t>р.Шалажа</a:t>
            </a:r>
            <a:endParaRPr lang="ru-RU" sz="1000" dirty="0">
              <a:solidFill>
                <a:srgbClr val="FF0000"/>
              </a:solidFill>
            </a:endParaRP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Протяженность- 38  км.</a:t>
            </a: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Характер </a:t>
            </a:r>
            <a:r>
              <a:rPr lang="ru-RU" sz="900" dirty="0" err="1">
                <a:solidFill>
                  <a:schemeClr val="tx1"/>
                </a:solidFill>
              </a:rPr>
              <a:t>дна-галичный</a:t>
            </a:r>
            <a:endParaRPr lang="ru-RU" sz="900" dirty="0">
              <a:solidFill>
                <a:schemeClr val="tx1"/>
              </a:solidFill>
            </a:endParaRP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Скорость-0.5 м/с</a:t>
            </a: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Ширина-2-4м</a:t>
            </a: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Глубина-0.5-1.м</a:t>
            </a:r>
          </a:p>
        </p:txBody>
      </p:sp>
      <p:sp>
        <p:nvSpPr>
          <p:cNvPr id="18459" name="Oval 237"/>
          <p:cNvSpPr>
            <a:spLocks noChangeArrowheads="1"/>
          </p:cNvSpPr>
          <p:nvPr/>
        </p:nvSpPr>
        <p:spPr bwMode="auto">
          <a:xfrm>
            <a:off x="7110413" y="6799263"/>
            <a:ext cx="219075" cy="215900"/>
          </a:xfrm>
          <a:prstGeom prst="ellipse">
            <a:avLst/>
          </a:prstGeom>
          <a:solidFill>
            <a:srgbClr val="00B0F0">
              <a:alpha val="70979"/>
            </a:srgbClr>
          </a:solidFill>
          <a:ln w="31750" algn="ctr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000000"/>
            </a:prstShdw>
          </a:effectLst>
        </p:spPr>
        <p:txBody>
          <a:bodyPr wrap="none" lIns="91372" tIns="45687" rIns="91372" bIns="45687" anchor="ctr"/>
          <a:lstStyle/>
          <a:p>
            <a:pPr algn="ctr" defTabSz="1279525"/>
            <a:r>
              <a:rPr lang="ru-RU" sz="130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18460" name="Group 150"/>
          <p:cNvGrpSpPr>
            <a:grpSpLocks/>
          </p:cNvGrpSpPr>
          <p:nvPr/>
        </p:nvGrpSpPr>
        <p:grpSpPr bwMode="auto">
          <a:xfrm>
            <a:off x="6900863" y="7372350"/>
            <a:ext cx="323850" cy="323850"/>
            <a:chOff x="4416" y="2880"/>
            <a:chExt cx="816" cy="816"/>
          </a:xfrm>
        </p:grpSpPr>
        <p:grpSp>
          <p:nvGrpSpPr>
            <p:cNvPr id="18798" name="Group 151"/>
            <p:cNvGrpSpPr>
              <a:grpSpLocks/>
            </p:cNvGrpSpPr>
            <p:nvPr/>
          </p:nvGrpSpPr>
          <p:grpSpPr bwMode="auto">
            <a:xfrm>
              <a:off x="4416" y="2880"/>
              <a:ext cx="816" cy="809"/>
              <a:chOff x="4423" y="2887"/>
              <a:chExt cx="809" cy="809"/>
            </a:xfrm>
          </p:grpSpPr>
          <p:sp>
            <p:nvSpPr>
              <p:cNvPr id="18800" name="Freeform 152"/>
              <p:cNvSpPr>
                <a:spLocks/>
              </p:cNvSpPr>
              <p:nvPr/>
            </p:nvSpPr>
            <p:spPr bwMode="auto">
              <a:xfrm>
                <a:off x="4423" y="2887"/>
                <a:ext cx="809" cy="809"/>
              </a:xfrm>
              <a:custGeom>
                <a:avLst/>
                <a:gdLst>
                  <a:gd name="T0" fmla="*/ 446 w 809"/>
                  <a:gd name="T1" fmla="*/ 2 h 809"/>
                  <a:gd name="T2" fmla="*/ 505 w 809"/>
                  <a:gd name="T3" fmla="*/ 14 h 809"/>
                  <a:gd name="T4" fmla="*/ 561 w 809"/>
                  <a:gd name="T5" fmla="*/ 33 h 809"/>
                  <a:gd name="T6" fmla="*/ 614 w 809"/>
                  <a:gd name="T7" fmla="*/ 59 h 809"/>
                  <a:gd name="T8" fmla="*/ 661 w 809"/>
                  <a:gd name="T9" fmla="*/ 93 h 809"/>
                  <a:gd name="T10" fmla="*/ 704 w 809"/>
                  <a:gd name="T11" fmla="*/ 133 h 809"/>
                  <a:gd name="T12" fmla="*/ 739 w 809"/>
                  <a:gd name="T13" fmla="*/ 179 h 809"/>
                  <a:gd name="T14" fmla="*/ 769 w 809"/>
                  <a:gd name="T15" fmla="*/ 229 h 809"/>
                  <a:gd name="T16" fmla="*/ 791 w 809"/>
                  <a:gd name="T17" fmla="*/ 285 h 809"/>
                  <a:gd name="T18" fmla="*/ 804 w 809"/>
                  <a:gd name="T19" fmla="*/ 343 h 809"/>
                  <a:gd name="T20" fmla="*/ 809 w 809"/>
                  <a:gd name="T21" fmla="*/ 405 h 809"/>
                  <a:gd name="T22" fmla="*/ 804 w 809"/>
                  <a:gd name="T23" fmla="*/ 466 h 809"/>
                  <a:gd name="T24" fmla="*/ 791 w 809"/>
                  <a:gd name="T25" fmla="*/ 524 h 809"/>
                  <a:gd name="T26" fmla="*/ 769 w 809"/>
                  <a:gd name="T27" fmla="*/ 580 h 809"/>
                  <a:gd name="T28" fmla="*/ 739 w 809"/>
                  <a:gd name="T29" fmla="*/ 630 h 809"/>
                  <a:gd name="T30" fmla="*/ 704 w 809"/>
                  <a:gd name="T31" fmla="*/ 676 h 809"/>
                  <a:gd name="T32" fmla="*/ 661 w 809"/>
                  <a:gd name="T33" fmla="*/ 716 h 809"/>
                  <a:gd name="T34" fmla="*/ 614 w 809"/>
                  <a:gd name="T35" fmla="*/ 750 h 809"/>
                  <a:gd name="T36" fmla="*/ 561 w 809"/>
                  <a:gd name="T37" fmla="*/ 776 h 809"/>
                  <a:gd name="T38" fmla="*/ 505 w 809"/>
                  <a:gd name="T39" fmla="*/ 795 h 809"/>
                  <a:gd name="T40" fmla="*/ 446 w 809"/>
                  <a:gd name="T41" fmla="*/ 807 h 809"/>
                  <a:gd name="T42" fmla="*/ 384 w 809"/>
                  <a:gd name="T43" fmla="*/ 809 h 809"/>
                  <a:gd name="T44" fmla="*/ 323 w 809"/>
                  <a:gd name="T45" fmla="*/ 800 h 809"/>
                  <a:gd name="T46" fmla="*/ 266 w 809"/>
                  <a:gd name="T47" fmla="*/ 784 h 809"/>
                  <a:gd name="T48" fmla="*/ 213 w 809"/>
                  <a:gd name="T49" fmla="*/ 760 h 809"/>
                  <a:gd name="T50" fmla="*/ 163 w 809"/>
                  <a:gd name="T51" fmla="*/ 728 h 809"/>
                  <a:gd name="T52" fmla="*/ 118 w 809"/>
                  <a:gd name="T53" fmla="*/ 691 h 809"/>
                  <a:gd name="T54" fmla="*/ 81 w 809"/>
                  <a:gd name="T55" fmla="*/ 646 h 809"/>
                  <a:gd name="T56" fmla="*/ 49 w 809"/>
                  <a:gd name="T57" fmla="*/ 596 h 809"/>
                  <a:gd name="T58" fmla="*/ 25 w 809"/>
                  <a:gd name="T59" fmla="*/ 543 h 809"/>
                  <a:gd name="T60" fmla="*/ 9 w 809"/>
                  <a:gd name="T61" fmla="*/ 486 h 809"/>
                  <a:gd name="T62" fmla="*/ 0 w 809"/>
                  <a:gd name="T63" fmla="*/ 425 h 809"/>
                  <a:gd name="T64" fmla="*/ 2 w 809"/>
                  <a:gd name="T65" fmla="*/ 363 h 809"/>
                  <a:gd name="T66" fmla="*/ 14 w 809"/>
                  <a:gd name="T67" fmla="*/ 304 h 809"/>
                  <a:gd name="T68" fmla="*/ 33 w 809"/>
                  <a:gd name="T69" fmla="*/ 248 h 809"/>
                  <a:gd name="T70" fmla="*/ 59 w 809"/>
                  <a:gd name="T71" fmla="*/ 195 h 809"/>
                  <a:gd name="T72" fmla="*/ 93 w 809"/>
                  <a:gd name="T73" fmla="*/ 148 h 809"/>
                  <a:gd name="T74" fmla="*/ 133 w 809"/>
                  <a:gd name="T75" fmla="*/ 105 h 809"/>
                  <a:gd name="T76" fmla="*/ 179 w 809"/>
                  <a:gd name="T77" fmla="*/ 70 h 809"/>
                  <a:gd name="T78" fmla="*/ 229 w 809"/>
                  <a:gd name="T79" fmla="*/ 40 h 809"/>
                  <a:gd name="T80" fmla="*/ 285 w 809"/>
                  <a:gd name="T81" fmla="*/ 18 h 809"/>
                  <a:gd name="T82" fmla="*/ 343 w 809"/>
                  <a:gd name="T83" fmla="*/ 5 h 809"/>
                  <a:gd name="T84" fmla="*/ 405 w 809"/>
                  <a:gd name="T85" fmla="*/ 0 h 8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9"/>
                  <a:gd name="T130" fmla="*/ 0 h 809"/>
                  <a:gd name="T131" fmla="*/ 809 w 809"/>
                  <a:gd name="T132" fmla="*/ 809 h 8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9" h="809">
                    <a:moveTo>
                      <a:pt x="405" y="0"/>
                    </a:moveTo>
                    <a:lnTo>
                      <a:pt x="425" y="0"/>
                    </a:lnTo>
                    <a:lnTo>
                      <a:pt x="446" y="2"/>
                    </a:lnTo>
                    <a:lnTo>
                      <a:pt x="466" y="5"/>
                    </a:lnTo>
                    <a:lnTo>
                      <a:pt x="486" y="9"/>
                    </a:lnTo>
                    <a:lnTo>
                      <a:pt x="505" y="14"/>
                    </a:lnTo>
                    <a:lnTo>
                      <a:pt x="524" y="18"/>
                    </a:lnTo>
                    <a:lnTo>
                      <a:pt x="543" y="25"/>
                    </a:lnTo>
                    <a:lnTo>
                      <a:pt x="561" y="33"/>
                    </a:lnTo>
                    <a:lnTo>
                      <a:pt x="580" y="40"/>
                    </a:lnTo>
                    <a:lnTo>
                      <a:pt x="596" y="49"/>
                    </a:lnTo>
                    <a:lnTo>
                      <a:pt x="614" y="59"/>
                    </a:lnTo>
                    <a:lnTo>
                      <a:pt x="630" y="70"/>
                    </a:lnTo>
                    <a:lnTo>
                      <a:pt x="646" y="81"/>
                    </a:lnTo>
                    <a:lnTo>
                      <a:pt x="661" y="93"/>
                    </a:lnTo>
                    <a:lnTo>
                      <a:pt x="676" y="105"/>
                    </a:lnTo>
                    <a:lnTo>
                      <a:pt x="691" y="118"/>
                    </a:lnTo>
                    <a:lnTo>
                      <a:pt x="704" y="133"/>
                    </a:lnTo>
                    <a:lnTo>
                      <a:pt x="716" y="148"/>
                    </a:lnTo>
                    <a:lnTo>
                      <a:pt x="728" y="163"/>
                    </a:lnTo>
                    <a:lnTo>
                      <a:pt x="739" y="179"/>
                    </a:lnTo>
                    <a:lnTo>
                      <a:pt x="750" y="195"/>
                    </a:lnTo>
                    <a:lnTo>
                      <a:pt x="760" y="213"/>
                    </a:lnTo>
                    <a:lnTo>
                      <a:pt x="769" y="229"/>
                    </a:lnTo>
                    <a:lnTo>
                      <a:pt x="776" y="248"/>
                    </a:lnTo>
                    <a:lnTo>
                      <a:pt x="784" y="266"/>
                    </a:lnTo>
                    <a:lnTo>
                      <a:pt x="791" y="285"/>
                    </a:lnTo>
                    <a:lnTo>
                      <a:pt x="795" y="304"/>
                    </a:lnTo>
                    <a:lnTo>
                      <a:pt x="800" y="323"/>
                    </a:lnTo>
                    <a:lnTo>
                      <a:pt x="804" y="343"/>
                    </a:lnTo>
                    <a:lnTo>
                      <a:pt x="807" y="363"/>
                    </a:lnTo>
                    <a:lnTo>
                      <a:pt x="809" y="384"/>
                    </a:lnTo>
                    <a:lnTo>
                      <a:pt x="809" y="405"/>
                    </a:lnTo>
                    <a:lnTo>
                      <a:pt x="809" y="425"/>
                    </a:lnTo>
                    <a:lnTo>
                      <a:pt x="807" y="446"/>
                    </a:lnTo>
                    <a:lnTo>
                      <a:pt x="804" y="466"/>
                    </a:lnTo>
                    <a:lnTo>
                      <a:pt x="800" y="486"/>
                    </a:lnTo>
                    <a:lnTo>
                      <a:pt x="795" y="505"/>
                    </a:lnTo>
                    <a:lnTo>
                      <a:pt x="791" y="524"/>
                    </a:lnTo>
                    <a:lnTo>
                      <a:pt x="784" y="543"/>
                    </a:lnTo>
                    <a:lnTo>
                      <a:pt x="776" y="561"/>
                    </a:lnTo>
                    <a:lnTo>
                      <a:pt x="769" y="580"/>
                    </a:lnTo>
                    <a:lnTo>
                      <a:pt x="760" y="596"/>
                    </a:lnTo>
                    <a:lnTo>
                      <a:pt x="750" y="614"/>
                    </a:lnTo>
                    <a:lnTo>
                      <a:pt x="739" y="630"/>
                    </a:lnTo>
                    <a:lnTo>
                      <a:pt x="728" y="646"/>
                    </a:lnTo>
                    <a:lnTo>
                      <a:pt x="716" y="661"/>
                    </a:lnTo>
                    <a:lnTo>
                      <a:pt x="704" y="676"/>
                    </a:lnTo>
                    <a:lnTo>
                      <a:pt x="691" y="691"/>
                    </a:lnTo>
                    <a:lnTo>
                      <a:pt x="676" y="704"/>
                    </a:lnTo>
                    <a:lnTo>
                      <a:pt x="661" y="716"/>
                    </a:lnTo>
                    <a:lnTo>
                      <a:pt x="646" y="728"/>
                    </a:lnTo>
                    <a:lnTo>
                      <a:pt x="630" y="739"/>
                    </a:lnTo>
                    <a:lnTo>
                      <a:pt x="614" y="750"/>
                    </a:lnTo>
                    <a:lnTo>
                      <a:pt x="596" y="760"/>
                    </a:lnTo>
                    <a:lnTo>
                      <a:pt x="580" y="769"/>
                    </a:lnTo>
                    <a:lnTo>
                      <a:pt x="561" y="776"/>
                    </a:lnTo>
                    <a:lnTo>
                      <a:pt x="543" y="784"/>
                    </a:lnTo>
                    <a:lnTo>
                      <a:pt x="524" y="791"/>
                    </a:lnTo>
                    <a:lnTo>
                      <a:pt x="505" y="795"/>
                    </a:lnTo>
                    <a:lnTo>
                      <a:pt x="486" y="800"/>
                    </a:lnTo>
                    <a:lnTo>
                      <a:pt x="466" y="804"/>
                    </a:lnTo>
                    <a:lnTo>
                      <a:pt x="446" y="807"/>
                    </a:lnTo>
                    <a:lnTo>
                      <a:pt x="425" y="809"/>
                    </a:lnTo>
                    <a:lnTo>
                      <a:pt x="405" y="809"/>
                    </a:lnTo>
                    <a:lnTo>
                      <a:pt x="384" y="809"/>
                    </a:lnTo>
                    <a:lnTo>
                      <a:pt x="363" y="807"/>
                    </a:lnTo>
                    <a:lnTo>
                      <a:pt x="343" y="804"/>
                    </a:lnTo>
                    <a:lnTo>
                      <a:pt x="323" y="800"/>
                    </a:lnTo>
                    <a:lnTo>
                      <a:pt x="304" y="795"/>
                    </a:lnTo>
                    <a:lnTo>
                      <a:pt x="285" y="791"/>
                    </a:lnTo>
                    <a:lnTo>
                      <a:pt x="266" y="784"/>
                    </a:lnTo>
                    <a:lnTo>
                      <a:pt x="248" y="776"/>
                    </a:lnTo>
                    <a:lnTo>
                      <a:pt x="229" y="769"/>
                    </a:lnTo>
                    <a:lnTo>
                      <a:pt x="213" y="760"/>
                    </a:lnTo>
                    <a:lnTo>
                      <a:pt x="195" y="750"/>
                    </a:lnTo>
                    <a:lnTo>
                      <a:pt x="179" y="739"/>
                    </a:lnTo>
                    <a:lnTo>
                      <a:pt x="163" y="728"/>
                    </a:lnTo>
                    <a:lnTo>
                      <a:pt x="148" y="716"/>
                    </a:lnTo>
                    <a:lnTo>
                      <a:pt x="133" y="704"/>
                    </a:lnTo>
                    <a:lnTo>
                      <a:pt x="118" y="691"/>
                    </a:lnTo>
                    <a:lnTo>
                      <a:pt x="105" y="676"/>
                    </a:lnTo>
                    <a:lnTo>
                      <a:pt x="93" y="661"/>
                    </a:lnTo>
                    <a:lnTo>
                      <a:pt x="81" y="646"/>
                    </a:lnTo>
                    <a:lnTo>
                      <a:pt x="70" y="630"/>
                    </a:lnTo>
                    <a:lnTo>
                      <a:pt x="59" y="614"/>
                    </a:lnTo>
                    <a:lnTo>
                      <a:pt x="49" y="596"/>
                    </a:lnTo>
                    <a:lnTo>
                      <a:pt x="40" y="580"/>
                    </a:lnTo>
                    <a:lnTo>
                      <a:pt x="33" y="561"/>
                    </a:lnTo>
                    <a:lnTo>
                      <a:pt x="25" y="543"/>
                    </a:lnTo>
                    <a:lnTo>
                      <a:pt x="18" y="524"/>
                    </a:lnTo>
                    <a:lnTo>
                      <a:pt x="14" y="505"/>
                    </a:lnTo>
                    <a:lnTo>
                      <a:pt x="9" y="486"/>
                    </a:lnTo>
                    <a:lnTo>
                      <a:pt x="5" y="466"/>
                    </a:lnTo>
                    <a:lnTo>
                      <a:pt x="2" y="446"/>
                    </a:lnTo>
                    <a:lnTo>
                      <a:pt x="0" y="425"/>
                    </a:lnTo>
                    <a:lnTo>
                      <a:pt x="0" y="405"/>
                    </a:lnTo>
                    <a:lnTo>
                      <a:pt x="0" y="384"/>
                    </a:lnTo>
                    <a:lnTo>
                      <a:pt x="2" y="363"/>
                    </a:lnTo>
                    <a:lnTo>
                      <a:pt x="5" y="343"/>
                    </a:lnTo>
                    <a:lnTo>
                      <a:pt x="9" y="323"/>
                    </a:lnTo>
                    <a:lnTo>
                      <a:pt x="14" y="304"/>
                    </a:lnTo>
                    <a:lnTo>
                      <a:pt x="18" y="285"/>
                    </a:lnTo>
                    <a:lnTo>
                      <a:pt x="25" y="266"/>
                    </a:lnTo>
                    <a:lnTo>
                      <a:pt x="33" y="248"/>
                    </a:lnTo>
                    <a:lnTo>
                      <a:pt x="40" y="229"/>
                    </a:lnTo>
                    <a:lnTo>
                      <a:pt x="49" y="213"/>
                    </a:lnTo>
                    <a:lnTo>
                      <a:pt x="59" y="195"/>
                    </a:lnTo>
                    <a:lnTo>
                      <a:pt x="70" y="179"/>
                    </a:lnTo>
                    <a:lnTo>
                      <a:pt x="81" y="163"/>
                    </a:lnTo>
                    <a:lnTo>
                      <a:pt x="93" y="148"/>
                    </a:lnTo>
                    <a:lnTo>
                      <a:pt x="105" y="133"/>
                    </a:lnTo>
                    <a:lnTo>
                      <a:pt x="118" y="118"/>
                    </a:lnTo>
                    <a:lnTo>
                      <a:pt x="133" y="105"/>
                    </a:lnTo>
                    <a:lnTo>
                      <a:pt x="148" y="93"/>
                    </a:lnTo>
                    <a:lnTo>
                      <a:pt x="163" y="81"/>
                    </a:lnTo>
                    <a:lnTo>
                      <a:pt x="179" y="70"/>
                    </a:lnTo>
                    <a:lnTo>
                      <a:pt x="195" y="59"/>
                    </a:lnTo>
                    <a:lnTo>
                      <a:pt x="213" y="49"/>
                    </a:lnTo>
                    <a:lnTo>
                      <a:pt x="229" y="40"/>
                    </a:lnTo>
                    <a:lnTo>
                      <a:pt x="248" y="33"/>
                    </a:lnTo>
                    <a:lnTo>
                      <a:pt x="266" y="25"/>
                    </a:lnTo>
                    <a:lnTo>
                      <a:pt x="285" y="18"/>
                    </a:lnTo>
                    <a:lnTo>
                      <a:pt x="304" y="14"/>
                    </a:lnTo>
                    <a:lnTo>
                      <a:pt x="323" y="9"/>
                    </a:lnTo>
                    <a:lnTo>
                      <a:pt x="343" y="5"/>
                    </a:lnTo>
                    <a:lnTo>
                      <a:pt x="363" y="2"/>
                    </a:lnTo>
                    <a:lnTo>
                      <a:pt x="384" y="0"/>
                    </a:lnTo>
                    <a:lnTo>
                      <a:pt x="405" y="0"/>
                    </a:lnTo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18801" name="Freeform 153"/>
              <p:cNvSpPr>
                <a:spLocks/>
              </p:cNvSpPr>
              <p:nvPr/>
            </p:nvSpPr>
            <p:spPr bwMode="auto">
              <a:xfrm>
                <a:off x="4456" y="2921"/>
                <a:ext cx="745" cy="745"/>
              </a:xfrm>
              <a:custGeom>
                <a:avLst/>
                <a:gdLst>
                  <a:gd name="T0" fmla="*/ 411 w 745"/>
                  <a:gd name="T1" fmla="*/ 2 h 745"/>
                  <a:gd name="T2" fmla="*/ 466 w 745"/>
                  <a:gd name="T3" fmla="*/ 12 h 745"/>
                  <a:gd name="T4" fmla="*/ 518 w 745"/>
                  <a:gd name="T5" fmla="*/ 30 h 745"/>
                  <a:gd name="T6" fmla="*/ 566 w 745"/>
                  <a:gd name="T7" fmla="*/ 53 h 745"/>
                  <a:gd name="T8" fmla="*/ 609 w 745"/>
                  <a:gd name="T9" fmla="*/ 86 h 745"/>
                  <a:gd name="T10" fmla="*/ 649 w 745"/>
                  <a:gd name="T11" fmla="*/ 123 h 745"/>
                  <a:gd name="T12" fmla="*/ 681 w 745"/>
                  <a:gd name="T13" fmla="*/ 164 h 745"/>
                  <a:gd name="T14" fmla="*/ 708 w 745"/>
                  <a:gd name="T15" fmla="*/ 211 h 745"/>
                  <a:gd name="T16" fmla="*/ 728 w 745"/>
                  <a:gd name="T17" fmla="*/ 261 h 745"/>
                  <a:gd name="T18" fmla="*/ 740 w 745"/>
                  <a:gd name="T19" fmla="*/ 316 h 745"/>
                  <a:gd name="T20" fmla="*/ 745 w 745"/>
                  <a:gd name="T21" fmla="*/ 372 h 745"/>
                  <a:gd name="T22" fmla="*/ 740 w 745"/>
                  <a:gd name="T23" fmla="*/ 429 h 745"/>
                  <a:gd name="T24" fmla="*/ 728 w 745"/>
                  <a:gd name="T25" fmla="*/ 483 h 745"/>
                  <a:gd name="T26" fmla="*/ 708 w 745"/>
                  <a:gd name="T27" fmla="*/ 534 h 745"/>
                  <a:gd name="T28" fmla="*/ 681 w 745"/>
                  <a:gd name="T29" fmla="*/ 580 h 745"/>
                  <a:gd name="T30" fmla="*/ 649 w 745"/>
                  <a:gd name="T31" fmla="*/ 623 h 745"/>
                  <a:gd name="T32" fmla="*/ 609 w 745"/>
                  <a:gd name="T33" fmla="*/ 660 h 745"/>
                  <a:gd name="T34" fmla="*/ 566 w 745"/>
                  <a:gd name="T35" fmla="*/ 691 h 745"/>
                  <a:gd name="T36" fmla="*/ 518 w 745"/>
                  <a:gd name="T37" fmla="*/ 716 h 745"/>
                  <a:gd name="T38" fmla="*/ 466 w 745"/>
                  <a:gd name="T39" fmla="*/ 733 h 745"/>
                  <a:gd name="T40" fmla="*/ 411 w 745"/>
                  <a:gd name="T41" fmla="*/ 744 h 745"/>
                  <a:gd name="T42" fmla="*/ 354 w 745"/>
                  <a:gd name="T43" fmla="*/ 745 h 745"/>
                  <a:gd name="T44" fmla="*/ 298 w 745"/>
                  <a:gd name="T45" fmla="*/ 738 h 745"/>
                  <a:gd name="T46" fmla="*/ 245 w 745"/>
                  <a:gd name="T47" fmla="*/ 723 h 745"/>
                  <a:gd name="T48" fmla="*/ 196 w 745"/>
                  <a:gd name="T49" fmla="*/ 699 h 745"/>
                  <a:gd name="T50" fmla="*/ 150 w 745"/>
                  <a:gd name="T51" fmla="*/ 671 h 745"/>
                  <a:gd name="T52" fmla="*/ 109 w 745"/>
                  <a:gd name="T53" fmla="*/ 636 h 745"/>
                  <a:gd name="T54" fmla="*/ 74 w 745"/>
                  <a:gd name="T55" fmla="*/ 595 h 745"/>
                  <a:gd name="T56" fmla="*/ 46 w 745"/>
                  <a:gd name="T57" fmla="*/ 550 h 745"/>
                  <a:gd name="T58" fmla="*/ 23 w 745"/>
                  <a:gd name="T59" fmla="*/ 500 h 745"/>
                  <a:gd name="T60" fmla="*/ 7 w 745"/>
                  <a:gd name="T61" fmla="*/ 447 h 745"/>
                  <a:gd name="T62" fmla="*/ 0 w 745"/>
                  <a:gd name="T63" fmla="*/ 391 h 745"/>
                  <a:gd name="T64" fmla="*/ 1 w 745"/>
                  <a:gd name="T65" fmla="*/ 335 h 745"/>
                  <a:gd name="T66" fmla="*/ 12 w 745"/>
                  <a:gd name="T67" fmla="*/ 279 h 745"/>
                  <a:gd name="T68" fmla="*/ 29 w 745"/>
                  <a:gd name="T69" fmla="*/ 227 h 745"/>
                  <a:gd name="T70" fmla="*/ 54 w 745"/>
                  <a:gd name="T71" fmla="*/ 180 h 745"/>
                  <a:gd name="T72" fmla="*/ 85 w 745"/>
                  <a:gd name="T73" fmla="*/ 136 h 745"/>
                  <a:gd name="T74" fmla="*/ 122 w 745"/>
                  <a:gd name="T75" fmla="*/ 98 h 745"/>
                  <a:gd name="T76" fmla="*/ 165 w 745"/>
                  <a:gd name="T77" fmla="*/ 64 h 745"/>
                  <a:gd name="T78" fmla="*/ 211 w 745"/>
                  <a:gd name="T79" fmla="*/ 37 h 745"/>
                  <a:gd name="T80" fmla="*/ 262 w 745"/>
                  <a:gd name="T81" fmla="*/ 17 h 745"/>
                  <a:gd name="T82" fmla="*/ 315 w 745"/>
                  <a:gd name="T83" fmla="*/ 5 h 745"/>
                  <a:gd name="T84" fmla="*/ 373 w 745"/>
                  <a:gd name="T85" fmla="*/ 0 h 7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5"/>
                  <a:gd name="T130" fmla="*/ 0 h 745"/>
                  <a:gd name="T131" fmla="*/ 745 w 745"/>
                  <a:gd name="T132" fmla="*/ 745 h 7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5" h="745">
                    <a:moveTo>
                      <a:pt x="373" y="0"/>
                    </a:moveTo>
                    <a:lnTo>
                      <a:pt x="392" y="0"/>
                    </a:lnTo>
                    <a:lnTo>
                      <a:pt x="411" y="2"/>
                    </a:lnTo>
                    <a:lnTo>
                      <a:pt x="429" y="5"/>
                    </a:lnTo>
                    <a:lnTo>
                      <a:pt x="448" y="8"/>
                    </a:lnTo>
                    <a:lnTo>
                      <a:pt x="466" y="12"/>
                    </a:lnTo>
                    <a:lnTo>
                      <a:pt x="484" y="17"/>
                    </a:lnTo>
                    <a:lnTo>
                      <a:pt x="500" y="22"/>
                    </a:lnTo>
                    <a:lnTo>
                      <a:pt x="518" y="30"/>
                    </a:lnTo>
                    <a:lnTo>
                      <a:pt x="534" y="37"/>
                    </a:lnTo>
                    <a:lnTo>
                      <a:pt x="550" y="45"/>
                    </a:lnTo>
                    <a:lnTo>
                      <a:pt x="566" y="53"/>
                    </a:lnTo>
                    <a:lnTo>
                      <a:pt x="581" y="64"/>
                    </a:lnTo>
                    <a:lnTo>
                      <a:pt x="596" y="74"/>
                    </a:lnTo>
                    <a:lnTo>
                      <a:pt x="609" y="86"/>
                    </a:lnTo>
                    <a:lnTo>
                      <a:pt x="622" y="98"/>
                    </a:lnTo>
                    <a:lnTo>
                      <a:pt x="636" y="109"/>
                    </a:lnTo>
                    <a:lnTo>
                      <a:pt x="649" y="123"/>
                    </a:lnTo>
                    <a:lnTo>
                      <a:pt x="661" y="136"/>
                    </a:lnTo>
                    <a:lnTo>
                      <a:pt x="671" y="149"/>
                    </a:lnTo>
                    <a:lnTo>
                      <a:pt x="681" y="164"/>
                    </a:lnTo>
                    <a:lnTo>
                      <a:pt x="692" y="180"/>
                    </a:lnTo>
                    <a:lnTo>
                      <a:pt x="700" y="195"/>
                    </a:lnTo>
                    <a:lnTo>
                      <a:pt x="708" y="211"/>
                    </a:lnTo>
                    <a:lnTo>
                      <a:pt x="715" y="227"/>
                    </a:lnTo>
                    <a:lnTo>
                      <a:pt x="723" y="245"/>
                    </a:lnTo>
                    <a:lnTo>
                      <a:pt x="728" y="261"/>
                    </a:lnTo>
                    <a:lnTo>
                      <a:pt x="733" y="279"/>
                    </a:lnTo>
                    <a:lnTo>
                      <a:pt x="737" y="298"/>
                    </a:lnTo>
                    <a:lnTo>
                      <a:pt x="740" y="316"/>
                    </a:lnTo>
                    <a:lnTo>
                      <a:pt x="743" y="335"/>
                    </a:lnTo>
                    <a:lnTo>
                      <a:pt x="745" y="353"/>
                    </a:lnTo>
                    <a:lnTo>
                      <a:pt x="745" y="372"/>
                    </a:lnTo>
                    <a:lnTo>
                      <a:pt x="745" y="391"/>
                    </a:lnTo>
                    <a:lnTo>
                      <a:pt x="743" y="410"/>
                    </a:lnTo>
                    <a:lnTo>
                      <a:pt x="740" y="429"/>
                    </a:lnTo>
                    <a:lnTo>
                      <a:pt x="737" y="447"/>
                    </a:lnTo>
                    <a:lnTo>
                      <a:pt x="733" y="465"/>
                    </a:lnTo>
                    <a:lnTo>
                      <a:pt x="728" y="483"/>
                    </a:lnTo>
                    <a:lnTo>
                      <a:pt x="723" y="500"/>
                    </a:lnTo>
                    <a:lnTo>
                      <a:pt x="715" y="518"/>
                    </a:lnTo>
                    <a:lnTo>
                      <a:pt x="708" y="534"/>
                    </a:lnTo>
                    <a:lnTo>
                      <a:pt x="700" y="550"/>
                    </a:lnTo>
                    <a:lnTo>
                      <a:pt x="692" y="565"/>
                    </a:lnTo>
                    <a:lnTo>
                      <a:pt x="681" y="580"/>
                    </a:lnTo>
                    <a:lnTo>
                      <a:pt x="671" y="595"/>
                    </a:lnTo>
                    <a:lnTo>
                      <a:pt x="661" y="609"/>
                    </a:lnTo>
                    <a:lnTo>
                      <a:pt x="649" y="623"/>
                    </a:lnTo>
                    <a:lnTo>
                      <a:pt x="636" y="636"/>
                    </a:lnTo>
                    <a:lnTo>
                      <a:pt x="622" y="648"/>
                    </a:lnTo>
                    <a:lnTo>
                      <a:pt x="609" y="660"/>
                    </a:lnTo>
                    <a:lnTo>
                      <a:pt x="596" y="671"/>
                    </a:lnTo>
                    <a:lnTo>
                      <a:pt x="581" y="682"/>
                    </a:lnTo>
                    <a:lnTo>
                      <a:pt x="566" y="691"/>
                    </a:lnTo>
                    <a:lnTo>
                      <a:pt x="550" y="699"/>
                    </a:lnTo>
                    <a:lnTo>
                      <a:pt x="534" y="708"/>
                    </a:lnTo>
                    <a:lnTo>
                      <a:pt x="518" y="716"/>
                    </a:lnTo>
                    <a:lnTo>
                      <a:pt x="500" y="723"/>
                    </a:lnTo>
                    <a:lnTo>
                      <a:pt x="484" y="729"/>
                    </a:lnTo>
                    <a:lnTo>
                      <a:pt x="466" y="733"/>
                    </a:lnTo>
                    <a:lnTo>
                      <a:pt x="448" y="738"/>
                    </a:lnTo>
                    <a:lnTo>
                      <a:pt x="429" y="741"/>
                    </a:lnTo>
                    <a:lnTo>
                      <a:pt x="411" y="744"/>
                    </a:lnTo>
                    <a:lnTo>
                      <a:pt x="392" y="745"/>
                    </a:lnTo>
                    <a:lnTo>
                      <a:pt x="373" y="745"/>
                    </a:lnTo>
                    <a:lnTo>
                      <a:pt x="354" y="745"/>
                    </a:lnTo>
                    <a:lnTo>
                      <a:pt x="335" y="744"/>
                    </a:lnTo>
                    <a:lnTo>
                      <a:pt x="315" y="741"/>
                    </a:lnTo>
                    <a:lnTo>
                      <a:pt x="298" y="738"/>
                    </a:lnTo>
                    <a:lnTo>
                      <a:pt x="280" y="733"/>
                    </a:lnTo>
                    <a:lnTo>
                      <a:pt x="262" y="729"/>
                    </a:lnTo>
                    <a:lnTo>
                      <a:pt x="245" y="723"/>
                    </a:lnTo>
                    <a:lnTo>
                      <a:pt x="228" y="716"/>
                    </a:lnTo>
                    <a:lnTo>
                      <a:pt x="211" y="708"/>
                    </a:lnTo>
                    <a:lnTo>
                      <a:pt x="196" y="699"/>
                    </a:lnTo>
                    <a:lnTo>
                      <a:pt x="180" y="691"/>
                    </a:lnTo>
                    <a:lnTo>
                      <a:pt x="165" y="682"/>
                    </a:lnTo>
                    <a:lnTo>
                      <a:pt x="150" y="671"/>
                    </a:lnTo>
                    <a:lnTo>
                      <a:pt x="136" y="660"/>
                    </a:lnTo>
                    <a:lnTo>
                      <a:pt x="122" y="648"/>
                    </a:lnTo>
                    <a:lnTo>
                      <a:pt x="109" y="636"/>
                    </a:lnTo>
                    <a:lnTo>
                      <a:pt x="97" y="623"/>
                    </a:lnTo>
                    <a:lnTo>
                      <a:pt x="85" y="609"/>
                    </a:lnTo>
                    <a:lnTo>
                      <a:pt x="74" y="595"/>
                    </a:lnTo>
                    <a:lnTo>
                      <a:pt x="63" y="580"/>
                    </a:lnTo>
                    <a:lnTo>
                      <a:pt x="54" y="565"/>
                    </a:lnTo>
                    <a:lnTo>
                      <a:pt x="46" y="550"/>
                    </a:lnTo>
                    <a:lnTo>
                      <a:pt x="37" y="534"/>
                    </a:lnTo>
                    <a:lnTo>
                      <a:pt x="29" y="518"/>
                    </a:lnTo>
                    <a:lnTo>
                      <a:pt x="23" y="500"/>
                    </a:lnTo>
                    <a:lnTo>
                      <a:pt x="18" y="483"/>
                    </a:lnTo>
                    <a:lnTo>
                      <a:pt x="12" y="465"/>
                    </a:lnTo>
                    <a:lnTo>
                      <a:pt x="7" y="447"/>
                    </a:lnTo>
                    <a:lnTo>
                      <a:pt x="4" y="429"/>
                    </a:lnTo>
                    <a:lnTo>
                      <a:pt x="1" y="410"/>
                    </a:lnTo>
                    <a:lnTo>
                      <a:pt x="0" y="391"/>
                    </a:lnTo>
                    <a:lnTo>
                      <a:pt x="0" y="372"/>
                    </a:lnTo>
                    <a:lnTo>
                      <a:pt x="0" y="353"/>
                    </a:lnTo>
                    <a:lnTo>
                      <a:pt x="1" y="335"/>
                    </a:lnTo>
                    <a:lnTo>
                      <a:pt x="4" y="316"/>
                    </a:lnTo>
                    <a:lnTo>
                      <a:pt x="7" y="298"/>
                    </a:lnTo>
                    <a:lnTo>
                      <a:pt x="12" y="279"/>
                    </a:lnTo>
                    <a:lnTo>
                      <a:pt x="18" y="261"/>
                    </a:lnTo>
                    <a:lnTo>
                      <a:pt x="23" y="245"/>
                    </a:lnTo>
                    <a:lnTo>
                      <a:pt x="29" y="227"/>
                    </a:lnTo>
                    <a:lnTo>
                      <a:pt x="37" y="211"/>
                    </a:lnTo>
                    <a:lnTo>
                      <a:pt x="46" y="195"/>
                    </a:lnTo>
                    <a:lnTo>
                      <a:pt x="54" y="180"/>
                    </a:lnTo>
                    <a:lnTo>
                      <a:pt x="63" y="164"/>
                    </a:lnTo>
                    <a:lnTo>
                      <a:pt x="74" y="149"/>
                    </a:lnTo>
                    <a:lnTo>
                      <a:pt x="85" y="136"/>
                    </a:lnTo>
                    <a:lnTo>
                      <a:pt x="97" y="123"/>
                    </a:lnTo>
                    <a:lnTo>
                      <a:pt x="109" y="109"/>
                    </a:lnTo>
                    <a:lnTo>
                      <a:pt x="122" y="98"/>
                    </a:lnTo>
                    <a:lnTo>
                      <a:pt x="136" y="86"/>
                    </a:lnTo>
                    <a:lnTo>
                      <a:pt x="150" y="74"/>
                    </a:lnTo>
                    <a:lnTo>
                      <a:pt x="165" y="64"/>
                    </a:lnTo>
                    <a:lnTo>
                      <a:pt x="180" y="53"/>
                    </a:lnTo>
                    <a:lnTo>
                      <a:pt x="196" y="45"/>
                    </a:lnTo>
                    <a:lnTo>
                      <a:pt x="211" y="37"/>
                    </a:lnTo>
                    <a:lnTo>
                      <a:pt x="228" y="30"/>
                    </a:lnTo>
                    <a:lnTo>
                      <a:pt x="245" y="22"/>
                    </a:lnTo>
                    <a:lnTo>
                      <a:pt x="262" y="17"/>
                    </a:lnTo>
                    <a:lnTo>
                      <a:pt x="280" y="12"/>
                    </a:lnTo>
                    <a:lnTo>
                      <a:pt x="298" y="8"/>
                    </a:lnTo>
                    <a:lnTo>
                      <a:pt x="315" y="5"/>
                    </a:lnTo>
                    <a:lnTo>
                      <a:pt x="335" y="2"/>
                    </a:lnTo>
                    <a:lnTo>
                      <a:pt x="354" y="0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pic>
          <p:nvPicPr>
            <p:cNvPr id="18799" name="Picture 154" descr="potop"/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416" y="3264"/>
              <a:ext cx="816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aphicFrame>
        <p:nvGraphicFramePr>
          <p:cNvPr id="79" name="Group 600"/>
          <p:cNvGraphicFramePr>
            <a:graphicFrameLocks noGrp="1"/>
          </p:cNvGraphicFramePr>
          <p:nvPr/>
        </p:nvGraphicFramePr>
        <p:xfrm>
          <a:off x="0" y="1603375"/>
          <a:ext cx="6186485" cy="960120"/>
        </p:xfrm>
        <a:graphic>
          <a:graphicData uri="http://schemas.openxmlformats.org/drawingml/2006/table">
            <a:tbl>
              <a:tblPr/>
              <a:tblGrid>
                <a:gridCol w="1097915"/>
                <a:gridCol w="5088570"/>
              </a:tblGrid>
              <a:tr h="1283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0412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2476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 было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зону возможного подтопления попадают 12 домов в с.п. Катар-Юрт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района. Эвакуации подлежат 69 человека. Эвакуация будет проводиться </a:t>
                      </a:r>
                      <a:r>
                        <a:rPr lang="ru-RU" sz="9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силы автоколонна №3 (20 ед. техники)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Размещение населения из зоны затопления будет осуществляться в Доме быта . В случае, если ЧС будет носить затяжной характер – по родственникам в близлежащие населенные пункты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82" name="Прямоугольная выноска 143"/>
          <p:cNvSpPr>
            <a:spLocks noChangeArrowheads="1"/>
          </p:cNvSpPr>
          <p:nvPr/>
        </p:nvSpPr>
        <p:spPr bwMode="auto">
          <a:xfrm>
            <a:off x="5329238" y="8537575"/>
            <a:ext cx="1558925" cy="763588"/>
          </a:xfrm>
          <a:prstGeom prst="wedgeRectCallout">
            <a:avLst>
              <a:gd name="adj1" fmla="val 45517"/>
              <a:gd name="adj2" fmla="val -160836"/>
            </a:avLst>
          </a:prstGeom>
          <a:solidFill>
            <a:srgbClr val="00B0F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Подтопление</a:t>
            </a:r>
          </a:p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в с.п. </a:t>
            </a:r>
            <a:r>
              <a:rPr lang="ru-RU" sz="1200" dirty="0">
                <a:solidFill>
                  <a:schemeClr val="tx1"/>
                </a:solidFill>
              </a:rPr>
              <a:t>Катар-Юрт</a:t>
            </a:r>
          </a:p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11домов,60 чел.</a:t>
            </a:r>
          </a:p>
          <a:p>
            <a:pPr algn="just" defTabSz="1706563">
              <a:defRPr/>
            </a:pPr>
            <a:r>
              <a:rPr lang="ru-RU" sz="1050" dirty="0">
                <a:solidFill>
                  <a:schemeClr val="tx1"/>
                </a:solidFill>
              </a:rPr>
              <a:t>Площадь1.1 га</a:t>
            </a:r>
          </a:p>
        </p:txBody>
      </p:sp>
      <p:sp>
        <p:nvSpPr>
          <p:cNvPr id="18476" name="Text Box 133"/>
          <p:cNvSpPr txBox="1">
            <a:spLocks noChangeArrowheads="1"/>
          </p:cNvSpPr>
          <p:nvPr/>
        </p:nvSpPr>
        <p:spPr bwMode="auto">
          <a:xfrm>
            <a:off x="6350" y="7253288"/>
            <a:ext cx="4429125" cy="1047750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lIns="122074" tIns="61042" rIns="122074" bIns="61042">
            <a:spAutoFit/>
          </a:bodyPr>
          <a:lstStyle/>
          <a:p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Эвакуация из зоны возможного затопления</a:t>
            </a:r>
          </a:p>
          <a:p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будет производиться в ПВР. В случае, если ЧС будет носить затяжной характер – по родственникам в близлежащие населенные пункты Привлекаются </a:t>
            </a:r>
          </a:p>
          <a:p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силы </a:t>
            </a:r>
            <a:r>
              <a:rPr lang="ru-RU" sz="1000">
                <a:solidFill>
                  <a:schemeClr val="tx1"/>
                </a:solidFill>
              </a:rPr>
              <a:t>Автоколонны №3 ДППАП ФГУП «Чеченавтотранс» на балансе, которого находится 20 пассажирских автобусов.</a:t>
            </a:r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graphicFrame>
        <p:nvGraphicFramePr>
          <p:cNvPr id="84" name="Таблица 83"/>
          <p:cNvGraphicFramePr>
            <a:graphicFrameLocks noGrp="1"/>
          </p:cNvGraphicFramePr>
          <p:nvPr/>
        </p:nvGraphicFramePr>
        <p:xfrm>
          <a:off x="9705975" y="4410075"/>
          <a:ext cx="3052762" cy="2199280"/>
        </p:xfrm>
        <a:graphic>
          <a:graphicData uri="http://schemas.openxmlformats.org/drawingml/2006/table">
            <a:tbl>
              <a:tblPr/>
              <a:tblGrid>
                <a:gridCol w="163512"/>
                <a:gridCol w="1581150"/>
                <a:gridCol w="336550"/>
                <a:gridCol w="390525"/>
                <a:gridCol w="581025"/>
              </a:tblGrid>
              <a:tr h="242845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ПИТАНИЕ БУДЕТ ОРГАНИЗОВАНО В  (ДОМ БЫТА)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ПРОДОВОЛЬСТВИЯ ИЗ РАСЧЕТА НА ОДНОГО ЧЕЛОВЕКА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2845">
                <a:tc>
                  <a:txBody>
                    <a:bodyPr/>
                    <a:lstStyle/>
                    <a:p>
                      <a:pPr marL="0" marR="0" lvl="0" indent="0" algn="ctr" defTabSz="1220788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</a:txBody>
                  <a:tcPr marL="95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продуктов питания</a:t>
                      </a:r>
                    </a:p>
                  </a:txBody>
                  <a:tcPr marL="95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Едизм.</a:t>
                      </a:r>
                    </a:p>
                  </a:txBody>
                  <a:tcPr marL="95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</a:t>
                      </a:r>
                    </a:p>
                  </a:txBody>
                  <a:tcPr marL="95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ctr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Количество, кг</a:t>
                      </a:r>
                    </a:p>
                  </a:txBody>
                  <a:tcPr marL="9525" marR="9525" marT="9525" marB="0" anchor="ctr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Хлеб из пшеничной муки 1 сорта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17,25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Мука пшеничная 2 сорта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1,035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Крупа разная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4,14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Макаронные изделия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1,38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Мясо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4,14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Рыба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1,725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Хлеб из смеси.пш. муки 1 с.и ржаной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17,25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Молоко коровье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13,8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Сахар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2,76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Соль поваренная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1,38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Чай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1,00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0,069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Жиры животные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30,00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2,07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90494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Овощи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8,28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3850"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Картофель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300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defTabSz="1220788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20,7</a:t>
                      </a:r>
                    </a:p>
                  </a:txBody>
                  <a:tcPr marL="9525" marR="9525" marT="9525" marB="0" anchor="b" horzOverflow="overflow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85" name="Group 340"/>
          <p:cNvGraphicFramePr>
            <a:graphicFrameLocks noGrp="1"/>
          </p:cNvGraphicFramePr>
          <p:nvPr/>
        </p:nvGraphicFramePr>
        <p:xfrm>
          <a:off x="42863" y="3684588"/>
          <a:ext cx="3643315" cy="1614922"/>
        </p:xfrm>
        <a:graphic>
          <a:graphicData uri="http://schemas.openxmlformats.org/drawingml/2006/table">
            <a:tbl>
              <a:tblPr/>
              <a:tblGrid>
                <a:gridCol w="2035346"/>
                <a:gridCol w="1607969"/>
              </a:tblGrid>
              <a:tr h="18767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предмета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предмета (вещей) на 1 чел.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</a:tr>
              <a:tr h="18278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Мыло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8278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Подушка ватная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8278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Наволочка подушечная верхняя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8278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Простыня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8278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Матрац ватный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82786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Одеяло полушерстяное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8437" name="Object 430"/>
          <p:cNvGraphicFramePr>
            <a:graphicFrameLocks noChangeAspect="1"/>
          </p:cNvGraphicFramePr>
          <p:nvPr/>
        </p:nvGraphicFramePr>
        <p:xfrm>
          <a:off x="11901488" y="1657350"/>
          <a:ext cx="758825" cy="785813"/>
        </p:xfrm>
        <a:graphic>
          <a:graphicData uri="http://schemas.openxmlformats.org/presentationml/2006/ole">
            <p:oleObj spid="_x0000_s18437" name="CorelDRAW" r:id="rId8" imgW="2557800" imgH="2940480" progId="">
              <p:embed/>
            </p:oleObj>
          </a:graphicData>
        </a:graphic>
      </p:graphicFrame>
      <p:graphicFrame>
        <p:nvGraphicFramePr>
          <p:cNvPr id="18438" name="Object 31"/>
          <p:cNvGraphicFramePr>
            <a:graphicFrameLocks noChangeAspect="1"/>
          </p:cNvGraphicFramePr>
          <p:nvPr/>
        </p:nvGraphicFramePr>
        <p:xfrm>
          <a:off x="10115550" y="1585913"/>
          <a:ext cx="1500188" cy="928687"/>
        </p:xfrm>
        <a:graphic>
          <a:graphicData uri="http://schemas.openxmlformats.org/presentationml/2006/ole">
            <p:oleObj spid="_x0000_s18438" name="Worksheet" r:id="rId9" imgW="2990938" imgH="1895413" progId="Excel.Sheet.8">
              <p:embed/>
            </p:oleObj>
          </a:graphicData>
        </a:graphic>
      </p:graphicFrame>
      <p:grpSp>
        <p:nvGrpSpPr>
          <p:cNvPr id="18603" name="Group 270"/>
          <p:cNvGrpSpPr>
            <a:grpSpLocks/>
          </p:cNvGrpSpPr>
          <p:nvPr/>
        </p:nvGrpSpPr>
        <p:grpSpPr bwMode="auto">
          <a:xfrm>
            <a:off x="5114925" y="6351588"/>
            <a:ext cx="357188" cy="285750"/>
            <a:chOff x="4727" y="2506"/>
            <a:chExt cx="706" cy="1172"/>
          </a:xfrm>
        </p:grpSpPr>
        <p:sp>
          <p:nvSpPr>
            <p:cNvPr id="18719" name="Freeform 27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20" name="Freeform 27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21" name="Rectangle 27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22" name="Rectangle 27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23" name="Rectangle 27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24" name="Rectangle 27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25" name="Rectangle 27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26" name="Rectangle 27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27" name="Rectangle 27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28" name="Rectangle 28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29" name="Rectangle 28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30" name="Rectangle 28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31" name="Rectangle 28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32" name="Rectangle 28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33" name="Rectangle 28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34" name="Rectangle 28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35" name="Rectangle 28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36" name="Freeform 28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37" name="Freeform 28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38" name="Rectangle 29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39" name="Rectangle 29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0" name="Rectangle 29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1" name="Rectangle 29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2" name="Rectangle 29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3" name="Rectangle 29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4" name="Rectangle 29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5" name="Rectangle 29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6" name="Rectangle 29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7" name="Rectangle 29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8" name="Rectangle 30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49" name="Rectangle 30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0" name="Rectangle 30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1" name="Rectangle 30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2" name="Rectangle 30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3" name="Rectangle 30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4" name="Rectangle 30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5" name="Rectangle 30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6" name="Rectangle 30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7" name="Rectangle 30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8" name="Rectangle 31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59" name="Rectangle 31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0" name="Rectangle 31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1" name="Rectangle 31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2" name="Rectangle 31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3" name="Rectangle 31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4" name="Rectangle 31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5" name="Rectangle 31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6" name="Rectangle 31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7" name="Rectangle 31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8" name="Rectangle 32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69" name="Rectangle 32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70" name="Rectangle 32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71" name="Freeform 32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72" name="Freeform 32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73" name="Freeform 32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74" name="Freeform 32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75" name="Freeform 32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76" name="Freeform 32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77" name="Freeform 32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78" name="Freeform 33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79" name="Freeform 33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0" name="Freeform 33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1" name="Freeform 33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2" name="Freeform 33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3" name="Freeform 33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4" name="Freeform 33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5" name="Freeform 33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6" name="Freeform 33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7" name="Freeform 33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8" name="Freeform 34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89" name="Freeform 34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90" name="Freeform 34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8791" name="Rectangle 34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92" name="Rectangle 34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93" name="Rectangle 34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94" name="Rectangle 34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95" name="Rectangle 34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96" name="Rectangle 34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8797" name="Freeform 34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</p:grpSp>
      <p:sp>
        <p:nvSpPr>
          <p:cNvPr id="18604" name="AutoShape 173"/>
          <p:cNvSpPr>
            <a:spLocks noChangeArrowheads="1"/>
          </p:cNvSpPr>
          <p:nvPr/>
        </p:nvSpPr>
        <p:spPr bwMode="auto">
          <a:xfrm>
            <a:off x="2971800" y="6205538"/>
            <a:ext cx="2000250" cy="595312"/>
          </a:xfrm>
          <a:prstGeom prst="wedgeRectCallout">
            <a:avLst>
              <a:gd name="adj1" fmla="val 61537"/>
              <a:gd name="adj2" fmla="val 6065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Пункт временного размещения (ДОМ БЫТА ) – 69 чел.</a:t>
            </a:r>
          </a:p>
        </p:txBody>
      </p:sp>
      <p:sp>
        <p:nvSpPr>
          <p:cNvPr id="18605" name="Прямоугольная выноска 143"/>
          <p:cNvSpPr>
            <a:spLocks noChangeArrowheads="1"/>
          </p:cNvSpPr>
          <p:nvPr/>
        </p:nvSpPr>
        <p:spPr bwMode="auto">
          <a:xfrm>
            <a:off x="3770313" y="5510213"/>
            <a:ext cx="2058987" cy="433387"/>
          </a:xfrm>
          <a:prstGeom prst="wedgeRectCallout">
            <a:avLst>
              <a:gd name="adj1" fmla="val 54759"/>
              <a:gd name="adj2" fmla="val 210028"/>
            </a:avLst>
          </a:prstGeom>
          <a:solidFill>
            <a:srgbClr val="00B05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Маршрут эвакуации 300 мет.</a:t>
            </a:r>
            <a:r>
              <a:rPr lang="ru-RU" sz="1100">
                <a:cs typeface="Times New Roman" pitchFamily="18" charset="0"/>
              </a:rPr>
              <a:t>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Асфальтное покрытие.</a:t>
            </a:r>
          </a:p>
        </p:txBody>
      </p:sp>
      <p:cxnSp>
        <p:nvCxnSpPr>
          <p:cNvPr id="169" name="Прямая со стрелкой 168"/>
          <p:cNvCxnSpPr>
            <a:stCxn id="4" idx="2"/>
          </p:cNvCxnSpPr>
          <p:nvPr/>
        </p:nvCxnSpPr>
        <p:spPr>
          <a:xfrm flipH="1" flipV="1">
            <a:off x="5472113" y="6515100"/>
            <a:ext cx="1527175" cy="415925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607" name="Группа 231"/>
          <p:cNvGrpSpPr>
            <a:grpSpLocks/>
          </p:cNvGrpSpPr>
          <p:nvPr/>
        </p:nvGrpSpPr>
        <p:grpSpPr bwMode="auto">
          <a:xfrm>
            <a:off x="9826625" y="6443663"/>
            <a:ext cx="2974975" cy="3165475"/>
            <a:chOff x="9826625" y="6443674"/>
            <a:chExt cx="2974975" cy="3165464"/>
          </a:xfrm>
        </p:grpSpPr>
        <p:sp>
          <p:nvSpPr>
            <p:cNvPr id="63" name="Rectangle 138"/>
            <p:cNvSpPr>
              <a:spLocks noChangeAspect="1" noChangeArrowheads="1"/>
            </p:cNvSpPr>
            <p:nvPr/>
          </p:nvSpPr>
          <p:spPr bwMode="auto">
            <a:xfrm>
              <a:off x="9829800" y="6451611"/>
              <a:ext cx="2960688" cy="313371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92588" tIns="96341" rIns="192588" bIns="96341" anchor="ctr"/>
            <a:lstStyle/>
            <a:p>
              <a:pPr algn="ctr" defTabSz="1671638">
                <a:defRPr/>
              </a:pPr>
              <a:endParaRPr lang="ru-RU" sz="1400" b="1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8616" name="Text Box 139"/>
            <p:cNvSpPr txBox="1">
              <a:spLocks noChangeAspect="1" noChangeArrowheads="1"/>
            </p:cNvSpPr>
            <p:nvPr/>
          </p:nvSpPr>
          <p:spPr bwMode="auto">
            <a:xfrm>
              <a:off x="10329571" y="6443674"/>
              <a:ext cx="2204739" cy="5434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2703" tIns="56381" rIns="112703" bIns="56381"/>
            <a:lstStyle/>
            <a:p>
              <a:pPr algn="ctr" defTabSz="1131888"/>
              <a:r>
                <a:rPr lang="ru-RU" sz="1400" b="1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18617" name="Group 290"/>
            <p:cNvGrpSpPr>
              <a:grpSpLocks/>
            </p:cNvGrpSpPr>
            <p:nvPr/>
          </p:nvGrpSpPr>
          <p:grpSpPr bwMode="auto">
            <a:xfrm>
              <a:off x="10177738" y="8857352"/>
              <a:ext cx="286928" cy="269581"/>
              <a:chOff x="1174" y="4383"/>
              <a:chExt cx="136" cy="137"/>
            </a:xfrm>
          </p:grpSpPr>
          <p:sp>
            <p:nvSpPr>
              <p:cNvPr id="18717" name="Oval 291"/>
              <p:cNvSpPr>
                <a:spLocks noChangeArrowheads="1"/>
              </p:cNvSpPr>
              <p:nvPr/>
            </p:nvSpPr>
            <p:spPr bwMode="auto">
              <a:xfrm>
                <a:off x="1174" y="438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74" tIns="45690" rIns="91374" bIns="45690" anchor="ctr"/>
              <a:lstStyle/>
              <a:p>
                <a:pPr algn="ctr"/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8718" name="Oval 292"/>
              <p:cNvSpPr>
                <a:spLocks noChangeArrowheads="1"/>
              </p:cNvSpPr>
              <p:nvPr/>
            </p:nvSpPr>
            <p:spPr bwMode="auto">
              <a:xfrm>
                <a:off x="1174" y="4385"/>
                <a:ext cx="136" cy="135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80" tIns="63849" rIns="127680" bIns="63849" anchor="ctr"/>
              <a:lstStyle/>
              <a:p>
                <a:pPr algn="ctr"/>
                <a:r>
                  <a:rPr lang="ru-RU" sz="1100" b="1">
                    <a:solidFill>
                      <a:schemeClr val="tx1"/>
                    </a:solidFill>
                    <a:cs typeface="Times New Roman" pitchFamily="18" charset="0"/>
                  </a:rPr>
                  <a:t>Т</a:t>
                </a:r>
                <a:endParaRPr lang="ru-RU" sz="11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74" name="Полилиния 73"/>
            <p:cNvSpPr/>
            <p:nvPr/>
          </p:nvSpPr>
          <p:spPr bwMode="auto">
            <a:xfrm>
              <a:off x="9848850" y="7453320"/>
              <a:ext cx="671513" cy="182561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75" name="Полилиния 74"/>
            <p:cNvSpPr/>
            <p:nvPr/>
          </p:nvSpPr>
          <p:spPr bwMode="auto">
            <a:xfrm>
              <a:off x="9826625" y="7967669"/>
              <a:ext cx="671513" cy="180974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76" name="Полилиния 75"/>
            <p:cNvSpPr/>
            <p:nvPr/>
          </p:nvSpPr>
          <p:spPr bwMode="auto">
            <a:xfrm>
              <a:off x="9826625" y="7708907"/>
              <a:ext cx="671513" cy="180974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18621" name="Text Box 51"/>
            <p:cNvSpPr txBox="1">
              <a:spLocks noChangeArrowheads="1"/>
            </p:cNvSpPr>
            <p:nvPr/>
          </p:nvSpPr>
          <p:spPr bwMode="auto">
            <a:xfrm>
              <a:off x="10609514" y="7403104"/>
              <a:ext cx="1850463" cy="318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Начало подтопления</a:t>
              </a:r>
            </a:p>
          </p:txBody>
        </p:sp>
        <p:sp>
          <p:nvSpPr>
            <p:cNvPr id="18622" name="Text Box 51"/>
            <p:cNvSpPr txBox="1">
              <a:spLocks noChangeArrowheads="1"/>
            </p:cNvSpPr>
            <p:nvPr/>
          </p:nvSpPr>
          <p:spPr bwMode="auto">
            <a:xfrm>
              <a:off x="10538341" y="7691808"/>
              <a:ext cx="2063978" cy="318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Максимальный уровень</a:t>
              </a:r>
            </a:p>
          </p:txBody>
        </p:sp>
        <p:sp>
          <p:nvSpPr>
            <p:cNvPr id="18623" name="Text Box 51"/>
            <p:cNvSpPr txBox="1">
              <a:spLocks noChangeArrowheads="1"/>
            </p:cNvSpPr>
            <p:nvPr/>
          </p:nvSpPr>
          <p:spPr bwMode="auto">
            <a:xfrm>
              <a:off x="10552576" y="7994097"/>
              <a:ext cx="2063977" cy="31821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Критический уровень</a:t>
              </a:r>
            </a:p>
          </p:txBody>
        </p:sp>
        <p:sp>
          <p:nvSpPr>
            <p:cNvPr id="18624" name="Text Box 63"/>
            <p:cNvSpPr txBox="1">
              <a:spLocks noChangeArrowheads="1"/>
            </p:cNvSpPr>
            <p:nvPr/>
          </p:nvSpPr>
          <p:spPr bwMode="auto">
            <a:xfrm>
              <a:off x="10617421" y="8676796"/>
              <a:ext cx="2184179" cy="8168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821" tIns="42906" rIns="85821" bIns="42906">
              <a:spAutoFit/>
            </a:bodyPr>
            <a:lstStyle/>
            <a:p>
              <a:pPr algn="ctr" defTabSz="866775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Участок местности способный</a:t>
              </a:r>
            </a:p>
            <a:p>
              <a:pPr algn="ctr" defTabSz="866775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принять вертолет без дополнительной подготовки</a:t>
              </a:r>
            </a:p>
            <a:p>
              <a:pPr algn="ctr" defTabSz="866775" eaLnBrk="0" hangingPunct="0"/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81" name="TextBox 362"/>
            <p:cNvSpPr txBox="1">
              <a:spLocks noChangeArrowheads="1"/>
            </p:cNvSpPr>
            <p:nvPr/>
          </p:nvSpPr>
          <p:spPr bwMode="auto">
            <a:xfrm>
              <a:off x="10912475" y="9337676"/>
              <a:ext cx="1347788" cy="2714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ru-RU" sz="1050" dirty="0">
                  <a:solidFill>
                    <a:schemeClr val="tx1"/>
                  </a:solidFill>
                  <a:cs typeface="Times New Roman" pitchFamily="18" charset="0"/>
                </a:rPr>
                <a:t>Маршрут эвакуации</a:t>
              </a:r>
            </a:p>
          </p:txBody>
        </p:sp>
        <p:sp>
          <p:nvSpPr>
            <p:cNvPr id="18626" name="Oval 237"/>
            <p:cNvSpPr>
              <a:spLocks noChangeArrowheads="1"/>
            </p:cNvSpPr>
            <p:nvPr/>
          </p:nvSpPr>
          <p:spPr bwMode="auto">
            <a:xfrm>
              <a:off x="10106567" y="7189124"/>
              <a:ext cx="218260" cy="230963"/>
            </a:xfrm>
            <a:prstGeom prst="ellipse">
              <a:avLst/>
            </a:prstGeom>
            <a:solidFill>
              <a:srgbClr val="00B0F0">
                <a:alpha val="70979"/>
              </a:srgbClr>
            </a:solidFill>
            <a:ln w="31750" algn="ctr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000000"/>
              </a:prstShdw>
            </a:effectLst>
          </p:spPr>
          <p:txBody>
            <a:bodyPr wrap="none" lIns="91372" tIns="45687" rIns="91372" bIns="45687" anchor="ctr"/>
            <a:lstStyle/>
            <a:p>
              <a:pPr algn="ctr" defTabSz="1279525"/>
              <a:r>
                <a:rPr lang="ru-RU" sz="130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8627" name="Rectangle 95"/>
            <p:cNvSpPr>
              <a:spLocks noChangeArrowheads="1"/>
            </p:cNvSpPr>
            <p:nvPr/>
          </p:nvSpPr>
          <p:spPr bwMode="auto">
            <a:xfrm>
              <a:off x="10546250" y="7160253"/>
              <a:ext cx="1785617" cy="3884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83" tIns="45692" rIns="91383" bIns="45692">
              <a:spAutoFit/>
            </a:bodyPr>
            <a:lstStyle/>
            <a:p>
              <a:pPr algn="ctr" defTabSz="912813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</a:rPr>
                <a:t>Нумерация подтапливаемого участка</a:t>
              </a:r>
            </a:p>
          </p:txBody>
        </p:sp>
        <p:cxnSp>
          <p:nvCxnSpPr>
            <p:cNvPr id="172" name="Прямая со стрелкой 171"/>
            <p:cNvCxnSpPr/>
            <p:nvPr/>
          </p:nvCxnSpPr>
          <p:spPr bwMode="auto">
            <a:xfrm flipV="1">
              <a:off x="10140950" y="9382126"/>
              <a:ext cx="542925" cy="7620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29" name="Text Box 451"/>
            <p:cNvSpPr txBox="1">
              <a:spLocks noChangeArrowheads="1"/>
            </p:cNvSpPr>
            <p:nvPr/>
          </p:nvSpPr>
          <p:spPr bwMode="auto">
            <a:xfrm>
              <a:off x="10396043" y="6722272"/>
              <a:ext cx="2394485" cy="494109"/>
            </a:xfrm>
            <a:prstGeom prst="rect">
              <a:avLst/>
            </a:prstGeom>
            <a:noFill/>
            <a:ln w="34925" algn="ctr">
              <a:noFill/>
              <a:prstDash val="dash"/>
              <a:miter lim="800000"/>
              <a:headEnd/>
              <a:tailEnd/>
            </a:ln>
          </p:spPr>
          <p:txBody>
            <a:bodyPr lIns="122132" tIns="61069" rIns="122132" bIns="61069">
              <a:spAutoFit/>
            </a:bodyPr>
            <a:lstStyle/>
            <a:p>
              <a:pPr algn="ctr"/>
              <a:r>
                <a:rPr lang="ru-RU" sz="1100">
                  <a:solidFill>
                    <a:schemeClr val="tx1"/>
                  </a:solidFill>
                </a:rPr>
                <a:t>Пункт временного размещения (Дом быта)</a:t>
              </a:r>
            </a:p>
          </p:txBody>
        </p:sp>
        <p:grpSp>
          <p:nvGrpSpPr>
            <p:cNvPr id="18630" name="Group 270"/>
            <p:cNvGrpSpPr>
              <a:grpSpLocks/>
            </p:cNvGrpSpPr>
            <p:nvPr/>
          </p:nvGrpSpPr>
          <p:grpSpPr bwMode="auto">
            <a:xfrm>
              <a:off x="9972159" y="6834274"/>
              <a:ext cx="355858" cy="305686"/>
              <a:chOff x="4727" y="2506"/>
              <a:chExt cx="706" cy="1172"/>
            </a:xfrm>
          </p:grpSpPr>
          <p:sp>
            <p:nvSpPr>
              <p:cNvPr id="18638" name="Freeform 271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4 h 135"/>
                  <a:gd name="T2" fmla="*/ 0 w 139"/>
                  <a:gd name="T3" fmla="*/ 4 h 135"/>
                  <a:gd name="T4" fmla="*/ 0 w 139"/>
                  <a:gd name="T5" fmla="*/ 4 h 135"/>
                  <a:gd name="T6" fmla="*/ 0 w 139"/>
                  <a:gd name="T7" fmla="*/ 4 h 135"/>
                  <a:gd name="T8" fmla="*/ 0 w 139"/>
                  <a:gd name="T9" fmla="*/ 4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4 h 135"/>
                  <a:gd name="T16" fmla="*/ 0 w 139"/>
                  <a:gd name="T17" fmla="*/ 4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39" name="Freeform 272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3 h 1278"/>
                  <a:gd name="T2" fmla="*/ 0 w 1946"/>
                  <a:gd name="T3" fmla="*/ 3 h 1278"/>
                  <a:gd name="T4" fmla="*/ 0 w 1946"/>
                  <a:gd name="T5" fmla="*/ 3 h 1278"/>
                  <a:gd name="T6" fmla="*/ 0 w 1946"/>
                  <a:gd name="T7" fmla="*/ 3 h 1278"/>
                  <a:gd name="T8" fmla="*/ 0 w 1946"/>
                  <a:gd name="T9" fmla="*/ 3 h 1278"/>
                  <a:gd name="T10" fmla="*/ 0 w 1946"/>
                  <a:gd name="T11" fmla="*/ 3 h 1278"/>
                  <a:gd name="T12" fmla="*/ 0 w 1946"/>
                  <a:gd name="T13" fmla="*/ 3 h 1278"/>
                  <a:gd name="T14" fmla="*/ 0 w 1946"/>
                  <a:gd name="T15" fmla="*/ 3 h 1278"/>
                  <a:gd name="T16" fmla="*/ 0 w 1946"/>
                  <a:gd name="T17" fmla="*/ 3 h 1278"/>
                  <a:gd name="T18" fmla="*/ 0 w 1946"/>
                  <a:gd name="T19" fmla="*/ 3 h 1278"/>
                  <a:gd name="T20" fmla="*/ 0 w 1946"/>
                  <a:gd name="T21" fmla="*/ 3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3 h 1278"/>
                  <a:gd name="T54" fmla="*/ 0 w 1946"/>
                  <a:gd name="T55" fmla="*/ 3 h 1278"/>
                  <a:gd name="T56" fmla="*/ 0 w 1946"/>
                  <a:gd name="T57" fmla="*/ 3 h 1278"/>
                  <a:gd name="T58" fmla="*/ 0 w 1946"/>
                  <a:gd name="T59" fmla="*/ 3 h 1278"/>
                  <a:gd name="T60" fmla="*/ 0 w 1946"/>
                  <a:gd name="T61" fmla="*/ 3 h 1278"/>
                  <a:gd name="T62" fmla="*/ 0 w 1946"/>
                  <a:gd name="T63" fmla="*/ 3 h 1278"/>
                  <a:gd name="T64" fmla="*/ 0 w 1946"/>
                  <a:gd name="T65" fmla="*/ 3 h 1278"/>
                  <a:gd name="T66" fmla="*/ 0 w 1946"/>
                  <a:gd name="T67" fmla="*/ 3 h 1278"/>
                  <a:gd name="T68" fmla="*/ 0 w 1946"/>
                  <a:gd name="T69" fmla="*/ 3 h 1278"/>
                  <a:gd name="T70" fmla="*/ 0 w 1946"/>
                  <a:gd name="T71" fmla="*/ 3 h 1278"/>
                  <a:gd name="T72" fmla="*/ 0 w 1946"/>
                  <a:gd name="T73" fmla="*/ 3 h 1278"/>
                  <a:gd name="T74" fmla="*/ 0 w 1946"/>
                  <a:gd name="T75" fmla="*/ 3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40" name="Rectangle 273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41" name="Rectangle 274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42" name="Rectangle 275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43" name="Rectangle 276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44" name="Rectangle 277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45" name="Rectangle 278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46" name="Rectangle 279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47" name="Rectangle 280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48" name="Rectangle 281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49" name="Rectangle 282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50" name="Rectangle 283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51" name="Rectangle 284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52" name="Rectangle 285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53" name="Rectangle 286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54" name="Rectangle 287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55" name="Freeform 288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3 h 102"/>
                  <a:gd name="T2" fmla="*/ 0 w 440"/>
                  <a:gd name="T3" fmla="*/ 3 h 102"/>
                  <a:gd name="T4" fmla="*/ 0 w 440"/>
                  <a:gd name="T5" fmla="*/ 3 h 102"/>
                  <a:gd name="T6" fmla="*/ 0 w 440"/>
                  <a:gd name="T7" fmla="*/ 3 h 102"/>
                  <a:gd name="T8" fmla="*/ 0 w 440"/>
                  <a:gd name="T9" fmla="*/ 3 h 102"/>
                  <a:gd name="T10" fmla="*/ 0 w 440"/>
                  <a:gd name="T11" fmla="*/ 3 h 102"/>
                  <a:gd name="T12" fmla="*/ 0 w 440"/>
                  <a:gd name="T13" fmla="*/ 3 h 102"/>
                  <a:gd name="T14" fmla="*/ 0 w 440"/>
                  <a:gd name="T15" fmla="*/ 3 h 102"/>
                  <a:gd name="T16" fmla="*/ 0 w 440"/>
                  <a:gd name="T17" fmla="*/ 3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3 h 102"/>
                  <a:gd name="T50" fmla="*/ 0 w 440"/>
                  <a:gd name="T51" fmla="*/ 3 h 102"/>
                  <a:gd name="T52" fmla="*/ 0 w 440"/>
                  <a:gd name="T53" fmla="*/ 3 h 102"/>
                  <a:gd name="T54" fmla="*/ 0 w 440"/>
                  <a:gd name="T55" fmla="*/ 3 h 102"/>
                  <a:gd name="T56" fmla="*/ 0 w 440"/>
                  <a:gd name="T57" fmla="*/ 3 h 102"/>
                  <a:gd name="T58" fmla="*/ 0 w 440"/>
                  <a:gd name="T59" fmla="*/ 3 h 102"/>
                  <a:gd name="T60" fmla="*/ 0 w 440"/>
                  <a:gd name="T61" fmla="*/ 3 h 102"/>
                  <a:gd name="T62" fmla="*/ 0 w 440"/>
                  <a:gd name="T63" fmla="*/ 3 h 102"/>
                  <a:gd name="T64" fmla="*/ 0 w 440"/>
                  <a:gd name="T65" fmla="*/ 3 h 102"/>
                  <a:gd name="T66" fmla="*/ 0 w 440"/>
                  <a:gd name="T67" fmla="*/ 3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56" name="Freeform 289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4 h 168"/>
                  <a:gd name="T2" fmla="*/ 0 w 1847"/>
                  <a:gd name="T3" fmla="*/ 4 h 168"/>
                  <a:gd name="T4" fmla="*/ 0 w 1847"/>
                  <a:gd name="T5" fmla="*/ 4 h 168"/>
                  <a:gd name="T6" fmla="*/ 0 w 1847"/>
                  <a:gd name="T7" fmla="*/ 4 h 168"/>
                  <a:gd name="T8" fmla="*/ 0 w 1847"/>
                  <a:gd name="T9" fmla="*/ 4 h 168"/>
                  <a:gd name="T10" fmla="*/ 0 w 1847"/>
                  <a:gd name="T11" fmla="*/ 4 h 168"/>
                  <a:gd name="T12" fmla="*/ 0 w 1847"/>
                  <a:gd name="T13" fmla="*/ 4 h 168"/>
                  <a:gd name="T14" fmla="*/ 0 w 1847"/>
                  <a:gd name="T15" fmla="*/ 4 h 168"/>
                  <a:gd name="T16" fmla="*/ 0 w 1847"/>
                  <a:gd name="T17" fmla="*/ 4 h 168"/>
                  <a:gd name="T18" fmla="*/ 0 w 1847"/>
                  <a:gd name="T19" fmla="*/ 4 h 168"/>
                  <a:gd name="T20" fmla="*/ 0 w 1847"/>
                  <a:gd name="T21" fmla="*/ 4 h 168"/>
                  <a:gd name="T22" fmla="*/ 0 w 1847"/>
                  <a:gd name="T23" fmla="*/ 4 h 168"/>
                  <a:gd name="T24" fmla="*/ 0 w 1847"/>
                  <a:gd name="T25" fmla="*/ 4 h 168"/>
                  <a:gd name="T26" fmla="*/ 0 w 1847"/>
                  <a:gd name="T27" fmla="*/ 4 h 168"/>
                  <a:gd name="T28" fmla="*/ 0 w 1847"/>
                  <a:gd name="T29" fmla="*/ 4 h 168"/>
                  <a:gd name="T30" fmla="*/ 0 w 1847"/>
                  <a:gd name="T31" fmla="*/ 4 h 168"/>
                  <a:gd name="T32" fmla="*/ 0 w 1847"/>
                  <a:gd name="T33" fmla="*/ 4 h 168"/>
                  <a:gd name="T34" fmla="*/ 0 w 1847"/>
                  <a:gd name="T35" fmla="*/ 4 h 168"/>
                  <a:gd name="T36" fmla="*/ 0 w 1847"/>
                  <a:gd name="T37" fmla="*/ 4 h 168"/>
                  <a:gd name="T38" fmla="*/ 0 w 1847"/>
                  <a:gd name="T39" fmla="*/ 4 h 168"/>
                  <a:gd name="T40" fmla="*/ 0 w 1847"/>
                  <a:gd name="T41" fmla="*/ 4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4 h 168"/>
                  <a:gd name="T60" fmla="*/ 0 w 1847"/>
                  <a:gd name="T61" fmla="*/ 4 h 168"/>
                  <a:gd name="T62" fmla="*/ 0 w 1847"/>
                  <a:gd name="T63" fmla="*/ 4 h 168"/>
                  <a:gd name="T64" fmla="*/ 0 w 1847"/>
                  <a:gd name="T65" fmla="*/ 4 h 168"/>
                  <a:gd name="T66" fmla="*/ 0 w 1847"/>
                  <a:gd name="T67" fmla="*/ 4 h 168"/>
                  <a:gd name="T68" fmla="*/ 0 w 1847"/>
                  <a:gd name="T69" fmla="*/ 4 h 168"/>
                  <a:gd name="T70" fmla="*/ 0 w 1847"/>
                  <a:gd name="T71" fmla="*/ 4 h 168"/>
                  <a:gd name="T72" fmla="*/ 0 w 1847"/>
                  <a:gd name="T73" fmla="*/ 4 h 168"/>
                  <a:gd name="T74" fmla="*/ 0 w 1847"/>
                  <a:gd name="T75" fmla="*/ 4 h 168"/>
                  <a:gd name="T76" fmla="*/ 0 w 1847"/>
                  <a:gd name="T77" fmla="*/ 4 h 168"/>
                  <a:gd name="T78" fmla="*/ 0 w 1847"/>
                  <a:gd name="T79" fmla="*/ 4 h 168"/>
                  <a:gd name="T80" fmla="*/ 0 w 1847"/>
                  <a:gd name="T81" fmla="*/ 4 h 168"/>
                  <a:gd name="T82" fmla="*/ 0 w 1847"/>
                  <a:gd name="T83" fmla="*/ 4 h 168"/>
                  <a:gd name="T84" fmla="*/ 0 w 1847"/>
                  <a:gd name="T85" fmla="*/ 4 h 168"/>
                  <a:gd name="T86" fmla="*/ 0 w 1847"/>
                  <a:gd name="T87" fmla="*/ 4 h 168"/>
                  <a:gd name="T88" fmla="*/ 0 w 1847"/>
                  <a:gd name="T89" fmla="*/ 4 h 168"/>
                  <a:gd name="T90" fmla="*/ 0 w 1847"/>
                  <a:gd name="T91" fmla="*/ 4 h 168"/>
                  <a:gd name="T92" fmla="*/ 0 w 1847"/>
                  <a:gd name="T93" fmla="*/ 4 h 168"/>
                  <a:gd name="T94" fmla="*/ 0 w 1847"/>
                  <a:gd name="T95" fmla="*/ 4 h 168"/>
                  <a:gd name="T96" fmla="*/ 0 w 1847"/>
                  <a:gd name="T97" fmla="*/ 4 h 168"/>
                  <a:gd name="T98" fmla="*/ 0 w 1847"/>
                  <a:gd name="T99" fmla="*/ 4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57" name="Rectangle 290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58" name="Rectangle 291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59" name="Rectangle 292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0" name="Rectangle 293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1" name="Rectangle 294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2" name="Rectangle 295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3" name="Rectangle 296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4" name="Rectangle 297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5" name="Rectangle 298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6" name="Rectangle 299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7" name="Rectangle 300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8" name="Rectangle 301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69" name="Rectangle 302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0" name="Rectangle 303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1" name="Rectangle 304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2" name="Rectangle 30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3" name="Rectangle 306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4" name="Rectangle 307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5" name="Rectangle 308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6" name="Rectangle 309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7" name="Rectangle 310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8" name="Rectangle 311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79" name="Rectangle 312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0" name="Rectangle 313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1" name="Rectangle 314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2" name="Rectangle 315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3" name="Rectangle 316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4" name="Rectangle 317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5" name="Rectangle 318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6" name="Rectangle 319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7" name="Rectangle 320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8" name="Rectangle 321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89" name="Rectangle 322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690" name="Freeform 323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 h 373"/>
                  <a:gd name="T2" fmla="*/ 0 w 217"/>
                  <a:gd name="T3" fmla="*/ 3 h 373"/>
                  <a:gd name="T4" fmla="*/ 0 w 217"/>
                  <a:gd name="T5" fmla="*/ 3 h 373"/>
                  <a:gd name="T6" fmla="*/ 0 w 217"/>
                  <a:gd name="T7" fmla="*/ 3 h 373"/>
                  <a:gd name="T8" fmla="*/ 0 w 217"/>
                  <a:gd name="T9" fmla="*/ 3 h 373"/>
                  <a:gd name="T10" fmla="*/ 0 w 217"/>
                  <a:gd name="T11" fmla="*/ 3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3 h 373"/>
                  <a:gd name="T18" fmla="*/ 0 w 217"/>
                  <a:gd name="T19" fmla="*/ 3 h 373"/>
                  <a:gd name="T20" fmla="*/ 0 w 217"/>
                  <a:gd name="T21" fmla="*/ 3 h 373"/>
                  <a:gd name="T22" fmla="*/ 0 w 217"/>
                  <a:gd name="T23" fmla="*/ 3 h 373"/>
                  <a:gd name="T24" fmla="*/ 0 w 217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91" name="Freeform 324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92" name="Freeform 325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 h 373"/>
                  <a:gd name="T2" fmla="*/ 0 w 216"/>
                  <a:gd name="T3" fmla="*/ 3 h 373"/>
                  <a:gd name="T4" fmla="*/ 0 w 216"/>
                  <a:gd name="T5" fmla="*/ 3 h 373"/>
                  <a:gd name="T6" fmla="*/ 0 w 216"/>
                  <a:gd name="T7" fmla="*/ 3 h 373"/>
                  <a:gd name="T8" fmla="*/ 0 w 216"/>
                  <a:gd name="T9" fmla="*/ 3 h 373"/>
                  <a:gd name="T10" fmla="*/ 0 w 216"/>
                  <a:gd name="T11" fmla="*/ 3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3 h 373"/>
                  <a:gd name="T18" fmla="*/ 0 w 216"/>
                  <a:gd name="T19" fmla="*/ 3 h 373"/>
                  <a:gd name="T20" fmla="*/ 0 w 216"/>
                  <a:gd name="T21" fmla="*/ 3 h 373"/>
                  <a:gd name="T22" fmla="*/ 0 w 216"/>
                  <a:gd name="T23" fmla="*/ 3 h 373"/>
                  <a:gd name="T24" fmla="*/ 0 w 216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93" name="Freeform 326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94" name="Freeform 327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 h 373"/>
                  <a:gd name="T2" fmla="*/ 0 w 217"/>
                  <a:gd name="T3" fmla="*/ 3 h 373"/>
                  <a:gd name="T4" fmla="*/ 0 w 217"/>
                  <a:gd name="T5" fmla="*/ 3 h 373"/>
                  <a:gd name="T6" fmla="*/ 0 w 217"/>
                  <a:gd name="T7" fmla="*/ 3 h 373"/>
                  <a:gd name="T8" fmla="*/ 0 w 217"/>
                  <a:gd name="T9" fmla="*/ 3 h 373"/>
                  <a:gd name="T10" fmla="*/ 0 w 217"/>
                  <a:gd name="T11" fmla="*/ 3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3 h 373"/>
                  <a:gd name="T18" fmla="*/ 0 w 217"/>
                  <a:gd name="T19" fmla="*/ 3 h 373"/>
                  <a:gd name="T20" fmla="*/ 0 w 217"/>
                  <a:gd name="T21" fmla="*/ 3 h 373"/>
                  <a:gd name="T22" fmla="*/ 0 w 217"/>
                  <a:gd name="T23" fmla="*/ 3 h 373"/>
                  <a:gd name="T24" fmla="*/ 0 w 217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95" name="Freeform 328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96" name="Freeform 329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 h 372"/>
                  <a:gd name="T2" fmla="*/ 0 w 216"/>
                  <a:gd name="T3" fmla="*/ 3 h 372"/>
                  <a:gd name="T4" fmla="*/ 0 w 216"/>
                  <a:gd name="T5" fmla="*/ 3 h 372"/>
                  <a:gd name="T6" fmla="*/ 0 w 216"/>
                  <a:gd name="T7" fmla="*/ 3 h 372"/>
                  <a:gd name="T8" fmla="*/ 0 w 216"/>
                  <a:gd name="T9" fmla="*/ 3 h 372"/>
                  <a:gd name="T10" fmla="*/ 0 w 216"/>
                  <a:gd name="T11" fmla="*/ 3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3 h 372"/>
                  <a:gd name="T22" fmla="*/ 0 w 216"/>
                  <a:gd name="T23" fmla="*/ 3 h 372"/>
                  <a:gd name="T24" fmla="*/ 0 w 216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97" name="Freeform 330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98" name="Freeform 331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 h 372"/>
                  <a:gd name="T2" fmla="*/ 0 w 217"/>
                  <a:gd name="T3" fmla="*/ 3 h 372"/>
                  <a:gd name="T4" fmla="*/ 0 w 217"/>
                  <a:gd name="T5" fmla="*/ 3 h 372"/>
                  <a:gd name="T6" fmla="*/ 0 w 217"/>
                  <a:gd name="T7" fmla="*/ 3 h 372"/>
                  <a:gd name="T8" fmla="*/ 0 w 217"/>
                  <a:gd name="T9" fmla="*/ 3 h 372"/>
                  <a:gd name="T10" fmla="*/ 0 w 217"/>
                  <a:gd name="T11" fmla="*/ 3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3 h 372"/>
                  <a:gd name="T22" fmla="*/ 0 w 217"/>
                  <a:gd name="T23" fmla="*/ 3 h 372"/>
                  <a:gd name="T24" fmla="*/ 0 w 217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699" name="Freeform 332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0" name="Freeform 333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 h 373"/>
                  <a:gd name="T2" fmla="*/ 0 w 215"/>
                  <a:gd name="T3" fmla="*/ 3 h 373"/>
                  <a:gd name="T4" fmla="*/ 0 w 215"/>
                  <a:gd name="T5" fmla="*/ 3 h 373"/>
                  <a:gd name="T6" fmla="*/ 0 w 215"/>
                  <a:gd name="T7" fmla="*/ 3 h 373"/>
                  <a:gd name="T8" fmla="*/ 0 w 215"/>
                  <a:gd name="T9" fmla="*/ 3 h 373"/>
                  <a:gd name="T10" fmla="*/ 0 w 215"/>
                  <a:gd name="T11" fmla="*/ 3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3 h 373"/>
                  <a:gd name="T18" fmla="*/ 0 w 215"/>
                  <a:gd name="T19" fmla="*/ 3 h 373"/>
                  <a:gd name="T20" fmla="*/ 0 w 215"/>
                  <a:gd name="T21" fmla="*/ 3 h 373"/>
                  <a:gd name="T22" fmla="*/ 0 w 215"/>
                  <a:gd name="T23" fmla="*/ 3 h 373"/>
                  <a:gd name="T24" fmla="*/ 0 w 215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1" name="Freeform 334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2" name="Freeform 335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 h 373"/>
                  <a:gd name="T2" fmla="*/ 0 w 216"/>
                  <a:gd name="T3" fmla="*/ 3 h 373"/>
                  <a:gd name="T4" fmla="*/ 0 w 216"/>
                  <a:gd name="T5" fmla="*/ 3 h 373"/>
                  <a:gd name="T6" fmla="*/ 0 w 216"/>
                  <a:gd name="T7" fmla="*/ 3 h 373"/>
                  <a:gd name="T8" fmla="*/ 0 w 216"/>
                  <a:gd name="T9" fmla="*/ 3 h 373"/>
                  <a:gd name="T10" fmla="*/ 0 w 216"/>
                  <a:gd name="T11" fmla="*/ 3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3 h 373"/>
                  <a:gd name="T18" fmla="*/ 0 w 216"/>
                  <a:gd name="T19" fmla="*/ 3 h 373"/>
                  <a:gd name="T20" fmla="*/ 0 w 216"/>
                  <a:gd name="T21" fmla="*/ 3 h 373"/>
                  <a:gd name="T22" fmla="*/ 0 w 216"/>
                  <a:gd name="T23" fmla="*/ 3 h 373"/>
                  <a:gd name="T24" fmla="*/ 0 w 216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3" name="Freeform 336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4" name="Freeform 337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 h 373"/>
                  <a:gd name="T2" fmla="*/ 0 w 215"/>
                  <a:gd name="T3" fmla="*/ 3 h 373"/>
                  <a:gd name="T4" fmla="*/ 0 w 215"/>
                  <a:gd name="T5" fmla="*/ 3 h 373"/>
                  <a:gd name="T6" fmla="*/ 0 w 215"/>
                  <a:gd name="T7" fmla="*/ 3 h 373"/>
                  <a:gd name="T8" fmla="*/ 0 w 215"/>
                  <a:gd name="T9" fmla="*/ 3 h 373"/>
                  <a:gd name="T10" fmla="*/ 0 w 215"/>
                  <a:gd name="T11" fmla="*/ 3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3 h 373"/>
                  <a:gd name="T18" fmla="*/ 0 w 215"/>
                  <a:gd name="T19" fmla="*/ 3 h 373"/>
                  <a:gd name="T20" fmla="*/ 0 w 215"/>
                  <a:gd name="T21" fmla="*/ 3 h 373"/>
                  <a:gd name="T22" fmla="*/ 0 w 215"/>
                  <a:gd name="T23" fmla="*/ 3 h 373"/>
                  <a:gd name="T24" fmla="*/ 0 w 215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5" name="Freeform 338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6" name="Freeform 339"/>
              <p:cNvSpPr>
                <a:spLocks/>
              </p:cNvSpPr>
              <p:nvPr/>
            </p:nvSpPr>
            <p:spPr bwMode="auto">
              <a:xfrm>
                <a:off x="4903" y="3139"/>
                <a:ext cx="71" cy="324"/>
              </a:xfrm>
              <a:custGeom>
                <a:avLst/>
                <a:gdLst>
                  <a:gd name="T0" fmla="*/ 0 w 216"/>
                  <a:gd name="T1" fmla="*/ 3 h 372"/>
                  <a:gd name="T2" fmla="*/ 0 w 216"/>
                  <a:gd name="T3" fmla="*/ 3 h 372"/>
                  <a:gd name="T4" fmla="*/ 0 w 216"/>
                  <a:gd name="T5" fmla="*/ 3 h 372"/>
                  <a:gd name="T6" fmla="*/ 0 w 216"/>
                  <a:gd name="T7" fmla="*/ 3 h 372"/>
                  <a:gd name="T8" fmla="*/ 0 w 216"/>
                  <a:gd name="T9" fmla="*/ 3 h 372"/>
                  <a:gd name="T10" fmla="*/ 0 w 216"/>
                  <a:gd name="T11" fmla="*/ 3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3 h 372"/>
                  <a:gd name="T22" fmla="*/ 0 w 216"/>
                  <a:gd name="T23" fmla="*/ 3 h 372"/>
                  <a:gd name="T24" fmla="*/ 0 w 216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6" y="372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7" name="Freeform 340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8" name="Freeform 341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 h 372"/>
                  <a:gd name="T2" fmla="*/ 0 w 215"/>
                  <a:gd name="T3" fmla="*/ 3 h 372"/>
                  <a:gd name="T4" fmla="*/ 0 w 215"/>
                  <a:gd name="T5" fmla="*/ 3 h 372"/>
                  <a:gd name="T6" fmla="*/ 0 w 215"/>
                  <a:gd name="T7" fmla="*/ 3 h 372"/>
                  <a:gd name="T8" fmla="*/ 0 w 215"/>
                  <a:gd name="T9" fmla="*/ 3 h 372"/>
                  <a:gd name="T10" fmla="*/ 0 w 215"/>
                  <a:gd name="T11" fmla="*/ 3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3 h 372"/>
                  <a:gd name="T22" fmla="*/ 0 w 215"/>
                  <a:gd name="T23" fmla="*/ 3 h 372"/>
                  <a:gd name="T24" fmla="*/ 0 w 215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09" name="Freeform 342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8710" name="Rectangle 343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711" name="Rectangle 344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712" name="Rectangle 345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713" name="Rectangle 346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714" name="Rectangle 347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715" name="Rectangle 348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8716" name="Freeform 349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19 h 38"/>
                  <a:gd name="T2" fmla="*/ 0 w 37"/>
                  <a:gd name="T3" fmla="*/ 19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19 h 38"/>
                  <a:gd name="T32" fmla="*/ 0 w 37"/>
                  <a:gd name="T33" fmla="*/ 19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</p:grpSp>
        <p:sp>
          <p:nvSpPr>
            <p:cNvPr id="18631" name="Text Box 141"/>
            <p:cNvSpPr txBox="1">
              <a:spLocks noChangeArrowheads="1"/>
            </p:cNvSpPr>
            <p:nvPr/>
          </p:nvSpPr>
          <p:spPr bwMode="auto">
            <a:xfrm>
              <a:off x="10649097" y="8323758"/>
              <a:ext cx="2098773" cy="1810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52538">
                <a:spcBef>
                  <a:spcPct val="50000"/>
                </a:spcBef>
              </a:pPr>
              <a:r>
                <a:rPr lang="ru-RU" sz="1100" b="1">
                  <a:solidFill>
                    <a:schemeClr val="tx1"/>
                  </a:solidFill>
                  <a:cs typeface="Times New Roman" pitchFamily="18" charset="0"/>
                </a:rPr>
                <a:t>- </a:t>
              </a: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зона подтопления</a:t>
              </a:r>
            </a:p>
          </p:txBody>
        </p:sp>
        <p:sp>
          <p:nvSpPr>
            <p:cNvPr id="18632" name="AutoShape 389" descr="Широкий диагональный 2"/>
            <p:cNvSpPr>
              <a:spLocks/>
            </p:cNvSpPr>
            <p:nvPr/>
          </p:nvSpPr>
          <p:spPr bwMode="auto">
            <a:xfrm rot="-7699697">
              <a:off x="10055551" y="8288961"/>
              <a:ext cx="427960" cy="531415"/>
            </a:xfrm>
            <a:custGeom>
              <a:avLst/>
              <a:gdLst>
                <a:gd name="T0" fmla="*/ 2147483647 w 1296"/>
                <a:gd name="T1" fmla="*/ 2147483647 h 925"/>
                <a:gd name="T2" fmla="*/ 2147483647 w 1296"/>
                <a:gd name="T3" fmla="*/ 2147483647 h 925"/>
                <a:gd name="T4" fmla="*/ 2147483647 w 1296"/>
                <a:gd name="T5" fmla="*/ 2147483647 h 925"/>
                <a:gd name="T6" fmla="*/ 2147483647 w 1296"/>
                <a:gd name="T7" fmla="*/ 2147483647 h 925"/>
                <a:gd name="T8" fmla="*/ 2147483647 w 1296"/>
                <a:gd name="T9" fmla="*/ 2147483647 h 925"/>
                <a:gd name="T10" fmla="*/ 2147483647 w 1296"/>
                <a:gd name="T11" fmla="*/ 2147483647 h 925"/>
                <a:gd name="T12" fmla="*/ 2147483647 w 1296"/>
                <a:gd name="T13" fmla="*/ 2147483647 h 925"/>
                <a:gd name="T14" fmla="*/ 2147483647 w 1296"/>
                <a:gd name="T15" fmla="*/ 2147483647 h 925"/>
                <a:gd name="T16" fmla="*/ 2147483647 w 1296"/>
                <a:gd name="T17" fmla="*/ 2147483647 h 925"/>
                <a:gd name="T18" fmla="*/ 2147483647 w 1296"/>
                <a:gd name="T19" fmla="*/ 2147483647 h 925"/>
                <a:gd name="T20" fmla="*/ 2147483647 w 1296"/>
                <a:gd name="T21" fmla="*/ 2147483647 h 925"/>
                <a:gd name="T22" fmla="*/ 2147483647 w 1296"/>
                <a:gd name="T23" fmla="*/ 2147483647 h 925"/>
                <a:gd name="T24" fmla="*/ 2147483647 w 1296"/>
                <a:gd name="T25" fmla="*/ 2147483647 h 925"/>
                <a:gd name="T26" fmla="*/ 2147483647 w 1296"/>
                <a:gd name="T27" fmla="*/ 2147483647 h 925"/>
                <a:gd name="T28" fmla="*/ 2147483647 w 1296"/>
                <a:gd name="T29" fmla="*/ 2147483647 h 925"/>
                <a:gd name="T30" fmla="*/ 2147483647 w 1296"/>
                <a:gd name="T31" fmla="*/ 2147483647 h 925"/>
                <a:gd name="T32" fmla="*/ 2147483647 w 1296"/>
                <a:gd name="T33" fmla="*/ 2147483647 h 925"/>
                <a:gd name="T34" fmla="*/ 2147483647 w 1296"/>
                <a:gd name="T35" fmla="*/ 2147483647 h 9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96"/>
                <a:gd name="T55" fmla="*/ 0 h 925"/>
                <a:gd name="T56" fmla="*/ 1296 w 1296"/>
                <a:gd name="T57" fmla="*/ 925 h 9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96" h="925">
                  <a:moveTo>
                    <a:pt x="123" y="829"/>
                  </a:moveTo>
                  <a:cubicBezTo>
                    <a:pt x="184" y="846"/>
                    <a:pt x="153" y="925"/>
                    <a:pt x="225" y="923"/>
                  </a:cubicBezTo>
                  <a:cubicBezTo>
                    <a:pt x="269" y="922"/>
                    <a:pt x="336" y="875"/>
                    <a:pt x="385" y="864"/>
                  </a:cubicBezTo>
                  <a:cubicBezTo>
                    <a:pt x="450" y="852"/>
                    <a:pt x="529" y="820"/>
                    <a:pt x="590" y="814"/>
                  </a:cubicBezTo>
                  <a:cubicBezTo>
                    <a:pt x="651" y="766"/>
                    <a:pt x="818" y="748"/>
                    <a:pt x="892" y="705"/>
                  </a:cubicBezTo>
                  <a:cubicBezTo>
                    <a:pt x="966" y="662"/>
                    <a:pt x="983" y="599"/>
                    <a:pt x="1033" y="556"/>
                  </a:cubicBezTo>
                  <a:cubicBezTo>
                    <a:pt x="1083" y="513"/>
                    <a:pt x="1154" y="478"/>
                    <a:pt x="1194" y="449"/>
                  </a:cubicBezTo>
                  <a:cubicBezTo>
                    <a:pt x="1239" y="321"/>
                    <a:pt x="1247" y="451"/>
                    <a:pt x="1276" y="385"/>
                  </a:cubicBezTo>
                  <a:cubicBezTo>
                    <a:pt x="1296" y="338"/>
                    <a:pt x="1194" y="165"/>
                    <a:pt x="1194" y="165"/>
                  </a:cubicBezTo>
                  <a:cubicBezTo>
                    <a:pt x="1135" y="135"/>
                    <a:pt x="1041" y="0"/>
                    <a:pt x="932" y="71"/>
                  </a:cubicBezTo>
                  <a:cubicBezTo>
                    <a:pt x="881" y="96"/>
                    <a:pt x="892" y="95"/>
                    <a:pt x="850" y="99"/>
                  </a:cubicBezTo>
                  <a:cubicBezTo>
                    <a:pt x="828" y="101"/>
                    <a:pt x="783" y="91"/>
                    <a:pt x="759" y="99"/>
                  </a:cubicBezTo>
                  <a:cubicBezTo>
                    <a:pt x="738" y="107"/>
                    <a:pt x="607" y="129"/>
                    <a:pt x="585" y="144"/>
                  </a:cubicBezTo>
                  <a:cubicBezTo>
                    <a:pt x="503" y="179"/>
                    <a:pt x="510" y="236"/>
                    <a:pt x="426" y="275"/>
                  </a:cubicBezTo>
                  <a:cubicBezTo>
                    <a:pt x="359" y="319"/>
                    <a:pt x="201" y="406"/>
                    <a:pt x="124" y="476"/>
                  </a:cubicBezTo>
                  <a:cubicBezTo>
                    <a:pt x="60" y="544"/>
                    <a:pt x="60" y="640"/>
                    <a:pt x="42" y="686"/>
                  </a:cubicBezTo>
                  <a:cubicBezTo>
                    <a:pt x="24" y="729"/>
                    <a:pt x="0" y="726"/>
                    <a:pt x="14" y="750"/>
                  </a:cubicBezTo>
                  <a:cubicBezTo>
                    <a:pt x="28" y="774"/>
                    <a:pt x="100" y="813"/>
                    <a:pt x="123" y="829"/>
                  </a:cubicBezTo>
                  <a:close/>
                </a:path>
              </a:pathLst>
            </a:custGeom>
            <a:pattFill prst="wdUpDiag">
              <a:fgClr>
                <a:srgbClr val="000099">
                  <a:alpha val="50195"/>
                </a:srgbClr>
              </a:fgClr>
              <a:bgClr>
                <a:schemeClr val="bg1">
                  <a:alpha val="50195"/>
                </a:schemeClr>
              </a:bgClr>
            </a:pattFill>
            <a:ln w="25400">
              <a:solidFill>
                <a:srgbClr val="000099"/>
              </a:solidFill>
              <a:round/>
              <a:headEnd/>
              <a:tailEnd/>
            </a:ln>
          </p:spPr>
          <p:txBody>
            <a:bodyPr vert="eaVert" lIns="140742" tIns="70407" rIns="140742" bIns="70407"/>
            <a:lstStyle/>
            <a:p>
              <a:endParaRPr lang="ru-RU"/>
            </a:p>
          </p:txBody>
        </p:sp>
        <p:grpSp>
          <p:nvGrpSpPr>
            <p:cNvPr id="18633" name="Group 150"/>
            <p:cNvGrpSpPr>
              <a:grpSpLocks/>
            </p:cNvGrpSpPr>
            <p:nvPr/>
          </p:nvGrpSpPr>
          <p:grpSpPr bwMode="auto">
            <a:xfrm>
              <a:off x="10079740" y="8286344"/>
              <a:ext cx="359021" cy="385505"/>
              <a:chOff x="4416" y="2880"/>
              <a:chExt cx="816" cy="816"/>
            </a:xfrm>
          </p:grpSpPr>
          <p:grpSp>
            <p:nvGrpSpPr>
              <p:cNvPr id="18634" name="Group 151"/>
              <p:cNvGrpSpPr>
                <a:grpSpLocks/>
              </p:cNvGrpSpPr>
              <p:nvPr/>
            </p:nvGrpSpPr>
            <p:grpSpPr bwMode="auto">
              <a:xfrm>
                <a:off x="4416" y="2880"/>
                <a:ext cx="816" cy="809"/>
                <a:chOff x="4423" y="2887"/>
                <a:chExt cx="809" cy="809"/>
              </a:xfrm>
            </p:grpSpPr>
            <p:sp>
              <p:nvSpPr>
                <p:cNvPr id="18636" name="Freeform 152"/>
                <p:cNvSpPr>
                  <a:spLocks/>
                </p:cNvSpPr>
                <p:nvPr/>
              </p:nvSpPr>
              <p:spPr bwMode="auto">
                <a:xfrm>
                  <a:off x="4423" y="2887"/>
                  <a:ext cx="809" cy="809"/>
                </a:xfrm>
                <a:custGeom>
                  <a:avLst/>
                  <a:gdLst>
                    <a:gd name="T0" fmla="*/ 446 w 809"/>
                    <a:gd name="T1" fmla="*/ 2 h 809"/>
                    <a:gd name="T2" fmla="*/ 505 w 809"/>
                    <a:gd name="T3" fmla="*/ 14 h 809"/>
                    <a:gd name="T4" fmla="*/ 561 w 809"/>
                    <a:gd name="T5" fmla="*/ 33 h 809"/>
                    <a:gd name="T6" fmla="*/ 614 w 809"/>
                    <a:gd name="T7" fmla="*/ 59 h 809"/>
                    <a:gd name="T8" fmla="*/ 661 w 809"/>
                    <a:gd name="T9" fmla="*/ 93 h 809"/>
                    <a:gd name="T10" fmla="*/ 704 w 809"/>
                    <a:gd name="T11" fmla="*/ 133 h 809"/>
                    <a:gd name="T12" fmla="*/ 739 w 809"/>
                    <a:gd name="T13" fmla="*/ 179 h 809"/>
                    <a:gd name="T14" fmla="*/ 769 w 809"/>
                    <a:gd name="T15" fmla="*/ 229 h 809"/>
                    <a:gd name="T16" fmla="*/ 791 w 809"/>
                    <a:gd name="T17" fmla="*/ 285 h 809"/>
                    <a:gd name="T18" fmla="*/ 804 w 809"/>
                    <a:gd name="T19" fmla="*/ 343 h 809"/>
                    <a:gd name="T20" fmla="*/ 809 w 809"/>
                    <a:gd name="T21" fmla="*/ 405 h 809"/>
                    <a:gd name="T22" fmla="*/ 804 w 809"/>
                    <a:gd name="T23" fmla="*/ 466 h 809"/>
                    <a:gd name="T24" fmla="*/ 791 w 809"/>
                    <a:gd name="T25" fmla="*/ 524 h 809"/>
                    <a:gd name="T26" fmla="*/ 769 w 809"/>
                    <a:gd name="T27" fmla="*/ 580 h 809"/>
                    <a:gd name="T28" fmla="*/ 739 w 809"/>
                    <a:gd name="T29" fmla="*/ 630 h 809"/>
                    <a:gd name="T30" fmla="*/ 704 w 809"/>
                    <a:gd name="T31" fmla="*/ 676 h 809"/>
                    <a:gd name="T32" fmla="*/ 661 w 809"/>
                    <a:gd name="T33" fmla="*/ 716 h 809"/>
                    <a:gd name="T34" fmla="*/ 614 w 809"/>
                    <a:gd name="T35" fmla="*/ 750 h 809"/>
                    <a:gd name="T36" fmla="*/ 561 w 809"/>
                    <a:gd name="T37" fmla="*/ 776 h 809"/>
                    <a:gd name="T38" fmla="*/ 505 w 809"/>
                    <a:gd name="T39" fmla="*/ 795 h 809"/>
                    <a:gd name="T40" fmla="*/ 446 w 809"/>
                    <a:gd name="T41" fmla="*/ 807 h 809"/>
                    <a:gd name="T42" fmla="*/ 384 w 809"/>
                    <a:gd name="T43" fmla="*/ 809 h 809"/>
                    <a:gd name="T44" fmla="*/ 323 w 809"/>
                    <a:gd name="T45" fmla="*/ 800 h 809"/>
                    <a:gd name="T46" fmla="*/ 266 w 809"/>
                    <a:gd name="T47" fmla="*/ 784 h 809"/>
                    <a:gd name="T48" fmla="*/ 213 w 809"/>
                    <a:gd name="T49" fmla="*/ 760 h 809"/>
                    <a:gd name="T50" fmla="*/ 163 w 809"/>
                    <a:gd name="T51" fmla="*/ 728 h 809"/>
                    <a:gd name="T52" fmla="*/ 118 w 809"/>
                    <a:gd name="T53" fmla="*/ 691 h 809"/>
                    <a:gd name="T54" fmla="*/ 81 w 809"/>
                    <a:gd name="T55" fmla="*/ 646 h 809"/>
                    <a:gd name="T56" fmla="*/ 49 w 809"/>
                    <a:gd name="T57" fmla="*/ 596 h 809"/>
                    <a:gd name="T58" fmla="*/ 25 w 809"/>
                    <a:gd name="T59" fmla="*/ 543 h 809"/>
                    <a:gd name="T60" fmla="*/ 9 w 809"/>
                    <a:gd name="T61" fmla="*/ 486 h 809"/>
                    <a:gd name="T62" fmla="*/ 0 w 809"/>
                    <a:gd name="T63" fmla="*/ 425 h 809"/>
                    <a:gd name="T64" fmla="*/ 2 w 809"/>
                    <a:gd name="T65" fmla="*/ 363 h 809"/>
                    <a:gd name="T66" fmla="*/ 14 w 809"/>
                    <a:gd name="T67" fmla="*/ 304 h 809"/>
                    <a:gd name="T68" fmla="*/ 33 w 809"/>
                    <a:gd name="T69" fmla="*/ 248 h 809"/>
                    <a:gd name="T70" fmla="*/ 59 w 809"/>
                    <a:gd name="T71" fmla="*/ 195 h 809"/>
                    <a:gd name="T72" fmla="*/ 93 w 809"/>
                    <a:gd name="T73" fmla="*/ 148 h 809"/>
                    <a:gd name="T74" fmla="*/ 133 w 809"/>
                    <a:gd name="T75" fmla="*/ 105 h 809"/>
                    <a:gd name="T76" fmla="*/ 179 w 809"/>
                    <a:gd name="T77" fmla="*/ 70 h 809"/>
                    <a:gd name="T78" fmla="*/ 229 w 809"/>
                    <a:gd name="T79" fmla="*/ 40 h 809"/>
                    <a:gd name="T80" fmla="*/ 285 w 809"/>
                    <a:gd name="T81" fmla="*/ 18 h 809"/>
                    <a:gd name="T82" fmla="*/ 343 w 809"/>
                    <a:gd name="T83" fmla="*/ 5 h 809"/>
                    <a:gd name="T84" fmla="*/ 405 w 809"/>
                    <a:gd name="T85" fmla="*/ 0 h 80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09"/>
                    <a:gd name="T130" fmla="*/ 0 h 809"/>
                    <a:gd name="T131" fmla="*/ 809 w 809"/>
                    <a:gd name="T132" fmla="*/ 809 h 80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09" h="809">
                      <a:moveTo>
                        <a:pt x="405" y="0"/>
                      </a:moveTo>
                      <a:lnTo>
                        <a:pt x="425" y="0"/>
                      </a:lnTo>
                      <a:lnTo>
                        <a:pt x="446" y="2"/>
                      </a:lnTo>
                      <a:lnTo>
                        <a:pt x="466" y="5"/>
                      </a:lnTo>
                      <a:lnTo>
                        <a:pt x="486" y="9"/>
                      </a:lnTo>
                      <a:lnTo>
                        <a:pt x="505" y="14"/>
                      </a:lnTo>
                      <a:lnTo>
                        <a:pt x="524" y="18"/>
                      </a:lnTo>
                      <a:lnTo>
                        <a:pt x="543" y="25"/>
                      </a:lnTo>
                      <a:lnTo>
                        <a:pt x="561" y="33"/>
                      </a:lnTo>
                      <a:lnTo>
                        <a:pt x="580" y="40"/>
                      </a:lnTo>
                      <a:lnTo>
                        <a:pt x="596" y="49"/>
                      </a:lnTo>
                      <a:lnTo>
                        <a:pt x="614" y="59"/>
                      </a:lnTo>
                      <a:lnTo>
                        <a:pt x="630" y="70"/>
                      </a:lnTo>
                      <a:lnTo>
                        <a:pt x="646" y="81"/>
                      </a:lnTo>
                      <a:lnTo>
                        <a:pt x="661" y="93"/>
                      </a:lnTo>
                      <a:lnTo>
                        <a:pt x="676" y="105"/>
                      </a:lnTo>
                      <a:lnTo>
                        <a:pt x="691" y="118"/>
                      </a:lnTo>
                      <a:lnTo>
                        <a:pt x="704" y="133"/>
                      </a:lnTo>
                      <a:lnTo>
                        <a:pt x="716" y="148"/>
                      </a:lnTo>
                      <a:lnTo>
                        <a:pt x="728" y="163"/>
                      </a:lnTo>
                      <a:lnTo>
                        <a:pt x="739" y="179"/>
                      </a:lnTo>
                      <a:lnTo>
                        <a:pt x="750" y="195"/>
                      </a:lnTo>
                      <a:lnTo>
                        <a:pt x="760" y="213"/>
                      </a:lnTo>
                      <a:lnTo>
                        <a:pt x="769" y="229"/>
                      </a:lnTo>
                      <a:lnTo>
                        <a:pt x="776" y="248"/>
                      </a:lnTo>
                      <a:lnTo>
                        <a:pt x="784" y="266"/>
                      </a:lnTo>
                      <a:lnTo>
                        <a:pt x="791" y="285"/>
                      </a:lnTo>
                      <a:lnTo>
                        <a:pt x="795" y="304"/>
                      </a:lnTo>
                      <a:lnTo>
                        <a:pt x="800" y="323"/>
                      </a:lnTo>
                      <a:lnTo>
                        <a:pt x="804" y="343"/>
                      </a:lnTo>
                      <a:lnTo>
                        <a:pt x="807" y="363"/>
                      </a:lnTo>
                      <a:lnTo>
                        <a:pt x="809" y="384"/>
                      </a:lnTo>
                      <a:lnTo>
                        <a:pt x="809" y="405"/>
                      </a:lnTo>
                      <a:lnTo>
                        <a:pt x="809" y="425"/>
                      </a:lnTo>
                      <a:lnTo>
                        <a:pt x="807" y="446"/>
                      </a:lnTo>
                      <a:lnTo>
                        <a:pt x="804" y="466"/>
                      </a:lnTo>
                      <a:lnTo>
                        <a:pt x="800" y="486"/>
                      </a:lnTo>
                      <a:lnTo>
                        <a:pt x="795" y="505"/>
                      </a:lnTo>
                      <a:lnTo>
                        <a:pt x="791" y="524"/>
                      </a:lnTo>
                      <a:lnTo>
                        <a:pt x="784" y="543"/>
                      </a:lnTo>
                      <a:lnTo>
                        <a:pt x="776" y="561"/>
                      </a:lnTo>
                      <a:lnTo>
                        <a:pt x="769" y="580"/>
                      </a:lnTo>
                      <a:lnTo>
                        <a:pt x="760" y="596"/>
                      </a:lnTo>
                      <a:lnTo>
                        <a:pt x="750" y="614"/>
                      </a:lnTo>
                      <a:lnTo>
                        <a:pt x="739" y="630"/>
                      </a:lnTo>
                      <a:lnTo>
                        <a:pt x="728" y="646"/>
                      </a:lnTo>
                      <a:lnTo>
                        <a:pt x="716" y="661"/>
                      </a:lnTo>
                      <a:lnTo>
                        <a:pt x="704" y="676"/>
                      </a:lnTo>
                      <a:lnTo>
                        <a:pt x="691" y="691"/>
                      </a:lnTo>
                      <a:lnTo>
                        <a:pt x="676" y="704"/>
                      </a:lnTo>
                      <a:lnTo>
                        <a:pt x="661" y="716"/>
                      </a:lnTo>
                      <a:lnTo>
                        <a:pt x="646" y="728"/>
                      </a:lnTo>
                      <a:lnTo>
                        <a:pt x="630" y="739"/>
                      </a:lnTo>
                      <a:lnTo>
                        <a:pt x="614" y="750"/>
                      </a:lnTo>
                      <a:lnTo>
                        <a:pt x="596" y="760"/>
                      </a:lnTo>
                      <a:lnTo>
                        <a:pt x="580" y="769"/>
                      </a:lnTo>
                      <a:lnTo>
                        <a:pt x="561" y="776"/>
                      </a:lnTo>
                      <a:lnTo>
                        <a:pt x="543" y="784"/>
                      </a:lnTo>
                      <a:lnTo>
                        <a:pt x="524" y="791"/>
                      </a:lnTo>
                      <a:lnTo>
                        <a:pt x="505" y="795"/>
                      </a:lnTo>
                      <a:lnTo>
                        <a:pt x="486" y="800"/>
                      </a:lnTo>
                      <a:lnTo>
                        <a:pt x="466" y="804"/>
                      </a:lnTo>
                      <a:lnTo>
                        <a:pt x="446" y="807"/>
                      </a:lnTo>
                      <a:lnTo>
                        <a:pt x="425" y="809"/>
                      </a:lnTo>
                      <a:lnTo>
                        <a:pt x="405" y="809"/>
                      </a:lnTo>
                      <a:lnTo>
                        <a:pt x="384" y="809"/>
                      </a:lnTo>
                      <a:lnTo>
                        <a:pt x="363" y="807"/>
                      </a:lnTo>
                      <a:lnTo>
                        <a:pt x="343" y="804"/>
                      </a:lnTo>
                      <a:lnTo>
                        <a:pt x="323" y="800"/>
                      </a:lnTo>
                      <a:lnTo>
                        <a:pt x="304" y="795"/>
                      </a:lnTo>
                      <a:lnTo>
                        <a:pt x="285" y="791"/>
                      </a:lnTo>
                      <a:lnTo>
                        <a:pt x="266" y="784"/>
                      </a:lnTo>
                      <a:lnTo>
                        <a:pt x="248" y="776"/>
                      </a:lnTo>
                      <a:lnTo>
                        <a:pt x="229" y="769"/>
                      </a:lnTo>
                      <a:lnTo>
                        <a:pt x="213" y="760"/>
                      </a:lnTo>
                      <a:lnTo>
                        <a:pt x="195" y="750"/>
                      </a:lnTo>
                      <a:lnTo>
                        <a:pt x="179" y="739"/>
                      </a:lnTo>
                      <a:lnTo>
                        <a:pt x="163" y="728"/>
                      </a:lnTo>
                      <a:lnTo>
                        <a:pt x="148" y="716"/>
                      </a:lnTo>
                      <a:lnTo>
                        <a:pt x="133" y="704"/>
                      </a:lnTo>
                      <a:lnTo>
                        <a:pt x="118" y="691"/>
                      </a:lnTo>
                      <a:lnTo>
                        <a:pt x="105" y="676"/>
                      </a:lnTo>
                      <a:lnTo>
                        <a:pt x="93" y="661"/>
                      </a:lnTo>
                      <a:lnTo>
                        <a:pt x="81" y="646"/>
                      </a:lnTo>
                      <a:lnTo>
                        <a:pt x="70" y="630"/>
                      </a:lnTo>
                      <a:lnTo>
                        <a:pt x="59" y="614"/>
                      </a:lnTo>
                      <a:lnTo>
                        <a:pt x="49" y="596"/>
                      </a:lnTo>
                      <a:lnTo>
                        <a:pt x="40" y="580"/>
                      </a:lnTo>
                      <a:lnTo>
                        <a:pt x="33" y="561"/>
                      </a:lnTo>
                      <a:lnTo>
                        <a:pt x="25" y="543"/>
                      </a:lnTo>
                      <a:lnTo>
                        <a:pt x="18" y="524"/>
                      </a:lnTo>
                      <a:lnTo>
                        <a:pt x="14" y="505"/>
                      </a:lnTo>
                      <a:lnTo>
                        <a:pt x="9" y="486"/>
                      </a:lnTo>
                      <a:lnTo>
                        <a:pt x="5" y="466"/>
                      </a:lnTo>
                      <a:lnTo>
                        <a:pt x="2" y="446"/>
                      </a:lnTo>
                      <a:lnTo>
                        <a:pt x="0" y="425"/>
                      </a:lnTo>
                      <a:lnTo>
                        <a:pt x="0" y="405"/>
                      </a:lnTo>
                      <a:lnTo>
                        <a:pt x="0" y="384"/>
                      </a:lnTo>
                      <a:lnTo>
                        <a:pt x="2" y="363"/>
                      </a:lnTo>
                      <a:lnTo>
                        <a:pt x="5" y="343"/>
                      </a:lnTo>
                      <a:lnTo>
                        <a:pt x="9" y="323"/>
                      </a:lnTo>
                      <a:lnTo>
                        <a:pt x="14" y="304"/>
                      </a:lnTo>
                      <a:lnTo>
                        <a:pt x="18" y="285"/>
                      </a:lnTo>
                      <a:lnTo>
                        <a:pt x="25" y="266"/>
                      </a:lnTo>
                      <a:lnTo>
                        <a:pt x="33" y="248"/>
                      </a:lnTo>
                      <a:lnTo>
                        <a:pt x="40" y="229"/>
                      </a:lnTo>
                      <a:lnTo>
                        <a:pt x="49" y="213"/>
                      </a:lnTo>
                      <a:lnTo>
                        <a:pt x="59" y="195"/>
                      </a:lnTo>
                      <a:lnTo>
                        <a:pt x="70" y="179"/>
                      </a:lnTo>
                      <a:lnTo>
                        <a:pt x="81" y="163"/>
                      </a:lnTo>
                      <a:lnTo>
                        <a:pt x="93" y="148"/>
                      </a:lnTo>
                      <a:lnTo>
                        <a:pt x="105" y="133"/>
                      </a:lnTo>
                      <a:lnTo>
                        <a:pt x="118" y="118"/>
                      </a:lnTo>
                      <a:lnTo>
                        <a:pt x="133" y="105"/>
                      </a:lnTo>
                      <a:lnTo>
                        <a:pt x="148" y="93"/>
                      </a:lnTo>
                      <a:lnTo>
                        <a:pt x="163" y="81"/>
                      </a:lnTo>
                      <a:lnTo>
                        <a:pt x="179" y="70"/>
                      </a:lnTo>
                      <a:lnTo>
                        <a:pt x="195" y="59"/>
                      </a:lnTo>
                      <a:lnTo>
                        <a:pt x="213" y="49"/>
                      </a:lnTo>
                      <a:lnTo>
                        <a:pt x="229" y="40"/>
                      </a:lnTo>
                      <a:lnTo>
                        <a:pt x="248" y="33"/>
                      </a:lnTo>
                      <a:lnTo>
                        <a:pt x="266" y="25"/>
                      </a:lnTo>
                      <a:lnTo>
                        <a:pt x="285" y="18"/>
                      </a:lnTo>
                      <a:lnTo>
                        <a:pt x="304" y="14"/>
                      </a:lnTo>
                      <a:lnTo>
                        <a:pt x="323" y="9"/>
                      </a:lnTo>
                      <a:lnTo>
                        <a:pt x="343" y="5"/>
                      </a:lnTo>
                      <a:lnTo>
                        <a:pt x="363" y="2"/>
                      </a:lnTo>
                      <a:lnTo>
                        <a:pt x="384" y="0"/>
                      </a:lnTo>
                      <a:lnTo>
                        <a:pt x="405" y="0"/>
                      </a:lnTo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91429" tIns="45715" rIns="91429" bIns="45715"/>
                <a:lstStyle/>
                <a:p>
                  <a:endParaRPr lang="ru-RU"/>
                </a:p>
              </p:txBody>
            </p:sp>
            <p:sp>
              <p:nvSpPr>
                <p:cNvPr id="18637" name="Freeform 153"/>
                <p:cNvSpPr>
                  <a:spLocks/>
                </p:cNvSpPr>
                <p:nvPr/>
              </p:nvSpPr>
              <p:spPr bwMode="auto">
                <a:xfrm>
                  <a:off x="4456" y="2921"/>
                  <a:ext cx="745" cy="745"/>
                </a:xfrm>
                <a:custGeom>
                  <a:avLst/>
                  <a:gdLst>
                    <a:gd name="T0" fmla="*/ 411 w 745"/>
                    <a:gd name="T1" fmla="*/ 2 h 745"/>
                    <a:gd name="T2" fmla="*/ 466 w 745"/>
                    <a:gd name="T3" fmla="*/ 12 h 745"/>
                    <a:gd name="T4" fmla="*/ 518 w 745"/>
                    <a:gd name="T5" fmla="*/ 30 h 745"/>
                    <a:gd name="T6" fmla="*/ 566 w 745"/>
                    <a:gd name="T7" fmla="*/ 53 h 745"/>
                    <a:gd name="T8" fmla="*/ 609 w 745"/>
                    <a:gd name="T9" fmla="*/ 86 h 745"/>
                    <a:gd name="T10" fmla="*/ 649 w 745"/>
                    <a:gd name="T11" fmla="*/ 123 h 745"/>
                    <a:gd name="T12" fmla="*/ 681 w 745"/>
                    <a:gd name="T13" fmla="*/ 164 h 745"/>
                    <a:gd name="T14" fmla="*/ 708 w 745"/>
                    <a:gd name="T15" fmla="*/ 211 h 745"/>
                    <a:gd name="T16" fmla="*/ 728 w 745"/>
                    <a:gd name="T17" fmla="*/ 261 h 745"/>
                    <a:gd name="T18" fmla="*/ 740 w 745"/>
                    <a:gd name="T19" fmla="*/ 316 h 745"/>
                    <a:gd name="T20" fmla="*/ 745 w 745"/>
                    <a:gd name="T21" fmla="*/ 372 h 745"/>
                    <a:gd name="T22" fmla="*/ 740 w 745"/>
                    <a:gd name="T23" fmla="*/ 429 h 745"/>
                    <a:gd name="T24" fmla="*/ 728 w 745"/>
                    <a:gd name="T25" fmla="*/ 483 h 745"/>
                    <a:gd name="T26" fmla="*/ 708 w 745"/>
                    <a:gd name="T27" fmla="*/ 534 h 745"/>
                    <a:gd name="T28" fmla="*/ 681 w 745"/>
                    <a:gd name="T29" fmla="*/ 580 h 745"/>
                    <a:gd name="T30" fmla="*/ 649 w 745"/>
                    <a:gd name="T31" fmla="*/ 623 h 745"/>
                    <a:gd name="T32" fmla="*/ 609 w 745"/>
                    <a:gd name="T33" fmla="*/ 660 h 745"/>
                    <a:gd name="T34" fmla="*/ 566 w 745"/>
                    <a:gd name="T35" fmla="*/ 691 h 745"/>
                    <a:gd name="T36" fmla="*/ 518 w 745"/>
                    <a:gd name="T37" fmla="*/ 716 h 745"/>
                    <a:gd name="T38" fmla="*/ 466 w 745"/>
                    <a:gd name="T39" fmla="*/ 733 h 745"/>
                    <a:gd name="T40" fmla="*/ 411 w 745"/>
                    <a:gd name="T41" fmla="*/ 744 h 745"/>
                    <a:gd name="T42" fmla="*/ 354 w 745"/>
                    <a:gd name="T43" fmla="*/ 745 h 745"/>
                    <a:gd name="T44" fmla="*/ 298 w 745"/>
                    <a:gd name="T45" fmla="*/ 738 h 745"/>
                    <a:gd name="T46" fmla="*/ 245 w 745"/>
                    <a:gd name="T47" fmla="*/ 723 h 745"/>
                    <a:gd name="T48" fmla="*/ 196 w 745"/>
                    <a:gd name="T49" fmla="*/ 699 h 745"/>
                    <a:gd name="T50" fmla="*/ 150 w 745"/>
                    <a:gd name="T51" fmla="*/ 671 h 745"/>
                    <a:gd name="T52" fmla="*/ 109 w 745"/>
                    <a:gd name="T53" fmla="*/ 636 h 745"/>
                    <a:gd name="T54" fmla="*/ 74 w 745"/>
                    <a:gd name="T55" fmla="*/ 595 h 745"/>
                    <a:gd name="T56" fmla="*/ 46 w 745"/>
                    <a:gd name="T57" fmla="*/ 550 h 745"/>
                    <a:gd name="T58" fmla="*/ 23 w 745"/>
                    <a:gd name="T59" fmla="*/ 500 h 745"/>
                    <a:gd name="T60" fmla="*/ 7 w 745"/>
                    <a:gd name="T61" fmla="*/ 447 h 745"/>
                    <a:gd name="T62" fmla="*/ 0 w 745"/>
                    <a:gd name="T63" fmla="*/ 391 h 745"/>
                    <a:gd name="T64" fmla="*/ 1 w 745"/>
                    <a:gd name="T65" fmla="*/ 335 h 745"/>
                    <a:gd name="T66" fmla="*/ 12 w 745"/>
                    <a:gd name="T67" fmla="*/ 279 h 745"/>
                    <a:gd name="T68" fmla="*/ 29 w 745"/>
                    <a:gd name="T69" fmla="*/ 227 h 745"/>
                    <a:gd name="T70" fmla="*/ 54 w 745"/>
                    <a:gd name="T71" fmla="*/ 180 h 745"/>
                    <a:gd name="T72" fmla="*/ 85 w 745"/>
                    <a:gd name="T73" fmla="*/ 136 h 745"/>
                    <a:gd name="T74" fmla="*/ 122 w 745"/>
                    <a:gd name="T75" fmla="*/ 98 h 745"/>
                    <a:gd name="T76" fmla="*/ 165 w 745"/>
                    <a:gd name="T77" fmla="*/ 64 h 745"/>
                    <a:gd name="T78" fmla="*/ 211 w 745"/>
                    <a:gd name="T79" fmla="*/ 37 h 745"/>
                    <a:gd name="T80" fmla="*/ 262 w 745"/>
                    <a:gd name="T81" fmla="*/ 17 h 745"/>
                    <a:gd name="T82" fmla="*/ 315 w 745"/>
                    <a:gd name="T83" fmla="*/ 5 h 745"/>
                    <a:gd name="T84" fmla="*/ 373 w 745"/>
                    <a:gd name="T85" fmla="*/ 0 h 74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45"/>
                    <a:gd name="T130" fmla="*/ 0 h 745"/>
                    <a:gd name="T131" fmla="*/ 745 w 745"/>
                    <a:gd name="T132" fmla="*/ 745 h 74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45" h="745">
                      <a:moveTo>
                        <a:pt x="373" y="0"/>
                      </a:moveTo>
                      <a:lnTo>
                        <a:pt x="392" y="0"/>
                      </a:lnTo>
                      <a:lnTo>
                        <a:pt x="411" y="2"/>
                      </a:lnTo>
                      <a:lnTo>
                        <a:pt x="429" y="5"/>
                      </a:lnTo>
                      <a:lnTo>
                        <a:pt x="448" y="8"/>
                      </a:lnTo>
                      <a:lnTo>
                        <a:pt x="466" y="12"/>
                      </a:lnTo>
                      <a:lnTo>
                        <a:pt x="484" y="17"/>
                      </a:lnTo>
                      <a:lnTo>
                        <a:pt x="500" y="22"/>
                      </a:lnTo>
                      <a:lnTo>
                        <a:pt x="518" y="30"/>
                      </a:lnTo>
                      <a:lnTo>
                        <a:pt x="534" y="37"/>
                      </a:lnTo>
                      <a:lnTo>
                        <a:pt x="550" y="45"/>
                      </a:lnTo>
                      <a:lnTo>
                        <a:pt x="566" y="53"/>
                      </a:lnTo>
                      <a:lnTo>
                        <a:pt x="581" y="64"/>
                      </a:lnTo>
                      <a:lnTo>
                        <a:pt x="596" y="74"/>
                      </a:lnTo>
                      <a:lnTo>
                        <a:pt x="609" y="86"/>
                      </a:lnTo>
                      <a:lnTo>
                        <a:pt x="622" y="98"/>
                      </a:lnTo>
                      <a:lnTo>
                        <a:pt x="636" y="109"/>
                      </a:lnTo>
                      <a:lnTo>
                        <a:pt x="649" y="123"/>
                      </a:lnTo>
                      <a:lnTo>
                        <a:pt x="661" y="136"/>
                      </a:lnTo>
                      <a:lnTo>
                        <a:pt x="671" y="149"/>
                      </a:lnTo>
                      <a:lnTo>
                        <a:pt x="681" y="164"/>
                      </a:lnTo>
                      <a:lnTo>
                        <a:pt x="692" y="180"/>
                      </a:lnTo>
                      <a:lnTo>
                        <a:pt x="700" y="195"/>
                      </a:lnTo>
                      <a:lnTo>
                        <a:pt x="708" y="211"/>
                      </a:lnTo>
                      <a:lnTo>
                        <a:pt x="715" y="227"/>
                      </a:lnTo>
                      <a:lnTo>
                        <a:pt x="723" y="245"/>
                      </a:lnTo>
                      <a:lnTo>
                        <a:pt x="728" y="261"/>
                      </a:lnTo>
                      <a:lnTo>
                        <a:pt x="733" y="279"/>
                      </a:lnTo>
                      <a:lnTo>
                        <a:pt x="737" y="298"/>
                      </a:lnTo>
                      <a:lnTo>
                        <a:pt x="740" y="316"/>
                      </a:lnTo>
                      <a:lnTo>
                        <a:pt x="743" y="335"/>
                      </a:lnTo>
                      <a:lnTo>
                        <a:pt x="745" y="353"/>
                      </a:lnTo>
                      <a:lnTo>
                        <a:pt x="745" y="372"/>
                      </a:lnTo>
                      <a:lnTo>
                        <a:pt x="745" y="391"/>
                      </a:lnTo>
                      <a:lnTo>
                        <a:pt x="743" y="410"/>
                      </a:lnTo>
                      <a:lnTo>
                        <a:pt x="740" y="429"/>
                      </a:lnTo>
                      <a:lnTo>
                        <a:pt x="737" y="447"/>
                      </a:lnTo>
                      <a:lnTo>
                        <a:pt x="733" y="465"/>
                      </a:lnTo>
                      <a:lnTo>
                        <a:pt x="728" y="483"/>
                      </a:lnTo>
                      <a:lnTo>
                        <a:pt x="723" y="500"/>
                      </a:lnTo>
                      <a:lnTo>
                        <a:pt x="715" y="518"/>
                      </a:lnTo>
                      <a:lnTo>
                        <a:pt x="708" y="534"/>
                      </a:lnTo>
                      <a:lnTo>
                        <a:pt x="700" y="550"/>
                      </a:lnTo>
                      <a:lnTo>
                        <a:pt x="692" y="565"/>
                      </a:lnTo>
                      <a:lnTo>
                        <a:pt x="681" y="580"/>
                      </a:lnTo>
                      <a:lnTo>
                        <a:pt x="671" y="595"/>
                      </a:lnTo>
                      <a:lnTo>
                        <a:pt x="661" y="609"/>
                      </a:lnTo>
                      <a:lnTo>
                        <a:pt x="649" y="623"/>
                      </a:lnTo>
                      <a:lnTo>
                        <a:pt x="636" y="636"/>
                      </a:lnTo>
                      <a:lnTo>
                        <a:pt x="622" y="648"/>
                      </a:lnTo>
                      <a:lnTo>
                        <a:pt x="609" y="660"/>
                      </a:lnTo>
                      <a:lnTo>
                        <a:pt x="596" y="671"/>
                      </a:lnTo>
                      <a:lnTo>
                        <a:pt x="581" y="682"/>
                      </a:lnTo>
                      <a:lnTo>
                        <a:pt x="566" y="691"/>
                      </a:lnTo>
                      <a:lnTo>
                        <a:pt x="550" y="699"/>
                      </a:lnTo>
                      <a:lnTo>
                        <a:pt x="534" y="708"/>
                      </a:lnTo>
                      <a:lnTo>
                        <a:pt x="518" y="716"/>
                      </a:lnTo>
                      <a:lnTo>
                        <a:pt x="500" y="723"/>
                      </a:lnTo>
                      <a:lnTo>
                        <a:pt x="484" y="729"/>
                      </a:lnTo>
                      <a:lnTo>
                        <a:pt x="466" y="733"/>
                      </a:lnTo>
                      <a:lnTo>
                        <a:pt x="448" y="738"/>
                      </a:lnTo>
                      <a:lnTo>
                        <a:pt x="429" y="741"/>
                      </a:lnTo>
                      <a:lnTo>
                        <a:pt x="411" y="744"/>
                      </a:lnTo>
                      <a:lnTo>
                        <a:pt x="392" y="745"/>
                      </a:lnTo>
                      <a:lnTo>
                        <a:pt x="373" y="745"/>
                      </a:lnTo>
                      <a:lnTo>
                        <a:pt x="354" y="745"/>
                      </a:lnTo>
                      <a:lnTo>
                        <a:pt x="335" y="744"/>
                      </a:lnTo>
                      <a:lnTo>
                        <a:pt x="315" y="741"/>
                      </a:lnTo>
                      <a:lnTo>
                        <a:pt x="298" y="738"/>
                      </a:lnTo>
                      <a:lnTo>
                        <a:pt x="280" y="733"/>
                      </a:lnTo>
                      <a:lnTo>
                        <a:pt x="262" y="729"/>
                      </a:lnTo>
                      <a:lnTo>
                        <a:pt x="245" y="723"/>
                      </a:lnTo>
                      <a:lnTo>
                        <a:pt x="228" y="716"/>
                      </a:lnTo>
                      <a:lnTo>
                        <a:pt x="211" y="708"/>
                      </a:lnTo>
                      <a:lnTo>
                        <a:pt x="196" y="699"/>
                      </a:lnTo>
                      <a:lnTo>
                        <a:pt x="180" y="691"/>
                      </a:lnTo>
                      <a:lnTo>
                        <a:pt x="165" y="682"/>
                      </a:lnTo>
                      <a:lnTo>
                        <a:pt x="150" y="671"/>
                      </a:lnTo>
                      <a:lnTo>
                        <a:pt x="136" y="660"/>
                      </a:lnTo>
                      <a:lnTo>
                        <a:pt x="122" y="648"/>
                      </a:lnTo>
                      <a:lnTo>
                        <a:pt x="109" y="636"/>
                      </a:lnTo>
                      <a:lnTo>
                        <a:pt x="97" y="623"/>
                      </a:lnTo>
                      <a:lnTo>
                        <a:pt x="85" y="609"/>
                      </a:lnTo>
                      <a:lnTo>
                        <a:pt x="74" y="595"/>
                      </a:lnTo>
                      <a:lnTo>
                        <a:pt x="63" y="580"/>
                      </a:lnTo>
                      <a:lnTo>
                        <a:pt x="54" y="565"/>
                      </a:lnTo>
                      <a:lnTo>
                        <a:pt x="46" y="550"/>
                      </a:lnTo>
                      <a:lnTo>
                        <a:pt x="37" y="534"/>
                      </a:lnTo>
                      <a:lnTo>
                        <a:pt x="29" y="518"/>
                      </a:lnTo>
                      <a:lnTo>
                        <a:pt x="23" y="500"/>
                      </a:lnTo>
                      <a:lnTo>
                        <a:pt x="18" y="483"/>
                      </a:lnTo>
                      <a:lnTo>
                        <a:pt x="12" y="465"/>
                      </a:lnTo>
                      <a:lnTo>
                        <a:pt x="7" y="447"/>
                      </a:lnTo>
                      <a:lnTo>
                        <a:pt x="4" y="429"/>
                      </a:lnTo>
                      <a:lnTo>
                        <a:pt x="1" y="410"/>
                      </a:lnTo>
                      <a:lnTo>
                        <a:pt x="0" y="391"/>
                      </a:lnTo>
                      <a:lnTo>
                        <a:pt x="0" y="372"/>
                      </a:lnTo>
                      <a:lnTo>
                        <a:pt x="0" y="353"/>
                      </a:lnTo>
                      <a:lnTo>
                        <a:pt x="1" y="335"/>
                      </a:lnTo>
                      <a:lnTo>
                        <a:pt x="4" y="316"/>
                      </a:lnTo>
                      <a:lnTo>
                        <a:pt x="7" y="298"/>
                      </a:lnTo>
                      <a:lnTo>
                        <a:pt x="12" y="279"/>
                      </a:lnTo>
                      <a:lnTo>
                        <a:pt x="18" y="261"/>
                      </a:lnTo>
                      <a:lnTo>
                        <a:pt x="23" y="245"/>
                      </a:lnTo>
                      <a:lnTo>
                        <a:pt x="29" y="227"/>
                      </a:lnTo>
                      <a:lnTo>
                        <a:pt x="37" y="211"/>
                      </a:lnTo>
                      <a:lnTo>
                        <a:pt x="46" y="195"/>
                      </a:lnTo>
                      <a:lnTo>
                        <a:pt x="54" y="180"/>
                      </a:lnTo>
                      <a:lnTo>
                        <a:pt x="63" y="164"/>
                      </a:lnTo>
                      <a:lnTo>
                        <a:pt x="74" y="149"/>
                      </a:lnTo>
                      <a:lnTo>
                        <a:pt x="85" y="136"/>
                      </a:lnTo>
                      <a:lnTo>
                        <a:pt x="97" y="123"/>
                      </a:lnTo>
                      <a:lnTo>
                        <a:pt x="109" y="109"/>
                      </a:lnTo>
                      <a:lnTo>
                        <a:pt x="122" y="98"/>
                      </a:lnTo>
                      <a:lnTo>
                        <a:pt x="136" y="86"/>
                      </a:lnTo>
                      <a:lnTo>
                        <a:pt x="150" y="74"/>
                      </a:lnTo>
                      <a:lnTo>
                        <a:pt x="165" y="64"/>
                      </a:lnTo>
                      <a:lnTo>
                        <a:pt x="180" y="53"/>
                      </a:lnTo>
                      <a:lnTo>
                        <a:pt x="196" y="45"/>
                      </a:lnTo>
                      <a:lnTo>
                        <a:pt x="211" y="37"/>
                      </a:lnTo>
                      <a:lnTo>
                        <a:pt x="228" y="30"/>
                      </a:lnTo>
                      <a:lnTo>
                        <a:pt x="245" y="22"/>
                      </a:lnTo>
                      <a:lnTo>
                        <a:pt x="262" y="17"/>
                      </a:lnTo>
                      <a:lnTo>
                        <a:pt x="280" y="12"/>
                      </a:lnTo>
                      <a:lnTo>
                        <a:pt x="298" y="8"/>
                      </a:lnTo>
                      <a:lnTo>
                        <a:pt x="315" y="5"/>
                      </a:lnTo>
                      <a:lnTo>
                        <a:pt x="335" y="2"/>
                      </a:lnTo>
                      <a:lnTo>
                        <a:pt x="354" y="0"/>
                      </a:lnTo>
                      <a:lnTo>
                        <a:pt x="373" y="0"/>
                      </a:lnTo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91429" tIns="45715" rIns="91429" bIns="45715"/>
                <a:lstStyle/>
                <a:p>
                  <a:endParaRPr lang="ru-RU"/>
                </a:p>
              </p:txBody>
            </p:sp>
          </p:grpSp>
          <p:pic>
            <p:nvPicPr>
              <p:cNvPr id="18635" name="Picture 154" descr="potop"/>
              <p:cNvPicPr>
                <a:picLocks noChangeAspect="1" noChangeArrowheads="1"/>
              </p:cNvPicPr>
              <p:nvPr/>
            </p:nvPicPr>
            <p:blipFill>
              <a:blip r:embed="rId7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4416" y="3264"/>
                <a:ext cx="816" cy="4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</p:grpSp>
      <p:sp>
        <p:nvSpPr>
          <p:cNvPr id="262" name="Прямоугольник 261"/>
          <p:cNvSpPr/>
          <p:nvPr/>
        </p:nvSpPr>
        <p:spPr>
          <a:xfrm>
            <a:off x="42863" y="5348288"/>
            <a:ext cx="2857500" cy="1911350"/>
          </a:xfrm>
          <a:prstGeom prst="rect">
            <a:avLst/>
          </a:prstGeom>
          <a:solidFill>
            <a:schemeClr val="bg2">
              <a:lumMod val="7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23" tIns="45712" rIns="91423" bIns="45712" anchor="ctr"/>
          <a:lstStyle/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 территории  </a:t>
            </a:r>
            <a:r>
              <a:rPr lang="ru-RU" sz="105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Ачхой-Мартановского</a:t>
            </a: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района: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Затороопасных участков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Ледовых переправ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Очистных сооружений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СМО и Команда взрывных работ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Запасы материальных средств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ПВР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Аэродрома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Водозаборов нет.</a:t>
            </a: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Гидропостов нет.</a:t>
            </a:r>
            <a:endParaRPr lang="en-US" sz="105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8016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Ледоход на реках не прогнозируется.</a:t>
            </a:r>
          </a:p>
        </p:txBody>
      </p:sp>
      <p:sp>
        <p:nvSpPr>
          <p:cNvPr id="264" name="Rectangle 604"/>
          <p:cNvSpPr>
            <a:spLocks noChangeArrowheads="1"/>
          </p:cNvSpPr>
          <p:nvPr/>
        </p:nvSpPr>
        <p:spPr bwMode="auto">
          <a:xfrm>
            <a:off x="9788072" y="3140631"/>
            <a:ext cx="2899272" cy="1231341"/>
          </a:xfrm>
          <a:prstGeom prst="rect">
            <a:avLst/>
          </a:prstGeom>
          <a:solidFill>
            <a:srgbClr val="FFCC66"/>
          </a:solidFill>
          <a:ln w="9525" algn="ctr">
            <a:solidFill>
              <a:schemeClr val="tx1"/>
            </a:solidFill>
            <a:prstDash val="solid"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88900" h="101600"/>
            <a:bevelB w="44450"/>
          </a:sp3d>
        </p:spPr>
        <p:txBody>
          <a:bodyPr lIns="122147" tIns="61076" rIns="122147" bIns="61076">
            <a:spAutoFit/>
          </a:bodyPr>
          <a:lstStyle/>
          <a:p>
            <a:pPr algn="ctr">
              <a:defRPr/>
            </a:pPr>
            <a:r>
              <a:rPr lang="ru-RU" sz="800" b="1" u="sng" dirty="0">
                <a:solidFill>
                  <a:schemeClr val="tx1"/>
                </a:solidFill>
              </a:rPr>
              <a:t>Перечень превентивных мероприятий </a:t>
            </a:r>
          </a:p>
          <a:p>
            <a:pPr>
              <a:defRPr/>
            </a:pPr>
            <a:r>
              <a:rPr lang="ru-RU" sz="800" dirty="0">
                <a:solidFill>
                  <a:schemeClr val="tx1"/>
                </a:solidFill>
              </a:rPr>
              <a:t>Проведены мероприятия по расчистке русла реки  и мостов;</a:t>
            </a:r>
          </a:p>
          <a:p>
            <a:pPr>
              <a:defRPr/>
            </a:pPr>
            <a:r>
              <a:rPr lang="ru-RU" sz="800" dirty="0">
                <a:solidFill>
                  <a:schemeClr val="tx1"/>
                </a:solidFill>
              </a:rPr>
              <a:t>При осложнении паводковой ситуации выставление дополнительных постов наблюдения;</a:t>
            </a:r>
          </a:p>
          <a:p>
            <a:pPr>
              <a:defRPr/>
            </a:pPr>
            <a:r>
              <a:rPr lang="ru-RU" sz="800" dirty="0">
                <a:solidFill>
                  <a:schemeClr val="tx1"/>
                </a:solidFill>
              </a:rPr>
              <a:t>В октябре-ноябре 2008 г. Проведены работы по укреплению защитного вала в н. п. с. Шаами-Юрт и с. Катар-Юрт протяженностью 1200 и 800 метров соответственно;</a:t>
            </a:r>
          </a:p>
          <a:p>
            <a:pPr>
              <a:defRPr/>
            </a:pPr>
            <a:r>
              <a:rPr lang="ru-RU" sz="800" dirty="0">
                <a:solidFill>
                  <a:schemeClr val="tx1"/>
                </a:solidFill>
              </a:rPr>
              <a:t>В марте 2009 г. Проведены мероприятия по укреплению защитного вала в с. Ачхой-Мартан протяженностью 1150 м.</a:t>
            </a:r>
          </a:p>
        </p:txBody>
      </p:sp>
      <p:sp>
        <p:nvSpPr>
          <p:cNvPr id="18612" name="Прямоугольник с двумя скругленными противолежащими углами 146"/>
          <p:cNvSpPr>
            <a:spLocks noChangeArrowheads="1"/>
          </p:cNvSpPr>
          <p:nvPr/>
        </p:nvSpPr>
        <p:spPr bwMode="auto">
          <a:xfrm>
            <a:off x="6257925" y="1728788"/>
            <a:ext cx="3471863" cy="571500"/>
          </a:xfrm>
          <a:custGeom>
            <a:avLst/>
            <a:gdLst>
              <a:gd name="T0" fmla="*/ 2147483647 w 2551113"/>
              <a:gd name="T1" fmla="*/ 2 h 714375"/>
              <a:gd name="T2" fmla="*/ 2147483647 w 2551113"/>
              <a:gd name="T3" fmla="*/ 2 h 714375"/>
              <a:gd name="T4" fmla="*/ 0 w 2551113"/>
              <a:gd name="T5" fmla="*/ 2 h 714375"/>
              <a:gd name="T6" fmla="*/ 2147483647 w 2551113"/>
              <a:gd name="T7" fmla="*/ 0 h 714375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34873 w 2551113"/>
              <a:gd name="T13" fmla="*/ 34873 h 714375"/>
              <a:gd name="T14" fmla="*/ 2516241 w 2551113"/>
              <a:gd name="T15" fmla="*/ 679503 h 71437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1113" h="714375">
                <a:moveTo>
                  <a:pt x="119065" y="0"/>
                </a:moveTo>
                <a:lnTo>
                  <a:pt x="2551113" y="0"/>
                </a:lnTo>
                <a:lnTo>
                  <a:pt x="2551113" y="595310"/>
                </a:lnTo>
                <a:cubicBezTo>
                  <a:pt x="2551113" y="661067"/>
                  <a:pt x="2497805" y="714374"/>
                  <a:pt x="2432048" y="714375"/>
                </a:cubicBezTo>
                <a:lnTo>
                  <a:pt x="0" y="714375"/>
                </a:lnTo>
                <a:lnTo>
                  <a:pt x="0" y="119065"/>
                </a:lnTo>
                <a:cubicBezTo>
                  <a:pt x="0" y="53307"/>
                  <a:pt x="53307" y="0"/>
                  <a:pt x="119064" y="0"/>
                </a:cubicBezTo>
                <a:close/>
              </a:path>
            </a:pathLst>
          </a:custGeom>
          <a:solidFill>
            <a:srgbClr val="FFC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87204" tIns="43602" rIns="87204" bIns="43602"/>
          <a:lstStyle/>
          <a:p>
            <a:pPr algn="ctr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На территории  с.п. Катыр-юрт биологически опасных объектов нет. Мест захоронения промышленных отходов нет. Скотомогильников нет.</a:t>
            </a:r>
            <a:r>
              <a:rPr lang="ru-RU" sz="100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8613" name="Rectangle 39"/>
          <p:cNvSpPr>
            <a:spLocks noChangeArrowheads="1"/>
          </p:cNvSpPr>
          <p:nvPr/>
        </p:nvSpPr>
        <p:spPr bwMode="auto">
          <a:xfrm>
            <a:off x="7150100" y="8523288"/>
            <a:ext cx="2536825" cy="1076325"/>
          </a:xfrm>
          <a:prstGeom prst="rect">
            <a:avLst/>
          </a:prstGeom>
          <a:solidFill>
            <a:srgbClr val="FF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1279525"/>
            <a:r>
              <a:rPr lang="ru-RU" sz="1000" u="sng">
                <a:solidFill>
                  <a:schemeClr val="tx1"/>
                </a:solidFill>
                <a:cs typeface="Arial" pitchFamily="34" charset="0"/>
              </a:rPr>
              <a:t>На территории  Ачхой-Мартановского района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Ледовых переправ нет;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Затороопасных участков нет;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СМО и Команд взрывных работ нет;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-Запасов материальных средств нет;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-ледоход на реках не прогнозируется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-Аэродромов нет</a:t>
            </a:r>
          </a:p>
        </p:txBody>
      </p:sp>
      <p:sp>
        <p:nvSpPr>
          <p:cNvPr id="232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234" name="Rectangle 2"/>
          <p:cNvSpPr>
            <a:spLocks noChangeArrowheads="1"/>
          </p:cNvSpPr>
          <p:nvPr/>
        </p:nvSpPr>
        <p:spPr bwMode="auto">
          <a:xfrm>
            <a:off x="0" y="1085824"/>
            <a:ext cx="12801600" cy="50006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0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 с.п. </a:t>
            </a:r>
            <a:r>
              <a:rPr lang="ru-RU" sz="2000" dirty="0" smtClean="0">
                <a:solidFill>
                  <a:schemeClr val="tx1"/>
                </a:solidFill>
              </a:rPr>
              <a:t>Катар-Юрт</a:t>
            </a:r>
            <a:endParaRPr lang="ru-RU" sz="20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240"/>
          <p:cNvGrpSpPr>
            <a:grpSpLocks/>
          </p:cNvGrpSpPr>
          <p:nvPr/>
        </p:nvGrpSpPr>
        <p:grpSpPr bwMode="auto">
          <a:xfrm>
            <a:off x="304800" y="1771650"/>
            <a:ext cx="12338050" cy="7643813"/>
            <a:chOff x="304800" y="1771650"/>
            <a:chExt cx="12338431" cy="7643599"/>
          </a:xfrm>
        </p:grpSpPr>
        <p:grpSp>
          <p:nvGrpSpPr>
            <p:cNvPr id="3" name="Группа 395"/>
            <p:cNvGrpSpPr>
              <a:grpSpLocks/>
            </p:cNvGrpSpPr>
            <p:nvPr/>
          </p:nvGrpSpPr>
          <p:grpSpPr bwMode="auto">
            <a:xfrm>
              <a:off x="304800" y="1771650"/>
              <a:ext cx="12287250" cy="7600950"/>
              <a:chOff x="304800" y="1771650"/>
              <a:chExt cx="12287250" cy="7600950"/>
            </a:xfrm>
          </p:grpSpPr>
          <p:grpSp>
            <p:nvGrpSpPr>
              <p:cNvPr id="4" name="Группа 20"/>
              <p:cNvGrpSpPr>
                <a:grpSpLocks/>
              </p:cNvGrpSpPr>
              <p:nvPr/>
            </p:nvGrpSpPr>
            <p:grpSpPr bwMode="auto">
              <a:xfrm>
                <a:off x="428629" y="2133590"/>
                <a:ext cx="12116174" cy="7124500"/>
                <a:chOff x="428629" y="2133590"/>
                <a:chExt cx="12116174" cy="7124500"/>
              </a:xfrm>
            </p:grpSpPr>
            <p:sp>
              <p:nvSpPr>
                <p:cNvPr id="1338" name="Полилиния 2"/>
                <p:cNvSpPr/>
                <p:nvPr/>
              </p:nvSpPr>
              <p:spPr bwMode="auto">
                <a:xfrm>
                  <a:off x="428629" y="4114734"/>
                  <a:ext cx="12116174" cy="1904947"/>
                </a:xfrm>
                <a:custGeom>
                  <a:avLst/>
                  <a:gdLst>
                    <a:gd name="connsiteX0" fmla="*/ 12115800 w 12115800"/>
                    <a:gd name="connsiteY0" fmla="*/ 1905000 h 1905000"/>
                    <a:gd name="connsiteX1" fmla="*/ 10763250 w 12115800"/>
                    <a:gd name="connsiteY1" fmla="*/ 1504950 h 1905000"/>
                    <a:gd name="connsiteX2" fmla="*/ 10172700 w 12115800"/>
                    <a:gd name="connsiteY2" fmla="*/ 1524000 h 1905000"/>
                    <a:gd name="connsiteX3" fmla="*/ 7258050 w 12115800"/>
                    <a:gd name="connsiteY3" fmla="*/ 781050 h 1905000"/>
                    <a:gd name="connsiteX4" fmla="*/ 6305550 w 12115800"/>
                    <a:gd name="connsiteY4" fmla="*/ 571500 h 1905000"/>
                    <a:gd name="connsiteX5" fmla="*/ 3676650 w 12115800"/>
                    <a:gd name="connsiteY5" fmla="*/ 247650 h 1905000"/>
                    <a:gd name="connsiteX6" fmla="*/ 2324100 w 12115800"/>
                    <a:gd name="connsiteY6" fmla="*/ 171450 h 1905000"/>
                    <a:gd name="connsiteX7" fmla="*/ 1562100 w 12115800"/>
                    <a:gd name="connsiteY7" fmla="*/ 190500 h 1905000"/>
                    <a:gd name="connsiteX8" fmla="*/ 0 w 12115800"/>
                    <a:gd name="connsiteY8" fmla="*/ 0 h 1905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5800" h="1905000">
                      <a:moveTo>
                        <a:pt x="12115800" y="1905000"/>
                      </a:moveTo>
                      <a:lnTo>
                        <a:pt x="10763250" y="1504950"/>
                      </a:lnTo>
                      <a:lnTo>
                        <a:pt x="10172700" y="1524000"/>
                      </a:lnTo>
                      <a:lnTo>
                        <a:pt x="7258050" y="781050"/>
                      </a:lnTo>
                      <a:lnTo>
                        <a:pt x="6305550" y="571500"/>
                      </a:lnTo>
                      <a:lnTo>
                        <a:pt x="3676650" y="247650"/>
                      </a:lnTo>
                      <a:lnTo>
                        <a:pt x="2324100" y="171450"/>
                      </a:lnTo>
                      <a:lnTo>
                        <a:pt x="1562100" y="19050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9" name="Полилиния 3"/>
                <p:cNvSpPr/>
                <p:nvPr/>
              </p:nvSpPr>
              <p:spPr bwMode="auto">
                <a:xfrm>
                  <a:off x="5191276" y="5962533"/>
                  <a:ext cx="5696126" cy="3295557"/>
                </a:xfrm>
                <a:custGeom>
                  <a:avLst/>
                  <a:gdLst>
                    <a:gd name="connsiteX0" fmla="*/ 5695950 w 5695950"/>
                    <a:gd name="connsiteY0" fmla="*/ 3295650 h 3295650"/>
                    <a:gd name="connsiteX1" fmla="*/ 4019550 w 5695950"/>
                    <a:gd name="connsiteY1" fmla="*/ 1200150 h 3295650"/>
                    <a:gd name="connsiteX2" fmla="*/ 3086100 w 5695950"/>
                    <a:gd name="connsiteY2" fmla="*/ 361950 h 3295650"/>
                    <a:gd name="connsiteX3" fmla="*/ 2286000 w 5695950"/>
                    <a:gd name="connsiteY3" fmla="*/ 0 h 3295650"/>
                    <a:gd name="connsiteX4" fmla="*/ 1295400 w 5695950"/>
                    <a:gd name="connsiteY4" fmla="*/ 228600 h 3295650"/>
                    <a:gd name="connsiteX5" fmla="*/ 590550 w 5695950"/>
                    <a:gd name="connsiteY5" fmla="*/ 419100 h 3295650"/>
                    <a:gd name="connsiteX6" fmla="*/ 0 w 5695950"/>
                    <a:gd name="connsiteY6" fmla="*/ 438150 h 3295650"/>
                    <a:gd name="connsiteX7" fmla="*/ 266700 w 5695950"/>
                    <a:gd name="connsiteY7" fmla="*/ 1676400 h 329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95950" h="3295650">
                      <a:moveTo>
                        <a:pt x="5695950" y="3295650"/>
                      </a:moveTo>
                      <a:lnTo>
                        <a:pt x="4019550" y="1200150"/>
                      </a:lnTo>
                      <a:lnTo>
                        <a:pt x="3086100" y="361950"/>
                      </a:lnTo>
                      <a:lnTo>
                        <a:pt x="2286000" y="0"/>
                      </a:lnTo>
                      <a:lnTo>
                        <a:pt x="1295400" y="228600"/>
                      </a:lnTo>
                      <a:lnTo>
                        <a:pt x="590550" y="419100"/>
                      </a:lnTo>
                      <a:lnTo>
                        <a:pt x="0" y="438150"/>
                      </a:lnTo>
                      <a:lnTo>
                        <a:pt x="266700" y="167640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9325" name="Полилиния 5"/>
                <p:cNvSpPr>
                  <a:spLocks noChangeArrowheads="1"/>
                </p:cNvSpPr>
                <p:nvPr/>
              </p:nvSpPr>
              <p:spPr bwMode="auto">
                <a:xfrm>
                  <a:off x="466768" y="5327650"/>
                  <a:ext cx="11906250" cy="1225550"/>
                </a:xfrm>
                <a:custGeom>
                  <a:avLst/>
                  <a:gdLst>
                    <a:gd name="T0" fmla="*/ 11906250 w 11906250"/>
                    <a:gd name="T1" fmla="*/ 1225550 h 1225550"/>
                    <a:gd name="T2" fmla="*/ 9334498 w 11906250"/>
                    <a:gd name="T3" fmla="*/ 501650 h 1225550"/>
                    <a:gd name="T4" fmla="*/ 8267701 w 11906250"/>
                    <a:gd name="T5" fmla="*/ 101600 h 1225550"/>
                    <a:gd name="T6" fmla="*/ 6858001 w 11906250"/>
                    <a:gd name="T7" fmla="*/ 25400 h 1225550"/>
                    <a:gd name="T8" fmla="*/ 5772149 w 11906250"/>
                    <a:gd name="T9" fmla="*/ 254000 h 1225550"/>
                    <a:gd name="T10" fmla="*/ 5105401 w 11906250"/>
                    <a:gd name="T11" fmla="*/ 635000 h 1225550"/>
                    <a:gd name="T12" fmla="*/ 3867150 w 11906250"/>
                    <a:gd name="T13" fmla="*/ 787400 h 1225550"/>
                    <a:gd name="T14" fmla="*/ 2667001 w 11906250"/>
                    <a:gd name="T15" fmla="*/ 920750 h 1225550"/>
                    <a:gd name="T16" fmla="*/ 2095500 w 11906250"/>
                    <a:gd name="T17" fmla="*/ 1054100 h 1225550"/>
                    <a:gd name="T18" fmla="*/ 1123950 w 11906250"/>
                    <a:gd name="T19" fmla="*/ 977900 h 1225550"/>
                    <a:gd name="T20" fmla="*/ 0 w 11906250"/>
                    <a:gd name="T21" fmla="*/ 387350 h 12255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906250"/>
                    <a:gd name="T34" fmla="*/ 0 h 1225550"/>
                    <a:gd name="T35" fmla="*/ 11906250 w 11906250"/>
                    <a:gd name="T36" fmla="*/ 1225550 h 12255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906250" h="1225550">
                      <a:moveTo>
                        <a:pt x="11906250" y="1225550"/>
                      </a:moveTo>
                      <a:lnTo>
                        <a:pt x="9334500" y="501650"/>
                      </a:lnTo>
                      <a:cubicBezTo>
                        <a:pt x="8728075" y="314325"/>
                        <a:pt x="8680450" y="180975"/>
                        <a:pt x="8267700" y="101600"/>
                      </a:cubicBezTo>
                      <a:cubicBezTo>
                        <a:pt x="7854950" y="22225"/>
                        <a:pt x="7273925" y="0"/>
                        <a:pt x="6858000" y="25400"/>
                      </a:cubicBezTo>
                      <a:cubicBezTo>
                        <a:pt x="6442075" y="50800"/>
                        <a:pt x="6064250" y="152400"/>
                        <a:pt x="5772150" y="254000"/>
                      </a:cubicBezTo>
                      <a:cubicBezTo>
                        <a:pt x="5480050" y="355600"/>
                        <a:pt x="5422900" y="546100"/>
                        <a:pt x="5105400" y="635000"/>
                      </a:cubicBezTo>
                      <a:cubicBezTo>
                        <a:pt x="4787900" y="723900"/>
                        <a:pt x="3867150" y="787400"/>
                        <a:pt x="3867150" y="787400"/>
                      </a:cubicBezTo>
                      <a:cubicBezTo>
                        <a:pt x="3460750" y="835025"/>
                        <a:pt x="2962275" y="876300"/>
                        <a:pt x="2667000" y="920750"/>
                      </a:cubicBezTo>
                      <a:cubicBezTo>
                        <a:pt x="2371725" y="965200"/>
                        <a:pt x="2352675" y="1044575"/>
                        <a:pt x="2095500" y="1054100"/>
                      </a:cubicBezTo>
                      <a:cubicBezTo>
                        <a:pt x="1838325" y="1063625"/>
                        <a:pt x="1473200" y="1089025"/>
                        <a:pt x="1123950" y="977900"/>
                      </a:cubicBezTo>
                      <a:cubicBezTo>
                        <a:pt x="774700" y="866775"/>
                        <a:pt x="387350" y="627062"/>
                        <a:pt x="0" y="387350"/>
                      </a:cubicBezTo>
                    </a:path>
                  </a:pathLst>
                </a:custGeom>
                <a:noFill/>
                <a:ln w="190500" algn="ctr">
                  <a:solidFill>
                    <a:srgbClr val="0000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1" name="Полилиния 6"/>
                <p:cNvSpPr/>
                <p:nvPr/>
              </p:nvSpPr>
              <p:spPr bwMode="auto">
                <a:xfrm>
                  <a:off x="452443" y="4571922"/>
                  <a:ext cx="6458149" cy="1176305"/>
                </a:xfrm>
                <a:custGeom>
                  <a:avLst/>
                  <a:gdLst>
                    <a:gd name="connsiteX0" fmla="*/ 6458857 w 6458857"/>
                    <a:gd name="connsiteY0" fmla="*/ 174171 h 1175657"/>
                    <a:gd name="connsiteX1" fmla="*/ 5036457 w 6458857"/>
                    <a:gd name="connsiteY1" fmla="*/ 1117600 h 1175657"/>
                    <a:gd name="connsiteX2" fmla="*/ 4513943 w 6458857"/>
                    <a:gd name="connsiteY2" fmla="*/ 1175657 h 1175657"/>
                    <a:gd name="connsiteX3" fmla="*/ 3991428 w 6458857"/>
                    <a:gd name="connsiteY3" fmla="*/ 1161143 h 1175657"/>
                    <a:gd name="connsiteX4" fmla="*/ 2830285 w 6458857"/>
                    <a:gd name="connsiteY4" fmla="*/ 870857 h 1175657"/>
                    <a:gd name="connsiteX5" fmla="*/ 1262743 w 6458857"/>
                    <a:gd name="connsiteY5" fmla="*/ 493486 h 1175657"/>
                    <a:gd name="connsiteX6" fmla="*/ 0 w 6458857"/>
                    <a:gd name="connsiteY6" fmla="*/ 0 h 117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58857" h="1175657">
                      <a:moveTo>
                        <a:pt x="6458857" y="174171"/>
                      </a:moveTo>
                      <a:lnTo>
                        <a:pt x="5036457" y="1117600"/>
                      </a:lnTo>
                      <a:lnTo>
                        <a:pt x="4513943" y="1175657"/>
                      </a:lnTo>
                      <a:lnTo>
                        <a:pt x="3991428" y="1161143"/>
                      </a:lnTo>
                      <a:lnTo>
                        <a:pt x="2830285" y="870857"/>
                      </a:lnTo>
                      <a:lnTo>
                        <a:pt x="1262743" y="49348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2" name="Полилиния 7"/>
                <p:cNvSpPr/>
                <p:nvPr/>
              </p:nvSpPr>
              <p:spPr bwMode="auto">
                <a:xfrm>
                  <a:off x="6272397" y="5689490"/>
                  <a:ext cx="479440" cy="2162114"/>
                </a:xfrm>
                <a:custGeom>
                  <a:avLst/>
                  <a:gdLst>
                    <a:gd name="connsiteX0" fmla="*/ 478972 w 478972"/>
                    <a:gd name="connsiteY0" fmla="*/ 0 h 2162629"/>
                    <a:gd name="connsiteX1" fmla="*/ 261257 w 478972"/>
                    <a:gd name="connsiteY1" fmla="*/ 508000 h 2162629"/>
                    <a:gd name="connsiteX2" fmla="*/ 261257 w 478972"/>
                    <a:gd name="connsiteY2" fmla="*/ 1248229 h 2162629"/>
                    <a:gd name="connsiteX3" fmla="*/ 0 w 478972"/>
                    <a:gd name="connsiteY3" fmla="*/ 2162629 h 2162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8972" h="2162629">
                      <a:moveTo>
                        <a:pt x="478972" y="0"/>
                      </a:moveTo>
                      <a:lnTo>
                        <a:pt x="261257" y="508000"/>
                      </a:lnTo>
                      <a:lnTo>
                        <a:pt x="261257" y="1248229"/>
                      </a:lnTo>
                      <a:lnTo>
                        <a:pt x="0" y="2162629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3" name="Полилиния 8"/>
                <p:cNvSpPr/>
                <p:nvPr/>
              </p:nvSpPr>
              <p:spPr bwMode="auto">
                <a:xfrm>
                  <a:off x="7926623" y="3497215"/>
                  <a:ext cx="3251300" cy="1292189"/>
                </a:xfrm>
                <a:custGeom>
                  <a:avLst/>
                  <a:gdLst>
                    <a:gd name="connsiteX0" fmla="*/ 0 w 3251200"/>
                    <a:gd name="connsiteY0" fmla="*/ 1045028 h 1291771"/>
                    <a:gd name="connsiteX1" fmla="*/ 1074057 w 3251200"/>
                    <a:gd name="connsiteY1" fmla="*/ 1190171 h 1291771"/>
                    <a:gd name="connsiteX2" fmla="*/ 1596571 w 3251200"/>
                    <a:gd name="connsiteY2" fmla="*/ 1291771 h 1291771"/>
                    <a:gd name="connsiteX3" fmla="*/ 1828800 w 3251200"/>
                    <a:gd name="connsiteY3" fmla="*/ 914400 h 1291771"/>
                    <a:gd name="connsiteX4" fmla="*/ 2728686 w 3251200"/>
                    <a:gd name="connsiteY4" fmla="*/ 1001486 h 1291771"/>
                    <a:gd name="connsiteX5" fmla="*/ 2960914 w 3251200"/>
                    <a:gd name="connsiteY5" fmla="*/ 812800 h 1291771"/>
                    <a:gd name="connsiteX6" fmla="*/ 3251200 w 3251200"/>
                    <a:gd name="connsiteY6" fmla="*/ 232228 h 1291771"/>
                    <a:gd name="connsiteX7" fmla="*/ 2917371 w 3251200"/>
                    <a:gd name="connsiteY7" fmla="*/ 232228 h 1291771"/>
                    <a:gd name="connsiteX8" fmla="*/ 2612571 w 3251200"/>
                    <a:gd name="connsiteY8" fmla="*/ 348343 h 1291771"/>
                    <a:gd name="connsiteX9" fmla="*/ 2075543 w 3251200"/>
                    <a:gd name="connsiteY9" fmla="*/ 406400 h 1291771"/>
                    <a:gd name="connsiteX10" fmla="*/ 2032000 w 3251200"/>
                    <a:gd name="connsiteY10" fmla="*/ 14514 h 1291771"/>
                    <a:gd name="connsiteX11" fmla="*/ 957943 w 3251200"/>
                    <a:gd name="connsiteY11" fmla="*/ 159657 h 1291771"/>
                    <a:gd name="connsiteX12" fmla="*/ 725714 w 3251200"/>
                    <a:gd name="connsiteY12" fmla="*/ 0 h 1291771"/>
                    <a:gd name="connsiteX13" fmla="*/ 87086 w 3251200"/>
                    <a:gd name="connsiteY13" fmla="*/ 43543 h 1291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51200" h="1291771">
                      <a:moveTo>
                        <a:pt x="0" y="1045028"/>
                      </a:moveTo>
                      <a:lnTo>
                        <a:pt x="1074057" y="1190171"/>
                      </a:lnTo>
                      <a:lnTo>
                        <a:pt x="1596571" y="1291771"/>
                      </a:lnTo>
                      <a:lnTo>
                        <a:pt x="1828800" y="914400"/>
                      </a:lnTo>
                      <a:lnTo>
                        <a:pt x="2728686" y="1001486"/>
                      </a:lnTo>
                      <a:lnTo>
                        <a:pt x="2960914" y="812800"/>
                      </a:lnTo>
                      <a:lnTo>
                        <a:pt x="3251200" y="232228"/>
                      </a:lnTo>
                      <a:lnTo>
                        <a:pt x="2917371" y="232228"/>
                      </a:lnTo>
                      <a:cubicBezTo>
                        <a:pt x="2593510" y="349996"/>
                        <a:pt x="2484800" y="348343"/>
                        <a:pt x="2612571" y="348343"/>
                      </a:cubicBezTo>
                      <a:lnTo>
                        <a:pt x="2075543" y="406400"/>
                      </a:lnTo>
                      <a:lnTo>
                        <a:pt x="2032000" y="14514"/>
                      </a:lnTo>
                      <a:lnTo>
                        <a:pt x="957943" y="159657"/>
                      </a:lnTo>
                      <a:lnTo>
                        <a:pt x="725714" y="0"/>
                      </a:lnTo>
                      <a:lnTo>
                        <a:pt x="87086" y="43543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4" name="Полилиния 10"/>
                <p:cNvSpPr/>
                <p:nvPr/>
              </p:nvSpPr>
              <p:spPr bwMode="auto">
                <a:xfrm>
                  <a:off x="10584180" y="3817881"/>
                  <a:ext cx="869977" cy="1828749"/>
                </a:xfrm>
                <a:custGeom>
                  <a:avLst/>
                  <a:gdLst>
                    <a:gd name="connsiteX0" fmla="*/ 0 w 870857"/>
                    <a:gd name="connsiteY0" fmla="*/ 1828800 h 1828800"/>
                    <a:gd name="connsiteX1" fmla="*/ 232229 w 870857"/>
                    <a:gd name="connsiteY1" fmla="*/ 1117600 h 1828800"/>
                    <a:gd name="connsiteX2" fmla="*/ 870857 w 870857"/>
                    <a:gd name="connsiteY2" fmla="*/ 0 h 182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0857" h="1828800">
                      <a:moveTo>
                        <a:pt x="0" y="1828800"/>
                      </a:moveTo>
                      <a:lnTo>
                        <a:pt x="232229" y="1117600"/>
                      </a:lnTo>
                      <a:lnTo>
                        <a:pt x="870857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5" name="Полилиния 11"/>
                <p:cNvSpPr/>
                <p:nvPr/>
              </p:nvSpPr>
              <p:spPr bwMode="auto">
                <a:xfrm>
                  <a:off x="11193799" y="4538585"/>
                  <a:ext cx="1335128" cy="1108044"/>
                </a:xfrm>
                <a:custGeom>
                  <a:avLst/>
                  <a:gdLst>
                    <a:gd name="connsiteX0" fmla="*/ 0 w 1335314"/>
                    <a:gd name="connsiteY0" fmla="*/ 1107073 h 1107073"/>
                    <a:gd name="connsiteX1" fmla="*/ 290286 w 1335314"/>
                    <a:gd name="connsiteY1" fmla="*/ 236216 h 1107073"/>
                    <a:gd name="connsiteX2" fmla="*/ 435429 w 1335314"/>
                    <a:gd name="connsiteY2" fmla="*/ 3987 h 1107073"/>
                    <a:gd name="connsiteX3" fmla="*/ 1335314 w 1335314"/>
                    <a:gd name="connsiteY3" fmla="*/ 366845 h 1107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5314" h="1107073">
                      <a:moveTo>
                        <a:pt x="0" y="1107073"/>
                      </a:moveTo>
                      <a:lnTo>
                        <a:pt x="290286" y="236216"/>
                      </a:lnTo>
                      <a:cubicBezTo>
                        <a:pt x="452684" y="0"/>
                        <a:pt x="543882" y="3987"/>
                        <a:pt x="435429" y="3987"/>
                      </a:cubicBezTo>
                      <a:lnTo>
                        <a:pt x="1335314" y="366845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6" name="Полилиния 13"/>
                <p:cNvSpPr/>
                <p:nvPr/>
              </p:nvSpPr>
              <p:spPr bwMode="auto">
                <a:xfrm>
                  <a:off x="5910436" y="3976626"/>
                  <a:ext cx="1524047" cy="798490"/>
                </a:xfrm>
                <a:custGeom>
                  <a:avLst/>
                  <a:gdLst>
                    <a:gd name="connsiteX0" fmla="*/ 1161143 w 1524000"/>
                    <a:gd name="connsiteY0" fmla="*/ 798286 h 798286"/>
                    <a:gd name="connsiteX1" fmla="*/ 1524000 w 1524000"/>
                    <a:gd name="connsiteY1" fmla="*/ 0 h 798286"/>
                    <a:gd name="connsiteX2" fmla="*/ 1175657 w 1524000"/>
                    <a:gd name="connsiteY2" fmla="*/ 43543 h 798286"/>
                    <a:gd name="connsiteX3" fmla="*/ 537029 w 1524000"/>
                    <a:gd name="connsiteY3" fmla="*/ 232229 h 798286"/>
                    <a:gd name="connsiteX4" fmla="*/ 0 w 1524000"/>
                    <a:gd name="connsiteY4" fmla="*/ 420915 h 798286"/>
                    <a:gd name="connsiteX5" fmla="*/ 14514 w 1524000"/>
                    <a:gd name="connsiteY5" fmla="*/ 638629 h 798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4000" h="798286">
                      <a:moveTo>
                        <a:pt x="1161143" y="798286"/>
                      </a:moveTo>
                      <a:lnTo>
                        <a:pt x="1524000" y="0"/>
                      </a:lnTo>
                      <a:lnTo>
                        <a:pt x="1175657" y="43543"/>
                      </a:lnTo>
                      <a:lnTo>
                        <a:pt x="537029" y="232229"/>
                      </a:lnTo>
                      <a:lnTo>
                        <a:pt x="0" y="420915"/>
                      </a:lnTo>
                      <a:lnTo>
                        <a:pt x="14514" y="638629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7" name="Полилиния 14"/>
                <p:cNvSpPr/>
                <p:nvPr/>
              </p:nvSpPr>
              <p:spPr bwMode="auto">
                <a:xfrm>
                  <a:off x="2236848" y="3236872"/>
                  <a:ext cx="3673588" cy="1174717"/>
                </a:xfrm>
                <a:custGeom>
                  <a:avLst/>
                  <a:gdLst>
                    <a:gd name="connsiteX0" fmla="*/ 3672114 w 3672114"/>
                    <a:gd name="connsiteY0" fmla="*/ 1175657 h 1175657"/>
                    <a:gd name="connsiteX1" fmla="*/ 3396343 w 3672114"/>
                    <a:gd name="connsiteY1" fmla="*/ 725714 h 1175657"/>
                    <a:gd name="connsiteX2" fmla="*/ 3265714 w 3672114"/>
                    <a:gd name="connsiteY2" fmla="*/ 391885 h 1175657"/>
                    <a:gd name="connsiteX3" fmla="*/ 928914 w 3672114"/>
                    <a:gd name="connsiteY3" fmla="*/ 348343 h 1175657"/>
                    <a:gd name="connsiteX4" fmla="*/ 0 w 3672114"/>
                    <a:gd name="connsiteY4" fmla="*/ 0 h 117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2114" h="1175657">
                      <a:moveTo>
                        <a:pt x="3672114" y="1175657"/>
                      </a:moveTo>
                      <a:lnTo>
                        <a:pt x="3396343" y="725714"/>
                      </a:lnTo>
                      <a:lnTo>
                        <a:pt x="3265714" y="391885"/>
                      </a:lnTo>
                      <a:lnTo>
                        <a:pt x="928914" y="34834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8" name="Полилиния 16"/>
                <p:cNvSpPr/>
                <p:nvPr/>
              </p:nvSpPr>
              <p:spPr bwMode="auto">
                <a:xfrm>
                  <a:off x="2513081" y="2133590"/>
                  <a:ext cx="5515145" cy="1509671"/>
                </a:xfrm>
                <a:custGeom>
                  <a:avLst/>
                  <a:gdLst>
                    <a:gd name="connsiteX0" fmla="*/ 3004457 w 5515429"/>
                    <a:gd name="connsiteY0" fmla="*/ 1509486 h 1509486"/>
                    <a:gd name="connsiteX1" fmla="*/ 5515429 w 5515429"/>
                    <a:gd name="connsiteY1" fmla="*/ 1291771 h 1509486"/>
                    <a:gd name="connsiteX2" fmla="*/ 5500915 w 5515429"/>
                    <a:gd name="connsiteY2" fmla="*/ 870857 h 1509486"/>
                    <a:gd name="connsiteX3" fmla="*/ 2554515 w 5515429"/>
                    <a:gd name="connsiteY3" fmla="*/ 986971 h 1509486"/>
                    <a:gd name="connsiteX4" fmla="*/ 928915 w 5515429"/>
                    <a:gd name="connsiteY4" fmla="*/ 943429 h 1509486"/>
                    <a:gd name="connsiteX5" fmla="*/ 29029 w 5515429"/>
                    <a:gd name="connsiteY5" fmla="*/ 595086 h 1509486"/>
                    <a:gd name="connsiteX6" fmla="*/ 0 w 5515429"/>
                    <a:gd name="connsiteY6" fmla="*/ 275771 h 1509486"/>
                    <a:gd name="connsiteX7" fmla="*/ 116115 w 5515429"/>
                    <a:gd name="connsiteY7" fmla="*/ 0 h 1509486"/>
                    <a:gd name="connsiteX8" fmla="*/ 1045029 w 5515429"/>
                    <a:gd name="connsiteY8" fmla="*/ 14514 h 150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15429" h="1509486">
                      <a:moveTo>
                        <a:pt x="3004457" y="1509486"/>
                      </a:moveTo>
                      <a:lnTo>
                        <a:pt x="5515429" y="1291771"/>
                      </a:lnTo>
                      <a:lnTo>
                        <a:pt x="5500915" y="870857"/>
                      </a:lnTo>
                      <a:lnTo>
                        <a:pt x="2554515" y="986971"/>
                      </a:lnTo>
                      <a:lnTo>
                        <a:pt x="928915" y="943429"/>
                      </a:lnTo>
                      <a:lnTo>
                        <a:pt x="29029" y="595086"/>
                      </a:lnTo>
                      <a:lnTo>
                        <a:pt x="0" y="275771"/>
                      </a:lnTo>
                      <a:lnTo>
                        <a:pt x="116115" y="0"/>
                      </a:lnTo>
                      <a:lnTo>
                        <a:pt x="1045029" y="14514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9" name="Полилиния 17"/>
                <p:cNvSpPr/>
                <p:nvPr/>
              </p:nvSpPr>
              <p:spPr bwMode="auto">
                <a:xfrm>
                  <a:off x="2933781" y="4309992"/>
                  <a:ext cx="44451" cy="1046133"/>
                </a:xfrm>
                <a:custGeom>
                  <a:avLst/>
                  <a:gdLst>
                    <a:gd name="connsiteX0" fmla="*/ 0 w 43542"/>
                    <a:gd name="connsiteY0" fmla="*/ 1045028 h 1045028"/>
                    <a:gd name="connsiteX1" fmla="*/ 43542 w 43542"/>
                    <a:gd name="connsiteY1" fmla="*/ 0 h 1045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3542" h="1045028">
                      <a:moveTo>
                        <a:pt x="0" y="1045028"/>
                      </a:moveTo>
                      <a:lnTo>
                        <a:pt x="43542" y="0"/>
                      </a:lnTo>
                    </a:path>
                  </a:pathLst>
                </a:custGeom>
                <a:solidFill>
                  <a:schemeClr val="accent1"/>
                </a:solidFill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0" name="Полилиния 18"/>
                <p:cNvSpPr/>
                <p:nvPr/>
              </p:nvSpPr>
              <p:spPr bwMode="auto">
                <a:xfrm>
                  <a:off x="4472117" y="4470324"/>
                  <a:ext cx="334972" cy="1262028"/>
                </a:xfrm>
                <a:custGeom>
                  <a:avLst/>
                  <a:gdLst>
                    <a:gd name="connsiteX0" fmla="*/ 0 w 333828"/>
                    <a:gd name="connsiteY0" fmla="*/ 1262743 h 1262743"/>
                    <a:gd name="connsiteX1" fmla="*/ 0 w 333828"/>
                    <a:gd name="connsiteY1" fmla="*/ 696686 h 1262743"/>
                    <a:gd name="connsiteX2" fmla="*/ 333828 w 333828"/>
                    <a:gd name="connsiteY2" fmla="*/ 0 h 126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3828" h="1262743">
                      <a:moveTo>
                        <a:pt x="0" y="1262743"/>
                      </a:moveTo>
                      <a:lnTo>
                        <a:pt x="0" y="696686"/>
                      </a:lnTo>
                      <a:lnTo>
                        <a:pt x="333828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1" name="Полилиния 19"/>
                <p:cNvSpPr/>
                <p:nvPr/>
              </p:nvSpPr>
              <p:spPr bwMode="auto">
                <a:xfrm>
                  <a:off x="3760895" y="4383015"/>
                  <a:ext cx="304809" cy="1176304"/>
                </a:xfrm>
                <a:custGeom>
                  <a:avLst/>
                  <a:gdLst>
                    <a:gd name="connsiteX0" fmla="*/ 0 w 304800"/>
                    <a:gd name="connsiteY0" fmla="*/ 1175657 h 1175657"/>
                    <a:gd name="connsiteX1" fmla="*/ 304800 w 304800"/>
                    <a:gd name="connsiteY1" fmla="*/ 0 h 117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4800" h="1175657">
                      <a:moveTo>
                        <a:pt x="0" y="1175657"/>
                      </a:moveTo>
                      <a:lnTo>
                        <a:pt x="304800" y="0"/>
                      </a:lnTo>
                    </a:path>
                  </a:pathLst>
                </a:custGeom>
                <a:solidFill>
                  <a:schemeClr val="accent1"/>
                </a:solidFill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2" name="Полилиния 4"/>
                <p:cNvSpPr/>
                <p:nvPr/>
              </p:nvSpPr>
              <p:spPr bwMode="auto">
                <a:xfrm>
                  <a:off x="7191588" y="3409904"/>
                  <a:ext cx="838226" cy="4457575"/>
                </a:xfrm>
                <a:custGeom>
                  <a:avLst/>
                  <a:gdLst>
                    <a:gd name="connsiteX0" fmla="*/ 0 w 838200"/>
                    <a:gd name="connsiteY0" fmla="*/ 4457700 h 4457700"/>
                    <a:gd name="connsiteX1" fmla="*/ 209550 w 838200"/>
                    <a:gd name="connsiteY1" fmla="*/ 2609850 h 4457700"/>
                    <a:gd name="connsiteX2" fmla="*/ 323850 w 838200"/>
                    <a:gd name="connsiteY2" fmla="*/ 2571750 h 4457700"/>
                    <a:gd name="connsiteX3" fmla="*/ 323850 w 838200"/>
                    <a:gd name="connsiteY3" fmla="*/ 1866900 h 4457700"/>
                    <a:gd name="connsiteX4" fmla="*/ 762000 w 838200"/>
                    <a:gd name="connsiteY4" fmla="*/ 1047750 h 4457700"/>
                    <a:gd name="connsiteX5" fmla="*/ 838200 w 838200"/>
                    <a:gd name="connsiteY5" fmla="*/ 0 h 445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8200" h="4457700">
                      <a:moveTo>
                        <a:pt x="0" y="4457700"/>
                      </a:moveTo>
                      <a:lnTo>
                        <a:pt x="209550" y="2609850"/>
                      </a:lnTo>
                      <a:lnTo>
                        <a:pt x="323850" y="2571750"/>
                      </a:lnTo>
                      <a:lnTo>
                        <a:pt x="323850" y="1866900"/>
                      </a:lnTo>
                      <a:lnTo>
                        <a:pt x="762000" y="1047750"/>
                      </a:lnTo>
                      <a:lnTo>
                        <a:pt x="838200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49295" name="Полилиния 21"/>
              <p:cNvSpPr>
                <a:spLocks noChangeArrowheads="1"/>
              </p:cNvSpPr>
              <p:nvPr/>
            </p:nvSpPr>
            <p:spPr bwMode="auto">
              <a:xfrm>
                <a:off x="304800" y="1771650"/>
                <a:ext cx="12287250" cy="7600950"/>
              </a:xfrm>
              <a:custGeom>
                <a:avLst/>
                <a:gdLst>
                  <a:gd name="T0" fmla="*/ 12287250 w 12287250"/>
                  <a:gd name="T1" fmla="*/ 2705101 h 7600950"/>
                  <a:gd name="T2" fmla="*/ 12287250 w 12287250"/>
                  <a:gd name="T3" fmla="*/ 4152901 h 7600950"/>
                  <a:gd name="T4" fmla="*/ 12058650 w 12287250"/>
                  <a:gd name="T5" fmla="*/ 4972050 h 7600950"/>
                  <a:gd name="T6" fmla="*/ 10648946 w 12287250"/>
                  <a:gd name="T7" fmla="*/ 7448550 h 7600950"/>
                  <a:gd name="T8" fmla="*/ 10534650 w 12287250"/>
                  <a:gd name="T9" fmla="*/ 7600950 h 7600950"/>
                  <a:gd name="T10" fmla="*/ 7029449 w 12287250"/>
                  <a:gd name="T11" fmla="*/ 6153150 h 7600950"/>
                  <a:gd name="T12" fmla="*/ 6000749 w 12287250"/>
                  <a:gd name="T13" fmla="*/ 6153150 h 7600950"/>
                  <a:gd name="T14" fmla="*/ 5848349 w 12287250"/>
                  <a:gd name="T15" fmla="*/ 6076950 h 7600950"/>
                  <a:gd name="T16" fmla="*/ 5276849 w 12287250"/>
                  <a:gd name="T17" fmla="*/ 5867402 h 7600950"/>
                  <a:gd name="T18" fmla="*/ 5086349 w 12287250"/>
                  <a:gd name="T19" fmla="*/ 5943602 h 7600950"/>
                  <a:gd name="T20" fmla="*/ 3009901 w 12287250"/>
                  <a:gd name="T21" fmla="*/ 5619750 h 7600950"/>
                  <a:gd name="T22" fmla="*/ 533400 w 12287250"/>
                  <a:gd name="T23" fmla="*/ 5086350 h 7600950"/>
                  <a:gd name="T24" fmla="*/ 0 w 12287250"/>
                  <a:gd name="T25" fmla="*/ 4610102 h 7600950"/>
                  <a:gd name="T26" fmla="*/ 0 w 12287250"/>
                  <a:gd name="T27" fmla="*/ 4019551 h 7600950"/>
                  <a:gd name="T28" fmla="*/ 247650 w 12287250"/>
                  <a:gd name="T29" fmla="*/ 3657601 h 7600950"/>
                  <a:gd name="T30" fmla="*/ 0 w 12287250"/>
                  <a:gd name="T31" fmla="*/ 3143251 h 7600950"/>
                  <a:gd name="T32" fmla="*/ 190500 w 12287250"/>
                  <a:gd name="T33" fmla="*/ 2647951 h 7600950"/>
                  <a:gd name="T34" fmla="*/ 114300 w 12287250"/>
                  <a:gd name="T35" fmla="*/ 2552701 h 7600950"/>
                  <a:gd name="T36" fmla="*/ 114300 w 12287250"/>
                  <a:gd name="T37" fmla="*/ 2209801 h 7600950"/>
                  <a:gd name="T38" fmla="*/ 190500 w 12287250"/>
                  <a:gd name="T39" fmla="*/ 1619265 h 7600950"/>
                  <a:gd name="T40" fmla="*/ 914400 w 12287250"/>
                  <a:gd name="T41" fmla="*/ 476250 h 7600950"/>
                  <a:gd name="T42" fmla="*/ 1962150 w 12287250"/>
                  <a:gd name="T43" fmla="*/ 0 h 7600950"/>
                  <a:gd name="T44" fmla="*/ 3467100 w 12287250"/>
                  <a:gd name="T45" fmla="*/ 19050 h 7600950"/>
                  <a:gd name="T46" fmla="*/ 4095750 w 12287250"/>
                  <a:gd name="T47" fmla="*/ 438150 h 7600950"/>
                  <a:gd name="T48" fmla="*/ 6134101 w 12287250"/>
                  <a:gd name="T49" fmla="*/ 438150 h 7600950"/>
                  <a:gd name="T50" fmla="*/ 6705601 w 12287250"/>
                  <a:gd name="T51" fmla="*/ 609600 h 7600950"/>
                  <a:gd name="T52" fmla="*/ 8743947 w 12287250"/>
                  <a:gd name="T53" fmla="*/ 857250 h 7600950"/>
                  <a:gd name="T54" fmla="*/ 10210802 w 12287250"/>
                  <a:gd name="T55" fmla="*/ 1428765 h 7600950"/>
                  <a:gd name="T56" fmla="*/ 11449050 w 12287250"/>
                  <a:gd name="T57" fmla="*/ 2038365 h 7600950"/>
                  <a:gd name="T58" fmla="*/ 12287250 w 12287250"/>
                  <a:gd name="T59" fmla="*/ 2705101 h 76009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287250"/>
                  <a:gd name="T91" fmla="*/ 0 h 7600950"/>
                  <a:gd name="T92" fmla="*/ 12287250 w 12287250"/>
                  <a:gd name="T93" fmla="*/ 7600950 h 76009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287250" h="7600950">
                    <a:moveTo>
                      <a:pt x="12287250" y="2705100"/>
                    </a:moveTo>
                    <a:lnTo>
                      <a:pt x="12287250" y="4152900"/>
                    </a:lnTo>
                    <a:lnTo>
                      <a:pt x="12058650" y="4972050"/>
                    </a:lnTo>
                    <a:lnTo>
                      <a:pt x="10648950" y="7448550"/>
                    </a:lnTo>
                    <a:lnTo>
                      <a:pt x="10534650" y="7600950"/>
                    </a:lnTo>
                    <a:lnTo>
                      <a:pt x="7029450" y="6153150"/>
                    </a:lnTo>
                    <a:lnTo>
                      <a:pt x="6000750" y="6153150"/>
                    </a:lnTo>
                    <a:lnTo>
                      <a:pt x="5848350" y="6076950"/>
                    </a:lnTo>
                    <a:lnTo>
                      <a:pt x="5276850" y="5867400"/>
                    </a:lnTo>
                    <a:lnTo>
                      <a:pt x="5086350" y="5943600"/>
                    </a:lnTo>
                    <a:lnTo>
                      <a:pt x="3009900" y="5619750"/>
                    </a:lnTo>
                    <a:lnTo>
                      <a:pt x="533400" y="5086350"/>
                    </a:lnTo>
                    <a:lnTo>
                      <a:pt x="0" y="4610100"/>
                    </a:lnTo>
                    <a:lnTo>
                      <a:pt x="0" y="4019550"/>
                    </a:lnTo>
                    <a:lnTo>
                      <a:pt x="247650" y="3657600"/>
                    </a:lnTo>
                    <a:lnTo>
                      <a:pt x="0" y="3143250"/>
                    </a:lnTo>
                    <a:lnTo>
                      <a:pt x="190500" y="2647950"/>
                    </a:lnTo>
                    <a:lnTo>
                      <a:pt x="114300" y="2552700"/>
                    </a:lnTo>
                    <a:lnTo>
                      <a:pt x="114300" y="2209800"/>
                    </a:lnTo>
                    <a:lnTo>
                      <a:pt x="190500" y="1619250"/>
                    </a:lnTo>
                    <a:lnTo>
                      <a:pt x="914400" y="476250"/>
                    </a:lnTo>
                    <a:lnTo>
                      <a:pt x="1962150" y="0"/>
                    </a:lnTo>
                    <a:lnTo>
                      <a:pt x="3467100" y="19050"/>
                    </a:lnTo>
                    <a:lnTo>
                      <a:pt x="4095750" y="438150"/>
                    </a:lnTo>
                    <a:lnTo>
                      <a:pt x="6134100" y="438150"/>
                    </a:lnTo>
                    <a:lnTo>
                      <a:pt x="6705600" y="609600"/>
                    </a:lnTo>
                    <a:lnTo>
                      <a:pt x="8743950" y="857250"/>
                    </a:lnTo>
                    <a:lnTo>
                      <a:pt x="10210800" y="1428750"/>
                    </a:lnTo>
                    <a:lnTo>
                      <a:pt x="11449050" y="2038350"/>
                    </a:lnTo>
                    <a:lnTo>
                      <a:pt x="12287250" y="2705100"/>
                    </a:lnTo>
                    <a:close/>
                  </a:path>
                </a:pathLst>
              </a:cu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1311" name="Прямоугольник 136"/>
              <p:cNvSpPr>
                <a:spLocks noChangeArrowheads="1"/>
              </p:cNvSpPr>
              <p:nvPr/>
            </p:nvSpPr>
            <p:spPr bwMode="auto">
              <a:xfrm rot="21313733">
                <a:off x="4257797" y="5930783"/>
                <a:ext cx="1071596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Ул.Шалажи.</a:t>
                </a:r>
              </a:p>
            </p:txBody>
          </p:sp>
          <p:sp>
            <p:nvSpPr>
              <p:cNvPr id="1312" name="Прямоугольник 136"/>
              <p:cNvSpPr>
                <a:spLocks noChangeArrowheads="1"/>
              </p:cNvSpPr>
              <p:nvPr/>
            </p:nvSpPr>
            <p:spPr bwMode="auto">
              <a:xfrm>
                <a:off x="2697237" y="4178233"/>
                <a:ext cx="1071595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Ул.Кадырова.</a:t>
                </a:r>
              </a:p>
            </p:txBody>
          </p:sp>
          <p:sp>
            <p:nvSpPr>
              <p:cNvPr id="1313" name="Прямоугольник 136"/>
              <p:cNvSpPr>
                <a:spLocks noChangeArrowheads="1"/>
              </p:cNvSpPr>
              <p:nvPr/>
            </p:nvSpPr>
            <p:spPr bwMode="auto">
              <a:xfrm rot="774100">
                <a:off x="8982343" y="5214842"/>
                <a:ext cx="1071596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Ул.Кадырова.</a:t>
                </a:r>
              </a:p>
            </p:txBody>
          </p:sp>
          <p:sp>
            <p:nvSpPr>
              <p:cNvPr id="1314" name="Прямоугольник 136"/>
              <p:cNvSpPr>
                <a:spLocks noChangeArrowheads="1"/>
              </p:cNvSpPr>
              <p:nvPr/>
            </p:nvSpPr>
            <p:spPr bwMode="auto">
              <a:xfrm rot="17800001">
                <a:off x="7069385" y="4681450"/>
                <a:ext cx="1314413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Ул.Ордженикидзе.</a:t>
                </a:r>
              </a:p>
            </p:txBody>
          </p:sp>
          <p:sp>
            <p:nvSpPr>
              <p:cNvPr id="1315" name="Прямоугольник 136"/>
              <p:cNvSpPr>
                <a:spLocks noChangeArrowheads="1"/>
              </p:cNvSpPr>
              <p:nvPr/>
            </p:nvSpPr>
            <p:spPr bwMode="auto">
              <a:xfrm>
                <a:off x="4445128" y="5589481"/>
                <a:ext cx="995394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Ул.Чапаева.</a:t>
                </a:r>
              </a:p>
            </p:txBody>
          </p:sp>
          <p:sp>
            <p:nvSpPr>
              <p:cNvPr id="1316" name="Прямоугольник 136"/>
              <p:cNvSpPr>
                <a:spLocks noChangeArrowheads="1"/>
              </p:cNvSpPr>
              <p:nvPr/>
            </p:nvSpPr>
            <p:spPr bwMode="auto">
              <a:xfrm>
                <a:off x="4900755" y="2955892"/>
                <a:ext cx="995393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Ул.Садовая.</a:t>
                </a:r>
              </a:p>
            </p:txBody>
          </p:sp>
          <p:sp>
            <p:nvSpPr>
              <p:cNvPr id="1317" name="Прямоугольник 136"/>
              <p:cNvSpPr>
                <a:spLocks noChangeArrowheads="1"/>
              </p:cNvSpPr>
              <p:nvPr/>
            </p:nvSpPr>
            <p:spPr bwMode="auto">
              <a:xfrm rot="15350464">
                <a:off x="4777749" y="6731648"/>
                <a:ext cx="995334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Ул.Дружба.</a:t>
                </a:r>
              </a:p>
            </p:txBody>
          </p:sp>
          <p:sp>
            <p:nvSpPr>
              <p:cNvPr id="1318" name="Прямоугольник 136"/>
              <p:cNvSpPr>
                <a:spLocks noChangeArrowheads="1"/>
              </p:cNvSpPr>
              <p:nvPr/>
            </p:nvSpPr>
            <p:spPr bwMode="auto">
              <a:xfrm rot="2367376">
                <a:off x="8004412" y="6534017"/>
                <a:ext cx="1314491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Ул.Ордженикидзе.</a:t>
                </a:r>
              </a:p>
            </p:txBody>
          </p:sp>
          <p:sp>
            <p:nvSpPr>
              <p:cNvPr id="1319" name="Прямоугольник 136"/>
              <p:cNvSpPr>
                <a:spLocks noChangeArrowheads="1"/>
              </p:cNvSpPr>
              <p:nvPr/>
            </p:nvSpPr>
            <p:spPr bwMode="auto">
              <a:xfrm rot="17855711">
                <a:off x="4081610" y="4706849"/>
                <a:ext cx="1057245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про. Зеленый.</a:t>
                </a:r>
              </a:p>
            </p:txBody>
          </p:sp>
          <p:sp>
            <p:nvSpPr>
              <p:cNvPr id="1320" name="Прямоугольник 136"/>
              <p:cNvSpPr>
                <a:spLocks noChangeArrowheads="1"/>
              </p:cNvSpPr>
              <p:nvPr/>
            </p:nvSpPr>
            <p:spPr bwMode="auto">
              <a:xfrm rot="16986089">
                <a:off x="3376738" y="4859245"/>
                <a:ext cx="1057245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про. Зеленый.</a:t>
                </a:r>
              </a:p>
            </p:txBody>
          </p:sp>
          <p:sp>
            <p:nvSpPr>
              <p:cNvPr id="1321" name="Прямоугольник 136"/>
              <p:cNvSpPr>
                <a:spLocks noChangeArrowheads="1"/>
              </p:cNvSpPr>
              <p:nvPr/>
            </p:nvSpPr>
            <p:spPr bwMode="auto">
              <a:xfrm rot="16200000">
                <a:off x="2413096" y="4727486"/>
                <a:ext cx="1057245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про. Зеленый.</a:t>
                </a:r>
              </a:p>
            </p:txBody>
          </p:sp>
          <p:sp>
            <p:nvSpPr>
              <p:cNvPr id="1322" name="Прямоугольник 136"/>
              <p:cNvSpPr>
                <a:spLocks noChangeArrowheads="1"/>
              </p:cNvSpPr>
              <p:nvPr/>
            </p:nvSpPr>
            <p:spPr bwMode="auto">
              <a:xfrm rot="20428448">
                <a:off x="6016801" y="4054411"/>
                <a:ext cx="995394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Ул.Чапаева.</a:t>
                </a:r>
              </a:p>
            </p:txBody>
          </p:sp>
          <p:sp>
            <p:nvSpPr>
              <p:cNvPr id="1323" name="Прямоугольник 136"/>
              <p:cNvSpPr>
                <a:spLocks noChangeArrowheads="1"/>
              </p:cNvSpPr>
              <p:nvPr/>
            </p:nvSpPr>
            <p:spPr bwMode="auto">
              <a:xfrm rot="17474112">
                <a:off x="6762184" y="4206007"/>
                <a:ext cx="995335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Ул.Чапаева.</a:t>
                </a:r>
              </a:p>
            </p:txBody>
          </p:sp>
          <p:sp>
            <p:nvSpPr>
              <p:cNvPr id="1324" name="Прямоугольник 136"/>
              <p:cNvSpPr>
                <a:spLocks noChangeArrowheads="1"/>
              </p:cNvSpPr>
              <p:nvPr/>
            </p:nvSpPr>
            <p:spPr bwMode="auto">
              <a:xfrm rot="20959954">
                <a:off x="8914079" y="3468640"/>
                <a:ext cx="1071595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Ул.Школьная.</a:t>
                </a:r>
              </a:p>
            </p:txBody>
          </p:sp>
          <p:grpSp>
            <p:nvGrpSpPr>
              <p:cNvPr id="5" name="Группа 39"/>
              <p:cNvGrpSpPr>
                <a:grpSpLocks/>
              </p:cNvGrpSpPr>
              <p:nvPr/>
            </p:nvGrpSpPr>
            <p:grpSpPr bwMode="auto">
              <a:xfrm rot="1080434">
                <a:off x="7932104" y="4653718"/>
                <a:ext cx="533367" cy="285752"/>
                <a:chOff x="1123496" y="2615050"/>
                <a:chExt cx="533367" cy="285752"/>
              </a:xfrm>
            </p:grpSpPr>
            <p:sp>
              <p:nvSpPr>
                <p:cNvPr id="49321" name="Прямоугольник 51"/>
                <p:cNvSpPr>
                  <a:spLocks noChangeArrowheads="1"/>
                </p:cNvSpPr>
                <p:nvPr/>
              </p:nvSpPr>
              <p:spPr bwMode="auto">
                <a:xfrm>
                  <a:off x="1123496" y="2615050"/>
                  <a:ext cx="533367" cy="285752"/>
                </a:xfrm>
                <a:prstGeom prst="rect">
                  <a:avLst/>
                </a:prstGeom>
                <a:noFill/>
                <a:ln w="25400" algn="ctr">
                  <a:solidFill>
                    <a:srgbClr val="0099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322" name="Прямоугольник 55"/>
                <p:cNvSpPr>
                  <a:spLocks noChangeArrowheads="1"/>
                </p:cNvSpPr>
                <p:nvPr/>
              </p:nvSpPr>
              <p:spPr bwMode="auto">
                <a:xfrm>
                  <a:off x="1185863" y="2659052"/>
                  <a:ext cx="400050" cy="200025"/>
                </a:xfrm>
                <a:prstGeom prst="rect">
                  <a:avLst/>
                </a:prstGeom>
                <a:solidFill>
                  <a:srgbClr val="002060"/>
                </a:solidFill>
                <a:ln w="25400" algn="ctr">
                  <a:solidFill>
                    <a:srgbClr val="002060"/>
                  </a:solidFill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" name="Группа 42"/>
              <p:cNvGrpSpPr>
                <a:grpSpLocks/>
              </p:cNvGrpSpPr>
              <p:nvPr/>
            </p:nvGrpSpPr>
            <p:grpSpPr bwMode="auto">
              <a:xfrm>
                <a:off x="6510375" y="4300534"/>
                <a:ext cx="461929" cy="200025"/>
                <a:chOff x="1108982" y="3157526"/>
                <a:chExt cx="461929" cy="200025"/>
              </a:xfrm>
            </p:grpSpPr>
            <p:sp>
              <p:nvSpPr>
                <p:cNvPr id="49319" name="Прямоугольник 55"/>
                <p:cNvSpPr>
                  <a:spLocks noChangeArrowheads="1"/>
                </p:cNvSpPr>
                <p:nvPr/>
              </p:nvSpPr>
              <p:spPr bwMode="auto">
                <a:xfrm>
                  <a:off x="1157288" y="3157526"/>
                  <a:ext cx="400050" cy="200025"/>
                </a:xfrm>
                <a:prstGeom prst="rect">
                  <a:avLst/>
                </a:prstGeom>
                <a:solidFill>
                  <a:srgbClr val="1AF253"/>
                </a:solidFill>
                <a:ln w="25400" algn="ctr">
                  <a:solidFill>
                    <a:srgbClr val="1AF253"/>
                  </a:solidFill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320" name="Прямоугольник 51"/>
                <p:cNvSpPr>
                  <a:spLocks noChangeArrowheads="1"/>
                </p:cNvSpPr>
                <p:nvPr/>
              </p:nvSpPr>
              <p:spPr bwMode="auto">
                <a:xfrm>
                  <a:off x="1108982" y="3157526"/>
                  <a:ext cx="461929" cy="200025"/>
                </a:xfrm>
                <a:prstGeom prst="rect">
                  <a:avLst/>
                </a:prstGeom>
                <a:noFill/>
                <a:ln w="25400" algn="ctr">
                  <a:solidFill>
                    <a:srgbClr val="0099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49312" name="Прямоугольник 55"/>
              <p:cNvSpPr>
                <a:spLocks noChangeArrowheads="1"/>
              </p:cNvSpPr>
              <p:nvPr/>
            </p:nvSpPr>
            <p:spPr bwMode="auto">
              <a:xfrm rot="1239145">
                <a:off x="2351255" y="3578838"/>
                <a:ext cx="400050" cy="200025"/>
              </a:xfrm>
              <a:prstGeom prst="rect">
                <a:avLst/>
              </a:prstGeom>
              <a:solidFill>
                <a:srgbClr val="1AF253"/>
              </a:solidFill>
              <a:ln w="25400" algn="ctr">
                <a:solidFill>
                  <a:srgbClr val="1AF253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313" name="Прямоугольник 51"/>
              <p:cNvSpPr>
                <a:spLocks noChangeArrowheads="1"/>
              </p:cNvSpPr>
              <p:nvPr/>
            </p:nvSpPr>
            <p:spPr bwMode="auto">
              <a:xfrm rot="1459881">
                <a:off x="2225868" y="3557126"/>
                <a:ext cx="604805" cy="257190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7" name="Группа 45"/>
              <p:cNvGrpSpPr>
                <a:grpSpLocks/>
              </p:cNvGrpSpPr>
              <p:nvPr/>
            </p:nvGrpSpPr>
            <p:grpSpPr bwMode="auto">
              <a:xfrm rot="5400000">
                <a:off x="8082015" y="3871910"/>
                <a:ext cx="461929" cy="200025"/>
                <a:chOff x="1108982" y="3157526"/>
                <a:chExt cx="461929" cy="200025"/>
              </a:xfrm>
            </p:grpSpPr>
            <p:sp>
              <p:nvSpPr>
                <p:cNvPr id="49317" name="Прямоугольник 55"/>
                <p:cNvSpPr>
                  <a:spLocks noChangeArrowheads="1"/>
                </p:cNvSpPr>
                <p:nvPr/>
              </p:nvSpPr>
              <p:spPr bwMode="auto">
                <a:xfrm>
                  <a:off x="1157288" y="3157526"/>
                  <a:ext cx="400050" cy="200025"/>
                </a:xfrm>
                <a:prstGeom prst="rect">
                  <a:avLst/>
                </a:prstGeom>
                <a:solidFill>
                  <a:srgbClr val="1AF253"/>
                </a:solidFill>
                <a:ln w="25400" algn="ctr">
                  <a:solidFill>
                    <a:srgbClr val="1AF253"/>
                  </a:solidFill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318" name="Прямоугольник 51"/>
                <p:cNvSpPr>
                  <a:spLocks noChangeArrowheads="1"/>
                </p:cNvSpPr>
                <p:nvPr/>
              </p:nvSpPr>
              <p:spPr bwMode="auto">
                <a:xfrm>
                  <a:off x="1108982" y="3157526"/>
                  <a:ext cx="461929" cy="200025"/>
                </a:xfrm>
                <a:prstGeom prst="rect">
                  <a:avLst/>
                </a:prstGeom>
                <a:noFill/>
                <a:ln w="25400" algn="ctr">
                  <a:solidFill>
                    <a:srgbClr val="0099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49315" name="Прямоугольник 55"/>
              <p:cNvSpPr>
                <a:spLocks noChangeArrowheads="1"/>
              </p:cNvSpPr>
              <p:nvPr/>
            </p:nvSpPr>
            <p:spPr bwMode="auto">
              <a:xfrm rot="653806">
                <a:off x="9123363" y="4935538"/>
                <a:ext cx="400050" cy="200025"/>
              </a:xfrm>
              <a:prstGeom prst="rect">
                <a:avLst/>
              </a:prstGeom>
              <a:solidFill>
                <a:srgbClr val="1AF253"/>
              </a:solidFill>
              <a:ln w="25400" algn="ctr">
                <a:solidFill>
                  <a:srgbClr val="1AF253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316" name="Прямоугольник 51"/>
              <p:cNvSpPr>
                <a:spLocks noChangeArrowheads="1"/>
              </p:cNvSpPr>
              <p:nvPr/>
            </p:nvSpPr>
            <p:spPr bwMode="auto">
              <a:xfrm rot="874542">
                <a:off x="8997950" y="4913313"/>
                <a:ext cx="604838" cy="257175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8" name="Группа 252"/>
            <p:cNvGrpSpPr>
              <a:grpSpLocks/>
            </p:cNvGrpSpPr>
            <p:nvPr/>
          </p:nvGrpSpPr>
          <p:grpSpPr bwMode="auto">
            <a:xfrm>
              <a:off x="6305791" y="3157526"/>
              <a:ext cx="1523769" cy="174623"/>
              <a:chOff x="6523055" y="911201"/>
              <a:chExt cx="1523769" cy="174623"/>
            </a:xfrm>
          </p:grpSpPr>
          <p:grpSp>
            <p:nvGrpSpPr>
              <p:cNvPr id="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307" name="Прямоугольник 267"/>
                <p:cNvSpPr/>
                <p:nvPr/>
              </p:nvSpPr>
              <p:spPr>
                <a:xfrm>
                  <a:off x="5805529" y="1388115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0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1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305" name="Прямоугольник 443"/>
                  <p:cNvSpPr/>
                  <p:nvPr/>
                </p:nvSpPr>
                <p:spPr>
                  <a:xfrm>
                    <a:off x="5804015" y="1386518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9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1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303" name="Прямоугольник 1302"/>
                  <p:cNvSpPr/>
                  <p:nvPr/>
                </p:nvSpPr>
                <p:spPr>
                  <a:xfrm>
                    <a:off x="5803869" y="1386518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13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301" name="Прямоугольник 261"/>
                  <p:cNvSpPr/>
                  <p:nvPr/>
                </p:nvSpPr>
                <p:spPr>
                  <a:xfrm>
                    <a:off x="5803915" y="1386518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8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14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299" name="Прямоугольник 1298"/>
                  <p:cNvSpPr/>
                  <p:nvPr/>
                </p:nvSpPr>
                <p:spPr>
                  <a:xfrm>
                    <a:off x="5805466" y="138811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8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253" name="Прямоугольник 51"/>
            <p:cNvSpPr>
              <a:spLocks noChangeArrowheads="1"/>
            </p:cNvSpPr>
            <p:nvPr/>
          </p:nvSpPr>
          <p:spPr bwMode="auto">
            <a:xfrm>
              <a:off x="6305791" y="3157526"/>
              <a:ext cx="1500198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5" name="Группа 336"/>
            <p:cNvGrpSpPr>
              <a:grpSpLocks/>
            </p:cNvGrpSpPr>
            <p:nvPr/>
          </p:nvGrpSpPr>
          <p:grpSpPr bwMode="auto">
            <a:xfrm rot="6556387">
              <a:off x="11370409" y="4987410"/>
              <a:ext cx="552020" cy="174621"/>
              <a:chOff x="7494804" y="911201"/>
              <a:chExt cx="552020" cy="174621"/>
            </a:xfrm>
          </p:grpSpPr>
          <p:grpSp>
            <p:nvGrpSpPr>
              <p:cNvPr id="1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91" name="Прямоугольник 1290"/>
                <p:cNvSpPr/>
                <p:nvPr/>
              </p:nvSpPr>
              <p:spPr>
                <a:xfrm>
                  <a:off x="5799663" y="1429301"/>
                  <a:ext cx="184856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289" name="Прямоугольник 1288"/>
                <p:cNvSpPr/>
                <p:nvPr/>
              </p:nvSpPr>
              <p:spPr>
                <a:xfrm>
                  <a:off x="5802429" y="1390270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55" name="Прямоугольник 51"/>
            <p:cNvSpPr>
              <a:spLocks noChangeArrowheads="1"/>
            </p:cNvSpPr>
            <p:nvPr/>
          </p:nvSpPr>
          <p:spPr bwMode="auto">
            <a:xfrm rot="6673114">
              <a:off x="11317808" y="4967966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" name="Группа 849"/>
            <p:cNvGrpSpPr>
              <a:grpSpLocks/>
            </p:cNvGrpSpPr>
            <p:nvPr/>
          </p:nvGrpSpPr>
          <p:grpSpPr bwMode="auto">
            <a:xfrm>
              <a:off x="4656341" y="3247696"/>
              <a:ext cx="1523769" cy="174623"/>
              <a:chOff x="6523055" y="911201"/>
              <a:chExt cx="1523769" cy="174623"/>
            </a:xfrm>
          </p:grpSpPr>
          <p:grpSp>
            <p:nvGrpSpPr>
              <p:cNvPr id="1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85" name="Прямоугольник 1284"/>
                <p:cNvSpPr/>
                <p:nvPr/>
              </p:nvSpPr>
              <p:spPr>
                <a:xfrm>
                  <a:off x="5805518" y="138843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2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283" name="Прямоугольник 556"/>
                  <p:cNvSpPr/>
                  <p:nvPr/>
                </p:nvSpPr>
                <p:spPr>
                  <a:xfrm>
                    <a:off x="5804003" y="138683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2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281" name="Прямоугольник 554"/>
                  <p:cNvSpPr/>
                  <p:nvPr/>
                </p:nvSpPr>
                <p:spPr>
                  <a:xfrm>
                    <a:off x="5803858" y="1386835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23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279" name="Прямоугольник 552"/>
                  <p:cNvSpPr/>
                  <p:nvPr/>
                </p:nvSpPr>
                <p:spPr>
                  <a:xfrm>
                    <a:off x="5803903" y="138683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6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24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277" name="Прямоугольник 1276"/>
                  <p:cNvSpPr/>
                  <p:nvPr/>
                </p:nvSpPr>
                <p:spPr>
                  <a:xfrm>
                    <a:off x="5805454" y="1388432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6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25" name="Группа 866"/>
            <p:cNvGrpSpPr>
              <a:grpSpLocks/>
            </p:cNvGrpSpPr>
            <p:nvPr/>
          </p:nvGrpSpPr>
          <p:grpSpPr bwMode="auto">
            <a:xfrm>
              <a:off x="4656341" y="2787321"/>
              <a:ext cx="1523769" cy="174623"/>
              <a:chOff x="6523055" y="911201"/>
              <a:chExt cx="1523769" cy="174623"/>
            </a:xfrm>
          </p:grpSpPr>
          <p:grpSp>
            <p:nvGrpSpPr>
              <p:cNvPr id="2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69" name="Прямоугольник 575"/>
                <p:cNvSpPr/>
                <p:nvPr/>
              </p:nvSpPr>
              <p:spPr>
                <a:xfrm>
                  <a:off x="5805518" y="138844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7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28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267" name="Прямоугольник 573"/>
                  <p:cNvSpPr/>
                  <p:nvPr/>
                </p:nvSpPr>
                <p:spPr>
                  <a:xfrm>
                    <a:off x="5804003" y="1386848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5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29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265" name="Прямоугольник 1264"/>
                  <p:cNvSpPr/>
                  <p:nvPr/>
                </p:nvSpPr>
                <p:spPr>
                  <a:xfrm>
                    <a:off x="5803858" y="1386848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5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30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263" name="Прямоугольник 1262"/>
                  <p:cNvSpPr/>
                  <p:nvPr/>
                </p:nvSpPr>
                <p:spPr>
                  <a:xfrm>
                    <a:off x="5803903" y="1386848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4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31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261" name="Прямоугольник 567"/>
                  <p:cNvSpPr/>
                  <p:nvPr/>
                </p:nvSpPr>
                <p:spPr>
                  <a:xfrm>
                    <a:off x="5805454" y="1388445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4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258" name="Прямоугольник 51"/>
            <p:cNvSpPr>
              <a:spLocks noChangeArrowheads="1"/>
            </p:cNvSpPr>
            <p:nvPr/>
          </p:nvSpPr>
          <p:spPr bwMode="auto">
            <a:xfrm>
              <a:off x="4614850" y="3233408"/>
              <a:ext cx="1590686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59" name="Прямоугольник 51"/>
            <p:cNvSpPr>
              <a:spLocks noChangeArrowheads="1"/>
            </p:cNvSpPr>
            <p:nvPr/>
          </p:nvSpPr>
          <p:spPr bwMode="auto">
            <a:xfrm>
              <a:off x="4621200" y="2774618"/>
              <a:ext cx="1590686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14" name="Группа 885"/>
            <p:cNvGrpSpPr>
              <a:grpSpLocks/>
            </p:cNvGrpSpPr>
            <p:nvPr/>
          </p:nvGrpSpPr>
          <p:grpSpPr bwMode="auto">
            <a:xfrm rot="911266">
              <a:off x="11010054" y="5922003"/>
              <a:ext cx="1523769" cy="174623"/>
              <a:chOff x="6523055" y="911201"/>
              <a:chExt cx="1523769" cy="174623"/>
            </a:xfrm>
          </p:grpSpPr>
          <p:grpSp>
            <p:nvGrpSpPr>
              <p:cNvPr id="4932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53" name="Прямоугольник 1252"/>
                <p:cNvSpPr/>
                <p:nvPr/>
              </p:nvSpPr>
              <p:spPr>
                <a:xfrm>
                  <a:off x="5771771" y="1374362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24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49326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251" name="Прямоугольник 1250"/>
                  <p:cNvSpPr/>
                  <p:nvPr/>
                </p:nvSpPr>
                <p:spPr>
                  <a:xfrm>
                    <a:off x="5759525" y="1369581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3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9327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249" name="Прямоугольник 590"/>
                  <p:cNvSpPr/>
                  <p:nvPr/>
                </p:nvSpPr>
                <p:spPr>
                  <a:xfrm>
                    <a:off x="5766528" y="1372443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3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9328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247" name="Прямоугольник 1246"/>
                  <p:cNvSpPr/>
                  <p:nvPr/>
                </p:nvSpPr>
                <p:spPr>
                  <a:xfrm>
                    <a:off x="5765350" y="1374766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3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932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245" name="Прямоугольник 1244"/>
                  <p:cNvSpPr/>
                  <p:nvPr/>
                </p:nvSpPr>
                <p:spPr>
                  <a:xfrm>
                    <a:off x="5758376" y="1359321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3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261" name="Прямоугольник 51"/>
            <p:cNvSpPr>
              <a:spLocks noChangeArrowheads="1"/>
            </p:cNvSpPr>
            <p:nvPr/>
          </p:nvSpPr>
          <p:spPr bwMode="auto">
            <a:xfrm rot="878283">
              <a:off x="10961363" y="5898820"/>
              <a:ext cx="1590686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30" name="Группа 1257"/>
            <p:cNvGrpSpPr>
              <a:grpSpLocks/>
            </p:cNvGrpSpPr>
            <p:nvPr/>
          </p:nvGrpSpPr>
          <p:grpSpPr bwMode="auto">
            <a:xfrm rot="911266">
              <a:off x="11385839" y="5540854"/>
              <a:ext cx="1235077" cy="168275"/>
              <a:chOff x="4686288" y="1988116"/>
              <a:chExt cx="1089557" cy="169279"/>
            </a:xfrm>
          </p:grpSpPr>
          <p:grpSp>
            <p:nvGrpSpPr>
              <p:cNvPr id="4933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237" name="Прямоугольник 1236"/>
                <p:cNvSpPr/>
                <p:nvPr/>
              </p:nvSpPr>
              <p:spPr>
                <a:xfrm>
                  <a:off x="5778539" y="1370442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3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235" name="Прямоугольник 1234"/>
                <p:cNvSpPr/>
                <p:nvPr/>
              </p:nvSpPr>
              <p:spPr>
                <a:xfrm>
                  <a:off x="5785842" y="136868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3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233" name="Прямоугольник 1232"/>
                <p:cNvSpPr/>
                <p:nvPr/>
              </p:nvSpPr>
              <p:spPr>
                <a:xfrm>
                  <a:off x="5781888" y="1371213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34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231" name="Прямоугольник 1230"/>
                <p:cNvSpPr/>
                <p:nvPr/>
              </p:nvSpPr>
              <p:spPr>
                <a:xfrm>
                  <a:off x="5776038" y="136060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63" name="Прямоугольник 51"/>
            <p:cNvSpPr>
              <a:spLocks noChangeArrowheads="1"/>
            </p:cNvSpPr>
            <p:nvPr/>
          </p:nvSpPr>
          <p:spPr bwMode="auto">
            <a:xfrm rot="878283">
              <a:off x="11338629" y="5510793"/>
              <a:ext cx="1304602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35" name="Группа 336"/>
            <p:cNvGrpSpPr>
              <a:grpSpLocks/>
            </p:cNvGrpSpPr>
            <p:nvPr/>
          </p:nvGrpSpPr>
          <p:grpSpPr bwMode="auto">
            <a:xfrm rot="1231255">
              <a:off x="11844099" y="4963253"/>
              <a:ext cx="552020" cy="174621"/>
              <a:chOff x="7494804" y="911201"/>
              <a:chExt cx="552020" cy="174621"/>
            </a:xfrm>
          </p:grpSpPr>
          <p:grpSp>
            <p:nvGrpSpPr>
              <p:cNvPr id="4933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25" name="Прямоугольник 1224"/>
                <p:cNvSpPr/>
                <p:nvPr/>
              </p:nvSpPr>
              <p:spPr>
                <a:xfrm>
                  <a:off x="5764061" y="138313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37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223" name="Прямоугольник 1222"/>
                <p:cNvSpPr/>
                <p:nvPr/>
              </p:nvSpPr>
              <p:spPr>
                <a:xfrm>
                  <a:off x="5796677" y="137463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65" name="Прямоугольник 51"/>
            <p:cNvSpPr>
              <a:spLocks noChangeArrowheads="1"/>
            </p:cNvSpPr>
            <p:nvPr/>
          </p:nvSpPr>
          <p:spPr bwMode="auto">
            <a:xfrm rot="1220801">
              <a:off x="11797763" y="4955532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38" name="Группа 336"/>
            <p:cNvGrpSpPr>
              <a:grpSpLocks/>
            </p:cNvGrpSpPr>
            <p:nvPr/>
          </p:nvGrpSpPr>
          <p:grpSpPr bwMode="auto">
            <a:xfrm rot="1231255">
              <a:off x="11996499" y="4433679"/>
              <a:ext cx="552020" cy="174621"/>
              <a:chOff x="7494804" y="911201"/>
              <a:chExt cx="552020" cy="174621"/>
            </a:xfrm>
          </p:grpSpPr>
          <p:grpSp>
            <p:nvGrpSpPr>
              <p:cNvPr id="4933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19" name="Прямоугольник 628"/>
                <p:cNvSpPr/>
                <p:nvPr/>
              </p:nvSpPr>
              <p:spPr>
                <a:xfrm>
                  <a:off x="5758963" y="1373238"/>
                  <a:ext cx="180666" cy="13254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40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217" name="Прямоугольник 1216"/>
                <p:cNvSpPr/>
                <p:nvPr/>
              </p:nvSpPr>
              <p:spPr>
                <a:xfrm>
                  <a:off x="5791486" y="1358516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67" name="Прямоугольник 51"/>
            <p:cNvSpPr>
              <a:spLocks noChangeArrowheads="1"/>
            </p:cNvSpPr>
            <p:nvPr/>
          </p:nvSpPr>
          <p:spPr bwMode="auto">
            <a:xfrm rot="1220801">
              <a:off x="11950163" y="4425958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41" name="Группа 1257"/>
            <p:cNvGrpSpPr>
              <a:grpSpLocks/>
            </p:cNvGrpSpPr>
            <p:nvPr/>
          </p:nvGrpSpPr>
          <p:grpSpPr bwMode="auto">
            <a:xfrm rot="6920677">
              <a:off x="10586409" y="4825203"/>
              <a:ext cx="1235077" cy="168275"/>
              <a:chOff x="4686288" y="1988116"/>
              <a:chExt cx="1089557" cy="169279"/>
            </a:xfrm>
          </p:grpSpPr>
          <p:grpSp>
            <p:nvGrpSpPr>
              <p:cNvPr id="4934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213" name="Прямоугольник 1212"/>
                <p:cNvSpPr/>
                <p:nvPr/>
              </p:nvSpPr>
              <p:spPr>
                <a:xfrm>
                  <a:off x="5799102" y="1427516"/>
                  <a:ext cx="1848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4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211" name="Прямоугольник 1210"/>
                <p:cNvSpPr/>
                <p:nvPr/>
              </p:nvSpPr>
              <p:spPr>
                <a:xfrm>
                  <a:off x="5807929" y="1417802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88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209" name="Прямоугольник 638"/>
                <p:cNvSpPr/>
                <p:nvPr/>
              </p:nvSpPr>
              <p:spPr>
                <a:xfrm>
                  <a:off x="5799855" y="1413898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89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207" name="Прямоугольник 636"/>
                <p:cNvSpPr/>
                <p:nvPr/>
              </p:nvSpPr>
              <p:spPr>
                <a:xfrm>
                  <a:off x="5809819" y="1433318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90" name="Группа 336"/>
            <p:cNvGrpSpPr>
              <a:grpSpLocks/>
            </p:cNvGrpSpPr>
            <p:nvPr/>
          </p:nvGrpSpPr>
          <p:grpSpPr bwMode="auto">
            <a:xfrm rot="1231255">
              <a:off x="11414529" y="4177570"/>
              <a:ext cx="552045" cy="174621"/>
              <a:chOff x="7494779" y="911201"/>
              <a:chExt cx="552045" cy="174621"/>
            </a:xfrm>
          </p:grpSpPr>
          <p:grpSp>
            <p:nvGrpSpPr>
              <p:cNvPr id="29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01" name="Прямоугольник 649"/>
                <p:cNvSpPr/>
                <p:nvPr/>
              </p:nvSpPr>
              <p:spPr>
                <a:xfrm>
                  <a:off x="5783007" y="1397398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8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2" name="Группа 315"/>
              <p:cNvGrpSpPr>
                <a:grpSpLocks/>
              </p:cNvGrpSpPr>
              <p:nvPr/>
            </p:nvGrpSpPr>
            <p:grpSpPr bwMode="auto">
              <a:xfrm>
                <a:off x="7494779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99" name="Прямоугольник 1198"/>
                <p:cNvSpPr/>
                <p:nvPr/>
              </p:nvSpPr>
              <p:spPr>
                <a:xfrm>
                  <a:off x="5784468" y="1371208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70" name="Прямоугольник 51"/>
            <p:cNvSpPr>
              <a:spLocks noChangeArrowheads="1"/>
            </p:cNvSpPr>
            <p:nvPr/>
          </p:nvSpPr>
          <p:spPr bwMode="auto">
            <a:xfrm rot="1220801">
              <a:off x="11366918" y="4177334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71" name="Прямоугольник 51"/>
            <p:cNvSpPr>
              <a:spLocks noChangeArrowheads="1"/>
            </p:cNvSpPr>
            <p:nvPr/>
          </p:nvSpPr>
          <p:spPr bwMode="auto">
            <a:xfrm rot="6911283">
              <a:off x="10592928" y="4805893"/>
              <a:ext cx="1241873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93" name="Группа 336"/>
            <p:cNvGrpSpPr>
              <a:grpSpLocks/>
            </p:cNvGrpSpPr>
            <p:nvPr/>
          </p:nvGrpSpPr>
          <p:grpSpPr bwMode="auto">
            <a:xfrm rot="6556387">
              <a:off x="10237549" y="5002650"/>
              <a:ext cx="552020" cy="174621"/>
              <a:chOff x="7494804" y="911201"/>
              <a:chExt cx="552020" cy="174621"/>
            </a:xfrm>
          </p:grpSpPr>
          <p:grpSp>
            <p:nvGrpSpPr>
              <p:cNvPr id="294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95" name="Прямоугольник 1194"/>
                <p:cNvSpPr/>
                <p:nvPr/>
              </p:nvSpPr>
              <p:spPr>
                <a:xfrm>
                  <a:off x="5785685" y="1420620"/>
                  <a:ext cx="183456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7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93" name="Прямоугольник 656"/>
                <p:cNvSpPr/>
                <p:nvPr/>
              </p:nvSpPr>
              <p:spPr>
                <a:xfrm>
                  <a:off x="5779813" y="1401673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73" name="Прямоугольник 51"/>
            <p:cNvSpPr>
              <a:spLocks noChangeArrowheads="1"/>
            </p:cNvSpPr>
            <p:nvPr/>
          </p:nvSpPr>
          <p:spPr bwMode="auto">
            <a:xfrm rot="6673114">
              <a:off x="10188027" y="4998446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98" name="Группа 336"/>
            <p:cNvGrpSpPr>
              <a:grpSpLocks/>
            </p:cNvGrpSpPr>
            <p:nvPr/>
          </p:nvGrpSpPr>
          <p:grpSpPr bwMode="auto">
            <a:xfrm rot="437065">
              <a:off x="9910105" y="4657724"/>
              <a:ext cx="552020" cy="174621"/>
              <a:chOff x="7494804" y="911201"/>
              <a:chExt cx="552020" cy="174621"/>
            </a:xfrm>
          </p:grpSpPr>
          <p:grpSp>
            <p:nvGrpSpPr>
              <p:cNvPr id="30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89" name="Прямоугольник 666"/>
                <p:cNvSpPr/>
                <p:nvPr/>
              </p:nvSpPr>
              <p:spPr>
                <a:xfrm>
                  <a:off x="5780887" y="1367429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01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87" name="Прямоугольник 1186"/>
                <p:cNvSpPr/>
                <p:nvPr/>
              </p:nvSpPr>
              <p:spPr>
                <a:xfrm>
                  <a:off x="5776939" y="1371470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02" name="Группа 336"/>
            <p:cNvGrpSpPr>
              <a:grpSpLocks/>
            </p:cNvGrpSpPr>
            <p:nvPr/>
          </p:nvGrpSpPr>
          <p:grpSpPr bwMode="auto">
            <a:xfrm rot="5755784">
              <a:off x="9525134" y="4782529"/>
              <a:ext cx="552020" cy="174621"/>
              <a:chOff x="7494804" y="911201"/>
              <a:chExt cx="552020" cy="174621"/>
            </a:xfrm>
          </p:grpSpPr>
          <p:grpSp>
            <p:nvGrpSpPr>
              <p:cNvPr id="30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83" name="Прямоугольник 1182"/>
                <p:cNvSpPr/>
                <p:nvPr/>
              </p:nvSpPr>
              <p:spPr>
                <a:xfrm>
                  <a:off x="5790089" y="1410465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6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04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81" name="Прямоугольник 671"/>
                <p:cNvSpPr/>
                <p:nvPr/>
              </p:nvSpPr>
              <p:spPr>
                <a:xfrm>
                  <a:off x="5795904" y="1407865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6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05" name="Группа 336"/>
            <p:cNvGrpSpPr>
              <a:grpSpLocks/>
            </p:cNvGrpSpPr>
            <p:nvPr/>
          </p:nvGrpSpPr>
          <p:grpSpPr bwMode="auto">
            <a:xfrm rot="1051362">
              <a:off x="9695791" y="5192082"/>
              <a:ext cx="552020" cy="174621"/>
              <a:chOff x="7494804" y="911201"/>
              <a:chExt cx="552020" cy="174621"/>
            </a:xfrm>
          </p:grpSpPr>
          <p:grpSp>
            <p:nvGrpSpPr>
              <p:cNvPr id="30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77" name="Прямоугольник 1176"/>
                <p:cNvSpPr/>
                <p:nvPr/>
              </p:nvSpPr>
              <p:spPr>
                <a:xfrm>
                  <a:off x="5781956" y="1381642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6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07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75" name="Прямоугольник 678"/>
                <p:cNvSpPr/>
                <p:nvPr/>
              </p:nvSpPr>
              <p:spPr>
                <a:xfrm>
                  <a:off x="5769885" y="138253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6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77" name="Прямоугольник 51"/>
            <p:cNvSpPr>
              <a:spLocks noChangeArrowheads="1"/>
            </p:cNvSpPr>
            <p:nvPr/>
          </p:nvSpPr>
          <p:spPr bwMode="auto">
            <a:xfrm rot="504775">
              <a:off x="9814767" y="4632563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78" name="Прямоугольник 51"/>
            <p:cNvSpPr>
              <a:spLocks noChangeArrowheads="1"/>
            </p:cNvSpPr>
            <p:nvPr/>
          </p:nvSpPr>
          <p:spPr bwMode="auto">
            <a:xfrm rot="5577136">
              <a:off x="9478366" y="4775083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79" name="Прямоугольник 51"/>
            <p:cNvSpPr>
              <a:spLocks noChangeArrowheads="1"/>
            </p:cNvSpPr>
            <p:nvPr/>
          </p:nvSpPr>
          <p:spPr bwMode="auto">
            <a:xfrm rot="1074516">
              <a:off x="9668380" y="5171466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08" name="Группа 336"/>
            <p:cNvGrpSpPr>
              <a:grpSpLocks/>
            </p:cNvGrpSpPr>
            <p:nvPr/>
          </p:nvGrpSpPr>
          <p:grpSpPr bwMode="auto">
            <a:xfrm rot="7607161">
              <a:off x="10451863" y="4011327"/>
              <a:ext cx="552020" cy="174621"/>
              <a:chOff x="7494804" y="911201"/>
              <a:chExt cx="552020" cy="174621"/>
            </a:xfrm>
          </p:grpSpPr>
          <p:grpSp>
            <p:nvGrpSpPr>
              <p:cNvPr id="30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71" name="Прямоугольник 690"/>
                <p:cNvSpPr/>
                <p:nvPr/>
              </p:nvSpPr>
              <p:spPr>
                <a:xfrm>
                  <a:off x="5811274" y="1409792"/>
                  <a:ext cx="180654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10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69" name="Прямоугольник 1168"/>
                <p:cNvSpPr/>
                <p:nvPr/>
              </p:nvSpPr>
              <p:spPr>
                <a:xfrm>
                  <a:off x="5787514" y="1429451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11" name="Группа 336"/>
            <p:cNvGrpSpPr>
              <a:grpSpLocks/>
            </p:cNvGrpSpPr>
            <p:nvPr/>
          </p:nvGrpSpPr>
          <p:grpSpPr bwMode="auto">
            <a:xfrm rot="-10646042">
              <a:off x="9833457" y="4113643"/>
              <a:ext cx="552020" cy="174621"/>
              <a:chOff x="7494804" y="911201"/>
              <a:chExt cx="552020" cy="174621"/>
            </a:xfrm>
          </p:grpSpPr>
          <p:grpSp>
            <p:nvGrpSpPr>
              <p:cNvPr id="312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65" name="Прямоугольник 1164"/>
                <p:cNvSpPr/>
                <p:nvPr/>
              </p:nvSpPr>
              <p:spPr>
                <a:xfrm>
                  <a:off x="5826615" y="1426095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5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14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63" name="Прямоугольник 695"/>
                <p:cNvSpPr/>
                <p:nvPr/>
              </p:nvSpPr>
              <p:spPr>
                <a:xfrm>
                  <a:off x="5846577" y="140456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15" name="Группа 336"/>
            <p:cNvGrpSpPr>
              <a:grpSpLocks/>
            </p:cNvGrpSpPr>
            <p:nvPr/>
          </p:nvGrpSpPr>
          <p:grpSpPr bwMode="auto">
            <a:xfrm rot="10149572">
              <a:off x="10202865" y="3526986"/>
              <a:ext cx="552020" cy="174621"/>
              <a:chOff x="7494804" y="911201"/>
              <a:chExt cx="552020" cy="174621"/>
            </a:xfrm>
          </p:grpSpPr>
          <p:grpSp>
            <p:nvGrpSpPr>
              <p:cNvPr id="31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59" name="Прямоугольник 1158"/>
                <p:cNvSpPr/>
                <p:nvPr/>
              </p:nvSpPr>
              <p:spPr>
                <a:xfrm>
                  <a:off x="5830023" y="140028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17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57" name="Прямоугольник 702"/>
                <p:cNvSpPr/>
                <p:nvPr/>
              </p:nvSpPr>
              <p:spPr>
                <a:xfrm>
                  <a:off x="5831928" y="142162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18" name="Группа 336"/>
            <p:cNvGrpSpPr>
              <a:grpSpLocks/>
            </p:cNvGrpSpPr>
            <p:nvPr/>
          </p:nvGrpSpPr>
          <p:grpSpPr bwMode="auto">
            <a:xfrm rot="-9307402">
              <a:off x="10766881" y="3493637"/>
              <a:ext cx="552045" cy="174621"/>
              <a:chOff x="7494779" y="911201"/>
              <a:chExt cx="552045" cy="174621"/>
            </a:xfrm>
          </p:grpSpPr>
          <p:grpSp>
            <p:nvGrpSpPr>
              <p:cNvPr id="31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53" name="Прямоугольник 1152"/>
                <p:cNvSpPr/>
                <p:nvPr/>
              </p:nvSpPr>
              <p:spPr>
                <a:xfrm>
                  <a:off x="5833062" y="1394268"/>
                  <a:ext cx="1834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20" name="Группа 315"/>
              <p:cNvGrpSpPr>
                <a:grpSpLocks/>
              </p:cNvGrpSpPr>
              <p:nvPr/>
            </p:nvGrpSpPr>
            <p:grpSpPr bwMode="auto">
              <a:xfrm>
                <a:off x="7494779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51" name="Прямоугольник 1150"/>
                <p:cNvSpPr/>
                <p:nvPr/>
              </p:nvSpPr>
              <p:spPr>
                <a:xfrm>
                  <a:off x="5841098" y="1385260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84" name="Прямоугольник 51"/>
            <p:cNvSpPr>
              <a:spLocks noChangeArrowheads="1"/>
            </p:cNvSpPr>
            <p:nvPr/>
          </p:nvSpPr>
          <p:spPr bwMode="auto">
            <a:xfrm rot="171414">
              <a:off x="9798322" y="4102920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85" name="Прямоугольник 51"/>
            <p:cNvSpPr>
              <a:spLocks noChangeArrowheads="1"/>
            </p:cNvSpPr>
            <p:nvPr/>
          </p:nvSpPr>
          <p:spPr bwMode="auto">
            <a:xfrm rot="-3065565">
              <a:off x="10429020" y="3974670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86" name="Прямоугольник 51"/>
            <p:cNvSpPr>
              <a:spLocks noChangeArrowheads="1"/>
            </p:cNvSpPr>
            <p:nvPr/>
          </p:nvSpPr>
          <p:spPr bwMode="auto">
            <a:xfrm rot="-674929">
              <a:off x="10143268" y="3519741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87" name="Прямоугольник 51"/>
            <p:cNvSpPr>
              <a:spLocks noChangeArrowheads="1"/>
            </p:cNvSpPr>
            <p:nvPr/>
          </p:nvSpPr>
          <p:spPr bwMode="auto">
            <a:xfrm rot="1474309">
              <a:off x="10741395" y="3497466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24" name="Группа 336"/>
            <p:cNvGrpSpPr>
              <a:grpSpLocks/>
            </p:cNvGrpSpPr>
            <p:nvPr/>
          </p:nvGrpSpPr>
          <p:grpSpPr bwMode="auto">
            <a:xfrm rot="-6010281">
              <a:off x="9847762" y="3244911"/>
              <a:ext cx="552020" cy="174621"/>
              <a:chOff x="7494804" y="911201"/>
              <a:chExt cx="552020" cy="174621"/>
            </a:xfrm>
          </p:grpSpPr>
          <p:grpSp>
            <p:nvGrpSpPr>
              <p:cNvPr id="325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47" name="Прямоугольник 722"/>
                <p:cNvSpPr/>
                <p:nvPr/>
              </p:nvSpPr>
              <p:spPr>
                <a:xfrm>
                  <a:off x="5846426" y="1361369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26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45" name="Прямоугольник 720"/>
                <p:cNvSpPr/>
                <p:nvPr/>
              </p:nvSpPr>
              <p:spPr>
                <a:xfrm>
                  <a:off x="5822953" y="1377576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27" name="Группа 336"/>
            <p:cNvGrpSpPr>
              <a:grpSpLocks/>
            </p:cNvGrpSpPr>
            <p:nvPr/>
          </p:nvGrpSpPr>
          <p:grpSpPr bwMode="auto">
            <a:xfrm rot="-566892">
              <a:off x="9410067" y="3201653"/>
              <a:ext cx="552045" cy="174621"/>
              <a:chOff x="7494779" y="911201"/>
              <a:chExt cx="552045" cy="174621"/>
            </a:xfrm>
          </p:grpSpPr>
          <p:grpSp>
            <p:nvGrpSpPr>
              <p:cNvPr id="32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41" name="Прямоугольник 729"/>
                <p:cNvSpPr/>
                <p:nvPr/>
              </p:nvSpPr>
              <p:spPr>
                <a:xfrm>
                  <a:off x="5785463" y="1371965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29" name="Группа 315"/>
              <p:cNvGrpSpPr>
                <a:grpSpLocks/>
              </p:cNvGrpSpPr>
              <p:nvPr/>
            </p:nvGrpSpPr>
            <p:grpSpPr bwMode="auto">
              <a:xfrm>
                <a:off x="7494779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39" name="Прямоугольник 1138"/>
                <p:cNvSpPr/>
                <p:nvPr/>
              </p:nvSpPr>
              <p:spPr>
                <a:xfrm>
                  <a:off x="5780669" y="1353706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30" name="Группа 336"/>
            <p:cNvGrpSpPr>
              <a:grpSpLocks/>
            </p:cNvGrpSpPr>
            <p:nvPr/>
          </p:nvGrpSpPr>
          <p:grpSpPr bwMode="auto">
            <a:xfrm rot="-566892">
              <a:off x="8840256" y="3273091"/>
              <a:ext cx="552045" cy="174621"/>
              <a:chOff x="7494779" y="911201"/>
              <a:chExt cx="552045" cy="174621"/>
            </a:xfrm>
          </p:grpSpPr>
          <p:grpSp>
            <p:nvGrpSpPr>
              <p:cNvPr id="33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35" name="Прямоугольник 1134"/>
                <p:cNvSpPr/>
                <p:nvPr/>
              </p:nvSpPr>
              <p:spPr>
                <a:xfrm>
                  <a:off x="5779346" y="1374439"/>
                  <a:ext cx="1848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32" name="Группа 315"/>
              <p:cNvGrpSpPr>
                <a:grpSpLocks/>
              </p:cNvGrpSpPr>
              <p:nvPr/>
            </p:nvGrpSpPr>
            <p:grpSpPr bwMode="auto">
              <a:xfrm>
                <a:off x="7494779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33" name="Прямоугольник 734"/>
                <p:cNvSpPr/>
                <p:nvPr/>
              </p:nvSpPr>
              <p:spPr>
                <a:xfrm>
                  <a:off x="5781718" y="1355521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33" name="Группа 336"/>
            <p:cNvGrpSpPr>
              <a:grpSpLocks/>
            </p:cNvGrpSpPr>
            <p:nvPr/>
          </p:nvGrpSpPr>
          <p:grpSpPr bwMode="auto">
            <a:xfrm>
              <a:off x="8197339" y="3197219"/>
              <a:ext cx="552020" cy="174621"/>
              <a:chOff x="7494804" y="911201"/>
              <a:chExt cx="552020" cy="174621"/>
            </a:xfrm>
          </p:grpSpPr>
          <p:grpSp>
            <p:nvGrpSpPr>
              <p:cNvPr id="334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29" name="Прямоугольник 1128"/>
                <p:cNvSpPr/>
                <p:nvPr/>
              </p:nvSpPr>
              <p:spPr>
                <a:xfrm>
                  <a:off x="5804994" y="138810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35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27" name="Прямоугольник 1126"/>
                <p:cNvSpPr/>
                <p:nvPr/>
              </p:nvSpPr>
              <p:spPr>
                <a:xfrm>
                  <a:off x="5804780" y="1386512"/>
                  <a:ext cx="198871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36" name="Группа 336"/>
            <p:cNvGrpSpPr>
              <a:grpSpLocks/>
            </p:cNvGrpSpPr>
            <p:nvPr/>
          </p:nvGrpSpPr>
          <p:grpSpPr bwMode="auto">
            <a:xfrm rot="-409211">
              <a:off x="9340802" y="3761191"/>
              <a:ext cx="552044" cy="174621"/>
              <a:chOff x="7494780" y="911201"/>
              <a:chExt cx="552044" cy="174621"/>
            </a:xfrm>
          </p:grpSpPr>
          <p:grpSp>
            <p:nvGrpSpPr>
              <p:cNvPr id="337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23" name="Прямоугольник 1122"/>
                <p:cNvSpPr/>
                <p:nvPr/>
              </p:nvSpPr>
              <p:spPr>
                <a:xfrm>
                  <a:off x="5802544" y="136536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38" name="Группа 315"/>
              <p:cNvGrpSpPr>
                <a:grpSpLocks/>
              </p:cNvGrpSpPr>
              <p:nvPr/>
            </p:nvGrpSpPr>
            <p:grpSpPr bwMode="auto">
              <a:xfrm>
                <a:off x="7494780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21" name="Прямоугольник 1120"/>
                <p:cNvSpPr/>
                <p:nvPr/>
              </p:nvSpPr>
              <p:spPr>
                <a:xfrm>
                  <a:off x="5783255" y="1348855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39" name="Группа 336"/>
            <p:cNvGrpSpPr>
              <a:grpSpLocks/>
            </p:cNvGrpSpPr>
            <p:nvPr/>
          </p:nvGrpSpPr>
          <p:grpSpPr bwMode="auto">
            <a:xfrm rot="-3420829">
              <a:off x="9205817" y="4291360"/>
              <a:ext cx="552020" cy="174621"/>
              <a:chOff x="7494804" y="911201"/>
              <a:chExt cx="552020" cy="174621"/>
            </a:xfrm>
          </p:grpSpPr>
          <p:grpSp>
            <p:nvGrpSpPr>
              <p:cNvPr id="34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17" name="Прямоугольник 757"/>
                <p:cNvSpPr/>
                <p:nvPr/>
              </p:nvSpPr>
              <p:spPr>
                <a:xfrm>
                  <a:off x="5826802" y="1348428"/>
                  <a:ext cx="183456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41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15" name="Прямоугольник 1114"/>
                <p:cNvSpPr/>
                <p:nvPr/>
              </p:nvSpPr>
              <p:spPr>
                <a:xfrm>
                  <a:off x="5833423" y="1363815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42" name="Группа 1257"/>
            <p:cNvGrpSpPr>
              <a:grpSpLocks/>
            </p:cNvGrpSpPr>
            <p:nvPr/>
          </p:nvGrpSpPr>
          <p:grpSpPr bwMode="auto">
            <a:xfrm rot="472512">
              <a:off x="8113393" y="4357047"/>
              <a:ext cx="1235077" cy="168275"/>
              <a:chOff x="4686288" y="1988116"/>
              <a:chExt cx="1089557" cy="169279"/>
            </a:xfrm>
          </p:grpSpPr>
          <p:grpSp>
            <p:nvGrpSpPr>
              <p:cNvPr id="34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11" name="Прямоугольник 1110"/>
                <p:cNvSpPr/>
                <p:nvPr/>
              </p:nvSpPr>
              <p:spPr>
                <a:xfrm>
                  <a:off x="5784554" y="138651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4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09" name="Прямоугольник 1108"/>
                <p:cNvSpPr/>
                <p:nvPr/>
              </p:nvSpPr>
              <p:spPr>
                <a:xfrm>
                  <a:off x="5784002" y="138306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4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07" name="Прямоугольник 773"/>
                <p:cNvSpPr/>
                <p:nvPr/>
              </p:nvSpPr>
              <p:spPr>
                <a:xfrm>
                  <a:off x="5794047" y="1362373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46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105" name="Прямоугольник 771"/>
                <p:cNvSpPr/>
                <p:nvPr/>
              </p:nvSpPr>
              <p:spPr>
                <a:xfrm>
                  <a:off x="5786233" y="1387023"/>
                  <a:ext cx="190468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47" name="Группа 336"/>
            <p:cNvGrpSpPr>
              <a:grpSpLocks/>
            </p:cNvGrpSpPr>
            <p:nvPr/>
          </p:nvGrpSpPr>
          <p:grpSpPr bwMode="auto">
            <a:xfrm rot="-409211">
              <a:off x="8815248" y="3761190"/>
              <a:ext cx="552020" cy="174621"/>
              <a:chOff x="7494804" y="911201"/>
              <a:chExt cx="552020" cy="174621"/>
            </a:xfrm>
          </p:grpSpPr>
          <p:grpSp>
            <p:nvGrpSpPr>
              <p:cNvPr id="34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99" name="Прямоугольник 1098"/>
                <p:cNvSpPr/>
                <p:nvPr/>
              </p:nvSpPr>
              <p:spPr>
                <a:xfrm>
                  <a:off x="5786120" y="1361322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49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097" name="Прямоугольник 1096"/>
                <p:cNvSpPr/>
                <p:nvPr/>
              </p:nvSpPr>
              <p:spPr>
                <a:xfrm>
                  <a:off x="5786269" y="134766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50" name="Группа 336"/>
            <p:cNvGrpSpPr>
              <a:grpSpLocks/>
            </p:cNvGrpSpPr>
            <p:nvPr/>
          </p:nvGrpSpPr>
          <p:grpSpPr bwMode="auto">
            <a:xfrm rot="5597856">
              <a:off x="8316723" y="3908906"/>
              <a:ext cx="552019" cy="176882"/>
              <a:chOff x="7494805" y="924633"/>
              <a:chExt cx="552019" cy="147753"/>
            </a:xfrm>
          </p:grpSpPr>
          <p:grpSp>
            <p:nvGrpSpPr>
              <p:cNvPr id="351" name="Группа 318"/>
              <p:cNvGrpSpPr>
                <a:grpSpLocks/>
              </p:cNvGrpSpPr>
              <p:nvPr/>
            </p:nvGrpSpPr>
            <p:grpSpPr bwMode="auto">
              <a:xfrm>
                <a:off x="7783497" y="924633"/>
                <a:ext cx="263327" cy="141403"/>
                <a:chOff x="5785908" y="1384091"/>
                <a:chExt cx="232302" cy="142247"/>
              </a:xfrm>
            </p:grpSpPr>
            <p:sp>
              <p:nvSpPr>
                <p:cNvPr id="1093" name="Прямоугольник 791"/>
                <p:cNvSpPr/>
                <p:nvPr/>
              </p:nvSpPr>
              <p:spPr>
                <a:xfrm>
                  <a:off x="5805461" y="1388506"/>
                  <a:ext cx="180655" cy="13340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48" name="Группа 315"/>
              <p:cNvGrpSpPr>
                <a:grpSpLocks/>
              </p:cNvGrpSpPr>
              <p:nvPr/>
            </p:nvGrpSpPr>
            <p:grpSpPr bwMode="auto">
              <a:xfrm>
                <a:off x="7494805" y="930982"/>
                <a:ext cx="263328" cy="141404"/>
                <a:chOff x="5785908" y="1384091"/>
                <a:chExt cx="232302" cy="142248"/>
              </a:xfrm>
            </p:grpSpPr>
            <p:sp>
              <p:nvSpPr>
                <p:cNvPr id="1091" name="Прямоугольник 1090"/>
                <p:cNvSpPr/>
                <p:nvPr/>
              </p:nvSpPr>
              <p:spPr>
                <a:xfrm>
                  <a:off x="5803764" y="1396177"/>
                  <a:ext cx="180654" cy="11605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97" name="Прямоугольник 51"/>
            <p:cNvSpPr>
              <a:spLocks noChangeArrowheads="1"/>
            </p:cNvSpPr>
            <p:nvPr/>
          </p:nvSpPr>
          <p:spPr bwMode="auto">
            <a:xfrm rot="4737294">
              <a:off x="9853085" y="3260108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98" name="Прямоугольник 51"/>
            <p:cNvSpPr>
              <a:spLocks noChangeArrowheads="1"/>
            </p:cNvSpPr>
            <p:nvPr/>
          </p:nvSpPr>
          <p:spPr bwMode="auto">
            <a:xfrm rot="-601700">
              <a:off x="9388941" y="3205737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99" name="Прямоугольник 51"/>
            <p:cNvSpPr>
              <a:spLocks noChangeArrowheads="1"/>
            </p:cNvSpPr>
            <p:nvPr/>
          </p:nvSpPr>
          <p:spPr bwMode="auto">
            <a:xfrm rot="-601700">
              <a:off x="8842470" y="3277175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0" name="Прямоугольник 51"/>
            <p:cNvSpPr>
              <a:spLocks noChangeArrowheads="1"/>
            </p:cNvSpPr>
            <p:nvPr/>
          </p:nvSpPr>
          <p:spPr bwMode="auto">
            <a:xfrm>
              <a:off x="8176668" y="319086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1" name="Прямоугольник 51"/>
            <p:cNvSpPr>
              <a:spLocks noChangeArrowheads="1"/>
            </p:cNvSpPr>
            <p:nvPr/>
          </p:nvSpPr>
          <p:spPr bwMode="auto">
            <a:xfrm rot="-335281">
              <a:off x="9329758" y="3752500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2" name="Прямоугольник 51"/>
            <p:cNvSpPr>
              <a:spLocks noChangeArrowheads="1"/>
            </p:cNvSpPr>
            <p:nvPr/>
          </p:nvSpPr>
          <p:spPr bwMode="auto">
            <a:xfrm rot="-335281">
              <a:off x="8821987" y="375636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3" name="Прямоугольник 51"/>
            <p:cNvSpPr>
              <a:spLocks noChangeArrowheads="1"/>
            </p:cNvSpPr>
            <p:nvPr/>
          </p:nvSpPr>
          <p:spPr bwMode="auto">
            <a:xfrm rot="554602">
              <a:off x="8766482" y="439343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4" name="Прямоугольник 51"/>
            <p:cNvSpPr>
              <a:spLocks noChangeArrowheads="1"/>
            </p:cNvSpPr>
            <p:nvPr/>
          </p:nvSpPr>
          <p:spPr bwMode="auto">
            <a:xfrm rot="-3285454">
              <a:off x="9217954" y="4277756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5" name="Прямоугольник 51"/>
            <p:cNvSpPr>
              <a:spLocks noChangeArrowheads="1"/>
            </p:cNvSpPr>
            <p:nvPr/>
          </p:nvSpPr>
          <p:spPr bwMode="auto">
            <a:xfrm rot="5632251">
              <a:off x="8327646" y="3910107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6" name="Прямоугольник 51"/>
            <p:cNvSpPr>
              <a:spLocks noChangeArrowheads="1"/>
            </p:cNvSpPr>
            <p:nvPr/>
          </p:nvSpPr>
          <p:spPr bwMode="auto">
            <a:xfrm rot="354604">
              <a:off x="8113889" y="4298788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49" name="Группа 252"/>
            <p:cNvGrpSpPr>
              <a:grpSpLocks/>
            </p:cNvGrpSpPr>
            <p:nvPr/>
          </p:nvGrpSpPr>
          <p:grpSpPr bwMode="auto">
            <a:xfrm>
              <a:off x="6329362" y="2731756"/>
              <a:ext cx="1523769" cy="174623"/>
              <a:chOff x="6523055" y="911201"/>
              <a:chExt cx="1523769" cy="174623"/>
            </a:xfrm>
          </p:grpSpPr>
          <p:grpSp>
            <p:nvGrpSpPr>
              <p:cNvPr id="45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87" name="Прямоугольник 267"/>
                <p:cNvSpPr/>
                <p:nvPr/>
              </p:nvSpPr>
              <p:spPr>
                <a:xfrm>
                  <a:off x="5805744" y="138844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1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452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085" name="Прямоугольник 1084"/>
                  <p:cNvSpPr/>
                  <p:nvPr/>
                </p:nvSpPr>
                <p:spPr>
                  <a:xfrm>
                    <a:off x="5804229" y="1386852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7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5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083" name="Прямоугольник 814"/>
                  <p:cNvSpPr/>
                  <p:nvPr/>
                </p:nvSpPr>
                <p:spPr>
                  <a:xfrm>
                    <a:off x="5804083" y="1386852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5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081" name="Прямоугольник 261"/>
                  <p:cNvSpPr/>
                  <p:nvPr/>
                </p:nvSpPr>
                <p:spPr>
                  <a:xfrm>
                    <a:off x="5804129" y="1386852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55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079" name="Прямоугольник 810"/>
                  <p:cNvSpPr/>
                  <p:nvPr/>
                </p:nvSpPr>
                <p:spPr>
                  <a:xfrm>
                    <a:off x="5805680" y="1388448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6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456" name="Группа 336"/>
            <p:cNvGrpSpPr>
              <a:grpSpLocks/>
            </p:cNvGrpSpPr>
            <p:nvPr/>
          </p:nvGrpSpPr>
          <p:grpSpPr bwMode="auto">
            <a:xfrm rot="5400000">
              <a:off x="7998063" y="2768603"/>
              <a:ext cx="552020" cy="174621"/>
              <a:chOff x="7494804" y="911201"/>
              <a:chExt cx="552020" cy="174621"/>
            </a:xfrm>
          </p:grpSpPr>
          <p:grpSp>
            <p:nvGrpSpPr>
              <p:cNvPr id="457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71" name="Прямоугольник 1070"/>
                <p:cNvSpPr/>
                <p:nvPr/>
              </p:nvSpPr>
              <p:spPr>
                <a:xfrm>
                  <a:off x="5805502" y="1387914"/>
                  <a:ext cx="180654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8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069" name="Прямоугольник 1068"/>
                <p:cNvSpPr/>
                <p:nvPr/>
              </p:nvSpPr>
              <p:spPr>
                <a:xfrm>
                  <a:off x="5803902" y="1386317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09" name="Прямоугольник 51"/>
            <p:cNvSpPr>
              <a:spLocks noChangeArrowheads="1"/>
            </p:cNvSpPr>
            <p:nvPr/>
          </p:nvSpPr>
          <p:spPr bwMode="auto">
            <a:xfrm rot="5400000">
              <a:off x="7992065" y="2773610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10" name="Прямоугольник 51"/>
            <p:cNvSpPr>
              <a:spLocks noChangeArrowheads="1"/>
            </p:cNvSpPr>
            <p:nvPr/>
          </p:nvSpPr>
          <p:spPr bwMode="auto">
            <a:xfrm>
              <a:off x="6329362" y="2723502"/>
              <a:ext cx="1500198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0" name="Группа 336"/>
            <p:cNvGrpSpPr>
              <a:grpSpLocks/>
            </p:cNvGrpSpPr>
            <p:nvPr/>
          </p:nvGrpSpPr>
          <p:grpSpPr bwMode="auto">
            <a:xfrm rot="7069644">
              <a:off x="7393115" y="4380180"/>
              <a:ext cx="552020" cy="232347"/>
              <a:chOff x="7494804" y="924632"/>
              <a:chExt cx="552020" cy="194083"/>
            </a:xfrm>
          </p:grpSpPr>
          <p:grpSp>
            <p:nvGrpSpPr>
              <p:cNvPr id="462" name="Группа 318"/>
              <p:cNvGrpSpPr>
                <a:grpSpLocks/>
              </p:cNvGrpSpPr>
              <p:nvPr/>
            </p:nvGrpSpPr>
            <p:grpSpPr bwMode="auto">
              <a:xfrm>
                <a:off x="7783497" y="924632"/>
                <a:ext cx="263327" cy="180426"/>
                <a:chOff x="5785908" y="1384091"/>
                <a:chExt cx="232302" cy="181503"/>
              </a:xfrm>
            </p:grpSpPr>
            <p:sp>
              <p:nvSpPr>
                <p:cNvPr id="1065" name="Прямоугольник 1064"/>
                <p:cNvSpPr/>
                <p:nvPr/>
              </p:nvSpPr>
              <p:spPr>
                <a:xfrm>
                  <a:off x="5796269" y="1429525"/>
                  <a:ext cx="180654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5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4" name="Группа 315"/>
              <p:cNvGrpSpPr>
                <a:grpSpLocks/>
              </p:cNvGrpSpPr>
              <p:nvPr/>
            </p:nvGrpSpPr>
            <p:grpSpPr bwMode="auto">
              <a:xfrm>
                <a:off x="7494804" y="930984"/>
                <a:ext cx="263328" cy="187731"/>
                <a:chOff x="5785907" y="1384089"/>
                <a:chExt cx="232302" cy="188851"/>
              </a:xfrm>
            </p:grpSpPr>
            <p:sp>
              <p:nvSpPr>
                <p:cNvPr id="1063" name="Прямоугольник 1062"/>
                <p:cNvSpPr/>
                <p:nvPr/>
              </p:nvSpPr>
              <p:spPr>
                <a:xfrm>
                  <a:off x="5817010" y="1438204"/>
                  <a:ext cx="186256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89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5" name="Группа 336"/>
            <p:cNvGrpSpPr>
              <a:grpSpLocks/>
            </p:cNvGrpSpPr>
            <p:nvPr/>
          </p:nvGrpSpPr>
          <p:grpSpPr bwMode="auto">
            <a:xfrm rot="6769793">
              <a:off x="7189391" y="4362100"/>
              <a:ext cx="552019" cy="176884"/>
              <a:chOff x="7494805" y="924633"/>
              <a:chExt cx="552019" cy="147754"/>
            </a:xfrm>
          </p:grpSpPr>
          <p:grpSp>
            <p:nvGrpSpPr>
              <p:cNvPr id="466" name="Группа 318"/>
              <p:cNvGrpSpPr>
                <a:grpSpLocks/>
              </p:cNvGrpSpPr>
              <p:nvPr/>
            </p:nvGrpSpPr>
            <p:grpSpPr bwMode="auto">
              <a:xfrm>
                <a:off x="7783497" y="924633"/>
                <a:ext cx="263327" cy="141403"/>
                <a:chOff x="5785908" y="1384091"/>
                <a:chExt cx="232302" cy="142247"/>
              </a:xfrm>
            </p:grpSpPr>
            <p:sp>
              <p:nvSpPr>
                <p:cNvPr id="1059" name="Прямоугольник 1058"/>
                <p:cNvSpPr/>
                <p:nvPr/>
              </p:nvSpPr>
              <p:spPr>
                <a:xfrm>
                  <a:off x="5802284" y="1398819"/>
                  <a:ext cx="183455" cy="11605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7" name="Группа 315"/>
              <p:cNvGrpSpPr>
                <a:grpSpLocks/>
              </p:cNvGrpSpPr>
              <p:nvPr/>
            </p:nvGrpSpPr>
            <p:grpSpPr bwMode="auto">
              <a:xfrm>
                <a:off x="7494805" y="930983"/>
                <a:ext cx="263328" cy="141404"/>
                <a:chOff x="5785908" y="1384092"/>
                <a:chExt cx="232302" cy="142248"/>
              </a:xfrm>
            </p:grpSpPr>
            <p:sp>
              <p:nvSpPr>
                <p:cNvPr id="1057" name="Прямоугольник 1056"/>
                <p:cNvSpPr/>
                <p:nvPr/>
              </p:nvSpPr>
              <p:spPr>
                <a:xfrm>
                  <a:off x="5804370" y="1398758"/>
                  <a:ext cx="180654" cy="11605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8" name="Группа 336"/>
            <p:cNvGrpSpPr>
              <a:grpSpLocks/>
            </p:cNvGrpSpPr>
            <p:nvPr/>
          </p:nvGrpSpPr>
          <p:grpSpPr bwMode="auto">
            <a:xfrm rot="5400000">
              <a:off x="7512277" y="3856476"/>
              <a:ext cx="552020" cy="193239"/>
              <a:chOff x="7494804" y="924640"/>
              <a:chExt cx="552020" cy="161416"/>
            </a:xfrm>
          </p:grpSpPr>
          <p:grpSp>
            <p:nvGrpSpPr>
              <p:cNvPr id="470" name="Группа 318"/>
              <p:cNvGrpSpPr>
                <a:grpSpLocks/>
              </p:cNvGrpSpPr>
              <p:nvPr/>
            </p:nvGrpSpPr>
            <p:grpSpPr bwMode="auto">
              <a:xfrm>
                <a:off x="7783497" y="924640"/>
                <a:ext cx="263327" cy="156114"/>
                <a:chOff x="5785908" y="1384091"/>
                <a:chExt cx="232302" cy="157045"/>
              </a:xfrm>
            </p:grpSpPr>
            <p:sp>
              <p:nvSpPr>
                <p:cNvPr id="1053" name="Прямоугольник 1052"/>
                <p:cNvSpPr/>
                <p:nvPr/>
              </p:nvSpPr>
              <p:spPr>
                <a:xfrm>
                  <a:off x="5805280" y="1406401"/>
                  <a:ext cx="180655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" name="Группа 315"/>
              <p:cNvGrpSpPr>
                <a:grpSpLocks/>
              </p:cNvGrpSpPr>
              <p:nvPr/>
            </p:nvGrpSpPr>
            <p:grpSpPr bwMode="auto">
              <a:xfrm>
                <a:off x="7494804" y="930988"/>
                <a:ext cx="263328" cy="155068"/>
                <a:chOff x="5785907" y="1384092"/>
                <a:chExt cx="232302" cy="155993"/>
              </a:xfrm>
            </p:grpSpPr>
            <p:sp>
              <p:nvSpPr>
                <p:cNvPr id="1051" name="Прямоугольник 1050"/>
                <p:cNvSpPr/>
                <p:nvPr/>
              </p:nvSpPr>
              <p:spPr>
                <a:xfrm>
                  <a:off x="5803682" y="1405350"/>
                  <a:ext cx="180654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4" name="Группа 252"/>
            <p:cNvGrpSpPr>
              <a:grpSpLocks/>
            </p:cNvGrpSpPr>
            <p:nvPr/>
          </p:nvGrpSpPr>
          <p:grpSpPr bwMode="auto">
            <a:xfrm rot="-263772">
              <a:off x="6162915" y="3642352"/>
              <a:ext cx="1523769" cy="174623"/>
              <a:chOff x="6523055" y="911201"/>
              <a:chExt cx="1523769" cy="174623"/>
            </a:xfrm>
          </p:grpSpPr>
          <p:grpSp>
            <p:nvGrpSpPr>
              <p:cNvPr id="475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47" name="Прямоугольник 267"/>
                <p:cNvSpPr/>
                <p:nvPr/>
              </p:nvSpPr>
              <p:spPr>
                <a:xfrm>
                  <a:off x="5786009" y="1350768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6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477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045" name="Прямоугольник 1044"/>
                  <p:cNvSpPr/>
                  <p:nvPr/>
                </p:nvSpPr>
                <p:spPr>
                  <a:xfrm>
                    <a:off x="5782205" y="1321334"/>
                    <a:ext cx="1848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3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78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043" name="Прямоугольник 1042"/>
                  <p:cNvSpPr/>
                  <p:nvPr/>
                </p:nvSpPr>
                <p:spPr>
                  <a:xfrm>
                    <a:off x="5769799" y="1328669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2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79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041" name="Прямоугольник 261"/>
                  <p:cNvSpPr/>
                  <p:nvPr/>
                </p:nvSpPr>
                <p:spPr>
                  <a:xfrm>
                    <a:off x="5784612" y="1329941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2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80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039" name="Прямоугольник 1038"/>
                  <p:cNvSpPr/>
                  <p:nvPr/>
                </p:nvSpPr>
                <p:spPr>
                  <a:xfrm>
                    <a:off x="5772359" y="1330534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2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482" name="Группа 336"/>
            <p:cNvGrpSpPr>
              <a:grpSpLocks/>
            </p:cNvGrpSpPr>
            <p:nvPr/>
          </p:nvGrpSpPr>
          <p:grpSpPr bwMode="auto">
            <a:xfrm rot="-1351802">
              <a:off x="6110303" y="3894781"/>
              <a:ext cx="553365" cy="197478"/>
              <a:chOff x="7493455" y="907430"/>
              <a:chExt cx="553365" cy="164957"/>
            </a:xfrm>
          </p:grpSpPr>
          <p:grpSp>
            <p:nvGrpSpPr>
              <p:cNvPr id="484" name="Группа 318"/>
              <p:cNvGrpSpPr>
                <a:grpSpLocks/>
              </p:cNvGrpSpPr>
              <p:nvPr/>
            </p:nvGrpSpPr>
            <p:grpSpPr bwMode="auto">
              <a:xfrm>
                <a:off x="7779562" y="907430"/>
                <a:ext cx="267258" cy="158607"/>
                <a:chOff x="5782440" y="1366780"/>
                <a:chExt cx="235770" cy="159553"/>
              </a:xfrm>
            </p:grpSpPr>
            <p:sp>
              <p:nvSpPr>
                <p:cNvPr id="1031" name="Прямоугольник 1030"/>
                <p:cNvSpPr/>
                <p:nvPr/>
              </p:nvSpPr>
              <p:spPr>
                <a:xfrm>
                  <a:off x="5782440" y="1366780"/>
                  <a:ext cx="186267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86" name="Группа 315"/>
              <p:cNvGrpSpPr>
                <a:grpSpLocks/>
              </p:cNvGrpSpPr>
              <p:nvPr/>
            </p:nvGrpSpPr>
            <p:grpSpPr bwMode="auto">
              <a:xfrm>
                <a:off x="7493455" y="913315"/>
                <a:ext cx="264684" cy="159072"/>
                <a:chOff x="5784711" y="1366315"/>
                <a:chExt cx="233498" cy="160021"/>
              </a:xfrm>
            </p:grpSpPr>
            <p:sp>
              <p:nvSpPr>
                <p:cNvPr id="1029" name="Прямоугольник 1028"/>
                <p:cNvSpPr/>
                <p:nvPr/>
              </p:nvSpPr>
              <p:spPr>
                <a:xfrm>
                  <a:off x="5784711" y="1366315"/>
                  <a:ext cx="180665" cy="11738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88" name="Группа 336"/>
            <p:cNvGrpSpPr>
              <a:grpSpLocks/>
            </p:cNvGrpSpPr>
            <p:nvPr/>
          </p:nvGrpSpPr>
          <p:grpSpPr bwMode="auto">
            <a:xfrm rot="-6756189">
              <a:off x="5684422" y="3917115"/>
              <a:ext cx="552027" cy="176882"/>
              <a:chOff x="7494797" y="924633"/>
              <a:chExt cx="552027" cy="147753"/>
            </a:xfrm>
          </p:grpSpPr>
          <p:grpSp>
            <p:nvGrpSpPr>
              <p:cNvPr id="490" name="Группа 318"/>
              <p:cNvGrpSpPr>
                <a:grpSpLocks/>
              </p:cNvGrpSpPr>
              <p:nvPr/>
            </p:nvGrpSpPr>
            <p:grpSpPr bwMode="auto">
              <a:xfrm>
                <a:off x="7783497" y="924633"/>
                <a:ext cx="263327" cy="141403"/>
                <a:chOff x="5785908" y="1384091"/>
                <a:chExt cx="232302" cy="142247"/>
              </a:xfrm>
            </p:grpSpPr>
            <p:sp>
              <p:nvSpPr>
                <p:cNvPr id="1025" name="Прямоугольник 1024"/>
                <p:cNvSpPr/>
                <p:nvPr/>
              </p:nvSpPr>
              <p:spPr>
                <a:xfrm>
                  <a:off x="5831017" y="1388445"/>
                  <a:ext cx="183455" cy="12006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1" name="Группа 315"/>
              <p:cNvGrpSpPr>
                <a:grpSpLocks/>
              </p:cNvGrpSpPr>
              <p:nvPr/>
            </p:nvGrpSpPr>
            <p:grpSpPr bwMode="auto">
              <a:xfrm>
                <a:off x="7494797" y="928315"/>
                <a:ext cx="264119" cy="144071"/>
                <a:chOff x="5785906" y="1381409"/>
                <a:chExt cx="233000" cy="144931"/>
              </a:xfrm>
            </p:grpSpPr>
            <p:sp>
              <p:nvSpPr>
                <p:cNvPr id="1023" name="Прямоугольник 1022"/>
                <p:cNvSpPr/>
                <p:nvPr/>
              </p:nvSpPr>
              <p:spPr>
                <a:xfrm>
                  <a:off x="5836851" y="1381409"/>
                  <a:ext cx="182055" cy="12139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17" name="Прямоугольник 51"/>
            <p:cNvSpPr>
              <a:spLocks noChangeArrowheads="1"/>
            </p:cNvSpPr>
            <p:nvPr/>
          </p:nvSpPr>
          <p:spPr bwMode="auto">
            <a:xfrm rot="7028342">
              <a:off x="7397692" y="4410691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18" name="Прямоугольник 51"/>
            <p:cNvSpPr>
              <a:spLocks noChangeArrowheads="1"/>
            </p:cNvSpPr>
            <p:nvPr/>
          </p:nvSpPr>
          <p:spPr bwMode="auto">
            <a:xfrm rot="6528738">
              <a:off x="7190381" y="4358189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19" name="Прямоугольник 51"/>
            <p:cNvSpPr>
              <a:spLocks noChangeArrowheads="1"/>
            </p:cNvSpPr>
            <p:nvPr/>
          </p:nvSpPr>
          <p:spPr bwMode="auto">
            <a:xfrm rot="5400000">
              <a:off x="7505752" y="384393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20" name="Прямоугольник 51"/>
            <p:cNvSpPr>
              <a:spLocks noChangeArrowheads="1"/>
            </p:cNvSpPr>
            <p:nvPr/>
          </p:nvSpPr>
          <p:spPr bwMode="auto">
            <a:xfrm rot="-214847">
              <a:off x="6117469" y="3644708"/>
              <a:ext cx="157302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21" name="Прямоугольник 51"/>
            <p:cNvSpPr>
              <a:spLocks noChangeArrowheads="1"/>
            </p:cNvSpPr>
            <p:nvPr/>
          </p:nvSpPr>
          <p:spPr bwMode="auto">
            <a:xfrm rot="9339468">
              <a:off x="6095816" y="391734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22" name="Прямоугольник 51"/>
            <p:cNvSpPr>
              <a:spLocks noChangeArrowheads="1"/>
            </p:cNvSpPr>
            <p:nvPr/>
          </p:nvSpPr>
          <p:spPr bwMode="auto">
            <a:xfrm rot="3954221">
              <a:off x="5678774" y="3931403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2" name="Группа 336"/>
            <p:cNvGrpSpPr>
              <a:grpSpLocks/>
            </p:cNvGrpSpPr>
            <p:nvPr/>
          </p:nvGrpSpPr>
          <p:grpSpPr bwMode="auto">
            <a:xfrm rot="-10067805">
              <a:off x="6903848" y="4953300"/>
              <a:ext cx="568645" cy="202387"/>
              <a:chOff x="7494791" y="924640"/>
              <a:chExt cx="568645" cy="169057"/>
            </a:xfrm>
          </p:grpSpPr>
          <p:grpSp>
            <p:nvGrpSpPr>
              <p:cNvPr id="493" name="Группа 318"/>
              <p:cNvGrpSpPr>
                <a:grpSpLocks/>
              </p:cNvGrpSpPr>
              <p:nvPr/>
            </p:nvGrpSpPr>
            <p:grpSpPr bwMode="auto">
              <a:xfrm>
                <a:off x="7783487" y="924640"/>
                <a:ext cx="279949" cy="168276"/>
                <a:chOff x="5785908" y="1384095"/>
                <a:chExt cx="246966" cy="169280"/>
              </a:xfrm>
            </p:grpSpPr>
            <p:sp>
              <p:nvSpPr>
                <p:cNvPr id="1019" name="Прямоугольник 1018"/>
                <p:cNvSpPr/>
                <p:nvPr/>
              </p:nvSpPr>
              <p:spPr>
                <a:xfrm>
                  <a:off x="5850808" y="1418648"/>
                  <a:ext cx="1820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4" name="Группа 315"/>
              <p:cNvGrpSpPr>
                <a:grpSpLocks/>
              </p:cNvGrpSpPr>
              <p:nvPr/>
            </p:nvGrpSpPr>
            <p:grpSpPr bwMode="auto">
              <a:xfrm>
                <a:off x="7494791" y="930987"/>
                <a:ext cx="279712" cy="162710"/>
                <a:chOff x="5785905" y="1384095"/>
                <a:chExt cx="246756" cy="163681"/>
              </a:xfrm>
            </p:grpSpPr>
            <p:sp>
              <p:nvSpPr>
                <p:cNvPr id="1017" name="Прямоугольник 1016"/>
                <p:cNvSpPr/>
                <p:nvPr/>
              </p:nvSpPr>
              <p:spPr>
                <a:xfrm>
                  <a:off x="5849195" y="1413049"/>
                  <a:ext cx="1834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5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95" name="Группа 336"/>
            <p:cNvGrpSpPr>
              <a:grpSpLocks/>
            </p:cNvGrpSpPr>
            <p:nvPr/>
          </p:nvGrpSpPr>
          <p:grpSpPr bwMode="auto">
            <a:xfrm rot="8975388">
              <a:off x="6343621" y="5128128"/>
              <a:ext cx="552046" cy="179531"/>
              <a:chOff x="7494778" y="924640"/>
              <a:chExt cx="552046" cy="149965"/>
            </a:xfrm>
          </p:grpSpPr>
          <p:grpSp>
            <p:nvGrpSpPr>
              <p:cNvPr id="496" name="Группа 318"/>
              <p:cNvGrpSpPr>
                <a:grpSpLocks/>
              </p:cNvGrpSpPr>
              <p:nvPr/>
            </p:nvGrpSpPr>
            <p:grpSpPr bwMode="auto">
              <a:xfrm>
                <a:off x="7783497" y="924640"/>
                <a:ext cx="263327" cy="145985"/>
                <a:chOff x="5785908" y="1384095"/>
                <a:chExt cx="232302" cy="146856"/>
              </a:xfrm>
            </p:grpSpPr>
            <p:sp>
              <p:nvSpPr>
                <p:cNvPr id="1013" name="Прямоугольник 1012"/>
                <p:cNvSpPr/>
                <p:nvPr/>
              </p:nvSpPr>
              <p:spPr>
                <a:xfrm>
                  <a:off x="5817907" y="1409563"/>
                  <a:ext cx="182066" cy="12138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8" name="Группа 315"/>
              <p:cNvGrpSpPr>
                <a:grpSpLocks/>
              </p:cNvGrpSpPr>
              <p:nvPr/>
            </p:nvGrpSpPr>
            <p:grpSpPr bwMode="auto">
              <a:xfrm>
                <a:off x="7494778" y="930990"/>
                <a:ext cx="263327" cy="143615"/>
                <a:chOff x="5785906" y="1384097"/>
                <a:chExt cx="232302" cy="144472"/>
              </a:xfrm>
            </p:grpSpPr>
            <p:sp>
              <p:nvSpPr>
                <p:cNvPr id="1011" name="Прямоугольник 1010"/>
                <p:cNvSpPr/>
                <p:nvPr/>
              </p:nvSpPr>
              <p:spPr>
                <a:xfrm>
                  <a:off x="5827389" y="1411182"/>
                  <a:ext cx="187668" cy="11738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00" name="Группа 849"/>
            <p:cNvGrpSpPr>
              <a:grpSpLocks/>
            </p:cNvGrpSpPr>
            <p:nvPr/>
          </p:nvGrpSpPr>
          <p:grpSpPr bwMode="auto">
            <a:xfrm>
              <a:off x="3091081" y="3236584"/>
              <a:ext cx="1523769" cy="174623"/>
              <a:chOff x="6523055" y="911201"/>
              <a:chExt cx="1523769" cy="174623"/>
            </a:xfrm>
          </p:grpSpPr>
          <p:grpSp>
            <p:nvGrpSpPr>
              <p:cNvPr id="502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07" name="Прямоугольник 1006"/>
                <p:cNvSpPr/>
                <p:nvPr/>
              </p:nvSpPr>
              <p:spPr>
                <a:xfrm>
                  <a:off x="5805462" y="1388431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4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506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005" name="Прямоугольник 1004"/>
                  <p:cNvSpPr/>
                  <p:nvPr/>
                </p:nvSpPr>
                <p:spPr>
                  <a:xfrm>
                    <a:off x="5803947" y="138683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9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07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003" name="Прямоугольник 1002"/>
                  <p:cNvSpPr/>
                  <p:nvPr/>
                </p:nvSpPr>
                <p:spPr>
                  <a:xfrm>
                    <a:off x="5803802" y="1386835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08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001" name="Прямоугольник 1000"/>
                  <p:cNvSpPr/>
                  <p:nvPr/>
                </p:nvSpPr>
                <p:spPr>
                  <a:xfrm>
                    <a:off x="5803848" y="138683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8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0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999" name="Прямоугольник 998"/>
                  <p:cNvSpPr/>
                  <p:nvPr/>
                </p:nvSpPr>
                <p:spPr>
                  <a:xfrm>
                    <a:off x="5805399" y="1388431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8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510" name="Группа 866"/>
            <p:cNvGrpSpPr>
              <a:grpSpLocks/>
            </p:cNvGrpSpPr>
            <p:nvPr/>
          </p:nvGrpSpPr>
          <p:grpSpPr bwMode="auto">
            <a:xfrm rot="232908">
              <a:off x="3086667" y="2638987"/>
              <a:ext cx="1523774" cy="209350"/>
              <a:chOff x="6523056" y="900077"/>
              <a:chExt cx="1523774" cy="170578"/>
            </a:xfrm>
          </p:grpSpPr>
          <p:grpSp>
            <p:nvGrpSpPr>
              <p:cNvPr id="512" name="Группа 318"/>
              <p:cNvGrpSpPr>
                <a:grpSpLocks/>
              </p:cNvGrpSpPr>
              <p:nvPr/>
            </p:nvGrpSpPr>
            <p:grpSpPr bwMode="auto">
              <a:xfrm>
                <a:off x="7777173" y="908123"/>
                <a:ext cx="269657" cy="156174"/>
                <a:chOff x="5780324" y="1367481"/>
                <a:chExt cx="237886" cy="157106"/>
              </a:xfrm>
            </p:grpSpPr>
            <p:sp>
              <p:nvSpPr>
                <p:cNvPr id="991" name="Прямоугольник 990"/>
                <p:cNvSpPr/>
                <p:nvPr/>
              </p:nvSpPr>
              <p:spPr>
                <a:xfrm>
                  <a:off x="5780324" y="1367481"/>
                  <a:ext cx="182066" cy="13272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5841"/>
                  <a:ext cx="232302" cy="13874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14" name="Группа 1257"/>
              <p:cNvGrpSpPr>
                <a:grpSpLocks/>
              </p:cNvGrpSpPr>
              <p:nvPr/>
            </p:nvGrpSpPr>
            <p:grpSpPr bwMode="auto">
              <a:xfrm>
                <a:off x="6523056" y="900077"/>
                <a:ext cx="1235076" cy="170578"/>
                <a:chOff x="4686288" y="1970531"/>
                <a:chExt cx="1089556" cy="171595"/>
              </a:xfrm>
            </p:grpSpPr>
            <p:grpSp>
              <p:nvGrpSpPr>
                <p:cNvPr id="516" name="Группа 311"/>
                <p:cNvGrpSpPr>
                  <a:grpSpLocks/>
                </p:cNvGrpSpPr>
                <p:nvPr/>
              </p:nvGrpSpPr>
              <p:grpSpPr bwMode="auto">
                <a:xfrm>
                  <a:off x="4972039" y="1983387"/>
                  <a:ext cx="232302" cy="158739"/>
                  <a:chOff x="5785907" y="1365845"/>
                  <a:chExt cx="232302" cy="158739"/>
                </a:xfrm>
              </p:grpSpPr>
              <p:sp>
                <p:nvSpPr>
                  <p:cNvPr id="989" name="Прямоугольник 988"/>
                  <p:cNvSpPr/>
                  <p:nvPr/>
                </p:nvSpPr>
                <p:spPr>
                  <a:xfrm>
                    <a:off x="5792729" y="1365845"/>
                    <a:ext cx="169461" cy="134021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7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85838"/>
                    <a:ext cx="232302" cy="13874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17" name="Группа 312"/>
                <p:cNvGrpSpPr>
                  <a:grpSpLocks/>
                </p:cNvGrpSpPr>
                <p:nvPr/>
              </p:nvGrpSpPr>
              <p:grpSpPr bwMode="auto">
                <a:xfrm>
                  <a:off x="5265831" y="1973251"/>
                  <a:ext cx="236964" cy="168874"/>
                  <a:chOff x="5781247" y="1355709"/>
                  <a:chExt cx="236964" cy="168874"/>
                </a:xfrm>
              </p:grpSpPr>
              <p:sp>
                <p:nvSpPr>
                  <p:cNvPr id="987" name="Прямоугольник 986"/>
                  <p:cNvSpPr/>
                  <p:nvPr/>
                </p:nvSpPr>
                <p:spPr>
                  <a:xfrm>
                    <a:off x="5781247" y="1355709"/>
                    <a:ext cx="165259" cy="13272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7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9" y="1385837"/>
                    <a:ext cx="232302" cy="13874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18" name="Группа 315"/>
                <p:cNvGrpSpPr>
                  <a:grpSpLocks/>
                </p:cNvGrpSpPr>
                <p:nvPr/>
              </p:nvGrpSpPr>
              <p:grpSpPr bwMode="auto">
                <a:xfrm>
                  <a:off x="5528147" y="1970531"/>
                  <a:ext cx="247697" cy="171595"/>
                  <a:chOff x="5770511" y="1352989"/>
                  <a:chExt cx="247697" cy="171595"/>
                </a:xfrm>
              </p:grpSpPr>
              <p:sp>
                <p:nvSpPr>
                  <p:cNvPr id="985" name="Прямоугольник 984"/>
                  <p:cNvSpPr/>
                  <p:nvPr/>
                </p:nvSpPr>
                <p:spPr>
                  <a:xfrm>
                    <a:off x="5770511" y="1352989"/>
                    <a:ext cx="182065" cy="13272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7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6" y="1385838"/>
                    <a:ext cx="232302" cy="13874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1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2963"/>
                  <a:ext cx="232302" cy="159160"/>
                  <a:chOff x="5785908" y="1365421"/>
                  <a:chExt cx="232302" cy="159160"/>
                </a:xfrm>
              </p:grpSpPr>
              <p:sp>
                <p:nvSpPr>
                  <p:cNvPr id="983" name="Прямоугольник 982"/>
                  <p:cNvSpPr/>
                  <p:nvPr/>
                </p:nvSpPr>
                <p:spPr>
                  <a:xfrm>
                    <a:off x="5789250" y="1365421"/>
                    <a:ext cx="182065" cy="13272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85835"/>
                    <a:ext cx="232302" cy="13874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520" name="Группа 336"/>
            <p:cNvGrpSpPr>
              <a:grpSpLocks/>
            </p:cNvGrpSpPr>
            <p:nvPr/>
          </p:nvGrpSpPr>
          <p:grpSpPr bwMode="auto">
            <a:xfrm rot="-9372632">
              <a:off x="2491464" y="3071472"/>
              <a:ext cx="552045" cy="182054"/>
              <a:chOff x="7494779" y="924636"/>
              <a:chExt cx="552045" cy="152073"/>
            </a:xfrm>
          </p:grpSpPr>
          <p:grpSp>
            <p:nvGrpSpPr>
              <p:cNvPr id="522" name="Группа 318"/>
              <p:cNvGrpSpPr>
                <a:grpSpLocks/>
              </p:cNvGrpSpPr>
              <p:nvPr/>
            </p:nvGrpSpPr>
            <p:grpSpPr bwMode="auto">
              <a:xfrm>
                <a:off x="7783497" y="924636"/>
                <a:ext cx="263327" cy="141395"/>
                <a:chOff x="5785908" y="1384095"/>
                <a:chExt cx="232302" cy="142239"/>
              </a:xfrm>
            </p:grpSpPr>
            <p:sp>
              <p:nvSpPr>
                <p:cNvPr id="975" name="Прямоугольник 974"/>
                <p:cNvSpPr/>
                <p:nvPr/>
              </p:nvSpPr>
              <p:spPr>
                <a:xfrm>
                  <a:off x="5811147" y="1395524"/>
                  <a:ext cx="180666" cy="11738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6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24" name="Группа 315"/>
              <p:cNvGrpSpPr>
                <a:grpSpLocks/>
              </p:cNvGrpSpPr>
              <p:nvPr/>
            </p:nvGrpSpPr>
            <p:grpSpPr bwMode="auto">
              <a:xfrm>
                <a:off x="7494779" y="930995"/>
                <a:ext cx="263327" cy="145714"/>
                <a:chOff x="5785907" y="1384097"/>
                <a:chExt cx="232302" cy="146583"/>
              </a:xfrm>
            </p:grpSpPr>
            <p:sp>
              <p:nvSpPr>
                <p:cNvPr id="973" name="Прямоугольник 972"/>
                <p:cNvSpPr/>
                <p:nvPr/>
              </p:nvSpPr>
              <p:spPr>
                <a:xfrm>
                  <a:off x="5834275" y="1409291"/>
                  <a:ext cx="180666" cy="12138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59" name="TextBox 950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26" name="Группа 336"/>
            <p:cNvGrpSpPr>
              <a:grpSpLocks/>
            </p:cNvGrpSpPr>
            <p:nvPr/>
          </p:nvGrpSpPr>
          <p:grpSpPr bwMode="auto">
            <a:xfrm rot="-9372632">
              <a:off x="2647434" y="2501127"/>
              <a:ext cx="552043" cy="199734"/>
              <a:chOff x="7494781" y="924641"/>
              <a:chExt cx="552043" cy="166841"/>
            </a:xfrm>
          </p:grpSpPr>
          <p:grpSp>
            <p:nvGrpSpPr>
              <p:cNvPr id="527" name="Группа 318"/>
              <p:cNvGrpSpPr>
                <a:grpSpLocks/>
              </p:cNvGrpSpPr>
              <p:nvPr/>
            </p:nvGrpSpPr>
            <p:grpSpPr bwMode="auto">
              <a:xfrm>
                <a:off x="7783497" y="924641"/>
                <a:ext cx="263327" cy="151192"/>
                <a:chOff x="5785908" y="1384095"/>
                <a:chExt cx="232302" cy="152094"/>
              </a:xfrm>
            </p:grpSpPr>
            <p:sp>
              <p:nvSpPr>
                <p:cNvPr id="969" name="Прямоугольник 968"/>
                <p:cNvSpPr/>
                <p:nvPr/>
              </p:nvSpPr>
              <p:spPr>
                <a:xfrm>
                  <a:off x="5831369" y="1400127"/>
                  <a:ext cx="1806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28" name="Группа 315"/>
              <p:cNvGrpSpPr>
                <a:grpSpLocks/>
              </p:cNvGrpSpPr>
              <p:nvPr/>
            </p:nvGrpSpPr>
            <p:grpSpPr bwMode="auto">
              <a:xfrm>
                <a:off x="7494781" y="930987"/>
                <a:ext cx="270159" cy="160495"/>
                <a:chOff x="5785907" y="1384097"/>
                <a:chExt cx="238329" cy="161453"/>
              </a:xfrm>
            </p:grpSpPr>
            <p:sp>
              <p:nvSpPr>
                <p:cNvPr id="967" name="Прямоугольник 966"/>
                <p:cNvSpPr/>
                <p:nvPr/>
              </p:nvSpPr>
              <p:spPr>
                <a:xfrm>
                  <a:off x="5843570" y="1408154"/>
                  <a:ext cx="180666" cy="13739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53" name="TextBox 944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30" name="Группа 336"/>
            <p:cNvGrpSpPr>
              <a:grpSpLocks/>
            </p:cNvGrpSpPr>
            <p:nvPr/>
          </p:nvGrpSpPr>
          <p:grpSpPr bwMode="auto">
            <a:xfrm rot="-10627949">
              <a:off x="2903519" y="2275651"/>
              <a:ext cx="563442" cy="176874"/>
              <a:chOff x="7494808" y="924636"/>
              <a:chExt cx="563442" cy="147746"/>
            </a:xfrm>
          </p:grpSpPr>
          <p:grpSp>
            <p:nvGrpSpPr>
              <p:cNvPr id="532" name="Группа 318"/>
              <p:cNvGrpSpPr>
                <a:grpSpLocks/>
              </p:cNvGrpSpPr>
              <p:nvPr/>
            </p:nvGrpSpPr>
            <p:grpSpPr bwMode="auto">
              <a:xfrm>
                <a:off x="7783487" y="924636"/>
                <a:ext cx="274763" cy="141395"/>
                <a:chOff x="5785908" y="1384095"/>
                <a:chExt cx="242391" cy="142239"/>
              </a:xfrm>
            </p:grpSpPr>
            <p:sp>
              <p:nvSpPr>
                <p:cNvPr id="963" name="Прямоугольник 962"/>
                <p:cNvSpPr/>
                <p:nvPr/>
              </p:nvSpPr>
              <p:spPr>
                <a:xfrm>
                  <a:off x="5847634" y="1395102"/>
                  <a:ext cx="180665" cy="12272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3" name="Группа 315"/>
              <p:cNvGrpSpPr>
                <a:grpSpLocks/>
              </p:cNvGrpSpPr>
              <p:nvPr/>
            </p:nvGrpSpPr>
            <p:grpSpPr bwMode="auto">
              <a:xfrm>
                <a:off x="7494808" y="930987"/>
                <a:ext cx="274683" cy="141395"/>
                <a:chOff x="5785908" y="1384097"/>
                <a:chExt cx="242319" cy="142239"/>
              </a:xfrm>
            </p:grpSpPr>
            <p:sp>
              <p:nvSpPr>
                <p:cNvPr id="961" name="Прямоугольник 960"/>
                <p:cNvSpPr/>
                <p:nvPr/>
              </p:nvSpPr>
              <p:spPr>
                <a:xfrm>
                  <a:off x="5847563" y="1398197"/>
                  <a:ext cx="180664" cy="12138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47" name="TextBox 938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34" name="Группа 336"/>
            <p:cNvGrpSpPr>
              <a:grpSpLocks/>
            </p:cNvGrpSpPr>
            <p:nvPr/>
          </p:nvGrpSpPr>
          <p:grpSpPr bwMode="auto">
            <a:xfrm rot="-10627949">
              <a:off x="2893851" y="1829683"/>
              <a:ext cx="563400" cy="176874"/>
              <a:chOff x="7494802" y="924636"/>
              <a:chExt cx="563400" cy="147746"/>
            </a:xfrm>
          </p:grpSpPr>
          <p:grpSp>
            <p:nvGrpSpPr>
              <p:cNvPr id="536" name="Группа 318"/>
              <p:cNvGrpSpPr>
                <a:grpSpLocks/>
              </p:cNvGrpSpPr>
              <p:nvPr/>
            </p:nvGrpSpPr>
            <p:grpSpPr bwMode="auto">
              <a:xfrm>
                <a:off x="7783504" y="924636"/>
                <a:ext cx="274698" cy="141395"/>
                <a:chOff x="5785908" y="1384095"/>
                <a:chExt cx="242333" cy="142239"/>
              </a:xfrm>
            </p:grpSpPr>
            <p:sp>
              <p:nvSpPr>
                <p:cNvPr id="957" name="Прямоугольник 956"/>
                <p:cNvSpPr/>
                <p:nvPr/>
              </p:nvSpPr>
              <p:spPr>
                <a:xfrm>
                  <a:off x="5847576" y="1397864"/>
                  <a:ext cx="180665" cy="12138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8" name="Группа 315"/>
              <p:cNvGrpSpPr>
                <a:grpSpLocks/>
              </p:cNvGrpSpPr>
              <p:nvPr/>
            </p:nvGrpSpPr>
            <p:grpSpPr bwMode="auto">
              <a:xfrm>
                <a:off x="7494802" y="930987"/>
                <a:ext cx="274778" cy="141395"/>
                <a:chOff x="5785907" y="1384097"/>
                <a:chExt cx="242403" cy="142239"/>
              </a:xfrm>
            </p:grpSpPr>
            <p:sp>
              <p:nvSpPr>
                <p:cNvPr id="955" name="Прямоугольник 954"/>
                <p:cNvSpPr/>
                <p:nvPr/>
              </p:nvSpPr>
              <p:spPr>
                <a:xfrm>
                  <a:off x="5847646" y="1403624"/>
                  <a:ext cx="180664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41" name="TextBox 932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39" name="Группа 336"/>
            <p:cNvGrpSpPr>
              <a:grpSpLocks/>
            </p:cNvGrpSpPr>
            <p:nvPr/>
          </p:nvGrpSpPr>
          <p:grpSpPr bwMode="auto">
            <a:xfrm rot="10587851">
              <a:off x="2325842" y="1830210"/>
              <a:ext cx="559928" cy="176873"/>
              <a:chOff x="7494780" y="924636"/>
              <a:chExt cx="559928" cy="147745"/>
            </a:xfrm>
          </p:grpSpPr>
          <p:grpSp>
            <p:nvGrpSpPr>
              <p:cNvPr id="540" name="Группа 318"/>
              <p:cNvGrpSpPr>
                <a:grpSpLocks/>
              </p:cNvGrpSpPr>
              <p:nvPr/>
            </p:nvGrpSpPr>
            <p:grpSpPr bwMode="auto">
              <a:xfrm>
                <a:off x="7783508" y="924636"/>
                <a:ext cx="271200" cy="141395"/>
                <a:chOff x="5785908" y="1384095"/>
                <a:chExt cx="239247" cy="142239"/>
              </a:xfrm>
            </p:grpSpPr>
            <p:sp>
              <p:nvSpPr>
                <p:cNvPr id="951" name="Прямоугольник 950"/>
                <p:cNvSpPr/>
                <p:nvPr/>
              </p:nvSpPr>
              <p:spPr>
                <a:xfrm>
                  <a:off x="5844490" y="1404385"/>
                  <a:ext cx="180665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2" name="Группа 315"/>
              <p:cNvGrpSpPr>
                <a:grpSpLocks/>
              </p:cNvGrpSpPr>
              <p:nvPr/>
            </p:nvGrpSpPr>
            <p:grpSpPr bwMode="auto">
              <a:xfrm>
                <a:off x="7494780" y="930986"/>
                <a:ext cx="263327" cy="141395"/>
                <a:chOff x="5785908" y="1384096"/>
                <a:chExt cx="232302" cy="142239"/>
              </a:xfrm>
            </p:grpSpPr>
            <p:sp>
              <p:nvSpPr>
                <p:cNvPr id="949" name="Прямоугольник 948"/>
                <p:cNvSpPr/>
                <p:nvPr/>
              </p:nvSpPr>
              <p:spPr>
                <a:xfrm>
                  <a:off x="5823787" y="1404550"/>
                  <a:ext cx="182066" cy="1187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35" name="TextBox 926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6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44" name="Группа 336"/>
            <p:cNvGrpSpPr>
              <a:grpSpLocks/>
            </p:cNvGrpSpPr>
            <p:nvPr/>
          </p:nvGrpSpPr>
          <p:grpSpPr bwMode="auto">
            <a:xfrm rot="6840512">
              <a:off x="1956452" y="2192403"/>
              <a:ext cx="552020" cy="217156"/>
              <a:chOff x="7494804" y="924638"/>
              <a:chExt cx="552020" cy="181394"/>
            </a:xfrm>
          </p:grpSpPr>
          <p:grpSp>
            <p:nvGrpSpPr>
              <p:cNvPr id="545" name="Группа 318"/>
              <p:cNvGrpSpPr>
                <a:grpSpLocks/>
              </p:cNvGrpSpPr>
              <p:nvPr/>
            </p:nvGrpSpPr>
            <p:grpSpPr bwMode="auto">
              <a:xfrm>
                <a:off x="7783497" y="924638"/>
                <a:ext cx="263327" cy="168143"/>
                <a:chOff x="5785908" y="1384091"/>
                <a:chExt cx="232302" cy="169146"/>
              </a:xfrm>
            </p:grpSpPr>
            <p:sp>
              <p:nvSpPr>
                <p:cNvPr id="945" name="Прямоугольник 944"/>
                <p:cNvSpPr/>
                <p:nvPr/>
              </p:nvSpPr>
              <p:spPr>
                <a:xfrm>
                  <a:off x="5789382" y="1418502"/>
                  <a:ext cx="187657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6" name="Группа 315"/>
              <p:cNvGrpSpPr>
                <a:grpSpLocks/>
              </p:cNvGrpSpPr>
              <p:nvPr/>
            </p:nvGrpSpPr>
            <p:grpSpPr bwMode="auto">
              <a:xfrm>
                <a:off x="7494804" y="930989"/>
                <a:ext cx="263328" cy="175043"/>
                <a:chOff x="5785907" y="1384092"/>
                <a:chExt cx="232302" cy="176087"/>
              </a:xfrm>
            </p:grpSpPr>
            <p:sp>
              <p:nvSpPr>
                <p:cNvPr id="943" name="Прямоугольник 942"/>
                <p:cNvSpPr/>
                <p:nvPr/>
              </p:nvSpPr>
              <p:spPr>
                <a:xfrm>
                  <a:off x="5798607" y="1425443"/>
                  <a:ext cx="182055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29" name="TextBox 920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48" name="Группа 336"/>
            <p:cNvGrpSpPr>
              <a:grpSpLocks/>
            </p:cNvGrpSpPr>
            <p:nvPr/>
          </p:nvGrpSpPr>
          <p:grpSpPr bwMode="auto">
            <a:xfrm rot="3757968">
              <a:off x="1963056" y="2761493"/>
              <a:ext cx="574350" cy="193605"/>
              <a:chOff x="7472483" y="924637"/>
              <a:chExt cx="574350" cy="161722"/>
            </a:xfrm>
          </p:grpSpPr>
          <p:grpSp>
            <p:nvGrpSpPr>
              <p:cNvPr id="550" name="Группа 318"/>
              <p:cNvGrpSpPr>
                <a:grpSpLocks/>
              </p:cNvGrpSpPr>
              <p:nvPr/>
            </p:nvGrpSpPr>
            <p:grpSpPr bwMode="auto">
              <a:xfrm>
                <a:off x="7752122" y="924637"/>
                <a:ext cx="294711" cy="156568"/>
                <a:chOff x="5758222" y="1384091"/>
                <a:chExt cx="259988" cy="157502"/>
              </a:xfrm>
            </p:grpSpPr>
            <p:sp>
              <p:nvSpPr>
                <p:cNvPr id="939" name="Прямоугольник 938"/>
                <p:cNvSpPr/>
                <p:nvPr/>
              </p:nvSpPr>
              <p:spPr>
                <a:xfrm>
                  <a:off x="5758222" y="1406858"/>
                  <a:ext cx="183456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51" name="Группа 315"/>
              <p:cNvGrpSpPr>
                <a:grpSpLocks/>
              </p:cNvGrpSpPr>
              <p:nvPr/>
            </p:nvGrpSpPr>
            <p:grpSpPr bwMode="auto">
              <a:xfrm>
                <a:off x="7472483" y="930986"/>
                <a:ext cx="285656" cy="155373"/>
                <a:chOff x="5766210" y="1384092"/>
                <a:chExt cx="251999" cy="156300"/>
              </a:xfrm>
            </p:grpSpPr>
            <p:sp>
              <p:nvSpPr>
                <p:cNvPr id="937" name="Прямоугольник 936"/>
                <p:cNvSpPr/>
                <p:nvPr/>
              </p:nvSpPr>
              <p:spPr>
                <a:xfrm>
                  <a:off x="5766210" y="1402988"/>
                  <a:ext cx="180654" cy="13740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23" name="TextBox 914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52" name="Группа 336"/>
            <p:cNvGrpSpPr>
              <a:grpSpLocks/>
            </p:cNvGrpSpPr>
            <p:nvPr/>
          </p:nvGrpSpPr>
          <p:grpSpPr bwMode="auto">
            <a:xfrm rot="874592">
              <a:off x="2901293" y="3695932"/>
              <a:ext cx="554237" cy="185414"/>
              <a:chOff x="7492586" y="917498"/>
              <a:chExt cx="554237" cy="154879"/>
            </a:xfrm>
          </p:grpSpPr>
          <p:grpSp>
            <p:nvGrpSpPr>
              <p:cNvPr id="553" name="Группа 318"/>
              <p:cNvGrpSpPr>
                <a:grpSpLocks/>
              </p:cNvGrpSpPr>
              <p:nvPr/>
            </p:nvGrpSpPr>
            <p:grpSpPr bwMode="auto">
              <a:xfrm>
                <a:off x="7770705" y="917498"/>
                <a:ext cx="276118" cy="148539"/>
                <a:chOff x="5774624" y="1376908"/>
                <a:chExt cx="243586" cy="149425"/>
              </a:xfrm>
            </p:grpSpPr>
            <p:sp>
              <p:nvSpPr>
                <p:cNvPr id="933" name="Прямоугольник 932"/>
                <p:cNvSpPr/>
                <p:nvPr/>
              </p:nvSpPr>
              <p:spPr>
                <a:xfrm>
                  <a:off x="5774624" y="1376908"/>
                  <a:ext cx="180666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54" name="Группа 315"/>
              <p:cNvGrpSpPr>
                <a:grpSpLocks/>
              </p:cNvGrpSpPr>
              <p:nvPr/>
            </p:nvGrpSpPr>
            <p:grpSpPr bwMode="auto">
              <a:xfrm>
                <a:off x="7492586" y="930982"/>
                <a:ext cx="265557" cy="141395"/>
                <a:chOff x="5783941" y="1384092"/>
                <a:chExt cx="234268" cy="142239"/>
              </a:xfrm>
            </p:grpSpPr>
            <p:sp>
              <p:nvSpPr>
                <p:cNvPr id="931" name="Прямоугольник 930"/>
                <p:cNvSpPr/>
                <p:nvPr/>
              </p:nvSpPr>
              <p:spPr>
                <a:xfrm>
                  <a:off x="5783941" y="1392744"/>
                  <a:ext cx="180665" cy="12272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17" name="TextBox 908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56" name="Группа 849"/>
            <p:cNvGrpSpPr>
              <a:grpSpLocks/>
            </p:cNvGrpSpPr>
            <p:nvPr/>
          </p:nvGrpSpPr>
          <p:grpSpPr bwMode="auto">
            <a:xfrm>
              <a:off x="3448271" y="3759510"/>
              <a:ext cx="1523769" cy="174623"/>
              <a:chOff x="6523055" y="911201"/>
              <a:chExt cx="1523769" cy="174623"/>
            </a:xfrm>
          </p:grpSpPr>
          <p:grpSp>
            <p:nvGrpSpPr>
              <p:cNvPr id="55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927" name="Прямоугольник 926"/>
                <p:cNvSpPr/>
                <p:nvPr/>
              </p:nvSpPr>
              <p:spPr>
                <a:xfrm>
                  <a:off x="5805469" y="1387774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0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56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925" name="Прямоугольник 924"/>
                  <p:cNvSpPr/>
                  <p:nvPr/>
                </p:nvSpPr>
                <p:spPr>
                  <a:xfrm>
                    <a:off x="5803955" y="1386177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1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6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923" name="Прямоугольник 922"/>
                  <p:cNvSpPr/>
                  <p:nvPr/>
                </p:nvSpPr>
                <p:spPr>
                  <a:xfrm>
                    <a:off x="5803809" y="1386177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0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63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921" name="Прямоугольник 920"/>
                  <p:cNvSpPr/>
                  <p:nvPr/>
                </p:nvSpPr>
                <p:spPr>
                  <a:xfrm>
                    <a:off x="5803855" y="1386177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0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64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919" name="Прямоугольник 918"/>
                  <p:cNvSpPr/>
                  <p:nvPr/>
                </p:nvSpPr>
                <p:spPr>
                  <a:xfrm>
                    <a:off x="5805406" y="1387774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0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565" name="Группа 849"/>
            <p:cNvGrpSpPr>
              <a:grpSpLocks/>
            </p:cNvGrpSpPr>
            <p:nvPr/>
          </p:nvGrpSpPr>
          <p:grpSpPr bwMode="auto">
            <a:xfrm rot="496560">
              <a:off x="4158017" y="4160033"/>
              <a:ext cx="1523769" cy="174623"/>
              <a:chOff x="6523055" y="911201"/>
              <a:chExt cx="1523769" cy="174623"/>
            </a:xfrm>
          </p:grpSpPr>
          <p:grpSp>
            <p:nvGrpSpPr>
              <p:cNvPr id="567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911" name="Прямоугольник 910"/>
                <p:cNvSpPr/>
                <p:nvPr/>
              </p:nvSpPr>
              <p:spPr>
                <a:xfrm>
                  <a:off x="5805084" y="138811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9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57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909" name="Прямоугольник 908"/>
                  <p:cNvSpPr/>
                  <p:nvPr/>
                </p:nvSpPr>
                <p:spPr>
                  <a:xfrm>
                    <a:off x="5774409" y="1365585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9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7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907" name="Прямоугольник 906"/>
                  <p:cNvSpPr/>
                  <p:nvPr/>
                </p:nvSpPr>
                <p:spPr>
                  <a:xfrm>
                    <a:off x="5755786" y="1351448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9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7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905" name="Прямоугольник 904"/>
                  <p:cNvSpPr/>
                  <p:nvPr/>
                </p:nvSpPr>
                <p:spPr>
                  <a:xfrm>
                    <a:off x="5760277" y="1374922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9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75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903" name="Прямоугольник 902"/>
                  <p:cNvSpPr/>
                  <p:nvPr/>
                </p:nvSpPr>
                <p:spPr>
                  <a:xfrm>
                    <a:off x="5771353" y="1353661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576" name="Группа 336"/>
            <p:cNvGrpSpPr>
              <a:grpSpLocks/>
            </p:cNvGrpSpPr>
            <p:nvPr/>
          </p:nvGrpSpPr>
          <p:grpSpPr bwMode="auto">
            <a:xfrm rot="-8162937">
              <a:off x="4998659" y="3866962"/>
              <a:ext cx="556542" cy="196663"/>
              <a:chOff x="7494782" y="908111"/>
              <a:chExt cx="556542" cy="164276"/>
            </a:xfrm>
          </p:grpSpPr>
          <p:grpSp>
            <p:nvGrpSpPr>
              <p:cNvPr id="577" name="Группа 318"/>
              <p:cNvGrpSpPr>
                <a:grpSpLocks/>
              </p:cNvGrpSpPr>
              <p:nvPr/>
            </p:nvGrpSpPr>
            <p:grpSpPr bwMode="auto">
              <a:xfrm>
                <a:off x="7783487" y="908111"/>
                <a:ext cx="267837" cy="157927"/>
                <a:chOff x="5785908" y="1367465"/>
                <a:chExt cx="236281" cy="158869"/>
              </a:xfrm>
            </p:grpSpPr>
            <p:sp>
              <p:nvSpPr>
                <p:cNvPr id="895" name="Прямоугольник 894"/>
                <p:cNvSpPr/>
                <p:nvPr/>
              </p:nvSpPr>
              <p:spPr>
                <a:xfrm>
                  <a:off x="5838722" y="1367465"/>
                  <a:ext cx="183467" cy="12138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79" name="Группа 315"/>
              <p:cNvGrpSpPr>
                <a:grpSpLocks/>
              </p:cNvGrpSpPr>
              <p:nvPr/>
            </p:nvGrpSpPr>
            <p:grpSpPr bwMode="auto">
              <a:xfrm>
                <a:off x="7494782" y="918121"/>
                <a:ext cx="278468" cy="154266"/>
                <a:chOff x="5785907" y="1371147"/>
                <a:chExt cx="245659" cy="155186"/>
              </a:xfrm>
            </p:grpSpPr>
            <p:sp>
              <p:nvSpPr>
                <p:cNvPr id="893" name="Прямоугольник 892"/>
                <p:cNvSpPr/>
                <p:nvPr/>
              </p:nvSpPr>
              <p:spPr>
                <a:xfrm>
                  <a:off x="5848100" y="1371147"/>
                  <a:ext cx="183466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38" name="Прямоугольник 51"/>
            <p:cNvSpPr>
              <a:spLocks noChangeArrowheads="1"/>
            </p:cNvSpPr>
            <p:nvPr/>
          </p:nvSpPr>
          <p:spPr bwMode="auto">
            <a:xfrm>
              <a:off x="3095602" y="3228964"/>
              <a:ext cx="1590686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39" name="Прямоугольник 51"/>
            <p:cNvSpPr>
              <a:spLocks noChangeArrowheads="1"/>
            </p:cNvSpPr>
            <p:nvPr/>
          </p:nvSpPr>
          <p:spPr bwMode="auto">
            <a:xfrm>
              <a:off x="2892692" y="1817668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0" name="Прямоугольник 51"/>
            <p:cNvSpPr>
              <a:spLocks noChangeArrowheads="1"/>
            </p:cNvSpPr>
            <p:nvPr/>
          </p:nvSpPr>
          <p:spPr bwMode="auto">
            <a:xfrm rot="-414417">
              <a:off x="2328834" y="182306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1" name="Прямоугольник 51"/>
            <p:cNvSpPr>
              <a:spLocks noChangeArrowheads="1"/>
            </p:cNvSpPr>
            <p:nvPr/>
          </p:nvSpPr>
          <p:spPr bwMode="auto">
            <a:xfrm rot="-4195571">
              <a:off x="1981409" y="2218023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2" name="Прямоугольник 51"/>
            <p:cNvSpPr>
              <a:spLocks noChangeArrowheads="1"/>
            </p:cNvSpPr>
            <p:nvPr/>
          </p:nvSpPr>
          <p:spPr bwMode="auto">
            <a:xfrm rot="-6975256">
              <a:off x="1972152" y="2789527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3" name="Прямоугольник 51"/>
            <p:cNvSpPr>
              <a:spLocks noChangeArrowheads="1"/>
            </p:cNvSpPr>
            <p:nvPr/>
          </p:nvSpPr>
          <p:spPr bwMode="auto">
            <a:xfrm rot="1376161">
              <a:off x="2497974" y="307151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4" name="Прямоугольник 51"/>
            <p:cNvSpPr>
              <a:spLocks noChangeArrowheads="1"/>
            </p:cNvSpPr>
            <p:nvPr/>
          </p:nvSpPr>
          <p:spPr bwMode="auto">
            <a:xfrm>
              <a:off x="2923198" y="2270456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5" name="Прямоугольник 51"/>
            <p:cNvSpPr>
              <a:spLocks noChangeArrowheads="1"/>
            </p:cNvSpPr>
            <p:nvPr/>
          </p:nvSpPr>
          <p:spPr bwMode="auto">
            <a:xfrm rot="1545670">
              <a:off x="2628990" y="251458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6" name="Прямоугольник 51"/>
            <p:cNvSpPr>
              <a:spLocks noChangeArrowheads="1"/>
            </p:cNvSpPr>
            <p:nvPr/>
          </p:nvSpPr>
          <p:spPr bwMode="auto">
            <a:xfrm>
              <a:off x="3114652" y="262888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7" name="Прямоугольник 51"/>
            <p:cNvSpPr>
              <a:spLocks noChangeArrowheads="1"/>
            </p:cNvSpPr>
            <p:nvPr/>
          </p:nvSpPr>
          <p:spPr bwMode="auto">
            <a:xfrm rot="264135">
              <a:off x="3754712" y="2684456"/>
              <a:ext cx="86021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8" name="Прямоугольник 51"/>
            <p:cNvSpPr>
              <a:spLocks noChangeArrowheads="1"/>
            </p:cNvSpPr>
            <p:nvPr/>
          </p:nvSpPr>
          <p:spPr bwMode="auto">
            <a:xfrm rot="424222">
              <a:off x="4170841" y="4158496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9" name="Прямоугольник 51"/>
            <p:cNvSpPr>
              <a:spLocks noChangeArrowheads="1"/>
            </p:cNvSpPr>
            <p:nvPr/>
          </p:nvSpPr>
          <p:spPr bwMode="auto">
            <a:xfrm rot="2645995">
              <a:off x="5005352" y="3869483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50" name="Прямоугольник 51"/>
            <p:cNvSpPr>
              <a:spLocks noChangeArrowheads="1"/>
            </p:cNvSpPr>
            <p:nvPr/>
          </p:nvSpPr>
          <p:spPr bwMode="auto">
            <a:xfrm>
              <a:off x="3471842" y="3744270"/>
              <a:ext cx="1499675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51" name="Прямоугольник 51"/>
            <p:cNvSpPr>
              <a:spLocks noChangeArrowheads="1"/>
            </p:cNvSpPr>
            <p:nvPr/>
          </p:nvSpPr>
          <p:spPr bwMode="auto">
            <a:xfrm rot="779373">
              <a:off x="2870803" y="3704005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81" name="Группа 849"/>
            <p:cNvGrpSpPr>
              <a:grpSpLocks/>
            </p:cNvGrpSpPr>
            <p:nvPr/>
          </p:nvGrpSpPr>
          <p:grpSpPr bwMode="auto">
            <a:xfrm rot="181781">
              <a:off x="2586381" y="4014326"/>
              <a:ext cx="1523769" cy="174623"/>
              <a:chOff x="6523055" y="911201"/>
              <a:chExt cx="1523769" cy="174623"/>
            </a:xfrm>
          </p:grpSpPr>
          <p:grpSp>
            <p:nvGrpSpPr>
              <p:cNvPr id="58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89" name="Прямоугольник 888"/>
                <p:cNvSpPr/>
                <p:nvPr/>
              </p:nvSpPr>
              <p:spPr>
                <a:xfrm>
                  <a:off x="5785304" y="136617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84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585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87" name="Прямоугольник 886"/>
                  <p:cNvSpPr/>
                  <p:nvPr/>
                </p:nvSpPr>
                <p:spPr>
                  <a:xfrm>
                    <a:off x="5785670" y="1364765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7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86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85" name="Прямоугольник 884"/>
                  <p:cNvSpPr/>
                  <p:nvPr/>
                </p:nvSpPr>
                <p:spPr>
                  <a:xfrm>
                    <a:off x="5770315" y="1360473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7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87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83" name="Прямоугольник 882"/>
                  <p:cNvSpPr/>
                  <p:nvPr/>
                </p:nvSpPr>
                <p:spPr>
                  <a:xfrm>
                    <a:off x="5784122" y="1376829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8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881" name="Прямоугольник 880"/>
                  <p:cNvSpPr/>
                  <p:nvPr/>
                </p:nvSpPr>
                <p:spPr>
                  <a:xfrm>
                    <a:off x="5785381" y="1366121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591" name="Группа 849"/>
            <p:cNvGrpSpPr>
              <a:grpSpLocks/>
            </p:cNvGrpSpPr>
            <p:nvPr/>
          </p:nvGrpSpPr>
          <p:grpSpPr bwMode="auto">
            <a:xfrm rot="181781">
              <a:off x="1038689" y="3968251"/>
              <a:ext cx="1523769" cy="174623"/>
              <a:chOff x="6523055" y="911201"/>
              <a:chExt cx="1523769" cy="174623"/>
            </a:xfrm>
          </p:grpSpPr>
          <p:grpSp>
            <p:nvGrpSpPr>
              <p:cNvPr id="59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73" name="Прямоугольник 872"/>
                <p:cNvSpPr/>
                <p:nvPr/>
              </p:nvSpPr>
              <p:spPr>
                <a:xfrm>
                  <a:off x="5785158" y="1366225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4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595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71" name="Прямоугольник 870"/>
                  <p:cNvSpPr/>
                  <p:nvPr/>
                </p:nvSpPr>
                <p:spPr>
                  <a:xfrm>
                    <a:off x="5784126" y="1364941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5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96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69" name="Прямоугольник 868"/>
                  <p:cNvSpPr/>
                  <p:nvPr/>
                </p:nvSpPr>
                <p:spPr>
                  <a:xfrm>
                    <a:off x="5767373" y="1360691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5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97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67" name="Прямоугольник 866"/>
                  <p:cNvSpPr/>
                  <p:nvPr/>
                </p:nvSpPr>
                <p:spPr>
                  <a:xfrm>
                    <a:off x="5784051" y="1378472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5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9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865" name="Прямоугольник 864"/>
                  <p:cNvSpPr/>
                  <p:nvPr/>
                </p:nvSpPr>
                <p:spPr>
                  <a:xfrm>
                    <a:off x="5785235" y="1366170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5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01" name="Группа 336"/>
            <p:cNvGrpSpPr>
              <a:grpSpLocks/>
            </p:cNvGrpSpPr>
            <p:nvPr/>
          </p:nvGrpSpPr>
          <p:grpSpPr bwMode="auto">
            <a:xfrm rot="296192">
              <a:off x="489469" y="3843045"/>
              <a:ext cx="552012" cy="190869"/>
              <a:chOff x="7494804" y="912944"/>
              <a:chExt cx="552012" cy="159436"/>
            </a:xfrm>
          </p:grpSpPr>
          <p:grpSp>
            <p:nvGrpSpPr>
              <p:cNvPr id="603" name="Группа 318"/>
              <p:cNvGrpSpPr>
                <a:grpSpLocks/>
              </p:cNvGrpSpPr>
              <p:nvPr/>
            </p:nvGrpSpPr>
            <p:grpSpPr bwMode="auto">
              <a:xfrm>
                <a:off x="7780117" y="912944"/>
                <a:ext cx="266699" cy="153095"/>
                <a:chOff x="5782933" y="1372325"/>
                <a:chExt cx="235277" cy="154008"/>
              </a:xfrm>
            </p:grpSpPr>
            <p:sp>
              <p:nvSpPr>
                <p:cNvPr id="857" name="Прямоугольник 856"/>
                <p:cNvSpPr/>
                <p:nvPr/>
              </p:nvSpPr>
              <p:spPr>
                <a:xfrm>
                  <a:off x="5782933" y="1372325"/>
                  <a:ext cx="182066" cy="12272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4" name="Группа 315"/>
              <p:cNvGrpSpPr>
                <a:grpSpLocks/>
              </p:cNvGrpSpPr>
              <p:nvPr/>
            </p:nvGrpSpPr>
            <p:grpSpPr bwMode="auto">
              <a:xfrm>
                <a:off x="7494804" y="930985"/>
                <a:ext cx="263328" cy="141395"/>
                <a:chOff x="5785907" y="1384095"/>
                <a:chExt cx="232302" cy="142239"/>
              </a:xfrm>
            </p:grpSpPr>
            <p:sp>
              <p:nvSpPr>
                <p:cNvPr id="855" name="Прямоугольник 854"/>
                <p:cNvSpPr/>
                <p:nvPr/>
              </p:nvSpPr>
              <p:spPr>
                <a:xfrm>
                  <a:off x="5794763" y="1387132"/>
                  <a:ext cx="184866" cy="1187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41" name="TextBox 832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05" name="Группа 849"/>
            <p:cNvGrpSpPr>
              <a:grpSpLocks/>
            </p:cNvGrpSpPr>
            <p:nvPr/>
          </p:nvGrpSpPr>
          <p:grpSpPr bwMode="auto">
            <a:xfrm rot="181781">
              <a:off x="1301581" y="4442954"/>
              <a:ext cx="1523769" cy="174623"/>
              <a:chOff x="6523055" y="911201"/>
              <a:chExt cx="1523769" cy="174623"/>
            </a:xfrm>
          </p:grpSpPr>
          <p:grpSp>
            <p:nvGrpSpPr>
              <p:cNvPr id="60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51" name="Прямоугольник 850"/>
                <p:cNvSpPr/>
                <p:nvPr/>
              </p:nvSpPr>
              <p:spPr>
                <a:xfrm>
                  <a:off x="5787118" y="136596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7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09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49" name="Прямоугольник 848"/>
                  <p:cNvSpPr/>
                  <p:nvPr/>
                </p:nvSpPr>
                <p:spPr>
                  <a:xfrm>
                    <a:off x="5793079" y="1364303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3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11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47" name="Прямоугольник 846"/>
                  <p:cNvSpPr/>
                  <p:nvPr/>
                </p:nvSpPr>
                <p:spPr>
                  <a:xfrm>
                    <a:off x="5779271" y="1363116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3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13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45" name="Прямоугольник 844"/>
                  <p:cNvSpPr/>
                  <p:nvPr/>
                </p:nvSpPr>
                <p:spPr>
                  <a:xfrm>
                    <a:off x="5784539" y="1376789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3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14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843" name="Прямоугольник 842"/>
                  <p:cNvSpPr/>
                  <p:nvPr/>
                </p:nvSpPr>
                <p:spPr>
                  <a:xfrm>
                    <a:off x="5787047" y="1362764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2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15" name="Группа 336"/>
            <p:cNvGrpSpPr>
              <a:grpSpLocks/>
            </p:cNvGrpSpPr>
            <p:nvPr/>
          </p:nvGrpSpPr>
          <p:grpSpPr bwMode="auto">
            <a:xfrm rot="843072">
              <a:off x="622378" y="4393926"/>
              <a:ext cx="571769" cy="181499"/>
              <a:chOff x="7475057" y="920771"/>
              <a:chExt cx="571769" cy="151609"/>
            </a:xfrm>
          </p:grpSpPr>
          <p:grpSp>
            <p:nvGrpSpPr>
              <p:cNvPr id="617" name="Группа 318"/>
              <p:cNvGrpSpPr>
                <a:grpSpLocks/>
              </p:cNvGrpSpPr>
              <p:nvPr/>
            </p:nvGrpSpPr>
            <p:grpSpPr bwMode="auto">
              <a:xfrm>
                <a:off x="7777847" y="921373"/>
                <a:ext cx="268979" cy="144663"/>
                <a:chOff x="5780922" y="1380807"/>
                <a:chExt cx="237288" cy="145526"/>
              </a:xfrm>
            </p:grpSpPr>
            <p:sp>
              <p:nvSpPr>
                <p:cNvPr id="835" name="Прямоугольник 834"/>
                <p:cNvSpPr/>
                <p:nvPr/>
              </p:nvSpPr>
              <p:spPr>
                <a:xfrm>
                  <a:off x="5780922" y="1380807"/>
                  <a:ext cx="183467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19" name="Группа 315"/>
              <p:cNvGrpSpPr>
                <a:grpSpLocks/>
              </p:cNvGrpSpPr>
              <p:nvPr/>
            </p:nvGrpSpPr>
            <p:grpSpPr bwMode="auto">
              <a:xfrm>
                <a:off x="7475057" y="920771"/>
                <a:ext cx="283045" cy="151609"/>
                <a:chOff x="5768512" y="1373820"/>
                <a:chExt cx="249697" cy="152514"/>
              </a:xfrm>
            </p:grpSpPr>
            <p:sp>
              <p:nvSpPr>
                <p:cNvPr id="833" name="Прямоугольник 832"/>
                <p:cNvSpPr/>
                <p:nvPr/>
              </p:nvSpPr>
              <p:spPr>
                <a:xfrm>
                  <a:off x="5768512" y="1373820"/>
                  <a:ext cx="1806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19" name="TextBox 810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20" name="Группа 849"/>
            <p:cNvGrpSpPr>
              <a:grpSpLocks/>
            </p:cNvGrpSpPr>
            <p:nvPr/>
          </p:nvGrpSpPr>
          <p:grpSpPr bwMode="auto">
            <a:xfrm rot="932442">
              <a:off x="1324241" y="4800144"/>
              <a:ext cx="1523769" cy="174623"/>
              <a:chOff x="6523055" y="911201"/>
              <a:chExt cx="1523769" cy="174623"/>
            </a:xfrm>
          </p:grpSpPr>
          <p:grpSp>
            <p:nvGrpSpPr>
              <p:cNvPr id="62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29" name="Прямоугольник 828"/>
                <p:cNvSpPr/>
                <p:nvPr/>
              </p:nvSpPr>
              <p:spPr>
                <a:xfrm>
                  <a:off x="5788451" y="1373424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23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25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27" name="Прямоугольник 826"/>
                  <p:cNvSpPr/>
                  <p:nvPr/>
                </p:nvSpPr>
                <p:spPr>
                  <a:xfrm>
                    <a:off x="5753936" y="1366465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1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26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25" name="Прямоугольник 824"/>
                  <p:cNvSpPr/>
                  <p:nvPr/>
                </p:nvSpPr>
                <p:spPr>
                  <a:xfrm>
                    <a:off x="5748643" y="1371269"/>
                    <a:ext cx="182065" cy="132545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1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27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23" name="Прямоугольник 822"/>
                  <p:cNvSpPr/>
                  <p:nvPr/>
                </p:nvSpPr>
                <p:spPr>
                  <a:xfrm>
                    <a:off x="5752855" y="1362942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0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2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821" name="Прямоугольник 820"/>
                  <p:cNvSpPr/>
                  <p:nvPr/>
                </p:nvSpPr>
                <p:spPr>
                  <a:xfrm>
                    <a:off x="5768109" y="1379206"/>
                    <a:ext cx="1848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0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31" name="Группа 336"/>
            <p:cNvGrpSpPr>
              <a:grpSpLocks/>
            </p:cNvGrpSpPr>
            <p:nvPr/>
          </p:nvGrpSpPr>
          <p:grpSpPr bwMode="auto">
            <a:xfrm rot="843072">
              <a:off x="2263236" y="4664117"/>
              <a:ext cx="566073" cy="198001"/>
              <a:chOff x="7480750" y="906988"/>
              <a:chExt cx="566073" cy="165393"/>
            </a:xfrm>
          </p:grpSpPr>
          <p:grpSp>
            <p:nvGrpSpPr>
              <p:cNvPr id="632" name="Группа 318"/>
              <p:cNvGrpSpPr>
                <a:grpSpLocks/>
              </p:cNvGrpSpPr>
              <p:nvPr/>
            </p:nvGrpSpPr>
            <p:grpSpPr bwMode="auto">
              <a:xfrm>
                <a:off x="7755860" y="906988"/>
                <a:ext cx="290963" cy="159046"/>
                <a:chOff x="5761528" y="1366338"/>
                <a:chExt cx="256682" cy="159995"/>
              </a:xfrm>
            </p:grpSpPr>
            <p:sp>
              <p:nvSpPr>
                <p:cNvPr id="813" name="Прямоугольник 812"/>
                <p:cNvSpPr/>
                <p:nvPr/>
              </p:nvSpPr>
              <p:spPr>
                <a:xfrm>
                  <a:off x="5761528" y="1366338"/>
                  <a:ext cx="1820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3" name="Группа 315"/>
              <p:cNvGrpSpPr>
                <a:grpSpLocks/>
              </p:cNvGrpSpPr>
              <p:nvPr/>
            </p:nvGrpSpPr>
            <p:grpSpPr bwMode="auto">
              <a:xfrm>
                <a:off x="7480750" y="916675"/>
                <a:ext cx="277376" cy="155706"/>
                <a:chOff x="5773513" y="1369696"/>
                <a:chExt cx="244695" cy="156635"/>
              </a:xfrm>
            </p:grpSpPr>
            <p:sp>
              <p:nvSpPr>
                <p:cNvPr id="811" name="Прямоугольник 810"/>
                <p:cNvSpPr/>
                <p:nvPr/>
              </p:nvSpPr>
              <p:spPr>
                <a:xfrm>
                  <a:off x="5773513" y="1369696"/>
                  <a:ext cx="1820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97" name="TextBox 788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2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59" name="Прямоугольник 51"/>
            <p:cNvSpPr>
              <a:spLocks noChangeArrowheads="1"/>
            </p:cNvSpPr>
            <p:nvPr/>
          </p:nvSpPr>
          <p:spPr bwMode="auto">
            <a:xfrm rot="192762">
              <a:off x="2579996" y="4011391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0" name="Прямоугольник 51"/>
            <p:cNvSpPr>
              <a:spLocks noChangeArrowheads="1"/>
            </p:cNvSpPr>
            <p:nvPr/>
          </p:nvSpPr>
          <p:spPr bwMode="auto">
            <a:xfrm rot="192762">
              <a:off x="1047279" y="3962692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1" name="Прямоугольник 51"/>
            <p:cNvSpPr>
              <a:spLocks noChangeArrowheads="1"/>
            </p:cNvSpPr>
            <p:nvPr/>
          </p:nvSpPr>
          <p:spPr bwMode="auto">
            <a:xfrm rot="241416">
              <a:off x="477649" y="3854340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2" name="Прямоугольник 51"/>
            <p:cNvSpPr>
              <a:spLocks noChangeArrowheads="1"/>
            </p:cNvSpPr>
            <p:nvPr/>
          </p:nvSpPr>
          <p:spPr bwMode="auto">
            <a:xfrm rot="845144">
              <a:off x="630049" y="439176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3" name="Прямоугольник 51"/>
            <p:cNvSpPr>
              <a:spLocks noChangeArrowheads="1"/>
            </p:cNvSpPr>
            <p:nvPr/>
          </p:nvSpPr>
          <p:spPr bwMode="auto">
            <a:xfrm rot="845144">
              <a:off x="1299269" y="4775303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4" name="Прямоугольник 51"/>
            <p:cNvSpPr>
              <a:spLocks noChangeArrowheads="1"/>
            </p:cNvSpPr>
            <p:nvPr/>
          </p:nvSpPr>
          <p:spPr bwMode="auto">
            <a:xfrm rot="211944">
              <a:off x="1257264" y="4436537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5" name="Прямоугольник 51"/>
            <p:cNvSpPr>
              <a:spLocks noChangeArrowheads="1"/>
            </p:cNvSpPr>
            <p:nvPr/>
          </p:nvSpPr>
          <p:spPr bwMode="auto">
            <a:xfrm rot="733060">
              <a:off x="2307175" y="4686438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35" name="Группа 849"/>
            <p:cNvGrpSpPr>
              <a:grpSpLocks/>
            </p:cNvGrpSpPr>
            <p:nvPr/>
          </p:nvGrpSpPr>
          <p:grpSpPr bwMode="auto">
            <a:xfrm rot="754412">
              <a:off x="2761016" y="5607305"/>
              <a:ext cx="1523765" cy="174623"/>
              <a:chOff x="6523059" y="911201"/>
              <a:chExt cx="1523765" cy="174623"/>
            </a:xfrm>
          </p:grpSpPr>
          <p:grpSp>
            <p:nvGrpSpPr>
              <p:cNvPr id="637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07" name="Прямоугольник 806"/>
                <p:cNvSpPr/>
                <p:nvPr/>
              </p:nvSpPr>
              <p:spPr>
                <a:xfrm>
                  <a:off x="5771795" y="1370805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8" name="Группа 1257"/>
              <p:cNvGrpSpPr>
                <a:grpSpLocks/>
              </p:cNvGrpSpPr>
              <p:nvPr/>
            </p:nvGrpSpPr>
            <p:grpSpPr bwMode="auto">
              <a:xfrm>
                <a:off x="6523059" y="917549"/>
                <a:ext cx="1235078" cy="168275"/>
                <a:chOff x="4686288" y="1988116"/>
                <a:chExt cx="1089557" cy="169279"/>
              </a:xfrm>
            </p:grpSpPr>
            <p:grpSp>
              <p:nvGrpSpPr>
                <p:cNvPr id="639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05" name="Прямоугольник 804"/>
                  <p:cNvSpPr/>
                  <p:nvPr/>
                </p:nvSpPr>
                <p:spPr>
                  <a:xfrm>
                    <a:off x="5761271" y="1356327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9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40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03" name="Прямоугольник 802"/>
                  <p:cNvSpPr/>
                  <p:nvPr/>
                </p:nvSpPr>
                <p:spPr>
                  <a:xfrm>
                    <a:off x="5761764" y="1373382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41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01" name="Прямоугольник 800"/>
                  <p:cNvSpPr/>
                  <p:nvPr/>
                </p:nvSpPr>
                <p:spPr>
                  <a:xfrm>
                    <a:off x="5755316" y="1364658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8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42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799" name="Прямоугольник 798"/>
                  <p:cNvSpPr/>
                  <p:nvPr/>
                </p:nvSpPr>
                <p:spPr>
                  <a:xfrm>
                    <a:off x="5767358" y="1371645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8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43" name="Группа 336"/>
            <p:cNvGrpSpPr>
              <a:grpSpLocks/>
            </p:cNvGrpSpPr>
            <p:nvPr/>
          </p:nvGrpSpPr>
          <p:grpSpPr bwMode="auto">
            <a:xfrm rot="1445815">
              <a:off x="551775" y="4906242"/>
              <a:ext cx="552212" cy="182324"/>
              <a:chOff x="7494607" y="920088"/>
              <a:chExt cx="552212" cy="152298"/>
            </a:xfrm>
          </p:grpSpPr>
          <p:grpSp>
            <p:nvGrpSpPr>
              <p:cNvPr id="645" name="Группа 318"/>
              <p:cNvGrpSpPr>
                <a:grpSpLocks/>
              </p:cNvGrpSpPr>
              <p:nvPr/>
            </p:nvGrpSpPr>
            <p:grpSpPr bwMode="auto">
              <a:xfrm>
                <a:off x="7780087" y="920088"/>
                <a:ext cx="266732" cy="145944"/>
                <a:chOff x="5782904" y="1379518"/>
                <a:chExt cx="235306" cy="146815"/>
              </a:xfrm>
            </p:grpSpPr>
            <p:sp>
              <p:nvSpPr>
                <p:cNvPr id="791" name="Прямоугольник 790"/>
                <p:cNvSpPr/>
                <p:nvPr/>
              </p:nvSpPr>
              <p:spPr>
                <a:xfrm>
                  <a:off x="5782904" y="1379518"/>
                  <a:ext cx="184867" cy="12138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47" name="Группа 315"/>
              <p:cNvGrpSpPr>
                <a:grpSpLocks/>
              </p:cNvGrpSpPr>
              <p:nvPr/>
            </p:nvGrpSpPr>
            <p:grpSpPr bwMode="auto">
              <a:xfrm>
                <a:off x="7494607" y="927038"/>
                <a:ext cx="263517" cy="145348"/>
                <a:chOff x="5785740" y="1380119"/>
                <a:chExt cx="232469" cy="146215"/>
              </a:xfrm>
            </p:grpSpPr>
            <p:sp>
              <p:nvSpPr>
                <p:cNvPr id="789" name="Прямоугольник 788"/>
                <p:cNvSpPr/>
                <p:nvPr/>
              </p:nvSpPr>
              <p:spPr>
                <a:xfrm>
                  <a:off x="5785740" y="1380119"/>
                  <a:ext cx="182065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75" name="TextBox 766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49" name="Группа 849"/>
            <p:cNvGrpSpPr>
              <a:grpSpLocks/>
            </p:cNvGrpSpPr>
            <p:nvPr/>
          </p:nvGrpSpPr>
          <p:grpSpPr bwMode="auto">
            <a:xfrm rot="863680">
              <a:off x="1206474" y="5232058"/>
              <a:ext cx="1523769" cy="174623"/>
              <a:chOff x="6523055" y="911201"/>
              <a:chExt cx="1523769" cy="174623"/>
            </a:xfrm>
          </p:grpSpPr>
          <p:grpSp>
            <p:nvGrpSpPr>
              <p:cNvPr id="65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785" name="Прямоугольник 784"/>
                <p:cNvSpPr/>
                <p:nvPr/>
              </p:nvSpPr>
              <p:spPr>
                <a:xfrm>
                  <a:off x="5805214" y="1387415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53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54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783" name="Прямоугольник 782"/>
                  <p:cNvSpPr/>
                  <p:nvPr/>
                </p:nvSpPr>
                <p:spPr>
                  <a:xfrm>
                    <a:off x="5777308" y="1363483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55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781" name="Прямоугольник 780"/>
                  <p:cNvSpPr/>
                  <p:nvPr/>
                </p:nvSpPr>
                <p:spPr>
                  <a:xfrm>
                    <a:off x="5768986" y="1367810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57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779" name="Прямоугольник 778"/>
                  <p:cNvSpPr/>
                  <p:nvPr/>
                </p:nvSpPr>
                <p:spPr>
                  <a:xfrm>
                    <a:off x="5773172" y="1379000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6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5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777" name="Прямоугольник 776"/>
                  <p:cNvSpPr/>
                  <p:nvPr/>
                </p:nvSpPr>
                <p:spPr>
                  <a:xfrm>
                    <a:off x="5770936" y="1363244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6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60" name="Группа 336"/>
            <p:cNvGrpSpPr>
              <a:grpSpLocks/>
            </p:cNvGrpSpPr>
            <p:nvPr/>
          </p:nvGrpSpPr>
          <p:grpSpPr bwMode="auto">
            <a:xfrm rot="843072">
              <a:off x="773992" y="5295505"/>
              <a:ext cx="573387" cy="188140"/>
              <a:chOff x="7473440" y="915224"/>
              <a:chExt cx="573387" cy="157157"/>
            </a:xfrm>
          </p:grpSpPr>
          <p:grpSp>
            <p:nvGrpSpPr>
              <p:cNvPr id="661" name="Группа 318"/>
              <p:cNvGrpSpPr>
                <a:grpSpLocks/>
              </p:cNvGrpSpPr>
              <p:nvPr/>
            </p:nvGrpSpPr>
            <p:grpSpPr bwMode="auto">
              <a:xfrm>
                <a:off x="7777203" y="918538"/>
                <a:ext cx="269624" cy="147497"/>
                <a:chOff x="5780353" y="1377956"/>
                <a:chExt cx="237857" cy="148377"/>
              </a:xfrm>
            </p:grpSpPr>
            <p:sp>
              <p:nvSpPr>
                <p:cNvPr id="769" name="Прямоугольник 768"/>
                <p:cNvSpPr/>
                <p:nvPr/>
              </p:nvSpPr>
              <p:spPr>
                <a:xfrm>
                  <a:off x="5780353" y="1377956"/>
                  <a:ext cx="183467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3" name="Группа 315"/>
              <p:cNvGrpSpPr>
                <a:grpSpLocks/>
              </p:cNvGrpSpPr>
              <p:nvPr/>
            </p:nvGrpSpPr>
            <p:grpSpPr bwMode="auto">
              <a:xfrm>
                <a:off x="7473440" y="915224"/>
                <a:ext cx="284678" cy="157157"/>
                <a:chOff x="5767072" y="1368239"/>
                <a:chExt cx="251137" cy="158095"/>
              </a:xfrm>
            </p:grpSpPr>
            <p:sp>
              <p:nvSpPr>
                <p:cNvPr id="767" name="Прямоугольник 766"/>
                <p:cNvSpPr/>
                <p:nvPr/>
              </p:nvSpPr>
              <p:spPr>
                <a:xfrm>
                  <a:off x="5767072" y="1368239"/>
                  <a:ext cx="182066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53" name="TextBox 744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65" name="Группа 849"/>
            <p:cNvGrpSpPr>
              <a:grpSpLocks/>
            </p:cNvGrpSpPr>
            <p:nvPr/>
          </p:nvGrpSpPr>
          <p:grpSpPr bwMode="auto">
            <a:xfrm rot="610450">
              <a:off x="2166848" y="5778657"/>
              <a:ext cx="1523769" cy="174623"/>
              <a:chOff x="6523055" y="911201"/>
              <a:chExt cx="1523769" cy="174623"/>
            </a:xfrm>
          </p:grpSpPr>
          <p:grpSp>
            <p:nvGrpSpPr>
              <p:cNvPr id="66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763" name="Прямоугольник 762"/>
                <p:cNvSpPr/>
                <p:nvPr/>
              </p:nvSpPr>
              <p:spPr>
                <a:xfrm>
                  <a:off x="5804828" y="138416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7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69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761" name="Прямоугольник 760"/>
                  <p:cNvSpPr/>
                  <p:nvPr/>
                </p:nvSpPr>
                <p:spPr>
                  <a:xfrm>
                    <a:off x="5773519" y="1335695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4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71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759" name="Прямоугольник 758"/>
                  <p:cNvSpPr/>
                  <p:nvPr/>
                </p:nvSpPr>
                <p:spPr>
                  <a:xfrm>
                    <a:off x="5779330" y="1343341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4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72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757" name="Прямоугольник 756"/>
                  <p:cNvSpPr/>
                  <p:nvPr/>
                </p:nvSpPr>
                <p:spPr>
                  <a:xfrm>
                    <a:off x="5784093" y="1354633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4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73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755" name="Прямоугольник 754"/>
                  <p:cNvSpPr/>
                  <p:nvPr/>
                </p:nvSpPr>
                <p:spPr>
                  <a:xfrm>
                    <a:off x="5773774" y="1338811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4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75" name="Группа 336"/>
            <p:cNvGrpSpPr>
              <a:grpSpLocks/>
            </p:cNvGrpSpPr>
            <p:nvPr/>
          </p:nvGrpSpPr>
          <p:grpSpPr bwMode="auto">
            <a:xfrm rot="843072">
              <a:off x="1548840" y="5521346"/>
              <a:ext cx="566096" cy="198027"/>
              <a:chOff x="7480731" y="906968"/>
              <a:chExt cx="566096" cy="165415"/>
            </a:xfrm>
          </p:grpSpPr>
          <p:grpSp>
            <p:nvGrpSpPr>
              <p:cNvPr id="677" name="Группа 318"/>
              <p:cNvGrpSpPr>
                <a:grpSpLocks/>
              </p:cNvGrpSpPr>
              <p:nvPr/>
            </p:nvGrpSpPr>
            <p:grpSpPr bwMode="auto">
              <a:xfrm>
                <a:off x="7755840" y="906968"/>
                <a:ext cx="290987" cy="159067"/>
                <a:chOff x="5761507" y="1366317"/>
                <a:chExt cx="256703" cy="160016"/>
              </a:xfrm>
            </p:grpSpPr>
            <p:sp>
              <p:nvSpPr>
                <p:cNvPr id="747" name="Прямоугольник 746"/>
                <p:cNvSpPr/>
                <p:nvPr/>
              </p:nvSpPr>
              <p:spPr>
                <a:xfrm>
                  <a:off x="5761507" y="1366317"/>
                  <a:ext cx="1820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8" name="Группа 315"/>
              <p:cNvGrpSpPr>
                <a:grpSpLocks/>
              </p:cNvGrpSpPr>
              <p:nvPr/>
            </p:nvGrpSpPr>
            <p:grpSpPr bwMode="auto">
              <a:xfrm>
                <a:off x="7480731" y="916656"/>
                <a:ext cx="277400" cy="155727"/>
                <a:chOff x="5773492" y="1369675"/>
                <a:chExt cx="244716" cy="156656"/>
              </a:xfrm>
            </p:grpSpPr>
            <p:sp>
              <p:nvSpPr>
                <p:cNvPr id="745" name="Прямоугольник 744"/>
                <p:cNvSpPr/>
                <p:nvPr/>
              </p:nvSpPr>
              <p:spPr>
                <a:xfrm>
                  <a:off x="5773492" y="1369675"/>
                  <a:ext cx="1820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31" name="TextBox 722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2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72" name="Прямоугольник 51"/>
            <p:cNvSpPr>
              <a:spLocks noChangeArrowheads="1"/>
            </p:cNvSpPr>
            <p:nvPr/>
          </p:nvSpPr>
          <p:spPr bwMode="auto">
            <a:xfrm rot="787330">
              <a:off x="2761791" y="5600581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3" name="Прямоугольник 51"/>
            <p:cNvSpPr>
              <a:spLocks noChangeArrowheads="1"/>
            </p:cNvSpPr>
            <p:nvPr/>
          </p:nvSpPr>
          <p:spPr bwMode="auto">
            <a:xfrm rot="1475607">
              <a:off x="549087" y="4910486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4" name="Прямоугольник 51"/>
            <p:cNvSpPr>
              <a:spLocks noChangeArrowheads="1"/>
            </p:cNvSpPr>
            <p:nvPr/>
          </p:nvSpPr>
          <p:spPr bwMode="auto">
            <a:xfrm rot="845144">
              <a:off x="782449" y="5295750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5" name="Прямоугольник 51"/>
            <p:cNvSpPr>
              <a:spLocks noChangeArrowheads="1"/>
            </p:cNvSpPr>
            <p:nvPr/>
          </p:nvSpPr>
          <p:spPr bwMode="auto">
            <a:xfrm rot="549423">
              <a:off x="2186743" y="5776491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6" name="Прямоугольник 51"/>
            <p:cNvSpPr>
              <a:spLocks noChangeArrowheads="1"/>
            </p:cNvSpPr>
            <p:nvPr/>
          </p:nvSpPr>
          <p:spPr bwMode="auto">
            <a:xfrm rot="872307">
              <a:off x="1185859" y="5205082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7" name="Прямоугольник 51"/>
            <p:cNvSpPr>
              <a:spLocks noChangeArrowheads="1"/>
            </p:cNvSpPr>
            <p:nvPr/>
          </p:nvSpPr>
          <p:spPr bwMode="auto">
            <a:xfrm rot="1046641">
              <a:off x="1558108" y="5514953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79" name="Группа 849"/>
            <p:cNvGrpSpPr>
              <a:grpSpLocks/>
            </p:cNvGrpSpPr>
            <p:nvPr/>
          </p:nvGrpSpPr>
          <p:grpSpPr bwMode="auto">
            <a:xfrm rot="443118">
              <a:off x="4873481" y="4697871"/>
              <a:ext cx="1523769" cy="174623"/>
              <a:chOff x="6523055" y="911201"/>
              <a:chExt cx="1523769" cy="174623"/>
            </a:xfrm>
          </p:grpSpPr>
          <p:grpSp>
            <p:nvGrpSpPr>
              <p:cNvPr id="68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741" name="Прямоугольник 740"/>
                <p:cNvSpPr/>
                <p:nvPr/>
              </p:nvSpPr>
              <p:spPr>
                <a:xfrm>
                  <a:off x="5782860" y="1372362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83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84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739" name="Прямоугольник 738"/>
                  <p:cNvSpPr/>
                  <p:nvPr/>
                </p:nvSpPr>
                <p:spPr>
                  <a:xfrm>
                    <a:off x="5765230" y="1347060"/>
                    <a:ext cx="186267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2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85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737" name="Прямоугольник 736"/>
                  <p:cNvSpPr/>
                  <p:nvPr/>
                </p:nvSpPr>
                <p:spPr>
                  <a:xfrm>
                    <a:off x="5781607" y="1358811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2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87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735" name="Прямоугольник 734"/>
                  <p:cNvSpPr/>
                  <p:nvPr/>
                </p:nvSpPr>
                <p:spPr>
                  <a:xfrm>
                    <a:off x="5775734" y="1361189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2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8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733" name="Прямоугольник 732"/>
                  <p:cNvSpPr/>
                  <p:nvPr/>
                </p:nvSpPr>
                <p:spPr>
                  <a:xfrm>
                    <a:off x="5774992" y="1354241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1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90" name="Группа 336"/>
            <p:cNvGrpSpPr>
              <a:grpSpLocks/>
            </p:cNvGrpSpPr>
            <p:nvPr/>
          </p:nvGrpSpPr>
          <p:grpSpPr bwMode="auto">
            <a:xfrm rot="296192">
              <a:off x="3198081" y="4537152"/>
              <a:ext cx="552275" cy="194043"/>
              <a:chOff x="7494543" y="910294"/>
              <a:chExt cx="552275" cy="162087"/>
            </a:xfrm>
          </p:grpSpPr>
          <p:grpSp>
            <p:nvGrpSpPr>
              <p:cNvPr id="691" name="Группа 318"/>
              <p:cNvGrpSpPr>
                <a:grpSpLocks/>
              </p:cNvGrpSpPr>
              <p:nvPr/>
            </p:nvGrpSpPr>
            <p:grpSpPr bwMode="auto">
              <a:xfrm>
                <a:off x="7774484" y="910294"/>
                <a:ext cx="272334" cy="155742"/>
                <a:chOff x="5777962" y="1369662"/>
                <a:chExt cx="240248" cy="156671"/>
              </a:xfrm>
            </p:grpSpPr>
            <p:sp>
              <p:nvSpPr>
                <p:cNvPr id="725" name="Прямоугольник 724"/>
                <p:cNvSpPr/>
                <p:nvPr/>
              </p:nvSpPr>
              <p:spPr>
                <a:xfrm>
                  <a:off x="5777962" y="1369662"/>
                  <a:ext cx="183467" cy="1187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2" name="Группа 315"/>
              <p:cNvGrpSpPr>
                <a:grpSpLocks/>
              </p:cNvGrpSpPr>
              <p:nvPr/>
            </p:nvGrpSpPr>
            <p:grpSpPr bwMode="auto">
              <a:xfrm>
                <a:off x="7494543" y="929105"/>
                <a:ext cx="263597" cy="143276"/>
                <a:chOff x="5785669" y="1382201"/>
                <a:chExt cx="232539" cy="144131"/>
              </a:xfrm>
            </p:grpSpPr>
            <p:sp>
              <p:nvSpPr>
                <p:cNvPr id="723" name="Прямоугольник 722"/>
                <p:cNvSpPr/>
                <p:nvPr/>
              </p:nvSpPr>
              <p:spPr>
                <a:xfrm>
                  <a:off x="5785669" y="1382201"/>
                  <a:ext cx="184866" cy="12138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09" name="TextBox 700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3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93" name="Группа 1257"/>
            <p:cNvGrpSpPr>
              <a:grpSpLocks/>
            </p:cNvGrpSpPr>
            <p:nvPr/>
          </p:nvGrpSpPr>
          <p:grpSpPr bwMode="auto">
            <a:xfrm rot="6259811">
              <a:off x="3667091" y="4935918"/>
              <a:ext cx="925560" cy="168275"/>
              <a:chOff x="4686288" y="1988116"/>
              <a:chExt cx="816508" cy="169279"/>
            </a:xfrm>
          </p:grpSpPr>
          <p:grpSp>
            <p:nvGrpSpPr>
              <p:cNvPr id="69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19" name="Прямоугольник 718"/>
                <p:cNvSpPr/>
                <p:nvPr/>
              </p:nvSpPr>
              <p:spPr>
                <a:xfrm>
                  <a:off x="5799206" y="1412052"/>
                  <a:ext cx="183454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17" name="Прямоугольник 716"/>
                <p:cNvSpPr/>
                <p:nvPr/>
              </p:nvSpPr>
              <p:spPr>
                <a:xfrm>
                  <a:off x="5792891" y="1419252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7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715" name="Прямоугольник 714"/>
                <p:cNvSpPr/>
                <p:nvPr/>
              </p:nvSpPr>
              <p:spPr>
                <a:xfrm>
                  <a:off x="5799371" y="1421280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99" name="Группа 336"/>
            <p:cNvGrpSpPr>
              <a:grpSpLocks/>
            </p:cNvGrpSpPr>
            <p:nvPr/>
          </p:nvGrpSpPr>
          <p:grpSpPr bwMode="auto">
            <a:xfrm rot="5566499">
              <a:off x="2928396" y="4892081"/>
              <a:ext cx="564099" cy="221449"/>
              <a:chOff x="7482732" y="924637"/>
              <a:chExt cx="564099" cy="184980"/>
            </a:xfrm>
          </p:grpSpPr>
          <p:grpSp>
            <p:nvGrpSpPr>
              <p:cNvPr id="701" name="Группа 318"/>
              <p:cNvGrpSpPr>
                <a:grpSpLocks/>
              </p:cNvGrpSpPr>
              <p:nvPr/>
            </p:nvGrpSpPr>
            <p:grpSpPr bwMode="auto">
              <a:xfrm>
                <a:off x="7774594" y="924637"/>
                <a:ext cx="272237" cy="174492"/>
                <a:chOff x="5778048" y="1384091"/>
                <a:chExt cx="240162" cy="175533"/>
              </a:xfrm>
            </p:grpSpPr>
            <p:sp>
              <p:nvSpPr>
                <p:cNvPr id="710" name="Прямоугольник 709"/>
                <p:cNvSpPr/>
                <p:nvPr/>
              </p:nvSpPr>
              <p:spPr>
                <a:xfrm>
                  <a:off x="5778048" y="1423555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9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3" name="Группа 315"/>
              <p:cNvGrpSpPr>
                <a:grpSpLocks/>
              </p:cNvGrpSpPr>
              <p:nvPr/>
            </p:nvGrpSpPr>
            <p:grpSpPr bwMode="auto">
              <a:xfrm>
                <a:off x="7482732" y="930982"/>
                <a:ext cx="275411" cy="178635"/>
                <a:chOff x="5775249" y="1384089"/>
                <a:chExt cx="242961" cy="179701"/>
              </a:xfrm>
            </p:grpSpPr>
            <p:sp>
              <p:nvSpPr>
                <p:cNvPr id="708" name="Прямоугольник 707"/>
                <p:cNvSpPr/>
                <p:nvPr/>
              </p:nvSpPr>
              <p:spPr>
                <a:xfrm>
                  <a:off x="5775249" y="1426386"/>
                  <a:ext cx="182055" cy="13740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94" name="TextBox 685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89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05" name="Группа 849"/>
            <p:cNvGrpSpPr>
              <a:grpSpLocks/>
            </p:cNvGrpSpPr>
            <p:nvPr/>
          </p:nvGrpSpPr>
          <p:grpSpPr bwMode="auto">
            <a:xfrm rot="5858217">
              <a:off x="6782830" y="6946954"/>
              <a:ext cx="1523769" cy="174623"/>
              <a:chOff x="6523055" y="911201"/>
              <a:chExt cx="1523769" cy="174623"/>
            </a:xfrm>
          </p:grpSpPr>
          <p:grpSp>
            <p:nvGrpSpPr>
              <p:cNvPr id="70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704" name="Прямоугольник 703"/>
                <p:cNvSpPr/>
                <p:nvPr/>
              </p:nvSpPr>
              <p:spPr>
                <a:xfrm>
                  <a:off x="5782207" y="1417885"/>
                  <a:ext cx="180654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9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7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709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702" name="Прямоугольник 701"/>
                  <p:cNvSpPr/>
                  <p:nvPr/>
                </p:nvSpPr>
                <p:spPr>
                  <a:xfrm>
                    <a:off x="5765707" y="1441852"/>
                    <a:ext cx="183455" cy="13574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88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11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700" name="Прямоугольник 699"/>
                  <p:cNvSpPr/>
                  <p:nvPr/>
                </p:nvSpPr>
                <p:spPr>
                  <a:xfrm>
                    <a:off x="5780871" y="1418167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8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12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698" name="Прямоугольник 697"/>
                  <p:cNvSpPr/>
                  <p:nvPr/>
                </p:nvSpPr>
                <p:spPr>
                  <a:xfrm>
                    <a:off x="5774147" y="1423957"/>
                    <a:ext cx="1848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8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13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696" name="Прямоугольник 695"/>
                  <p:cNvSpPr/>
                  <p:nvPr/>
                </p:nvSpPr>
                <p:spPr>
                  <a:xfrm>
                    <a:off x="5771969" y="1432913"/>
                    <a:ext cx="1848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82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714" name="Группа 336"/>
            <p:cNvGrpSpPr>
              <a:grpSpLocks/>
            </p:cNvGrpSpPr>
            <p:nvPr/>
          </p:nvGrpSpPr>
          <p:grpSpPr bwMode="auto">
            <a:xfrm rot="6897505">
              <a:off x="4107070" y="4688529"/>
              <a:ext cx="552020" cy="222195"/>
              <a:chOff x="7494804" y="924632"/>
              <a:chExt cx="552020" cy="185603"/>
            </a:xfrm>
          </p:grpSpPr>
          <p:grpSp>
            <p:nvGrpSpPr>
              <p:cNvPr id="716" name="Группа 318"/>
              <p:cNvGrpSpPr>
                <a:grpSpLocks/>
              </p:cNvGrpSpPr>
              <p:nvPr/>
            </p:nvGrpSpPr>
            <p:grpSpPr bwMode="auto">
              <a:xfrm>
                <a:off x="7783497" y="924632"/>
                <a:ext cx="263327" cy="177744"/>
                <a:chOff x="5785908" y="1384091"/>
                <a:chExt cx="232302" cy="178805"/>
              </a:xfrm>
            </p:grpSpPr>
            <p:sp>
              <p:nvSpPr>
                <p:cNvPr id="688" name="Прямоугольник 687"/>
                <p:cNvSpPr/>
                <p:nvPr/>
              </p:nvSpPr>
              <p:spPr>
                <a:xfrm>
                  <a:off x="5790670" y="1426827"/>
                  <a:ext cx="187657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7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18" name="Группа 315"/>
              <p:cNvGrpSpPr>
                <a:grpSpLocks/>
              </p:cNvGrpSpPr>
              <p:nvPr/>
            </p:nvGrpSpPr>
            <p:grpSpPr bwMode="auto">
              <a:xfrm>
                <a:off x="7494804" y="930979"/>
                <a:ext cx="263328" cy="179256"/>
                <a:chOff x="5785907" y="1384089"/>
                <a:chExt cx="232302" cy="180326"/>
              </a:xfrm>
            </p:grpSpPr>
            <p:sp>
              <p:nvSpPr>
                <p:cNvPr id="686" name="Прямоугольник 685"/>
                <p:cNvSpPr/>
                <p:nvPr/>
              </p:nvSpPr>
              <p:spPr>
                <a:xfrm>
                  <a:off x="5807953" y="1428346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72" name="TextBox 663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89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84" name="Прямоугольник 51"/>
            <p:cNvSpPr>
              <a:spLocks noChangeArrowheads="1"/>
            </p:cNvSpPr>
            <p:nvPr/>
          </p:nvSpPr>
          <p:spPr bwMode="auto">
            <a:xfrm rot="458211">
              <a:off x="4861842" y="4693486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5" name="Прямоугольник 51"/>
            <p:cNvSpPr>
              <a:spLocks noChangeArrowheads="1"/>
            </p:cNvSpPr>
            <p:nvPr/>
          </p:nvSpPr>
          <p:spPr bwMode="auto">
            <a:xfrm rot="241416">
              <a:off x="3180410" y="4534638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6" name="Прямоугольник 51"/>
            <p:cNvSpPr>
              <a:spLocks noChangeArrowheads="1"/>
            </p:cNvSpPr>
            <p:nvPr/>
          </p:nvSpPr>
          <p:spPr bwMode="auto">
            <a:xfrm rot="5563556">
              <a:off x="2931584" y="491239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7" name="Прямоугольник 51"/>
            <p:cNvSpPr>
              <a:spLocks noChangeArrowheads="1"/>
            </p:cNvSpPr>
            <p:nvPr/>
          </p:nvSpPr>
          <p:spPr bwMode="auto">
            <a:xfrm rot="5809391">
              <a:off x="6775399" y="6925750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8" name="Прямоугольник 51"/>
            <p:cNvSpPr>
              <a:spLocks noChangeArrowheads="1"/>
            </p:cNvSpPr>
            <p:nvPr/>
          </p:nvSpPr>
          <p:spPr bwMode="auto">
            <a:xfrm rot="6104266">
              <a:off x="3702681" y="4805550"/>
              <a:ext cx="1107294" cy="489607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9" name="Прямоугольник 51"/>
            <p:cNvSpPr>
              <a:spLocks noChangeArrowheads="1"/>
            </p:cNvSpPr>
            <p:nvPr/>
          </p:nvSpPr>
          <p:spPr bwMode="auto">
            <a:xfrm rot="6292796">
              <a:off x="4487111" y="5137732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20" name="Группа 336"/>
            <p:cNvGrpSpPr>
              <a:grpSpLocks/>
            </p:cNvGrpSpPr>
            <p:nvPr/>
          </p:nvGrpSpPr>
          <p:grpSpPr bwMode="auto">
            <a:xfrm rot="6343780">
              <a:off x="3356268" y="4896753"/>
              <a:ext cx="553815" cy="235276"/>
              <a:chOff x="7493009" y="924635"/>
              <a:chExt cx="553815" cy="196529"/>
            </a:xfrm>
          </p:grpSpPr>
          <p:grpSp>
            <p:nvGrpSpPr>
              <p:cNvPr id="721" name="Группа 318"/>
              <p:cNvGrpSpPr>
                <a:grpSpLocks/>
              </p:cNvGrpSpPr>
              <p:nvPr/>
            </p:nvGrpSpPr>
            <p:grpSpPr bwMode="auto">
              <a:xfrm>
                <a:off x="7783497" y="924635"/>
                <a:ext cx="263327" cy="167082"/>
                <a:chOff x="5785908" y="1384091"/>
                <a:chExt cx="232302" cy="168079"/>
              </a:xfrm>
            </p:grpSpPr>
            <p:sp>
              <p:nvSpPr>
                <p:cNvPr id="682" name="Прямоугольник 681"/>
                <p:cNvSpPr/>
                <p:nvPr/>
              </p:nvSpPr>
              <p:spPr>
                <a:xfrm>
                  <a:off x="5795648" y="1416101"/>
                  <a:ext cx="180654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6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22" name="Группа 315"/>
              <p:cNvGrpSpPr>
                <a:grpSpLocks/>
              </p:cNvGrpSpPr>
              <p:nvPr/>
            </p:nvGrpSpPr>
            <p:grpSpPr bwMode="auto">
              <a:xfrm>
                <a:off x="7493009" y="930979"/>
                <a:ext cx="265113" cy="190185"/>
                <a:chOff x="5784331" y="1384087"/>
                <a:chExt cx="233877" cy="191320"/>
              </a:xfrm>
            </p:grpSpPr>
            <p:sp>
              <p:nvSpPr>
                <p:cNvPr id="680" name="Прямоугольник 679"/>
                <p:cNvSpPr/>
                <p:nvPr/>
              </p:nvSpPr>
              <p:spPr>
                <a:xfrm>
                  <a:off x="5784331" y="1440672"/>
                  <a:ext cx="182055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66" name="TextBox 657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87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91" name="Прямоугольник 51"/>
            <p:cNvSpPr>
              <a:spLocks noChangeArrowheads="1"/>
            </p:cNvSpPr>
            <p:nvPr/>
          </p:nvSpPr>
          <p:spPr bwMode="auto">
            <a:xfrm rot="6483448">
              <a:off x="3368423" y="4932675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24" name="Группа 336"/>
            <p:cNvGrpSpPr>
              <a:grpSpLocks/>
            </p:cNvGrpSpPr>
            <p:nvPr/>
          </p:nvGrpSpPr>
          <p:grpSpPr bwMode="auto">
            <a:xfrm rot="5245255">
              <a:off x="3977449" y="5221979"/>
              <a:ext cx="552025" cy="237413"/>
              <a:chOff x="7494804" y="924633"/>
              <a:chExt cx="552025" cy="198315"/>
            </a:xfrm>
          </p:grpSpPr>
          <p:grpSp>
            <p:nvGrpSpPr>
              <p:cNvPr id="726" name="Группа 318"/>
              <p:cNvGrpSpPr>
                <a:grpSpLocks/>
              </p:cNvGrpSpPr>
              <p:nvPr/>
            </p:nvGrpSpPr>
            <p:grpSpPr bwMode="auto">
              <a:xfrm>
                <a:off x="7765790" y="924633"/>
                <a:ext cx="281039" cy="165524"/>
                <a:chOff x="5770283" y="1384091"/>
                <a:chExt cx="247927" cy="166512"/>
              </a:xfrm>
            </p:grpSpPr>
            <p:sp>
              <p:nvSpPr>
                <p:cNvPr id="676" name="Прямоугольник 675"/>
                <p:cNvSpPr/>
                <p:nvPr/>
              </p:nvSpPr>
              <p:spPr>
                <a:xfrm>
                  <a:off x="5770283" y="1414534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6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27" name="Группа 315"/>
              <p:cNvGrpSpPr>
                <a:grpSpLocks/>
              </p:cNvGrpSpPr>
              <p:nvPr/>
            </p:nvGrpSpPr>
            <p:grpSpPr bwMode="auto">
              <a:xfrm>
                <a:off x="7494804" y="930986"/>
                <a:ext cx="263328" cy="191962"/>
                <a:chOff x="5785907" y="1384090"/>
                <a:chExt cx="232302" cy="193107"/>
              </a:xfrm>
            </p:grpSpPr>
            <p:sp>
              <p:nvSpPr>
                <p:cNvPr id="674" name="Прямоугольник 673"/>
                <p:cNvSpPr/>
                <p:nvPr/>
              </p:nvSpPr>
              <p:spPr>
                <a:xfrm>
                  <a:off x="5797674" y="1442461"/>
                  <a:ext cx="182055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60" name="TextBox 651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0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28" name="Группа 336"/>
            <p:cNvGrpSpPr>
              <a:grpSpLocks/>
            </p:cNvGrpSpPr>
            <p:nvPr/>
          </p:nvGrpSpPr>
          <p:grpSpPr bwMode="auto">
            <a:xfrm rot="-212612">
              <a:off x="4838007" y="5437594"/>
              <a:ext cx="556417" cy="187462"/>
              <a:chOff x="7490419" y="915791"/>
              <a:chExt cx="556417" cy="156590"/>
            </a:xfrm>
          </p:grpSpPr>
          <p:grpSp>
            <p:nvGrpSpPr>
              <p:cNvPr id="729" name="Группа 318"/>
              <p:cNvGrpSpPr>
                <a:grpSpLocks/>
              </p:cNvGrpSpPr>
              <p:nvPr/>
            </p:nvGrpSpPr>
            <p:grpSpPr bwMode="auto">
              <a:xfrm>
                <a:off x="7777028" y="915791"/>
                <a:ext cx="269808" cy="150248"/>
                <a:chOff x="5780191" y="1375189"/>
                <a:chExt cx="238019" cy="151144"/>
              </a:xfrm>
            </p:grpSpPr>
            <p:sp>
              <p:nvSpPr>
                <p:cNvPr id="670" name="Прямоугольник 669"/>
                <p:cNvSpPr/>
                <p:nvPr/>
              </p:nvSpPr>
              <p:spPr>
                <a:xfrm>
                  <a:off x="5780191" y="1375189"/>
                  <a:ext cx="182066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5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30" name="Группа 315"/>
              <p:cNvGrpSpPr>
                <a:grpSpLocks/>
              </p:cNvGrpSpPr>
              <p:nvPr/>
            </p:nvGrpSpPr>
            <p:grpSpPr bwMode="auto">
              <a:xfrm>
                <a:off x="7490419" y="920887"/>
                <a:ext cx="267676" cy="151494"/>
                <a:chOff x="5782070" y="1373934"/>
                <a:chExt cx="236139" cy="152398"/>
              </a:xfrm>
            </p:grpSpPr>
            <p:sp>
              <p:nvSpPr>
                <p:cNvPr id="668" name="Прямоугольник 667"/>
                <p:cNvSpPr/>
                <p:nvPr/>
              </p:nvSpPr>
              <p:spPr>
                <a:xfrm>
                  <a:off x="5782070" y="1373934"/>
                  <a:ext cx="182066" cy="11738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54" name="TextBox 645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3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31" name="Группа 336"/>
            <p:cNvGrpSpPr>
              <a:grpSpLocks/>
            </p:cNvGrpSpPr>
            <p:nvPr/>
          </p:nvGrpSpPr>
          <p:grpSpPr bwMode="auto">
            <a:xfrm rot="6256108">
              <a:off x="4434117" y="5106101"/>
              <a:ext cx="552031" cy="220500"/>
              <a:chOff x="7494804" y="924635"/>
              <a:chExt cx="552031" cy="184187"/>
            </a:xfrm>
          </p:grpSpPr>
          <p:grpSp>
            <p:nvGrpSpPr>
              <p:cNvPr id="732" name="Группа 318"/>
              <p:cNvGrpSpPr>
                <a:grpSpLocks/>
              </p:cNvGrpSpPr>
              <p:nvPr/>
            </p:nvGrpSpPr>
            <p:grpSpPr bwMode="auto">
              <a:xfrm>
                <a:off x="7782900" y="924635"/>
                <a:ext cx="263935" cy="184187"/>
                <a:chOff x="5785372" y="1384091"/>
                <a:chExt cx="232838" cy="185286"/>
              </a:xfrm>
            </p:grpSpPr>
            <p:sp>
              <p:nvSpPr>
                <p:cNvPr id="664" name="Прямоугольник 663"/>
                <p:cNvSpPr/>
                <p:nvPr/>
              </p:nvSpPr>
              <p:spPr>
                <a:xfrm>
                  <a:off x="5785372" y="1430640"/>
                  <a:ext cx="183455" cy="13873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5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34" name="Группа 315"/>
              <p:cNvGrpSpPr>
                <a:grpSpLocks/>
              </p:cNvGrpSpPr>
              <p:nvPr/>
            </p:nvGrpSpPr>
            <p:grpSpPr bwMode="auto">
              <a:xfrm>
                <a:off x="7494804" y="930987"/>
                <a:ext cx="263328" cy="175061"/>
                <a:chOff x="5785907" y="1384089"/>
                <a:chExt cx="232302" cy="176105"/>
              </a:xfrm>
            </p:grpSpPr>
            <p:sp>
              <p:nvSpPr>
                <p:cNvPr id="662" name="Прямоугольник 661"/>
                <p:cNvSpPr/>
                <p:nvPr/>
              </p:nvSpPr>
              <p:spPr>
                <a:xfrm>
                  <a:off x="5791099" y="1424125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48" name="TextBox 6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89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36" name="Группа 336"/>
            <p:cNvGrpSpPr>
              <a:grpSpLocks/>
            </p:cNvGrpSpPr>
            <p:nvPr/>
          </p:nvGrpSpPr>
          <p:grpSpPr bwMode="auto">
            <a:xfrm rot="8503547">
              <a:off x="5405887" y="5122805"/>
              <a:ext cx="552021" cy="205432"/>
              <a:chOff x="7494803" y="924639"/>
              <a:chExt cx="552021" cy="171601"/>
            </a:xfrm>
          </p:grpSpPr>
          <p:grpSp>
            <p:nvGrpSpPr>
              <p:cNvPr id="738" name="Группа 318"/>
              <p:cNvGrpSpPr>
                <a:grpSpLocks/>
              </p:cNvGrpSpPr>
              <p:nvPr/>
            </p:nvGrpSpPr>
            <p:grpSpPr bwMode="auto">
              <a:xfrm>
                <a:off x="7783497" y="924639"/>
                <a:ext cx="263327" cy="171601"/>
                <a:chOff x="5785908" y="1384095"/>
                <a:chExt cx="232302" cy="172625"/>
              </a:xfrm>
            </p:grpSpPr>
            <p:sp>
              <p:nvSpPr>
                <p:cNvPr id="658" name="Прямоугольник 657"/>
                <p:cNvSpPr/>
                <p:nvPr/>
              </p:nvSpPr>
              <p:spPr>
                <a:xfrm>
                  <a:off x="5791346" y="1421992"/>
                  <a:ext cx="183467" cy="13472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4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0" name="Группа 315"/>
              <p:cNvGrpSpPr>
                <a:grpSpLocks/>
              </p:cNvGrpSpPr>
              <p:nvPr/>
            </p:nvGrpSpPr>
            <p:grpSpPr bwMode="auto">
              <a:xfrm>
                <a:off x="7494803" y="930993"/>
                <a:ext cx="263328" cy="161293"/>
                <a:chOff x="5785906" y="1384096"/>
                <a:chExt cx="232302" cy="162255"/>
              </a:xfrm>
            </p:grpSpPr>
            <p:sp>
              <p:nvSpPr>
                <p:cNvPr id="656" name="Прямоугольник 655"/>
                <p:cNvSpPr/>
                <p:nvPr/>
              </p:nvSpPr>
              <p:spPr>
                <a:xfrm>
                  <a:off x="5812611" y="1410289"/>
                  <a:ext cx="1834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42" name="TextBox 633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6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96" name="Прямоугольник 51"/>
            <p:cNvSpPr>
              <a:spLocks noChangeArrowheads="1"/>
            </p:cNvSpPr>
            <p:nvPr/>
          </p:nvSpPr>
          <p:spPr bwMode="auto">
            <a:xfrm rot="8558315">
              <a:off x="5457786" y="5115148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97" name="Прямоугольник 51"/>
            <p:cNvSpPr>
              <a:spLocks noChangeArrowheads="1"/>
            </p:cNvSpPr>
            <p:nvPr/>
          </p:nvSpPr>
          <p:spPr bwMode="auto">
            <a:xfrm rot="10800000">
              <a:off x="4836918" y="5443542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98" name="Прямоугольник 51"/>
            <p:cNvSpPr>
              <a:spLocks noChangeArrowheads="1"/>
            </p:cNvSpPr>
            <p:nvPr/>
          </p:nvSpPr>
          <p:spPr bwMode="auto">
            <a:xfrm rot="8883127">
              <a:off x="6371374" y="5104698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99" name="Прямоугольник 51"/>
            <p:cNvSpPr>
              <a:spLocks noChangeArrowheads="1"/>
            </p:cNvSpPr>
            <p:nvPr/>
          </p:nvSpPr>
          <p:spPr bwMode="auto">
            <a:xfrm rot="-9974692">
              <a:off x="6949600" y="4991172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42" name="Группа 849"/>
            <p:cNvGrpSpPr>
              <a:grpSpLocks/>
            </p:cNvGrpSpPr>
            <p:nvPr/>
          </p:nvGrpSpPr>
          <p:grpSpPr bwMode="auto">
            <a:xfrm rot="5858217">
              <a:off x="6326990" y="6928960"/>
              <a:ext cx="1523769" cy="174623"/>
              <a:chOff x="6523055" y="911201"/>
              <a:chExt cx="1523769" cy="174623"/>
            </a:xfrm>
          </p:grpSpPr>
          <p:grpSp>
            <p:nvGrpSpPr>
              <p:cNvPr id="74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652" name="Прямоугольник 651"/>
                <p:cNvSpPr/>
                <p:nvPr/>
              </p:nvSpPr>
              <p:spPr>
                <a:xfrm>
                  <a:off x="5788192" y="1416645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3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4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746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650" name="Прямоугольник 649"/>
                  <p:cNvSpPr/>
                  <p:nvPr/>
                </p:nvSpPr>
                <p:spPr>
                  <a:xfrm>
                    <a:off x="5771325" y="1426375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3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48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648" name="Прямоугольник 647"/>
                  <p:cNvSpPr/>
                  <p:nvPr/>
                </p:nvSpPr>
                <p:spPr>
                  <a:xfrm>
                    <a:off x="5789183" y="1435915"/>
                    <a:ext cx="183454" cy="13574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3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49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646" name="Прямоугольник 645"/>
                  <p:cNvSpPr/>
                  <p:nvPr/>
                </p:nvSpPr>
                <p:spPr>
                  <a:xfrm>
                    <a:off x="5783571" y="1416069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32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50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644" name="Прямоугольник 643"/>
                  <p:cNvSpPr/>
                  <p:nvPr/>
                </p:nvSpPr>
                <p:spPr>
                  <a:xfrm>
                    <a:off x="5779176" y="1430197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30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401" name="Прямоугольник 51"/>
            <p:cNvSpPr>
              <a:spLocks noChangeArrowheads="1"/>
            </p:cNvSpPr>
            <p:nvPr/>
          </p:nvSpPr>
          <p:spPr bwMode="auto">
            <a:xfrm rot="5809391">
              <a:off x="6319559" y="6907756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51" name="Группа 336"/>
            <p:cNvGrpSpPr>
              <a:grpSpLocks/>
            </p:cNvGrpSpPr>
            <p:nvPr/>
          </p:nvGrpSpPr>
          <p:grpSpPr bwMode="auto">
            <a:xfrm rot="5400000">
              <a:off x="7467820" y="5642435"/>
              <a:ext cx="552020" cy="193221"/>
              <a:chOff x="7494804" y="924639"/>
              <a:chExt cx="552020" cy="161401"/>
            </a:xfrm>
          </p:grpSpPr>
          <p:grpSp>
            <p:nvGrpSpPr>
              <p:cNvPr id="752" name="Группа 318"/>
              <p:cNvGrpSpPr>
                <a:grpSpLocks/>
              </p:cNvGrpSpPr>
              <p:nvPr/>
            </p:nvGrpSpPr>
            <p:grpSpPr bwMode="auto">
              <a:xfrm>
                <a:off x="7783497" y="924639"/>
                <a:ext cx="263327" cy="156100"/>
                <a:chOff x="5785908" y="1384091"/>
                <a:chExt cx="232302" cy="157031"/>
              </a:xfrm>
            </p:grpSpPr>
            <p:sp>
              <p:nvSpPr>
                <p:cNvPr id="636" name="Прямоугольник 635"/>
                <p:cNvSpPr/>
                <p:nvPr/>
              </p:nvSpPr>
              <p:spPr>
                <a:xfrm>
                  <a:off x="5805226" y="1406387"/>
                  <a:ext cx="180654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2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3" name="Группа 315"/>
              <p:cNvGrpSpPr>
                <a:grpSpLocks/>
              </p:cNvGrpSpPr>
              <p:nvPr/>
            </p:nvGrpSpPr>
            <p:grpSpPr bwMode="auto">
              <a:xfrm>
                <a:off x="7494804" y="930987"/>
                <a:ext cx="263328" cy="155053"/>
                <a:chOff x="5785907" y="1384092"/>
                <a:chExt cx="232302" cy="155978"/>
              </a:xfrm>
            </p:grpSpPr>
            <p:sp>
              <p:nvSpPr>
                <p:cNvPr id="634" name="Прямоугольник 633"/>
                <p:cNvSpPr/>
                <p:nvPr/>
              </p:nvSpPr>
              <p:spPr>
                <a:xfrm>
                  <a:off x="5803626" y="1405335"/>
                  <a:ext cx="180655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2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54" name="Группа 336"/>
            <p:cNvGrpSpPr>
              <a:grpSpLocks/>
            </p:cNvGrpSpPr>
            <p:nvPr/>
          </p:nvGrpSpPr>
          <p:grpSpPr bwMode="auto">
            <a:xfrm rot="5400000">
              <a:off x="7021961" y="5607472"/>
              <a:ext cx="552020" cy="193700"/>
              <a:chOff x="7494804" y="924634"/>
              <a:chExt cx="552020" cy="161801"/>
            </a:xfrm>
          </p:grpSpPr>
          <p:grpSp>
            <p:nvGrpSpPr>
              <p:cNvPr id="756" name="Группа 318"/>
              <p:cNvGrpSpPr>
                <a:grpSpLocks/>
              </p:cNvGrpSpPr>
              <p:nvPr/>
            </p:nvGrpSpPr>
            <p:grpSpPr bwMode="auto">
              <a:xfrm>
                <a:off x="7783497" y="924634"/>
                <a:ext cx="263327" cy="156499"/>
                <a:chOff x="5785908" y="1384091"/>
                <a:chExt cx="232302" cy="157433"/>
              </a:xfrm>
            </p:grpSpPr>
            <p:sp>
              <p:nvSpPr>
                <p:cNvPr id="630" name="Прямоугольник 629"/>
                <p:cNvSpPr/>
                <p:nvPr/>
              </p:nvSpPr>
              <p:spPr>
                <a:xfrm>
                  <a:off x="5805049" y="1406788"/>
                  <a:ext cx="180654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1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8" name="Группа 315"/>
              <p:cNvGrpSpPr>
                <a:grpSpLocks/>
              </p:cNvGrpSpPr>
              <p:nvPr/>
            </p:nvGrpSpPr>
            <p:grpSpPr bwMode="auto">
              <a:xfrm>
                <a:off x="7494804" y="930982"/>
                <a:ext cx="263328" cy="155453"/>
                <a:chOff x="5785907" y="1384092"/>
                <a:chExt cx="232302" cy="156381"/>
              </a:xfrm>
            </p:grpSpPr>
            <p:sp>
              <p:nvSpPr>
                <p:cNvPr id="628" name="Прямоугольник 627"/>
                <p:cNvSpPr/>
                <p:nvPr/>
              </p:nvSpPr>
              <p:spPr>
                <a:xfrm>
                  <a:off x="5803449" y="1405737"/>
                  <a:ext cx="180655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1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60" name="Группа 336"/>
            <p:cNvGrpSpPr>
              <a:grpSpLocks/>
            </p:cNvGrpSpPr>
            <p:nvPr/>
          </p:nvGrpSpPr>
          <p:grpSpPr bwMode="auto">
            <a:xfrm rot="6799916">
              <a:off x="6701826" y="5644639"/>
              <a:ext cx="552019" cy="184470"/>
              <a:chOff x="7494805" y="924639"/>
              <a:chExt cx="552019" cy="154091"/>
            </a:xfrm>
          </p:grpSpPr>
          <p:grpSp>
            <p:nvGrpSpPr>
              <p:cNvPr id="762" name="Группа 318"/>
              <p:cNvGrpSpPr>
                <a:grpSpLocks/>
              </p:cNvGrpSpPr>
              <p:nvPr/>
            </p:nvGrpSpPr>
            <p:grpSpPr bwMode="auto">
              <a:xfrm>
                <a:off x="7783497" y="924639"/>
                <a:ext cx="263327" cy="154091"/>
                <a:chOff x="5785908" y="1384091"/>
                <a:chExt cx="232302" cy="155010"/>
              </a:xfrm>
            </p:grpSpPr>
            <p:sp>
              <p:nvSpPr>
                <p:cNvPr id="624" name="Прямоугольник 623"/>
                <p:cNvSpPr/>
                <p:nvPr/>
              </p:nvSpPr>
              <p:spPr>
                <a:xfrm>
                  <a:off x="5794878" y="1416372"/>
                  <a:ext cx="180654" cy="12272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1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4" name="Группа 315"/>
              <p:cNvGrpSpPr>
                <a:grpSpLocks/>
              </p:cNvGrpSpPr>
              <p:nvPr/>
            </p:nvGrpSpPr>
            <p:grpSpPr bwMode="auto">
              <a:xfrm>
                <a:off x="7494805" y="930984"/>
                <a:ext cx="263328" cy="145440"/>
                <a:chOff x="5785908" y="1384092"/>
                <a:chExt cx="232302" cy="146308"/>
              </a:xfrm>
            </p:grpSpPr>
            <p:sp>
              <p:nvSpPr>
                <p:cNvPr id="622" name="Прямоугольник 621"/>
                <p:cNvSpPr/>
                <p:nvPr/>
              </p:nvSpPr>
              <p:spPr>
                <a:xfrm>
                  <a:off x="5789298" y="1407671"/>
                  <a:ext cx="182055" cy="12272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0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65" name="Группа 336"/>
            <p:cNvGrpSpPr>
              <a:grpSpLocks/>
            </p:cNvGrpSpPr>
            <p:nvPr/>
          </p:nvGrpSpPr>
          <p:grpSpPr bwMode="auto">
            <a:xfrm rot="6799916">
              <a:off x="6164655" y="5775674"/>
              <a:ext cx="552013" cy="182328"/>
              <a:chOff x="7494804" y="924633"/>
              <a:chExt cx="552013" cy="152302"/>
            </a:xfrm>
          </p:grpSpPr>
          <p:grpSp>
            <p:nvGrpSpPr>
              <p:cNvPr id="766" name="Группа 318"/>
              <p:cNvGrpSpPr>
                <a:grpSpLocks/>
              </p:cNvGrpSpPr>
              <p:nvPr/>
            </p:nvGrpSpPr>
            <p:grpSpPr bwMode="auto">
              <a:xfrm>
                <a:off x="7776944" y="924633"/>
                <a:ext cx="269873" cy="141403"/>
                <a:chOff x="5780133" y="1384091"/>
                <a:chExt cx="238077" cy="142247"/>
              </a:xfrm>
            </p:grpSpPr>
            <p:sp>
              <p:nvSpPr>
                <p:cNvPr id="618" name="Прямоугольник 617"/>
                <p:cNvSpPr/>
                <p:nvPr/>
              </p:nvSpPr>
              <p:spPr>
                <a:xfrm>
                  <a:off x="5780133" y="1403209"/>
                  <a:ext cx="182055" cy="12139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0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8" name="Группа 315"/>
              <p:cNvGrpSpPr>
                <a:grpSpLocks/>
              </p:cNvGrpSpPr>
              <p:nvPr/>
            </p:nvGrpSpPr>
            <p:grpSpPr bwMode="auto">
              <a:xfrm>
                <a:off x="7494804" y="930983"/>
                <a:ext cx="263328" cy="145952"/>
                <a:chOff x="5785907" y="1384091"/>
                <a:chExt cx="232302" cy="146823"/>
              </a:xfrm>
            </p:grpSpPr>
            <p:sp>
              <p:nvSpPr>
                <p:cNvPr id="616" name="Прямоугольник 615"/>
                <p:cNvSpPr/>
                <p:nvPr/>
              </p:nvSpPr>
              <p:spPr>
                <a:xfrm>
                  <a:off x="5798126" y="1409519"/>
                  <a:ext cx="183455" cy="12139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0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1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70" name="Группа 849"/>
            <p:cNvGrpSpPr>
              <a:grpSpLocks/>
            </p:cNvGrpSpPr>
            <p:nvPr/>
          </p:nvGrpSpPr>
          <p:grpSpPr bwMode="auto">
            <a:xfrm rot="-516897">
              <a:off x="5337449" y="6062634"/>
              <a:ext cx="861538" cy="174622"/>
              <a:chOff x="7185286" y="911201"/>
              <a:chExt cx="861538" cy="174622"/>
            </a:xfrm>
          </p:grpSpPr>
          <p:grpSp>
            <p:nvGrpSpPr>
              <p:cNvPr id="77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612" name="Прямоугольник 611"/>
                <p:cNvSpPr/>
                <p:nvPr/>
              </p:nvSpPr>
              <p:spPr>
                <a:xfrm>
                  <a:off x="5791310" y="1351048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9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72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77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610" name="Прямоугольник 609"/>
                  <p:cNvSpPr/>
                  <p:nvPr/>
                </p:nvSpPr>
                <p:spPr>
                  <a:xfrm>
                    <a:off x="5790485" y="1347021"/>
                    <a:ext cx="182065" cy="132544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9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7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608" name="Прямоугольник 607"/>
                  <p:cNvSpPr/>
                  <p:nvPr/>
                </p:nvSpPr>
                <p:spPr>
                  <a:xfrm>
                    <a:off x="5772440" y="1345979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9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775" name="Группа 849"/>
            <p:cNvGrpSpPr>
              <a:grpSpLocks/>
            </p:cNvGrpSpPr>
            <p:nvPr/>
          </p:nvGrpSpPr>
          <p:grpSpPr bwMode="auto">
            <a:xfrm rot="-516897">
              <a:off x="5489849" y="6491262"/>
              <a:ext cx="861538" cy="174622"/>
              <a:chOff x="7185286" y="911201"/>
              <a:chExt cx="861538" cy="174622"/>
            </a:xfrm>
          </p:grpSpPr>
          <p:grpSp>
            <p:nvGrpSpPr>
              <p:cNvPr id="77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602" name="Прямоугольник 601"/>
                <p:cNvSpPr/>
                <p:nvPr/>
              </p:nvSpPr>
              <p:spPr>
                <a:xfrm>
                  <a:off x="5791317" y="1351034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8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78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780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600" name="Прямоугольник 599"/>
                  <p:cNvSpPr/>
                  <p:nvPr/>
                </p:nvSpPr>
                <p:spPr>
                  <a:xfrm>
                    <a:off x="5789204" y="1345298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8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82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98" name="Прямоугольник 597"/>
                  <p:cNvSpPr/>
                  <p:nvPr/>
                </p:nvSpPr>
                <p:spPr>
                  <a:xfrm>
                    <a:off x="5771272" y="1344147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8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784" name="Группа 849"/>
            <p:cNvGrpSpPr>
              <a:grpSpLocks/>
            </p:cNvGrpSpPr>
            <p:nvPr/>
          </p:nvGrpSpPr>
          <p:grpSpPr bwMode="auto">
            <a:xfrm rot="6264821">
              <a:off x="5733194" y="7131865"/>
              <a:ext cx="861538" cy="174622"/>
              <a:chOff x="7185286" y="911201"/>
              <a:chExt cx="861538" cy="174622"/>
            </a:xfrm>
          </p:grpSpPr>
          <p:grpSp>
            <p:nvGrpSpPr>
              <p:cNvPr id="78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92" name="Прямоугольник 591"/>
                <p:cNvSpPr/>
                <p:nvPr/>
              </p:nvSpPr>
              <p:spPr>
                <a:xfrm>
                  <a:off x="5784031" y="1400354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7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87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788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90" name="Прямоугольник 589"/>
                  <p:cNvSpPr/>
                  <p:nvPr/>
                </p:nvSpPr>
                <p:spPr>
                  <a:xfrm>
                    <a:off x="5786446" y="1417667"/>
                    <a:ext cx="1834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7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90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88" name="Прямоугольник 587"/>
                  <p:cNvSpPr/>
                  <p:nvPr/>
                </p:nvSpPr>
                <p:spPr>
                  <a:xfrm>
                    <a:off x="5772660" y="1432574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7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792" name="Группа 849"/>
            <p:cNvGrpSpPr>
              <a:grpSpLocks/>
            </p:cNvGrpSpPr>
            <p:nvPr/>
          </p:nvGrpSpPr>
          <p:grpSpPr bwMode="auto">
            <a:xfrm rot="4890821">
              <a:off x="5191263" y="7060433"/>
              <a:ext cx="861538" cy="174622"/>
              <a:chOff x="7185286" y="911201"/>
              <a:chExt cx="861538" cy="174622"/>
            </a:xfrm>
          </p:grpSpPr>
          <p:grpSp>
            <p:nvGrpSpPr>
              <p:cNvPr id="79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82" name="Прямоугольник 581"/>
                <p:cNvSpPr/>
                <p:nvPr/>
              </p:nvSpPr>
              <p:spPr>
                <a:xfrm>
                  <a:off x="5778021" y="1416860"/>
                  <a:ext cx="184856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6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94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795" name="Группа 55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80" name="Прямоугольник 579"/>
                  <p:cNvSpPr/>
                  <p:nvPr/>
                </p:nvSpPr>
                <p:spPr>
                  <a:xfrm>
                    <a:off x="5777091" y="1425115"/>
                    <a:ext cx="1806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6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96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78" name="Прямоугольник 577"/>
                  <p:cNvSpPr/>
                  <p:nvPr/>
                </p:nvSpPr>
                <p:spPr>
                  <a:xfrm>
                    <a:off x="5759745" y="1418807"/>
                    <a:ext cx="1834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6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797" name="Группа 849"/>
            <p:cNvGrpSpPr>
              <a:grpSpLocks/>
            </p:cNvGrpSpPr>
            <p:nvPr/>
          </p:nvGrpSpPr>
          <p:grpSpPr bwMode="auto">
            <a:xfrm rot="4830889">
              <a:off x="4472884" y="6962572"/>
              <a:ext cx="1199853" cy="174622"/>
              <a:chOff x="6846971" y="911201"/>
              <a:chExt cx="1199853" cy="174622"/>
            </a:xfrm>
          </p:grpSpPr>
          <p:grpSp>
            <p:nvGrpSpPr>
              <p:cNvPr id="79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72" name="Прямоугольник 571"/>
                <p:cNvSpPr/>
                <p:nvPr/>
              </p:nvSpPr>
              <p:spPr>
                <a:xfrm>
                  <a:off x="5779142" y="1416136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5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00" name="Группа 1257"/>
              <p:cNvGrpSpPr>
                <a:grpSpLocks/>
              </p:cNvGrpSpPr>
              <p:nvPr/>
            </p:nvGrpSpPr>
            <p:grpSpPr bwMode="auto">
              <a:xfrm>
                <a:off x="6846971" y="917549"/>
                <a:ext cx="911160" cy="168274"/>
                <a:chOff x="4972040" y="1988116"/>
                <a:chExt cx="803805" cy="169278"/>
              </a:xfrm>
            </p:grpSpPr>
            <p:grpSp>
              <p:nvGrpSpPr>
                <p:cNvPr id="802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570" name="Прямоугольник 569"/>
                  <p:cNvSpPr/>
                  <p:nvPr/>
                </p:nvSpPr>
                <p:spPr>
                  <a:xfrm>
                    <a:off x="5762113" y="1417492"/>
                    <a:ext cx="183455" cy="13574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5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04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68" name="Прямоугольник 567"/>
                  <p:cNvSpPr/>
                  <p:nvPr/>
                </p:nvSpPr>
                <p:spPr>
                  <a:xfrm>
                    <a:off x="5757550" y="1408711"/>
                    <a:ext cx="1834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5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06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66" name="Прямоугольник 565"/>
                  <p:cNvSpPr/>
                  <p:nvPr/>
                </p:nvSpPr>
                <p:spPr>
                  <a:xfrm>
                    <a:off x="5769986" y="1417635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52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08" name="Группа 849"/>
            <p:cNvGrpSpPr>
              <a:grpSpLocks/>
            </p:cNvGrpSpPr>
            <p:nvPr/>
          </p:nvGrpSpPr>
          <p:grpSpPr bwMode="auto">
            <a:xfrm rot="6389767">
              <a:off x="6247504" y="7365698"/>
              <a:ext cx="861538" cy="174622"/>
              <a:chOff x="7185286" y="911201"/>
              <a:chExt cx="861538" cy="174622"/>
            </a:xfrm>
          </p:grpSpPr>
          <p:grpSp>
            <p:nvGrpSpPr>
              <p:cNvPr id="80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59" name="Прямоугольник 558"/>
                <p:cNvSpPr/>
                <p:nvPr/>
              </p:nvSpPr>
              <p:spPr>
                <a:xfrm>
                  <a:off x="5777034" y="1409980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10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1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57" name="Прямоугольник 556"/>
                  <p:cNvSpPr/>
                  <p:nvPr/>
                </p:nvSpPr>
                <p:spPr>
                  <a:xfrm>
                    <a:off x="5789837" y="1429481"/>
                    <a:ext cx="169450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4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55" name="Прямоугольник 554"/>
                  <p:cNvSpPr/>
                  <p:nvPr/>
                </p:nvSpPr>
                <p:spPr>
                  <a:xfrm>
                    <a:off x="5788342" y="1417956"/>
                    <a:ext cx="168050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4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15" name="Группа 336"/>
            <p:cNvGrpSpPr>
              <a:grpSpLocks/>
            </p:cNvGrpSpPr>
            <p:nvPr/>
          </p:nvGrpSpPr>
          <p:grpSpPr bwMode="auto">
            <a:xfrm rot="5236776">
              <a:off x="6508633" y="6470524"/>
              <a:ext cx="552029" cy="215735"/>
              <a:chOff x="7494804" y="924637"/>
              <a:chExt cx="552029" cy="180207"/>
            </a:xfrm>
          </p:grpSpPr>
          <p:grpSp>
            <p:nvGrpSpPr>
              <p:cNvPr id="816" name="Группа 318"/>
              <p:cNvGrpSpPr>
                <a:grpSpLocks/>
              </p:cNvGrpSpPr>
              <p:nvPr/>
            </p:nvGrpSpPr>
            <p:grpSpPr bwMode="auto">
              <a:xfrm>
                <a:off x="7766279" y="924637"/>
                <a:ext cx="280554" cy="157225"/>
                <a:chOff x="5770711" y="1384091"/>
                <a:chExt cx="247499" cy="158163"/>
              </a:xfrm>
            </p:grpSpPr>
            <p:sp>
              <p:nvSpPr>
                <p:cNvPr id="549" name="Прямоугольник 548"/>
                <p:cNvSpPr/>
                <p:nvPr/>
              </p:nvSpPr>
              <p:spPr>
                <a:xfrm>
                  <a:off x="5770711" y="1406185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3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17" name="Группа 315"/>
              <p:cNvGrpSpPr>
                <a:grpSpLocks/>
              </p:cNvGrpSpPr>
              <p:nvPr/>
            </p:nvGrpSpPr>
            <p:grpSpPr bwMode="auto">
              <a:xfrm>
                <a:off x="7494804" y="930988"/>
                <a:ext cx="263328" cy="173856"/>
                <a:chOff x="5785907" y="1384092"/>
                <a:chExt cx="232302" cy="174893"/>
              </a:xfrm>
            </p:grpSpPr>
            <p:sp>
              <p:nvSpPr>
                <p:cNvPr id="547" name="Прямоугольник 546"/>
                <p:cNvSpPr/>
                <p:nvPr/>
              </p:nvSpPr>
              <p:spPr>
                <a:xfrm>
                  <a:off x="5798479" y="1424250"/>
                  <a:ext cx="182055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18" name="Группа 336"/>
            <p:cNvGrpSpPr>
              <a:grpSpLocks/>
            </p:cNvGrpSpPr>
            <p:nvPr/>
          </p:nvGrpSpPr>
          <p:grpSpPr bwMode="auto">
            <a:xfrm rot="-9513732">
              <a:off x="7910723" y="5843373"/>
              <a:ext cx="552045" cy="205191"/>
              <a:chOff x="7494779" y="924640"/>
              <a:chExt cx="552045" cy="171399"/>
            </a:xfrm>
          </p:grpSpPr>
          <p:grpSp>
            <p:nvGrpSpPr>
              <p:cNvPr id="819" name="Группа 318"/>
              <p:cNvGrpSpPr>
                <a:grpSpLocks/>
              </p:cNvGrpSpPr>
              <p:nvPr/>
            </p:nvGrpSpPr>
            <p:grpSpPr bwMode="auto">
              <a:xfrm>
                <a:off x="7783497" y="924640"/>
                <a:ext cx="263327" cy="166265"/>
                <a:chOff x="5785908" y="1384095"/>
                <a:chExt cx="232302" cy="167257"/>
              </a:xfrm>
            </p:grpSpPr>
            <p:sp>
              <p:nvSpPr>
                <p:cNvPr id="543" name="Прямоугольник 542"/>
                <p:cNvSpPr/>
                <p:nvPr/>
              </p:nvSpPr>
              <p:spPr>
                <a:xfrm>
                  <a:off x="5822778" y="1415290"/>
                  <a:ext cx="183467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2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20" name="Группа 315"/>
              <p:cNvGrpSpPr>
                <a:grpSpLocks/>
              </p:cNvGrpSpPr>
              <p:nvPr/>
            </p:nvGrpSpPr>
            <p:grpSpPr bwMode="auto">
              <a:xfrm>
                <a:off x="7494779" y="930985"/>
                <a:ext cx="263327" cy="165054"/>
                <a:chOff x="5785907" y="1384093"/>
                <a:chExt cx="232302" cy="166039"/>
              </a:xfrm>
            </p:grpSpPr>
            <p:sp>
              <p:nvSpPr>
                <p:cNvPr id="541" name="Прямоугольник 540"/>
                <p:cNvSpPr/>
                <p:nvPr/>
              </p:nvSpPr>
              <p:spPr>
                <a:xfrm>
                  <a:off x="5834583" y="1415405"/>
                  <a:ext cx="1820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3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414" name="Прямоугольник 51"/>
            <p:cNvSpPr>
              <a:spLocks noChangeArrowheads="1"/>
            </p:cNvSpPr>
            <p:nvPr/>
          </p:nvSpPr>
          <p:spPr bwMode="auto">
            <a:xfrm rot="-5400000">
              <a:off x="7516553" y="5640445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15" name="Прямоугольник 51"/>
            <p:cNvSpPr>
              <a:spLocks noChangeArrowheads="1"/>
            </p:cNvSpPr>
            <p:nvPr/>
          </p:nvSpPr>
          <p:spPr bwMode="auto">
            <a:xfrm rot="-5400000">
              <a:off x="7054588" y="5598434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16" name="Прямоугольник 51"/>
            <p:cNvSpPr>
              <a:spLocks noChangeArrowheads="1"/>
            </p:cNvSpPr>
            <p:nvPr/>
          </p:nvSpPr>
          <p:spPr bwMode="auto">
            <a:xfrm rot="-4049587">
              <a:off x="6730735" y="5657774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17" name="Прямоугольник 51"/>
            <p:cNvSpPr>
              <a:spLocks noChangeArrowheads="1"/>
            </p:cNvSpPr>
            <p:nvPr/>
          </p:nvSpPr>
          <p:spPr bwMode="auto">
            <a:xfrm rot="-4049587">
              <a:off x="6173901" y="5787314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18" name="Прямоугольник 51"/>
            <p:cNvSpPr>
              <a:spLocks noChangeArrowheads="1"/>
            </p:cNvSpPr>
            <p:nvPr/>
          </p:nvSpPr>
          <p:spPr bwMode="auto">
            <a:xfrm rot="-388480">
              <a:off x="5325422" y="6072840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822" name="Группа 336"/>
            <p:cNvGrpSpPr>
              <a:grpSpLocks/>
            </p:cNvGrpSpPr>
            <p:nvPr/>
          </p:nvGrpSpPr>
          <p:grpSpPr bwMode="auto">
            <a:xfrm rot="9802100">
              <a:off x="4624945" y="6162128"/>
              <a:ext cx="553191" cy="226827"/>
              <a:chOff x="7494779" y="924643"/>
              <a:chExt cx="553191" cy="189472"/>
            </a:xfrm>
          </p:grpSpPr>
          <p:grpSp>
            <p:nvGrpSpPr>
              <p:cNvPr id="824" name="Группа 318"/>
              <p:cNvGrpSpPr>
                <a:grpSpLocks/>
              </p:cNvGrpSpPr>
              <p:nvPr/>
            </p:nvGrpSpPr>
            <p:grpSpPr bwMode="auto">
              <a:xfrm>
                <a:off x="7783485" y="924643"/>
                <a:ext cx="264485" cy="189472"/>
                <a:chOff x="5785908" y="1384095"/>
                <a:chExt cx="233324" cy="190602"/>
              </a:xfrm>
            </p:grpSpPr>
            <p:sp>
              <p:nvSpPr>
                <p:cNvPr id="537" name="Прямоугольник 536"/>
                <p:cNvSpPr/>
                <p:nvPr/>
              </p:nvSpPr>
              <p:spPr>
                <a:xfrm>
                  <a:off x="5838566" y="1438635"/>
                  <a:ext cx="180666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26" name="Группа 315"/>
              <p:cNvGrpSpPr>
                <a:grpSpLocks/>
              </p:cNvGrpSpPr>
              <p:nvPr/>
            </p:nvGrpSpPr>
            <p:grpSpPr bwMode="auto">
              <a:xfrm>
                <a:off x="7494779" y="930987"/>
                <a:ext cx="263327" cy="174144"/>
                <a:chOff x="5785907" y="1384093"/>
                <a:chExt cx="232302" cy="175183"/>
              </a:xfrm>
            </p:grpSpPr>
            <p:sp>
              <p:nvSpPr>
                <p:cNvPr id="535" name="Прямоугольник 534"/>
                <p:cNvSpPr/>
                <p:nvPr/>
              </p:nvSpPr>
              <p:spPr>
                <a:xfrm>
                  <a:off x="5830140" y="1423214"/>
                  <a:ext cx="183467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3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420" name="Прямоугольник 51"/>
            <p:cNvSpPr>
              <a:spLocks noChangeArrowheads="1"/>
            </p:cNvSpPr>
            <p:nvPr/>
          </p:nvSpPr>
          <p:spPr bwMode="auto">
            <a:xfrm rot="4929151">
              <a:off x="4424954" y="6871161"/>
              <a:ext cx="124152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828" name="Группа 336"/>
            <p:cNvGrpSpPr>
              <a:grpSpLocks/>
            </p:cNvGrpSpPr>
            <p:nvPr/>
          </p:nvGrpSpPr>
          <p:grpSpPr bwMode="auto">
            <a:xfrm rot="1549905">
              <a:off x="7767332" y="6411814"/>
              <a:ext cx="563605" cy="192293"/>
              <a:chOff x="7483215" y="913869"/>
              <a:chExt cx="563605" cy="160625"/>
            </a:xfrm>
          </p:grpSpPr>
          <p:grpSp>
            <p:nvGrpSpPr>
              <p:cNvPr id="830" name="Группа 318"/>
              <p:cNvGrpSpPr>
                <a:grpSpLocks/>
              </p:cNvGrpSpPr>
              <p:nvPr/>
            </p:nvGrpSpPr>
            <p:grpSpPr bwMode="auto">
              <a:xfrm>
                <a:off x="7764293" y="913869"/>
                <a:ext cx="282527" cy="152164"/>
                <a:chOff x="5768970" y="1373261"/>
                <a:chExt cx="249240" cy="153072"/>
              </a:xfrm>
            </p:grpSpPr>
            <p:sp>
              <p:nvSpPr>
                <p:cNvPr id="531" name="Прямоугольник 530"/>
                <p:cNvSpPr/>
                <p:nvPr/>
              </p:nvSpPr>
              <p:spPr>
                <a:xfrm>
                  <a:off x="5768970" y="1373261"/>
                  <a:ext cx="182066" cy="13873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31" name="Группа 315"/>
              <p:cNvGrpSpPr>
                <a:grpSpLocks/>
              </p:cNvGrpSpPr>
              <p:nvPr/>
            </p:nvGrpSpPr>
            <p:grpSpPr bwMode="auto">
              <a:xfrm>
                <a:off x="7483215" y="930988"/>
                <a:ext cx="274901" cy="143506"/>
                <a:chOff x="5775697" y="1384092"/>
                <a:chExt cx="242512" cy="144362"/>
              </a:xfrm>
            </p:grpSpPr>
            <p:sp>
              <p:nvSpPr>
                <p:cNvPr id="529" name="Прямоугольник 528"/>
                <p:cNvSpPr/>
                <p:nvPr/>
              </p:nvSpPr>
              <p:spPr>
                <a:xfrm>
                  <a:off x="5775697" y="1391059"/>
                  <a:ext cx="180666" cy="13739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422" name="Прямоугольник 51"/>
            <p:cNvSpPr>
              <a:spLocks noChangeArrowheads="1"/>
            </p:cNvSpPr>
            <p:nvPr/>
          </p:nvSpPr>
          <p:spPr bwMode="auto">
            <a:xfrm rot="-1051490">
              <a:off x="4661841" y="6197973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3" name="Прямоугольник 51"/>
            <p:cNvSpPr>
              <a:spLocks noChangeArrowheads="1"/>
            </p:cNvSpPr>
            <p:nvPr/>
          </p:nvSpPr>
          <p:spPr bwMode="auto">
            <a:xfrm rot="-427199">
              <a:off x="5477822" y="6491981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4" name="Прямоугольник 51"/>
            <p:cNvSpPr>
              <a:spLocks noChangeArrowheads="1"/>
            </p:cNvSpPr>
            <p:nvPr/>
          </p:nvSpPr>
          <p:spPr bwMode="auto">
            <a:xfrm rot="6165337">
              <a:off x="5726462" y="7114723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5" name="Прямоугольник 51"/>
            <p:cNvSpPr>
              <a:spLocks noChangeArrowheads="1"/>
            </p:cNvSpPr>
            <p:nvPr/>
          </p:nvSpPr>
          <p:spPr bwMode="auto">
            <a:xfrm rot="4777866">
              <a:off x="5213079" y="7060733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6" name="Прямоугольник 51"/>
            <p:cNvSpPr>
              <a:spLocks noChangeArrowheads="1"/>
            </p:cNvSpPr>
            <p:nvPr/>
          </p:nvSpPr>
          <p:spPr bwMode="auto">
            <a:xfrm rot="6444637">
              <a:off x="6243154" y="7330489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7" name="Прямоугольник 51"/>
            <p:cNvSpPr>
              <a:spLocks noChangeArrowheads="1"/>
            </p:cNvSpPr>
            <p:nvPr/>
          </p:nvSpPr>
          <p:spPr bwMode="auto">
            <a:xfrm rot="-5626351">
              <a:off x="6549695" y="6461220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8" name="Прямоугольник 51"/>
            <p:cNvSpPr>
              <a:spLocks noChangeArrowheads="1"/>
            </p:cNvSpPr>
            <p:nvPr/>
          </p:nvSpPr>
          <p:spPr bwMode="auto">
            <a:xfrm rot="1405447">
              <a:off x="7776373" y="6408629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832" name="Группа 849"/>
            <p:cNvGrpSpPr>
              <a:grpSpLocks/>
            </p:cNvGrpSpPr>
            <p:nvPr/>
          </p:nvGrpSpPr>
          <p:grpSpPr bwMode="auto">
            <a:xfrm rot="2691437">
              <a:off x="8389171" y="6419259"/>
              <a:ext cx="861538" cy="174622"/>
              <a:chOff x="7185286" y="911201"/>
              <a:chExt cx="861538" cy="174622"/>
            </a:xfrm>
          </p:grpSpPr>
          <p:grpSp>
            <p:nvGrpSpPr>
              <p:cNvPr id="834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25" name="Прямоугольник 524"/>
                <p:cNvSpPr/>
                <p:nvPr/>
              </p:nvSpPr>
              <p:spPr>
                <a:xfrm>
                  <a:off x="5785581" y="141063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36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37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23" name="Прямоугольник 522"/>
                  <p:cNvSpPr/>
                  <p:nvPr/>
                </p:nvSpPr>
                <p:spPr>
                  <a:xfrm>
                    <a:off x="5764720" y="1386880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0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38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21" name="Прямоугольник 520"/>
                  <p:cNvSpPr/>
                  <p:nvPr/>
                </p:nvSpPr>
                <p:spPr>
                  <a:xfrm>
                    <a:off x="5767741" y="1395006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0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39" name="Группа 849"/>
            <p:cNvGrpSpPr>
              <a:grpSpLocks/>
            </p:cNvGrpSpPr>
            <p:nvPr/>
          </p:nvGrpSpPr>
          <p:grpSpPr bwMode="auto">
            <a:xfrm rot="2691437">
              <a:off x="8194361" y="6936409"/>
              <a:ext cx="861538" cy="174622"/>
              <a:chOff x="7185286" y="911201"/>
              <a:chExt cx="861538" cy="174622"/>
            </a:xfrm>
          </p:grpSpPr>
          <p:grpSp>
            <p:nvGrpSpPr>
              <p:cNvPr id="84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15" name="Прямоугольник 514"/>
                <p:cNvSpPr/>
                <p:nvPr/>
              </p:nvSpPr>
              <p:spPr>
                <a:xfrm>
                  <a:off x="5763363" y="139196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1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4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13" name="Прямоугольник 512"/>
                  <p:cNvSpPr/>
                  <p:nvPr/>
                </p:nvSpPr>
                <p:spPr>
                  <a:xfrm>
                    <a:off x="5775651" y="1373923"/>
                    <a:ext cx="166659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9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4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11" name="Прямоугольник 510"/>
                  <p:cNvSpPr/>
                  <p:nvPr/>
                </p:nvSpPr>
                <p:spPr>
                  <a:xfrm>
                    <a:off x="5781055" y="1385439"/>
                    <a:ext cx="165259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9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46" name="Группа 849"/>
            <p:cNvGrpSpPr>
              <a:grpSpLocks/>
            </p:cNvGrpSpPr>
            <p:nvPr/>
          </p:nvGrpSpPr>
          <p:grpSpPr bwMode="auto">
            <a:xfrm rot="2986538">
              <a:off x="8979683" y="7315745"/>
              <a:ext cx="1523775" cy="174623"/>
              <a:chOff x="6523049" y="911201"/>
              <a:chExt cx="1523775" cy="174623"/>
            </a:xfrm>
          </p:grpSpPr>
          <p:grpSp>
            <p:nvGrpSpPr>
              <p:cNvPr id="84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05" name="Прямоугольник 504"/>
                <p:cNvSpPr/>
                <p:nvPr/>
              </p:nvSpPr>
              <p:spPr>
                <a:xfrm>
                  <a:off x="5757160" y="1390862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4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0" name="Группа 1257"/>
              <p:cNvGrpSpPr>
                <a:grpSpLocks/>
              </p:cNvGrpSpPr>
              <p:nvPr/>
            </p:nvGrpSpPr>
            <p:grpSpPr bwMode="auto">
              <a:xfrm>
                <a:off x="6523049" y="917549"/>
                <a:ext cx="1235076" cy="168275"/>
                <a:chOff x="4686288" y="1988116"/>
                <a:chExt cx="1089557" cy="169279"/>
              </a:xfrm>
            </p:grpSpPr>
            <p:grpSp>
              <p:nvGrpSpPr>
                <p:cNvPr id="852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503" name="Прямоугольник 502"/>
                  <p:cNvSpPr/>
                  <p:nvPr/>
                </p:nvSpPr>
                <p:spPr>
                  <a:xfrm>
                    <a:off x="5749232" y="1384485"/>
                    <a:ext cx="1848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5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01" name="Прямоугольник 500"/>
                  <p:cNvSpPr/>
                  <p:nvPr/>
                </p:nvSpPr>
                <p:spPr>
                  <a:xfrm>
                    <a:off x="5737047" y="1388074"/>
                    <a:ext cx="1792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8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5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499" name="Прямоугольник 498"/>
                  <p:cNvSpPr/>
                  <p:nvPr/>
                </p:nvSpPr>
                <p:spPr>
                  <a:xfrm>
                    <a:off x="5736767" y="1386884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8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56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497" name="Прямоугольник 496"/>
                  <p:cNvSpPr/>
                  <p:nvPr/>
                </p:nvSpPr>
                <p:spPr>
                  <a:xfrm>
                    <a:off x="5750536" y="1386288"/>
                    <a:ext cx="1806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8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58" name="Группа 849"/>
            <p:cNvGrpSpPr>
              <a:grpSpLocks/>
            </p:cNvGrpSpPr>
            <p:nvPr/>
          </p:nvGrpSpPr>
          <p:grpSpPr bwMode="auto">
            <a:xfrm rot="2986538">
              <a:off x="8697922" y="7780280"/>
              <a:ext cx="1523769" cy="174623"/>
              <a:chOff x="6523055" y="911201"/>
              <a:chExt cx="1523769" cy="174623"/>
            </a:xfrm>
          </p:grpSpPr>
          <p:grpSp>
            <p:nvGrpSpPr>
              <p:cNvPr id="85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489" name="Прямоугольник 488"/>
                <p:cNvSpPr/>
                <p:nvPr/>
              </p:nvSpPr>
              <p:spPr>
                <a:xfrm>
                  <a:off x="5769345" y="1382776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4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0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86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487" name="Прямоугольник 486"/>
                  <p:cNvSpPr/>
                  <p:nvPr/>
                </p:nvSpPr>
                <p:spPr>
                  <a:xfrm>
                    <a:off x="5767993" y="1379305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7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6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485" name="Прямоугольник 484"/>
                  <p:cNvSpPr/>
                  <p:nvPr/>
                </p:nvSpPr>
                <p:spPr>
                  <a:xfrm>
                    <a:off x="5746589" y="1382239"/>
                    <a:ext cx="1848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7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63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483" name="Прямоугольник 482"/>
                  <p:cNvSpPr/>
                  <p:nvPr/>
                </p:nvSpPr>
                <p:spPr>
                  <a:xfrm>
                    <a:off x="5746563" y="1386957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64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481" name="Прямоугольник 480"/>
                  <p:cNvSpPr/>
                  <p:nvPr/>
                </p:nvSpPr>
                <p:spPr>
                  <a:xfrm>
                    <a:off x="5762715" y="1378201"/>
                    <a:ext cx="1806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433" name="Прямоугольник 51"/>
            <p:cNvSpPr>
              <a:spLocks noChangeArrowheads="1"/>
            </p:cNvSpPr>
            <p:nvPr/>
          </p:nvSpPr>
          <p:spPr bwMode="auto">
            <a:xfrm rot="1405447">
              <a:off x="7928773" y="5868481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34" name="Прямоугольник 51"/>
            <p:cNvSpPr>
              <a:spLocks noChangeArrowheads="1"/>
            </p:cNvSpPr>
            <p:nvPr/>
          </p:nvSpPr>
          <p:spPr bwMode="auto">
            <a:xfrm rot="2767488">
              <a:off x="8418867" y="6418756"/>
              <a:ext cx="811868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35" name="Прямоугольник 51"/>
            <p:cNvSpPr>
              <a:spLocks noChangeArrowheads="1"/>
            </p:cNvSpPr>
            <p:nvPr/>
          </p:nvSpPr>
          <p:spPr bwMode="auto">
            <a:xfrm rot="2767488">
              <a:off x="8204553" y="6913107"/>
              <a:ext cx="811868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36" name="Прямоугольник 51"/>
            <p:cNvSpPr>
              <a:spLocks noChangeArrowheads="1"/>
            </p:cNvSpPr>
            <p:nvPr/>
          </p:nvSpPr>
          <p:spPr bwMode="auto">
            <a:xfrm rot="3015493">
              <a:off x="8541951" y="8103723"/>
              <a:ext cx="2426203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37" name="Прямоугольник 51"/>
            <p:cNvSpPr>
              <a:spLocks noChangeArrowheads="1"/>
            </p:cNvSpPr>
            <p:nvPr/>
          </p:nvSpPr>
          <p:spPr bwMode="auto">
            <a:xfrm rot="2968166">
              <a:off x="8820463" y="7671109"/>
              <a:ext cx="2446957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866" name="Группа 849"/>
            <p:cNvGrpSpPr>
              <a:grpSpLocks/>
            </p:cNvGrpSpPr>
            <p:nvPr/>
          </p:nvGrpSpPr>
          <p:grpSpPr bwMode="auto">
            <a:xfrm rot="3087254">
              <a:off x="9889369" y="8776713"/>
              <a:ext cx="861538" cy="174622"/>
              <a:chOff x="7185286" y="911201"/>
              <a:chExt cx="861538" cy="174622"/>
            </a:xfrm>
          </p:grpSpPr>
          <p:grpSp>
            <p:nvGrpSpPr>
              <p:cNvPr id="86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473" name="Прямоугольник 472"/>
                <p:cNvSpPr/>
                <p:nvPr/>
              </p:nvSpPr>
              <p:spPr>
                <a:xfrm>
                  <a:off x="5769400" y="1383684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4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0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7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471" name="Прямоугольник 470"/>
                  <p:cNvSpPr/>
                  <p:nvPr/>
                </p:nvSpPr>
                <p:spPr>
                  <a:xfrm>
                    <a:off x="5760043" y="1412260"/>
                    <a:ext cx="180655" cy="13574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5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7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469" name="Прямоугольник 468"/>
                  <p:cNvSpPr/>
                  <p:nvPr/>
                </p:nvSpPr>
                <p:spPr>
                  <a:xfrm>
                    <a:off x="5755653" y="1387880"/>
                    <a:ext cx="1834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5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75" name="Группа 849"/>
            <p:cNvGrpSpPr>
              <a:grpSpLocks/>
            </p:cNvGrpSpPr>
            <p:nvPr/>
          </p:nvGrpSpPr>
          <p:grpSpPr bwMode="auto">
            <a:xfrm rot="3087254">
              <a:off x="10164400" y="8319315"/>
              <a:ext cx="861538" cy="174622"/>
              <a:chOff x="7185286" y="911201"/>
              <a:chExt cx="861538" cy="174622"/>
            </a:xfrm>
          </p:grpSpPr>
          <p:grpSp>
            <p:nvGrpSpPr>
              <p:cNvPr id="87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463" name="Прямоугольник 462"/>
                <p:cNvSpPr/>
                <p:nvPr/>
              </p:nvSpPr>
              <p:spPr>
                <a:xfrm>
                  <a:off x="5773715" y="1388100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4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7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78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461" name="Прямоугольник 460"/>
                  <p:cNvSpPr/>
                  <p:nvPr/>
                </p:nvSpPr>
                <p:spPr>
                  <a:xfrm>
                    <a:off x="5762006" y="1410869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4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79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459" name="Прямоугольник 458"/>
                  <p:cNvSpPr/>
                  <p:nvPr/>
                </p:nvSpPr>
                <p:spPr>
                  <a:xfrm>
                    <a:off x="5758153" y="1392052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4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</p:grpSp>
      <p:graphicFrame>
        <p:nvGraphicFramePr>
          <p:cNvPr id="296" name="Group 600"/>
          <p:cNvGraphicFramePr>
            <a:graphicFrameLocks noGrp="1"/>
          </p:cNvGraphicFramePr>
          <p:nvPr/>
        </p:nvGraphicFramePr>
        <p:xfrm>
          <a:off x="6615115" y="1585890"/>
          <a:ext cx="6186485" cy="960120"/>
        </p:xfrm>
        <a:graphic>
          <a:graphicData uri="http://schemas.openxmlformats.org/drawingml/2006/table">
            <a:tbl>
              <a:tblPr/>
              <a:tblGrid>
                <a:gridCol w="1097915"/>
                <a:gridCol w="5088570"/>
              </a:tblGrid>
              <a:tr h="1283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0412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2476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 было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зону возможного подтопления попадают 12 домов в с.п. Катар-Юрт Ачхой-Мартановского района. Эвакуации подлежат 69 человека. Эвакуация будет проводиться </a:t>
                      </a:r>
                      <a:r>
                        <a:rPr lang="ru-RU" sz="9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силы автоколонна №3 (20 ед. техники)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Размещение населения из зоны затопления будет осуществляться в Доме быта . В случае, если ЧС будет носить затяжной характер – по родственникам в близлежащие населенные пункты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99" name="Rectangle 604"/>
          <p:cNvSpPr>
            <a:spLocks noChangeArrowheads="1"/>
          </p:cNvSpPr>
          <p:nvPr/>
        </p:nvSpPr>
        <p:spPr bwMode="auto">
          <a:xfrm>
            <a:off x="9902328" y="2800336"/>
            <a:ext cx="2899272" cy="1231341"/>
          </a:xfrm>
          <a:prstGeom prst="rect">
            <a:avLst/>
          </a:prstGeom>
          <a:solidFill>
            <a:srgbClr val="FFCC66"/>
          </a:solidFill>
          <a:ln w="9525" algn="ctr">
            <a:solidFill>
              <a:schemeClr val="tx1"/>
            </a:solidFill>
            <a:prstDash val="solid"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88900" h="101600"/>
            <a:bevelB w="44450"/>
          </a:sp3d>
        </p:spPr>
        <p:txBody>
          <a:bodyPr lIns="122147" tIns="61076" rIns="122147" bIns="61076">
            <a:spAutoFit/>
          </a:bodyPr>
          <a:lstStyle/>
          <a:p>
            <a:pPr>
              <a:defRPr/>
            </a:pPr>
            <a:r>
              <a:rPr lang="ru-RU" sz="800" b="1" u="sng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Перечень превентивных мероприятий </a:t>
            </a:r>
          </a:p>
          <a:p>
            <a:pPr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Проведены мероприятия по расчистке русла реки  и мостов;</a:t>
            </a:r>
          </a:p>
          <a:p>
            <a:pPr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При осложнении паводковой ситуации выставление дополнительных постов наблюдения;</a:t>
            </a:r>
          </a:p>
          <a:p>
            <a:pPr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октябре-ноябре 2008 г. Проведены работы по укреплению защитного вала в н. п. с. Шаами-Юрт и с. Катар-Юрт протяженностью 1200 и 800 метров соответственно;</a:t>
            </a:r>
          </a:p>
          <a:p>
            <a:pPr>
              <a:defRPr/>
            </a:pPr>
            <a:r>
              <a:rPr lang="ru-RU" sz="8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марте 2009 г. Проведены мероприятия по укреплению защитного вала в с. Ачхой-Мартан протяженностью 1150 м.</a:t>
            </a:r>
          </a:p>
        </p:txBody>
      </p:sp>
      <p:sp>
        <p:nvSpPr>
          <p:cNvPr id="48148" name="Полилиния 299"/>
          <p:cNvSpPr>
            <a:spLocks noChangeArrowheads="1"/>
          </p:cNvSpPr>
          <p:nvPr/>
        </p:nvSpPr>
        <p:spPr bwMode="auto">
          <a:xfrm>
            <a:off x="609600" y="5191125"/>
            <a:ext cx="11791950" cy="1247775"/>
          </a:xfrm>
          <a:custGeom>
            <a:avLst/>
            <a:gdLst>
              <a:gd name="T0" fmla="*/ 11791950 w 11791950"/>
              <a:gd name="T1" fmla="*/ 1247775 h 1247775"/>
              <a:gd name="T2" fmla="*/ 10172702 w 11791950"/>
              <a:gd name="T3" fmla="*/ 790575 h 1247775"/>
              <a:gd name="T4" fmla="*/ 8896350 w 11791950"/>
              <a:gd name="T5" fmla="*/ 409575 h 1247775"/>
              <a:gd name="T6" fmla="*/ 8362951 w 11791950"/>
              <a:gd name="T7" fmla="*/ 161925 h 1247775"/>
              <a:gd name="T8" fmla="*/ 7372351 w 11791950"/>
              <a:gd name="T9" fmla="*/ 9525 h 1247775"/>
              <a:gd name="T10" fmla="*/ 6191251 w 11791950"/>
              <a:gd name="T11" fmla="*/ 104775 h 1247775"/>
              <a:gd name="T12" fmla="*/ 5334003 w 11791950"/>
              <a:gd name="T13" fmla="*/ 371475 h 1247775"/>
              <a:gd name="T14" fmla="*/ 5048251 w 11791950"/>
              <a:gd name="T15" fmla="*/ 638175 h 1247775"/>
              <a:gd name="T16" fmla="*/ 4400551 w 11791950"/>
              <a:gd name="T17" fmla="*/ 733425 h 1247775"/>
              <a:gd name="T18" fmla="*/ 3543330 w 11791950"/>
              <a:gd name="T19" fmla="*/ 828675 h 1247775"/>
              <a:gd name="T20" fmla="*/ 2724151 w 11791950"/>
              <a:gd name="T21" fmla="*/ 904875 h 1247775"/>
              <a:gd name="T22" fmla="*/ 2266951 w 11791950"/>
              <a:gd name="T23" fmla="*/ 962025 h 1247775"/>
              <a:gd name="T24" fmla="*/ 2038365 w 11791950"/>
              <a:gd name="T25" fmla="*/ 1038225 h 1247775"/>
              <a:gd name="T26" fmla="*/ 1485915 w 11791950"/>
              <a:gd name="T27" fmla="*/ 1038225 h 1247775"/>
              <a:gd name="T28" fmla="*/ 857250 w 11791950"/>
              <a:gd name="T29" fmla="*/ 923925 h 1247775"/>
              <a:gd name="T30" fmla="*/ 438150 w 11791950"/>
              <a:gd name="T31" fmla="*/ 638175 h 1247775"/>
              <a:gd name="T32" fmla="*/ 0 w 11791950"/>
              <a:gd name="T33" fmla="*/ 352425 h 124777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1791950"/>
              <a:gd name="T52" fmla="*/ 0 h 1247775"/>
              <a:gd name="T53" fmla="*/ 11791950 w 11791950"/>
              <a:gd name="T54" fmla="*/ 1247775 h 124777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1791950" h="1247775">
                <a:moveTo>
                  <a:pt x="11791950" y="1247775"/>
                </a:moveTo>
                <a:lnTo>
                  <a:pt x="10172700" y="790575"/>
                </a:lnTo>
                <a:cubicBezTo>
                  <a:pt x="9690100" y="650875"/>
                  <a:pt x="9197975" y="514350"/>
                  <a:pt x="8896350" y="409575"/>
                </a:cubicBezTo>
                <a:cubicBezTo>
                  <a:pt x="8594725" y="304800"/>
                  <a:pt x="8616950" y="228600"/>
                  <a:pt x="8362950" y="161925"/>
                </a:cubicBezTo>
                <a:cubicBezTo>
                  <a:pt x="8108950" y="95250"/>
                  <a:pt x="7734300" y="19050"/>
                  <a:pt x="7372350" y="9525"/>
                </a:cubicBezTo>
                <a:cubicBezTo>
                  <a:pt x="7010400" y="0"/>
                  <a:pt x="6530975" y="44450"/>
                  <a:pt x="6191250" y="104775"/>
                </a:cubicBezTo>
                <a:cubicBezTo>
                  <a:pt x="5851525" y="165100"/>
                  <a:pt x="5524500" y="282575"/>
                  <a:pt x="5334000" y="371475"/>
                </a:cubicBezTo>
                <a:cubicBezTo>
                  <a:pt x="5143500" y="460375"/>
                  <a:pt x="5203825" y="577850"/>
                  <a:pt x="5048250" y="638175"/>
                </a:cubicBezTo>
                <a:cubicBezTo>
                  <a:pt x="4892675" y="698500"/>
                  <a:pt x="4651375" y="701675"/>
                  <a:pt x="4400550" y="733425"/>
                </a:cubicBezTo>
                <a:cubicBezTo>
                  <a:pt x="4149725" y="765175"/>
                  <a:pt x="3543300" y="828675"/>
                  <a:pt x="3543300" y="828675"/>
                </a:cubicBezTo>
                <a:lnTo>
                  <a:pt x="2724150" y="904875"/>
                </a:lnTo>
                <a:cubicBezTo>
                  <a:pt x="2511425" y="927100"/>
                  <a:pt x="2381250" y="939800"/>
                  <a:pt x="2266950" y="962025"/>
                </a:cubicBezTo>
                <a:cubicBezTo>
                  <a:pt x="2152650" y="984250"/>
                  <a:pt x="2168525" y="1025525"/>
                  <a:pt x="2038350" y="1038225"/>
                </a:cubicBezTo>
                <a:cubicBezTo>
                  <a:pt x="1908175" y="1050925"/>
                  <a:pt x="1682750" y="1057275"/>
                  <a:pt x="1485900" y="1038225"/>
                </a:cubicBezTo>
                <a:cubicBezTo>
                  <a:pt x="1289050" y="1019175"/>
                  <a:pt x="1031875" y="990600"/>
                  <a:pt x="857250" y="923925"/>
                </a:cubicBezTo>
                <a:cubicBezTo>
                  <a:pt x="682625" y="857250"/>
                  <a:pt x="581025" y="733425"/>
                  <a:pt x="438150" y="638175"/>
                </a:cubicBezTo>
                <a:cubicBezTo>
                  <a:pt x="295275" y="542925"/>
                  <a:pt x="147637" y="447675"/>
                  <a:pt x="0" y="352425"/>
                </a:cubicBezTo>
              </a:path>
            </a:pathLst>
          </a:custGeom>
          <a:noFill/>
          <a:ln w="2540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8149" name="Полилиния 300"/>
          <p:cNvSpPr>
            <a:spLocks noChangeArrowheads="1"/>
          </p:cNvSpPr>
          <p:nvPr/>
        </p:nvSpPr>
        <p:spPr bwMode="auto">
          <a:xfrm>
            <a:off x="685800" y="5168900"/>
            <a:ext cx="11715750" cy="1250950"/>
          </a:xfrm>
          <a:custGeom>
            <a:avLst/>
            <a:gdLst>
              <a:gd name="T0" fmla="*/ 11715750 w 11715750"/>
              <a:gd name="T1" fmla="*/ 1250950 h 1250950"/>
              <a:gd name="T2" fmla="*/ 10287006 w 11715750"/>
              <a:gd name="T3" fmla="*/ 831850 h 1250950"/>
              <a:gd name="T4" fmla="*/ 9201150 w 11715750"/>
              <a:gd name="T5" fmla="*/ 527050 h 1250950"/>
              <a:gd name="T6" fmla="*/ 8743949 w 11715750"/>
              <a:gd name="T7" fmla="*/ 374650 h 1250950"/>
              <a:gd name="T8" fmla="*/ 8382003 w 11715750"/>
              <a:gd name="T9" fmla="*/ 184150 h 1250950"/>
              <a:gd name="T10" fmla="*/ 7277103 w 11715750"/>
              <a:gd name="T11" fmla="*/ 12700 h 1250950"/>
              <a:gd name="T12" fmla="*/ 6115051 w 11715750"/>
              <a:gd name="T13" fmla="*/ 107950 h 1250950"/>
              <a:gd name="T14" fmla="*/ 5257803 w 11715750"/>
              <a:gd name="T15" fmla="*/ 431800 h 1250950"/>
              <a:gd name="T16" fmla="*/ 5010151 w 11715750"/>
              <a:gd name="T17" fmla="*/ 584200 h 1250950"/>
              <a:gd name="T18" fmla="*/ 4095780 w 11715750"/>
              <a:gd name="T19" fmla="*/ 755650 h 1250950"/>
              <a:gd name="T20" fmla="*/ 2305051 w 11715750"/>
              <a:gd name="T21" fmla="*/ 889000 h 1250950"/>
              <a:gd name="T22" fmla="*/ 1790715 w 11715750"/>
              <a:gd name="T23" fmla="*/ 946150 h 1250950"/>
              <a:gd name="T24" fmla="*/ 1085865 w 11715750"/>
              <a:gd name="T25" fmla="*/ 812800 h 1250950"/>
              <a:gd name="T26" fmla="*/ 0 w 11715750"/>
              <a:gd name="T27" fmla="*/ 298450 h 125095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715750"/>
              <a:gd name="T43" fmla="*/ 0 h 1250950"/>
              <a:gd name="T44" fmla="*/ 11715750 w 11715750"/>
              <a:gd name="T45" fmla="*/ 1250950 h 125095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715750" h="1250950">
                <a:moveTo>
                  <a:pt x="11715750" y="1250950"/>
                </a:moveTo>
                <a:lnTo>
                  <a:pt x="10287000" y="831850"/>
                </a:lnTo>
                <a:lnTo>
                  <a:pt x="9201150" y="527050"/>
                </a:lnTo>
                <a:cubicBezTo>
                  <a:pt x="8943975" y="450850"/>
                  <a:pt x="8880475" y="431800"/>
                  <a:pt x="8743950" y="374650"/>
                </a:cubicBezTo>
                <a:cubicBezTo>
                  <a:pt x="8607425" y="317500"/>
                  <a:pt x="8626475" y="244475"/>
                  <a:pt x="8382000" y="184150"/>
                </a:cubicBezTo>
                <a:cubicBezTo>
                  <a:pt x="8137525" y="123825"/>
                  <a:pt x="7654925" y="25400"/>
                  <a:pt x="7277100" y="12700"/>
                </a:cubicBezTo>
                <a:cubicBezTo>
                  <a:pt x="6899275" y="0"/>
                  <a:pt x="6451600" y="38100"/>
                  <a:pt x="6115050" y="107950"/>
                </a:cubicBezTo>
                <a:cubicBezTo>
                  <a:pt x="5778500" y="177800"/>
                  <a:pt x="5441950" y="352425"/>
                  <a:pt x="5257800" y="431800"/>
                </a:cubicBezTo>
                <a:cubicBezTo>
                  <a:pt x="5073650" y="511175"/>
                  <a:pt x="5203825" y="530225"/>
                  <a:pt x="5010150" y="584200"/>
                </a:cubicBezTo>
                <a:cubicBezTo>
                  <a:pt x="4816475" y="638175"/>
                  <a:pt x="4546600" y="704850"/>
                  <a:pt x="4095750" y="755650"/>
                </a:cubicBezTo>
                <a:cubicBezTo>
                  <a:pt x="3644900" y="806450"/>
                  <a:pt x="2689225" y="857250"/>
                  <a:pt x="2305050" y="889000"/>
                </a:cubicBezTo>
                <a:cubicBezTo>
                  <a:pt x="1920875" y="920750"/>
                  <a:pt x="1993900" y="958850"/>
                  <a:pt x="1790700" y="946150"/>
                </a:cubicBezTo>
                <a:cubicBezTo>
                  <a:pt x="1587500" y="933450"/>
                  <a:pt x="1384300" y="920750"/>
                  <a:pt x="1085850" y="812800"/>
                </a:cubicBezTo>
                <a:cubicBezTo>
                  <a:pt x="787400" y="704850"/>
                  <a:pt x="393700" y="501650"/>
                  <a:pt x="0" y="298450"/>
                </a:cubicBezTo>
              </a:path>
            </a:pathLst>
          </a:custGeom>
          <a:noFill/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8150" name="Полилиния 301"/>
          <p:cNvSpPr>
            <a:spLocks noChangeArrowheads="1"/>
          </p:cNvSpPr>
          <p:nvPr/>
        </p:nvSpPr>
        <p:spPr bwMode="auto">
          <a:xfrm>
            <a:off x="628650" y="5121275"/>
            <a:ext cx="11753850" cy="1260475"/>
          </a:xfrm>
          <a:custGeom>
            <a:avLst/>
            <a:gdLst>
              <a:gd name="T0" fmla="*/ 11753850 w 11753850"/>
              <a:gd name="T1" fmla="*/ 1260475 h 1260475"/>
              <a:gd name="T2" fmla="*/ 9753602 w 11753850"/>
              <a:gd name="T3" fmla="*/ 650875 h 1260475"/>
              <a:gd name="T4" fmla="*/ 8839202 w 11753850"/>
              <a:gd name="T5" fmla="*/ 403225 h 1260475"/>
              <a:gd name="T6" fmla="*/ 8401051 w 11753850"/>
              <a:gd name="T7" fmla="*/ 174625 h 1260475"/>
              <a:gd name="T8" fmla="*/ 7181849 w 11753850"/>
              <a:gd name="T9" fmla="*/ 3175 h 1260475"/>
              <a:gd name="T10" fmla="*/ 6038849 w 11753850"/>
              <a:gd name="T11" fmla="*/ 155575 h 1260475"/>
              <a:gd name="T12" fmla="*/ 5067301 w 11753850"/>
              <a:gd name="T13" fmla="*/ 593725 h 1260475"/>
              <a:gd name="T14" fmla="*/ 3600450 w 11753850"/>
              <a:gd name="T15" fmla="*/ 708025 h 1260475"/>
              <a:gd name="T16" fmla="*/ 2209801 w 11753850"/>
              <a:gd name="T17" fmla="*/ 746125 h 1260475"/>
              <a:gd name="T18" fmla="*/ 1314450 w 11753850"/>
              <a:gd name="T19" fmla="*/ 498475 h 1260475"/>
              <a:gd name="T20" fmla="*/ 476250 w 11753850"/>
              <a:gd name="T21" fmla="*/ 117475 h 1260475"/>
              <a:gd name="T22" fmla="*/ 0 w 11753850"/>
              <a:gd name="T23" fmla="*/ 41275 h 126047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1753850"/>
              <a:gd name="T37" fmla="*/ 0 h 1260475"/>
              <a:gd name="T38" fmla="*/ 11753850 w 11753850"/>
              <a:gd name="T39" fmla="*/ 1260475 h 126047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1753850" h="1260475">
                <a:moveTo>
                  <a:pt x="11753850" y="1260475"/>
                </a:moveTo>
                <a:lnTo>
                  <a:pt x="9753600" y="650875"/>
                </a:lnTo>
                <a:cubicBezTo>
                  <a:pt x="9267825" y="508000"/>
                  <a:pt x="9064625" y="482600"/>
                  <a:pt x="8839200" y="403225"/>
                </a:cubicBezTo>
                <a:cubicBezTo>
                  <a:pt x="8613775" y="323850"/>
                  <a:pt x="8677275" y="241300"/>
                  <a:pt x="8401050" y="174625"/>
                </a:cubicBezTo>
                <a:cubicBezTo>
                  <a:pt x="8124825" y="107950"/>
                  <a:pt x="7575550" y="6350"/>
                  <a:pt x="7181850" y="3175"/>
                </a:cubicBezTo>
                <a:cubicBezTo>
                  <a:pt x="6788150" y="0"/>
                  <a:pt x="6391275" y="57150"/>
                  <a:pt x="6038850" y="155575"/>
                </a:cubicBezTo>
                <a:cubicBezTo>
                  <a:pt x="5686425" y="254000"/>
                  <a:pt x="5473700" y="501650"/>
                  <a:pt x="5067300" y="593725"/>
                </a:cubicBezTo>
                <a:cubicBezTo>
                  <a:pt x="4660900" y="685800"/>
                  <a:pt x="4076700" y="682625"/>
                  <a:pt x="3600450" y="708025"/>
                </a:cubicBezTo>
                <a:cubicBezTo>
                  <a:pt x="3124200" y="733425"/>
                  <a:pt x="2590800" y="781050"/>
                  <a:pt x="2209800" y="746125"/>
                </a:cubicBezTo>
                <a:cubicBezTo>
                  <a:pt x="1828800" y="711200"/>
                  <a:pt x="1603375" y="603250"/>
                  <a:pt x="1314450" y="498475"/>
                </a:cubicBezTo>
                <a:cubicBezTo>
                  <a:pt x="1025525" y="393700"/>
                  <a:pt x="695325" y="193675"/>
                  <a:pt x="476250" y="117475"/>
                </a:cubicBezTo>
                <a:cubicBezTo>
                  <a:pt x="257175" y="41275"/>
                  <a:pt x="128587" y="41275"/>
                  <a:pt x="0" y="41275"/>
                </a:cubicBezTo>
              </a:path>
            </a:pathLst>
          </a:custGeom>
          <a:noFill/>
          <a:ln w="25400" algn="ctr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8151" name="AutoShape 173"/>
          <p:cNvSpPr>
            <a:spLocks noChangeArrowheads="1"/>
          </p:cNvSpPr>
          <p:nvPr/>
        </p:nvSpPr>
        <p:spPr bwMode="auto">
          <a:xfrm>
            <a:off x="2971800" y="2443163"/>
            <a:ext cx="2000250" cy="595312"/>
          </a:xfrm>
          <a:prstGeom prst="wedgeRectCallout">
            <a:avLst>
              <a:gd name="adj1" fmla="val -66718"/>
              <a:gd name="adj2" fmla="val 134065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r>
              <a:rPr lang="ru-RU" sz="11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Пункт временного размещения СОШ– 69 чел.</a:t>
            </a:r>
          </a:p>
        </p:txBody>
      </p:sp>
      <p:grpSp>
        <p:nvGrpSpPr>
          <p:cNvPr id="880" name="Группа 108"/>
          <p:cNvGrpSpPr>
            <a:grpSpLocks/>
          </p:cNvGrpSpPr>
          <p:nvPr/>
        </p:nvGrpSpPr>
        <p:grpSpPr bwMode="auto">
          <a:xfrm>
            <a:off x="3043238" y="4800602"/>
            <a:ext cx="357187" cy="365862"/>
            <a:chOff x="6757990" y="3514716"/>
            <a:chExt cx="540000" cy="553113"/>
          </a:xfrm>
        </p:grpSpPr>
        <p:sp>
          <p:nvSpPr>
            <p:cNvPr id="48249" name="Овал 106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solidFill>
              <a:srgbClr val="FF0000">
                <a:alpha val="41176"/>
              </a:srgbClr>
            </a:solidFill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48250" name="TextBox 107"/>
            <p:cNvSpPr txBox="1">
              <a:spLocks noChangeArrowheads="1"/>
            </p:cNvSpPr>
            <p:nvPr/>
          </p:nvSpPr>
          <p:spPr bwMode="auto">
            <a:xfrm>
              <a:off x="6842128" y="3556000"/>
              <a:ext cx="285752" cy="5118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1600">
                  <a:solidFill>
                    <a:schemeClr val="tx1"/>
                  </a:solidFill>
                  <a:latin typeface="Calibri" pitchFamily="34" charset="0"/>
                </a:rPr>
                <a:t>1</a:t>
              </a:r>
              <a:endParaRPr lang="ru-RU" sz="180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313" name="Rectangle 9"/>
          <p:cNvSpPr>
            <a:spLocks noChangeArrowheads="1"/>
          </p:cNvSpPr>
          <p:nvPr/>
        </p:nvSpPr>
        <p:spPr bwMode="auto">
          <a:xfrm>
            <a:off x="3471863" y="4800600"/>
            <a:ext cx="885307" cy="373308"/>
          </a:xfrm>
          <a:prstGeom prst="rect">
            <a:avLst/>
          </a:prstGeom>
          <a:solidFill>
            <a:schemeClr val="bg1">
              <a:alpha val="49019"/>
            </a:schemeClr>
          </a:solidFill>
          <a:ln w="47625">
            <a:noFill/>
            <a:miter lim="800000"/>
            <a:headEnd/>
            <a:tailEnd/>
          </a:ln>
        </p:spPr>
        <p:txBody>
          <a:bodyPr wrap="none" lIns="24829" tIns="24829" rIns="24829" bIns="24829">
            <a:spAutoFit/>
          </a:bodyPr>
          <a:lstStyle/>
          <a:p>
            <a:pPr algn="ctr" defTabSz="1785938">
              <a:defRPr/>
            </a:pPr>
            <a:r>
              <a:rPr lang="ru-RU" sz="1050" u="sng" dirty="0">
                <a:solidFill>
                  <a:schemeClr val="tx1"/>
                </a:solidFill>
                <a:cs typeface="Times New Roman" pitchFamily="18" charset="0"/>
              </a:rPr>
              <a:t>__№1,2,8,9___</a:t>
            </a:r>
          </a:p>
          <a:p>
            <a:pPr algn="ctr" defTabSz="1785938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 69 чел.</a:t>
            </a:r>
          </a:p>
        </p:txBody>
      </p:sp>
      <p:grpSp>
        <p:nvGrpSpPr>
          <p:cNvPr id="882" name="Группа 118"/>
          <p:cNvGrpSpPr>
            <a:grpSpLocks/>
          </p:cNvGrpSpPr>
          <p:nvPr/>
        </p:nvGrpSpPr>
        <p:grpSpPr bwMode="auto">
          <a:xfrm rot="235760">
            <a:off x="3041651" y="4119808"/>
            <a:ext cx="992188" cy="305867"/>
            <a:chOff x="3186091" y="7871938"/>
            <a:chExt cx="728094" cy="307494"/>
          </a:xfrm>
        </p:grpSpPr>
        <p:sp>
          <p:nvSpPr>
            <p:cNvPr id="48246" name="Rectangle 9"/>
            <p:cNvSpPr>
              <a:spLocks noChangeArrowheads="1"/>
            </p:cNvSpPr>
            <p:nvPr/>
          </p:nvSpPr>
          <p:spPr bwMode="auto">
            <a:xfrm>
              <a:off x="3186091" y="7872418"/>
              <a:ext cx="728094" cy="298478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5938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       </a:t>
              </a:r>
              <a:r>
                <a:rPr lang="ru-RU" sz="800" u="sng">
                  <a:solidFill>
                    <a:schemeClr val="tx1"/>
                  </a:solidFill>
                  <a:cs typeface="Times New Roman" pitchFamily="18" charset="0"/>
                </a:rPr>
                <a:t>__12__</a:t>
              </a:r>
            </a:p>
            <a:p>
              <a:pPr defTabSz="1785938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         1/69</a:t>
              </a:r>
            </a:p>
          </p:txBody>
        </p:sp>
        <p:sp>
          <p:nvSpPr>
            <p:cNvPr id="48247" name="Rectangle 9"/>
            <p:cNvSpPr>
              <a:spLocks noChangeArrowheads="1"/>
            </p:cNvSpPr>
            <p:nvPr/>
          </p:nvSpPr>
          <p:spPr bwMode="auto">
            <a:xfrm>
              <a:off x="3199504" y="7871938"/>
              <a:ext cx="112085" cy="297946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1600">
                  <a:solidFill>
                    <a:schemeClr val="tx1"/>
                  </a:solidFill>
                  <a:cs typeface="Times New Roman" pitchFamily="18" charset="0"/>
                </a:rPr>
                <a:t>1</a:t>
              </a:r>
            </a:p>
          </p:txBody>
        </p:sp>
        <p:sp>
          <p:nvSpPr>
            <p:cNvPr id="48248" name="Rectangle 9"/>
            <p:cNvSpPr>
              <a:spLocks noChangeArrowheads="1"/>
            </p:cNvSpPr>
            <p:nvPr/>
          </p:nvSpPr>
          <p:spPr bwMode="auto">
            <a:xfrm>
              <a:off x="3684528" y="7881486"/>
              <a:ext cx="145023" cy="297946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1600">
                  <a:solidFill>
                    <a:schemeClr val="tx1"/>
                  </a:solidFill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48245" name="Полилиния 1352"/>
          <p:cNvSpPr>
            <a:spLocks noChangeArrowheads="1"/>
          </p:cNvSpPr>
          <p:nvPr/>
        </p:nvSpPr>
        <p:spPr bwMode="auto">
          <a:xfrm>
            <a:off x="2552700" y="3905250"/>
            <a:ext cx="342900" cy="1543050"/>
          </a:xfrm>
          <a:custGeom>
            <a:avLst/>
            <a:gdLst>
              <a:gd name="T0" fmla="*/ 209550 w 342900"/>
              <a:gd name="T1" fmla="*/ 1543050 h 1543050"/>
              <a:gd name="T2" fmla="*/ 304800 w 342900"/>
              <a:gd name="T3" fmla="*/ 1371600 h 1543050"/>
              <a:gd name="T4" fmla="*/ 342900 w 342900"/>
              <a:gd name="T5" fmla="*/ 400050 h 1543050"/>
              <a:gd name="T6" fmla="*/ 19050 w 342900"/>
              <a:gd name="T7" fmla="*/ 419100 h 1543050"/>
              <a:gd name="T8" fmla="*/ 0 w 342900"/>
              <a:gd name="T9" fmla="*/ 0 h 15430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2900"/>
              <a:gd name="T16" fmla="*/ 0 h 1543050"/>
              <a:gd name="T17" fmla="*/ 342900 w 342900"/>
              <a:gd name="T18" fmla="*/ 1543050 h 15430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2900" h="1543050">
                <a:moveTo>
                  <a:pt x="209550" y="1543050"/>
                </a:moveTo>
                <a:lnTo>
                  <a:pt x="304800" y="1371600"/>
                </a:lnTo>
                <a:lnTo>
                  <a:pt x="342900" y="400050"/>
                </a:lnTo>
                <a:lnTo>
                  <a:pt x="19050" y="419100"/>
                </a:lnTo>
                <a:lnTo>
                  <a:pt x="0" y="0"/>
                </a:lnTo>
              </a:path>
            </a:pathLst>
          </a:custGeom>
          <a:noFill/>
          <a:ln w="38100" algn="ctr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110" name="Полилиния 1109"/>
          <p:cNvSpPr/>
          <p:nvPr/>
        </p:nvSpPr>
        <p:spPr>
          <a:xfrm>
            <a:off x="358588" y="5020235"/>
            <a:ext cx="7476565" cy="1524000"/>
          </a:xfrm>
          <a:custGeom>
            <a:avLst/>
            <a:gdLst>
              <a:gd name="connsiteX0" fmla="*/ 179294 w 7476565"/>
              <a:gd name="connsiteY0" fmla="*/ 107577 h 1524000"/>
              <a:gd name="connsiteX1" fmla="*/ 645459 w 7476565"/>
              <a:gd name="connsiteY1" fmla="*/ 107577 h 1524000"/>
              <a:gd name="connsiteX2" fmla="*/ 1524000 w 7476565"/>
              <a:gd name="connsiteY2" fmla="*/ 502024 h 1524000"/>
              <a:gd name="connsiteX3" fmla="*/ 2330824 w 7476565"/>
              <a:gd name="connsiteY3" fmla="*/ 735106 h 1524000"/>
              <a:gd name="connsiteX4" fmla="*/ 3388659 w 7476565"/>
              <a:gd name="connsiteY4" fmla="*/ 753036 h 1524000"/>
              <a:gd name="connsiteX5" fmla="*/ 4697506 w 7476565"/>
              <a:gd name="connsiteY5" fmla="*/ 753036 h 1524000"/>
              <a:gd name="connsiteX6" fmla="*/ 5307106 w 7476565"/>
              <a:gd name="connsiteY6" fmla="*/ 645459 h 1524000"/>
              <a:gd name="connsiteX7" fmla="*/ 5683624 w 7476565"/>
              <a:gd name="connsiteY7" fmla="*/ 466165 h 1524000"/>
              <a:gd name="connsiteX8" fmla="*/ 6400800 w 7476565"/>
              <a:gd name="connsiteY8" fmla="*/ 125506 h 1524000"/>
              <a:gd name="connsiteX9" fmla="*/ 7117977 w 7476565"/>
              <a:gd name="connsiteY9" fmla="*/ 0 h 1524000"/>
              <a:gd name="connsiteX10" fmla="*/ 7476565 w 7476565"/>
              <a:gd name="connsiteY10" fmla="*/ 71718 h 1524000"/>
              <a:gd name="connsiteX11" fmla="*/ 7297271 w 7476565"/>
              <a:gd name="connsiteY11" fmla="*/ 376518 h 1524000"/>
              <a:gd name="connsiteX12" fmla="*/ 6651812 w 7476565"/>
              <a:gd name="connsiteY12" fmla="*/ 448236 h 1524000"/>
              <a:gd name="connsiteX13" fmla="*/ 5665694 w 7476565"/>
              <a:gd name="connsiteY13" fmla="*/ 770965 h 1524000"/>
              <a:gd name="connsiteX14" fmla="*/ 5056094 w 7476565"/>
              <a:gd name="connsiteY14" fmla="*/ 1111624 h 1524000"/>
              <a:gd name="connsiteX15" fmla="*/ 4034118 w 7476565"/>
              <a:gd name="connsiteY15" fmla="*/ 1237130 h 1524000"/>
              <a:gd name="connsiteX16" fmla="*/ 2294965 w 7476565"/>
              <a:gd name="connsiteY16" fmla="*/ 1524000 h 1524000"/>
              <a:gd name="connsiteX17" fmla="*/ 932330 w 7476565"/>
              <a:gd name="connsiteY17" fmla="*/ 1434353 h 1524000"/>
              <a:gd name="connsiteX18" fmla="*/ 268941 w 7476565"/>
              <a:gd name="connsiteY18" fmla="*/ 986118 h 1524000"/>
              <a:gd name="connsiteX19" fmla="*/ 0 w 7476565"/>
              <a:gd name="connsiteY19" fmla="*/ 394447 h 1524000"/>
              <a:gd name="connsiteX20" fmla="*/ 179294 w 7476565"/>
              <a:gd name="connsiteY20" fmla="*/ 107577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476565" h="1524000">
                <a:moveTo>
                  <a:pt x="179294" y="107577"/>
                </a:moveTo>
                <a:lnTo>
                  <a:pt x="645459" y="107577"/>
                </a:lnTo>
                <a:lnTo>
                  <a:pt x="1524000" y="502024"/>
                </a:lnTo>
                <a:lnTo>
                  <a:pt x="2330824" y="735106"/>
                </a:lnTo>
                <a:lnTo>
                  <a:pt x="3388659" y="753036"/>
                </a:lnTo>
                <a:lnTo>
                  <a:pt x="4697506" y="753036"/>
                </a:lnTo>
                <a:lnTo>
                  <a:pt x="5307106" y="645459"/>
                </a:lnTo>
                <a:lnTo>
                  <a:pt x="5683624" y="466165"/>
                </a:lnTo>
                <a:lnTo>
                  <a:pt x="6400800" y="125506"/>
                </a:lnTo>
                <a:lnTo>
                  <a:pt x="7117977" y="0"/>
                </a:lnTo>
                <a:lnTo>
                  <a:pt x="7476565" y="71718"/>
                </a:lnTo>
                <a:lnTo>
                  <a:pt x="7297271" y="376518"/>
                </a:lnTo>
                <a:lnTo>
                  <a:pt x="6651812" y="448236"/>
                </a:lnTo>
                <a:lnTo>
                  <a:pt x="5665694" y="770965"/>
                </a:lnTo>
                <a:lnTo>
                  <a:pt x="5056094" y="1111624"/>
                </a:lnTo>
                <a:lnTo>
                  <a:pt x="4034118" y="1237130"/>
                </a:lnTo>
                <a:lnTo>
                  <a:pt x="2294965" y="1524000"/>
                </a:lnTo>
                <a:lnTo>
                  <a:pt x="932330" y="1434353"/>
                </a:lnTo>
                <a:lnTo>
                  <a:pt x="268941" y="986118"/>
                </a:lnTo>
                <a:lnTo>
                  <a:pt x="0" y="394447"/>
                </a:lnTo>
                <a:lnTo>
                  <a:pt x="179294" y="107577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12" name="Прямоугольная выноска 840"/>
          <p:cNvSpPr>
            <a:spLocks noChangeArrowheads="1"/>
          </p:cNvSpPr>
          <p:nvPr/>
        </p:nvSpPr>
        <p:spPr bwMode="auto">
          <a:xfrm>
            <a:off x="0" y="7015178"/>
            <a:ext cx="1800225" cy="303198"/>
          </a:xfrm>
          <a:prstGeom prst="wedgeRectCallout">
            <a:avLst>
              <a:gd name="adj1" fmla="val 24660"/>
              <a:gd name="adj2" fmla="val -228131"/>
            </a:avLst>
          </a:prstGeom>
          <a:solidFill>
            <a:srgbClr val="00B0F0"/>
          </a:solidFill>
          <a:ln w="31750" algn="ctr">
            <a:solidFill>
              <a:srgbClr val="FF0000">
                <a:alpha val="70000"/>
              </a:srgbClr>
            </a:solidFill>
            <a:prstDash val="dash"/>
            <a:miter lim="800000"/>
            <a:headEnd/>
            <a:tailEnd/>
          </a:ln>
        </p:spPr>
        <p:txBody>
          <a:bodyPr lIns="128016" tIns="64008" rIns="128016" bIns="64008"/>
          <a:lstStyle/>
          <a:p>
            <a:pPr defTabSz="2092325"/>
            <a:r>
              <a:rPr lang="ru-RU" sz="1400" b="1" dirty="0">
                <a:solidFill>
                  <a:schemeClr val="tx1"/>
                </a:solidFill>
              </a:rPr>
              <a:t>Зона </a:t>
            </a:r>
            <a:r>
              <a:rPr lang="ru-RU" sz="1400" b="1" dirty="0" smtClean="0">
                <a:solidFill>
                  <a:schemeClr val="tx1"/>
                </a:solidFill>
              </a:rPr>
              <a:t>подтопления.</a:t>
            </a:r>
            <a:endParaRPr lang="ru-RU" sz="1400" b="1" dirty="0">
              <a:solidFill>
                <a:schemeClr val="tx1"/>
              </a:solidFill>
            </a:endParaRPr>
          </a:p>
        </p:txBody>
      </p:sp>
      <p:sp>
        <p:nvSpPr>
          <p:cNvPr id="1113" name="AutoShape 79"/>
          <p:cNvSpPr>
            <a:spLocks noChangeArrowheads="1"/>
          </p:cNvSpPr>
          <p:nvPr/>
        </p:nvSpPr>
        <p:spPr bwMode="auto">
          <a:xfrm>
            <a:off x="1828768" y="6800864"/>
            <a:ext cx="1500187" cy="928688"/>
          </a:xfrm>
          <a:prstGeom prst="wedgeRectCallout">
            <a:avLst>
              <a:gd name="adj1" fmla="val 25309"/>
              <a:gd name="adj2" fmla="val -106806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 defTabSz="1709738"/>
            <a:r>
              <a:rPr lang="ru-RU" sz="1000" dirty="0" err="1">
                <a:solidFill>
                  <a:srgbClr val="FF0000"/>
                </a:solidFill>
              </a:rPr>
              <a:t>р.Шалажа</a:t>
            </a:r>
            <a:endParaRPr lang="ru-RU" sz="1000" dirty="0">
              <a:solidFill>
                <a:srgbClr val="FF0000"/>
              </a:solidFill>
            </a:endParaRP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Протяженность- 38  км.</a:t>
            </a: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Характер </a:t>
            </a:r>
            <a:r>
              <a:rPr lang="ru-RU" sz="900" dirty="0" err="1">
                <a:solidFill>
                  <a:schemeClr val="tx1"/>
                </a:solidFill>
              </a:rPr>
              <a:t>дна-галичный</a:t>
            </a:r>
            <a:endParaRPr lang="ru-RU" sz="900" dirty="0">
              <a:solidFill>
                <a:schemeClr val="tx1"/>
              </a:solidFill>
            </a:endParaRP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Скорость-0.5 м/с</a:t>
            </a: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Ширина-2-4м</a:t>
            </a: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Глубина-0.5-1.м</a:t>
            </a:r>
          </a:p>
        </p:txBody>
      </p:sp>
      <p:cxnSp>
        <p:nvCxnSpPr>
          <p:cNvPr id="1114" name="Прямая со стрелкой 1113"/>
          <p:cNvCxnSpPr>
            <a:endCxn id="1113" idx="4"/>
          </p:cNvCxnSpPr>
          <p:nvPr/>
        </p:nvCxnSpPr>
        <p:spPr>
          <a:xfrm rot="10800000" flipV="1">
            <a:off x="2958544" y="6157922"/>
            <a:ext cx="799050" cy="115392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6" name="AutoShape 79"/>
          <p:cNvSpPr>
            <a:spLocks noChangeArrowheads="1"/>
          </p:cNvSpPr>
          <p:nvPr/>
        </p:nvSpPr>
        <p:spPr bwMode="auto">
          <a:xfrm>
            <a:off x="3471842" y="6667517"/>
            <a:ext cx="1971675" cy="276223"/>
          </a:xfrm>
          <a:prstGeom prst="wedgeRectCallout">
            <a:avLst>
              <a:gd name="adj1" fmla="val -46874"/>
              <a:gd name="adj2" fmla="val -236075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Направление течения реки</a:t>
            </a:r>
            <a:endParaRPr lang="ru-RU" sz="16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0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1122" name="Rectangle 2"/>
          <p:cNvSpPr>
            <a:spLocks noChangeArrowheads="1"/>
          </p:cNvSpPr>
          <p:nvPr/>
        </p:nvSpPr>
        <p:spPr bwMode="auto">
          <a:xfrm>
            <a:off x="0" y="1085824"/>
            <a:ext cx="12801600" cy="50006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0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 с.п. </a:t>
            </a:r>
            <a:r>
              <a:rPr lang="ru-RU" sz="2000" dirty="0" smtClean="0">
                <a:solidFill>
                  <a:schemeClr val="tx1"/>
                </a:solidFill>
              </a:rPr>
              <a:t>Катар-Юрт</a:t>
            </a:r>
            <a:endParaRPr lang="ru-RU" sz="2000" dirty="0">
              <a:solidFill>
                <a:schemeClr val="tx1"/>
              </a:solidFill>
            </a:endParaRPr>
          </a:p>
        </p:txBody>
      </p:sp>
      <p:sp>
        <p:nvSpPr>
          <p:cNvPr id="1124" name="Text Box 147"/>
          <p:cNvSpPr txBox="1">
            <a:spLocks noChangeArrowheads="1"/>
          </p:cNvSpPr>
          <p:nvPr/>
        </p:nvSpPr>
        <p:spPr bwMode="auto">
          <a:xfrm>
            <a:off x="2257396" y="1800204"/>
            <a:ext cx="2306637" cy="4286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125" name="Text Box 147"/>
          <p:cNvSpPr txBox="1">
            <a:spLocks noChangeArrowheads="1"/>
          </p:cNvSpPr>
          <p:nvPr/>
        </p:nvSpPr>
        <p:spPr bwMode="auto">
          <a:xfrm>
            <a:off x="17929" y="1585890"/>
            <a:ext cx="1785938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 в зону возможного затопления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не подпадают.</a:t>
            </a:r>
          </a:p>
        </p:txBody>
      </p:sp>
      <p:sp>
        <p:nvSpPr>
          <p:cNvPr id="1128" name="Прямоугольник 1406"/>
          <p:cNvSpPr/>
          <p:nvPr/>
        </p:nvSpPr>
        <p:spPr>
          <a:xfrm>
            <a:off x="0" y="2443146"/>
            <a:ext cx="2376488" cy="936625"/>
          </a:xfrm>
          <a:prstGeom prst="rect">
            <a:avLst/>
          </a:prstGeom>
          <a:solidFill>
            <a:srgbClr val="00FFFF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79525">
              <a:defRPr/>
            </a:pPr>
            <a:r>
              <a:rPr lang="ru-RU" sz="14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При поднятии уровня воды до критических отметок дома и население в зону подтопления не попадают</a:t>
            </a:r>
          </a:p>
        </p:txBody>
      </p:sp>
      <p:sp>
        <p:nvSpPr>
          <p:cNvPr id="1130" name="Прямоугольник 921"/>
          <p:cNvSpPr>
            <a:spLocks noChangeArrowheads="1"/>
          </p:cNvSpPr>
          <p:nvPr/>
        </p:nvSpPr>
        <p:spPr bwMode="auto">
          <a:xfrm>
            <a:off x="9137650" y="4371972"/>
            <a:ext cx="3663950" cy="1368425"/>
          </a:xfrm>
          <a:prstGeom prst="rect">
            <a:avLst/>
          </a:prstGeom>
          <a:solidFill>
            <a:srgbClr val="99CC00"/>
          </a:solidFill>
          <a:ln w="25400" algn="ctr">
            <a:solidFill>
              <a:srgbClr val="89A4A7"/>
            </a:solidFill>
            <a:miter lim="800000"/>
            <a:headEnd/>
            <a:tailEnd/>
          </a:ln>
        </p:spPr>
        <p:txBody>
          <a:bodyPr lIns="91423" tIns="45712" rIns="91423" bIns="45712" anchor="ctr"/>
          <a:lstStyle/>
          <a:p>
            <a:pPr defTabSz="1279525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На территории  Шалинского района: в с.п. </a:t>
            </a:r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Катар-Юрт </a:t>
            </a:r>
            <a:r>
              <a:rPr lang="ru-RU" sz="1200" dirty="0" err="1">
                <a:solidFill>
                  <a:schemeClr val="tx1"/>
                </a:solidFill>
                <a:cs typeface="Times New Roman" pitchFamily="18" charset="0"/>
              </a:rPr>
              <a:t>затороопасных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 участков нет. Ледовых переправ нет. Очистных сооружений нет. СМО и Команда взрывных работ нет. ПВР -1.</a:t>
            </a:r>
          </a:p>
          <a:p>
            <a:pPr defTabSz="1279525"/>
            <a:r>
              <a:rPr lang="ru-RU" sz="1200" dirty="0" err="1">
                <a:solidFill>
                  <a:schemeClr val="tx1"/>
                </a:solidFill>
                <a:cs typeface="Times New Roman" pitchFamily="18" charset="0"/>
              </a:rPr>
              <a:t>Гидропоста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 нет. Запасов материальных средств нет.</a:t>
            </a:r>
          </a:p>
          <a:p>
            <a:pPr defTabSz="1279525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Аэродрома нет. Ледоход на реках не прогнозируется. Скотомогильников нет.</a:t>
            </a:r>
          </a:p>
        </p:txBody>
      </p:sp>
      <p:sp>
        <p:nvSpPr>
          <p:cNvPr id="1131" name="Прямоугольник 1416"/>
          <p:cNvSpPr/>
          <p:nvPr/>
        </p:nvSpPr>
        <p:spPr>
          <a:xfrm>
            <a:off x="0" y="8089900"/>
            <a:ext cx="2305050" cy="1511300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79525">
              <a:defRPr/>
            </a:pPr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При поднятии уровня воды до критических отметок в зону подтопления , мосты, дороги, линии </a:t>
            </a:r>
            <a:r>
              <a:rPr lang="ru-RU" sz="1200" i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эл.передач</a:t>
            </a:r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, опоры линий </a:t>
            </a:r>
            <a:r>
              <a:rPr lang="ru-RU" sz="1200" i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эл</a:t>
            </a:r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 передач, </a:t>
            </a:r>
            <a:r>
              <a:rPr lang="ru-RU" sz="1200" i="1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газо-нефтепроводы</a:t>
            </a:r>
            <a:r>
              <a:rPr lang="ru-RU" sz="1200" i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и скотомогильники не попадают</a:t>
            </a:r>
          </a:p>
        </p:txBody>
      </p:sp>
      <p:sp>
        <p:nvSpPr>
          <p:cNvPr id="1132" name="AutoShape 31"/>
          <p:cNvSpPr>
            <a:spLocks noChangeArrowheads="1"/>
          </p:cNvSpPr>
          <p:nvPr/>
        </p:nvSpPr>
        <p:spPr bwMode="auto">
          <a:xfrm>
            <a:off x="2328834" y="8388350"/>
            <a:ext cx="6286501" cy="1212850"/>
          </a:xfrm>
          <a:prstGeom prst="wedgeRoundRectCallout">
            <a:avLst>
              <a:gd name="adj1" fmla="val 8625"/>
              <a:gd name="adj2" fmla="val 50745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cs typeface="Times New Roman" pitchFamily="18" charset="0"/>
              </a:rPr>
              <a:t>Характеристики населенного пункта</a:t>
            </a:r>
          </a:p>
        </p:txBody>
      </p:sp>
      <p:graphicFrame>
        <p:nvGraphicFramePr>
          <p:cNvPr id="1134" name="Object 21"/>
          <p:cNvGraphicFramePr>
            <a:graphicFrameLocks noChangeAspect="1"/>
          </p:cNvGraphicFramePr>
          <p:nvPr/>
        </p:nvGraphicFramePr>
        <p:xfrm>
          <a:off x="2471710" y="8812213"/>
          <a:ext cx="6021387" cy="788987"/>
        </p:xfrm>
        <a:graphic>
          <a:graphicData uri="http://schemas.openxmlformats.org/presentationml/2006/ole">
            <p:oleObj spid="_x0000_s824322" name="Worksheet" r:id="rId3" imgW="7076943" imgH="476280" progId="Excel.Sheet.8">
              <p:embed/>
            </p:oleObj>
          </a:graphicData>
        </a:graphic>
      </p:graphicFrame>
      <p:sp>
        <p:nvSpPr>
          <p:cNvPr id="1119" name="Прямоугольная выноска 143"/>
          <p:cNvSpPr>
            <a:spLocks noChangeArrowheads="1"/>
          </p:cNvSpPr>
          <p:nvPr/>
        </p:nvSpPr>
        <p:spPr bwMode="auto">
          <a:xfrm>
            <a:off x="5257792" y="7075469"/>
            <a:ext cx="3071834" cy="1225593"/>
          </a:xfrm>
          <a:prstGeom prst="wedgeRectCallout">
            <a:avLst>
              <a:gd name="adj1" fmla="val -14136"/>
              <a:gd name="adj2" fmla="val -158487"/>
            </a:avLst>
          </a:prstGeom>
          <a:solidFill>
            <a:srgbClr val="00B0F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 defTabSz="1279525"/>
            <a:r>
              <a:rPr lang="ru-RU" sz="10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Times New Roman" pitchFamily="18" charset="0"/>
              </a:rPr>
              <a:t>с.п.  Катар-Юрт.</a:t>
            </a:r>
          </a:p>
          <a:p>
            <a:pPr defTabSz="1279525"/>
            <a:r>
              <a:rPr lang="ru-RU" sz="1050" dirty="0" smtClean="0">
                <a:solidFill>
                  <a:schemeClr val="tx1"/>
                </a:solidFill>
              </a:rPr>
              <a:t>В зону риска подпадают поселковых дороги – 0,4 км., линии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0,4 км., опоры линий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8 шт., газоровод-0,1 км.,  СЗО, ПОО и скотомогильники не попадают. В зону затопления подпадают 25 частных домов, 125 чел. населения из них 50 детей.</a:t>
            </a:r>
            <a:endParaRPr lang="ru-RU" sz="1050" dirty="0">
              <a:solidFill>
                <a:schemeClr val="tx1"/>
              </a:solidFill>
            </a:endParaRPr>
          </a:p>
        </p:txBody>
      </p:sp>
      <p:sp>
        <p:nvSpPr>
          <p:cNvPr id="1136" name="Rectangle 138"/>
          <p:cNvSpPr>
            <a:spLocks noChangeAspect="1" noChangeArrowheads="1"/>
          </p:cNvSpPr>
          <p:nvPr/>
        </p:nvSpPr>
        <p:spPr bwMode="auto">
          <a:xfrm>
            <a:off x="9663135" y="5800732"/>
            <a:ext cx="3138465" cy="3786181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137501" tIns="68785" rIns="137501" bIns="68785" anchor="ctr"/>
          <a:lstStyle/>
          <a:p>
            <a:pPr algn="ctr" defTabSz="1193800">
              <a:defRPr/>
            </a:pPr>
            <a:endParaRPr lang="ru-RU" sz="36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7" name="Text Box 139"/>
          <p:cNvSpPr txBox="1">
            <a:spLocks noChangeAspect="1" noChangeArrowheads="1"/>
          </p:cNvSpPr>
          <p:nvPr/>
        </p:nvSpPr>
        <p:spPr bwMode="auto">
          <a:xfrm>
            <a:off x="10356891" y="5800732"/>
            <a:ext cx="1973263" cy="30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0464" tIns="40256" rIns="80464" bIns="40256"/>
          <a:lstStyle/>
          <a:p>
            <a:pPr algn="ctr" defTabSz="809625"/>
            <a:r>
              <a:rPr lang="ru-RU" sz="1300" b="1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138" name="Text Box 141"/>
          <p:cNvSpPr txBox="1">
            <a:spLocks noChangeArrowheads="1"/>
          </p:cNvSpPr>
          <p:nvPr/>
        </p:nvSpPr>
        <p:spPr bwMode="auto">
          <a:xfrm>
            <a:off x="11176044" y="8801128"/>
            <a:ext cx="15113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938213">
              <a:spcBef>
                <a:spcPct val="50000"/>
              </a:spcBef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- Направление течения реки</a:t>
            </a:r>
          </a:p>
        </p:txBody>
      </p:sp>
      <p:sp>
        <p:nvSpPr>
          <p:cNvPr id="1140" name="Line 369"/>
          <p:cNvSpPr>
            <a:spLocks noChangeShapeType="1"/>
          </p:cNvSpPr>
          <p:nvPr/>
        </p:nvSpPr>
        <p:spPr bwMode="auto">
          <a:xfrm>
            <a:off x="10044138" y="8729690"/>
            <a:ext cx="0" cy="35877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 type="triangle" w="med" len="med"/>
            <a:tailEnd/>
          </a:ln>
          <a:effectLst>
            <a:prstShdw prst="shdw17" dist="17961" dir="2700000">
              <a:srgbClr val="1F1F5C"/>
            </a:prstShdw>
          </a:effectLst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142" name="Oval 292"/>
          <p:cNvSpPr>
            <a:spLocks noChangeArrowheads="1"/>
          </p:cNvSpPr>
          <p:nvPr/>
        </p:nvSpPr>
        <p:spPr bwMode="auto">
          <a:xfrm>
            <a:off x="9888564" y="9163083"/>
            <a:ext cx="298450" cy="3524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595" tIns="63807" rIns="127595" bIns="63807" anchor="ctr"/>
          <a:lstStyle/>
          <a:p>
            <a:pPr algn="ctr" defTabSz="912813"/>
            <a:r>
              <a:rPr lang="ru-RU" sz="1300" b="1" dirty="0">
                <a:solidFill>
                  <a:schemeClr val="tx1"/>
                </a:solidFill>
              </a:rPr>
              <a:t>Т</a:t>
            </a:r>
          </a:p>
        </p:txBody>
      </p:sp>
      <p:sp>
        <p:nvSpPr>
          <p:cNvPr id="1143" name="Text Box 63"/>
          <p:cNvSpPr txBox="1">
            <a:spLocks noChangeArrowheads="1"/>
          </p:cNvSpPr>
          <p:nvPr/>
        </p:nvSpPr>
        <p:spPr bwMode="auto">
          <a:xfrm>
            <a:off x="10897703" y="9203474"/>
            <a:ext cx="1898650" cy="369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1259" tIns="30627" rIns="61259" bIns="30627">
            <a:spAutoFit/>
          </a:bodyPr>
          <a:lstStyle/>
          <a:p>
            <a:pPr defTabSz="622300" eaLnBrk="0" hangingPunct="0"/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Участок местности способный </a:t>
            </a:r>
          </a:p>
          <a:p>
            <a:pPr defTabSz="622300" eaLnBrk="0" hangingPunct="0"/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принять вертолет </a:t>
            </a:r>
          </a:p>
        </p:txBody>
      </p:sp>
      <p:sp>
        <p:nvSpPr>
          <p:cNvPr id="1144" name="Полилиния 1143"/>
          <p:cNvSpPr/>
          <p:nvPr/>
        </p:nvSpPr>
        <p:spPr bwMode="auto">
          <a:xfrm>
            <a:off x="9637735" y="8158186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146" name="Полилиния 1145"/>
          <p:cNvSpPr/>
          <p:nvPr/>
        </p:nvSpPr>
        <p:spPr bwMode="auto">
          <a:xfrm>
            <a:off x="9615510" y="8416952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148" name="Полилиния 1147"/>
          <p:cNvSpPr/>
          <p:nvPr/>
        </p:nvSpPr>
        <p:spPr bwMode="auto">
          <a:xfrm>
            <a:off x="9615510" y="8274076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149" name="Text Box 51"/>
          <p:cNvSpPr txBox="1">
            <a:spLocks noChangeArrowheads="1"/>
          </p:cNvSpPr>
          <p:nvPr/>
        </p:nvSpPr>
        <p:spPr bwMode="auto">
          <a:xfrm>
            <a:off x="10758518" y="8059763"/>
            <a:ext cx="1857375" cy="312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Начало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 подтопления</a:t>
            </a:r>
          </a:p>
        </p:txBody>
      </p:sp>
      <p:sp>
        <p:nvSpPr>
          <p:cNvPr id="1150" name="Text Box 51"/>
          <p:cNvSpPr txBox="1">
            <a:spLocks noChangeArrowheads="1"/>
          </p:cNvSpPr>
          <p:nvPr/>
        </p:nvSpPr>
        <p:spPr bwMode="auto">
          <a:xfrm>
            <a:off x="10687080" y="8289952"/>
            <a:ext cx="2071688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Максимальный уровень</a:t>
            </a:r>
          </a:p>
        </p:txBody>
      </p:sp>
      <p:sp>
        <p:nvSpPr>
          <p:cNvPr id="1152" name="Text Box 51"/>
          <p:cNvSpPr txBox="1">
            <a:spLocks noChangeArrowheads="1"/>
          </p:cNvSpPr>
          <p:nvPr/>
        </p:nvSpPr>
        <p:spPr bwMode="auto">
          <a:xfrm>
            <a:off x="10687080" y="8504266"/>
            <a:ext cx="2071687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Критический уровень</a:t>
            </a:r>
          </a:p>
        </p:txBody>
      </p:sp>
      <p:sp>
        <p:nvSpPr>
          <p:cNvPr id="1154" name="Прямоугольник 55"/>
          <p:cNvSpPr>
            <a:spLocks noChangeArrowheads="1"/>
          </p:cNvSpPr>
          <p:nvPr/>
        </p:nvSpPr>
        <p:spPr bwMode="auto">
          <a:xfrm rot="1239145">
            <a:off x="9852245" y="7793677"/>
            <a:ext cx="400038" cy="200031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120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55" name="Text Box 51"/>
          <p:cNvSpPr txBox="1">
            <a:spLocks noChangeArrowheads="1"/>
          </p:cNvSpPr>
          <p:nvPr/>
        </p:nvSpPr>
        <p:spPr bwMode="auto">
          <a:xfrm>
            <a:off x="10758518" y="7729558"/>
            <a:ext cx="1857375" cy="466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Пункт временного размещения людей (СОШ)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1156" name="Группа 114"/>
          <p:cNvGrpSpPr>
            <a:grpSpLocks/>
          </p:cNvGrpSpPr>
          <p:nvPr/>
        </p:nvGrpSpPr>
        <p:grpSpPr bwMode="auto">
          <a:xfrm>
            <a:off x="9724194" y="7240781"/>
            <a:ext cx="711001" cy="296370"/>
            <a:chOff x="7847013" y="5565761"/>
            <a:chExt cx="710570" cy="296343"/>
          </a:xfrm>
        </p:grpSpPr>
        <p:grpSp>
          <p:nvGrpSpPr>
            <p:cNvPr id="1158" name="Группа 110"/>
            <p:cNvGrpSpPr>
              <a:grpSpLocks/>
            </p:cNvGrpSpPr>
            <p:nvPr/>
          </p:nvGrpSpPr>
          <p:grpSpPr bwMode="auto">
            <a:xfrm>
              <a:off x="7847013" y="5588337"/>
              <a:ext cx="282373" cy="226660"/>
              <a:chOff x="6758015" y="3534283"/>
              <a:chExt cx="423560" cy="339991"/>
            </a:xfrm>
          </p:grpSpPr>
          <p:sp>
            <p:nvSpPr>
              <p:cNvPr id="1161" name="Овал 111"/>
              <p:cNvSpPr>
                <a:spLocks noChangeArrowheads="1"/>
              </p:cNvSpPr>
              <p:nvPr/>
            </p:nvSpPr>
            <p:spPr bwMode="auto">
              <a:xfrm>
                <a:off x="6758015" y="3534283"/>
                <a:ext cx="423560" cy="339991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 sz="8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62" name="TextBox 112"/>
              <p:cNvSpPr txBox="1">
                <a:spLocks noChangeArrowheads="1"/>
              </p:cNvSpPr>
              <p:nvPr/>
            </p:nvSpPr>
            <p:spPr bwMode="auto">
              <a:xfrm>
                <a:off x="6784166" y="3536113"/>
                <a:ext cx="285463" cy="3231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ru-RU" sz="8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</a:p>
            </p:txBody>
          </p:sp>
        </p:grpSp>
        <p:sp>
          <p:nvSpPr>
            <p:cNvPr id="1160" name="Rectangle 9"/>
            <p:cNvSpPr>
              <a:spLocks noChangeArrowheads="1"/>
            </p:cNvSpPr>
            <p:nvPr/>
          </p:nvSpPr>
          <p:spPr bwMode="auto">
            <a:xfrm>
              <a:off x="8129385" y="5565761"/>
              <a:ext cx="428198" cy="29634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800" u="sng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8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1164" name="Text Box 965"/>
          <p:cNvSpPr txBox="1">
            <a:spLocks noChangeArrowheads="1"/>
          </p:cNvSpPr>
          <p:nvPr/>
        </p:nvSpPr>
        <p:spPr bwMode="auto">
          <a:xfrm>
            <a:off x="10617255" y="7229492"/>
            <a:ext cx="1927213" cy="5317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8574" tIns="39290" rIns="78574" bIns="39290">
            <a:spAutoFit/>
          </a:bodyPr>
          <a:lstStyle/>
          <a:p>
            <a:pPr algn="ctr" defTabSz="1257300">
              <a:lnSpc>
                <a:spcPct val="70000"/>
              </a:lnSpc>
              <a:buFontTx/>
              <a:buChar char="-"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сборный эвакуационный пункт </a:t>
            </a:r>
            <a:endParaRPr lang="ru-RU" sz="105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57300">
              <a:lnSpc>
                <a:spcPct val="70000"/>
              </a:lnSpc>
              <a:buFontTx/>
              <a:buChar char="-"/>
            </a:pPr>
            <a:r>
              <a: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05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числ</a:t>
            </a: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  номера </a:t>
            </a:r>
            <a:r>
              <a:rPr lang="ru-RU" sz="105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припис</a:t>
            </a: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 домов, человек)</a:t>
            </a:r>
          </a:p>
        </p:txBody>
      </p:sp>
      <p:sp>
        <p:nvSpPr>
          <p:cNvPr id="1166" name="Text Box 965"/>
          <p:cNvSpPr txBox="1">
            <a:spLocks noChangeArrowheads="1"/>
          </p:cNvSpPr>
          <p:nvPr/>
        </p:nvSpPr>
        <p:spPr bwMode="auto">
          <a:xfrm>
            <a:off x="10687080" y="6443674"/>
            <a:ext cx="1827150" cy="7256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8574" tIns="39290" rIns="78574" bIns="39290">
            <a:spAutoFit/>
          </a:bodyPr>
          <a:lstStyle/>
          <a:p>
            <a:pPr algn="ctr" defTabSz="1257300">
              <a:lnSpc>
                <a:spcPct val="70000"/>
              </a:lnSpc>
              <a:buFontTx/>
              <a:buChar char="-"/>
            </a:pP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маршруты эвакуации населения (1- номер маршрута, </a:t>
            </a:r>
            <a:r>
              <a:rPr lang="ru-RU" sz="1000" dirty="0" smtClean="0">
                <a:solidFill>
                  <a:schemeClr val="tx1"/>
                </a:solidFill>
                <a:cs typeface="Times New Roman" pitchFamily="18" charset="0"/>
              </a:rPr>
              <a:t>2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– количество эвакуируемых домов,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8- </a:t>
            </a: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колонн, </a:t>
            </a:r>
            <a:r>
              <a:rPr lang="ru-RU" sz="1000" dirty="0" smtClean="0">
                <a:solidFill>
                  <a:schemeClr val="tx1"/>
                </a:solidFill>
                <a:cs typeface="Times New Roman" pitchFamily="18" charset="0"/>
              </a:rPr>
              <a:t>69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-)</a:t>
            </a: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чел. А - автомобильный</a:t>
            </a:r>
          </a:p>
        </p:txBody>
      </p:sp>
      <p:grpSp>
        <p:nvGrpSpPr>
          <p:cNvPr id="1167" name="Группа 118"/>
          <p:cNvGrpSpPr>
            <a:grpSpLocks/>
          </p:cNvGrpSpPr>
          <p:nvPr/>
        </p:nvGrpSpPr>
        <p:grpSpPr bwMode="auto">
          <a:xfrm>
            <a:off x="9758386" y="6800864"/>
            <a:ext cx="742917" cy="285752"/>
            <a:chOff x="3186092" y="7871698"/>
            <a:chExt cx="721494" cy="266301"/>
          </a:xfrm>
        </p:grpSpPr>
        <p:sp>
          <p:nvSpPr>
            <p:cNvPr id="1168" name="Rectangle 9"/>
            <p:cNvSpPr>
              <a:spLocks noChangeArrowheads="1"/>
            </p:cNvSpPr>
            <p:nvPr/>
          </p:nvSpPr>
          <p:spPr bwMode="auto">
            <a:xfrm>
              <a:off x="3186092" y="7871699"/>
              <a:ext cx="721494" cy="266300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9113"/>
              <a:r>
                <a:rPr lang="ru-RU" sz="7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      </a:t>
              </a:r>
              <a:r>
                <a:rPr lang="ru-RU" sz="700" u="sng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7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        </a:t>
              </a:r>
              <a:r>
                <a:rPr lang="en-US" sz="7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  <a:r>
                <a:rPr lang="ru-RU" sz="7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1170" name="Rectangle 9"/>
            <p:cNvSpPr>
              <a:spLocks noChangeArrowheads="1"/>
            </p:cNvSpPr>
            <p:nvPr/>
          </p:nvSpPr>
          <p:spPr bwMode="auto">
            <a:xfrm>
              <a:off x="3230498" y="7871698"/>
              <a:ext cx="69775" cy="158291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7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  <p:sp>
          <p:nvSpPr>
            <p:cNvPr id="1172" name="Rectangle 9"/>
            <p:cNvSpPr>
              <a:spLocks noChangeArrowheads="1"/>
            </p:cNvSpPr>
            <p:nvPr/>
          </p:nvSpPr>
          <p:spPr bwMode="auto">
            <a:xfrm>
              <a:off x="3705516" y="7881239"/>
              <a:ext cx="83899" cy="158291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7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1173" name="TextBox 362"/>
          <p:cNvSpPr txBox="1">
            <a:spLocks noChangeArrowheads="1"/>
          </p:cNvSpPr>
          <p:nvPr/>
        </p:nvSpPr>
        <p:spPr bwMode="auto">
          <a:xfrm>
            <a:off x="10744225" y="6086484"/>
            <a:ext cx="1347788" cy="271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Маршрут эвакуации</a:t>
            </a:r>
          </a:p>
        </p:txBody>
      </p:sp>
      <p:cxnSp>
        <p:nvCxnSpPr>
          <p:cNvPr id="1174" name="Прямая со стрелкой 1173"/>
          <p:cNvCxnSpPr/>
          <p:nvPr/>
        </p:nvCxnSpPr>
        <p:spPr bwMode="auto">
          <a:xfrm flipV="1">
            <a:off x="9972700" y="6288099"/>
            <a:ext cx="542925" cy="76200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76" name="Text Box 14"/>
          <p:cNvSpPr txBox="1">
            <a:spLocks noChangeArrowheads="1"/>
          </p:cNvSpPr>
          <p:nvPr/>
        </p:nvSpPr>
        <p:spPr bwMode="auto">
          <a:xfrm>
            <a:off x="3829032" y="3236587"/>
            <a:ext cx="2143140" cy="307777"/>
          </a:xfrm>
          <a:prstGeom prst="rect">
            <a:avLst/>
          </a:prstGeom>
          <a:gradFill rotWithShape="1">
            <a:gsLst>
              <a:gs pos="0">
                <a:srgbClr val="FF0000">
                  <a:alpha val="96999"/>
                </a:srgbClr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defTabSz="3022600">
              <a:spcBef>
                <a:spcPct val="50000"/>
              </a:spcBef>
            </a:pPr>
            <a:r>
              <a:rPr lang="ru-RU" sz="2000" b="1" dirty="0" smtClean="0">
                <a:solidFill>
                  <a:schemeClr val="tx1"/>
                </a:solidFill>
                <a:cs typeface="Times New Roman" pitchFamily="18" charset="0"/>
              </a:rPr>
              <a:t>КАТАР-ЮРТ</a:t>
            </a:r>
            <a:endParaRPr lang="ru-RU" sz="20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78" name="Oval 292"/>
          <p:cNvSpPr>
            <a:spLocks noChangeArrowheads="1"/>
          </p:cNvSpPr>
          <p:nvPr/>
        </p:nvSpPr>
        <p:spPr bwMode="auto">
          <a:xfrm>
            <a:off x="4400536" y="7158054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240"/>
          <p:cNvGrpSpPr>
            <a:grpSpLocks/>
          </p:cNvGrpSpPr>
          <p:nvPr/>
        </p:nvGrpSpPr>
        <p:grpSpPr bwMode="auto">
          <a:xfrm>
            <a:off x="304800" y="1771650"/>
            <a:ext cx="12338050" cy="7643813"/>
            <a:chOff x="304800" y="1771650"/>
            <a:chExt cx="12338431" cy="7643599"/>
          </a:xfrm>
        </p:grpSpPr>
        <p:grpSp>
          <p:nvGrpSpPr>
            <p:cNvPr id="3" name="Группа 395"/>
            <p:cNvGrpSpPr>
              <a:grpSpLocks/>
            </p:cNvGrpSpPr>
            <p:nvPr/>
          </p:nvGrpSpPr>
          <p:grpSpPr bwMode="auto">
            <a:xfrm>
              <a:off x="304800" y="1771650"/>
              <a:ext cx="12287250" cy="7600950"/>
              <a:chOff x="304800" y="1771650"/>
              <a:chExt cx="12287250" cy="7600950"/>
            </a:xfrm>
          </p:grpSpPr>
          <p:grpSp>
            <p:nvGrpSpPr>
              <p:cNvPr id="4" name="Группа 20"/>
              <p:cNvGrpSpPr>
                <a:grpSpLocks/>
              </p:cNvGrpSpPr>
              <p:nvPr/>
            </p:nvGrpSpPr>
            <p:grpSpPr bwMode="auto">
              <a:xfrm>
                <a:off x="428629" y="2133590"/>
                <a:ext cx="12116174" cy="7124500"/>
                <a:chOff x="428629" y="2133590"/>
                <a:chExt cx="12116174" cy="7124500"/>
              </a:xfrm>
            </p:grpSpPr>
            <p:sp>
              <p:nvSpPr>
                <p:cNvPr id="1338" name="Полилиния 2"/>
                <p:cNvSpPr/>
                <p:nvPr/>
              </p:nvSpPr>
              <p:spPr bwMode="auto">
                <a:xfrm>
                  <a:off x="428629" y="4114734"/>
                  <a:ext cx="12116174" cy="1904947"/>
                </a:xfrm>
                <a:custGeom>
                  <a:avLst/>
                  <a:gdLst>
                    <a:gd name="connsiteX0" fmla="*/ 12115800 w 12115800"/>
                    <a:gd name="connsiteY0" fmla="*/ 1905000 h 1905000"/>
                    <a:gd name="connsiteX1" fmla="*/ 10763250 w 12115800"/>
                    <a:gd name="connsiteY1" fmla="*/ 1504950 h 1905000"/>
                    <a:gd name="connsiteX2" fmla="*/ 10172700 w 12115800"/>
                    <a:gd name="connsiteY2" fmla="*/ 1524000 h 1905000"/>
                    <a:gd name="connsiteX3" fmla="*/ 7258050 w 12115800"/>
                    <a:gd name="connsiteY3" fmla="*/ 781050 h 1905000"/>
                    <a:gd name="connsiteX4" fmla="*/ 6305550 w 12115800"/>
                    <a:gd name="connsiteY4" fmla="*/ 571500 h 1905000"/>
                    <a:gd name="connsiteX5" fmla="*/ 3676650 w 12115800"/>
                    <a:gd name="connsiteY5" fmla="*/ 247650 h 1905000"/>
                    <a:gd name="connsiteX6" fmla="*/ 2324100 w 12115800"/>
                    <a:gd name="connsiteY6" fmla="*/ 171450 h 1905000"/>
                    <a:gd name="connsiteX7" fmla="*/ 1562100 w 12115800"/>
                    <a:gd name="connsiteY7" fmla="*/ 190500 h 1905000"/>
                    <a:gd name="connsiteX8" fmla="*/ 0 w 12115800"/>
                    <a:gd name="connsiteY8" fmla="*/ 0 h 1905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5800" h="1905000">
                      <a:moveTo>
                        <a:pt x="12115800" y="1905000"/>
                      </a:moveTo>
                      <a:lnTo>
                        <a:pt x="10763250" y="1504950"/>
                      </a:lnTo>
                      <a:lnTo>
                        <a:pt x="10172700" y="1524000"/>
                      </a:lnTo>
                      <a:lnTo>
                        <a:pt x="7258050" y="781050"/>
                      </a:lnTo>
                      <a:lnTo>
                        <a:pt x="6305550" y="571500"/>
                      </a:lnTo>
                      <a:lnTo>
                        <a:pt x="3676650" y="247650"/>
                      </a:lnTo>
                      <a:lnTo>
                        <a:pt x="2324100" y="171450"/>
                      </a:lnTo>
                      <a:lnTo>
                        <a:pt x="1562100" y="190500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39" name="Полилиния 3"/>
                <p:cNvSpPr/>
                <p:nvPr/>
              </p:nvSpPr>
              <p:spPr bwMode="auto">
                <a:xfrm>
                  <a:off x="5191276" y="5962533"/>
                  <a:ext cx="5696126" cy="3295557"/>
                </a:xfrm>
                <a:custGeom>
                  <a:avLst/>
                  <a:gdLst>
                    <a:gd name="connsiteX0" fmla="*/ 5695950 w 5695950"/>
                    <a:gd name="connsiteY0" fmla="*/ 3295650 h 3295650"/>
                    <a:gd name="connsiteX1" fmla="*/ 4019550 w 5695950"/>
                    <a:gd name="connsiteY1" fmla="*/ 1200150 h 3295650"/>
                    <a:gd name="connsiteX2" fmla="*/ 3086100 w 5695950"/>
                    <a:gd name="connsiteY2" fmla="*/ 361950 h 3295650"/>
                    <a:gd name="connsiteX3" fmla="*/ 2286000 w 5695950"/>
                    <a:gd name="connsiteY3" fmla="*/ 0 h 3295650"/>
                    <a:gd name="connsiteX4" fmla="*/ 1295400 w 5695950"/>
                    <a:gd name="connsiteY4" fmla="*/ 228600 h 3295650"/>
                    <a:gd name="connsiteX5" fmla="*/ 590550 w 5695950"/>
                    <a:gd name="connsiteY5" fmla="*/ 419100 h 3295650"/>
                    <a:gd name="connsiteX6" fmla="*/ 0 w 5695950"/>
                    <a:gd name="connsiteY6" fmla="*/ 438150 h 3295650"/>
                    <a:gd name="connsiteX7" fmla="*/ 266700 w 5695950"/>
                    <a:gd name="connsiteY7" fmla="*/ 1676400 h 3295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695950" h="3295650">
                      <a:moveTo>
                        <a:pt x="5695950" y="3295650"/>
                      </a:moveTo>
                      <a:lnTo>
                        <a:pt x="4019550" y="1200150"/>
                      </a:lnTo>
                      <a:lnTo>
                        <a:pt x="3086100" y="361950"/>
                      </a:lnTo>
                      <a:lnTo>
                        <a:pt x="2286000" y="0"/>
                      </a:lnTo>
                      <a:lnTo>
                        <a:pt x="1295400" y="228600"/>
                      </a:lnTo>
                      <a:lnTo>
                        <a:pt x="590550" y="419100"/>
                      </a:lnTo>
                      <a:lnTo>
                        <a:pt x="0" y="438150"/>
                      </a:lnTo>
                      <a:lnTo>
                        <a:pt x="266700" y="167640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9325" name="Полилиния 5"/>
                <p:cNvSpPr>
                  <a:spLocks noChangeArrowheads="1"/>
                </p:cNvSpPr>
                <p:nvPr/>
              </p:nvSpPr>
              <p:spPr bwMode="auto">
                <a:xfrm>
                  <a:off x="466768" y="5327650"/>
                  <a:ext cx="11906250" cy="1225550"/>
                </a:xfrm>
                <a:custGeom>
                  <a:avLst/>
                  <a:gdLst>
                    <a:gd name="T0" fmla="*/ 11906250 w 11906250"/>
                    <a:gd name="T1" fmla="*/ 1225550 h 1225550"/>
                    <a:gd name="T2" fmla="*/ 9334498 w 11906250"/>
                    <a:gd name="T3" fmla="*/ 501650 h 1225550"/>
                    <a:gd name="T4" fmla="*/ 8267701 w 11906250"/>
                    <a:gd name="T5" fmla="*/ 101600 h 1225550"/>
                    <a:gd name="T6" fmla="*/ 6858001 w 11906250"/>
                    <a:gd name="T7" fmla="*/ 25400 h 1225550"/>
                    <a:gd name="T8" fmla="*/ 5772149 w 11906250"/>
                    <a:gd name="T9" fmla="*/ 254000 h 1225550"/>
                    <a:gd name="T10" fmla="*/ 5105401 w 11906250"/>
                    <a:gd name="T11" fmla="*/ 635000 h 1225550"/>
                    <a:gd name="T12" fmla="*/ 3867150 w 11906250"/>
                    <a:gd name="T13" fmla="*/ 787400 h 1225550"/>
                    <a:gd name="T14" fmla="*/ 2667001 w 11906250"/>
                    <a:gd name="T15" fmla="*/ 920750 h 1225550"/>
                    <a:gd name="T16" fmla="*/ 2095500 w 11906250"/>
                    <a:gd name="T17" fmla="*/ 1054100 h 1225550"/>
                    <a:gd name="T18" fmla="*/ 1123950 w 11906250"/>
                    <a:gd name="T19" fmla="*/ 977900 h 1225550"/>
                    <a:gd name="T20" fmla="*/ 0 w 11906250"/>
                    <a:gd name="T21" fmla="*/ 387350 h 1225550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11906250"/>
                    <a:gd name="T34" fmla="*/ 0 h 1225550"/>
                    <a:gd name="T35" fmla="*/ 11906250 w 11906250"/>
                    <a:gd name="T36" fmla="*/ 1225550 h 1225550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11906250" h="1225550">
                      <a:moveTo>
                        <a:pt x="11906250" y="1225550"/>
                      </a:moveTo>
                      <a:lnTo>
                        <a:pt x="9334500" y="501650"/>
                      </a:lnTo>
                      <a:cubicBezTo>
                        <a:pt x="8728075" y="314325"/>
                        <a:pt x="8680450" y="180975"/>
                        <a:pt x="8267700" y="101600"/>
                      </a:cubicBezTo>
                      <a:cubicBezTo>
                        <a:pt x="7854950" y="22225"/>
                        <a:pt x="7273925" y="0"/>
                        <a:pt x="6858000" y="25400"/>
                      </a:cubicBezTo>
                      <a:cubicBezTo>
                        <a:pt x="6442075" y="50800"/>
                        <a:pt x="6064250" y="152400"/>
                        <a:pt x="5772150" y="254000"/>
                      </a:cubicBezTo>
                      <a:cubicBezTo>
                        <a:pt x="5480050" y="355600"/>
                        <a:pt x="5422900" y="546100"/>
                        <a:pt x="5105400" y="635000"/>
                      </a:cubicBezTo>
                      <a:cubicBezTo>
                        <a:pt x="4787900" y="723900"/>
                        <a:pt x="3867150" y="787400"/>
                        <a:pt x="3867150" y="787400"/>
                      </a:cubicBezTo>
                      <a:cubicBezTo>
                        <a:pt x="3460750" y="835025"/>
                        <a:pt x="2962275" y="876300"/>
                        <a:pt x="2667000" y="920750"/>
                      </a:cubicBezTo>
                      <a:cubicBezTo>
                        <a:pt x="2371725" y="965200"/>
                        <a:pt x="2352675" y="1044575"/>
                        <a:pt x="2095500" y="1054100"/>
                      </a:cubicBezTo>
                      <a:cubicBezTo>
                        <a:pt x="1838325" y="1063625"/>
                        <a:pt x="1473200" y="1089025"/>
                        <a:pt x="1123950" y="977900"/>
                      </a:cubicBezTo>
                      <a:cubicBezTo>
                        <a:pt x="774700" y="866775"/>
                        <a:pt x="387350" y="627062"/>
                        <a:pt x="0" y="387350"/>
                      </a:cubicBezTo>
                    </a:path>
                  </a:pathLst>
                </a:custGeom>
                <a:noFill/>
                <a:ln w="190500" algn="ctr">
                  <a:solidFill>
                    <a:srgbClr val="0000CC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1" name="Полилиния 6"/>
                <p:cNvSpPr/>
                <p:nvPr/>
              </p:nvSpPr>
              <p:spPr bwMode="auto">
                <a:xfrm>
                  <a:off x="452443" y="4571922"/>
                  <a:ext cx="6458149" cy="1176305"/>
                </a:xfrm>
                <a:custGeom>
                  <a:avLst/>
                  <a:gdLst>
                    <a:gd name="connsiteX0" fmla="*/ 6458857 w 6458857"/>
                    <a:gd name="connsiteY0" fmla="*/ 174171 h 1175657"/>
                    <a:gd name="connsiteX1" fmla="*/ 5036457 w 6458857"/>
                    <a:gd name="connsiteY1" fmla="*/ 1117600 h 1175657"/>
                    <a:gd name="connsiteX2" fmla="*/ 4513943 w 6458857"/>
                    <a:gd name="connsiteY2" fmla="*/ 1175657 h 1175657"/>
                    <a:gd name="connsiteX3" fmla="*/ 3991428 w 6458857"/>
                    <a:gd name="connsiteY3" fmla="*/ 1161143 h 1175657"/>
                    <a:gd name="connsiteX4" fmla="*/ 2830285 w 6458857"/>
                    <a:gd name="connsiteY4" fmla="*/ 870857 h 1175657"/>
                    <a:gd name="connsiteX5" fmla="*/ 1262743 w 6458857"/>
                    <a:gd name="connsiteY5" fmla="*/ 493486 h 1175657"/>
                    <a:gd name="connsiteX6" fmla="*/ 0 w 6458857"/>
                    <a:gd name="connsiteY6" fmla="*/ 0 h 117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58857" h="1175657">
                      <a:moveTo>
                        <a:pt x="6458857" y="174171"/>
                      </a:moveTo>
                      <a:lnTo>
                        <a:pt x="5036457" y="1117600"/>
                      </a:lnTo>
                      <a:lnTo>
                        <a:pt x="4513943" y="1175657"/>
                      </a:lnTo>
                      <a:lnTo>
                        <a:pt x="3991428" y="1161143"/>
                      </a:lnTo>
                      <a:lnTo>
                        <a:pt x="2830285" y="870857"/>
                      </a:lnTo>
                      <a:lnTo>
                        <a:pt x="1262743" y="493486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2" name="Полилиния 7"/>
                <p:cNvSpPr/>
                <p:nvPr/>
              </p:nvSpPr>
              <p:spPr bwMode="auto">
                <a:xfrm>
                  <a:off x="6272397" y="5689490"/>
                  <a:ext cx="479440" cy="2162114"/>
                </a:xfrm>
                <a:custGeom>
                  <a:avLst/>
                  <a:gdLst>
                    <a:gd name="connsiteX0" fmla="*/ 478972 w 478972"/>
                    <a:gd name="connsiteY0" fmla="*/ 0 h 2162629"/>
                    <a:gd name="connsiteX1" fmla="*/ 261257 w 478972"/>
                    <a:gd name="connsiteY1" fmla="*/ 508000 h 2162629"/>
                    <a:gd name="connsiteX2" fmla="*/ 261257 w 478972"/>
                    <a:gd name="connsiteY2" fmla="*/ 1248229 h 2162629"/>
                    <a:gd name="connsiteX3" fmla="*/ 0 w 478972"/>
                    <a:gd name="connsiteY3" fmla="*/ 2162629 h 21626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78972" h="2162629">
                      <a:moveTo>
                        <a:pt x="478972" y="0"/>
                      </a:moveTo>
                      <a:lnTo>
                        <a:pt x="261257" y="508000"/>
                      </a:lnTo>
                      <a:lnTo>
                        <a:pt x="261257" y="1248229"/>
                      </a:lnTo>
                      <a:lnTo>
                        <a:pt x="0" y="2162629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3" name="Полилиния 8"/>
                <p:cNvSpPr/>
                <p:nvPr/>
              </p:nvSpPr>
              <p:spPr bwMode="auto">
                <a:xfrm>
                  <a:off x="7926623" y="3497215"/>
                  <a:ext cx="3251300" cy="1292189"/>
                </a:xfrm>
                <a:custGeom>
                  <a:avLst/>
                  <a:gdLst>
                    <a:gd name="connsiteX0" fmla="*/ 0 w 3251200"/>
                    <a:gd name="connsiteY0" fmla="*/ 1045028 h 1291771"/>
                    <a:gd name="connsiteX1" fmla="*/ 1074057 w 3251200"/>
                    <a:gd name="connsiteY1" fmla="*/ 1190171 h 1291771"/>
                    <a:gd name="connsiteX2" fmla="*/ 1596571 w 3251200"/>
                    <a:gd name="connsiteY2" fmla="*/ 1291771 h 1291771"/>
                    <a:gd name="connsiteX3" fmla="*/ 1828800 w 3251200"/>
                    <a:gd name="connsiteY3" fmla="*/ 914400 h 1291771"/>
                    <a:gd name="connsiteX4" fmla="*/ 2728686 w 3251200"/>
                    <a:gd name="connsiteY4" fmla="*/ 1001486 h 1291771"/>
                    <a:gd name="connsiteX5" fmla="*/ 2960914 w 3251200"/>
                    <a:gd name="connsiteY5" fmla="*/ 812800 h 1291771"/>
                    <a:gd name="connsiteX6" fmla="*/ 3251200 w 3251200"/>
                    <a:gd name="connsiteY6" fmla="*/ 232228 h 1291771"/>
                    <a:gd name="connsiteX7" fmla="*/ 2917371 w 3251200"/>
                    <a:gd name="connsiteY7" fmla="*/ 232228 h 1291771"/>
                    <a:gd name="connsiteX8" fmla="*/ 2612571 w 3251200"/>
                    <a:gd name="connsiteY8" fmla="*/ 348343 h 1291771"/>
                    <a:gd name="connsiteX9" fmla="*/ 2075543 w 3251200"/>
                    <a:gd name="connsiteY9" fmla="*/ 406400 h 1291771"/>
                    <a:gd name="connsiteX10" fmla="*/ 2032000 w 3251200"/>
                    <a:gd name="connsiteY10" fmla="*/ 14514 h 1291771"/>
                    <a:gd name="connsiteX11" fmla="*/ 957943 w 3251200"/>
                    <a:gd name="connsiteY11" fmla="*/ 159657 h 1291771"/>
                    <a:gd name="connsiteX12" fmla="*/ 725714 w 3251200"/>
                    <a:gd name="connsiteY12" fmla="*/ 0 h 1291771"/>
                    <a:gd name="connsiteX13" fmla="*/ 87086 w 3251200"/>
                    <a:gd name="connsiteY13" fmla="*/ 43543 h 1291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251200" h="1291771">
                      <a:moveTo>
                        <a:pt x="0" y="1045028"/>
                      </a:moveTo>
                      <a:lnTo>
                        <a:pt x="1074057" y="1190171"/>
                      </a:lnTo>
                      <a:lnTo>
                        <a:pt x="1596571" y="1291771"/>
                      </a:lnTo>
                      <a:lnTo>
                        <a:pt x="1828800" y="914400"/>
                      </a:lnTo>
                      <a:lnTo>
                        <a:pt x="2728686" y="1001486"/>
                      </a:lnTo>
                      <a:lnTo>
                        <a:pt x="2960914" y="812800"/>
                      </a:lnTo>
                      <a:lnTo>
                        <a:pt x="3251200" y="232228"/>
                      </a:lnTo>
                      <a:lnTo>
                        <a:pt x="2917371" y="232228"/>
                      </a:lnTo>
                      <a:cubicBezTo>
                        <a:pt x="2593510" y="349996"/>
                        <a:pt x="2484800" y="348343"/>
                        <a:pt x="2612571" y="348343"/>
                      </a:cubicBezTo>
                      <a:lnTo>
                        <a:pt x="2075543" y="406400"/>
                      </a:lnTo>
                      <a:lnTo>
                        <a:pt x="2032000" y="14514"/>
                      </a:lnTo>
                      <a:lnTo>
                        <a:pt x="957943" y="159657"/>
                      </a:lnTo>
                      <a:lnTo>
                        <a:pt x="725714" y="0"/>
                      </a:lnTo>
                      <a:lnTo>
                        <a:pt x="87086" y="43543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4" name="Полилиния 10"/>
                <p:cNvSpPr/>
                <p:nvPr/>
              </p:nvSpPr>
              <p:spPr bwMode="auto">
                <a:xfrm>
                  <a:off x="10584180" y="3817881"/>
                  <a:ext cx="869977" cy="1828749"/>
                </a:xfrm>
                <a:custGeom>
                  <a:avLst/>
                  <a:gdLst>
                    <a:gd name="connsiteX0" fmla="*/ 0 w 870857"/>
                    <a:gd name="connsiteY0" fmla="*/ 1828800 h 1828800"/>
                    <a:gd name="connsiteX1" fmla="*/ 232229 w 870857"/>
                    <a:gd name="connsiteY1" fmla="*/ 1117600 h 1828800"/>
                    <a:gd name="connsiteX2" fmla="*/ 870857 w 870857"/>
                    <a:gd name="connsiteY2" fmla="*/ 0 h 1828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70857" h="1828800">
                      <a:moveTo>
                        <a:pt x="0" y="1828800"/>
                      </a:moveTo>
                      <a:lnTo>
                        <a:pt x="232229" y="1117600"/>
                      </a:lnTo>
                      <a:lnTo>
                        <a:pt x="870857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5" name="Полилиния 11"/>
                <p:cNvSpPr/>
                <p:nvPr/>
              </p:nvSpPr>
              <p:spPr bwMode="auto">
                <a:xfrm>
                  <a:off x="11193799" y="4538585"/>
                  <a:ext cx="1335128" cy="1108044"/>
                </a:xfrm>
                <a:custGeom>
                  <a:avLst/>
                  <a:gdLst>
                    <a:gd name="connsiteX0" fmla="*/ 0 w 1335314"/>
                    <a:gd name="connsiteY0" fmla="*/ 1107073 h 1107073"/>
                    <a:gd name="connsiteX1" fmla="*/ 290286 w 1335314"/>
                    <a:gd name="connsiteY1" fmla="*/ 236216 h 1107073"/>
                    <a:gd name="connsiteX2" fmla="*/ 435429 w 1335314"/>
                    <a:gd name="connsiteY2" fmla="*/ 3987 h 1107073"/>
                    <a:gd name="connsiteX3" fmla="*/ 1335314 w 1335314"/>
                    <a:gd name="connsiteY3" fmla="*/ 366845 h 11070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35314" h="1107073">
                      <a:moveTo>
                        <a:pt x="0" y="1107073"/>
                      </a:moveTo>
                      <a:lnTo>
                        <a:pt x="290286" y="236216"/>
                      </a:lnTo>
                      <a:cubicBezTo>
                        <a:pt x="452684" y="0"/>
                        <a:pt x="543882" y="3987"/>
                        <a:pt x="435429" y="3987"/>
                      </a:cubicBezTo>
                      <a:lnTo>
                        <a:pt x="1335314" y="366845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6" name="Полилиния 13"/>
                <p:cNvSpPr/>
                <p:nvPr/>
              </p:nvSpPr>
              <p:spPr bwMode="auto">
                <a:xfrm>
                  <a:off x="5910436" y="3976626"/>
                  <a:ext cx="1524047" cy="798490"/>
                </a:xfrm>
                <a:custGeom>
                  <a:avLst/>
                  <a:gdLst>
                    <a:gd name="connsiteX0" fmla="*/ 1161143 w 1524000"/>
                    <a:gd name="connsiteY0" fmla="*/ 798286 h 798286"/>
                    <a:gd name="connsiteX1" fmla="*/ 1524000 w 1524000"/>
                    <a:gd name="connsiteY1" fmla="*/ 0 h 798286"/>
                    <a:gd name="connsiteX2" fmla="*/ 1175657 w 1524000"/>
                    <a:gd name="connsiteY2" fmla="*/ 43543 h 798286"/>
                    <a:gd name="connsiteX3" fmla="*/ 537029 w 1524000"/>
                    <a:gd name="connsiteY3" fmla="*/ 232229 h 798286"/>
                    <a:gd name="connsiteX4" fmla="*/ 0 w 1524000"/>
                    <a:gd name="connsiteY4" fmla="*/ 420915 h 798286"/>
                    <a:gd name="connsiteX5" fmla="*/ 14514 w 1524000"/>
                    <a:gd name="connsiteY5" fmla="*/ 638629 h 798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4000" h="798286">
                      <a:moveTo>
                        <a:pt x="1161143" y="798286"/>
                      </a:moveTo>
                      <a:lnTo>
                        <a:pt x="1524000" y="0"/>
                      </a:lnTo>
                      <a:lnTo>
                        <a:pt x="1175657" y="43543"/>
                      </a:lnTo>
                      <a:lnTo>
                        <a:pt x="537029" y="232229"/>
                      </a:lnTo>
                      <a:lnTo>
                        <a:pt x="0" y="420915"/>
                      </a:lnTo>
                      <a:lnTo>
                        <a:pt x="14514" y="638629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7" name="Полилиния 14"/>
                <p:cNvSpPr/>
                <p:nvPr/>
              </p:nvSpPr>
              <p:spPr bwMode="auto">
                <a:xfrm>
                  <a:off x="2236848" y="3236872"/>
                  <a:ext cx="3673588" cy="1174717"/>
                </a:xfrm>
                <a:custGeom>
                  <a:avLst/>
                  <a:gdLst>
                    <a:gd name="connsiteX0" fmla="*/ 3672114 w 3672114"/>
                    <a:gd name="connsiteY0" fmla="*/ 1175657 h 1175657"/>
                    <a:gd name="connsiteX1" fmla="*/ 3396343 w 3672114"/>
                    <a:gd name="connsiteY1" fmla="*/ 725714 h 1175657"/>
                    <a:gd name="connsiteX2" fmla="*/ 3265714 w 3672114"/>
                    <a:gd name="connsiteY2" fmla="*/ 391885 h 1175657"/>
                    <a:gd name="connsiteX3" fmla="*/ 928914 w 3672114"/>
                    <a:gd name="connsiteY3" fmla="*/ 348343 h 1175657"/>
                    <a:gd name="connsiteX4" fmla="*/ 0 w 3672114"/>
                    <a:gd name="connsiteY4" fmla="*/ 0 h 117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72114" h="1175657">
                      <a:moveTo>
                        <a:pt x="3672114" y="1175657"/>
                      </a:moveTo>
                      <a:lnTo>
                        <a:pt x="3396343" y="725714"/>
                      </a:lnTo>
                      <a:lnTo>
                        <a:pt x="3265714" y="391885"/>
                      </a:lnTo>
                      <a:lnTo>
                        <a:pt x="928914" y="348343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8" name="Полилиния 16"/>
                <p:cNvSpPr/>
                <p:nvPr/>
              </p:nvSpPr>
              <p:spPr bwMode="auto">
                <a:xfrm>
                  <a:off x="2513081" y="2133590"/>
                  <a:ext cx="5515145" cy="1509671"/>
                </a:xfrm>
                <a:custGeom>
                  <a:avLst/>
                  <a:gdLst>
                    <a:gd name="connsiteX0" fmla="*/ 3004457 w 5515429"/>
                    <a:gd name="connsiteY0" fmla="*/ 1509486 h 1509486"/>
                    <a:gd name="connsiteX1" fmla="*/ 5515429 w 5515429"/>
                    <a:gd name="connsiteY1" fmla="*/ 1291771 h 1509486"/>
                    <a:gd name="connsiteX2" fmla="*/ 5500915 w 5515429"/>
                    <a:gd name="connsiteY2" fmla="*/ 870857 h 1509486"/>
                    <a:gd name="connsiteX3" fmla="*/ 2554515 w 5515429"/>
                    <a:gd name="connsiteY3" fmla="*/ 986971 h 1509486"/>
                    <a:gd name="connsiteX4" fmla="*/ 928915 w 5515429"/>
                    <a:gd name="connsiteY4" fmla="*/ 943429 h 1509486"/>
                    <a:gd name="connsiteX5" fmla="*/ 29029 w 5515429"/>
                    <a:gd name="connsiteY5" fmla="*/ 595086 h 1509486"/>
                    <a:gd name="connsiteX6" fmla="*/ 0 w 5515429"/>
                    <a:gd name="connsiteY6" fmla="*/ 275771 h 1509486"/>
                    <a:gd name="connsiteX7" fmla="*/ 116115 w 5515429"/>
                    <a:gd name="connsiteY7" fmla="*/ 0 h 1509486"/>
                    <a:gd name="connsiteX8" fmla="*/ 1045029 w 5515429"/>
                    <a:gd name="connsiteY8" fmla="*/ 14514 h 150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515429" h="1509486">
                      <a:moveTo>
                        <a:pt x="3004457" y="1509486"/>
                      </a:moveTo>
                      <a:lnTo>
                        <a:pt x="5515429" y="1291771"/>
                      </a:lnTo>
                      <a:lnTo>
                        <a:pt x="5500915" y="870857"/>
                      </a:lnTo>
                      <a:lnTo>
                        <a:pt x="2554515" y="986971"/>
                      </a:lnTo>
                      <a:lnTo>
                        <a:pt x="928915" y="943429"/>
                      </a:lnTo>
                      <a:lnTo>
                        <a:pt x="29029" y="595086"/>
                      </a:lnTo>
                      <a:lnTo>
                        <a:pt x="0" y="275771"/>
                      </a:lnTo>
                      <a:lnTo>
                        <a:pt x="116115" y="0"/>
                      </a:lnTo>
                      <a:lnTo>
                        <a:pt x="1045029" y="14514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49" name="Полилиния 17"/>
                <p:cNvSpPr/>
                <p:nvPr/>
              </p:nvSpPr>
              <p:spPr bwMode="auto">
                <a:xfrm>
                  <a:off x="2933781" y="4309992"/>
                  <a:ext cx="44451" cy="1046133"/>
                </a:xfrm>
                <a:custGeom>
                  <a:avLst/>
                  <a:gdLst>
                    <a:gd name="connsiteX0" fmla="*/ 0 w 43542"/>
                    <a:gd name="connsiteY0" fmla="*/ 1045028 h 1045028"/>
                    <a:gd name="connsiteX1" fmla="*/ 43542 w 43542"/>
                    <a:gd name="connsiteY1" fmla="*/ 0 h 10450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43542" h="1045028">
                      <a:moveTo>
                        <a:pt x="0" y="1045028"/>
                      </a:moveTo>
                      <a:lnTo>
                        <a:pt x="43542" y="0"/>
                      </a:lnTo>
                    </a:path>
                  </a:pathLst>
                </a:custGeom>
                <a:solidFill>
                  <a:schemeClr val="accent1"/>
                </a:solidFill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0" name="Полилиния 18"/>
                <p:cNvSpPr/>
                <p:nvPr/>
              </p:nvSpPr>
              <p:spPr bwMode="auto">
                <a:xfrm>
                  <a:off x="4472117" y="4470324"/>
                  <a:ext cx="334972" cy="1262028"/>
                </a:xfrm>
                <a:custGeom>
                  <a:avLst/>
                  <a:gdLst>
                    <a:gd name="connsiteX0" fmla="*/ 0 w 333828"/>
                    <a:gd name="connsiteY0" fmla="*/ 1262743 h 1262743"/>
                    <a:gd name="connsiteX1" fmla="*/ 0 w 333828"/>
                    <a:gd name="connsiteY1" fmla="*/ 696686 h 1262743"/>
                    <a:gd name="connsiteX2" fmla="*/ 333828 w 333828"/>
                    <a:gd name="connsiteY2" fmla="*/ 0 h 1262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33828" h="1262743">
                      <a:moveTo>
                        <a:pt x="0" y="1262743"/>
                      </a:moveTo>
                      <a:lnTo>
                        <a:pt x="0" y="696686"/>
                      </a:lnTo>
                      <a:lnTo>
                        <a:pt x="333828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1" name="Полилиния 19"/>
                <p:cNvSpPr/>
                <p:nvPr/>
              </p:nvSpPr>
              <p:spPr bwMode="auto">
                <a:xfrm>
                  <a:off x="3760895" y="4383015"/>
                  <a:ext cx="304809" cy="1176304"/>
                </a:xfrm>
                <a:custGeom>
                  <a:avLst/>
                  <a:gdLst>
                    <a:gd name="connsiteX0" fmla="*/ 0 w 304800"/>
                    <a:gd name="connsiteY0" fmla="*/ 1175657 h 1175657"/>
                    <a:gd name="connsiteX1" fmla="*/ 304800 w 304800"/>
                    <a:gd name="connsiteY1" fmla="*/ 0 h 11756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04800" h="1175657">
                      <a:moveTo>
                        <a:pt x="0" y="1175657"/>
                      </a:moveTo>
                      <a:lnTo>
                        <a:pt x="304800" y="0"/>
                      </a:lnTo>
                    </a:path>
                  </a:pathLst>
                </a:custGeom>
                <a:solidFill>
                  <a:schemeClr val="accent1"/>
                </a:solidFill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352" name="Полилиния 4"/>
                <p:cNvSpPr/>
                <p:nvPr/>
              </p:nvSpPr>
              <p:spPr bwMode="auto">
                <a:xfrm>
                  <a:off x="7191588" y="3409904"/>
                  <a:ext cx="838226" cy="4457575"/>
                </a:xfrm>
                <a:custGeom>
                  <a:avLst/>
                  <a:gdLst>
                    <a:gd name="connsiteX0" fmla="*/ 0 w 838200"/>
                    <a:gd name="connsiteY0" fmla="*/ 4457700 h 4457700"/>
                    <a:gd name="connsiteX1" fmla="*/ 209550 w 838200"/>
                    <a:gd name="connsiteY1" fmla="*/ 2609850 h 4457700"/>
                    <a:gd name="connsiteX2" fmla="*/ 323850 w 838200"/>
                    <a:gd name="connsiteY2" fmla="*/ 2571750 h 4457700"/>
                    <a:gd name="connsiteX3" fmla="*/ 323850 w 838200"/>
                    <a:gd name="connsiteY3" fmla="*/ 1866900 h 4457700"/>
                    <a:gd name="connsiteX4" fmla="*/ 762000 w 838200"/>
                    <a:gd name="connsiteY4" fmla="*/ 1047750 h 4457700"/>
                    <a:gd name="connsiteX5" fmla="*/ 838200 w 838200"/>
                    <a:gd name="connsiteY5" fmla="*/ 0 h 445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8200" h="4457700">
                      <a:moveTo>
                        <a:pt x="0" y="4457700"/>
                      </a:moveTo>
                      <a:lnTo>
                        <a:pt x="209550" y="2609850"/>
                      </a:lnTo>
                      <a:lnTo>
                        <a:pt x="323850" y="2571750"/>
                      </a:lnTo>
                      <a:lnTo>
                        <a:pt x="323850" y="1866900"/>
                      </a:lnTo>
                      <a:lnTo>
                        <a:pt x="762000" y="1047750"/>
                      </a:lnTo>
                      <a:lnTo>
                        <a:pt x="838200" y="0"/>
                      </a:lnTo>
                    </a:path>
                  </a:pathLst>
                </a:custGeom>
                <a:noFill/>
                <a:ln w="190500" cap="flat" cmpd="sng" algn="ctr">
                  <a:solidFill>
                    <a:schemeClr val="bg1">
                      <a:lumMod val="75000"/>
                    </a:schemeClr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</p:spPr>
              <p:txBody>
                <a:bodyPr/>
                <a:lstStyle/>
                <a:p>
                  <a:pPr defTabSz="1279525">
                    <a:defRPr/>
                  </a:pPr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49295" name="Полилиния 21"/>
              <p:cNvSpPr>
                <a:spLocks noChangeArrowheads="1"/>
              </p:cNvSpPr>
              <p:nvPr/>
            </p:nvSpPr>
            <p:spPr bwMode="auto">
              <a:xfrm>
                <a:off x="304800" y="1771650"/>
                <a:ext cx="12287250" cy="7600950"/>
              </a:xfrm>
              <a:custGeom>
                <a:avLst/>
                <a:gdLst>
                  <a:gd name="T0" fmla="*/ 12287250 w 12287250"/>
                  <a:gd name="T1" fmla="*/ 2705101 h 7600950"/>
                  <a:gd name="T2" fmla="*/ 12287250 w 12287250"/>
                  <a:gd name="T3" fmla="*/ 4152901 h 7600950"/>
                  <a:gd name="T4" fmla="*/ 12058650 w 12287250"/>
                  <a:gd name="T5" fmla="*/ 4972050 h 7600950"/>
                  <a:gd name="T6" fmla="*/ 10648946 w 12287250"/>
                  <a:gd name="T7" fmla="*/ 7448550 h 7600950"/>
                  <a:gd name="T8" fmla="*/ 10534650 w 12287250"/>
                  <a:gd name="T9" fmla="*/ 7600950 h 7600950"/>
                  <a:gd name="T10" fmla="*/ 7029449 w 12287250"/>
                  <a:gd name="T11" fmla="*/ 6153150 h 7600950"/>
                  <a:gd name="T12" fmla="*/ 6000749 w 12287250"/>
                  <a:gd name="T13" fmla="*/ 6153150 h 7600950"/>
                  <a:gd name="T14" fmla="*/ 5848349 w 12287250"/>
                  <a:gd name="T15" fmla="*/ 6076950 h 7600950"/>
                  <a:gd name="T16" fmla="*/ 5276849 w 12287250"/>
                  <a:gd name="T17" fmla="*/ 5867402 h 7600950"/>
                  <a:gd name="T18" fmla="*/ 5086349 w 12287250"/>
                  <a:gd name="T19" fmla="*/ 5943602 h 7600950"/>
                  <a:gd name="T20" fmla="*/ 3009901 w 12287250"/>
                  <a:gd name="T21" fmla="*/ 5619750 h 7600950"/>
                  <a:gd name="T22" fmla="*/ 533400 w 12287250"/>
                  <a:gd name="T23" fmla="*/ 5086350 h 7600950"/>
                  <a:gd name="T24" fmla="*/ 0 w 12287250"/>
                  <a:gd name="T25" fmla="*/ 4610102 h 7600950"/>
                  <a:gd name="T26" fmla="*/ 0 w 12287250"/>
                  <a:gd name="T27" fmla="*/ 4019551 h 7600950"/>
                  <a:gd name="T28" fmla="*/ 247650 w 12287250"/>
                  <a:gd name="T29" fmla="*/ 3657601 h 7600950"/>
                  <a:gd name="T30" fmla="*/ 0 w 12287250"/>
                  <a:gd name="T31" fmla="*/ 3143251 h 7600950"/>
                  <a:gd name="T32" fmla="*/ 190500 w 12287250"/>
                  <a:gd name="T33" fmla="*/ 2647951 h 7600950"/>
                  <a:gd name="T34" fmla="*/ 114300 w 12287250"/>
                  <a:gd name="T35" fmla="*/ 2552701 h 7600950"/>
                  <a:gd name="T36" fmla="*/ 114300 w 12287250"/>
                  <a:gd name="T37" fmla="*/ 2209801 h 7600950"/>
                  <a:gd name="T38" fmla="*/ 190500 w 12287250"/>
                  <a:gd name="T39" fmla="*/ 1619265 h 7600950"/>
                  <a:gd name="T40" fmla="*/ 914400 w 12287250"/>
                  <a:gd name="T41" fmla="*/ 476250 h 7600950"/>
                  <a:gd name="T42" fmla="*/ 1962150 w 12287250"/>
                  <a:gd name="T43" fmla="*/ 0 h 7600950"/>
                  <a:gd name="T44" fmla="*/ 3467100 w 12287250"/>
                  <a:gd name="T45" fmla="*/ 19050 h 7600950"/>
                  <a:gd name="T46" fmla="*/ 4095750 w 12287250"/>
                  <a:gd name="T47" fmla="*/ 438150 h 7600950"/>
                  <a:gd name="T48" fmla="*/ 6134101 w 12287250"/>
                  <a:gd name="T49" fmla="*/ 438150 h 7600950"/>
                  <a:gd name="T50" fmla="*/ 6705601 w 12287250"/>
                  <a:gd name="T51" fmla="*/ 609600 h 7600950"/>
                  <a:gd name="T52" fmla="*/ 8743947 w 12287250"/>
                  <a:gd name="T53" fmla="*/ 857250 h 7600950"/>
                  <a:gd name="T54" fmla="*/ 10210802 w 12287250"/>
                  <a:gd name="T55" fmla="*/ 1428765 h 7600950"/>
                  <a:gd name="T56" fmla="*/ 11449050 w 12287250"/>
                  <a:gd name="T57" fmla="*/ 2038365 h 7600950"/>
                  <a:gd name="T58" fmla="*/ 12287250 w 12287250"/>
                  <a:gd name="T59" fmla="*/ 2705101 h 7600950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2287250"/>
                  <a:gd name="T91" fmla="*/ 0 h 7600950"/>
                  <a:gd name="T92" fmla="*/ 12287250 w 12287250"/>
                  <a:gd name="T93" fmla="*/ 7600950 h 7600950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2287250" h="7600950">
                    <a:moveTo>
                      <a:pt x="12287250" y="2705100"/>
                    </a:moveTo>
                    <a:lnTo>
                      <a:pt x="12287250" y="4152900"/>
                    </a:lnTo>
                    <a:lnTo>
                      <a:pt x="12058650" y="4972050"/>
                    </a:lnTo>
                    <a:lnTo>
                      <a:pt x="10648950" y="7448550"/>
                    </a:lnTo>
                    <a:lnTo>
                      <a:pt x="10534650" y="7600950"/>
                    </a:lnTo>
                    <a:lnTo>
                      <a:pt x="7029450" y="6153150"/>
                    </a:lnTo>
                    <a:lnTo>
                      <a:pt x="6000750" y="6153150"/>
                    </a:lnTo>
                    <a:lnTo>
                      <a:pt x="5848350" y="6076950"/>
                    </a:lnTo>
                    <a:lnTo>
                      <a:pt x="5276850" y="5867400"/>
                    </a:lnTo>
                    <a:lnTo>
                      <a:pt x="5086350" y="5943600"/>
                    </a:lnTo>
                    <a:lnTo>
                      <a:pt x="3009900" y="5619750"/>
                    </a:lnTo>
                    <a:lnTo>
                      <a:pt x="533400" y="5086350"/>
                    </a:lnTo>
                    <a:lnTo>
                      <a:pt x="0" y="4610100"/>
                    </a:lnTo>
                    <a:lnTo>
                      <a:pt x="0" y="4019550"/>
                    </a:lnTo>
                    <a:lnTo>
                      <a:pt x="247650" y="3657600"/>
                    </a:lnTo>
                    <a:lnTo>
                      <a:pt x="0" y="3143250"/>
                    </a:lnTo>
                    <a:lnTo>
                      <a:pt x="190500" y="2647950"/>
                    </a:lnTo>
                    <a:lnTo>
                      <a:pt x="114300" y="2552700"/>
                    </a:lnTo>
                    <a:lnTo>
                      <a:pt x="114300" y="2209800"/>
                    </a:lnTo>
                    <a:lnTo>
                      <a:pt x="190500" y="1619250"/>
                    </a:lnTo>
                    <a:lnTo>
                      <a:pt x="914400" y="476250"/>
                    </a:lnTo>
                    <a:lnTo>
                      <a:pt x="1962150" y="0"/>
                    </a:lnTo>
                    <a:lnTo>
                      <a:pt x="3467100" y="19050"/>
                    </a:lnTo>
                    <a:lnTo>
                      <a:pt x="4095750" y="438150"/>
                    </a:lnTo>
                    <a:lnTo>
                      <a:pt x="6134100" y="438150"/>
                    </a:lnTo>
                    <a:lnTo>
                      <a:pt x="6705600" y="609600"/>
                    </a:lnTo>
                    <a:lnTo>
                      <a:pt x="8743950" y="857250"/>
                    </a:lnTo>
                    <a:lnTo>
                      <a:pt x="10210800" y="1428750"/>
                    </a:lnTo>
                    <a:lnTo>
                      <a:pt x="11449050" y="2038350"/>
                    </a:lnTo>
                    <a:lnTo>
                      <a:pt x="12287250" y="2705100"/>
                    </a:lnTo>
                    <a:close/>
                  </a:path>
                </a:pathLst>
              </a:custGeom>
              <a:noFill/>
              <a:ln w="3810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1311" name="Прямоугольник 136"/>
              <p:cNvSpPr>
                <a:spLocks noChangeArrowheads="1"/>
              </p:cNvSpPr>
              <p:nvPr/>
            </p:nvSpPr>
            <p:spPr bwMode="auto">
              <a:xfrm rot="21313733">
                <a:off x="4257797" y="5930783"/>
                <a:ext cx="1071596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Ул.Шалажи.</a:t>
                </a:r>
              </a:p>
            </p:txBody>
          </p:sp>
          <p:sp>
            <p:nvSpPr>
              <p:cNvPr id="1312" name="Прямоугольник 136"/>
              <p:cNvSpPr>
                <a:spLocks noChangeArrowheads="1"/>
              </p:cNvSpPr>
              <p:nvPr/>
            </p:nvSpPr>
            <p:spPr bwMode="auto">
              <a:xfrm>
                <a:off x="2697237" y="4178233"/>
                <a:ext cx="1071595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Ул.Кадырова.</a:t>
                </a:r>
              </a:p>
            </p:txBody>
          </p:sp>
          <p:sp>
            <p:nvSpPr>
              <p:cNvPr id="1313" name="Прямоугольник 136"/>
              <p:cNvSpPr>
                <a:spLocks noChangeArrowheads="1"/>
              </p:cNvSpPr>
              <p:nvPr/>
            </p:nvSpPr>
            <p:spPr bwMode="auto">
              <a:xfrm rot="774100">
                <a:off x="8982343" y="5214842"/>
                <a:ext cx="1071596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Ул.Кадырова.</a:t>
                </a:r>
              </a:p>
            </p:txBody>
          </p:sp>
          <p:sp>
            <p:nvSpPr>
              <p:cNvPr id="1314" name="Прямоугольник 136"/>
              <p:cNvSpPr>
                <a:spLocks noChangeArrowheads="1"/>
              </p:cNvSpPr>
              <p:nvPr/>
            </p:nvSpPr>
            <p:spPr bwMode="auto">
              <a:xfrm rot="17800001">
                <a:off x="7069385" y="4681450"/>
                <a:ext cx="1314413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Ул.Ордженикидзе.</a:t>
                </a:r>
              </a:p>
            </p:txBody>
          </p:sp>
          <p:sp>
            <p:nvSpPr>
              <p:cNvPr id="1315" name="Прямоугольник 136"/>
              <p:cNvSpPr>
                <a:spLocks noChangeArrowheads="1"/>
              </p:cNvSpPr>
              <p:nvPr/>
            </p:nvSpPr>
            <p:spPr bwMode="auto">
              <a:xfrm>
                <a:off x="4445128" y="5589481"/>
                <a:ext cx="995394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Ул.Чапаева.</a:t>
                </a:r>
              </a:p>
            </p:txBody>
          </p:sp>
          <p:sp>
            <p:nvSpPr>
              <p:cNvPr id="1316" name="Прямоугольник 136"/>
              <p:cNvSpPr>
                <a:spLocks noChangeArrowheads="1"/>
              </p:cNvSpPr>
              <p:nvPr/>
            </p:nvSpPr>
            <p:spPr bwMode="auto">
              <a:xfrm>
                <a:off x="4900755" y="2955892"/>
                <a:ext cx="995393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Ул.Садовая.</a:t>
                </a:r>
              </a:p>
            </p:txBody>
          </p:sp>
          <p:sp>
            <p:nvSpPr>
              <p:cNvPr id="1317" name="Прямоугольник 136"/>
              <p:cNvSpPr>
                <a:spLocks noChangeArrowheads="1"/>
              </p:cNvSpPr>
              <p:nvPr/>
            </p:nvSpPr>
            <p:spPr bwMode="auto">
              <a:xfrm rot="15350464">
                <a:off x="4777749" y="6731648"/>
                <a:ext cx="995334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Ул.Дружба.</a:t>
                </a:r>
              </a:p>
            </p:txBody>
          </p:sp>
          <p:sp>
            <p:nvSpPr>
              <p:cNvPr id="1318" name="Прямоугольник 136"/>
              <p:cNvSpPr>
                <a:spLocks noChangeArrowheads="1"/>
              </p:cNvSpPr>
              <p:nvPr/>
            </p:nvSpPr>
            <p:spPr bwMode="auto">
              <a:xfrm rot="2367376">
                <a:off x="8004412" y="6534017"/>
                <a:ext cx="1314491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Ул.Ордженикидзе.</a:t>
                </a:r>
              </a:p>
            </p:txBody>
          </p:sp>
          <p:sp>
            <p:nvSpPr>
              <p:cNvPr id="1319" name="Прямоугольник 136"/>
              <p:cNvSpPr>
                <a:spLocks noChangeArrowheads="1"/>
              </p:cNvSpPr>
              <p:nvPr/>
            </p:nvSpPr>
            <p:spPr bwMode="auto">
              <a:xfrm rot="17855711">
                <a:off x="4081610" y="4706849"/>
                <a:ext cx="1057245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про. Зеленый.</a:t>
                </a:r>
              </a:p>
            </p:txBody>
          </p:sp>
          <p:sp>
            <p:nvSpPr>
              <p:cNvPr id="1320" name="Прямоугольник 136"/>
              <p:cNvSpPr>
                <a:spLocks noChangeArrowheads="1"/>
              </p:cNvSpPr>
              <p:nvPr/>
            </p:nvSpPr>
            <p:spPr bwMode="auto">
              <a:xfrm rot="16986089">
                <a:off x="3376738" y="4859245"/>
                <a:ext cx="1057245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про. Зеленый.</a:t>
                </a:r>
              </a:p>
            </p:txBody>
          </p:sp>
          <p:sp>
            <p:nvSpPr>
              <p:cNvPr id="1321" name="Прямоугольник 136"/>
              <p:cNvSpPr>
                <a:spLocks noChangeArrowheads="1"/>
              </p:cNvSpPr>
              <p:nvPr/>
            </p:nvSpPr>
            <p:spPr bwMode="auto">
              <a:xfrm rot="16200000">
                <a:off x="2413096" y="4727486"/>
                <a:ext cx="1057245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про. Зеленый.</a:t>
                </a:r>
              </a:p>
            </p:txBody>
          </p:sp>
          <p:sp>
            <p:nvSpPr>
              <p:cNvPr id="1322" name="Прямоугольник 136"/>
              <p:cNvSpPr>
                <a:spLocks noChangeArrowheads="1"/>
              </p:cNvSpPr>
              <p:nvPr/>
            </p:nvSpPr>
            <p:spPr bwMode="auto">
              <a:xfrm rot="20428448">
                <a:off x="6016801" y="4054411"/>
                <a:ext cx="995394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Ул.Чапаева.</a:t>
                </a:r>
              </a:p>
            </p:txBody>
          </p:sp>
          <p:sp>
            <p:nvSpPr>
              <p:cNvPr id="1323" name="Прямоугольник 136"/>
              <p:cNvSpPr>
                <a:spLocks noChangeArrowheads="1"/>
              </p:cNvSpPr>
              <p:nvPr/>
            </p:nvSpPr>
            <p:spPr bwMode="auto">
              <a:xfrm rot="17474112">
                <a:off x="6762184" y="4206007"/>
                <a:ext cx="995335" cy="228607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Ул.Чапаева.</a:t>
                </a:r>
              </a:p>
            </p:txBody>
          </p:sp>
          <p:sp>
            <p:nvSpPr>
              <p:cNvPr id="1324" name="Прямоугольник 136"/>
              <p:cNvSpPr>
                <a:spLocks noChangeArrowheads="1"/>
              </p:cNvSpPr>
              <p:nvPr/>
            </p:nvSpPr>
            <p:spPr bwMode="auto">
              <a:xfrm rot="20959954">
                <a:off x="8914079" y="3468640"/>
                <a:ext cx="1071595" cy="228594"/>
              </a:xfrm>
              <a:prstGeom prst="rect">
                <a:avLst/>
              </a:prstGeom>
              <a:solidFill>
                <a:schemeClr val="accent1">
                  <a:alpha val="0"/>
                </a:schemeClr>
              </a:solidFill>
              <a:ln w="9525" algn="ctr">
                <a:solidFill>
                  <a:schemeClr val="tx1">
                    <a:alpha val="0"/>
                  </a:schemeClr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r>
                  <a:rPr lang="ru-RU" sz="1050" b="1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Ул.Школьная.</a:t>
                </a:r>
              </a:p>
            </p:txBody>
          </p:sp>
          <p:grpSp>
            <p:nvGrpSpPr>
              <p:cNvPr id="5" name="Группа 39"/>
              <p:cNvGrpSpPr>
                <a:grpSpLocks/>
              </p:cNvGrpSpPr>
              <p:nvPr/>
            </p:nvGrpSpPr>
            <p:grpSpPr bwMode="auto">
              <a:xfrm rot="1080434">
                <a:off x="7932104" y="4653718"/>
                <a:ext cx="533367" cy="285752"/>
                <a:chOff x="1123496" y="2615050"/>
                <a:chExt cx="533367" cy="285752"/>
              </a:xfrm>
            </p:grpSpPr>
            <p:sp>
              <p:nvSpPr>
                <p:cNvPr id="49321" name="Прямоугольник 51"/>
                <p:cNvSpPr>
                  <a:spLocks noChangeArrowheads="1"/>
                </p:cNvSpPr>
                <p:nvPr/>
              </p:nvSpPr>
              <p:spPr bwMode="auto">
                <a:xfrm>
                  <a:off x="1123496" y="2615050"/>
                  <a:ext cx="533367" cy="285752"/>
                </a:xfrm>
                <a:prstGeom prst="rect">
                  <a:avLst/>
                </a:prstGeom>
                <a:noFill/>
                <a:ln w="25400" algn="ctr">
                  <a:solidFill>
                    <a:srgbClr val="0099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322" name="Прямоугольник 55"/>
                <p:cNvSpPr>
                  <a:spLocks noChangeArrowheads="1"/>
                </p:cNvSpPr>
                <p:nvPr/>
              </p:nvSpPr>
              <p:spPr bwMode="auto">
                <a:xfrm>
                  <a:off x="1185863" y="2659052"/>
                  <a:ext cx="400050" cy="200025"/>
                </a:xfrm>
                <a:prstGeom prst="rect">
                  <a:avLst/>
                </a:prstGeom>
                <a:solidFill>
                  <a:srgbClr val="002060"/>
                </a:solidFill>
                <a:ln w="25400" algn="ctr">
                  <a:solidFill>
                    <a:srgbClr val="002060"/>
                  </a:solidFill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" name="Группа 42"/>
              <p:cNvGrpSpPr>
                <a:grpSpLocks/>
              </p:cNvGrpSpPr>
              <p:nvPr/>
            </p:nvGrpSpPr>
            <p:grpSpPr bwMode="auto">
              <a:xfrm>
                <a:off x="6510375" y="4300534"/>
                <a:ext cx="461929" cy="200025"/>
                <a:chOff x="1108982" y="3157526"/>
                <a:chExt cx="461929" cy="200025"/>
              </a:xfrm>
            </p:grpSpPr>
            <p:sp>
              <p:nvSpPr>
                <p:cNvPr id="49319" name="Прямоугольник 55"/>
                <p:cNvSpPr>
                  <a:spLocks noChangeArrowheads="1"/>
                </p:cNvSpPr>
                <p:nvPr/>
              </p:nvSpPr>
              <p:spPr bwMode="auto">
                <a:xfrm>
                  <a:off x="1157288" y="3157526"/>
                  <a:ext cx="400050" cy="200025"/>
                </a:xfrm>
                <a:prstGeom prst="rect">
                  <a:avLst/>
                </a:prstGeom>
                <a:solidFill>
                  <a:srgbClr val="1AF253"/>
                </a:solidFill>
                <a:ln w="25400" algn="ctr">
                  <a:solidFill>
                    <a:srgbClr val="1AF253"/>
                  </a:solidFill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320" name="Прямоугольник 51"/>
                <p:cNvSpPr>
                  <a:spLocks noChangeArrowheads="1"/>
                </p:cNvSpPr>
                <p:nvPr/>
              </p:nvSpPr>
              <p:spPr bwMode="auto">
                <a:xfrm>
                  <a:off x="1108982" y="3157526"/>
                  <a:ext cx="461929" cy="200025"/>
                </a:xfrm>
                <a:prstGeom prst="rect">
                  <a:avLst/>
                </a:prstGeom>
                <a:noFill/>
                <a:ln w="25400" algn="ctr">
                  <a:solidFill>
                    <a:srgbClr val="0099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49312" name="Прямоугольник 55"/>
              <p:cNvSpPr>
                <a:spLocks noChangeArrowheads="1"/>
              </p:cNvSpPr>
              <p:nvPr/>
            </p:nvSpPr>
            <p:spPr bwMode="auto">
              <a:xfrm rot="1239145">
                <a:off x="2351255" y="3578838"/>
                <a:ext cx="400050" cy="200025"/>
              </a:xfrm>
              <a:prstGeom prst="rect">
                <a:avLst/>
              </a:prstGeom>
              <a:solidFill>
                <a:srgbClr val="1AF253"/>
              </a:solidFill>
              <a:ln w="25400" algn="ctr">
                <a:solidFill>
                  <a:srgbClr val="1AF253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313" name="Прямоугольник 51"/>
              <p:cNvSpPr>
                <a:spLocks noChangeArrowheads="1"/>
              </p:cNvSpPr>
              <p:nvPr/>
            </p:nvSpPr>
            <p:spPr bwMode="auto">
              <a:xfrm rot="1459881">
                <a:off x="2225868" y="3557126"/>
                <a:ext cx="604805" cy="257190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7" name="Группа 45"/>
              <p:cNvGrpSpPr>
                <a:grpSpLocks/>
              </p:cNvGrpSpPr>
              <p:nvPr/>
            </p:nvGrpSpPr>
            <p:grpSpPr bwMode="auto">
              <a:xfrm rot="5400000">
                <a:off x="8082015" y="3871910"/>
                <a:ext cx="461929" cy="200025"/>
                <a:chOff x="1108982" y="3157526"/>
                <a:chExt cx="461929" cy="200025"/>
              </a:xfrm>
            </p:grpSpPr>
            <p:sp>
              <p:nvSpPr>
                <p:cNvPr id="49317" name="Прямоугольник 55"/>
                <p:cNvSpPr>
                  <a:spLocks noChangeArrowheads="1"/>
                </p:cNvSpPr>
                <p:nvPr/>
              </p:nvSpPr>
              <p:spPr bwMode="auto">
                <a:xfrm>
                  <a:off x="1157288" y="3157526"/>
                  <a:ext cx="400050" cy="200025"/>
                </a:xfrm>
                <a:prstGeom prst="rect">
                  <a:avLst/>
                </a:prstGeom>
                <a:solidFill>
                  <a:srgbClr val="1AF253"/>
                </a:solidFill>
                <a:ln w="25400" algn="ctr">
                  <a:solidFill>
                    <a:srgbClr val="1AF253"/>
                  </a:solidFill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318" name="Прямоугольник 51"/>
                <p:cNvSpPr>
                  <a:spLocks noChangeArrowheads="1"/>
                </p:cNvSpPr>
                <p:nvPr/>
              </p:nvSpPr>
              <p:spPr bwMode="auto">
                <a:xfrm>
                  <a:off x="1108982" y="3157526"/>
                  <a:ext cx="461929" cy="200025"/>
                </a:xfrm>
                <a:prstGeom prst="rect">
                  <a:avLst/>
                </a:prstGeom>
                <a:noFill/>
                <a:ln w="25400" algn="ctr">
                  <a:solidFill>
                    <a:srgbClr val="009900"/>
                  </a:solidFill>
                  <a:prstDash val="dash"/>
                  <a:miter lim="800000"/>
                  <a:headEnd/>
                  <a:tailEnd/>
                </a:ln>
              </p:spPr>
              <p:txBody>
                <a:bodyPr lIns="127985" tIns="63994" rIns="127985" bIns="63994" anchor="ctr"/>
                <a:lstStyle/>
                <a:p>
                  <a:pPr algn="ctr" defTabSz="1276350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sp>
            <p:nvSpPr>
              <p:cNvPr id="49315" name="Прямоугольник 55"/>
              <p:cNvSpPr>
                <a:spLocks noChangeArrowheads="1"/>
              </p:cNvSpPr>
              <p:nvPr/>
            </p:nvSpPr>
            <p:spPr bwMode="auto">
              <a:xfrm rot="653806">
                <a:off x="9123363" y="4935538"/>
                <a:ext cx="400050" cy="200025"/>
              </a:xfrm>
              <a:prstGeom prst="rect">
                <a:avLst/>
              </a:prstGeom>
              <a:solidFill>
                <a:srgbClr val="1AF253"/>
              </a:solidFill>
              <a:ln w="25400" algn="ctr">
                <a:solidFill>
                  <a:srgbClr val="1AF253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9316" name="Прямоугольник 51"/>
              <p:cNvSpPr>
                <a:spLocks noChangeArrowheads="1"/>
              </p:cNvSpPr>
              <p:nvPr/>
            </p:nvSpPr>
            <p:spPr bwMode="auto">
              <a:xfrm rot="874542">
                <a:off x="8997950" y="4913313"/>
                <a:ext cx="604838" cy="257175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8" name="Группа 252"/>
            <p:cNvGrpSpPr>
              <a:grpSpLocks/>
            </p:cNvGrpSpPr>
            <p:nvPr/>
          </p:nvGrpSpPr>
          <p:grpSpPr bwMode="auto">
            <a:xfrm>
              <a:off x="6305791" y="3157526"/>
              <a:ext cx="1523769" cy="174623"/>
              <a:chOff x="6523055" y="911201"/>
              <a:chExt cx="1523769" cy="174623"/>
            </a:xfrm>
          </p:grpSpPr>
          <p:grpSp>
            <p:nvGrpSpPr>
              <p:cNvPr id="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307" name="Прямоугольник 267"/>
                <p:cNvSpPr/>
                <p:nvPr/>
              </p:nvSpPr>
              <p:spPr>
                <a:xfrm>
                  <a:off x="5805529" y="1388115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0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1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305" name="Прямоугольник 443"/>
                  <p:cNvSpPr/>
                  <p:nvPr/>
                </p:nvSpPr>
                <p:spPr>
                  <a:xfrm>
                    <a:off x="5804015" y="1386518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9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1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303" name="Прямоугольник 1302"/>
                  <p:cNvSpPr/>
                  <p:nvPr/>
                </p:nvSpPr>
                <p:spPr>
                  <a:xfrm>
                    <a:off x="5803869" y="1386518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13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301" name="Прямоугольник 261"/>
                  <p:cNvSpPr/>
                  <p:nvPr/>
                </p:nvSpPr>
                <p:spPr>
                  <a:xfrm>
                    <a:off x="5803915" y="1386518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8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14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299" name="Прямоугольник 1298"/>
                  <p:cNvSpPr/>
                  <p:nvPr/>
                </p:nvSpPr>
                <p:spPr>
                  <a:xfrm>
                    <a:off x="5805466" y="138811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8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253" name="Прямоугольник 51"/>
            <p:cNvSpPr>
              <a:spLocks noChangeArrowheads="1"/>
            </p:cNvSpPr>
            <p:nvPr/>
          </p:nvSpPr>
          <p:spPr bwMode="auto">
            <a:xfrm>
              <a:off x="6305791" y="3157526"/>
              <a:ext cx="1500198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5" name="Группа 336"/>
            <p:cNvGrpSpPr>
              <a:grpSpLocks/>
            </p:cNvGrpSpPr>
            <p:nvPr/>
          </p:nvGrpSpPr>
          <p:grpSpPr bwMode="auto">
            <a:xfrm rot="6556387">
              <a:off x="11370409" y="4987410"/>
              <a:ext cx="552020" cy="174621"/>
              <a:chOff x="7494804" y="911201"/>
              <a:chExt cx="552020" cy="174621"/>
            </a:xfrm>
          </p:grpSpPr>
          <p:grpSp>
            <p:nvGrpSpPr>
              <p:cNvPr id="1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91" name="Прямоугольник 1290"/>
                <p:cNvSpPr/>
                <p:nvPr/>
              </p:nvSpPr>
              <p:spPr>
                <a:xfrm>
                  <a:off x="5799663" y="1429301"/>
                  <a:ext cx="184856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289" name="Прямоугольник 1288"/>
                <p:cNvSpPr/>
                <p:nvPr/>
              </p:nvSpPr>
              <p:spPr>
                <a:xfrm>
                  <a:off x="5802429" y="1390270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55" name="Прямоугольник 51"/>
            <p:cNvSpPr>
              <a:spLocks noChangeArrowheads="1"/>
            </p:cNvSpPr>
            <p:nvPr/>
          </p:nvSpPr>
          <p:spPr bwMode="auto">
            <a:xfrm rot="6673114">
              <a:off x="11317808" y="4967966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" name="Группа 849"/>
            <p:cNvGrpSpPr>
              <a:grpSpLocks/>
            </p:cNvGrpSpPr>
            <p:nvPr/>
          </p:nvGrpSpPr>
          <p:grpSpPr bwMode="auto">
            <a:xfrm>
              <a:off x="4656341" y="3247696"/>
              <a:ext cx="1523769" cy="174623"/>
              <a:chOff x="6523055" y="911201"/>
              <a:chExt cx="1523769" cy="174623"/>
            </a:xfrm>
          </p:grpSpPr>
          <p:grpSp>
            <p:nvGrpSpPr>
              <p:cNvPr id="1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85" name="Прямоугольник 1284"/>
                <p:cNvSpPr/>
                <p:nvPr/>
              </p:nvSpPr>
              <p:spPr>
                <a:xfrm>
                  <a:off x="5805518" y="138843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2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283" name="Прямоугольник 556"/>
                  <p:cNvSpPr/>
                  <p:nvPr/>
                </p:nvSpPr>
                <p:spPr>
                  <a:xfrm>
                    <a:off x="5804003" y="138683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2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281" name="Прямоугольник 554"/>
                  <p:cNvSpPr/>
                  <p:nvPr/>
                </p:nvSpPr>
                <p:spPr>
                  <a:xfrm>
                    <a:off x="5803858" y="1386835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23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279" name="Прямоугольник 552"/>
                  <p:cNvSpPr/>
                  <p:nvPr/>
                </p:nvSpPr>
                <p:spPr>
                  <a:xfrm>
                    <a:off x="5803903" y="138683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6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24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277" name="Прямоугольник 1276"/>
                  <p:cNvSpPr/>
                  <p:nvPr/>
                </p:nvSpPr>
                <p:spPr>
                  <a:xfrm>
                    <a:off x="5805454" y="1388432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6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25" name="Группа 866"/>
            <p:cNvGrpSpPr>
              <a:grpSpLocks/>
            </p:cNvGrpSpPr>
            <p:nvPr/>
          </p:nvGrpSpPr>
          <p:grpSpPr bwMode="auto">
            <a:xfrm>
              <a:off x="4656341" y="2787321"/>
              <a:ext cx="1523769" cy="174623"/>
              <a:chOff x="6523055" y="911201"/>
              <a:chExt cx="1523769" cy="174623"/>
            </a:xfrm>
          </p:grpSpPr>
          <p:grpSp>
            <p:nvGrpSpPr>
              <p:cNvPr id="2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69" name="Прямоугольник 575"/>
                <p:cNvSpPr/>
                <p:nvPr/>
              </p:nvSpPr>
              <p:spPr>
                <a:xfrm>
                  <a:off x="5805518" y="138844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7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28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267" name="Прямоугольник 573"/>
                  <p:cNvSpPr/>
                  <p:nvPr/>
                </p:nvSpPr>
                <p:spPr>
                  <a:xfrm>
                    <a:off x="5804003" y="1386848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5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29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265" name="Прямоугольник 1264"/>
                  <p:cNvSpPr/>
                  <p:nvPr/>
                </p:nvSpPr>
                <p:spPr>
                  <a:xfrm>
                    <a:off x="5803858" y="1386848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5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30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263" name="Прямоугольник 1262"/>
                  <p:cNvSpPr/>
                  <p:nvPr/>
                </p:nvSpPr>
                <p:spPr>
                  <a:xfrm>
                    <a:off x="5803903" y="1386848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4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31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261" name="Прямоугольник 567"/>
                  <p:cNvSpPr/>
                  <p:nvPr/>
                </p:nvSpPr>
                <p:spPr>
                  <a:xfrm>
                    <a:off x="5805454" y="1388445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4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258" name="Прямоугольник 51"/>
            <p:cNvSpPr>
              <a:spLocks noChangeArrowheads="1"/>
            </p:cNvSpPr>
            <p:nvPr/>
          </p:nvSpPr>
          <p:spPr bwMode="auto">
            <a:xfrm>
              <a:off x="4614850" y="3233408"/>
              <a:ext cx="1590686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59" name="Прямоугольник 51"/>
            <p:cNvSpPr>
              <a:spLocks noChangeArrowheads="1"/>
            </p:cNvSpPr>
            <p:nvPr/>
          </p:nvSpPr>
          <p:spPr bwMode="auto">
            <a:xfrm>
              <a:off x="4621200" y="2774618"/>
              <a:ext cx="1590686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14" name="Группа 885"/>
            <p:cNvGrpSpPr>
              <a:grpSpLocks/>
            </p:cNvGrpSpPr>
            <p:nvPr/>
          </p:nvGrpSpPr>
          <p:grpSpPr bwMode="auto">
            <a:xfrm rot="911266">
              <a:off x="11010054" y="5922003"/>
              <a:ext cx="1523769" cy="174623"/>
              <a:chOff x="6523055" y="911201"/>
              <a:chExt cx="1523769" cy="174623"/>
            </a:xfrm>
          </p:grpSpPr>
          <p:grpSp>
            <p:nvGrpSpPr>
              <p:cNvPr id="4932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53" name="Прямоугольник 1252"/>
                <p:cNvSpPr/>
                <p:nvPr/>
              </p:nvSpPr>
              <p:spPr>
                <a:xfrm>
                  <a:off x="5771771" y="1374362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24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49326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251" name="Прямоугольник 1250"/>
                  <p:cNvSpPr/>
                  <p:nvPr/>
                </p:nvSpPr>
                <p:spPr>
                  <a:xfrm>
                    <a:off x="5759525" y="1369581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3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9327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249" name="Прямоугольник 590"/>
                  <p:cNvSpPr/>
                  <p:nvPr/>
                </p:nvSpPr>
                <p:spPr>
                  <a:xfrm>
                    <a:off x="5766528" y="1372443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3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9328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247" name="Прямоугольник 1246"/>
                  <p:cNvSpPr/>
                  <p:nvPr/>
                </p:nvSpPr>
                <p:spPr>
                  <a:xfrm>
                    <a:off x="5765350" y="1374766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3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932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245" name="Прямоугольник 1244"/>
                  <p:cNvSpPr/>
                  <p:nvPr/>
                </p:nvSpPr>
                <p:spPr>
                  <a:xfrm>
                    <a:off x="5758376" y="1359321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23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261" name="Прямоугольник 51"/>
            <p:cNvSpPr>
              <a:spLocks noChangeArrowheads="1"/>
            </p:cNvSpPr>
            <p:nvPr/>
          </p:nvSpPr>
          <p:spPr bwMode="auto">
            <a:xfrm rot="878283">
              <a:off x="10961363" y="5898820"/>
              <a:ext cx="1590686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30" name="Группа 1257"/>
            <p:cNvGrpSpPr>
              <a:grpSpLocks/>
            </p:cNvGrpSpPr>
            <p:nvPr/>
          </p:nvGrpSpPr>
          <p:grpSpPr bwMode="auto">
            <a:xfrm rot="911266">
              <a:off x="11385839" y="5540854"/>
              <a:ext cx="1235077" cy="168275"/>
              <a:chOff x="4686288" y="1988116"/>
              <a:chExt cx="1089557" cy="169279"/>
            </a:xfrm>
          </p:grpSpPr>
          <p:grpSp>
            <p:nvGrpSpPr>
              <p:cNvPr id="4933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237" name="Прямоугольник 1236"/>
                <p:cNvSpPr/>
                <p:nvPr/>
              </p:nvSpPr>
              <p:spPr>
                <a:xfrm>
                  <a:off x="5778539" y="1370442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3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235" name="Прямоугольник 1234"/>
                <p:cNvSpPr/>
                <p:nvPr/>
              </p:nvSpPr>
              <p:spPr>
                <a:xfrm>
                  <a:off x="5785842" y="136868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3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233" name="Прямоугольник 1232"/>
                <p:cNvSpPr/>
                <p:nvPr/>
              </p:nvSpPr>
              <p:spPr>
                <a:xfrm>
                  <a:off x="5781888" y="1371213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34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231" name="Прямоугольник 1230"/>
                <p:cNvSpPr/>
                <p:nvPr/>
              </p:nvSpPr>
              <p:spPr>
                <a:xfrm>
                  <a:off x="5776038" y="136060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63" name="Прямоугольник 51"/>
            <p:cNvSpPr>
              <a:spLocks noChangeArrowheads="1"/>
            </p:cNvSpPr>
            <p:nvPr/>
          </p:nvSpPr>
          <p:spPr bwMode="auto">
            <a:xfrm rot="878283">
              <a:off x="11338629" y="5510793"/>
              <a:ext cx="1304602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35" name="Группа 336"/>
            <p:cNvGrpSpPr>
              <a:grpSpLocks/>
            </p:cNvGrpSpPr>
            <p:nvPr/>
          </p:nvGrpSpPr>
          <p:grpSpPr bwMode="auto">
            <a:xfrm rot="1231255">
              <a:off x="11844099" y="4963253"/>
              <a:ext cx="552020" cy="174621"/>
              <a:chOff x="7494804" y="911201"/>
              <a:chExt cx="552020" cy="174621"/>
            </a:xfrm>
          </p:grpSpPr>
          <p:grpSp>
            <p:nvGrpSpPr>
              <p:cNvPr id="4933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25" name="Прямоугольник 1224"/>
                <p:cNvSpPr/>
                <p:nvPr/>
              </p:nvSpPr>
              <p:spPr>
                <a:xfrm>
                  <a:off x="5764061" y="138313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37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223" name="Прямоугольник 1222"/>
                <p:cNvSpPr/>
                <p:nvPr/>
              </p:nvSpPr>
              <p:spPr>
                <a:xfrm>
                  <a:off x="5796677" y="137463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65" name="Прямоугольник 51"/>
            <p:cNvSpPr>
              <a:spLocks noChangeArrowheads="1"/>
            </p:cNvSpPr>
            <p:nvPr/>
          </p:nvSpPr>
          <p:spPr bwMode="auto">
            <a:xfrm rot="1220801">
              <a:off x="11797763" y="4955532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38" name="Группа 336"/>
            <p:cNvGrpSpPr>
              <a:grpSpLocks/>
            </p:cNvGrpSpPr>
            <p:nvPr/>
          </p:nvGrpSpPr>
          <p:grpSpPr bwMode="auto">
            <a:xfrm rot="1231255">
              <a:off x="11996499" y="4433679"/>
              <a:ext cx="552020" cy="174621"/>
              <a:chOff x="7494804" y="911201"/>
              <a:chExt cx="552020" cy="174621"/>
            </a:xfrm>
          </p:grpSpPr>
          <p:grpSp>
            <p:nvGrpSpPr>
              <p:cNvPr id="4933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19" name="Прямоугольник 628"/>
                <p:cNvSpPr/>
                <p:nvPr/>
              </p:nvSpPr>
              <p:spPr>
                <a:xfrm>
                  <a:off x="5758963" y="1373238"/>
                  <a:ext cx="180666" cy="13254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40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217" name="Прямоугольник 1216"/>
                <p:cNvSpPr/>
                <p:nvPr/>
              </p:nvSpPr>
              <p:spPr>
                <a:xfrm>
                  <a:off x="5791486" y="1358516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2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67" name="Прямоугольник 51"/>
            <p:cNvSpPr>
              <a:spLocks noChangeArrowheads="1"/>
            </p:cNvSpPr>
            <p:nvPr/>
          </p:nvSpPr>
          <p:spPr bwMode="auto">
            <a:xfrm rot="1220801">
              <a:off x="11950163" y="4425958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41" name="Группа 1257"/>
            <p:cNvGrpSpPr>
              <a:grpSpLocks/>
            </p:cNvGrpSpPr>
            <p:nvPr/>
          </p:nvGrpSpPr>
          <p:grpSpPr bwMode="auto">
            <a:xfrm rot="6920677">
              <a:off x="10586409" y="4825203"/>
              <a:ext cx="1235077" cy="168275"/>
              <a:chOff x="4686288" y="1988116"/>
              <a:chExt cx="1089557" cy="169279"/>
            </a:xfrm>
          </p:grpSpPr>
          <p:grpSp>
            <p:nvGrpSpPr>
              <p:cNvPr id="4934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213" name="Прямоугольник 1212"/>
                <p:cNvSpPr/>
                <p:nvPr/>
              </p:nvSpPr>
              <p:spPr>
                <a:xfrm>
                  <a:off x="5799102" y="1427516"/>
                  <a:ext cx="1848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34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211" name="Прямоугольник 1210"/>
                <p:cNvSpPr/>
                <p:nvPr/>
              </p:nvSpPr>
              <p:spPr>
                <a:xfrm>
                  <a:off x="5807929" y="1417802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88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209" name="Прямоугольник 638"/>
                <p:cNvSpPr/>
                <p:nvPr/>
              </p:nvSpPr>
              <p:spPr>
                <a:xfrm>
                  <a:off x="5799855" y="1413898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89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207" name="Прямоугольник 636"/>
                <p:cNvSpPr/>
                <p:nvPr/>
              </p:nvSpPr>
              <p:spPr>
                <a:xfrm>
                  <a:off x="5809819" y="1433318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90" name="Группа 336"/>
            <p:cNvGrpSpPr>
              <a:grpSpLocks/>
            </p:cNvGrpSpPr>
            <p:nvPr/>
          </p:nvGrpSpPr>
          <p:grpSpPr bwMode="auto">
            <a:xfrm rot="1231255">
              <a:off x="11414529" y="4177570"/>
              <a:ext cx="552045" cy="174621"/>
              <a:chOff x="7494779" y="911201"/>
              <a:chExt cx="552045" cy="174621"/>
            </a:xfrm>
          </p:grpSpPr>
          <p:grpSp>
            <p:nvGrpSpPr>
              <p:cNvPr id="29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201" name="Прямоугольник 649"/>
                <p:cNvSpPr/>
                <p:nvPr/>
              </p:nvSpPr>
              <p:spPr>
                <a:xfrm>
                  <a:off x="5783007" y="1397398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8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2" name="Группа 315"/>
              <p:cNvGrpSpPr>
                <a:grpSpLocks/>
              </p:cNvGrpSpPr>
              <p:nvPr/>
            </p:nvGrpSpPr>
            <p:grpSpPr bwMode="auto">
              <a:xfrm>
                <a:off x="7494779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99" name="Прямоугольник 1198"/>
                <p:cNvSpPr/>
                <p:nvPr/>
              </p:nvSpPr>
              <p:spPr>
                <a:xfrm>
                  <a:off x="5784468" y="1371208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70" name="Прямоугольник 51"/>
            <p:cNvSpPr>
              <a:spLocks noChangeArrowheads="1"/>
            </p:cNvSpPr>
            <p:nvPr/>
          </p:nvSpPr>
          <p:spPr bwMode="auto">
            <a:xfrm rot="1220801">
              <a:off x="11366918" y="4177334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71" name="Прямоугольник 51"/>
            <p:cNvSpPr>
              <a:spLocks noChangeArrowheads="1"/>
            </p:cNvSpPr>
            <p:nvPr/>
          </p:nvSpPr>
          <p:spPr bwMode="auto">
            <a:xfrm rot="6911283">
              <a:off x="10592928" y="4805893"/>
              <a:ext cx="1241873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93" name="Группа 336"/>
            <p:cNvGrpSpPr>
              <a:grpSpLocks/>
            </p:cNvGrpSpPr>
            <p:nvPr/>
          </p:nvGrpSpPr>
          <p:grpSpPr bwMode="auto">
            <a:xfrm rot="6556387">
              <a:off x="10237549" y="5002650"/>
              <a:ext cx="552020" cy="174621"/>
              <a:chOff x="7494804" y="911201"/>
              <a:chExt cx="552020" cy="174621"/>
            </a:xfrm>
          </p:grpSpPr>
          <p:grpSp>
            <p:nvGrpSpPr>
              <p:cNvPr id="294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95" name="Прямоугольник 1194"/>
                <p:cNvSpPr/>
                <p:nvPr/>
              </p:nvSpPr>
              <p:spPr>
                <a:xfrm>
                  <a:off x="5785685" y="1420620"/>
                  <a:ext cx="183456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95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93" name="Прямоугольник 656"/>
                <p:cNvSpPr/>
                <p:nvPr/>
              </p:nvSpPr>
              <p:spPr>
                <a:xfrm>
                  <a:off x="5779813" y="1401673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73" name="Прямоугольник 51"/>
            <p:cNvSpPr>
              <a:spLocks noChangeArrowheads="1"/>
            </p:cNvSpPr>
            <p:nvPr/>
          </p:nvSpPr>
          <p:spPr bwMode="auto">
            <a:xfrm rot="6673114">
              <a:off x="10188027" y="4998446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97" name="Группа 336"/>
            <p:cNvGrpSpPr>
              <a:grpSpLocks/>
            </p:cNvGrpSpPr>
            <p:nvPr/>
          </p:nvGrpSpPr>
          <p:grpSpPr bwMode="auto">
            <a:xfrm rot="437065">
              <a:off x="9910105" y="4657724"/>
              <a:ext cx="552020" cy="174621"/>
              <a:chOff x="7494804" y="911201"/>
              <a:chExt cx="552020" cy="174621"/>
            </a:xfrm>
          </p:grpSpPr>
          <p:grpSp>
            <p:nvGrpSpPr>
              <p:cNvPr id="29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89" name="Прямоугольник 666"/>
                <p:cNvSpPr/>
                <p:nvPr/>
              </p:nvSpPr>
              <p:spPr>
                <a:xfrm>
                  <a:off x="5780887" y="1367429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00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87" name="Прямоугольник 1186"/>
                <p:cNvSpPr/>
                <p:nvPr/>
              </p:nvSpPr>
              <p:spPr>
                <a:xfrm>
                  <a:off x="5776939" y="1371470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01" name="Группа 336"/>
            <p:cNvGrpSpPr>
              <a:grpSpLocks/>
            </p:cNvGrpSpPr>
            <p:nvPr/>
          </p:nvGrpSpPr>
          <p:grpSpPr bwMode="auto">
            <a:xfrm rot="5755784">
              <a:off x="9525134" y="4782529"/>
              <a:ext cx="552020" cy="174621"/>
              <a:chOff x="7494804" y="911201"/>
              <a:chExt cx="552020" cy="174621"/>
            </a:xfrm>
          </p:grpSpPr>
          <p:grpSp>
            <p:nvGrpSpPr>
              <p:cNvPr id="302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83" name="Прямоугольник 1182"/>
                <p:cNvSpPr/>
                <p:nvPr/>
              </p:nvSpPr>
              <p:spPr>
                <a:xfrm>
                  <a:off x="5790089" y="1410465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6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03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81" name="Прямоугольник 671"/>
                <p:cNvSpPr/>
                <p:nvPr/>
              </p:nvSpPr>
              <p:spPr>
                <a:xfrm>
                  <a:off x="5795904" y="1407865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6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04" name="Группа 336"/>
            <p:cNvGrpSpPr>
              <a:grpSpLocks/>
            </p:cNvGrpSpPr>
            <p:nvPr/>
          </p:nvGrpSpPr>
          <p:grpSpPr bwMode="auto">
            <a:xfrm rot="1051362">
              <a:off x="9695791" y="5192082"/>
              <a:ext cx="552020" cy="174621"/>
              <a:chOff x="7494804" y="911201"/>
              <a:chExt cx="552020" cy="174621"/>
            </a:xfrm>
          </p:grpSpPr>
          <p:grpSp>
            <p:nvGrpSpPr>
              <p:cNvPr id="305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77" name="Прямоугольник 1176"/>
                <p:cNvSpPr/>
                <p:nvPr/>
              </p:nvSpPr>
              <p:spPr>
                <a:xfrm>
                  <a:off x="5781956" y="1381642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6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06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75" name="Прямоугольник 678"/>
                <p:cNvSpPr/>
                <p:nvPr/>
              </p:nvSpPr>
              <p:spPr>
                <a:xfrm>
                  <a:off x="5769885" y="138253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6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77" name="Прямоугольник 51"/>
            <p:cNvSpPr>
              <a:spLocks noChangeArrowheads="1"/>
            </p:cNvSpPr>
            <p:nvPr/>
          </p:nvSpPr>
          <p:spPr bwMode="auto">
            <a:xfrm rot="504775">
              <a:off x="9814767" y="4632563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78" name="Прямоугольник 51"/>
            <p:cNvSpPr>
              <a:spLocks noChangeArrowheads="1"/>
            </p:cNvSpPr>
            <p:nvPr/>
          </p:nvSpPr>
          <p:spPr bwMode="auto">
            <a:xfrm rot="5577136">
              <a:off x="9478366" y="4775083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79" name="Прямоугольник 51"/>
            <p:cNvSpPr>
              <a:spLocks noChangeArrowheads="1"/>
            </p:cNvSpPr>
            <p:nvPr/>
          </p:nvSpPr>
          <p:spPr bwMode="auto">
            <a:xfrm rot="1074516">
              <a:off x="9668380" y="5171466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307" name="Группа 336"/>
            <p:cNvGrpSpPr>
              <a:grpSpLocks/>
            </p:cNvGrpSpPr>
            <p:nvPr/>
          </p:nvGrpSpPr>
          <p:grpSpPr bwMode="auto">
            <a:xfrm rot="7607161">
              <a:off x="10451863" y="4011327"/>
              <a:ext cx="552020" cy="174621"/>
              <a:chOff x="7494804" y="911201"/>
              <a:chExt cx="552020" cy="174621"/>
            </a:xfrm>
          </p:grpSpPr>
          <p:grpSp>
            <p:nvGrpSpPr>
              <p:cNvPr id="30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71" name="Прямоугольник 690"/>
                <p:cNvSpPr/>
                <p:nvPr/>
              </p:nvSpPr>
              <p:spPr>
                <a:xfrm>
                  <a:off x="5811274" y="1409792"/>
                  <a:ext cx="180654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09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69" name="Прямоугольник 1168"/>
                <p:cNvSpPr/>
                <p:nvPr/>
              </p:nvSpPr>
              <p:spPr>
                <a:xfrm>
                  <a:off x="5787514" y="1429451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10" name="Группа 336"/>
            <p:cNvGrpSpPr>
              <a:grpSpLocks/>
            </p:cNvGrpSpPr>
            <p:nvPr/>
          </p:nvGrpSpPr>
          <p:grpSpPr bwMode="auto">
            <a:xfrm rot="-10646042">
              <a:off x="9833457" y="4113643"/>
              <a:ext cx="552020" cy="174621"/>
              <a:chOff x="7494804" y="911201"/>
              <a:chExt cx="552020" cy="174621"/>
            </a:xfrm>
          </p:grpSpPr>
          <p:grpSp>
            <p:nvGrpSpPr>
              <p:cNvPr id="31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65" name="Прямоугольник 1164"/>
                <p:cNvSpPr/>
                <p:nvPr/>
              </p:nvSpPr>
              <p:spPr>
                <a:xfrm>
                  <a:off x="5826615" y="1426095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5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12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63" name="Прямоугольник 695"/>
                <p:cNvSpPr/>
                <p:nvPr/>
              </p:nvSpPr>
              <p:spPr>
                <a:xfrm>
                  <a:off x="5846577" y="140456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14" name="Группа 336"/>
            <p:cNvGrpSpPr>
              <a:grpSpLocks/>
            </p:cNvGrpSpPr>
            <p:nvPr/>
          </p:nvGrpSpPr>
          <p:grpSpPr bwMode="auto">
            <a:xfrm rot="10149572">
              <a:off x="10202865" y="3526986"/>
              <a:ext cx="552020" cy="174621"/>
              <a:chOff x="7494804" y="911201"/>
              <a:chExt cx="552020" cy="174621"/>
            </a:xfrm>
          </p:grpSpPr>
          <p:grpSp>
            <p:nvGrpSpPr>
              <p:cNvPr id="315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59" name="Прямоугольник 1158"/>
                <p:cNvSpPr/>
                <p:nvPr/>
              </p:nvSpPr>
              <p:spPr>
                <a:xfrm>
                  <a:off x="5830023" y="140028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16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57" name="Прямоугольник 702"/>
                <p:cNvSpPr/>
                <p:nvPr/>
              </p:nvSpPr>
              <p:spPr>
                <a:xfrm>
                  <a:off x="5831928" y="142162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317" name="Группа 336"/>
            <p:cNvGrpSpPr>
              <a:grpSpLocks/>
            </p:cNvGrpSpPr>
            <p:nvPr/>
          </p:nvGrpSpPr>
          <p:grpSpPr bwMode="auto">
            <a:xfrm rot="-9307402">
              <a:off x="10766881" y="3493637"/>
              <a:ext cx="552045" cy="174621"/>
              <a:chOff x="7494779" y="911201"/>
              <a:chExt cx="552045" cy="174621"/>
            </a:xfrm>
          </p:grpSpPr>
          <p:grpSp>
            <p:nvGrpSpPr>
              <p:cNvPr id="31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53" name="Прямоугольник 1152"/>
                <p:cNvSpPr/>
                <p:nvPr/>
              </p:nvSpPr>
              <p:spPr>
                <a:xfrm>
                  <a:off x="5833062" y="1394268"/>
                  <a:ext cx="1834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19" name="Группа 315"/>
              <p:cNvGrpSpPr>
                <a:grpSpLocks/>
              </p:cNvGrpSpPr>
              <p:nvPr/>
            </p:nvGrpSpPr>
            <p:grpSpPr bwMode="auto">
              <a:xfrm>
                <a:off x="7494779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51" name="Прямоугольник 1150"/>
                <p:cNvSpPr/>
                <p:nvPr/>
              </p:nvSpPr>
              <p:spPr>
                <a:xfrm>
                  <a:off x="5841098" y="1385260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84" name="Прямоугольник 51"/>
            <p:cNvSpPr>
              <a:spLocks noChangeArrowheads="1"/>
            </p:cNvSpPr>
            <p:nvPr/>
          </p:nvSpPr>
          <p:spPr bwMode="auto">
            <a:xfrm rot="171414">
              <a:off x="9798322" y="4102920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85" name="Прямоугольник 51"/>
            <p:cNvSpPr>
              <a:spLocks noChangeArrowheads="1"/>
            </p:cNvSpPr>
            <p:nvPr/>
          </p:nvSpPr>
          <p:spPr bwMode="auto">
            <a:xfrm rot="-3065565">
              <a:off x="10429020" y="3974670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86" name="Прямоугольник 51"/>
            <p:cNvSpPr>
              <a:spLocks noChangeArrowheads="1"/>
            </p:cNvSpPr>
            <p:nvPr/>
          </p:nvSpPr>
          <p:spPr bwMode="auto">
            <a:xfrm rot="-674929">
              <a:off x="10143268" y="3519741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87" name="Прямоугольник 51"/>
            <p:cNvSpPr>
              <a:spLocks noChangeArrowheads="1"/>
            </p:cNvSpPr>
            <p:nvPr/>
          </p:nvSpPr>
          <p:spPr bwMode="auto">
            <a:xfrm rot="1474309">
              <a:off x="10741395" y="3497466"/>
              <a:ext cx="64708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48" name="Группа 336"/>
            <p:cNvGrpSpPr>
              <a:grpSpLocks/>
            </p:cNvGrpSpPr>
            <p:nvPr/>
          </p:nvGrpSpPr>
          <p:grpSpPr bwMode="auto">
            <a:xfrm rot="-6010281">
              <a:off x="9847762" y="3244911"/>
              <a:ext cx="552020" cy="174621"/>
              <a:chOff x="7494804" y="911201"/>
              <a:chExt cx="552020" cy="174621"/>
            </a:xfrm>
          </p:grpSpPr>
          <p:grpSp>
            <p:nvGrpSpPr>
              <p:cNvPr id="44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47" name="Прямоугольник 722"/>
                <p:cNvSpPr/>
                <p:nvPr/>
              </p:nvSpPr>
              <p:spPr>
                <a:xfrm>
                  <a:off x="5846426" y="1361369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0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45" name="Прямоугольник 720"/>
                <p:cNvSpPr/>
                <p:nvPr/>
              </p:nvSpPr>
              <p:spPr>
                <a:xfrm>
                  <a:off x="5822953" y="1377576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51" name="Группа 336"/>
            <p:cNvGrpSpPr>
              <a:grpSpLocks/>
            </p:cNvGrpSpPr>
            <p:nvPr/>
          </p:nvGrpSpPr>
          <p:grpSpPr bwMode="auto">
            <a:xfrm rot="-566892">
              <a:off x="9410067" y="3201653"/>
              <a:ext cx="552045" cy="174621"/>
              <a:chOff x="7494779" y="911201"/>
              <a:chExt cx="552045" cy="174621"/>
            </a:xfrm>
          </p:grpSpPr>
          <p:grpSp>
            <p:nvGrpSpPr>
              <p:cNvPr id="452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41" name="Прямоугольник 729"/>
                <p:cNvSpPr/>
                <p:nvPr/>
              </p:nvSpPr>
              <p:spPr>
                <a:xfrm>
                  <a:off x="5785463" y="1371965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3" name="Группа 315"/>
              <p:cNvGrpSpPr>
                <a:grpSpLocks/>
              </p:cNvGrpSpPr>
              <p:nvPr/>
            </p:nvGrpSpPr>
            <p:grpSpPr bwMode="auto">
              <a:xfrm>
                <a:off x="7494779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39" name="Прямоугольник 1138"/>
                <p:cNvSpPr/>
                <p:nvPr/>
              </p:nvSpPr>
              <p:spPr>
                <a:xfrm>
                  <a:off x="5780669" y="1353706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54" name="Группа 336"/>
            <p:cNvGrpSpPr>
              <a:grpSpLocks/>
            </p:cNvGrpSpPr>
            <p:nvPr/>
          </p:nvGrpSpPr>
          <p:grpSpPr bwMode="auto">
            <a:xfrm rot="-566892">
              <a:off x="8840256" y="3273091"/>
              <a:ext cx="552045" cy="174621"/>
              <a:chOff x="7494779" y="911201"/>
              <a:chExt cx="552045" cy="174621"/>
            </a:xfrm>
          </p:grpSpPr>
          <p:grpSp>
            <p:nvGrpSpPr>
              <p:cNvPr id="455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35" name="Прямоугольник 1134"/>
                <p:cNvSpPr/>
                <p:nvPr/>
              </p:nvSpPr>
              <p:spPr>
                <a:xfrm>
                  <a:off x="5779346" y="1374439"/>
                  <a:ext cx="1848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6" name="Группа 315"/>
              <p:cNvGrpSpPr>
                <a:grpSpLocks/>
              </p:cNvGrpSpPr>
              <p:nvPr/>
            </p:nvGrpSpPr>
            <p:grpSpPr bwMode="auto">
              <a:xfrm>
                <a:off x="7494779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33" name="Прямоугольник 734"/>
                <p:cNvSpPr/>
                <p:nvPr/>
              </p:nvSpPr>
              <p:spPr>
                <a:xfrm>
                  <a:off x="5781718" y="1355521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57" name="Группа 336"/>
            <p:cNvGrpSpPr>
              <a:grpSpLocks/>
            </p:cNvGrpSpPr>
            <p:nvPr/>
          </p:nvGrpSpPr>
          <p:grpSpPr bwMode="auto">
            <a:xfrm>
              <a:off x="8197339" y="3197219"/>
              <a:ext cx="552020" cy="174621"/>
              <a:chOff x="7494804" y="911201"/>
              <a:chExt cx="552020" cy="174621"/>
            </a:xfrm>
          </p:grpSpPr>
          <p:grpSp>
            <p:nvGrpSpPr>
              <p:cNvPr id="45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29" name="Прямоугольник 1128"/>
                <p:cNvSpPr/>
                <p:nvPr/>
              </p:nvSpPr>
              <p:spPr>
                <a:xfrm>
                  <a:off x="5804994" y="138810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27" name="Прямоугольник 1126"/>
                <p:cNvSpPr/>
                <p:nvPr/>
              </p:nvSpPr>
              <p:spPr>
                <a:xfrm>
                  <a:off x="5804780" y="1386512"/>
                  <a:ext cx="198871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2" name="Группа 336"/>
            <p:cNvGrpSpPr>
              <a:grpSpLocks/>
            </p:cNvGrpSpPr>
            <p:nvPr/>
          </p:nvGrpSpPr>
          <p:grpSpPr bwMode="auto">
            <a:xfrm rot="-409211">
              <a:off x="9340802" y="3761191"/>
              <a:ext cx="552044" cy="174621"/>
              <a:chOff x="7494780" y="911201"/>
              <a:chExt cx="552044" cy="174621"/>
            </a:xfrm>
          </p:grpSpPr>
          <p:grpSp>
            <p:nvGrpSpPr>
              <p:cNvPr id="464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23" name="Прямоугольник 1122"/>
                <p:cNvSpPr/>
                <p:nvPr/>
              </p:nvSpPr>
              <p:spPr>
                <a:xfrm>
                  <a:off x="5802544" y="136536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5" name="Группа 315"/>
              <p:cNvGrpSpPr>
                <a:grpSpLocks/>
              </p:cNvGrpSpPr>
              <p:nvPr/>
            </p:nvGrpSpPr>
            <p:grpSpPr bwMode="auto">
              <a:xfrm>
                <a:off x="7494780" y="917549"/>
                <a:ext cx="263327" cy="168273"/>
                <a:chOff x="5785907" y="1370575"/>
                <a:chExt cx="232302" cy="169277"/>
              </a:xfrm>
            </p:grpSpPr>
            <p:sp>
              <p:nvSpPr>
                <p:cNvPr id="1121" name="Прямоугольник 1120"/>
                <p:cNvSpPr/>
                <p:nvPr/>
              </p:nvSpPr>
              <p:spPr>
                <a:xfrm>
                  <a:off x="5783255" y="1348855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6" name="Группа 336"/>
            <p:cNvGrpSpPr>
              <a:grpSpLocks/>
            </p:cNvGrpSpPr>
            <p:nvPr/>
          </p:nvGrpSpPr>
          <p:grpSpPr bwMode="auto">
            <a:xfrm rot="-3420829">
              <a:off x="9205817" y="4291360"/>
              <a:ext cx="552020" cy="174621"/>
              <a:chOff x="7494804" y="911201"/>
              <a:chExt cx="552020" cy="174621"/>
            </a:xfrm>
          </p:grpSpPr>
          <p:grpSp>
            <p:nvGrpSpPr>
              <p:cNvPr id="467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17" name="Прямоугольник 757"/>
                <p:cNvSpPr/>
                <p:nvPr/>
              </p:nvSpPr>
              <p:spPr>
                <a:xfrm>
                  <a:off x="5826802" y="1348428"/>
                  <a:ext cx="183456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8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115" name="Прямоугольник 1114"/>
                <p:cNvSpPr/>
                <p:nvPr/>
              </p:nvSpPr>
              <p:spPr>
                <a:xfrm>
                  <a:off x="5833423" y="1363815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1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0" name="Группа 1257"/>
            <p:cNvGrpSpPr>
              <a:grpSpLocks/>
            </p:cNvGrpSpPr>
            <p:nvPr/>
          </p:nvGrpSpPr>
          <p:grpSpPr bwMode="auto">
            <a:xfrm rot="472512">
              <a:off x="8113393" y="4357047"/>
              <a:ext cx="1235077" cy="168275"/>
              <a:chOff x="4686288" y="1988116"/>
              <a:chExt cx="1089557" cy="169279"/>
            </a:xfrm>
          </p:grpSpPr>
          <p:grpSp>
            <p:nvGrpSpPr>
              <p:cNvPr id="47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11" name="Прямоугольник 1110"/>
                <p:cNvSpPr/>
                <p:nvPr/>
              </p:nvSpPr>
              <p:spPr>
                <a:xfrm>
                  <a:off x="5784554" y="138651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09" name="Прямоугольник 1108"/>
                <p:cNvSpPr/>
                <p:nvPr/>
              </p:nvSpPr>
              <p:spPr>
                <a:xfrm>
                  <a:off x="5784002" y="138306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07" name="Прямоугольник 773"/>
                <p:cNvSpPr/>
                <p:nvPr/>
              </p:nvSpPr>
              <p:spPr>
                <a:xfrm>
                  <a:off x="5794047" y="1362373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6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105" name="Прямоугольник 771"/>
                <p:cNvSpPr/>
                <p:nvPr/>
              </p:nvSpPr>
              <p:spPr>
                <a:xfrm>
                  <a:off x="5786233" y="1387023"/>
                  <a:ext cx="190468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7" name="Группа 336"/>
            <p:cNvGrpSpPr>
              <a:grpSpLocks/>
            </p:cNvGrpSpPr>
            <p:nvPr/>
          </p:nvGrpSpPr>
          <p:grpSpPr bwMode="auto">
            <a:xfrm rot="-409211">
              <a:off x="8815248" y="3761190"/>
              <a:ext cx="552020" cy="174621"/>
              <a:chOff x="7494804" y="911201"/>
              <a:chExt cx="552020" cy="174621"/>
            </a:xfrm>
          </p:grpSpPr>
          <p:grpSp>
            <p:nvGrpSpPr>
              <p:cNvPr id="47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99" name="Прямоугольник 1098"/>
                <p:cNvSpPr/>
                <p:nvPr/>
              </p:nvSpPr>
              <p:spPr>
                <a:xfrm>
                  <a:off x="5786120" y="1361322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9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097" name="Прямоугольник 1096"/>
                <p:cNvSpPr/>
                <p:nvPr/>
              </p:nvSpPr>
              <p:spPr>
                <a:xfrm>
                  <a:off x="5786269" y="134766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80" name="Группа 336"/>
            <p:cNvGrpSpPr>
              <a:grpSpLocks/>
            </p:cNvGrpSpPr>
            <p:nvPr/>
          </p:nvGrpSpPr>
          <p:grpSpPr bwMode="auto">
            <a:xfrm rot="5597856">
              <a:off x="8316723" y="3908906"/>
              <a:ext cx="552019" cy="176882"/>
              <a:chOff x="7494805" y="924633"/>
              <a:chExt cx="552019" cy="147753"/>
            </a:xfrm>
          </p:grpSpPr>
          <p:grpSp>
            <p:nvGrpSpPr>
              <p:cNvPr id="482" name="Группа 318"/>
              <p:cNvGrpSpPr>
                <a:grpSpLocks/>
              </p:cNvGrpSpPr>
              <p:nvPr/>
            </p:nvGrpSpPr>
            <p:grpSpPr bwMode="auto">
              <a:xfrm>
                <a:off x="7783497" y="924633"/>
                <a:ext cx="263327" cy="141403"/>
                <a:chOff x="5785908" y="1384091"/>
                <a:chExt cx="232302" cy="142247"/>
              </a:xfrm>
            </p:grpSpPr>
            <p:sp>
              <p:nvSpPr>
                <p:cNvPr id="1093" name="Прямоугольник 791"/>
                <p:cNvSpPr/>
                <p:nvPr/>
              </p:nvSpPr>
              <p:spPr>
                <a:xfrm>
                  <a:off x="5805461" y="1388506"/>
                  <a:ext cx="180655" cy="13340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84" name="Группа 315"/>
              <p:cNvGrpSpPr>
                <a:grpSpLocks/>
              </p:cNvGrpSpPr>
              <p:nvPr/>
            </p:nvGrpSpPr>
            <p:grpSpPr bwMode="auto">
              <a:xfrm>
                <a:off x="7494805" y="930982"/>
                <a:ext cx="263328" cy="141404"/>
                <a:chOff x="5785908" y="1384091"/>
                <a:chExt cx="232302" cy="142248"/>
              </a:xfrm>
            </p:grpSpPr>
            <p:sp>
              <p:nvSpPr>
                <p:cNvPr id="1091" name="Прямоугольник 1090"/>
                <p:cNvSpPr/>
                <p:nvPr/>
              </p:nvSpPr>
              <p:spPr>
                <a:xfrm>
                  <a:off x="5803764" y="1396177"/>
                  <a:ext cx="180654" cy="11605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297" name="Прямоугольник 51"/>
            <p:cNvSpPr>
              <a:spLocks noChangeArrowheads="1"/>
            </p:cNvSpPr>
            <p:nvPr/>
          </p:nvSpPr>
          <p:spPr bwMode="auto">
            <a:xfrm rot="4737294">
              <a:off x="9853085" y="3260108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98" name="Прямоугольник 51"/>
            <p:cNvSpPr>
              <a:spLocks noChangeArrowheads="1"/>
            </p:cNvSpPr>
            <p:nvPr/>
          </p:nvSpPr>
          <p:spPr bwMode="auto">
            <a:xfrm rot="-601700">
              <a:off x="9388941" y="3205737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299" name="Прямоугольник 51"/>
            <p:cNvSpPr>
              <a:spLocks noChangeArrowheads="1"/>
            </p:cNvSpPr>
            <p:nvPr/>
          </p:nvSpPr>
          <p:spPr bwMode="auto">
            <a:xfrm rot="-601700">
              <a:off x="8842470" y="3277175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0" name="Прямоугольник 51"/>
            <p:cNvSpPr>
              <a:spLocks noChangeArrowheads="1"/>
            </p:cNvSpPr>
            <p:nvPr/>
          </p:nvSpPr>
          <p:spPr bwMode="auto">
            <a:xfrm>
              <a:off x="8176668" y="319086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1" name="Прямоугольник 51"/>
            <p:cNvSpPr>
              <a:spLocks noChangeArrowheads="1"/>
            </p:cNvSpPr>
            <p:nvPr/>
          </p:nvSpPr>
          <p:spPr bwMode="auto">
            <a:xfrm rot="-335281">
              <a:off x="9329758" y="3752500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2" name="Прямоугольник 51"/>
            <p:cNvSpPr>
              <a:spLocks noChangeArrowheads="1"/>
            </p:cNvSpPr>
            <p:nvPr/>
          </p:nvSpPr>
          <p:spPr bwMode="auto">
            <a:xfrm rot="-335281">
              <a:off x="8821987" y="375636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3" name="Прямоугольник 51"/>
            <p:cNvSpPr>
              <a:spLocks noChangeArrowheads="1"/>
            </p:cNvSpPr>
            <p:nvPr/>
          </p:nvSpPr>
          <p:spPr bwMode="auto">
            <a:xfrm rot="554602">
              <a:off x="8766482" y="439343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4" name="Прямоугольник 51"/>
            <p:cNvSpPr>
              <a:spLocks noChangeArrowheads="1"/>
            </p:cNvSpPr>
            <p:nvPr/>
          </p:nvSpPr>
          <p:spPr bwMode="auto">
            <a:xfrm rot="-3285454">
              <a:off x="9217954" y="4277756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5" name="Прямоугольник 51"/>
            <p:cNvSpPr>
              <a:spLocks noChangeArrowheads="1"/>
            </p:cNvSpPr>
            <p:nvPr/>
          </p:nvSpPr>
          <p:spPr bwMode="auto">
            <a:xfrm rot="5632251">
              <a:off x="8327646" y="3910107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06" name="Прямоугольник 51"/>
            <p:cNvSpPr>
              <a:spLocks noChangeArrowheads="1"/>
            </p:cNvSpPr>
            <p:nvPr/>
          </p:nvSpPr>
          <p:spPr bwMode="auto">
            <a:xfrm rot="354604">
              <a:off x="8113889" y="4298788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6" name="Группа 252"/>
            <p:cNvGrpSpPr>
              <a:grpSpLocks/>
            </p:cNvGrpSpPr>
            <p:nvPr/>
          </p:nvGrpSpPr>
          <p:grpSpPr bwMode="auto">
            <a:xfrm>
              <a:off x="6329362" y="2731756"/>
              <a:ext cx="1523769" cy="174623"/>
              <a:chOff x="6523055" y="911201"/>
              <a:chExt cx="1523769" cy="174623"/>
            </a:xfrm>
          </p:grpSpPr>
          <p:grpSp>
            <p:nvGrpSpPr>
              <p:cNvPr id="48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87" name="Прямоугольник 267"/>
                <p:cNvSpPr/>
                <p:nvPr/>
              </p:nvSpPr>
              <p:spPr>
                <a:xfrm>
                  <a:off x="5805744" y="138844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0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49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085" name="Прямоугольник 1084"/>
                  <p:cNvSpPr/>
                  <p:nvPr/>
                </p:nvSpPr>
                <p:spPr>
                  <a:xfrm>
                    <a:off x="5804229" y="1386852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7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9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083" name="Прямоугольник 814"/>
                  <p:cNvSpPr/>
                  <p:nvPr/>
                </p:nvSpPr>
                <p:spPr>
                  <a:xfrm>
                    <a:off x="5804083" y="1386852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93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081" name="Прямоугольник 261"/>
                  <p:cNvSpPr/>
                  <p:nvPr/>
                </p:nvSpPr>
                <p:spPr>
                  <a:xfrm>
                    <a:off x="5804129" y="1386852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494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079" name="Прямоугольник 810"/>
                  <p:cNvSpPr/>
                  <p:nvPr/>
                </p:nvSpPr>
                <p:spPr>
                  <a:xfrm>
                    <a:off x="5805680" y="1388448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6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495" name="Группа 336"/>
            <p:cNvGrpSpPr>
              <a:grpSpLocks/>
            </p:cNvGrpSpPr>
            <p:nvPr/>
          </p:nvGrpSpPr>
          <p:grpSpPr bwMode="auto">
            <a:xfrm rot="5400000">
              <a:off x="7998063" y="2768603"/>
              <a:ext cx="552020" cy="174621"/>
              <a:chOff x="7494804" y="911201"/>
              <a:chExt cx="552020" cy="174621"/>
            </a:xfrm>
          </p:grpSpPr>
          <p:grpSp>
            <p:nvGrpSpPr>
              <p:cNvPr id="49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71" name="Прямоугольник 1070"/>
                <p:cNvSpPr/>
                <p:nvPr/>
              </p:nvSpPr>
              <p:spPr>
                <a:xfrm>
                  <a:off x="5805502" y="1387914"/>
                  <a:ext cx="180654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8" name="Группа 315"/>
              <p:cNvGrpSpPr>
                <a:grpSpLocks/>
              </p:cNvGrpSpPr>
              <p:nvPr/>
            </p:nvGrpSpPr>
            <p:grpSpPr bwMode="auto">
              <a:xfrm>
                <a:off x="7494804" y="917549"/>
                <a:ext cx="263328" cy="168273"/>
                <a:chOff x="5785907" y="1370575"/>
                <a:chExt cx="232302" cy="169277"/>
              </a:xfrm>
            </p:grpSpPr>
            <p:sp>
              <p:nvSpPr>
                <p:cNvPr id="1069" name="Прямоугольник 1068"/>
                <p:cNvSpPr/>
                <p:nvPr/>
              </p:nvSpPr>
              <p:spPr>
                <a:xfrm>
                  <a:off x="5803902" y="1386317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09" name="Прямоугольник 51"/>
            <p:cNvSpPr>
              <a:spLocks noChangeArrowheads="1"/>
            </p:cNvSpPr>
            <p:nvPr/>
          </p:nvSpPr>
          <p:spPr bwMode="auto">
            <a:xfrm rot="5400000">
              <a:off x="7992065" y="2773610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10" name="Прямоугольник 51"/>
            <p:cNvSpPr>
              <a:spLocks noChangeArrowheads="1"/>
            </p:cNvSpPr>
            <p:nvPr/>
          </p:nvSpPr>
          <p:spPr bwMode="auto">
            <a:xfrm>
              <a:off x="6329362" y="2723502"/>
              <a:ext cx="1500198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00" name="Группа 336"/>
            <p:cNvGrpSpPr>
              <a:grpSpLocks/>
            </p:cNvGrpSpPr>
            <p:nvPr/>
          </p:nvGrpSpPr>
          <p:grpSpPr bwMode="auto">
            <a:xfrm rot="7069644">
              <a:off x="7393115" y="4380180"/>
              <a:ext cx="552020" cy="232347"/>
              <a:chOff x="7494804" y="924632"/>
              <a:chExt cx="552020" cy="194083"/>
            </a:xfrm>
          </p:grpSpPr>
          <p:grpSp>
            <p:nvGrpSpPr>
              <p:cNvPr id="502" name="Группа 318"/>
              <p:cNvGrpSpPr>
                <a:grpSpLocks/>
              </p:cNvGrpSpPr>
              <p:nvPr/>
            </p:nvGrpSpPr>
            <p:grpSpPr bwMode="auto">
              <a:xfrm>
                <a:off x="7783497" y="924632"/>
                <a:ext cx="263327" cy="180426"/>
                <a:chOff x="5785908" y="1384091"/>
                <a:chExt cx="232302" cy="181503"/>
              </a:xfrm>
            </p:grpSpPr>
            <p:sp>
              <p:nvSpPr>
                <p:cNvPr id="1065" name="Прямоугольник 1064"/>
                <p:cNvSpPr/>
                <p:nvPr/>
              </p:nvSpPr>
              <p:spPr>
                <a:xfrm>
                  <a:off x="5796269" y="1429525"/>
                  <a:ext cx="180654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5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4" name="Группа 315"/>
              <p:cNvGrpSpPr>
                <a:grpSpLocks/>
              </p:cNvGrpSpPr>
              <p:nvPr/>
            </p:nvGrpSpPr>
            <p:grpSpPr bwMode="auto">
              <a:xfrm>
                <a:off x="7494804" y="930984"/>
                <a:ext cx="263328" cy="187731"/>
                <a:chOff x="5785907" y="1384089"/>
                <a:chExt cx="232302" cy="188851"/>
              </a:xfrm>
            </p:grpSpPr>
            <p:sp>
              <p:nvSpPr>
                <p:cNvPr id="1063" name="Прямоугольник 1062"/>
                <p:cNvSpPr/>
                <p:nvPr/>
              </p:nvSpPr>
              <p:spPr>
                <a:xfrm>
                  <a:off x="5817010" y="1438204"/>
                  <a:ext cx="186256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89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06" name="Группа 336"/>
            <p:cNvGrpSpPr>
              <a:grpSpLocks/>
            </p:cNvGrpSpPr>
            <p:nvPr/>
          </p:nvGrpSpPr>
          <p:grpSpPr bwMode="auto">
            <a:xfrm rot="6769793">
              <a:off x="7189391" y="4362100"/>
              <a:ext cx="552019" cy="176884"/>
              <a:chOff x="7494805" y="924633"/>
              <a:chExt cx="552019" cy="147754"/>
            </a:xfrm>
          </p:grpSpPr>
          <p:grpSp>
            <p:nvGrpSpPr>
              <p:cNvPr id="507" name="Группа 318"/>
              <p:cNvGrpSpPr>
                <a:grpSpLocks/>
              </p:cNvGrpSpPr>
              <p:nvPr/>
            </p:nvGrpSpPr>
            <p:grpSpPr bwMode="auto">
              <a:xfrm>
                <a:off x="7783497" y="924633"/>
                <a:ext cx="263327" cy="141403"/>
                <a:chOff x="5785908" y="1384091"/>
                <a:chExt cx="232302" cy="142247"/>
              </a:xfrm>
            </p:grpSpPr>
            <p:sp>
              <p:nvSpPr>
                <p:cNvPr id="1059" name="Прямоугольник 1058"/>
                <p:cNvSpPr/>
                <p:nvPr/>
              </p:nvSpPr>
              <p:spPr>
                <a:xfrm>
                  <a:off x="5802284" y="1398819"/>
                  <a:ext cx="183455" cy="11605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8" name="Группа 315"/>
              <p:cNvGrpSpPr>
                <a:grpSpLocks/>
              </p:cNvGrpSpPr>
              <p:nvPr/>
            </p:nvGrpSpPr>
            <p:grpSpPr bwMode="auto">
              <a:xfrm>
                <a:off x="7494805" y="930983"/>
                <a:ext cx="263328" cy="141404"/>
                <a:chOff x="5785908" y="1384092"/>
                <a:chExt cx="232302" cy="142248"/>
              </a:xfrm>
            </p:grpSpPr>
            <p:sp>
              <p:nvSpPr>
                <p:cNvPr id="1057" name="Прямоугольник 1056"/>
                <p:cNvSpPr/>
                <p:nvPr/>
              </p:nvSpPr>
              <p:spPr>
                <a:xfrm>
                  <a:off x="5804370" y="1398758"/>
                  <a:ext cx="180654" cy="11605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09" name="Группа 336"/>
            <p:cNvGrpSpPr>
              <a:grpSpLocks/>
            </p:cNvGrpSpPr>
            <p:nvPr/>
          </p:nvGrpSpPr>
          <p:grpSpPr bwMode="auto">
            <a:xfrm rot="5400000">
              <a:off x="7512277" y="3856476"/>
              <a:ext cx="552020" cy="193239"/>
              <a:chOff x="7494804" y="924640"/>
              <a:chExt cx="552020" cy="161416"/>
            </a:xfrm>
          </p:grpSpPr>
          <p:grpSp>
            <p:nvGrpSpPr>
              <p:cNvPr id="510" name="Группа 318"/>
              <p:cNvGrpSpPr>
                <a:grpSpLocks/>
              </p:cNvGrpSpPr>
              <p:nvPr/>
            </p:nvGrpSpPr>
            <p:grpSpPr bwMode="auto">
              <a:xfrm>
                <a:off x="7783497" y="924640"/>
                <a:ext cx="263327" cy="156114"/>
                <a:chOff x="5785908" y="1384091"/>
                <a:chExt cx="232302" cy="157045"/>
              </a:xfrm>
            </p:grpSpPr>
            <p:sp>
              <p:nvSpPr>
                <p:cNvPr id="1053" name="Прямоугольник 1052"/>
                <p:cNvSpPr/>
                <p:nvPr/>
              </p:nvSpPr>
              <p:spPr>
                <a:xfrm>
                  <a:off x="5805280" y="1406401"/>
                  <a:ext cx="180655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12" name="Группа 315"/>
              <p:cNvGrpSpPr>
                <a:grpSpLocks/>
              </p:cNvGrpSpPr>
              <p:nvPr/>
            </p:nvGrpSpPr>
            <p:grpSpPr bwMode="auto">
              <a:xfrm>
                <a:off x="7494804" y="930988"/>
                <a:ext cx="263328" cy="155068"/>
                <a:chOff x="5785907" y="1384092"/>
                <a:chExt cx="232302" cy="155993"/>
              </a:xfrm>
            </p:grpSpPr>
            <p:sp>
              <p:nvSpPr>
                <p:cNvPr id="1051" name="Прямоугольник 1050"/>
                <p:cNvSpPr/>
                <p:nvPr/>
              </p:nvSpPr>
              <p:spPr>
                <a:xfrm>
                  <a:off x="5803682" y="1405350"/>
                  <a:ext cx="180654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14" name="Группа 252"/>
            <p:cNvGrpSpPr>
              <a:grpSpLocks/>
            </p:cNvGrpSpPr>
            <p:nvPr/>
          </p:nvGrpSpPr>
          <p:grpSpPr bwMode="auto">
            <a:xfrm rot="-263772">
              <a:off x="6162915" y="3642352"/>
              <a:ext cx="1523769" cy="174623"/>
              <a:chOff x="6523055" y="911201"/>
              <a:chExt cx="1523769" cy="174623"/>
            </a:xfrm>
          </p:grpSpPr>
          <p:grpSp>
            <p:nvGrpSpPr>
              <p:cNvPr id="51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47" name="Прямоугольник 267"/>
                <p:cNvSpPr/>
                <p:nvPr/>
              </p:nvSpPr>
              <p:spPr>
                <a:xfrm>
                  <a:off x="5786009" y="1350768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17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518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045" name="Прямоугольник 1044"/>
                  <p:cNvSpPr/>
                  <p:nvPr/>
                </p:nvSpPr>
                <p:spPr>
                  <a:xfrm>
                    <a:off x="5782205" y="1321334"/>
                    <a:ext cx="1848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3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19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043" name="Прямоугольник 1042"/>
                  <p:cNvSpPr/>
                  <p:nvPr/>
                </p:nvSpPr>
                <p:spPr>
                  <a:xfrm>
                    <a:off x="5769799" y="1328669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2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20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041" name="Прямоугольник 261"/>
                  <p:cNvSpPr/>
                  <p:nvPr/>
                </p:nvSpPr>
                <p:spPr>
                  <a:xfrm>
                    <a:off x="5784612" y="1329941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2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22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1039" name="Прямоугольник 1038"/>
                  <p:cNvSpPr/>
                  <p:nvPr/>
                </p:nvSpPr>
                <p:spPr>
                  <a:xfrm>
                    <a:off x="5772359" y="1330534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902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524" name="Группа 336"/>
            <p:cNvGrpSpPr>
              <a:grpSpLocks/>
            </p:cNvGrpSpPr>
            <p:nvPr/>
          </p:nvGrpSpPr>
          <p:grpSpPr bwMode="auto">
            <a:xfrm rot="-1351802">
              <a:off x="6110303" y="3894781"/>
              <a:ext cx="553365" cy="197478"/>
              <a:chOff x="7493455" y="907430"/>
              <a:chExt cx="553365" cy="164957"/>
            </a:xfrm>
          </p:grpSpPr>
          <p:grpSp>
            <p:nvGrpSpPr>
              <p:cNvPr id="526" name="Группа 318"/>
              <p:cNvGrpSpPr>
                <a:grpSpLocks/>
              </p:cNvGrpSpPr>
              <p:nvPr/>
            </p:nvGrpSpPr>
            <p:grpSpPr bwMode="auto">
              <a:xfrm>
                <a:off x="7779562" y="907430"/>
                <a:ext cx="267258" cy="158607"/>
                <a:chOff x="5782440" y="1366780"/>
                <a:chExt cx="235770" cy="159553"/>
              </a:xfrm>
            </p:grpSpPr>
            <p:sp>
              <p:nvSpPr>
                <p:cNvPr id="1031" name="Прямоугольник 1030"/>
                <p:cNvSpPr/>
                <p:nvPr/>
              </p:nvSpPr>
              <p:spPr>
                <a:xfrm>
                  <a:off x="5782440" y="1366780"/>
                  <a:ext cx="186267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27" name="Группа 315"/>
              <p:cNvGrpSpPr>
                <a:grpSpLocks/>
              </p:cNvGrpSpPr>
              <p:nvPr/>
            </p:nvGrpSpPr>
            <p:grpSpPr bwMode="auto">
              <a:xfrm>
                <a:off x="7493455" y="913315"/>
                <a:ext cx="264684" cy="159072"/>
                <a:chOff x="5784711" y="1366315"/>
                <a:chExt cx="233498" cy="160021"/>
              </a:xfrm>
            </p:grpSpPr>
            <p:sp>
              <p:nvSpPr>
                <p:cNvPr id="1029" name="Прямоугольник 1028"/>
                <p:cNvSpPr/>
                <p:nvPr/>
              </p:nvSpPr>
              <p:spPr>
                <a:xfrm>
                  <a:off x="5784711" y="1366315"/>
                  <a:ext cx="180665" cy="11738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28" name="Группа 336"/>
            <p:cNvGrpSpPr>
              <a:grpSpLocks/>
            </p:cNvGrpSpPr>
            <p:nvPr/>
          </p:nvGrpSpPr>
          <p:grpSpPr bwMode="auto">
            <a:xfrm rot="-6756189">
              <a:off x="5684422" y="3917115"/>
              <a:ext cx="552027" cy="176882"/>
              <a:chOff x="7494797" y="924633"/>
              <a:chExt cx="552027" cy="147753"/>
            </a:xfrm>
          </p:grpSpPr>
          <p:grpSp>
            <p:nvGrpSpPr>
              <p:cNvPr id="530" name="Группа 318"/>
              <p:cNvGrpSpPr>
                <a:grpSpLocks/>
              </p:cNvGrpSpPr>
              <p:nvPr/>
            </p:nvGrpSpPr>
            <p:grpSpPr bwMode="auto">
              <a:xfrm>
                <a:off x="7783497" y="924633"/>
                <a:ext cx="263327" cy="141403"/>
                <a:chOff x="5785908" y="1384091"/>
                <a:chExt cx="232302" cy="142247"/>
              </a:xfrm>
            </p:grpSpPr>
            <p:sp>
              <p:nvSpPr>
                <p:cNvPr id="1025" name="Прямоугольник 1024"/>
                <p:cNvSpPr/>
                <p:nvPr/>
              </p:nvSpPr>
              <p:spPr>
                <a:xfrm>
                  <a:off x="5831017" y="1388445"/>
                  <a:ext cx="183455" cy="12006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2" name="Группа 315"/>
              <p:cNvGrpSpPr>
                <a:grpSpLocks/>
              </p:cNvGrpSpPr>
              <p:nvPr/>
            </p:nvGrpSpPr>
            <p:grpSpPr bwMode="auto">
              <a:xfrm>
                <a:off x="7494797" y="928315"/>
                <a:ext cx="264119" cy="144071"/>
                <a:chOff x="5785906" y="1381409"/>
                <a:chExt cx="233000" cy="144931"/>
              </a:xfrm>
            </p:grpSpPr>
            <p:sp>
              <p:nvSpPr>
                <p:cNvPr id="1023" name="Прямоугольник 1022"/>
                <p:cNvSpPr/>
                <p:nvPr/>
              </p:nvSpPr>
              <p:spPr>
                <a:xfrm>
                  <a:off x="5836851" y="1381409"/>
                  <a:ext cx="182055" cy="12139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17" name="Прямоугольник 51"/>
            <p:cNvSpPr>
              <a:spLocks noChangeArrowheads="1"/>
            </p:cNvSpPr>
            <p:nvPr/>
          </p:nvSpPr>
          <p:spPr bwMode="auto">
            <a:xfrm rot="7028342">
              <a:off x="7397692" y="4410691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18" name="Прямоугольник 51"/>
            <p:cNvSpPr>
              <a:spLocks noChangeArrowheads="1"/>
            </p:cNvSpPr>
            <p:nvPr/>
          </p:nvSpPr>
          <p:spPr bwMode="auto">
            <a:xfrm rot="6528738">
              <a:off x="7190381" y="4358189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19" name="Прямоугольник 51"/>
            <p:cNvSpPr>
              <a:spLocks noChangeArrowheads="1"/>
            </p:cNvSpPr>
            <p:nvPr/>
          </p:nvSpPr>
          <p:spPr bwMode="auto">
            <a:xfrm rot="5400000">
              <a:off x="7505752" y="384393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20" name="Прямоугольник 51"/>
            <p:cNvSpPr>
              <a:spLocks noChangeArrowheads="1"/>
            </p:cNvSpPr>
            <p:nvPr/>
          </p:nvSpPr>
          <p:spPr bwMode="auto">
            <a:xfrm rot="-214847">
              <a:off x="6117469" y="3644708"/>
              <a:ext cx="157302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21" name="Прямоугольник 51"/>
            <p:cNvSpPr>
              <a:spLocks noChangeArrowheads="1"/>
            </p:cNvSpPr>
            <p:nvPr/>
          </p:nvSpPr>
          <p:spPr bwMode="auto">
            <a:xfrm rot="9339468">
              <a:off x="6095816" y="391734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22" name="Прямоугольник 51"/>
            <p:cNvSpPr>
              <a:spLocks noChangeArrowheads="1"/>
            </p:cNvSpPr>
            <p:nvPr/>
          </p:nvSpPr>
          <p:spPr bwMode="auto">
            <a:xfrm rot="3954221">
              <a:off x="5678774" y="3931403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33" name="Группа 336"/>
            <p:cNvGrpSpPr>
              <a:grpSpLocks/>
            </p:cNvGrpSpPr>
            <p:nvPr/>
          </p:nvGrpSpPr>
          <p:grpSpPr bwMode="auto">
            <a:xfrm rot="-10067805">
              <a:off x="6903848" y="4953300"/>
              <a:ext cx="568645" cy="202387"/>
              <a:chOff x="7494791" y="924640"/>
              <a:chExt cx="568645" cy="169057"/>
            </a:xfrm>
          </p:grpSpPr>
          <p:grpSp>
            <p:nvGrpSpPr>
              <p:cNvPr id="534" name="Группа 318"/>
              <p:cNvGrpSpPr>
                <a:grpSpLocks/>
              </p:cNvGrpSpPr>
              <p:nvPr/>
            </p:nvGrpSpPr>
            <p:grpSpPr bwMode="auto">
              <a:xfrm>
                <a:off x="7783487" y="924640"/>
                <a:ext cx="279949" cy="168276"/>
                <a:chOff x="5785908" y="1384095"/>
                <a:chExt cx="246966" cy="169280"/>
              </a:xfrm>
            </p:grpSpPr>
            <p:sp>
              <p:nvSpPr>
                <p:cNvPr id="1019" name="Прямоугольник 1018"/>
                <p:cNvSpPr/>
                <p:nvPr/>
              </p:nvSpPr>
              <p:spPr>
                <a:xfrm>
                  <a:off x="5850808" y="1418648"/>
                  <a:ext cx="1820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6" name="Группа 315"/>
              <p:cNvGrpSpPr>
                <a:grpSpLocks/>
              </p:cNvGrpSpPr>
              <p:nvPr/>
            </p:nvGrpSpPr>
            <p:grpSpPr bwMode="auto">
              <a:xfrm>
                <a:off x="7494791" y="930987"/>
                <a:ext cx="279712" cy="162710"/>
                <a:chOff x="5785905" y="1384095"/>
                <a:chExt cx="246756" cy="163681"/>
              </a:xfrm>
            </p:grpSpPr>
            <p:sp>
              <p:nvSpPr>
                <p:cNvPr id="1017" name="Прямоугольник 1016"/>
                <p:cNvSpPr/>
                <p:nvPr/>
              </p:nvSpPr>
              <p:spPr>
                <a:xfrm>
                  <a:off x="5849195" y="1413049"/>
                  <a:ext cx="1834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90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5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38" name="Группа 336"/>
            <p:cNvGrpSpPr>
              <a:grpSpLocks/>
            </p:cNvGrpSpPr>
            <p:nvPr/>
          </p:nvGrpSpPr>
          <p:grpSpPr bwMode="auto">
            <a:xfrm rot="8975388">
              <a:off x="6343621" y="5128128"/>
              <a:ext cx="552046" cy="179531"/>
              <a:chOff x="7494778" y="924640"/>
              <a:chExt cx="552046" cy="149965"/>
            </a:xfrm>
          </p:grpSpPr>
          <p:grpSp>
            <p:nvGrpSpPr>
              <p:cNvPr id="539" name="Группа 318"/>
              <p:cNvGrpSpPr>
                <a:grpSpLocks/>
              </p:cNvGrpSpPr>
              <p:nvPr/>
            </p:nvGrpSpPr>
            <p:grpSpPr bwMode="auto">
              <a:xfrm>
                <a:off x="7783497" y="924640"/>
                <a:ext cx="263327" cy="145985"/>
                <a:chOff x="5785908" y="1384095"/>
                <a:chExt cx="232302" cy="146856"/>
              </a:xfrm>
            </p:grpSpPr>
            <p:sp>
              <p:nvSpPr>
                <p:cNvPr id="1013" name="Прямоугольник 1012"/>
                <p:cNvSpPr/>
                <p:nvPr/>
              </p:nvSpPr>
              <p:spPr>
                <a:xfrm>
                  <a:off x="5817907" y="1409563"/>
                  <a:ext cx="182066" cy="12138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0" name="Группа 315"/>
              <p:cNvGrpSpPr>
                <a:grpSpLocks/>
              </p:cNvGrpSpPr>
              <p:nvPr/>
            </p:nvGrpSpPr>
            <p:grpSpPr bwMode="auto">
              <a:xfrm>
                <a:off x="7494778" y="930990"/>
                <a:ext cx="263327" cy="143615"/>
                <a:chOff x="5785906" y="1384097"/>
                <a:chExt cx="232302" cy="144472"/>
              </a:xfrm>
            </p:grpSpPr>
            <p:sp>
              <p:nvSpPr>
                <p:cNvPr id="1011" name="Прямоугольник 1010"/>
                <p:cNvSpPr/>
                <p:nvPr/>
              </p:nvSpPr>
              <p:spPr>
                <a:xfrm>
                  <a:off x="5827389" y="1411182"/>
                  <a:ext cx="187668" cy="11738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42" name="Группа 849"/>
            <p:cNvGrpSpPr>
              <a:grpSpLocks/>
            </p:cNvGrpSpPr>
            <p:nvPr/>
          </p:nvGrpSpPr>
          <p:grpSpPr bwMode="auto">
            <a:xfrm>
              <a:off x="3091081" y="3236584"/>
              <a:ext cx="1523769" cy="174623"/>
              <a:chOff x="6523055" y="911201"/>
              <a:chExt cx="1523769" cy="174623"/>
            </a:xfrm>
          </p:grpSpPr>
          <p:grpSp>
            <p:nvGrpSpPr>
              <p:cNvPr id="544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07" name="Прямоугольник 1006"/>
                <p:cNvSpPr/>
                <p:nvPr/>
              </p:nvSpPr>
              <p:spPr>
                <a:xfrm>
                  <a:off x="5805462" y="1388431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5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546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1005" name="Прямоугольник 1004"/>
                  <p:cNvSpPr/>
                  <p:nvPr/>
                </p:nvSpPr>
                <p:spPr>
                  <a:xfrm>
                    <a:off x="5803947" y="138683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9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48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1003" name="Прямоугольник 1002"/>
                  <p:cNvSpPr/>
                  <p:nvPr/>
                </p:nvSpPr>
                <p:spPr>
                  <a:xfrm>
                    <a:off x="5803802" y="1386835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50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1001" name="Прямоугольник 1000"/>
                  <p:cNvSpPr/>
                  <p:nvPr/>
                </p:nvSpPr>
                <p:spPr>
                  <a:xfrm>
                    <a:off x="5803848" y="1386835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8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51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999" name="Прямоугольник 998"/>
                  <p:cNvSpPr/>
                  <p:nvPr/>
                </p:nvSpPr>
                <p:spPr>
                  <a:xfrm>
                    <a:off x="5805399" y="1388431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8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552" name="Группа 866"/>
            <p:cNvGrpSpPr>
              <a:grpSpLocks/>
            </p:cNvGrpSpPr>
            <p:nvPr/>
          </p:nvGrpSpPr>
          <p:grpSpPr bwMode="auto">
            <a:xfrm rot="232908">
              <a:off x="3086667" y="2638987"/>
              <a:ext cx="1523774" cy="209350"/>
              <a:chOff x="6523056" y="900077"/>
              <a:chExt cx="1523774" cy="170578"/>
            </a:xfrm>
          </p:grpSpPr>
          <p:grpSp>
            <p:nvGrpSpPr>
              <p:cNvPr id="553" name="Группа 318"/>
              <p:cNvGrpSpPr>
                <a:grpSpLocks/>
              </p:cNvGrpSpPr>
              <p:nvPr/>
            </p:nvGrpSpPr>
            <p:grpSpPr bwMode="auto">
              <a:xfrm>
                <a:off x="7777173" y="908123"/>
                <a:ext cx="269657" cy="156174"/>
                <a:chOff x="5780324" y="1367481"/>
                <a:chExt cx="237886" cy="157106"/>
              </a:xfrm>
            </p:grpSpPr>
            <p:sp>
              <p:nvSpPr>
                <p:cNvPr id="991" name="Прямоугольник 990"/>
                <p:cNvSpPr/>
                <p:nvPr/>
              </p:nvSpPr>
              <p:spPr>
                <a:xfrm>
                  <a:off x="5780324" y="1367481"/>
                  <a:ext cx="182066" cy="13272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5841"/>
                  <a:ext cx="232302" cy="13874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54" name="Группа 1257"/>
              <p:cNvGrpSpPr>
                <a:grpSpLocks/>
              </p:cNvGrpSpPr>
              <p:nvPr/>
            </p:nvGrpSpPr>
            <p:grpSpPr bwMode="auto">
              <a:xfrm>
                <a:off x="6523056" y="900077"/>
                <a:ext cx="1235076" cy="170578"/>
                <a:chOff x="4686288" y="1970531"/>
                <a:chExt cx="1089556" cy="171595"/>
              </a:xfrm>
            </p:grpSpPr>
            <p:grpSp>
              <p:nvGrpSpPr>
                <p:cNvPr id="556" name="Группа 311"/>
                <p:cNvGrpSpPr>
                  <a:grpSpLocks/>
                </p:cNvGrpSpPr>
                <p:nvPr/>
              </p:nvGrpSpPr>
              <p:grpSpPr bwMode="auto">
                <a:xfrm>
                  <a:off x="4972039" y="1983387"/>
                  <a:ext cx="232302" cy="158739"/>
                  <a:chOff x="5785907" y="1365845"/>
                  <a:chExt cx="232302" cy="158739"/>
                </a:xfrm>
              </p:grpSpPr>
              <p:sp>
                <p:nvSpPr>
                  <p:cNvPr id="989" name="Прямоугольник 988"/>
                  <p:cNvSpPr/>
                  <p:nvPr/>
                </p:nvSpPr>
                <p:spPr>
                  <a:xfrm>
                    <a:off x="5792729" y="1365845"/>
                    <a:ext cx="169461" cy="134021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7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85838"/>
                    <a:ext cx="232302" cy="13874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58" name="Группа 312"/>
                <p:cNvGrpSpPr>
                  <a:grpSpLocks/>
                </p:cNvGrpSpPr>
                <p:nvPr/>
              </p:nvGrpSpPr>
              <p:grpSpPr bwMode="auto">
                <a:xfrm>
                  <a:off x="5265831" y="1973251"/>
                  <a:ext cx="236964" cy="168874"/>
                  <a:chOff x="5781247" y="1355709"/>
                  <a:chExt cx="236964" cy="168874"/>
                </a:xfrm>
              </p:grpSpPr>
              <p:sp>
                <p:nvSpPr>
                  <p:cNvPr id="987" name="Прямоугольник 986"/>
                  <p:cNvSpPr/>
                  <p:nvPr/>
                </p:nvSpPr>
                <p:spPr>
                  <a:xfrm>
                    <a:off x="5781247" y="1355709"/>
                    <a:ext cx="165259" cy="13272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7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9" y="1385837"/>
                    <a:ext cx="232302" cy="13874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60" name="Группа 315"/>
                <p:cNvGrpSpPr>
                  <a:grpSpLocks/>
                </p:cNvGrpSpPr>
                <p:nvPr/>
              </p:nvGrpSpPr>
              <p:grpSpPr bwMode="auto">
                <a:xfrm>
                  <a:off x="5528147" y="1970531"/>
                  <a:ext cx="247697" cy="171595"/>
                  <a:chOff x="5770511" y="1352989"/>
                  <a:chExt cx="247697" cy="171595"/>
                </a:xfrm>
              </p:grpSpPr>
              <p:sp>
                <p:nvSpPr>
                  <p:cNvPr id="985" name="Прямоугольник 984"/>
                  <p:cNvSpPr/>
                  <p:nvPr/>
                </p:nvSpPr>
                <p:spPr>
                  <a:xfrm>
                    <a:off x="5770511" y="1352989"/>
                    <a:ext cx="182065" cy="13272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7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6" y="1385838"/>
                    <a:ext cx="232302" cy="13874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561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2963"/>
                  <a:ext cx="232302" cy="159160"/>
                  <a:chOff x="5785908" y="1365421"/>
                  <a:chExt cx="232302" cy="159160"/>
                </a:xfrm>
              </p:grpSpPr>
              <p:sp>
                <p:nvSpPr>
                  <p:cNvPr id="983" name="Прямоугольник 982"/>
                  <p:cNvSpPr/>
                  <p:nvPr/>
                </p:nvSpPr>
                <p:spPr>
                  <a:xfrm>
                    <a:off x="5789250" y="1365421"/>
                    <a:ext cx="182065" cy="13272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85835"/>
                    <a:ext cx="232302" cy="138746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562" name="Группа 336"/>
            <p:cNvGrpSpPr>
              <a:grpSpLocks/>
            </p:cNvGrpSpPr>
            <p:nvPr/>
          </p:nvGrpSpPr>
          <p:grpSpPr bwMode="auto">
            <a:xfrm rot="-9372632">
              <a:off x="2491464" y="3071472"/>
              <a:ext cx="552045" cy="182054"/>
              <a:chOff x="7494779" y="924636"/>
              <a:chExt cx="552045" cy="152073"/>
            </a:xfrm>
          </p:grpSpPr>
          <p:grpSp>
            <p:nvGrpSpPr>
              <p:cNvPr id="563" name="Группа 318"/>
              <p:cNvGrpSpPr>
                <a:grpSpLocks/>
              </p:cNvGrpSpPr>
              <p:nvPr/>
            </p:nvGrpSpPr>
            <p:grpSpPr bwMode="auto">
              <a:xfrm>
                <a:off x="7783497" y="924636"/>
                <a:ext cx="263327" cy="141395"/>
                <a:chOff x="5785908" y="1384095"/>
                <a:chExt cx="232302" cy="142239"/>
              </a:xfrm>
            </p:grpSpPr>
            <p:sp>
              <p:nvSpPr>
                <p:cNvPr id="975" name="Прямоугольник 974"/>
                <p:cNvSpPr/>
                <p:nvPr/>
              </p:nvSpPr>
              <p:spPr>
                <a:xfrm>
                  <a:off x="5811147" y="1395524"/>
                  <a:ext cx="180666" cy="11738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6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4" name="Группа 315"/>
              <p:cNvGrpSpPr>
                <a:grpSpLocks/>
              </p:cNvGrpSpPr>
              <p:nvPr/>
            </p:nvGrpSpPr>
            <p:grpSpPr bwMode="auto">
              <a:xfrm>
                <a:off x="7494779" y="930995"/>
                <a:ext cx="263327" cy="145714"/>
                <a:chOff x="5785907" y="1384097"/>
                <a:chExt cx="232302" cy="146583"/>
              </a:xfrm>
            </p:grpSpPr>
            <p:sp>
              <p:nvSpPr>
                <p:cNvPr id="973" name="Прямоугольник 972"/>
                <p:cNvSpPr/>
                <p:nvPr/>
              </p:nvSpPr>
              <p:spPr>
                <a:xfrm>
                  <a:off x="5834275" y="1409291"/>
                  <a:ext cx="180666" cy="12138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59" name="TextBox 950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65" name="Группа 336"/>
            <p:cNvGrpSpPr>
              <a:grpSpLocks/>
            </p:cNvGrpSpPr>
            <p:nvPr/>
          </p:nvGrpSpPr>
          <p:grpSpPr bwMode="auto">
            <a:xfrm rot="-9372632">
              <a:off x="2647434" y="2501127"/>
              <a:ext cx="552043" cy="199734"/>
              <a:chOff x="7494781" y="924641"/>
              <a:chExt cx="552043" cy="166841"/>
            </a:xfrm>
          </p:grpSpPr>
          <p:grpSp>
            <p:nvGrpSpPr>
              <p:cNvPr id="567" name="Группа 318"/>
              <p:cNvGrpSpPr>
                <a:grpSpLocks/>
              </p:cNvGrpSpPr>
              <p:nvPr/>
            </p:nvGrpSpPr>
            <p:grpSpPr bwMode="auto">
              <a:xfrm>
                <a:off x="7783497" y="924641"/>
                <a:ext cx="263327" cy="151192"/>
                <a:chOff x="5785908" y="1384095"/>
                <a:chExt cx="232302" cy="152094"/>
              </a:xfrm>
            </p:grpSpPr>
            <p:sp>
              <p:nvSpPr>
                <p:cNvPr id="969" name="Прямоугольник 968"/>
                <p:cNvSpPr/>
                <p:nvPr/>
              </p:nvSpPr>
              <p:spPr>
                <a:xfrm>
                  <a:off x="5831369" y="1400127"/>
                  <a:ext cx="1806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9" name="Группа 315"/>
              <p:cNvGrpSpPr>
                <a:grpSpLocks/>
              </p:cNvGrpSpPr>
              <p:nvPr/>
            </p:nvGrpSpPr>
            <p:grpSpPr bwMode="auto">
              <a:xfrm>
                <a:off x="7494781" y="930987"/>
                <a:ext cx="270159" cy="160495"/>
                <a:chOff x="5785907" y="1384097"/>
                <a:chExt cx="238329" cy="161453"/>
              </a:xfrm>
            </p:grpSpPr>
            <p:sp>
              <p:nvSpPr>
                <p:cNvPr id="967" name="Прямоугольник 966"/>
                <p:cNvSpPr/>
                <p:nvPr/>
              </p:nvSpPr>
              <p:spPr>
                <a:xfrm>
                  <a:off x="5843570" y="1408154"/>
                  <a:ext cx="180666" cy="13739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53" name="TextBox 944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71" name="Группа 336"/>
            <p:cNvGrpSpPr>
              <a:grpSpLocks/>
            </p:cNvGrpSpPr>
            <p:nvPr/>
          </p:nvGrpSpPr>
          <p:grpSpPr bwMode="auto">
            <a:xfrm rot="-10627949">
              <a:off x="2903519" y="2275651"/>
              <a:ext cx="563442" cy="176874"/>
              <a:chOff x="7494808" y="924636"/>
              <a:chExt cx="563442" cy="147746"/>
            </a:xfrm>
          </p:grpSpPr>
          <p:grpSp>
            <p:nvGrpSpPr>
              <p:cNvPr id="573" name="Группа 318"/>
              <p:cNvGrpSpPr>
                <a:grpSpLocks/>
              </p:cNvGrpSpPr>
              <p:nvPr/>
            </p:nvGrpSpPr>
            <p:grpSpPr bwMode="auto">
              <a:xfrm>
                <a:off x="7783487" y="924636"/>
                <a:ext cx="274763" cy="141395"/>
                <a:chOff x="5785908" y="1384095"/>
                <a:chExt cx="242391" cy="142239"/>
              </a:xfrm>
            </p:grpSpPr>
            <p:sp>
              <p:nvSpPr>
                <p:cNvPr id="963" name="Прямоугольник 962"/>
                <p:cNvSpPr/>
                <p:nvPr/>
              </p:nvSpPr>
              <p:spPr>
                <a:xfrm>
                  <a:off x="5847634" y="1395102"/>
                  <a:ext cx="180665" cy="12272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74" name="Группа 315"/>
              <p:cNvGrpSpPr>
                <a:grpSpLocks/>
              </p:cNvGrpSpPr>
              <p:nvPr/>
            </p:nvGrpSpPr>
            <p:grpSpPr bwMode="auto">
              <a:xfrm>
                <a:off x="7494808" y="930987"/>
                <a:ext cx="274683" cy="141395"/>
                <a:chOff x="5785908" y="1384097"/>
                <a:chExt cx="242319" cy="142239"/>
              </a:xfrm>
            </p:grpSpPr>
            <p:sp>
              <p:nvSpPr>
                <p:cNvPr id="961" name="Прямоугольник 960"/>
                <p:cNvSpPr/>
                <p:nvPr/>
              </p:nvSpPr>
              <p:spPr>
                <a:xfrm>
                  <a:off x="5847563" y="1398197"/>
                  <a:ext cx="180664" cy="12138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47" name="TextBox 938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75" name="Группа 336"/>
            <p:cNvGrpSpPr>
              <a:grpSpLocks/>
            </p:cNvGrpSpPr>
            <p:nvPr/>
          </p:nvGrpSpPr>
          <p:grpSpPr bwMode="auto">
            <a:xfrm rot="-10627949">
              <a:off x="2893851" y="1829683"/>
              <a:ext cx="563400" cy="176874"/>
              <a:chOff x="7494802" y="924636"/>
              <a:chExt cx="563400" cy="147746"/>
            </a:xfrm>
          </p:grpSpPr>
          <p:grpSp>
            <p:nvGrpSpPr>
              <p:cNvPr id="576" name="Группа 318"/>
              <p:cNvGrpSpPr>
                <a:grpSpLocks/>
              </p:cNvGrpSpPr>
              <p:nvPr/>
            </p:nvGrpSpPr>
            <p:grpSpPr bwMode="auto">
              <a:xfrm>
                <a:off x="7783504" y="924636"/>
                <a:ext cx="274698" cy="141395"/>
                <a:chOff x="5785908" y="1384095"/>
                <a:chExt cx="242333" cy="142239"/>
              </a:xfrm>
            </p:grpSpPr>
            <p:sp>
              <p:nvSpPr>
                <p:cNvPr id="957" name="Прямоугольник 956"/>
                <p:cNvSpPr/>
                <p:nvPr/>
              </p:nvSpPr>
              <p:spPr>
                <a:xfrm>
                  <a:off x="5847576" y="1397864"/>
                  <a:ext cx="180665" cy="12138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77" name="Группа 315"/>
              <p:cNvGrpSpPr>
                <a:grpSpLocks/>
              </p:cNvGrpSpPr>
              <p:nvPr/>
            </p:nvGrpSpPr>
            <p:grpSpPr bwMode="auto">
              <a:xfrm>
                <a:off x="7494802" y="930987"/>
                <a:ext cx="274778" cy="141395"/>
                <a:chOff x="5785907" y="1384097"/>
                <a:chExt cx="242403" cy="142239"/>
              </a:xfrm>
            </p:grpSpPr>
            <p:sp>
              <p:nvSpPr>
                <p:cNvPr id="955" name="Прямоугольник 954"/>
                <p:cNvSpPr/>
                <p:nvPr/>
              </p:nvSpPr>
              <p:spPr>
                <a:xfrm>
                  <a:off x="5847646" y="1403624"/>
                  <a:ext cx="180664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41" name="TextBox 932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7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79" name="Группа 336"/>
            <p:cNvGrpSpPr>
              <a:grpSpLocks/>
            </p:cNvGrpSpPr>
            <p:nvPr/>
          </p:nvGrpSpPr>
          <p:grpSpPr bwMode="auto">
            <a:xfrm rot="10587851">
              <a:off x="2325842" y="1830210"/>
              <a:ext cx="559928" cy="176873"/>
              <a:chOff x="7494780" y="924636"/>
              <a:chExt cx="559928" cy="147745"/>
            </a:xfrm>
          </p:grpSpPr>
          <p:grpSp>
            <p:nvGrpSpPr>
              <p:cNvPr id="581" name="Группа 318"/>
              <p:cNvGrpSpPr>
                <a:grpSpLocks/>
              </p:cNvGrpSpPr>
              <p:nvPr/>
            </p:nvGrpSpPr>
            <p:grpSpPr bwMode="auto">
              <a:xfrm>
                <a:off x="7783508" y="924636"/>
                <a:ext cx="271200" cy="141395"/>
                <a:chOff x="5785908" y="1384095"/>
                <a:chExt cx="239247" cy="142239"/>
              </a:xfrm>
            </p:grpSpPr>
            <p:sp>
              <p:nvSpPr>
                <p:cNvPr id="951" name="Прямоугольник 950"/>
                <p:cNvSpPr/>
                <p:nvPr/>
              </p:nvSpPr>
              <p:spPr>
                <a:xfrm>
                  <a:off x="5844490" y="1404385"/>
                  <a:ext cx="180665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83" name="Группа 315"/>
              <p:cNvGrpSpPr>
                <a:grpSpLocks/>
              </p:cNvGrpSpPr>
              <p:nvPr/>
            </p:nvGrpSpPr>
            <p:grpSpPr bwMode="auto">
              <a:xfrm>
                <a:off x="7494780" y="930986"/>
                <a:ext cx="263327" cy="141395"/>
                <a:chOff x="5785908" y="1384096"/>
                <a:chExt cx="232302" cy="142239"/>
              </a:xfrm>
            </p:grpSpPr>
            <p:sp>
              <p:nvSpPr>
                <p:cNvPr id="949" name="Прямоугольник 948"/>
                <p:cNvSpPr/>
                <p:nvPr/>
              </p:nvSpPr>
              <p:spPr>
                <a:xfrm>
                  <a:off x="5823787" y="1404550"/>
                  <a:ext cx="182066" cy="1187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35" name="TextBox 926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6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84" name="Группа 336"/>
            <p:cNvGrpSpPr>
              <a:grpSpLocks/>
            </p:cNvGrpSpPr>
            <p:nvPr/>
          </p:nvGrpSpPr>
          <p:grpSpPr bwMode="auto">
            <a:xfrm rot="6840512">
              <a:off x="1956452" y="2192403"/>
              <a:ext cx="552020" cy="217156"/>
              <a:chOff x="7494804" y="924638"/>
              <a:chExt cx="552020" cy="181394"/>
            </a:xfrm>
          </p:grpSpPr>
          <p:grpSp>
            <p:nvGrpSpPr>
              <p:cNvPr id="585" name="Группа 318"/>
              <p:cNvGrpSpPr>
                <a:grpSpLocks/>
              </p:cNvGrpSpPr>
              <p:nvPr/>
            </p:nvGrpSpPr>
            <p:grpSpPr bwMode="auto">
              <a:xfrm>
                <a:off x="7783497" y="924638"/>
                <a:ext cx="263327" cy="168143"/>
                <a:chOff x="5785908" y="1384091"/>
                <a:chExt cx="232302" cy="169146"/>
              </a:xfrm>
            </p:grpSpPr>
            <p:sp>
              <p:nvSpPr>
                <p:cNvPr id="945" name="Прямоугольник 944"/>
                <p:cNvSpPr/>
                <p:nvPr/>
              </p:nvSpPr>
              <p:spPr>
                <a:xfrm>
                  <a:off x="5789382" y="1418502"/>
                  <a:ext cx="187657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86" name="Группа 315"/>
              <p:cNvGrpSpPr>
                <a:grpSpLocks/>
              </p:cNvGrpSpPr>
              <p:nvPr/>
            </p:nvGrpSpPr>
            <p:grpSpPr bwMode="auto">
              <a:xfrm>
                <a:off x="7494804" y="930989"/>
                <a:ext cx="263328" cy="175043"/>
                <a:chOff x="5785907" y="1384092"/>
                <a:chExt cx="232302" cy="176087"/>
              </a:xfrm>
            </p:grpSpPr>
            <p:sp>
              <p:nvSpPr>
                <p:cNvPr id="943" name="Прямоугольник 942"/>
                <p:cNvSpPr/>
                <p:nvPr/>
              </p:nvSpPr>
              <p:spPr>
                <a:xfrm>
                  <a:off x="5798607" y="1425443"/>
                  <a:ext cx="182055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29" name="TextBox 920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87" name="Группа 336"/>
            <p:cNvGrpSpPr>
              <a:grpSpLocks/>
            </p:cNvGrpSpPr>
            <p:nvPr/>
          </p:nvGrpSpPr>
          <p:grpSpPr bwMode="auto">
            <a:xfrm rot="3757968">
              <a:off x="1963056" y="2761493"/>
              <a:ext cx="574350" cy="193605"/>
              <a:chOff x="7472483" y="924637"/>
              <a:chExt cx="574350" cy="161722"/>
            </a:xfrm>
          </p:grpSpPr>
          <p:grpSp>
            <p:nvGrpSpPr>
              <p:cNvPr id="589" name="Группа 318"/>
              <p:cNvGrpSpPr>
                <a:grpSpLocks/>
              </p:cNvGrpSpPr>
              <p:nvPr/>
            </p:nvGrpSpPr>
            <p:grpSpPr bwMode="auto">
              <a:xfrm>
                <a:off x="7752122" y="924637"/>
                <a:ext cx="294711" cy="156568"/>
                <a:chOff x="5758222" y="1384091"/>
                <a:chExt cx="259988" cy="157502"/>
              </a:xfrm>
            </p:grpSpPr>
            <p:sp>
              <p:nvSpPr>
                <p:cNvPr id="939" name="Прямоугольник 938"/>
                <p:cNvSpPr/>
                <p:nvPr/>
              </p:nvSpPr>
              <p:spPr>
                <a:xfrm>
                  <a:off x="5758222" y="1406858"/>
                  <a:ext cx="183456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1" name="Группа 315"/>
              <p:cNvGrpSpPr>
                <a:grpSpLocks/>
              </p:cNvGrpSpPr>
              <p:nvPr/>
            </p:nvGrpSpPr>
            <p:grpSpPr bwMode="auto">
              <a:xfrm>
                <a:off x="7472483" y="930986"/>
                <a:ext cx="285656" cy="155373"/>
                <a:chOff x="5766210" y="1384092"/>
                <a:chExt cx="251999" cy="156300"/>
              </a:xfrm>
            </p:grpSpPr>
            <p:sp>
              <p:nvSpPr>
                <p:cNvPr id="937" name="Прямоугольник 936"/>
                <p:cNvSpPr/>
                <p:nvPr/>
              </p:nvSpPr>
              <p:spPr>
                <a:xfrm>
                  <a:off x="5766210" y="1402988"/>
                  <a:ext cx="180654" cy="13740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23" name="TextBox 914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93" name="Группа 336"/>
            <p:cNvGrpSpPr>
              <a:grpSpLocks/>
            </p:cNvGrpSpPr>
            <p:nvPr/>
          </p:nvGrpSpPr>
          <p:grpSpPr bwMode="auto">
            <a:xfrm rot="874592">
              <a:off x="2901293" y="3695932"/>
              <a:ext cx="554237" cy="185414"/>
              <a:chOff x="7492586" y="917498"/>
              <a:chExt cx="554237" cy="154879"/>
            </a:xfrm>
          </p:grpSpPr>
          <p:grpSp>
            <p:nvGrpSpPr>
              <p:cNvPr id="594" name="Группа 318"/>
              <p:cNvGrpSpPr>
                <a:grpSpLocks/>
              </p:cNvGrpSpPr>
              <p:nvPr/>
            </p:nvGrpSpPr>
            <p:grpSpPr bwMode="auto">
              <a:xfrm>
                <a:off x="7770705" y="917498"/>
                <a:ext cx="276118" cy="148539"/>
                <a:chOff x="5774624" y="1376908"/>
                <a:chExt cx="243586" cy="149425"/>
              </a:xfrm>
            </p:grpSpPr>
            <p:sp>
              <p:nvSpPr>
                <p:cNvPr id="933" name="Прямоугольник 932"/>
                <p:cNvSpPr/>
                <p:nvPr/>
              </p:nvSpPr>
              <p:spPr>
                <a:xfrm>
                  <a:off x="5774624" y="1376908"/>
                  <a:ext cx="180666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5" name="Группа 315"/>
              <p:cNvGrpSpPr>
                <a:grpSpLocks/>
              </p:cNvGrpSpPr>
              <p:nvPr/>
            </p:nvGrpSpPr>
            <p:grpSpPr bwMode="auto">
              <a:xfrm>
                <a:off x="7492586" y="930982"/>
                <a:ext cx="265557" cy="141395"/>
                <a:chOff x="5783941" y="1384092"/>
                <a:chExt cx="234268" cy="142239"/>
              </a:xfrm>
            </p:grpSpPr>
            <p:sp>
              <p:nvSpPr>
                <p:cNvPr id="931" name="Прямоугольник 930"/>
                <p:cNvSpPr/>
                <p:nvPr/>
              </p:nvSpPr>
              <p:spPr>
                <a:xfrm>
                  <a:off x="5783941" y="1392744"/>
                  <a:ext cx="180665" cy="12272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17" name="TextBox 908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96" name="Группа 849"/>
            <p:cNvGrpSpPr>
              <a:grpSpLocks/>
            </p:cNvGrpSpPr>
            <p:nvPr/>
          </p:nvGrpSpPr>
          <p:grpSpPr bwMode="auto">
            <a:xfrm>
              <a:off x="3448271" y="3759510"/>
              <a:ext cx="1523769" cy="174623"/>
              <a:chOff x="6523055" y="911201"/>
              <a:chExt cx="1523769" cy="174623"/>
            </a:xfrm>
          </p:grpSpPr>
          <p:grpSp>
            <p:nvGrpSpPr>
              <p:cNvPr id="597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927" name="Прямоугольник 926"/>
                <p:cNvSpPr/>
                <p:nvPr/>
              </p:nvSpPr>
              <p:spPr>
                <a:xfrm>
                  <a:off x="5805469" y="1387774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9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9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0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925" name="Прямоугольник 924"/>
                  <p:cNvSpPr/>
                  <p:nvPr/>
                </p:nvSpPr>
                <p:spPr>
                  <a:xfrm>
                    <a:off x="5803955" y="1386177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1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0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923" name="Прямоугольник 922"/>
                  <p:cNvSpPr/>
                  <p:nvPr/>
                </p:nvSpPr>
                <p:spPr>
                  <a:xfrm>
                    <a:off x="5803809" y="1386177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0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0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921" name="Прямоугольник 920"/>
                  <p:cNvSpPr/>
                  <p:nvPr/>
                </p:nvSpPr>
                <p:spPr>
                  <a:xfrm>
                    <a:off x="5803855" y="1386177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0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05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919" name="Прямоугольник 918"/>
                  <p:cNvSpPr/>
                  <p:nvPr/>
                </p:nvSpPr>
                <p:spPr>
                  <a:xfrm>
                    <a:off x="5805406" y="1387774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90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06" name="Группа 849"/>
            <p:cNvGrpSpPr>
              <a:grpSpLocks/>
            </p:cNvGrpSpPr>
            <p:nvPr/>
          </p:nvGrpSpPr>
          <p:grpSpPr bwMode="auto">
            <a:xfrm rot="496560">
              <a:off x="4158017" y="4160033"/>
              <a:ext cx="1523769" cy="174623"/>
              <a:chOff x="6523055" y="911201"/>
              <a:chExt cx="1523769" cy="174623"/>
            </a:xfrm>
          </p:grpSpPr>
          <p:grpSp>
            <p:nvGrpSpPr>
              <p:cNvPr id="607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911" name="Прямоугольник 910"/>
                <p:cNvSpPr/>
                <p:nvPr/>
              </p:nvSpPr>
              <p:spPr>
                <a:xfrm>
                  <a:off x="5805084" y="138811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9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1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909" name="Прямоугольник 908"/>
                  <p:cNvSpPr/>
                  <p:nvPr/>
                </p:nvSpPr>
                <p:spPr>
                  <a:xfrm>
                    <a:off x="5774409" y="1365585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9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1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907" name="Прямоугольник 906"/>
                  <p:cNvSpPr/>
                  <p:nvPr/>
                </p:nvSpPr>
                <p:spPr>
                  <a:xfrm>
                    <a:off x="5755786" y="1351448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9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1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905" name="Прямоугольник 904"/>
                  <p:cNvSpPr/>
                  <p:nvPr/>
                </p:nvSpPr>
                <p:spPr>
                  <a:xfrm>
                    <a:off x="5760277" y="1374922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9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15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903" name="Прямоугольник 902"/>
                  <p:cNvSpPr/>
                  <p:nvPr/>
                </p:nvSpPr>
                <p:spPr>
                  <a:xfrm>
                    <a:off x="5771353" y="1353661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17" name="Группа 336"/>
            <p:cNvGrpSpPr>
              <a:grpSpLocks/>
            </p:cNvGrpSpPr>
            <p:nvPr/>
          </p:nvGrpSpPr>
          <p:grpSpPr bwMode="auto">
            <a:xfrm rot="-8162937">
              <a:off x="4998659" y="3866962"/>
              <a:ext cx="556542" cy="196663"/>
              <a:chOff x="7494782" y="908111"/>
              <a:chExt cx="556542" cy="164276"/>
            </a:xfrm>
          </p:grpSpPr>
          <p:grpSp>
            <p:nvGrpSpPr>
              <p:cNvPr id="619" name="Группа 318"/>
              <p:cNvGrpSpPr>
                <a:grpSpLocks/>
              </p:cNvGrpSpPr>
              <p:nvPr/>
            </p:nvGrpSpPr>
            <p:grpSpPr bwMode="auto">
              <a:xfrm>
                <a:off x="7783487" y="908111"/>
                <a:ext cx="267837" cy="157927"/>
                <a:chOff x="5785908" y="1367465"/>
                <a:chExt cx="236281" cy="158869"/>
              </a:xfrm>
            </p:grpSpPr>
            <p:sp>
              <p:nvSpPr>
                <p:cNvPr id="895" name="Прямоугольник 894"/>
                <p:cNvSpPr/>
                <p:nvPr/>
              </p:nvSpPr>
              <p:spPr>
                <a:xfrm>
                  <a:off x="5838722" y="1367465"/>
                  <a:ext cx="183467" cy="12138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20" name="Группа 315"/>
              <p:cNvGrpSpPr>
                <a:grpSpLocks/>
              </p:cNvGrpSpPr>
              <p:nvPr/>
            </p:nvGrpSpPr>
            <p:grpSpPr bwMode="auto">
              <a:xfrm>
                <a:off x="7494782" y="918121"/>
                <a:ext cx="278468" cy="154266"/>
                <a:chOff x="5785907" y="1371147"/>
                <a:chExt cx="245659" cy="155186"/>
              </a:xfrm>
            </p:grpSpPr>
            <p:sp>
              <p:nvSpPr>
                <p:cNvPr id="893" name="Прямоугольник 892"/>
                <p:cNvSpPr/>
                <p:nvPr/>
              </p:nvSpPr>
              <p:spPr>
                <a:xfrm>
                  <a:off x="5848100" y="1371147"/>
                  <a:ext cx="183466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38" name="Прямоугольник 51"/>
            <p:cNvSpPr>
              <a:spLocks noChangeArrowheads="1"/>
            </p:cNvSpPr>
            <p:nvPr/>
          </p:nvSpPr>
          <p:spPr bwMode="auto">
            <a:xfrm>
              <a:off x="3095602" y="3228964"/>
              <a:ext cx="1590686" cy="20308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39" name="Прямоугольник 51"/>
            <p:cNvSpPr>
              <a:spLocks noChangeArrowheads="1"/>
            </p:cNvSpPr>
            <p:nvPr/>
          </p:nvSpPr>
          <p:spPr bwMode="auto">
            <a:xfrm>
              <a:off x="2892692" y="1817668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0" name="Прямоугольник 51"/>
            <p:cNvSpPr>
              <a:spLocks noChangeArrowheads="1"/>
            </p:cNvSpPr>
            <p:nvPr/>
          </p:nvSpPr>
          <p:spPr bwMode="auto">
            <a:xfrm rot="-414417">
              <a:off x="2328834" y="182306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1" name="Прямоугольник 51"/>
            <p:cNvSpPr>
              <a:spLocks noChangeArrowheads="1"/>
            </p:cNvSpPr>
            <p:nvPr/>
          </p:nvSpPr>
          <p:spPr bwMode="auto">
            <a:xfrm rot="-4195571">
              <a:off x="1981409" y="2218023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2" name="Прямоугольник 51"/>
            <p:cNvSpPr>
              <a:spLocks noChangeArrowheads="1"/>
            </p:cNvSpPr>
            <p:nvPr/>
          </p:nvSpPr>
          <p:spPr bwMode="auto">
            <a:xfrm rot="-6975256">
              <a:off x="1972152" y="2789527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3" name="Прямоугольник 51"/>
            <p:cNvSpPr>
              <a:spLocks noChangeArrowheads="1"/>
            </p:cNvSpPr>
            <p:nvPr/>
          </p:nvSpPr>
          <p:spPr bwMode="auto">
            <a:xfrm rot="1376161">
              <a:off x="2497974" y="307151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4" name="Прямоугольник 51"/>
            <p:cNvSpPr>
              <a:spLocks noChangeArrowheads="1"/>
            </p:cNvSpPr>
            <p:nvPr/>
          </p:nvSpPr>
          <p:spPr bwMode="auto">
            <a:xfrm>
              <a:off x="2923198" y="2270456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5" name="Прямоугольник 51"/>
            <p:cNvSpPr>
              <a:spLocks noChangeArrowheads="1"/>
            </p:cNvSpPr>
            <p:nvPr/>
          </p:nvSpPr>
          <p:spPr bwMode="auto">
            <a:xfrm rot="1545670">
              <a:off x="2628990" y="2514584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6" name="Прямоугольник 51"/>
            <p:cNvSpPr>
              <a:spLocks noChangeArrowheads="1"/>
            </p:cNvSpPr>
            <p:nvPr/>
          </p:nvSpPr>
          <p:spPr bwMode="auto">
            <a:xfrm>
              <a:off x="3114652" y="262888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7" name="Прямоугольник 51"/>
            <p:cNvSpPr>
              <a:spLocks noChangeArrowheads="1"/>
            </p:cNvSpPr>
            <p:nvPr/>
          </p:nvSpPr>
          <p:spPr bwMode="auto">
            <a:xfrm rot="264135">
              <a:off x="3754712" y="2684456"/>
              <a:ext cx="86021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8" name="Прямоугольник 51"/>
            <p:cNvSpPr>
              <a:spLocks noChangeArrowheads="1"/>
            </p:cNvSpPr>
            <p:nvPr/>
          </p:nvSpPr>
          <p:spPr bwMode="auto">
            <a:xfrm rot="424222">
              <a:off x="4170841" y="4158496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49" name="Прямоугольник 51"/>
            <p:cNvSpPr>
              <a:spLocks noChangeArrowheads="1"/>
            </p:cNvSpPr>
            <p:nvPr/>
          </p:nvSpPr>
          <p:spPr bwMode="auto">
            <a:xfrm rot="2645995">
              <a:off x="5005352" y="3869483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50" name="Прямоугольник 51"/>
            <p:cNvSpPr>
              <a:spLocks noChangeArrowheads="1"/>
            </p:cNvSpPr>
            <p:nvPr/>
          </p:nvSpPr>
          <p:spPr bwMode="auto">
            <a:xfrm>
              <a:off x="3471842" y="3744270"/>
              <a:ext cx="1499675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51" name="Прямоугольник 51"/>
            <p:cNvSpPr>
              <a:spLocks noChangeArrowheads="1"/>
            </p:cNvSpPr>
            <p:nvPr/>
          </p:nvSpPr>
          <p:spPr bwMode="auto">
            <a:xfrm rot="779373">
              <a:off x="2870803" y="3704005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21" name="Группа 849"/>
            <p:cNvGrpSpPr>
              <a:grpSpLocks/>
            </p:cNvGrpSpPr>
            <p:nvPr/>
          </p:nvGrpSpPr>
          <p:grpSpPr bwMode="auto">
            <a:xfrm rot="181781">
              <a:off x="2586381" y="4014326"/>
              <a:ext cx="1523769" cy="174623"/>
              <a:chOff x="6523055" y="911201"/>
              <a:chExt cx="1523769" cy="174623"/>
            </a:xfrm>
          </p:grpSpPr>
          <p:grpSp>
            <p:nvGrpSpPr>
              <p:cNvPr id="62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89" name="Прямоугольник 888"/>
                <p:cNvSpPr/>
                <p:nvPr/>
              </p:nvSpPr>
              <p:spPr>
                <a:xfrm>
                  <a:off x="5785304" y="136617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25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26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87" name="Прямоугольник 886"/>
                  <p:cNvSpPr/>
                  <p:nvPr/>
                </p:nvSpPr>
                <p:spPr>
                  <a:xfrm>
                    <a:off x="5785670" y="1364765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7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27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85" name="Прямоугольник 884"/>
                  <p:cNvSpPr/>
                  <p:nvPr/>
                </p:nvSpPr>
                <p:spPr>
                  <a:xfrm>
                    <a:off x="5770315" y="1360473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7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29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83" name="Прямоугольник 882"/>
                  <p:cNvSpPr/>
                  <p:nvPr/>
                </p:nvSpPr>
                <p:spPr>
                  <a:xfrm>
                    <a:off x="5784122" y="1376829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31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881" name="Прямоугольник 880"/>
                  <p:cNvSpPr/>
                  <p:nvPr/>
                </p:nvSpPr>
                <p:spPr>
                  <a:xfrm>
                    <a:off x="5785381" y="1366121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32" name="Группа 849"/>
            <p:cNvGrpSpPr>
              <a:grpSpLocks/>
            </p:cNvGrpSpPr>
            <p:nvPr/>
          </p:nvGrpSpPr>
          <p:grpSpPr bwMode="auto">
            <a:xfrm rot="181781">
              <a:off x="1038689" y="3968251"/>
              <a:ext cx="1523769" cy="174623"/>
              <a:chOff x="6523055" y="911201"/>
              <a:chExt cx="1523769" cy="174623"/>
            </a:xfrm>
          </p:grpSpPr>
          <p:grpSp>
            <p:nvGrpSpPr>
              <p:cNvPr id="63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73" name="Прямоугольник 872"/>
                <p:cNvSpPr/>
                <p:nvPr/>
              </p:nvSpPr>
              <p:spPr>
                <a:xfrm>
                  <a:off x="5785158" y="1366225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5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37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71" name="Прямоугольник 870"/>
                  <p:cNvSpPr/>
                  <p:nvPr/>
                </p:nvSpPr>
                <p:spPr>
                  <a:xfrm>
                    <a:off x="5784126" y="1364941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5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38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69" name="Прямоугольник 868"/>
                  <p:cNvSpPr/>
                  <p:nvPr/>
                </p:nvSpPr>
                <p:spPr>
                  <a:xfrm>
                    <a:off x="5767373" y="1360691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5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39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67" name="Прямоугольник 866"/>
                  <p:cNvSpPr/>
                  <p:nvPr/>
                </p:nvSpPr>
                <p:spPr>
                  <a:xfrm>
                    <a:off x="5784051" y="1378472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5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40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865" name="Прямоугольник 864"/>
                  <p:cNvSpPr/>
                  <p:nvPr/>
                </p:nvSpPr>
                <p:spPr>
                  <a:xfrm>
                    <a:off x="5785235" y="1366170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5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41" name="Группа 336"/>
            <p:cNvGrpSpPr>
              <a:grpSpLocks/>
            </p:cNvGrpSpPr>
            <p:nvPr/>
          </p:nvGrpSpPr>
          <p:grpSpPr bwMode="auto">
            <a:xfrm rot="296192">
              <a:off x="489469" y="3843045"/>
              <a:ext cx="552012" cy="190869"/>
              <a:chOff x="7494804" y="912944"/>
              <a:chExt cx="552012" cy="159436"/>
            </a:xfrm>
          </p:grpSpPr>
          <p:grpSp>
            <p:nvGrpSpPr>
              <p:cNvPr id="642" name="Группа 318"/>
              <p:cNvGrpSpPr>
                <a:grpSpLocks/>
              </p:cNvGrpSpPr>
              <p:nvPr/>
            </p:nvGrpSpPr>
            <p:grpSpPr bwMode="auto">
              <a:xfrm>
                <a:off x="7780117" y="912944"/>
                <a:ext cx="266699" cy="153095"/>
                <a:chOff x="5782933" y="1372325"/>
                <a:chExt cx="235277" cy="154008"/>
              </a:xfrm>
            </p:grpSpPr>
            <p:sp>
              <p:nvSpPr>
                <p:cNvPr id="857" name="Прямоугольник 856"/>
                <p:cNvSpPr/>
                <p:nvPr/>
              </p:nvSpPr>
              <p:spPr>
                <a:xfrm>
                  <a:off x="5782933" y="1372325"/>
                  <a:ext cx="182066" cy="12272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43" name="Группа 315"/>
              <p:cNvGrpSpPr>
                <a:grpSpLocks/>
              </p:cNvGrpSpPr>
              <p:nvPr/>
            </p:nvGrpSpPr>
            <p:grpSpPr bwMode="auto">
              <a:xfrm>
                <a:off x="7494804" y="930985"/>
                <a:ext cx="263328" cy="141395"/>
                <a:chOff x="5785907" y="1384095"/>
                <a:chExt cx="232302" cy="142239"/>
              </a:xfrm>
            </p:grpSpPr>
            <p:sp>
              <p:nvSpPr>
                <p:cNvPr id="855" name="Прямоугольник 854"/>
                <p:cNvSpPr/>
                <p:nvPr/>
              </p:nvSpPr>
              <p:spPr>
                <a:xfrm>
                  <a:off x="5794763" y="1387132"/>
                  <a:ext cx="184866" cy="1187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41" name="TextBox 832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45" name="Группа 849"/>
            <p:cNvGrpSpPr>
              <a:grpSpLocks/>
            </p:cNvGrpSpPr>
            <p:nvPr/>
          </p:nvGrpSpPr>
          <p:grpSpPr bwMode="auto">
            <a:xfrm rot="181781">
              <a:off x="1301581" y="4442954"/>
              <a:ext cx="1523769" cy="174623"/>
              <a:chOff x="6523055" y="911201"/>
              <a:chExt cx="1523769" cy="174623"/>
            </a:xfrm>
          </p:grpSpPr>
          <p:grpSp>
            <p:nvGrpSpPr>
              <p:cNvPr id="647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51" name="Прямоугольник 850"/>
                <p:cNvSpPr/>
                <p:nvPr/>
              </p:nvSpPr>
              <p:spPr>
                <a:xfrm>
                  <a:off x="5787118" y="136596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49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5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49" name="Прямоугольник 848"/>
                  <p:cNvSpPr/>
                  <p:nvPr/>
                </p:nvSpPr>
                <p:spPr>
                  <a:xfrm>
                    <a:off x="5793079" y="1364303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3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5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47" name="Прямоугольник 846"/>
                  <p:cNvSpPr/>
                  <p:nvPr/>
                </p:nvSpPr>
                <p:spPr>
                  <a:xfrm>
                    <a:off x="5779271" y="1363116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3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5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45" name="Прямоугольник 844"/>
                  <p:cNvSpPr/>
                  <p:nvPr/>
                </p:nvSpPr>
                <p:spPr>
                  <a:xfrm>
                    <a:off x="5784539" y="1376789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3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55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843" name="Прямоугольник 842"/>
                  <p:cNvSpPr/>
                  <p:nvPr/>
                </p:nvSpPr>
                <p:spPr>
                  <a:xfrm>
                    <a:off x="5787047" y="1362764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2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57" name="Группа 336"/>
            <p:cNvGrpSpPr>
              <a:grpSpLocks/>
            </p:cNvGrpSpPr>
            <p:nvPr/>
          </p:nvGrpSpPr>
          <p:grpSpPr bwMode="auto">
            <a:xfrm rot="843072">
              <a:off x="622378" y="4393926"/>
              <a:ext cx="571769" cy="181499"/>
              <a:chOff x="7475057" y="920771"/>
              <a:chExt cx="571769" cy="151609"/>
            </a:xfrm>
          </p:grpSpPr>
          <p:grpSp>
            <p:nvGrpSpPr>
              <p:cNvPr id="659" name="Группа 318"/>
              <p:cNvGrpSpPr>
                <a:grpSpLocks/>
              </p:cNvGrpSpPr>
              <p:nvPr/>
            </p:nvGrpSpPr>
            <p:grpSpPr bwMode="auto">
              <a:xfrm>
                <a:off x="7777847" y="921373"/>
                <a:ext cx="268979" cy="144663"/>
                <a:chOff x="5780922" y="1380807"/>
                <a:chExt cx="237288" cy="145526"/>
              </a:xfrm>
            </p:grpSpPr>
            <p:sp>
              <p:nvSpPr>
                <p:cNvPr id="835" name="Прямоугольник 834"/>
                <p:cNvSpPr/>
                <p:nvPr/>
              </p:nvSpPr>
              <p:spPr>
                <a:xfrm>
                  <a:off x="5780922" y="1380807"/>
                  <a:ext cx="183467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0" name="Группа 315"/>
              <p:cNvGrpSpPr>
                <a:grpSpLocks/>
              </p:cNvGrpSpPr>
              <p:nvPr/>
            </p:nvGrpSpPr>
            <p:grpSpPr bwMode="auto">
              <a:xfrm>
                <a:off x="7475057" y="920771"/>
                <a:ext cx="283045" cy="151609"/>
                <a:chOff x="5768512" y="1373820"/>
                <a:chExt cx="249697" cy="152514"/>
              </a:xfrm>
            </p:grpSpPr>
            <p:sp>
              <p:nvSpPr>
                <p:cNvPr id="833" name="Прямоугольник 832"/>
                <p:cNvSpPr/>
                <p:nvPr/>
              </p:nvSpPr>
              <p:spPr>
                <a:xfrm>
                  <a:off x="5768512" y="1373820"/>
                  <a:ext cx="1806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19" name="TextBox 810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61" name="Группа 849"/>
            <p:cNvGrpSpPr>
              <a:grpSpLocks/>
            </p:cNvGrpSpPr>
            <p:nvPr/>
          </p:nvGrpSpPr>
          <p:grpSpPr bwMode="auto">
            <a:xfrm rot="932442">
              <a:off x="1324241" y="4800144"/>
              <a:ext cx="1523769" cy="174623"/>
              <a:chOff x="6523055" y="911201"/>
              <a:chExt cx="1523769" cy="174623"/>
            </a:xfrm>
          </p:grpSpPr>
          <p:grpSp>
            <p:nvGrpSpPr>
              <p:cNvPr id="663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29" name="Прямоугольник 828"/>
                <p:cNvSpPr/>
                <p:nvPr/>
              </p:nvSpPr>
              <p:spPr>
                <a:xfrm>
                  <a:off x="5788451" y="1373424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8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5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66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27" name="Прямоугольник 826"/>
                  <p:cNvSpPr/>
                  <p:nvPr/>
                </p:nvSpPr>
                <p:spPr>
                  <a:xfrm>
                    <a:off x="5753936" y="1366465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1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67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25" name="Прямоугольник 824"/>
                  <p:cNvSpPr/>
                  <p:nvPr/>
                </p:nvSpPr>
                <p:spPr>
                  <a:xfrm>
                    <a:off x="5748643" y="1371269"/>
                    <a:ext cx="182065" cy="132545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1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69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23" name="Прямоугольник 822"/>
                  <p:cNvSpPr/>
                  <p:nvPr/>
                </p:nvSpPr>
                <p:spPr>
                  <a:xfrm>
                    <a:off x="5752855" y="1362942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0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71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821" name="Прямоугольник 820"/>
                  <p:cNvSpPr/>
                  <p:nvPr/>
                </p:nvSpPr>
                <p:spPr>
                  <a:xfrm>
                    <a:off x="5768109" y="1379206"/>
                    <a:ext cx="1848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80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72" name="Группа 336"/>
            <p:cNvGrpSpPr>
              <a:grpSpLocks/>
            </p:cNvGrpSpPr>
            <p:nvPr/>
          </p:nvGrpSpPr>
          <p:grpSpPr bwMode="auto">
            <a:xfrm rot="843072">
              <a:off x="2263236" y="4664117"/>
              <a:ext cx="566073" cy="198001"/>
              <a:chOff x="7480750" y="906988"/>
              <a:chExt cx="566073" cy="165393"/>
            </a:xfrm>
          </p:grpSpPr>
          <p:grpSp>
            <p:nvGrpSpPr>
              <p:cNvPr id="673" name="Группа 318"/>
              <p:cNvGrpSpPr>
                <a:grpSpLocks/>
              </p:cNvGrpSpPr>
              <p:nvPr/>
            </p:nvGrpSpPr>
            <p:grpSpPr bwMode="auto">
              <a:xfrm>
                <a:off x="7755860" y="906988"/>
                <a:ext cx="290963" cy="159046"/>
                <a:chOff x="5761528" y="1366338"/>
                <a:chExt cx="256682" cy="159995"/>
              </a:xfrm>
            </p:grpSpPr>
            <p:sp>
              <p:nvSpPr>
                <p:cNvPr id="813" name="Прямоугольник 812"/>
                <p:cNvSpPr/>
                <p:nvPr/>
              </p:nvSpPr>
              <p:spPr>
                <a:xfrm>
                  <a:off x="5761528" y="1366338"/>
                  <a:ext cx="1820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5" name="Группа 315"/>
              <p:cNvGrpSpPr>
                <a:grpSpLocks/>
              </p:cNvGrpSpPr>
              <p:nvPr/>
            </p:nvGrpSpPr>
            <p:grpSpPr bwMode="auto">
              <a:xfrm>
                <a:off x="7480750" y="916675"/>
                <a:ext cx="277376" cy="155706"/>
                <a:chOff x="5773513" y="1369696"/>
                <a:chExt cx="244695" cy="156635"/>
              </a:xfrm>
            </p:grpSpPr>
            <p:sp>
              <p:nvSpPr>
                <p:cNvPr id="811" name="Прямоугольник 810"/>
                <p:cNvSpPr/>
                <p:nvPr/>
              </p:nvSpPr>
              <p:spPr>
                <a:xfrm>
                  <a:off x="5773513" y="1369696"/>
                  <a:ext cx="1820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97" name="TextBox 788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2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59" name="Прямоугольник 51"/>
            <p:cNvSpPr>
              <a:spLocks noChangeArrowheads="1"/>
            </p:cNvSpPr>
            <p:nvPr/>
          </p:nvSpPr>
          <p:spPr bwMode="auto">
            <a:xfrm rot="192762">
              <a:off x="2579996" y="4011391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0" name="Прямоугольник 51"/>
            <p:cNvSpPr>
              <a:spLocks noChangeArrowheads="1"/>
            </p:cNvSpPr>
            <p:nvPr/>
          </p:nvSpPr>
          <p:spPr bwMode="auto">
            <a:xfrm rot="192762">
              <a:off x="1047279" y="3962692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1" name="Прямоугольник 51"/>
            <p:cNvSpPr>
              <a:spLocks noChangeArrowheads="1"/>
            </p:cNvSpPr>
            <p:nvPr/>
          </p:nvSpPr>
          <p:spPr bwMode="auto">
            <a:xfrm rot="241416">
              <a:off x="477649" y="3854340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2" name="Прямоугольник 51"/>
            <p:cNvSpPr>
              <a:spLocks noChangeArrowheads="1"/>
            </p:cNvSpPr>
            <p:nvPr/>
          </p:nvSpPr>
          <p:spPr bwMode="auto">
            <a:xfrm rot="845144">
              <a:off x="630049" y="439176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3" name="Прямоугольник 51"/>
            <p:cNvSpPr>
              <a:spLocks noChangeArrowheads="1"/>
            </p:cNvSpPr>
            <p:nvPr/>
          </p:nvSpPr>
          <p:spPr bwMode="auto">
            <a:xfrm rot="845144">
              <a:off x="1299269" y="4775303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4" name="Прямоугольник 51"/>
            <p:cNvSpPr>
              <a:spLocks noChangeArrowheads="1"/>
            </p:cNvSpPr>
            <p:nvPr/>
          </p:nvSpPr>
          <p:spPr bwMode="auto">
            <a:xfrm rot="211944">
              <a:off x="1257264" y="4436537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65" name="Прямоугольник 51"/>
            <p:cNvSpPr>
              <a:spLocks noChangeArrowheads="1"/>
            </p:cNvSpPr>
            <p:nvPr/>
          </p:nvSpPr>
          <p:spPr bwMode="auto">
            <a:xfrm rot="733060">
              <a:off x="2307175" y="4686438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77" name="Группа 849"/>
            <p:cNvGrpSpPr>
              <a:grpSpLocks/>
            </p:cNvGrpSpPr>
            <p:nvPr/>
          </p:nvGrpSpPr>
          <p:grpSpPr bwMode="auto">
            <a:xfrm rot="754412">
              <a:off x="2761016" y="5607305"/>
              <a:ext cx="1523765" cy="174623"/>
              <a:chOff x="6523059" y="911201"/>
              <a:chExt cx="1523765" cy="174623"/>
            </a:xfrm>
          </p:grpSpPr>
          <p:grpSp>
            <p:nvGrpSpPr>
              <p:cNvPr id="67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807" name="Прямоугольник 806"/>
                <p:cNvSpPr/>
                <p:nvPr/>
              </p:nvSpPr>
              <p:spPr>
                <a:xfrm>
                  <a:off x="5771795" y="1370805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9" name="Группа 1257"/>
              <p:cNvGrpSpPr>
                <a:grpSpLocks/>
              </p:cNvGrpSpPr>
              <p:nvPr/>
            </p:nvGrpSpPr>
            <p:grpSpPr bwMode="auto">
              <a:xfrm>
                <a:off x="6523059" y="917549"/>
                <a:ext cx="1235078" cy="168275"/>
                <a:chOff x="4686288" y="1988116"/>
                <a:chExt cx="1089557" cy="169279"/>
              </a:xfrm>
            </p:grpSpPr>
            <p:grpSp>
              <p:nvGrpSpPr>
                <p:cNvPr id="68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805" name="Прямоугольник 804"/>
                  <p:cNvSpPr/>
                  <p:nvPr/>
                </p:nvSpPr>
                <p:spPr>
                  <a:xfrm>
                    <a:off x="5761271" y="1356327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9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8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803" name="Прямоугольник 802"/>
                  <p:cNvSpPr/>
                  <p:nvPr/>
                </p:nvSpPr>
                <p:spPr>
                  <a:xfrm>
                    <a:off x="5761764" y="1373382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8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801" name="Прямоугольник 800"/>
                  <p:cNvSpPr/>
                  <p:nvPr/>
                </p:nvSpPr>
                <p:spPr>
                  <a:xfrm>
                    <a:off x="5755316" y="1364658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8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85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799" name="Прямоугольник 798"/>
                  <p:cNvSpPr/>
                  <p:nvPr/>
                </p:nvSpPr>
                <p:spPr>
                  <a:xfrm>
                    <a:off x="5767358" y="1371645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8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687" name="Группа 336"/>
            <p:cNvGrpSpPr>
              <a:grpSpLocks/>
            </p:cNvGrpSpPr>
            <p:nvPr/>
          </p:nvGrpSpPr>
          <p:grpSpPr bwMode="auto">
            <a:xfrm rot="1445815">
              <a:off x="551775" y="4906242"/>
              <a:ext cx="552212" cy="182324"/>
              <a:chOff x="7494607" y="920088"/>
              <a:chExt cx="552212" cy="152298"/>
            </a:xfrm>
          </p:grpSpPr>
          <p:grpSp>
            <p:nvGrpSpPr>
              <p:cNvPr id="689" name="Группа 318"/>
              <p:cNvGrpSpPr>
                <a:grpSpLocks/>
              </p:cNvGrpSpPr>
              <p:nvPr/>
            </p:nvGrpSpPr>
            <p:grpSpPr bwMode="auto">
              <a:xfrm>
                <a:off x="7780087" y="920088"/>
                <a:ext cx="266732" cy="145944"/>
                <a:chOff x="5782904" y="1379518"/>
                <a:chExt cx="235306" cy="146815"/>
              </a:xfrm>
            </p:grpSpPr>
            <p:sp>
              <p:nvSpPr>
                <p:cNvPr id="791" name="Прямоугольник 790"/>
                <p:cNvSpPr/>
                <p:nvPr/>
              </p:nvSpPr>
              <p:spPr>
                <a:xfrm>
                  <a:off x="5782904" y="1379518"/>
                  <a:ext cx="184867" cy="12138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0" name="Группа 315"/>
              <p:cNvGrpSpPr>
                <a:grpSpLocks/>
              </p:cNvGrpSpPr>
              <p:nvPr/>
            </p:nvGrpSpPr>
            <p:grpSpPr bwMode="auto">
              <a:xfrm>
                <a:off x="7494607" y="927038"/>
                <a:ext cx="263517" cy="145348"/>
                <a:chOff x="5785740" y="1380119"/>
                <a:chExt cx="232469" cy="146215"/>
              </a:xfrm>
            </p:grpSpPr>
            <p:sp>
              <p:nvSpPr>
                <p:cNvPr id="789" name="Прямоугольник 788"/>
                <p:cNvSpPr/>
                <p:nvPr/>
              </p:nvSpPr>
              <p:spPr>
                <a:xfrm>
                  <a:off x="5785740" y="1380119"/>
                  <a:ext cx="182065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75" name="TextBox 766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91" name="Группа 849"/>
            <p:cNvGrpSpPr>
              <a:grpSpLocks/>
            </p:cNvGrpSpPr>
            <p:nvPr/>
          </p:nvGrpSpPr>
          <p:grpSpPr bwMode="auto">
            <a:xfrm rot="863680">
              <a:off x="1206474" y="5232058"/>
              <a:ext cx="1523769" cy="174623"/>
              <a:chOff x="6523055" y="911201"/>
              <a:chExt cx="1523769" cy="174623"/>
            </a:xfrm>
          </p:grpSpPr>
          <p:grpSp>
            <p:nvGrpSpPr>
              <p:cNvPr id="692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785" name="Прямоугольник 784"/>
                <p:cNvSpPr/>
                <p:nvPr/>
              </p:nvSpPr>
              <p:spPr>
                <a:xfrm>
                  <a:off x="5805214" y="1387415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3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694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783" name="Прямоугольник 782"/>
                  <p:cNvSpPr/>
                  <p:nvPr/>
                </p:nvSpPr>
                <p:spPr>
                  <a:xfrm>
                    <a:off x="5777308" y="1363483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95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781" name="Прямоугольник 780"/>
                  <p:cNvSpPr/>
                  <p:nvPr/>
                </p:nvSpPr>
                <p:spPr>
                  <a:xfrm>
                    <a:off x="5768986" y="1367810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97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779" name="Прямоугольник 778"/>
                  <p:cNvSpPr/>
                  <p:nvPr/>
                </p:nvSpPr>
                <p:spPr>
                  <a:xfrm>
                    <a:off x="5773172" y="1379000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6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69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777" name="Прямоугольник 776"/>
                  <p:cNvSpPr/>
                  <p:nvPr/>
                </p:nvSpPr>
                <p:spPr>
                  <a:xfrm>
                    <a:off x="5770936" y="1363244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6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701" name="Группа 336"/>
            <p:cNvGrpSpPr>
              <a:grpSpLocks/>
            </p:cNvGrpSpPr>
            <p:nvPr/>
          </p:nvGrpSpPr>
          <p:grpSpPr bwMode="auto">
            <a:xfrm rot="843072">
              <a:off x="773992" y="5295505"/>
              <a:ext cx="573387" cy="188140"/>
              <a:chOff x="7473440" y="915224"/>
              <a:chExt cx="573387" cy="157157"/>
            </a:xfrm>
          </p:grpSpPr>
          <p:grpSp>
            <p:nvGrpSpPr>
              <p:cNvPr id="703" name="Группа 318"/>
              <p:cNvGrpSpPr>
                <a:grpSpLocks/>
              </p:cNvGrpSpPr>
              <p:nvPr/>
            </p:nvGrpSpPr>
            <p:grpSpPr bwMode="auto">
              <a:xfrm>
                <a:off x="7777203" y="918538"/>
                <a:ext cx="269624" cy="147497"/>
                <a:chOff x="5780353" y="1377956"/>
                <a:chExt cx="237857" cy="148377"/>
              </a:xfrm>
            </p:grpSpPr>
            <p:sp>
              <p:nvSpPr>
                <p:cNvPr id="769" name="Прямоугольник 768"/>
                <p:cNvSpPr/>
                <p:nvPr/>
              </p:nvSpPr>
              <p:spPr>
                <a:xfrm>
                  <a:off x="5780353" y="1377956"/>
                  <a:ext cx="183467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5" name="Группа 315"/>
              <p:cNvGrpSpPr>
                <a:grpSpLocks/>
              </p:cNvGrpSpPr>
              <p:nvPr/>
            </p:nvGrpSpPr>
            <p:grpSpPr bwMode="auto">
              <a:xfrm>
                <a:off x="7473440" y="915224"/>
                <a:ext cx="284678" cy="157157"/>
                <a:chOff x="5767072" y="1368239"/>
                <a:chExt cx="251137" cy="158095"/>
              </a:xfrm>
            </p:grpSpPr>
            <p:sp>
              <p:nvSpPr>
                <p:cNvPr id="767" name="Прямоугольник 766"/>
                <p:cNvSpPr/>
                <p:nvPr/>
              </p:nvSpPr>
              <p:spPr>
                <a:xfrm>
                  <a:off x="5767072" y="1368239"/>
                  <a:ext cx="182066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53" name="TextBox 744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06" name="Группа 849"/>
            <p:cNvGrpSpPr>
              <a:grpSpLocks/>
            </p:cNvGrpSpPr>
            <p:nvPr/>
          </p:nvGrpSpPr>
          <p:grpSpPr bwMode="auto">
            <a:xfrm rot="610450">
              <a:off x="2166848" y="5778657"/>
              <a:ext cx="1523769" cy="174623"/>
              <a:chOff x="6523055" y="911201"/>
              <a:chExt cx="1523769" cy="174623"/>
            </a:xfrm>
          </p:grpSpPr>
          <p:grpSp>
            <p:nvGrpSpPr>
              <p:cNvPr id="707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763" name="Прямоугольник 762"/>
                <p:cNvSpPr/>
                <p:nvPr/>
              </p:nvSpPr>
              <p:spPr>
                <a:xfrm>
                  <a:off x="5804828" y="138416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9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71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761" name="Прямоугольник 760"/>
                  <p:cNvSpPr/>
                  <p:nvPr/>
                </p:nvSpPr>
                <p:spPr>
                  <a:xfrm>
                    <a:off x="5773519" y="1335695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4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1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759" name="Прямоугольник 758"/>
                  <p:cNvSpPr/>
                  <p:nvPr/>
                </p:nvSpPr>
                <p:spPr>
                  <a:xfrm>
                    <a:off x="5779330" y="1343341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4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13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757" name="Прямоугольник 756"/>
                  <p:cNvSpPr/>
                  <p:nvPr/>
                </p:nvSpPr>
                <p:spPr>
                  <a:xfrm>
                    <a:off x="5784093" y="1354633"/>
                    <a:ext cx="1806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4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14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755" name="Прямоугольник 754"/>
                  <p:cNvSpPr/>
                  <p:nvPr/>
                </p:nvSpPr>
                <p:spPr>
                  <a:xfrm>
                    <a:off x="5773774" y="1338811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4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716" name="Группа 336"/>
            <p:cNvGrpSpPr>
              <a:grpSpLocks/>
            </p:cNvGrpSpPr>
            <p:nvPr/>
          </p:nvGrpSpPr>
          <p:grpSpPr bwMode="auto">
            <a:xfrm rot="843072">
              <a:off x="1548840" y="5521346"/>
              <a:ext cx="566096" cy="198027"/>
              <a:chOff x="7480731" y="906968"/>
              <a:chExt cx="566096" cy="165415"/>
            </a:xfrm>
          </p:grpSpPr>
          <p:grpSp>
            <p:nvGrpSpPr>
              <p:cNvPr id="718" name="Группа 318"/>
              <p:cNvGrpSpPr>
                <a:grpSpLocks/>
              </p:cNvGrpSpPr>
              <p:nvPr/>
            </p:nvGrpSpPr>
            <p:grpSpPr bwMode="auto">
              <a:xfrm>
                <a:off x="7755840" y="906968"/>
                <a:ext cx="290987" cy="159067"/>
                <a:chOff x="5761507" y="1366317"/>
                <a:chExt cx="256703" cy="160016"/>
              </a:xfrm>
            </p:grpSpPr>
            <p:sp>
              <p:nvSpPr>
                <p:cNvPr id="747" name="Прямоугольник 746"/>
                <p:cNvSpPr/>
                <p:nvPr/>
              </p:nvSpPr>
              <p:spPr>
                <a:xfrm>
                  <a:off x="5761507" y="1366317"/>
                  <a:ext cx="1820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20" name="Группа 315"/>
              <p:cNvGrpSpPr>
                <a:grpSpLocks/>
              </p:cNvGrpSpPr>
              <p:nvPr/>
            </p:nvGrpSpPr>
            <p:grpSpPr bwMode="auto">
              <a:xfrm>
                <a:off x="7480731" y="916656"/>
                <a:ext cx="277400" cy="155727"/>
                <a:chOff x="5773492" y="1369675"/>
                <a:chExt cx="244716" cy="156656"/>
              </a:xfrm>
            </p:grpSpPr>
            <p:sp>
              <p:nvSpPr>
                <p:cNvPr id="745" name="Прямоугольник 744"/>
                <p:cNvSpPr/>
                <p:nvPr/>
              </p:nvSpPr>
              <p:spPr>
                <a:xfrm>
                  <a:off x="5773492" y="1369675"/>
                  <a:ext cx="1820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31" name="TextBox 722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2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72" name="Прямоугольник 51"/>
            <p:cNvSpPr>
              <a:spLocks noChangeArrowheads="1"/>
            </p:cNvSpPr>
            <p:nvPr/>
          </p:nvSpPr>
          <p:spPr bwMode="auto">
            <a:xfrm rot="787330">
              <a:off x="2761791" y="5600581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3" name="Прямоугольник 51"/>
            <p:cNvSpPr>
              <a:spLocks noChangeArrowheads="1"/>
            </p:cNvSpPr>
            <p:nvPr/>
          </p:nvSpPr>
          <p:spPr bwMode="auto">
            <a:xfrm rot="1475607">
              <a:off x="549087" y="4910486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4" name="Прямоугольник 51"/>
            <p:cNvSpPr>
              <a:spLocks noChangeArrowheads="1"/>
            </p:cNvSpPr>
            <p:nvPr/>
          </p:nvSpPr>
          <p:spPr bwMode="auto">
            <a:xfrm rot="845144">
              <a:off x="782449" y="5295750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5" name="Прямоугольник 51"/>
            <p:cNvSpPr>
              <a:spLocks noChangeArrowheads="1"/>
            </p:cNvSpPr>
            <p:nvPr/>
          </p:nvSpPr>
          <p:spPr bwMode="auto">
            <a:xfrm rot="549423">
              <a:off x="2186743" y="5776491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6" name="Прямоугольник 51"/>
            <p:cNvSpPr>
              <a:spLocks noChangeArrowheads="1"/>
            </p:cNvSpPr>
            <p:nvPr/>
          </p:nvSpPr>
          <p:spPr bwMode="auto">
            <a:xfrm rot="872307">
              <a:off x="1185859" y="5205082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77" name="Прямоугольник 51"/>
            <p:cNvSpPr>
              <a:spLocks noChangeArrowheads="1"/>
            </p:cNvSpPr>
            <p:nvPr/>
          </p:nvSpPr>
          <p:spPr bwMode="auto">
            <a:xfrm rot="1046641">
              <a:off x="1558108" y="5514953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21" name="Группа 849"/>
            <p:cNvGrpSpPr>
              <a:grpSpLocks/>
            </p:cNvGrpSpPr>
            <p:nvPr/>
          </p:nvGrpSpPr>
          <p:grpSpPr bwMode="auto">
            <a:xfrm rot="443118">
              <a:off x="4873481" y="4697871"/>
              <a:ext cx="1523769" cy="174623"/>
              <a:chOff x="6523055" y="911201"/>
              <a:chExt cx="1523769" cy="174623"/>
            </a:xfrm>
          </p:grpSpPr>
          <p:grpSp>
            <p:nvGrpSpPr>
              <p:cNvPr id="722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741" name="Прямоугольник 740"/>
                <p:cNvSpPr/>
                <p:nvPr/>
              </p:nvSpPr>
              <p:spPr>
                <a:xfrm>
                  <a:off x="5782860" y="1372362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24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726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739" name="Прямоугольник 738"/>
                  <p:cNvSpPr/>
                  <p:nvPr/>
                </p:nvSpPr>
                <p:spPr>
                  <a:xfrm>
                    <a:off x="5765230" y="1347060"/>
                    <a:ext cx="186267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2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27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737" name="Прямоугольник 736"/>
                  <p:cNvSpPr/>
                  <p:nvPr/>
                </p:nvSpPr>
                <p:spPr>
                  <a:xfrm>
                    <a:off x="5781607" y="1358811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2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28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735" name="Прямоугольник 734"/>
                  <p:cNvSpPr/>
                  <p:nvPr/>
                </p:nvSpPr>
                <p:spPr>
                  <a:xfrm>
                    <a:off x="5775734" y="1361189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2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29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733" name="Прямоугольник 732"/>
                  <p:cNvSpPr/>
                  <p:nvPr/>
                </p:nvSpPr>
                <p:spPr>
                  <a:xfrm>
                    <a:off x="5774992" y="1354241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71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730" name="Группа 336"/>
            <p:cNvGrpSpPr>
              <a:grpSpLocks/>
            </p:cNvGrpSpPr>
            <p:nvPr/>
          </p:nvGrpSpPr>
          <p:grpSpPr bwMode="auto">
            <a:xfrm rot="296192">
              <a:off x="3198081" y="4537152"/>
              <a:ext cx="552275" cy="194043"/>
              <a:chOff x="7494543" y="910294"/>
              <a:chExt cx="552275" cy="162087"/>
            </a:xfrm>
          </p:grpSpPr>
          <p:grpSp>
            <p:nvGrpSpPr>
              <p:cNvPr id="731" name="Группа 318"/>
              <p:cNvGrpSpPr>
                <a:grpSpLocks/>
              </p:cNvGrpSpPr>
              <p:nvPr/>
            </p:nvGrpSpPr>
            <p:grpSpPr bwMode="auto">
              <a:xfrm>
                <a:off x="7774484" y="910294"/>
                <a:ext cx="272334" cy="155742"/>
                <a:chOff x="5777962" y="1369662"/>
                <a:chExt cx="240248" cy="156671"/>
              </a:xfrm>
            </p:grpSpPr>
            <p:sp>
              <p:nvSpPr>
                <p:cNvPr id="725" name="Прямоугольник 724"/>
                <p:cNvSpPr/>
                <p:nvPr/>
              </p:nvSpPr>
              <p:spPr>
                <a:xfrm>
                  <a:off x="5777962" y="1369662"/>
                  <a:ext cx="183467" cy="118721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32" name="Группа 315"/>
              <p:cNvGrpSpPr>
                <a:grpSpLocks/>
              </p:cNvGrpSpPr>
              <p:nvPr/>
            </p:nvGrpSpPr>
            <p:grpSpPr bwMode="auto">
              <a:xfrm>
                <a:off x="7494543" y="929105"/>
                <a:ext cx="263597" cy="143276"/>
                <a:chOff x="5785669" y="1382201"/>
                <a:chExt cx="232539" cy="144131"/>
              </a:xfrm>
            </p:grpSpPr>
            <p:sp>
              <p:nvSpPr>
                <p:cNvPr id="723" name="Прямоугольник 722"/>
                <p:cNvSpPr/>
                <p:nvPr/>
              </p:nvSpPr>
              <p:spPr>
                <a:xfrm>
                  <a:off x="5785669" y="1382201"/>
                  <a:ext cx="184866" cy="12138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09" name="TextBox 700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3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34" name="Группа 1257"/>
            <p:cNvGrpSpPr>
              <a:grpSpLocks/>
            </p:cNvGrpSpPr>
            <p:nvPr/>
          </p:nvGrpSpPr>
          <p:grpSpPr bwMode="auto">
            <a:xfrm rot="6259811">
              <a:off x="3667091" y="4935918"/>
              <a:ext cx="925560" cy="168275"/>
              <a:chOff x="4686288" y="1988116"/>
              <a:chExt cx="816508" cy="169279"/>
            </a:xfrm>
          </p:grpSpPr>
          <p:grpSp>
            <p:nvGrpSpPr>
              <p:cNvPr id="73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19" name="Прямоугольник 718"/>
                <p:cNvSpPr/>
                <p:nvPr/>
              </p:nvSpPr>
              <p:spPr>
                <a:xfrm>
                  <a:off x="5799206" y="1412052"/>
                  <a:ext cx="183454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3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17" name="Прямоугольник 716"/>
                <p:cNvSpPr/>
                <p:nvPr/>
              </p:nvSpPr>
              <p:spPr>
                <a:xfrm>
                  <a:off x="5792891" y="1419252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0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715" name="Прямоугольник 714"/>
                <p:cNvSpPr/>
                <p:nvPr/>
              </p:nvSpPr>
              <p:spPr>
                <a:xfrm>
                  <a:off x="5799371" y="1421280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7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42" name="Группа 336"/>
            <p:cNvGrpSpPr>
              <a:grpSpLocks/>
            </p:cNvGrpSpPr>
            <p:nvPr/>
          </p:nvGrpSpPr>
          <p:grpSpPr bwMode="auto">
            <a:xfrm rot="5566499">
              <a:off x="2928396" y="4892081"/>
              <a:ext cx="564099" cy="221449"/>
              <a:chOff x="7482732" y="924637"/>
              <a:chExt cx="564099" cy="184980"/>
            </a:xfrm>
          </p:grpSpPr>
          <p:grpSp>
            <p:nvGrpSpPr>
              <p:cNvPr id="743" name="Группа 318"/>
              <p:cNvGrpSpPr>
                <a:grpSpLocks/>
              </p:cNvGrpSpPr>
              <p:nvPr/>
            </p:nvGrpSpPr>
            <p:grpSpPr bwMode="auto">
              <a:xfrm>
                <a:off x="7774594" y="924637"/>
                <a:ext cx="272237" cy="174492"/>
                <a:chOff x="5778048" y="1384091"/>
                <a:chExt cx="240162" cy="175533"/>
              </a:xfrm>
            </p:grpSpPr>
            <p:sp>
              <p:nvSpPr>
                <p:cNvPr id="710" name="Прямоугольник 709"/>
                <p:cNvSpPr/>
                <p:nvPr/>
              </p:nvSpPr>
              <p:spPr>
                <a:xfrm>
                  <a:off x="5778048" y="1423555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9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4" name="Группа 315"/>
              <p:cNvGrpSpPr>
                <a:grpSpLocks/>
              </p:cNvGrpSpPr>
              <p:nvPr/>
            </p:nvGrpSpPr>
            <p:grpSpPr bwMode="auto">
              <a:xfrm>
                <a:off x="7482732" y="930982"/>
                <a:ext cx="275411" cy="178635"/>
                <a:chOff x="5775249" y="1384089"/>
                <a:chExt cx="242961" cy="179701"/>
              </a:xfrm>
            </p:grpSpPr>
            <p:sp>
              <p:nvSpPr>
                <p:cNvPr id="708" name="Прямоугольник 707"/>
                <p:cNvSpPr/>
                <p:nvPr/>
              </p:nvSpPr>
              <p:spPr>
                <a:xfrm>
                  <a:off x="5775249" y="1426386"/>
                  <a:ext cx="182055" cy="13740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94" name="TextBox 685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89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46" name="Группа 849"/>
            <p:cNvGrpSpPr>
              <a:grpSpLocks/>
            </p:cNvGrpSpPr>
            <p:nvPr/>
          </p:nvGrpSpPr>
          <p:grpSpPr bwMode="auto">
            <a:xfrm rot="5858217">
              <a:off x="6782830" y="6946954"/>
              <a:ext cx="1523769" cy="174623"/>
              <a:chOff x="6523055" y="911201"/>
              <a:chExt cx="1523769" cy="174623"/>
            </a:xfrm>
          </p:grpSpPr>
          <p:grpSp>
            <p:nvGrpSpPr>
              <p:cNvPr id="74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704" name="Прямоугольник 703"/>
                <p:cNvSpPr/>
                <p:nvPr/>
              </p:nvSpPr>
              <p:spPr>
                <a:xfrm>
                  <a:off x="5782207" y="1417885"/>
                  <a:ext cx="180654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9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9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750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702" name="Прямоугольник 701"/>
                  <p:cNvSpPr/>
                  <p:nvPr/>
                </p:nvSpPr>
                <p:spPr>
                  <a:xfrm>
                    <a:off x="5765707" y="1441852"/>
                    <a:ext cx="183455" cy="13574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88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51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700" name="Прямоугольник 699"/>
                  <p:cNvSpPr/>
                  <p:nvPr/>
                </p:nvSpPr>
                <p:spPr>
                  <a:xfrm>
                    <a:off x="5780871" y="1418167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8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52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698" name="Прямоугольник 697"/>
                  <p:cNvSpPr/>
                  <p:nvPr/>
                </p:nvSpPr>
                <p:spPr>
                  <a:xfrm>
                    <a:off x="5774147" y="1423957"/>
                    <a:ext cx="1848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8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53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696" name="Прямоугольник 695"/>
                  <p:cNvSpPr/>
                  <p:nvPr/>
                </p:nvSpPr>
                <p:spPr>
                  <a:xfrm>
                    <a:off x="5771969" y="1432913"/>
                    <a:ext cx="1848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82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754" name="Группа 336"/>
            <p:cNvGrpSpPr>
              <a:grpSpLocks/>
            </p:cNvGrpSpPr>
            <p:nvPr/>
          </p:nvGrpSpPr>
          <p:grpSpPr bwMode="auto">
            <a:xfrm rot="6897505">
              <a:off x="4107070" y="4688529"/>
              <a:ext cx="552020" cy="222195"/>
              <a:chOff x="7494804" y="924632"/>
              <a:chExt cx="552020" cy="185603"/>
            </a:xfrm>
          </p:grpSpPr>
          <p:grpSp>
            <p:nvGrpSpPr>
              <p:cNvPr id="756" name="Группа 318"/>
              <p:cNvGrpSpPr>
                <a:grpSpLocks/>
              </p:cNvGrpSpPr>
              <p:nvPr/>
            </p:nvGrpSpPr>
            <p:grpSpPr bwMode="auto">
              <a:xfrm>
                <a:off x="7783497" y="924632"/>
                <a:ext cx="263327" cy="177744"/>
                <a:chOff x="5785908" y="1384091"/>
                <a:chExt cx="232302" cy="178805"/>
              </a:xfrm>
            </p:grpSpPr>
            <p:sp>
              <p:nvSpPr>
                <p:cNvPr id="688" name="Прямоугольник 687"/>
                <p:cNvSpPr/>
                <p:nvPr/>
              </p:nvSpPr>
              <p:spPr>
                <a:xfrm>
                  <a:off x="5790670" y="1426827"/>
                  <a:ext cx="187657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7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8" name="Группа 315"/>
              <p:cNvGrpSpPr>
                <a:grpSpLocks/>
              </p:cNvGrpSpPr>
              <p:nvPr/>
            </p:nvGrpSpPr>
            <p:grpSpPr bwMode="auto">
              <a:xfrm>
                <a:off x="7494804" y="930979"/>
                <a:ext cx="263328" cy="179256"/>
                <a:chOff x="5785907" y="1384089"/>
                <a:chExt cx="232302" cy="180326"/>
              </a:xfrm>
            </p:grpSpPr>
            <p:sp>
              <p:nvSpPr>
                <p:cNvPr id="686" name="Прямоугольник 685"/>
                <p:cNvSpPr/>
                <p:nvPr/>
              </p:nvSpPr>
              <p:spPr>
                <a:xfrm>
                  <a:off x="5807953" y="1428346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72" name="TextBox 663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89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84" name="Прямоугольник 51"/>
            <p:cNvSpPr>
              <a:spLocks noChangeArrowheads="1"/>
            </p:cNvSpPr>
            <p:nvPr/>
          </p:nvSpPr>
          <p:spPr bwMode="auto">
            <a:xfrm rot="458211">
              <a:off x="4861842" y="4693486"/>
              <a:ext cx="151176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5" name="Прямоугольник 51"/>
            <p:cNvSpPr>
              <a:spLocks noChangeArrowheads="1"/>
            </p:cNvSpPr>
            <p:nvPr/>
          </p:nvSpPr>
          <p:spPr bwMode="auto">
            <a:xfrm rot="241416">
              <a:off x="3180410" y="4534638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6" name="Прямоугольник 51"/>
            <p:cNvSpPr>
              <a:spLocks noChangeArrowheads="1"/>
            </p:cNvSpPr>
            <p:nvPr/>
          </p:nvSpPr>
          <p:spPr bwMode="auto">
            <a:xfrm rot="5563556">
              <a:off x="2931584" y="4912392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7" name="Прямоугольник 51"/>
            <p:cNvSpPr>
              <a:spLocks noChangeArrowheads="1"/>
            </p:cNvSpPr>
            <p:nvPr/>
          </p:nvSpPr>
          <p:spPr bwMode="auto">
            <a:xfrm rot="5809391">
              <a:off x="6775399" y="6925750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8" name="Прямоугольник 51"/>
            <p:cNvSpPr>
              <a:spLocks noChangeArrowheads="1"/>
            </p:cNvSpPr>
            <p:nvPr/>
          </p:nvSpPr>
          <p:spPr bwMode="auto">
            <a:xfrm rot="6104266">
              <a:off x="3702681" y="4805550"/>
              <a:ext cx="1107294" cy="489607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89" name="Прямоугольник 51"/>
            <p:cNvSpPr>
              <a:spLocks noChangeArrowheads="1"/>
            </p:cNvSpPr>
            <p:nvPr/>
          </p:nvSpPr>
          <p:spPr bwMode="auto">
            <a:xfrm rot="6292796">
              <a:off x="4487111" y="5137732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60" name="Группа 336"/>
            <p:cNvGrpSpPr>
              <a:grpSpLocks/>
            </p:cNvGrpSpPr>
            <p:nvPr/>
          </p:nvGrpSpPr>
          <p:grpSpPr bwMode="auto">
            <a:xfrm rot="6343780">
              <a:off x="3356268" y="4896753"/>
              <a:ext cx="553815" cy="235276"/>
              <a:chOff x="7493009" y="924635"/>
              <a:chExt cx="553815" cy="196529"/>
            </a:xfrm>
          </p:grpSpPr>
          <p:grpSp>
            <p:nvGrpSpPr>
              <p:cNvPr id="762" name="Группа 318"/>
              <p:cNvGrpSpPr>
                <a:grpSpLocks/>
              </p:cNvGrpSpPr>
              <p:nvPr/>
            </p:nvGrpSpPr>
            <p:grpSpPr bwMode="auto">
              <a:xfrm>
                <a:off x="7783497" y="924635"/>
                <a:ext cx="263327" cy="167082"/>
                <a:chOff x="5785908" y="1384091"/>
                <a:chExt cx="232302" cy="168079"/>
              </a:xfrm>
            </p:grpSpPr>
            <p:sp>
              <p:nvSpPr>
                <p:cNvPr id="682" name="Прямоугольник 681"/>
                <p:cNvSpPr/>
                <p:nvPr/>
              </p:nvSpPr>
              <p:spPr>
                <a:xfrm>
                  <a:off x="5795648" y="1416101"/>
                  <a:ext cx="180654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6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4" name="Группа 315"/>
              <p:cNvGrpSpPr>
                <a:grpSpLocks/>
              </p:cNvGrpSpPr>
              <p:nvPr/>
            </p:nvGrpSpPr>
            <p:grpSpPr bwMode="auto">
              <a:xfrm>
                <a:off x="7493009" y="930979"/>
                <a:ext cx="265113" cy="190185"/>
                <a:chOff x="5784331" y="1384087"/>
                <a:chExt cx="233877" cy="191320"/>
              </a:xfrm>
            </p:grpSpPr>
            <p:sp>
              <p:nvSpPr>
                <p:cNvPr id="680" name="Прямоугольник 679"/>
                <p:cNvSpPr/>
                <p:nvPr/>
              </p:nvSpPr>
              <p:spPr>
                <a:xfrm>
                  <a:off x="5784331" y="1440672"/>
                  <a:ext cx="182055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66" name="TextBox 657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87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91" name="Прямоугольник 51"/>
            <p:cNvSpPr>
              <a:spLocks noChangeArrowheads="1"/>
            </p:cNvSpPr>
            <p:nvPr/>
          </p:nvSpPr>
          <p:spPr bwMode="auto">
            <a:xfrm rot="6483448">
              <a:off x="3368423" y="4932675"/>
              <a:ext cx="570981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65" name="Группа 336"/>
            <p:cNvGrpSpPr>
              <a:grpSpLocks/>
            </p:cNvGrpSpPr>
            <p:nvPr/>
          </p:nvGrpSpPr>
          <p:grpSpPr bwMode="auto">
            <a:xfrm rot="5245255">
              <a:off x="3977449" y="5221979"/>
              <a:ext cx="552025" cy="237413"/>
              <a:chOff x="7494804" y="924633"/>
              <a:chExt cx="552025" cy="198315"/>
            </a:xfrm>
          </p:grpSpPr>
          <p:grpSp>
            <p:nvGrpSpPr>
              <p:cNvPr id="766" name="Группа 318"/>
              <p:cNvGrpSpPr>
                <a:grpSpLocks/>
              </p:cNvGrpSpPr>
              <p:nvPr/>
            </p:nvGrpSpPr>
            <p:grpSpPr bwMode="auto">
              <a:xfrm>
                <a:off x="7765790" y="924633"/>
                <a:ext cx="281039" cy="165524"/>
                <a:chOff x="5770283" y="1384091"/>
                <a:chExt cx="247927" cy="166512"/>
              </a:xfrm>
            </p:grpSpPr>
            <p:sp>
              <p:nvSpPr>
                <p:cNvPr id="676" name="Прямоугольник 675"/>
                <p:cNvSpPr/>
                <p:nvPr/>
              </p:nvSpPr>
              <p:spPr>
                <a:xfrm>
                  <a:off x="5770283" y="1414534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6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8" name="Группа 315"/>
              <p:cNvGrpSpPr>
                <a:grpSpLocks/>
              </p:cNvGrpSpPr>
              <p:nvPr/>
            </p:nvGrpSpPr>
            <p:grpSpPr bwMode="auto">
              <a:xfrm>
                <a:off x="7494804" y="930986"/>
                <a:ext cx="263328" cy="191962"/>
                <a:chOff x="5785907" y="1384090"/>
                <a:chExt cx="232302" cy="193107"/>
              </a:xfrm>
            </p:grpSpPr>
            <p:sp>
              <p:nvSpPr>
                <p:cNvPr id="674" name="Прямоугольник 673"/>
                <p:cNvSpPr/>
                <p:nvPr/>
              </p:nvSpPr>
              <p:spPr>
                <a:xfrm>
                  <a:off x="5797674" y="1442461"/>
                  <a:ext cx="182055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60" name="TextBox 651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0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70" name="Группа 336"/>
            <p:cNvGrpSpPr>
              <a:grpSpLocks/>
            </p:cNvGrpSpPr>
            <p:nvPr/>
          </p:nvGrpSpPr>
          <p:grpSpPr bwMode="auto">
            <a:xfrm rot="-212612">
              <a:off x="4838007" y="5437594"/>
              <a:ext cx="556417" cy="187462"/>
              <a:chOff x="7490419" y="915791"/>
              <a:chExt cx="556417" cy="156590"/>
            </a:xfrm>
          </p:grpSpPr>
          <p:grpSp>
            <p:nvGrpSpPr>
              <p:cNvPr id="771" name="Группа 318"/>
              <p:cNvGrpSpPr>
                <a:grpSpLocks/>
              </p:cNvGrpSpPr>
              <p:nvPr/>
            </p:nvGrpSpPr>
            <p:grpSpPr bwMode="auto">
              <a:xfrm>
                <a:off x="7777028" y="915791"/>
                <a:ext cx="269808" cy="150248"/>
                <a:chOff x="5780191" y="1375189"/>
                <a:chExt cx="238019" cy="151144"/>
              </a:xfrm>
            </p:grpSpPr>
            <p:sp>
              <p:nvSpPr>
                <p:cNvPr id="670" name="Прямоугольник 669"/>
                <p:cNvSpPr/>
                <p:nvPr/>
              </p:nvSpPr>
              <p:spPr>
                <a:xfrm>
                  <a:off x="5780191" y="1375189"/>
                  <a:ext cx="182066" cy="12005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5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72" name="Группа 315"/>
              <p:cNvGrpSpPr>
                <a:grpSpLocks/>
              </p:cNvGrpSpPr>
              <p:nvPr/>
            </p:nvGrpSpPr>
            <p:grpSpPr bwMode="auto">
              <a:xfrm>
                <a:off x="7490419" y="920887"/>
                <a:ext cx="267676" cy="151494"/>
                <a:chOff x="5782070" y="1373934"/>
                <a:chExt cx="236139" cy="152398"/>
              </a:xfrm>
            </p:grpSpPr>
            <p:sp>
              <p:nvSpPr>
                <p:cNvPr id="668" name="Прямоугольник 667"/>
                <p:cNvSpPr/>
                <p:nvPr/>
              </p:nvSpPr>
              <p:spPr>
                <a:xfrm>
                  <a:off x="5782070" y="1373934"/>
                  <a:ext cx="182066" cy="11738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54" name="TextBox 645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3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73" name="Группа 336"/>
            <p:cNvGrpSpPr>
              <a:grpSpLocks/>
            </p:cNvGrpSpPr>
            <p:nvPr/>
          </p:nvGrpSpPr>
          <p:grpSpPr bwMode="auto">
            <a:xfrm rot="6256108">
              <a:off x="4434117" y="5106101"/>
              <a:ext cx="552031" cy="220500"/>
              <a:chOff x="7494804" y="924635"/>
              <a:chExt cx="552031" cy="184187"/>
            </a:xfrm>
          </p:grpSpPr>
          <p:grpSp>
            <p:nvGrpSpPr>
              <p:cNvPr id="774" name="Группа 318"/>
              <p:cNvGrpSpPr>
                <a:grpSpLocks/>
              </p:cNvGrpSpPr>
              <p:nvPr/>
            </p:nvGrpSpPr>
            <p:grpSpPr bwMode="auto">
              <a:xfrm>
                <a:off x="7782900" y="924635"/>
                <a:ext cx="263935" cy="184187"/>
                <a:chOff x="5785372" y="1384091"/>
                <a:chExt cx="232838" cy="185286"/>
              </a:xfrm>
            </p:grpSpPr>
            <p:sp>
              <p:nvSpPr>
                <p:cNvPr id="664" name="Прямоугольник 663"/>
                <p:cNvSpPr/>
                <p:nvPr/>
              </p:nvSpPr>
              <p:spPr>
                <a:xfrm>
                  <a:off x="5785372" y="1430640"/>
                  <a:ext cx="183455" cy="13873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5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75" name="Группа 315"/>
              <p:cNvGrpSpPr>
                <a:grpSpLocks/>
              </p:cNvGrpSpPr>
              <p:nvPr/>
            </p:nvGrpSpPr>
            <p:grpSpPr bwMode="auto">
              <a:xfrm>
                <a:off x="7494804" y="930987"/>
                <a:ext cx="263328" cy="175061"/>
                <a:chOff x="5785907" y="1384089"/>
                <a:chExt cx="232302" cy="176105"/>
              </a:xfrm>
            </p:grpSpPr>
            <p:sp>
              <p:nvSpPr>
                <p:cNvPr id="662" name="Прямоугольник 661"/>
                <p:cNvSpPr/>
                <p:nvPr/>
              </p:nvSpPr>
              <p:spPr>
                <a:xfrm>
                  <a:off x="5791099" y="1424125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48" name="TextBox 6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89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76" name="Группа 336"/>
            <p:cNvGrpSpPr>
              <a:grpSpLocks/>
            </p:cNvGrpSpPr>
            <p:nvPr/>
          </p:nvGrpSpPr>
          <p:grpSpPr bwMode="auto">
            <a:xfrm rot="8503547">
              <a:off x="5405887" y="5122805"/>
              <a:ext cx="552021" cy="205432"/>
              <a:chOff x="7494803" y="924639"/>
              <a:chExt cx="552021" cy="171601"/>
            </a:xfrm>
          </p:grpSpPr>
          <p:grpSp>
            <p:nvGrpSpPr>
              <p:cNvPr id="778" name="Группа 318"/>
              <p:cNvGrpSpPr>
                <a:grpSpLocks/>
              </p:cNvGrpSpPr>
              <p:nvPr/>
            </p:nvGrpSpPr>
            <p:grpSpPr bwMode="auto">
              <a:xfrm>
                <a:off x="7783497" y="924639"/>
                <a:ext cx="263327" cy="171601"/>
                <a:chOff x="5785908" y="1384095"/>
                <a:chExt cx="232302" cy="172625"/>
              </a:xfrm>
            </p:grpSpPr>
            <p:sp>
              <p:nvSpPr>
                <p:cNvPr id="658" name="Прямоугольник 657"/>
                <p:cNvSpPr/>
                <p:nvPr/>
              </p:nvSpPr>
              <p:spPr>
                <a:xfrm>
                  <a:off x="5791346" y="1421992"/>
                  <a:ext cx="183467" cy="134728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4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80" name="Группа 315"/>
              <p:cNvGrpSpPr>
                <a:grpSpLocks/>
              </p:cNvGrpSpPr>
              <p:nvPr/>
            </p:nvGrpSpPr>
            <p:grpSpPr bwMode="auto">
              <a:xfrm>
                <a:off x="7494803" y="930993"/>
                <a:ext cx="263328" cy="161293"/>
                <a:chOff x="5785906" y="1384096"/>
                <a:chExt cx="232302" cy="162255"/>
              </a:xfrm>
            </p:grpSpPr>
            <p:sp>
              <p:nvSpPr>
                <p:cNvPr id="656" name="Прямоугольник 655"/>
                <p:cNvSpPr/>
                <p:nvPr/>
              </p:nvSpPr>
              <p:spPr>
                <a:xfrm>
                  <a:off x="5812611" y="1410289"/>
                  <a:ext cx="183465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42" name="TextBox 633"/>
                <p:cNvSpPr txBox="1">
                  <a:spLocks noChangeArrowheads="1"/>
                </p:cNvSpPr>
                <p:nvPr/>
              </p:nvSpPr>
              <p:spPr bwMode="auto">
                <a:xfrm>
                  <a:off x="5785906" y="1384096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396" name="Прямоугольник 51"/>
            <p:cNvSpPr>
              <a:spLocks noChangeArrowheads="1"/>
            </p:cNvSpPr>
            <p:nvPr/>
          </p:nvSpPr>
          <p:spPr bwMode="auto">
            <a:xfrm rot="8558315">
              <a:off x="5457786" y="5115148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97" name="Прямоугольник 51"/>
            <p:cNvSpPr>
              <a:spLocks noChangeArrowheads="1"/>
            </p:cNvSpPr>
            <p:nvPr/>
          </p:nvSpPr>
          <p:spPr bwMode="auto">
            <a:xfrm rot="10800000">
              <a:off x="4836918" y="5443542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98" name="Прямоугольник 51"/>
            <p:cNvSpPr>
              <a:spLocks noChangeArrowheads="1"/>
            </p:cNvSpPr>
            <p:nvPr/>
          </p:nvSpPr>
          <p:spPr bwMode="auto">
            <a:xfrm rot="8883127">
              <a:off x="6371374" y="5104698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399" name="Прямоугольник 51"/>
            <p:cNvSpPr>
              <a:spLocks noChangeArrowheads="1"/>
            </p:cNvSpPr>
            <p:nvPr/>
          </p:nvSpPr>
          <p:spPr bwMode="auto">
            <a:xfrm rot="-9974692">
              <a:off x="6949600" y="4991172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82" name="Группа 849"/>
            <p:cNvGrpSpPr>
              <a:grpSpLocks/>
            </p:cNvGrpSpPr>
            <p:nvPr/>
          </p:nvGrpSpPr>
          <p:grpSpPr bwMode="auto">
            <a:xfrm rot="5858217">
              <a:off x="6326990" y="6928960"/>
              <a:ext cx="1523769" cy="174623"/>
              <a:chOff x="6523055" y="911201"/>
              <a:chExt cx="1523769" cy="174623"/>
            </a:xfrm>
          </p:grpSpPr>
          <p:grpSp>
            <p:nvGrpSpPr>
              <p:cNvPr id="784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652" name="Прямоугольник 651"/>
                <p:cNvSpPr/>
                <p:nvPr/>
              </p:nvSpPr>
              <p:spPr>
                <a:xfrm>
                  <a:off x="5788192" y="1416645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3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86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787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650" name="Прямоугольник 649"/>
                  <p:cNvSpPr/>
                  <p:nvPr/>
                </p:nvSpPr>
                <p:spPr>
                  <a:xfrm>
                    <a:off x="5771325" y="1426375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3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88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648" name="Прямоугольник 647"/>
                  <p:cNvSpPr/>
                  <p:nvPr/>
                </p:nvSpPr>
                <p:spPr>
                  <a:xfrm>
                    <a:off x="5789183" y="1435915"/>
                    <a:ext cx="183454" cy="13574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3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90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646" name="Прямоугольник 645"/>
                  <p:cNvSpPr/>
                  <p:nvPr/>
                </p:nvSpPr>
                <p:spPr>
                  <a:xfrm>
                    <a:off x="5783571" y="1416069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32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792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644" name="Прямоугольник 643"/>
                  <p:cNvSpPr/>
                  <p:nvPr/>
                </p:nvSpPr>
                <p:spPr>
                  <a:xfrm>
                    <a:off x="5779176" y="1430197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630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401" name="Прямоугольник 51"/>
            <p:cNvSpPr>
              <a:spLocks noChangeArrowheads="1"/>
            </p:cNvSpPr>
            <p:nvPr/>
          </p:nvSpPr>
          <p:spPr bwMode="auto">
            <a:xfrm rot="5809391">
              <a:off x="6319559" y="6907756"/>
              <a:ext cx="154117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93" name="Группа 336"/>
            <p:cNvGrpSpPr>
              <a:grpSpLocks/>
            </p:cNvGrpSpPr>
            <p:nvPr/>
          </p:nvGrpSpPr>
          <p:grpSpPr bwMode="auto">
            <a:xfrm rot="5400000">
              <a:off x="7467820" y="5642435"/>
              <a:ext cx="552020" cy="193221"/>
              <a:chOff x="7494804" y="924639"/>
              <a:chExt cx="552020" cy="161401"/>
            </a:xfrm>
          </p:grpSpPr>
          <p:grpSp>
            <p:nvGrpSpPr>
              <p:cNvPr id="794" name="Группа 318"/>
              <p:cNvGrpSpPr>
                <a:grpSpLocks/>
              </p:cNvGrpSpPr>
              <p:nvPr/>
            </p:nvGrpSpPr>
            <p:grpSpPr bwMode="auto">
              <a:xfrm>
                <a:off x="7783497" y="924639"/>
                <a:ext cx="263327" cy="156100"/>
                <a:chOff x="5785908" y="1384091"/>
                <a:chExt cx="232302" cy="157031"/>
              </a:xfrm>
            </p:grpSpPr>
            <p:sp>
              <p:nvSpPr>
                <p:cNvPr id="636" name="Прямоугольник 635"/>
                <p:cNvSpPr/>
                <p:nvPr/>
              </p:nvSpPr>
              <p:spPr>
                <a:xfrm>
                  <a:off x="5805226" y="1406387"/>
                  <a:ext cx="180654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2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95" name="Группа 315"/>
              <p:cNvGrpSpPr>
                <a:grpSpLocks/>
              </p:cNvGrpSpPr>
              <p:nvPr/>
            </p:nvGrpSpPr>
            <p:grpSpPr bwMode="auto">
              <a:xfrm>
                <a:off x="7494804" y="930987"/>
                <a:ext cx="263328" cy="155053"/>
                <a:chOff x="5785907" y="1384092"/>
                <a:chExt cx="232302" cy="155978"/>
              </a:xfrm>
            </p:grpSpPr>
            <p:sp>
              <p:nvSpPr>
                <p:cNvPr id="634" name="Прямоугольник 633"/>
                <p:cNvSpPr/>
                <p:nvPr/>
              </p:nvSpPr>
              <p:spPr>
                <a:xfrm>
                  <a:off x="5803626" y="1405335"/>
                  <a:ext cx="180655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2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96" name="Группа 336"/>
            <p:cNvGrpSpPr>
              <a:grpSpLocks/>
            </p:cNvGrpSpPr>
            <p:nvPr/>
          </p:nvGrpSpPr>
          <p:grpSpPr bwMode="auto">
            <a:xfrm rot="5400000">
              <a:off x="7021961" y="5607472"/>
              <a:ext cx="552020" cy="193700"/>
              <a:chOff x="7494804" y="924634"/>
              <a:chExt cx="552020" cy="161801"/>
            </a:xfrm>
          </p:grpSpPr>
          <p:grpSp>
            <p:nvGrpSpPr>
              <p:cNvPr id="797" name="Группа 318"/>
              <p:cNvGrpSpPr>
                <a:grpSpLocks/>
              </p:cNvGrpSpPr>
              <p:nvPr/>
            </p:nvGrpSpPr>
            <p:grpSpPr bwMode="auto">
              <a:xfrm>
                <a:off x="7783497" y="924634"/>
                <a:ext cx="263327" cy="156499"/>
                <a:chOff x="5785908" y="1384091"/>
                <a:chExt cx="232302" cy="157433"/>
              </a:xfrm>
            </p:grpSpPr>
            <p:sp>
              <p:nvSpPr>
                <p:cNvPr id="630" name="Прямоугольник 629"/>
                <p:cNvSpPr/>
                <p:nvPr/>
              </p:nvSpPr>
              <p:spPr>
                <a:xfrm>
                  <a:off x="5805049" y="1406788"/>
                  <a:ext cx="180654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1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98" name="Группа 315"/>
              <p:cNvGrpSpPr>
                <a:grpSpLocks/>
              </p:cNvGrpSpPr>
              <p:nvPr/>
            </p:nvGrpSpPr>
            <p:grpSpPr bwMode="auto">
              <a:xfrm>
                <a:off x="7494804" y="930982"/>
                <a:ext cx="263328" cy="155453"/>
                <a:chOff x="5785907" y="1384092"/>
                <a:chExt cx="232302" cy="156381"/>
              </a:xfrm>
            </p:grpSpPr>
            <p:sp>
              <p:nvSpPr>
                <p:cNvPr id="628" name="Прямоугольник 627"/>
                <p:cNvSpPr/>
                <p:nvPr/>
              </p:nvSpPr>
              <p:spPr>
                <a:xfrm>
                  <a:off x="5803449" y="1405737"/>
                  <a:ext cx="180655" cy="134736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1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00" name="Группа 336"/>
            <p:cNvGrpSpPr>
              <a:grpSpLocks/>
            </p:cNvGrpSpPr>
            <p:nvPr/>
          </p:nvGrpSpPr>
          <p:grpSpPr bwMode="auto">
            <a:xfrm rot="6799916">
              <a:off x="6701826" y="5644639"/>
              <a:ext cx="552019" cy="184470"/>
              <a:chOff x="7494805" y="924639"/>
              <a:chExt cx="552019" cy="154091"/>
            </a:xfrm>
          </p:grpSpPr>
          <p:grpSp>
            <p:nvGrpSpPr>
              <p:cNvPr id="802" name="Группа 318"/>
              <p:cNvGrpSpPr>
                <a:grpSpLocks/>
              </p:cNvGrpSpPr>
              <p:nvPr/>
            </p:nvGrpSpPr>
            <p:grpSpPr bwMode="auto">
              <a:xfrm>
                <a:off x="7783497" y="924639"/>
                <a:ext cx="263327" cy="154091"/>
                <a:chOff x="5785908" y="1384091"/>
                <a:chExt cx="232302" cy="155010"/>
              </a:xfrm>
            </p:grpSpPr>
            <p:sp>
              <p:nvSpPr>
                <p:cNvPr id="624" name="Прямоугольник 623"/>
                <p:cNvSpPr/>
                <p:nvPr/>
              </p:nvSpPr>
              <p:spPr>
                <a:xfrm>
                  <a:off x="5794878" y="1416372"/>
                  <a:ext cx="180654" cy="12272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1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04" name="Группа 315"/>
              <p:cNvGrpSpPr>
                <a:grpSpLocks/>
              </p:cNvGrpSpPr>
              <p:nvPr/>
            </p:nvGrpSpPr>
            <p:grpSpPr bwMode="auto">
              <a:xfrm>
                <a:off x="7494805" y="930984"/>
                <a:ext cx="263328" cy="145440"/>
                <a:chOff x="5785908" y="1384092"/>
                <a:chExt cx="232302" cy="146308"/>
              </a:xfrm>
            </p:grpSpPr>
            <p:sp>
              <p:nvSpPr>
                <p:cNvPr id="622" name="Прямоугольник 621"/>
                <p:cNvSpPr/>
                <p:nvPr/>
              </p:nvSpPr>
              <p:spPr>
                <a:xfrm>
                  <a:off x="5789298" y="1407671"/>
                  <a:ext cx="182055" cy="12272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0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06" name="Группа 336"/>
            <p:cNvGrpSpPr>
              <a:grpSpLocks/>
            </p:cNvGrpSpPr>
            <p:nvPr/>
          </p:nvGrpSpPr>
          <p:grpSpPr bwMode="auto">
            <a:xfrm rot="6799916">
              <a:off x="6164655" y="5775674"/>
              <a:ext cx="552013" cy="182328"/>
              <a:chOff x="7494804" y="924633"/>
              <a:chExt cx="552013" cy="152302"/>
            </a:xfrm>
          </p:grpSpPr>
          <p:grpSp>
            <p:nvGrpSpPr>
              <p:cNvPr id="808" name="Группа 318"/>
              <p:cNvGrpSpPr>
                <a:grpSpLocks/>
              </p:cNvGrpSpPr>
              <p:nvPr/>
            </p:nvGrpSpPr>
            <p:grpSpPr bwMode="auto">
              <a:xfrm>
                <a:off x="7776944" y="924633"/>
                <a:ext cx="269873" cy="141403"/>
                <a:chOff x="5780133" y="1384091"/>
                <a:chExt cx="238077" cy="142247"/>
              </a:xfrm>
            </p:grpSpPr>
            <p:sp>
              <p:nvSpPr>
                <p:cNvPr id="618" name="Прямоугольник 617"/>
                <p:cNvSpPr/>
                <p:nvPr/>
              </p:nvSpPr>
              <p:spPr>
                <a:xfrm>
                  <a:off x="5780133" y="1403209"/>
                  <a:ext cx="182055" cy="12139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0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09" name="Группа 315"/>
              <p:cNvGrpSpPr>
                <a:grpSpLocks/>
              </p:cNvGrpSpPr>
              <p:nvPr/>
            </p:nvGrpSpPr>
            <p:grpSpPr bwMode="auto">
              <a:xfrm>
                <a:off x="7494804" y="930983"/>
                <a:ext cx="263328" cy="145952"/>
                <a:chOff x="5785907" y="1384091"/>
                <a:chExt cx="232302" cy="146823"/>
              </a:xfrm>
            </p:grpSpPr>
            <p:sp>
              <p:nvSpPr>
                <p:cNvPr id="616" name="Прямоугольник 615"/>
                <p:cNvSpPr/>
                <p:nvPr/>
              </p:nvSpPr>
              <p:spPr>
                <a:xfrm>
                  <a:off x="5798126" y="1409519"/>
                  <a:ext cx="183455" cy="12139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60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1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10" name="Группа 849"/>
            <p:cNvGrpSpPr>
              <a:grpSpLocks/>
            </p:cNvGrpSpPr>
            <p:nvPr/>
          </p:nvGrpSpPr>
          <p:grpSpPr bwMode="auto">
            <a:xfrm rot="-516897">
              <a:off x="5337449" y="6062634"/>
              <a:ext cx="861538" cy="174622"/>
              <a:chOff x="7185286" y="911201"/>
              <a:chExt cx="861538" cy="174622"/>
            </a:xfrm>
          </p:grpSpPr>
          <p:grpSp>
            <p:nvGrpSpPr>
              <p:cNvPr id="812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612" name="Прямоугольник 611"/>
                <p:cNvSpPr/>
                <p:nvPr/>
              </p:nvSpPr>
              <p:spPr>
                <a:xfrm>
                  <a:off x="5791310" y="1351048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9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14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15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610" name="Прямоугольник 609"/>
                  <p:cNvSpPr/>
                  <p:nvPr/>
                </p:nvSpPr>
                <p:spPr>
                  <a:xfrm>
                    <a:off x="5790485" y="1347021"/>
                    <a:ext cx="182065" cy="132544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9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16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608" name="Прямоугольник 607"/>
                  <p:cNvSpPr/>
                  <p:nvPr/>
                </p:nvSpPr>
                <p:spPr>
                  <a:xfrm>
                    <a:off x="5772440" y="1345979"/>
                    <a:ext cx="183466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9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17" name="Группа 849"/>
            <p:cNvGrpSpPr>
              <a:grpSpLocks/>
            </p:cNvGrpSpPr>
            <p:nvPr/>
          </p:nvGrpSpPr>
          <p:grpSpPr bwMode="auto">
            <a:xfrm rot="-516897">
              <a:off x="5489849" y="6491262"/>
              <a:ext cx="861538" cy="174622"/>
              <a:chOff x="7185286" y="911201"/>
              <a:chExt cx="861538" cy="174622"/>
            </a:xfrm>
          </p:grpSpPr>
          <p:grpSp>
            <p:nvGrpSpPr>
              <p:cNvPr id="81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602" name="Прямоугольник 601"/>
                <p:cNvSpPr/>
                <p:nvPr/>
              </p:nvSpPr>
              <p:spPr>
                <a:xfrm>
                  <a:off x="5791317" y="1351034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8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19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20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600" name="Прямоугольник 599"/>
                  <p:cNvSpPr/>
                  <p:nvPr/>
                </p:nvSpPr>
                <p:spPr>
                  <a:xfrm>
                    <a:off x="5789204" y="1345298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8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22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98" name="Прямоугольник 597"/>
                  <p:cNvSpPr/>
                  <p:nvPr/>
                </p:nvSpPr>
                <p:spPr>
                  <a:xfrm>
                    <a:off x="5771272" y="1344147"/>
                    <a:ext cx="1834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8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24" name="Группа 849"/>
            <p:cNvGrpSpPr>
              <a:grpSpLocks/>
            </p:cNvGrpSpPr>
            <p:nvPr/>
          </p:nvGrpSpPr>
          <p:grpSpPr bwMode="auto">
            <a:xfrm rot="6264821">
              <a:off x="5733194" y="7131865"/>
              <a:ext cx="861538" cy="174622"/>
              <a:chOff x="7185286" y="911201"/>
              <a:chExt cx="861538" cy="174622"/>
            </a:xfrm>
          </p:grpSpPr>
          <p:grpSp>
            <p:nvGrpSpPr>
              <p:cNvPr id="82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92" name="Прямоугольник 591"/>
                <p:cNvSpPr/>
                <p:nvPr/>
              </p:nvSpPr>
              <p:spPr>
                <a:xfrm>
                  <a:off x="5784031" y="1400354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7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28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30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90" name="Прямоугольник 589"/>
                  <p:cNvSpPr/>
                  <p:nvPr/>
                </p:nvSpPr>
                <p:spPr>
                  <a:xfrm>
                    <a:off x="5786446" y="1417667"/>
                    <a:ext cx="1834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7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31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88" name="Прямоугольник 587"/>
                  <p:cNvSpPr/>
                  <p:nvPr/>
                </p:nvSpPr>
                <p:spPr>
                  <a:xfrm>
                    <a:off x="5772660" y="1432574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7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32" name="Группа 849"/>
            <p:cNvGrpSpPr>
              <a:grpSpLocks/>
            </p:cNvGrpSpPr>
            <p:nvPr/>
          </p:nvGrpSpPr>
          <p:grpSpPr bwMode="auto">
            <a:xfrm rot="4890821">
              <a:off x="5191263" y="7060433"/>
              <a:ext cx="861538" cy="174622"/>
              <a:chOff x="7185286" y="911201"/>
              <a:chExt cx="861538" cy="174622"/>
            </a:xfrm>
          </p:grpSpPr>
          <p:grpSp>
            <p:nvGrpSpPr>
              <p:cNvPr id="834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82" name="Прямоугольник 581"/>
                <p:cNvSpPr/>
                <p:nvPr/>
              </p:nvSpPr>
              <p:spPr>
                <a:xfrm>
                  <a:off x="5778021" y="1416860"/>
                  <a:ext cx="184856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6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36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37" name="Группа 55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80" name="Прямоугольник 579"/>
                  <p:cNvSpPr/>
                  <p:nvPr/>
                </p:nvSpPr>
                <p:spPr>
                  <a:xfrm>
                    <a:off x="5777091" y="1425115"/>
                    <a:ext cx="1806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6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38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78" name="Прямоугольник 577"/>
                  <p:cNvSpPr/>
                  <p:nvPr/>
                </p:nvSpPr>
                <p:spPr>
                  <a:xfrm>
                    <a:off x="5759745" y="1418807"/>
                    <a:ext cx="1834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6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39" name="Группа 849"/>
            <p:cNvGrpSpPr>
              <a:grpSpLocks/>
            </p:cNvGrpSpPr>
            <p:nvPr/>
          </p:nvGrpSpPr>
          <p:grpSpPr bwMode="auto">
            <a:xfrm rot="4830889">
              <a:off x="4472884" y="6962572"/>
              <a:ext cx="1199853" cy="174622"/>
              <a:chOff x="6846971" y="911201"/>
              <a:chExt cx="1199853" cy="174622"/>
            </a:xfrm>
          </p:grpSpPr>
          <p:grpSp>
            <p:nvGrpSpPr>
              <p:cNvPr id="84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72" name="Прямоугольник 571"/>
                <p:cNvSpPr/>
                <p:nvPr/>
              </p:nvSpPr>
              <p:spPr>
                <a:xfrm>
                  <a:off x="5779142" y="1416136"/>
                  <a:ext cx="1834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5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41" name="Группа 1257"/>
              <p:cNvGrpSpPr>
                <a:grpSpLocks/>
              </p:cNvGrpSpPr>
              <p:nvPr/>
            </p:nvGrpSpPr>
            <p:grpSpPr bwMode="auto">
              <a:xfrm>
                <a:off x="6846971" y="917549"/>
                <a:ext cx="911160" cy="168274"/>
                <a:chOff x="4972040" y="1988116"/>
                <a:chExt cx="803805" cy="169278"/>
              </a:xfrm>
            </p:grpSpPr>
            <p:grpSp>
              <p:nvGrpSpPr>
                <p:cNvPr id="842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570" name="Прямоугольник 569"/>
                  <p:cNvSpPr/>
                  <p:nvPr/>
                </p:nvSpPr>
                <p:spPr>
                  <a:xfrm>
                    <a:off x="5762113" y="1417492"/>
                    <a:ext cx="183455" cy="13574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56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44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68" name="Прямоугольник 567"/>
                  <p:cNvSpPr/>
                  <p:nvPr/>
                </p:nvSpPr>
                <p:spPr>
                  <a:xfrm>
                    <a:off x="5757550" y="1408711"/>
                    <a:ext cx="1834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54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46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66" name="Прямоугольник 565"/>
                  <p:cNvSpPr/>
                  <p:nvPr/>
                </p:nvSpPr>
                <p:spPr>
                  <a:xfrm>
                    <a:off x="5769986" y="1417635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52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48" name="Группа 849"/>
            <p:cNvGrpSpPr>
              <a:grpSpLocks/>
            </p:cNvGrpSpPr>
            <p:nvPr/>
          </p:nvGrpSpPr>
          <p:grpSpPr bwMode="auto">
            <a:xfrm rot="6389767">
              <a:off x="6247504" y="7365698"/>
              <a:ext cx="861538" cy="174622"/>
              <a:chOff x="7185286" y="911201"/>
              <a:chExt cx="861538" cy="174622"/>
            </a:xfrm>
          </p:grpSpPr>
          <p:grpSp>
            <p:nvGrpSpPr>
              <p:cNvPr id="85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59" name="Прямоугольник 558"/>
                <p:cNvSpPr/>
                <p:nvPr/>
              </p:nvSpPr>
              <p:spPr>
                <a:xfrm>
                  <a:off x="5777034" y="1409980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2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5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57" name="Прямоугольник 556"/>
                  <p:cNvSpPr/>
                  <p:nvPr/>
                </p:nvSpPr>
                <p:spPr>
                  <a:xfrm>
                    <a:off x="5789837" y="1429481"/>
                    <a:ext cx="169450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4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5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55" name="Прямоугольник 554"/>
                  <p:cNvSpPr/>
                  <p:nvPr/>
                </p:nvSpPr>
                <p:spPr>
                  <a:xfrm>
                    <a:off x="5788342" y="1417956"/>
                    <a:ext cx="168050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4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56" name="Группа 336"/>
            <p:cNvGrpSpPr>
              <a:grpSpLocks/>
            </p:cNvGrpSpPr>
            <p:nvPr/>
          </p:nvGrpSpPr>
          <p:grpSpPr bwMode="auto">
            <a:xfrm rot="5236776">
              <a:off x="6508633" y="6470524"/>
              <a:ext cx="552029" cy="215735"/>
              <a:chOff x="7494804" y="924637"/>
              <a:chExt cx="552029" cy="180207"/>
            </a:xfrm>
          </p:grpSpPr>
          <p:grpSp>
            <p:nvGrpSpPr>
              <p:cNvPr id="858" name="Группа 318"/>
              <p:cNvGrpSpPr>
                <a:grpSpLocks/>
              </p:cNvGrpSpPr>
              <p:nvPr/>
            </p:nvGrpSpPr>
            <p:grpSpPr bwMode="auto">
              <a:xfrm>
                <a:off x="7766279" y="924637"/>
                <a:ext cx="280554" cy="157225"/>
                <a:chOff x="5770711" y="1384091"/>
                <a:chExt cx="247499" cy="158163"/>
              </a:xfrm>
            </p:grpSpPr>
            <p:sp>
              <p:nvSpPr>
                <p:cNvPr id="549" name="Прямоугольник 548"/>
                <p:cNvSpPr/>
                <p:nvPr/>
              </p:nvSpPr>
              <p:spPr>
                <a:xfrm>
                  <a:off x="5770711" y="1406185"/>
                  <a:ext cx="182055" cy="136069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3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1"/>
                  <a:ext cx="232302" cy="14224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59" name="Группа 315"/>
              <p:cNvGrpSpPr>
                <a:grpSpLocks/>
              </p:cNvGrpSpPr>
              <p:nvPr/>
            </p:nvGrpSpPr>
            <p:grpSpPr bwMode="auto">
              <a:xfrm>
                <a:off x="7494804" y="930988"/>
                <a:ext cx="263328" cy="173856"/>
                <a:chOff x="5785907" y="1384092"/>
                <a:chExt cx="232302" cy="174893"/>
              </a:xfrm>
            </p:grpSpPr>
            <p:sp>
              <p:nvSpPr>
                <p:cNvPr id="547" name="Прямоугольник 546"/>
                <p:cNvSpPr/>
                <p:nvPr/>
              </p:nvSpPr>
              <p:spPr>
                <a:xfrm>
                  <a:off x="5798479" y="1424250"/>
                  <a:ext cx="182055" cy="13473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48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860" name="Группа 336"/>
            <p:cNvGrpSpPr>
              <a:grpSpLocks/>
            </p:cNvGrpSpPr>
            <p:nvPr/>
          </p:nvGrpSpPr>
          <p:grpSpPr bwMode="auto">
            <a:xfrm rot="-9513732">
              <a:off x="7910723" y="5843373"/>
              <a:ext cx="552045" cy="205191"/>
              <a:chOff x="7494779" y="924640"/>
              <a:chExt cx="552045" cy="171399"/>
            </a:xfrm>
          </p:grpSpPr>
          <p:grpSp>
            <p:nvGrpSpPr>
              <p:cNvPr id="861" name="Группа 318"/>
              <p:cNvGrpSpPr>
                <a:grpSpLocks/>
              </p:cNvGrpSpPr>
              <p:nvPr/>
            </p:nvGrpSpPr>
            <p:grpSpPr bwMode="auto">
              <a:xfrm>
                <a:off x="7783497" y="924640"/>
                <a:ext cx="263327" cy="166265"/>
                <a:chOff x="5785908" y="1384095"/>
                <a:chExt cx="232302" cy="167257"/>
              </a:xfrm>
            </p:grpSpPr>
            <p:sp>
              <p:nvSpPr>
                <p:cNvPr id="543" name="Прямоугольник 542"/>
                <p:cNvSpPr/>
                <p:nvPr/>
              </p:nvSpPr>
              <p:spPr>
                <a:xfrm>
                  <a:off x="5822778" y="1415290"/>
                  <a:ext cx="183467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2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2" name="Группа 315"/>
              <p:cNvGrpSpPr>
                <a:grpSpLocks/>
              </p:cNvGrpSpPr>
              <p:nvPr/>
            </p:nvGrpSpPr>
            <p:grpSpPr bwMode="auto">
              <a:xfrm>
                <a:off x="7494779" y="930985"/>
                <a:ext cx="263327" cy="165054"/>
                <a:chOff x="5785907" y="1384093"/>
                <a:chExt cx="232302" cy="166039"/>
              </a:xfrm>
            </p:grpSpPr>
            <p:sp>
              <p:nvSpPr>
                <p:cNvPr id="541" name="Прямоугольник 540"/>
                <p:cNvSpPr/>
                <p:nvPr/>
              </p:nvSpPr>
              <p:spPr>
                <a:xfrm>
                  <a:off x="5834583" y="1415405"/>
                  <a:ext cx="182066" cy="134727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3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414" name="Прямоугольник 51"/>
            <p:cNvSpPr>
              <a:spLocks noChangeArrowheads="1"/>
            </p:cNvSpPr>
            <p:nvPr/>
          </p:nvSpPr>
          <p:spPr bwMode="auto">
            <a:xfrm rot="-5400000">
              <a:off x="7516553" y="5640445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15" name="Прямоугольник 51"/>
            <p:cNvSpPr>
              <a:spLocks noChangeArrowheads="1"/>
            </p:cNvSpPr>
            <p:nvPr/>
          </p:nvSpPr>
          <p:spPr bwMode="auto">
            <a:xfrm rot="-5400000">
              <a:off x="7054588" y="5598434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16" name="Прямоугольник 51"/>
            <p:cNvSpPr>
              <a:spLocks noChangeArrowheads="1"/>
            </p:cNvSpPr>
            <p:nvPr/>
          </p:nvSpPr>
          <p:spPr bwMode="auto">
            <a:xfrm rot="-4049587">
              <a:off x="6730735" y="5657774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17" name="Прямоугольник 51"/>
            <p:cNvSpPr>
              <a:spLocks noChangeArrowheads="1"/>
            </p:cNvSpPr>
            <p:nvPr/>
          </p:nvSpPr>
          <p:spPr bwMode="auto">
            <a:xfrm rot="-4049587">
              <a:off x="6173901" y="5787314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18" name="Прямоугольник 51"/>
            <p:cNvSpPr>
              <a:spLocks noChangeArrowheads="1"/>
            </p:cNvSpPr>
            <p:nvPr/>
          </p:nvSpPr>
          <p:spPr bwMode="auto">
            <a:xfrm rot="-388480">
              <a:off x="5325422" y="6072840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863" name="Группа 336"/>
            <p:cNvGrpSpPr>
              <a:grpSpLocks/>
            </p:cNvGrpSpPr>
            <p:nvPr/>
          </p:nvGrpSpPr>
          <p:grpSpPr bwMode="auto">
            <a:xfrm rot="9802100">
              <a:off x="4624945" y="6162128"/>
              <a:ext cx="553191" cy="226827"/>
              <a:chOff x="7494779" y="924643"/>
              <a:chExt cx="553191" cy="189472"/>
            </a:xfrm>
          </p:grpSpPr>
          <p:grpSp>
            <p:nvGrpSpPr>
              <p:cNvPr id="864" name="Группа 318"/>
              <p:cNvGrpSpPr>
                <a:grpSpLocks/>
              </p:cNvGrpSpPr>
              <p:nvPr/>
            </p:nvGrpSpPr>
            <p:grpSpPr bwMode="auto">
              <a:xfrm>
                <a:off x="7783485" y="924643"/>
                <a:ext cx="264485" cy="189472"/>
                <a:chOff x="5785908" y="1384095"/>
                <a:chExt cx="233324" cy="190602"/>
              </a:xfrm>
            </p:grpSpPr>
            <p:sp>
              <p:nvSpPr>
                <p:cNvPr id="537" name="Прямоугольник 536"/>
                <p:cNvSpPr/>
                <p:nvPr/>
              </p:nvSpPr>
              <p:spPr>
                <a:xfrm>
                  <a:off x="5838566" y="1438635"/>
                  <a:ext cx="180666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5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66" name="Группа 315"/>
              <p:cNvGrpSpPr>
                <a:grpSpLocks/>
              </p:cNvGrpSpPr>
              <p:nvPr/>
            </p:nvGrpSpPr>
            <p:grpSpPr bwMode="auto">
              <a:xfrm>
                <a:off x="7494779" y="930987"/>
                <a:ext cx="263327" cy="174144"/>
                <a:chOff x="5785907" y="1384093"/>
                <a:chExt cx="232302" cy="175183"/>
              </a:xfrm>
            </p:grpSpPr>
            <p:sp>
              <p:nvSpPr>
                <p:cNvPr id="535" name="Прямоугольник 534"/>
                <p:cNvSpPr/>
                <p:nvPr/>
              </p:nvSpPr>
              <p:spPr>
                <a:xfrm>
                  <a:off x="5830140" y="1423214"/>
                  <a:ext cx="183467" cy="13606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3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420" name="Прямоугольник 51"/>
            <p:cNvSpPr>
              <a:spLocks noChangeArrowheads="1"/>
            </p:cNvSpPr>
            <p:nvPr/>
          </p:nvSpPr>
          <p:spPr bwMode="auto">
            <a:xfrm rot="4929151">
              <a:off x="4424954" y="6871161"/>
              <a:ext cx="1241529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868" name="Группа 336"/>
            <p:cNvGrpSpPr>
              <a:grpSpLocks/>
            </p:cNvGrpSpPr>
            <p:nvPr/>
          </p:nvGrpSpPr>
          <p:grpSpPr bwMode="auto">
            <a:xfrm rot="1549905">
              <a:off x="7767332" y="6411814"/>
              <a:ext cx="563605" cy="192293"/>
              <a:chOff x="7483215" y="913869"/>
              <a:chExt cx="563605" cy="160625"/>
            </a:xfrm>
          </p:grpSpPr>
          <p:grpSp>
            <p:nvGrpSpPr>
              <p:cNvPr id="870" name="Группа 318"/>
              <p:cNvGrpSpPr>
                <a:grpSpLocks/>
              </p:cNvGrpSpPr>
              <p:nvPr/>
            </p:nvGrpSpPr>
            <p:grpSpPr bwMode="auto">
              <a:xfrm>
                <a:off x="7764293" y="913869"/>
                <a:ext cx="282527" cy="152164"/>
                <a:chOff x="5768970" y="1373261"/>
                <a:chExt cx="249240" cy="153072"/>
              </a:xfrm>
            </p:grpSpPr>
            <p:sp>
              <p:nvSpPr>
                <p:cNvPr id="531" name="Прямоугольник 530"/>
                <p:cNvSpPr/>
                <p:nvPr/>
              </p:nvSpPr>
              <p:spPr>
                <a:xfrm>
                  <a:off x="5768970" y="1373261"/>
                  <a:ext cx="182066" cy="13873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84094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2" name="Группа 315"/>
              <p:cNvGrpSpPr>
                <a:grpSpLocks/>
              </p:cNvGrpSpPr>
              <p:nvPr/>
            </p:nvGrpSpPr>
            <p:grpSpPr bwMode="auto">
              <a:xfrm>
                <a:off x="7483215" y="930988"/>
                <a:ext cx="274901" cy="143506"/>
                <a:chOff x="5775697" y="1384092"/>
                <a:chExt cx="242512" cy="144362"/>
              </a:xfrm>
            </p:grpSpPr>
            <p:sp>
              <p:nvSpPr>
                <p:cNvPr id="529" name="Прямоугольник 528"/>
                <p:cNvSpPr/>
                <p:nvPr/>
              </p:nvSpPr>
              <p:spPr>
                <a:xfrm>
                  <a:off x="5775697" y="1391059"/>
                  <a:ext cx="180666" cy="13739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84092"/>
                  <a:ext cx="232302" cy="14223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8422" name="Прямоугольник 51"/>
            <p:cNvSpPr>
              <a:spLocks noChangeArrowheads="1"/>
            </p:cNvSpPr>
            <p:nvPr/>
          </p:nvSpPr>
          <p:spPr bwMode="auto">
            <a:xfrm rot="-1051490">
              <a:off x="4661841" y="6197973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3" name="Прямоугольник 51"/>
            <p:cNvSpPr>
              <a:spLocks noChangeArrowheads="1"/>
            </p:cNvSpPr>
            <p:nvPr/>
          </p:nvSpPr>
          <p:spPr bwMode="auto">
            <a:xfrm rot="-427199">
              <a:off x="5477822" y="6491981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4" name="Прямоугольник 51"/>
            <p:cNvSpPr>
              <a:spLocks noChangeArrowheads="1"/>
            </p:cNvSpPr>
            <p:nvPr/>
          </p:nvSpPr>
          <p:spPr bwMode="auto">
            <a:xfrm rot="6165337">
              <a:off x="5726462" y="7114723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5" name="Прямоугольник 51"/>
            <p:cNvSpPr>
              <a:spLocks noChangeArrowheads="1"/>
            </p:cNvSpPr>
            <p:nvPr/>
          </p:nvSpPr>
          <p:spPr bwMode="auto">
            <a:xfrm rot="4777866">
              <a:off x="5213079" y="7060733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6" name="Прямоугольник 51"/>
            <p:cNvSpPr>
              <a:spLocks noChangeArrowheads="1"/>
            </p:cNvSpPr>
            <p:nvPr/>
          </p:nvSpPr>
          <p:spPr bwMode="auto">
            <a:xfrm rot="6444637">
              <a:off x="6243154" y="7330489"/>
              <a:ext cx="867900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7" name="Прямоугольник 51"/>
            <p:cNvSpPr>
              <a:spLocks noChangeArrowheads="1"/>
            </p:cNvSpPr>
            <p:nvPr/>
          </p:nvSpPr>
          <p:spPr bwMode="auto">
            <a:xfrm rot="-5626351">
              <a:off x="6549695" y="6461220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28" name="Прямоугольник 51"/>
            <p:cNvSpPr>
              <a:spLocks noChangeArrowheads="1"/>
            </p:cNvSpPr>
            <p:nvPr/>
          </p:nvSpPr>
          <p:spPr bwMode="auto">
            <a:xfrm rot="1405447">
              <a:off x="7776373" y="6408629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874" name="Группа 849"/>
            <p:cNvGrpSpPr>
              <a:grpSpLocks/>
            </p:cNvGrpSpPr>
            <p:nvPr/>
          </p:nvGrpSpPr>
          <p:grpSpPr bwMode="auto">
            <a:xfrm rot="2691437">
              <a:off x="8389171" y="6419259"/>
              <a:ext cx="861538" cy="174622"/>
              <a:chOff x="7185286" y="911201"/>
              <a:chExt cx="861538" cy="174622"/>
            </a:xfrm>
          </p:grpSpPr>
          <p:grpSp>
            <p:nvGrpSpPr>
              <p:cNvPr id="875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25" name="Прямоугольник 524"/>
                <p:cNvSpPr/>
                <p:nvPr/>
              </p:nvSpPr>
              <p:spPr>
                <a:xfrm>
                  <a:off x="5785581" y="141063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76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77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23" name="Прямоугольник 522"/>
                  <p:cNvSpPr/>
                  <p:nvPr/>
                </p:nvSpPr>
                <p:spPr>
                  <a:xfrm>
                    <a:off x="5764720" y="1386880"/>
                    <a:ext cx="180664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0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78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21" name="Прямоугольник 520"/>
                  <p:cNvSpPr/>
                  <p:nvPr/>
                </p:nvSpPr>
                <p:spPr>
                  <a:xfrm>
                    <a:off x="5767741" y="1395006"/>
                    <a:ext cx="182065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50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79" name="Группа 849"/>
            <p:cNvGrpSpPr>
              <a:grpSpLocks/>
            </p:cNvGrpSpPr>
            <p:nvPr/>
          </p:nvGrpSpPr>
          <p:grpSpPr bwMode="auto">
            <a:xfrm rot="2691437">
              <a:off x="8194361" y="6936409"/>
              <a:ext cx="861538" cy="174622"/>
              <a:chOff x="7185286" y="911201"/>
              <a:chExt cx="861538" cy="174622"/>
            </a:xfrm>
          </p:grpSpPr>
          <p:grpSp>
            <p:nvGrpSpPr>
              <p:cNvPr id="88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15" name="Прямоугольник 514"/>
                <p:cNvSpPr/>
                <p:nvPr/>
              </p:nvSpPr>
              <p:spPr>
                <a:xfrm>
                  <a:off x="5763363" y="139196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5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82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884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13" name="Прямоугольник 512"/>
                  <p:cNvSpPr/>
                  <p:nvPr/>
                </p:nvSpPr>
                <p:spPr>
                  <a:xfrm>
                    <a:off x="5775651" y="1373923"/>
                    <a:ext cx="166659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9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86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511" name="Прямоугольник 510"/>
                  <p:cNvSpPr/>
                  <p:nvPr/>
                </p:nvSpPr>
                <p:spPr>
                  <a:xfrm>
                    <a:off x="5781055" y="1385439"/>
                    <a:ext cx="165259" cy="134142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9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88" name="Группа 849"/>
            <p:cNvGrpSpPr>
              <a:grpSpLocks/>
            </p:cNvGrpSpPr>
            <p:nvPr/>
          </p:nvGrpSpPr>
          <p:grpSpPr bwMode="auto">
            <a:xfrm rot="2986538">
              <a:off x="8979683" y="7315745"/>
              <a:ext cx="1523775" cy="174623"/>
              <a:chOff x="6523049" y="911201"/>
              <a:chExt cx="1523775" cy="174623"/>
            </a:xfrm>
          </p:grpSpPr>
          <p:grpSp>
            <p:nvGrpSpPr>
              <p:cNvPr id="89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505" name="Прямоугольник 504"/>
                <p:cNvSpPr/>
                <p:nvPr/>
              </p:nvSpPr>
              <p:spPr>
                <a:xfrm>
                  <a:off x="5757160" y="1390862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4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891" name="Группа 1257"/>
              <p:cNvGrpSpPr>
                <a:grpSpLocks/>
              </p:cNvGrpSpPr>
              <p:nvPr/>
            </p:nvGrpSpPr>
            <p:grpSpPr bwMode="auto">
              <a:xfrm>
                <a:off x="6523049" y="917549"/>
                <a:ext cx="1235076" cy="168275"/>
                <a:chOff x="4686288" y="1988116"/>
                <a:chExt cx="1089557" cy="169279"/>
              </a:xfrm>
            </p:grpSpPr>
            <p:grpSp>
              <p:nvGrpSpPr>
                <p:cNvPr id="892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503" name="Прямоугольник 502"/>
                  <p:cNvSpPr/>
                  <p:nvPr/>
                </p:nvSpPr>
                <p:spPr>
                  <a:xfrm>
                    <a:off x="5749232" y="1384485"/>
                    <a:ext cx="1848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8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94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501" name="Прямоугольник 500"/>
                  <p:cNvSpPr/>
                  <p:nvPr/>
                </p:nvSpPr>
                <p:spPr>
                  <a:xfrm>
                    <a:off x="5737047" y="1388074"/>
                    <a:ext cx="1792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8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96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499" name="Прямоугольник 498"/>
                  <p:cNvSpPr/>
                  <p:nvPr/>
                </p:nvSpPr>
                <p:spPr>
                  <a:xfrm>
                    <a:off x="5736767" y="1386884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8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897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497" name="Прямоугольник 496"/>
                  <p:cNvSpPr/>
                  <p:nvPr/>
                </p:nvSpPr>
                <p:spPr>
                  <a:xfrm>
                    <a:off x="5750536" y="1386288"/>
                    <a:ext cx="1806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8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898" name="Группа 849"/>
            <p:cNvGrpSpPr>
              <a:grpSpLocks/>
            </p:cNvGrpSpPr>
            <p:nvPr/>
          </p:nvGrpSpPr>
          <p:grpSpPr bwMode="auto">
            <a:xfrm rot="2986538">
              <a:off x="8697922" y="7780280"/>
              <a:ext cx="1523769" cy="174623"/>
              <a:chOff x="6523055" y="911201"/>
              <a:chExt cx="1523769" cy="174623"/>
            </a:xfrm>
          </p:grpSpPr>
          <p:grpSp>
            <p:nvGrpSpPr>
              <p:cNvPr id="89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489" name="Прямоугольник 488"/>
                <p:cNvSpPr/>
                <p:nvPr/>
              </p:nvSpPr>
              <p:spPr>
                <a:xfrm>
                  <a:off x="5769345" y="1382776"/>
                  <a:ext cx="1820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4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00" name="Группа 1257"/>
              <p:cNvGrpSpPr>
                <a:grpSpLocks/>
              </p:cNvGrpSpPr>
              <p:nvPr/>
            </p:nvGrpSpPr>
            <p:grpSpPr bwMode="auto">
              <a:xfrm>
                <a:off x="6523055" y="917549"/>
                <a:ext cx="1235077" cy="168275"/>
                <a:chOff x="4686288" y="1988116"/>
                <a:chExt cx="1089557" cy="169279"/>
              </a:xfrm>
            </p:grpSpPr>
            <p:grpSp>
              <p:nvGrpSpPr>
                <p:cNvPr id="901" name="Группа 311"/>
                <p:cNvGrpSpPr>
                  <a:grpSpLocks/>
                </p:cNvGrpSpPr>
                <p:nvPr/>
              </p:nvGrpSpPr>
              <p:grpSpPr bwMode="auto">
                <a:xfrm>
                  <a:off x="4972040" y="1988117"/>
                  <a:ext cx="232302" cy="169277"/>
                  <a:chOff x="5785908" y="1370575"/>
                  <a:chExt cx="232302" cy="169277"/>
                </a:xfrm>
              </p:grpSpPr>
              <p:sp>
                <p:nvSpPr>
                  <p:cNvPr id="487" name="Прямоугольник 486"/>
                  <p:cNvSpPr/>
                  <p:nvPr/>
                </p:nvSpPr>
                <p:spPr>
                  <a:xfrm>
                    <a:off x="5767993" y="1379305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73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23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902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485" name="Прямоугольник 484"/>
                  <p:cNvSpPr/>
                  <p:nvPr/>
                </p:nvSpPr>
                <p:spPr>
                  <a:xfrm>
                    <a:off x="5746589" y="1382239"/>
                    <a:ext cx="1848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71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90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483" name="Прямоугольник 482"/>
                  <p:cNvSpPr/>
                  <p:nvPr/>
                </p:nvSpPr>
                <p:spPr>
                  <a:xfrm>
                    <a:off x="5746563" y="1386957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69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906" name="Группа 318"/>
                <p:cNvGrpSpPr>
                  <a:grpSpLocks/>
                </p:cNvGrpSpPr>
                <p:nvPr/>
              </p:nvGrpSpPr>
              <p:grpSpPr bwMode="auto">
                <a:xfrm>
                  <a:off x="4686288" y="1988118"/>
                  <a:ext cx="232302" cy="169277"/>
                  <a:chOff x="5785908" y="1370576"/>
                  <a:chExt cx="232302" cy="169277"/>
                </a:xfrm>
              </p:grpSpPr>
              <p:sp>
                <p:nvSpPr>
                  <p:cNvPr id="481" name="Прямоугольник 480"/>
                  <p:cNvSpPr/>
                  <p:nvPr/>
                </p:nvSpPr>
                <p:spPr>
                  <a:xfrm>
                    <a:off x="5762715" y="1378201"/>
                    <a:ext cx="180654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6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8" y="1370576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25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sp>
          <p:nvSpPr>
            <p:cNvPr id="48433" name="Прямоугольник 51"/>
            <p:cNvSpPr>
              <a:spLocks noChangeArrowheads="1"/>
            </p:cNvSpPr>
            <p:nvPr/>
          </p:nvSpPr>
          <p:spPr bwMode="auto">
            <a:xfrm rot="1405447">
              <a:off x="7928773" y="5868481"/>
              <a:ext cx="506632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34" name="Прямоугольник 51"/>
            <p:cNvSpPr>
              <a:spLocks noChangeArrowheads="1"/>
            </p:cNvSpPr>
            <p:nvPr/>
          </p:nvSpPr>
          <p:spPr bwMode="auto">
            <a:xfrm rot="2767488">
              <a:off x="8418867" y="6418756"/>
              <a:ext cx="811868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35" name="Прямоугольник 51"/>
            <p:cNvSpPr>
              <a:spLocks noChangeArrowheads="1"/>
            </p:cNvSpPr>
            <p:nvPr/>
          </p:nvSpPr>
          <p:spPr bwMode="auto">
            <a:xfrm rot="2767488">
              <a:off x="8204553" y="6913107"/>
              <a:ext cx="811868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36" name="Прямоугольник 51"/>
            <p:cNvSpPr>
              <a:spLocks noChangeArrowheads="1"/>
            </p:cNvSpPr>
            <p:nvPr/>
          </p:nvSpPr>
          <p:spPr bwMode="auto">
            <a:xfrm rot="3015493">
              <a:off x="8541951" y="8103723"/>
              <a:ext cx="2426203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8437" name="Прямоугольник 51"/>
            <p:cNvSpPr>
              <a:spLocks noChangeArrowheads="1"/>
            </p:cNvSpPr>
            <p:nvPr/>
          </p:nvSpPr>
          <p:spPr bwMode="auto">
            <a:xfrm rot="2968166">
              <a:off x="8820463" y="7671109"/>
              <a:ext cx="2446957" cy="196850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908" name="Группа 849"/>
            <p:cNvGrpSpPr>
              <a:grpSpLocks/>
            </p:cNvGrpSpPr>
            <p:nvPr/>
          </p:nvGrpSpPr>
          <p:grpSpPr bwMode="auto">
            <a:xfrm rot="3087254">
              <a:off x="9889369" y="8776713"/>
              <a:ext cx="861538" cy="174622"/>
              <a:chOff x="7185286" y="911201"/>
              <a:chExt cx="861538" cy="174622"/>
            </a:xfrm>
          </p:grpSpPr>
          <p:grpSp>
            <p:nvGrpSpPr>
              <p:cNvPr id="91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473" name="Прямоугольник 472"/>
                <p:cNvSpPr/>
                <p:nvPr/>
              </p:nvSpPr>
              <p:spPr>
                <a:xfrm>
                  <a:off x="5769400" y="1383684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4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12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913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471" name="Прямоугольник 470"/>
                  <p:cNvSpPr/>
                  <p:nvPr/>
                </p:nvSpPr>
                <p:spPr>
                  <a:xfrm>
                    <a:off x="5760043" y="1412260"/>
                    <a:ext cx="180655" cy="135747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5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914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469" name="Прямоугольник 468"/>
                  <p:cNvSpPr/>
                  <p:nvPr/>
                </p:nvSpPr>
                <p:spPr>
                  <a:xfrm>
                    <a:off x="5755653" y="1387880"/>
                    <a:ext cx="1834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5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  <p:grpSp>
          <p:nvGrpSpPr>
            <p:cNvPr id="915" name="Группа 849"/>
            <p:cNvGrpSpPr>
              <a:grpSpLocks/>
            </p:cNvGrpSpPr>
            <p:nvPr/>
          </p:nvGrpSpPr>
          <p:grpSpPr bwMode="auto">
            <a:xfrm rot="3087254">
              <a:off x="10164400" y="8319315"/>
              <a:ext cx="861538" cy="174622"/>
              <a:chOff x="7185286" y="911201"/>
              <a:chExt cx="861538" cy="174622"/>
            </a:xfrm>
          </p:grpSpPr>
          <p:grpSp>
            <p:nvGrpSpPr>
              <p:cNvPr id="91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463" name="Прямоугольник 462"/>
                <p:cNvSpPr/>
                <p:nvPr/>
              </p:nvSpPr>
              <p:spPr>
                <a:xfrm>
                  <a:off x="5773715" y="1388100"/>
                  <a:ext cx="180655" cy="134150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84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917" name="Группа 1257"/>
              <p:cNvGrpSpPr>
                <a:grpSpLocks/>
              </p:cNvGrpSpPr>
              <p:nvPr/>
            </p:nvGrpSpPr>
            <p:grpSpPr bwMode="auto">
              <a:xfrm>
                <a:off x="7185286" y="917549"/>
                <a:ext cx="572845" cy="168274"/>
                <a:chOff x="5270494" y="1988116"/>
                <a:chExt cx="505351" cy="169278"/>
              </a:xfrm>
            </p:grpSpPr>
            <p:grpSp>
              <p:nvGrpSpPr>
                <p:cNvPr id="918" name="Группа 312"/>
                <p:cNvGrpSpPr>
                  <a:grpSpLocks/>
                </p:cNvGrpSpPr>
                <p:nvPr/>
              </p:nvGrpSpPr>
              <p:grpSpPr bwMode="auto">
                <a:xfrm>
                  <a:off x="5270494" y="1988116"/>
                  <a:ext cx="232302" cy="169277"/>
                  <a:chOff x="5785910" y="1370574"/>
                  <a:chExt cx="232302" cy="169277"/>
                </a:xfrm>
              </p:grpSpPr>
              <p:sp>
                <p:nvSpPr>
                  <p:cNvPr id="461" name="Прямоугольник 460"/>
                  <p:cNvSpPr/>
                  <p:nvPr/>
                </p:nvSpPr>
                <p:spPr>
                  <a:xfrm>
                    <a:off x="5762006" y="1410869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47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10" y="1370574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21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  <p:grpSp>
              <p:nvGrpSpPr>
                <p:cNvPr id="920" name="Группа 315"/>
                <p:cNvGrpSpPr>
                  <a:grpSpLocks/>
                </p:cNvGrpSpPr>
                <p:nvPr/>
              </p:nvGrpSpPr>
              <p:grpSpPr bwMode="auto">
                <a:xfrm>
                  <a:off x="5543543" y="1988117"/>
                  <a:ext cx="232302" cy="169277"/>
                  <a:chOff x="5785907" y="1370575"/>
                  <a:chExt cx="232302" cy="169277"/>
                </a:xfrm>
              </p:grpSpPr>
              <p:sp>
                <p:nvSpPr>
                  <p:cNvPr id="459" name="Прямоугольник 458"/>
                  <p:cNvSpPr/>
                  <p:nvPr/>
                </p:nvSpPr>
                <p:spPr>
                  <a:xfrm>
                    <a:off x="5758153" y="1392052"/>
                    <a:ext cx="182055" cy="134150"/>
                  </a:xfrm>
                  <a:prstGeom prst="rect">
                    <a:avLst/>
                  </a:prstGeom>
                  <a:noFill/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lIns="128016" tIns="64008" rIns="128016" bIns="64008" anchor="ctr"/>
                  <a:lstStyle/>
                  <a:p>
                    <a:pPr algn="ctr" defTabSz="1280160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48445" name="TextBox 939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785907" y="1370575"/>
                    <a:ext cx="232302" cy="169277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>
                    <a:spAutoFit/>
                  </a:bodyPr>
                  <a:lstStyle/>
                  <a:p>
                    <a:pPr algn="ctr"/>
                    <a:r>
                      <a:rPr lang="ru-RU" sz="50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rPr>
                      <a:t>19</a:t>
                    </a:r>
                    <a:endParaRPr lang="ru-RU" sz="4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</p:grpSp>
      </p:grpSp>
      <p:graphicFrame>
        <p:nvGraphicFramePr>
          <p:cNvPr id="296" name="Group 600"/>
          <p:cNvGraphicFramePr>
            <a:graphicFrameLocks noGrp="1"/>
          </p:cNvGraphicFramePr>
          <p:nvPr/>
        </p:nvGraphicFramePr>
        <p:xfrm>
          <a:off x="6615115" y="1585890"/>
          <a:ext cx="6186485" cy="960120"/>
        </p:xfrm>
        <a:graphic>
          <a:graphicData uri="http://schemas.openxmlformats.org/drawingml/2006/table">
            <a:tbl>
              <a:tblPr/>
              <a:tblGrid>
                <a:gridCol w="1097915"/>
                <a:gridCol w="5088570"/>
              </a:tblGrid>
              <a:tr h="128360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0412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24768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 было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зону возможного подтопления попадают 12 домов в с.п. Катар-Юрт Ачхой-Мартановского района. Эвакуации подлежат 69 человека. Эвакуация будет проводиться </a:t>
                      </a:r>
                      <a:r>
                        <a:rPr lang="ru-RU" sz="9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силы автоколонна №3 (20 ед. техники)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Размещение населения из зоны затопления будет осуществляться в Доме быта . В случае, если ЧС будет носить затяжной характер – по родственникам в близлежащие населенные пункты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5">
                        <a:lumMod val="9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48148" name="Полилиния 299"/>
          <p:cNvSpPr>
            <a:spLocks noChangeArrowheads="1"/>
          </p:cNvSpPr>
          <p:nvPr/>
        </p:nvSpPr>
        <p:spPr bwMode="auto">
          <a:xfrm>
            <a:off x="609600" y="5191125"/>
            <a:ext cx="11791950" cy="1247775"/>
          </a:xfrm>
          <a:custGeom>
            <a:avLst/>
            <a:gdLst>
              <a:gd name="T0" fmla="*/ 11791950 w 11791950"/>
              <a:gd name="T1" fmla="*/ 1247775 h 1247775"/>
              <a:gd name="T2" fmla="*/ 10172702 w 11791950"/>
              <a:gd name="T3" fmla="*/ 790575 h 1247775"/>
              <a:gd name="T4" fmla="*/ 8896350 w 11791950"/>
              <a:gd name="T5" fmla="*/ 409575 h 1247775"/>
              <a:gd name="T6" fmla="*/ 8362951 w 11791950"/>
              <a:gd name="T7" fmla="*/ 161925 h 1247775"/>
              <a:gd name="T8" fmla="*/ 7372351 w 11791950"/>
              <a:gd name="T9" fmla="*/ 9525 h 1247775"/>
              <a:gd name="T10" fmla="*/ 6191251 w 11791950"/>
              <a:gd name="T11" fmla="*/ 104775 h 1247775"/>
              <a:gd name="T12" fmla="*/ 5334003 w 11791950"/>
              <a:gd name="T13" fmla="*/ 371475 h 1247775"/>
              <a:gd name="T14" fmla="*/ 5048251 w 11791950"/>
              <a:gd name="T15" fmla="*/ 638175 h 1247775"/>
              <a:gd name="T16" fmla="*/ 4400551 w 11791950"/>
              <a:gd name="T17" fmla="*/ 733425 h 1247775"/>
              <a:gd name="T18" fmla="*/ 3543330 w 11791950"/>
              <a:gd name="T19" fmla="*/ 828675 h 1247775"/>
              <a:gd name="T20" fmla="*/ 2724151 w 11791950"/>
              <a:gd name="T21" fmla="*/ 904875 h 1247775"/>
              <a:gd name="T22" fmla="*/ 2266951 w 11791950"/>
              <a:gd name="T23" fmla="*/ 962025 h 1247775"/>
              <a:gd name="T24" fmla="*/ 2038365 w 11791950"/>
              <a:gd name="T25" fmla="*/ 1038225 h 1247775"/>
              <a:gd name="T26" fmla="*/ 1485915 w 11791950"/>
              <a:gd name="T27" fmla="*/ 1038225 h 1247775"/>
              <a:gd name="T28" fmla="*/ 857250 w 11791950"/>
              <a:gd name="T29" fmla="*/ 923925 h 1247775"/>
              <a:gd name="T30" fmla="*/ 438150 w 11791950"/>
              <a:gd name="T31" fmla="*/ 638175 h 1247775"/>
              <a:gd name="T32" fmla="*/ 0 w 11791950"/>
              <a:gd name="T33" fmla="*/ 352425 h 124777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1791950"/>
              <a:gd name="T52" fmla="*/ 0 h 1247775"/>
              <a:gd name="T53" fmla="*/ 11791950 w 11791950"/>
              <a:gd name="T54" fmla="*/ 1247775 h 124777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1791950" h="1247775">
                <a:moveTo>
                  <a:pt x="11791950" y="1247775"/>
                </a:moveTo>
                <a:lnTo>
                  <a:pt x="10172700" y="790575"/>
                </a:lnTo>
                <a:cubicBezTo>
                  <a:pt x="9690100" y="650875"/>
                  <a:pt x="9197975" y="514350"/>
                  <a:pt x="8896350" y="409575"/>
                </a:cubicBezTo>
                <a:cubicBezTo>
                  <a:pt x="8594725" y="304800"/>
                  <a:pt x="8616950" y="228600"/>
                  <a:pt x="8362950" y="161925"/>
                </a:cubicBezTo>
                <a:cubicBezTo>
                  <a:pt x="8108950" y="95250"/>
                  <a:pt x="7734300" y="19050"/>
                  <a:pt x="7372350" y="9525"/>
                </a:cubicBezTo>
                <a:cubicBezTo>
                  <a:pt x="7010400" y="0"/>
                  <a:pt x="6530975" y="44450"/>
                  <a:pt x="6191250" y="104775"/>
                </a:cubicBezTo>
                <a:cubicBezTo>
                  <a:pt x="5851525" y="165100"/>
                  <a:pt x="5524500" y="282575"/>
                  <a:pt x="5334000" y="371475"/>
                </a:cubicBezTo>
                <a:cubicBezTo>
                  <a:pt x="5143500" y="460375"/>
                  <a:pt x="5203825" y="577850"/>
                  <a:pt x="5048250" y="638175"/>
                </a:cubicBezTo>
                <a:cubicBezTo>
                  <a:pt x="4892675" y="698500"/>
                  <a:pt x="4651375" y="701675"/>
                  <a:pt x="4400550" y="733425"/>
                </a:cubicBezTo>
                <a:cubicBezTo>
                  <a:pt x="4149725" y="765175"/>
                  <a:pt x="3543300" y="828675"/>
                  <a:pt x="3543300" y="828675"/>
                </a:cubicBezTo>
                <a:lnTo>
                  <a:pt x="2724150" y="904875"/>
                </a:lnTo>
                <a:cubicBezTo>
                  <a:pt x="2511425" y="927100"/>
                  <a:pt x="2381250" y="939800"/>
                  <a:pt x="2266950" y="962025"/>
                </a:cubicBezTo>
                <a:cubicBezTo>
                  <a:pt x="2152650" y="984250"/>
                  <a:pt x="2168525" y="1025525"/>
                  <a:pt x="2038350" y="1038225"/>
                </a:cubicBezTo>
                <a:cubicBezTo>
                  <a:pt x="1908175" y="1050925"/>
                  <a:pt x="1682750" y="1057275"/>
                  <a:pt x="1485900" y="1038225"/>
                </a:cubicBezTo>
                <a:cubicBezTo>
                  <a:pt x="1289050" y="1019175"/>
                  <a:pt x="1031875" y="990600"/>
                  <a:pt x="857250" y="923925"/>
                </a:cubicBezTo>
                <a:cubicBezTo>
                  <a:pt x="682625" y="857250"/>
                  <a:pt x="581025" y="733425"/>
                  <a:pt x="438150" y="638175"/>
                </a:cubicBezTo>
                <a:cubicBezTo>
                  <a:pt x="295275" y="542925"/>
                  <a:pt x="147637" y="447675"/>
                  <a:pt x="0" y="352425"/>
                </a:cubicBezTo>
              </a:path>
            </a:pathLst>
          </a:custGeom>
          <a:noFill/>
          <a:ln w="25400" algn="ctr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8149" name="Полилиния 300"/>
          <p:cNvSpPr>
            <a:spLocks noChangeArrowheads="1"/>
          </p:cNvSpPr>
          <p:nvPr/>
        </p:nvSpPr>
        <p:spPr bwMode="auto">
          <a:xfrm>
            <a:off x="685800" y="5168900"/>
            <a:ext cx="11715750" cy="1250950"/>
          </a:xfrm>
          <a:custGeom>
            <a:avLst/>
            <a:gdLst>
              <a:gd name="T0" fmla="*/ 11715750 w 11715750"/>
              <a:gd name="T1" fmla="*/ 1250950 h 1250950"/>
              <a:gd name="T2" fmla="*/ 10287006 w 11715750"/>
              <a:gd name="T3" fmla="*/ 831850 h 1250950"/>
              <a:gd name="T4" fmla="*/ 9201150 w 11715750"/>
              <a:gd name="T5" fmla="*/ 527050 h 1250950"/>
              <a:gd name="T6" fmla="*/ 8743949 w 11715750"/>
              <a:gd name="T7" fmla="*/ 374650 h 1250950"/>
              <a:gd name="T8" fmla="*/ 8382003 w 11715750"/>
              <a:gd name="T9" fmla="*/ 184150 h 1250950"/>
              <a:gd name="T10" fmla="*/ 7277103 w 11715750"/>
              <a:gd name="T11" fmla="*/ 12700 h 1250950"/>
              <a:gd name="T12" fmla="*/ 6115051 w 11715750"/>
              <a:gd name="T13" fmla="*/ 107950 h 1250950"/>
              <a:gd name="T14" fmla="*/ 5257803 w 11715750"/>
              <a:gd name="T15" fmla="*/ 431800 h 1250950"/>
              <a:gd name="T16" fmla="*/ 5010151 w 11715750"/>
              <a:gd name="T17" fmla="*/ 584200 h 1250950"/>
              <a:gd name="T18" fmla="*/ 4095780 w 11715750"/>
              <a:gd name="T19" fmla="*/ 755650 h 1250950"/>
              <a:gd name="T20" fmla="*/ 2305051 w 11715750"/>
              <a:gd name="T21" fmla="*/ 889000 h 1250950"/>
              <a:gd name="T22" fmla="*/ 1790715 w 11715750"/>
              <a:gd name="T23" fmla="*/ 946150 h 1250950"/>
              <a:gd name="T24" fmla="*/ 1085865 w 11715750"/>
              <a:gd name="T25" fmla="*/ 812800 h 1250950"/>
              <a:gd name="T26" fmla="*/ 0 w 11715750"/>
              <a:gd name="T27" fmla="*/ 298450 h 1250950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715750"/>
              <a:gd name="T43" fmla="*/ 0 h 1250950"/>
              <a:gd name="T44" fmla="*/ 11715750 w 11715750"/>
              <a:gd name="T45" fmla="*/ 1250950 h 1250950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715750" h="1250950">
                <a:moveTo>
                  <a:pt x="11715750" y="1250950"/>
                </a:moveTo>
                <a:lnTo>
                  <a:pt x="10287000" y="831850"/>
                </a:lnTo>
                <a:lnTo>
                  <a:pt x="9201150" y="527050"/>
                </a:lnTo>
                <a:cubicBezTo>
                  <a:pt x="8943975" y="450850"/>
                  <a:pt x="8880475" y="431800"/>
                  <a:pt x="8743950" y="374650"/>
                </a:cubicBezTo>
                <a:cubicBezTo>
                  <a:pt x="8607425" y="317500"/>
                  <a:pt x="8626475" y="244475"/>
                  <a:pt x="8382000" y="184150"/>
                </a:cubicBezTo>
                <a:cubicBezTo>
                  <a:pt x="8137525" y="123825"/>
                  <a:pt x="7654925" y="25400"/>
                  <a:pt x="7277100" y="12700"/>
                </a:cubicBezTo>
                <a:cubicBezTo>
                  <a:pt x="6899275" y="0"/>
                  <a:pt x="6451600" y="38100"/>
                  <a:pt x="6115050" y="107950"/>
                </a:cubicBezTo>
                <a:cubicBezTo>
                  <a:pt x="5778500" y="177800"/>
                  <a:pt x="5441950" y="352425"/>
                  <a:pt x="5257800" y="431800"/>
                </a:cubicBezTo>
                <a:cubicBezTo>
                  <a:pt x="5073650" y="511175"/>
                  <a:pt x="5203825" y="530225"/>
                  <a:pt x="5010150" y="584200"/>
                </a:cubicBezTo>
                <a:cubicBezTo>
                  <a:pt x="4816475" y="638175"/>
                  <a:pt x="4546600" y="704850"/>
                  <a:pt x="4095750" y="755650"/>
                </a:cubicBezTo>
                <a:cubicBezTo>
                  <a:pt x="3644900" y="806450"/>
                  <a:pt x="2689225" y="857250"/>
                  <a:pt x="2305050" y="889000"/>
                </a:cubicBezTo>
                <a:cubicBezTo>
                  <a:pt x="1920875" y="920750"/>
                  <a:pt x="1993900" y="958850"/>
                  <a:pt x="1790700" y="946150"/>
                </a:cubicBezTo>
                <a:cubicBezTo>
                  <a:pt x="1587500" y="933450"/>
                  <a:pt x="1384300" y="920750"/>
                  <a:pt x="1085850" y="812800"/>
                </a:cubicBezTo>
                <a:cubicBezTo>
                  <a:pt x="787400" y="704850"/>
                  <a:pt x="393700" y="501650"/>
                  <a:pt x="0" y="298450"/>
                </a:cubicBezTo>
              </a:path>
            </a:pathLst>
          </a:custGeom>
          <a:noFill/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8150" name="Полилиния 301"/>
          <p:cNvSpPr>
            <a:spLocks noChangeArrowheads="1"/>
          </p:cNvSpPr>
          <p:nvPr/>
        </p:nvSpPr>
        <p:spPr bwMode="auto">
          <a:xfrm>
            <a:off x="628650" y="5121275"/>
            <a:ext cx="11753850" cy="1260475"/>
          </a:xfrm>
          <a:custGeom>
            <a:avLst/>
            <a:gdLst>
              <a:gd name="T0" fmla="*/ 11753850 w 11753850"/>
              <a:gd name="T1" fmla="*/ 1260475 h 1260475"/>
              <a:gd name="T2" fmla="*/ 9753602 w 11753850"/>
              <a:gd name="T3" fmla="*/ 650875 h 1260475"/>
              <a:gd name="T4" fmla="*/ 8839202 w 11753850"/>
              <a:gd name="T5" fmla="*/ 403225 h 1260475"/>
              <a:gd name="T6" fmla="*/ 8401051 w 11753850"/>
              <a:gd name="T7" fmla="*/ 174625 h 1260475"/>
              <a:gd name="T8" fmla="*/ 7181849 w 11753850"/>
              <a:gd name="T9" fmla="*/ 3175 h 1260475"/>
              <a:gd name="T10" fmla="*/ 6038849 w 11753850"/>
              <a:gd name="T11" fmla="*/ 155575 h 1260475"/>
              <a:gd name="T12" fmla="*/ 5067301 w 11753850"/>
              <a:gd name="T13" fmla="*/ 593725 h 1260475"/>
              <a:gd name="T14" fmla="*/ 3600450 w 11753850"/>
              <a:gd name="T15" fmla="*/ 708025 h 1260475"/>
              <a:gd name="T16" fmla="*/ 2209801 w 11753850"/>
              <a:gd name="T17" fmla="*/ 746125 h 1260475"/>
              <a:gd name="T18" fmla="*/ 1314450 w 11753850"/>
              <a:gd name="T19" fmla="*/ 498475 h 1260475"/>
              <a:gd name="T20" fmla="*/ 476250 w 11753850"/>
              <a:gd name="T21" fmla="*/ 117475 h 1260475"/>
              <a:gd name="T22" fmla="*/ 0 w 11753850"/>
              <a:gd name="T23" fmla="*/ 41275 h 1260475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1753850"/>
              <a:gd name="T37" fmla="*/ 0 h 1260475"/>
              <a:gd name="T38" fmla="*/ 11753850 w 11753850"/>
              <a:gd name="T39" fmla="*/ 1260475 h 1260475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1753850" h="1260475">
                <a:moveTo>
                  <a:pt x="11753850" y="1260475"/>
                </a:moveTo>
                <a:lnTo>
                  <a:pt x="9753600" y="650875"/>
                </a:lnTo>
                <a:cubicBezTo>
                  <a:pt x="9267825" y="508000"/>
                  <a:pt x="9064625" y="482600"/>
                  <a:pt x="8839200" y="403225"/>
                </a:cubicBezTo>
                <a:cubicBezTo>
                  <a:pt x="8613775" y="323850"/>
                  <a:pt x="8677275" y="241300"/>
                  <a:pt x="8401050" y="174625"/>
                </a:cubicBezTo>
                <a:cubicBezTo>
                  <a:pt x="8124825" y="107950"/>
                  <a:pt x="7575550" y="6350"/>
                  <a:pt x="7181850" y="3175"/>
                </a:cubicBezTo>
                <a:cubicBezTo>
                  <a:pt x="6788150" y="0"/>
                  <a:pt x="6391275" y="57150"/>
                  <a:pt x="6038850" y="155575"/>
                </a:cubicBezTo>
                <a:cubicBezTo>
                  <a:pt x="5686425" y="254000"/>
                  <a:pt x="5473700" y="501650"/>
                  <a:pt x="5067300" y="593725"/>
                </a:cubicBezTo>
                <a:cubicBezTo>
                  <a:pt x="4660900" y="685800"/>
                  <a:pt x="4076700" y="682625"/>
                  <a:pt x="3600450" y="708025"/>
                </a:cubicBezTo>
                <a:cubicBezTo>
                  <a:pt x="3124200" y="733425"/>
                  <a:pt x="2590800" y="781050"/>
                  <a:pt x="2209800" y="746125"/>
                </a:cubicBezTo>
                <a:cubicBezTo>
                  <a:pt x="1828800" y="711200"/>
                  <a:pt x="1603375" y="603250"/>
                  <a:pt x="1314450" y="498475"/>
                </a:cubicBezTo>
                <a:cubicBezTo>
                  <a:pt x="1025525" y="393700"/>
                  <a:pt x="695325" y="193675"/>
                  <a:pt x="476250" y="117475"/>
                </a:cubicBezTo>
                <a:cubicBezTo>
                  <a:pt x="257175" y="41275"/>
                  <a:pt x="128587" y="41275"/>
                  <a:pt x="0" y="41275"/>
                </a:cubicBezTo>
              </a:path>
            </a:pathLst>
          </a:custGeom>
          <a:noFill/>
          <a:ln w="25400" algn="ctr">
            <a:solidFill>
              <a:srgbClr val="0000CC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48151" name="AutoShape 173"/>
          <p:cNvSpPr>
            <a:spLocks noChangeArrowheads="1"/>
          </p:cNvSpPr>
          <p:nvPr/>
        </p:nvSpPr>
        <p:spPr bwMode="auto">
          <a:xfrm>
            <a:off x="3757594" y="3300402"/>
            <a:ext cx="2000250" cy="595312"/>
          </a:xfrm>
          <a:prstGeom prst="wedgeRectCallout">
            <a:avLst>
              <a:gd name="adj1" fmla="val -100016"/>
              <a:gd name="adj2" fmla="val 20287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r>
              <a:rPr lang="ru-RU" sz="11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Пункт временного размещения СОШ– 69 чел.</a:t>
            </a:r>
          </a:p>
        </p:txBody>
      </p:sp>
      <p:grpSp>
        <p:nvGrpSpPr>
          <p:cNvPr id="922" name="Группа 108"/>
          <p:cNvGrpSpPr>
            <a:grpSpLocks/>
          </p:cNvGrpSpPr>
          <p:nvPr/>
        </p:nvGrpSpPr>
        <p:grpSpPr bwMode="auto">
          <a:xfrm>
            <a:off x="3043238" y="4800606"/>
            <a:ext cx="357187" cy="365860"/>
            <a:chOff x="6757990" y="3514716"/>
            <a:chExt cx="540000" cy="553109"/>
          </a:xfrm>
        </p:grpSpPr>
        <p:sp>
          <p:nvSpPr>
            <p:cNvPr id="48249" name="Овал 106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solidFill>
              <a:srgbClr val="FF0000">
                <a:alpha val="41176"/>
              </a:srgbClr>
            </a:solidFill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16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48250" name="TextBox 107"/>
            <p:cNvSpPr txBox="1">
              <a:spLocks noChangeArrowheads="1"/>
            </p:cNvSpPr>
            <p:nvPr/>
          </p:nvSpPr>
          <p:spPr bwMode="auto">
            <a:xfrm>
              <a:off x="6842128" y="3555997"/>
              <a:ext cx="285752" cy="51182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1600" dirty="0">
                  <a:solidFill>
                    <a:schemeClr val="tx1"/>
                  </a:solidFill>
                  <a:latin typeface="Calibri" pitchFamily="34" charset="0"/>
                </a:rPr>
                <a:t>2</a:t>
              </a:r>
              <a:endParaRPr lang="ru-RU" sz="1800" dirty="0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313" name="Rectangle 9"/>
          <p:cNvSpPr>
            <a:spLocks noChangeArrowheads="1"/>
          </p:cNvSpPr>
          <p:nvPr/>
        </p:nvSpPr>
        <p:spPr bwMode="auto">
          <a:xfrm>
            <a:off x="3471863" y="4800600"/>
            <a:ext cx="885307" cy="373308"/>
          </a:xfrm>
          <a:prstGeom prst="rect">
            <a:avLst/>
          </a:prstGeom>
          <a:solidFill>
            <a:schemeClr val="bg1">
              <a:alpha val="49019"/>
            </a:schemeClr>
          </a:solidFill>
          <a:ln w="47625">
            <a:noFill/>
            <a:miter lim="800000"/>
            <a:headEnd/>
            <a:tailEnd/>
          </a:ln>
        </p:spPr>
        <p:txBody>
          <a:bodyPr wrap="none" lIns="24829" tIns="24829" rIns="24829" bIns="24829">
            <a:spAutoFit/>
          </a:bodyPr>
          <a:lstStyle/>
          <a:p>
            <a:pPr algn="ctr" defTabSz="1785938">
              <a:defRPr/>
            </a:pPr>
            <a:r>
              <a:rPr lang="ru-RU" sz="1050" u="sng" dirty="0">
                <a:solidFill>
                  <a:schemeClr val="tx1"/>
                </a:solidFill>
                <a:cs typeface="Times New Roman" pitchFamily="18" charset="0"/>
              </a:rPr>
              <a:t>__№1,2,8,9___</a:t>
            </a:r>
          </a:p>
          <a:p>
            <a:pPr algn="ctr" defTabSz="1785938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 69 чел.</a:t>
            </a:r>
          </a:p>
        </p:txBody>
      </p:sp>
      <p:grpSp>
        <p:nvGrpSpPr>
          <p:cNvPr id="924" name="Группа 118"/>
          <p:cNvGrpSpPr>
            <a:grpSpLocks/>
          </p:cNvGrpSpPr>
          <p:nvPr/>
        </p:nvGrpSpPr>
        <p:grpSpPr bwMode="auto">
          <a:xfrm rot="235760">
            <a:off x="3041651" y="4119808"/>
            <a:ext cx="992188" cy="305867"/>
            <a:chOff x="3186091" y="7871938"/>
            <a:chExt cx="728094" cy="307494"/>
          </a:xfrm>
        </p:grpSpPr>
        <p:sp>
          <p:nvSpPr>
            <p:cNvPr id="48246" name="Rectangle 9"/>
            <p:cNvSpPr>
              <a:spLocks noChangeArrowheads="1"/>
            </p:cNvSpPr>
            <p:nvPr/>
          </p:nvSpPr>
          <p:spPr bwMode="auto">
            <a:xfrm>
              <a:off x="3186091" y="7872418"/>
              <a:ext cx="728094" cy="298478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5938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       </a:t>
              </a:r>
              <a:r>
                <a:rPr lang="ru-RU" sz="800" u="sng">
                  <a:solidFill>
                    <a:schemeClr val="tx1"/>
                  </a:solidFill>
                  <a:cs typeface="Times New Roman" pitchFamily="18" charset="0"/>
                </a:rPr>
                <a:t>__12__</a:t>
              </a:r>
            </a:p>
            <a:p>
              <a:pPr defTabSz="1785938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         1/69</a:t>
              </a:r>
            </a:p>
          </p:txBody>
        </p:sp>
        <p:sp>
          <p:nvSpPr>
            <p:cNvPr id="48247" name="Rectangle 9"/>
            <p:cNvSpPr>
              <a:spLocks noChangeArrowheads="1"/>
            </p:cNvSpPr>
            <p:nvPr/>
          </p:nvSpPr>
          <p:spPr bwMode="auto">
            <a:xfrm>
              <a:off x="3199504" y="7871938"/>
              <a:ext cx="112085" cy="297946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1600">
                  <a:solidFill>
                    <a:schemeClr val="tx1"/>
                  </a:solidFill>
                  <a:cs typeface="Times New Roman" pitchFamily="18" charset="0"/>
                </a:rPr>
                <a:t>1</a:t>
              </a:r>
            </a:p>
          </p:txBody>
        </p:sp>
        <p:sp>
          <p:nvSpPr>
            <p:cNvPr id="48248" name="Rectangle 9"/>
            <p:cNvSpPr>
              <a:spLocks noChangeArrowheads="1"/>
            </p:cNvSpPr>
            <p:nvPr/>
          </p:nvSpPr>
          <p:spPr bwMode="auto">
            <a:xfrm>
              <a:off x="3684528" y="7881486"/>
              <a:ext cx="145023" cy="297946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1600">
                  <a:solidFill>
                    <a:schemeClr val="tx1"/>
                  </a:solidFill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48245" name="Полилиния 1352"/>
          <p:cNvSpPr>
            <a:spLocks noChangeArrowheads="1"/>
          </p:cNvSpPr>
          <p:nvPr/>
        </p:nvSpPr>
        <p:spPr bwMode="auto">
          <a:xfrm>
            <a:off x="2552700" y="3905250"/>
            <a:ext cx="342900" cy="1543050"/>
          </a:xfrm>
          <a:custGeom>
            <a:avLst/>
            <a:gdLst>
              <a:gd name="T0" fmla="*/ 209550 w 342900"/>
              <a:gd name="T1" fmla="*/ 1543050 h 1543050"/>
              <a:gd name="T2" fmla="*/ 304800 w 342900"/>
              <a:gd name="T3" fmla="*/ 1371600 h 1543050"/>
              <a:gd name="T4" fmla="*/ 342900 w 342900"/>
              <a:gd name="T5" fmla="*/ 400050 h 1543050"/>
              <a:gd name="T6" fmla="*/ 19050 w 342900"/>
              <a:gd name="T7" fmla="*/ 419100 h 1543050"/>
              <a:gd name="T8" fmla="*/ 0 w 342900"/>
              <a:gd name="T9" fmla="*/ 0 h 15430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42900"/>
              <a:gd name="T16" fmla="*/ 0 h 1543050"/>
              <a:gd name="T17" fmla="*/ 342900 w 342900"/>
              <a:gd name="T18" fmla="*/ 1543050 h 15430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42900" h="1543050">
                <a:moveTo>
                  <a:pt x="209550" y="1543050"/>
                </a:moveTo>
                <a:lnTo>
                  <a:pt x="304800" y="1371600"/>
                </a:lnTo>
                <a:lnTo>
                  <a:pt x="342900" y="400050"/>
                </a:lnTo>
                <a:lnTo>
                  <a:pt x="19050" y="419100"/>
                </a:lnTo>
                <a:lnTo>
                  <a:pt x="0" y="0"/>
                </a:lnTo>
              </a:path>
            </a:pathLst>
          </a:custGeom>
          <a:noFill/>
          <a:ln w="38100" algn="ctr">
            <a:solidFill>
              <a:srgbClr val="00B050"/>
            </a:solidFill>
            <a:round/>
            <a:headEnd/>
            <a:tailEnd/>
          </a:ln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110" name="Полилиния 1109"/>
          <p:cNvSpPr/>
          <p:nvPr/>
        </p:nvSpPr>
        <p:spPr>
          <a:xfrm>
            <a:off x="358588" y="5020235"/>
            <a:ext cx="7476565" cy="1524000"/>
          </a:xfrm>
          <a:custGeom>
            <a:avLst/>
            <a:gdLst>
              <a:gd name="connsiteX0" fmla="*/ 179294 w 7476565"/>
              <a:gd name="connsiteY0" fmla="*/ 107577 h 1524000"/>
              <a:gd name="connsiteX1" fmla="*/ 645459 w 7476565"/>
              <a:gd name="connsiteY1" fmla="*/ 107577 h 1524000"/>
              <a:gd name="connsiteX2" fmla="*/ 1524000 w 7476565"/>
              <a:gd name="connsiteY2" fmla="*/ 502024 h 1524000"/>
              <a:gd name="connsiteX3" fmla="*/ 2330824 w 7476565"/>
              <a:gd name="connsiteY3" fmla="*/ 735106 h 1524000"/>
              <a:gd name="connsiteX4" fmla="*/ 3388659 w 7476565"/>
              <a:gd name="connsiteY4" fmla="*/ 753036 h 1524000"/>
              <a:gd name="connsiteX5" fmla="*/ 4697506 w 7476565"/>
              <a:gd name="connsiteY5" fmla="*/ 753036 h 1524000"/>
              <a:gd name="connsiteX6" fmla="*/ 5307106 w 7476565"/>
              <a:gd name="connsiteY6" fmla="*/ 645459 h 1524000"/>
              <a:gd name="connsiteX7" fmla="*/ 5683624 w 7476565"/>
              <a:gd name="connsiteY7" fmla="*/ 466165 h 1524000"/>
              <a:gd name="connsiteX8" fmla="*/ 6400800 w 7476565"/>
              <a:gd name="connsiteY8" fmla="*/ 125506 h 1524000"/>
              <a:gd name="connsiteX9" fmla="*/ 7117977 w 7476565"/>
              <a:gd name="connsiteY9" fmla="*/ 0 h 1524000"/>
              <a:gd name="connsiteX10" fmla="*/ 7476565 w 7476565"/>
              <a:gd name="connsiteY10" fmla="*/ 71718 h 1524000"/>
              <a:gd name="connsiteX11" fmla="*/ 7297271 w 7476565"/>
              <a:gd name="connsiteY11" fmla="*/ 376518 h 1524000"/>
              <a:gd name="connsiteX12" fmla="*/ 6651812 w 7476565"/>
              <a:gd name="connsiteY12" fmla="*/ 448236 h 1524000"/>
              <a:gd name="connsiteX13" fmla="*/ 5665694 w 7476565"/>
              <a:gd name="connsiteY13" fmla="*/ 770965 h 1524000"/>
              <a:gd name="connsiteX14" fmla="*/ 5056094 w 7476565"/>
              <a:gd name="connsiteY14" fmla="*/ 1111624 h 1524000"/>
              <a:gd name="connsiteX15" fmla="*/ 4034118 w 7476565"/>
              <a:gd name="connsiteY15" fmla="*/ 1237130 h 1524000"/>
              <a:gd name="connsiteX16" fmla="*/ 2294965 w 7476565"/>
              <a:gd name="connsiteY16" fmla="*/ 1524000 h 1524000"/>
              <a:gd name="connsiteX17" fmla="*/ 932330 w 7476565"/>
              <a:gd name="connsiteY17" fmla="*/ 1434353 h 1524000"/>
              <a:gd name="connsiteX18" fmla="*/ 268941 w 7476565"/>
              <a:gd name="connsiteY18" fmla="*/ 986118 h 1524000"/>
              <a:gd name="connsiteX19" fmla="*/ 0 w 7476565"/>
              <a:gd name="connsiteY19" fmla="*/ 394447 h 1524000"/>
              <a:gd name="connsiteX20" fmla="*/ 179294 w 7476565"/>
              <a:gd name="connsiteY20" fmla="*/ 107577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7476565" h="1524000">
                <a:moveTo>
                  <a:pt x="179294" y="107577"/>
                </a:moveTo>
                <a:lnTo>
                  <a:pt x="645459" y="107577"/>
                </a:lnTo>
                <a:lnTo>
                  <a:pt x="1524000" y="502024"/>
                </a:lnTo>
                <a:lnTo>
                  <a:pt x="2330824" y="735106"/>
                </a:lnTo>
                <a:lnTo>
                  <a:pt x="3388659" y="753036"/>
                </a:lnTo>
                <a:lnTo>
                  <a:pt x="4697506" y="753036"/>
                </a:lnTo>
                <a:lnTo>
                  <a:pt x="5307106" y="645459"/>
                </a:lnTo>
                <a:lnTo>
                  <a:pt x="5683624" y="466165"/>
                </a:lnTo>
                <a:lnTo>
                  <a:pt x="6400800" y="125506"/>
                </a:lnTo>
                <a:lnTo>
                  <a:pt x="7117977" y="0"/>
                </a:lnTo>
                <a:lnTo>
                  <a:pt x="7476565" y="71718"/>
                </a:lnTo>
                <a:lnTo>
                  <a:pt x="7297271" y="376518"/>
                </a:lnTo>
                <a:lnTo>
                  <a:pt x="6651812" y="448236"/>
                </a:lnTo>
                <a:lnTo>
                  <a:pt x="5665694" y="770965"/>
                </a:lnTo>
                <a:lnTo>
                  <a:pt x="5056094" y="1111624"/>
                </a:lnTo>
                <a:lnTo>
                  <a:pt x="4034118" y="1237130"/>
                </a:lnTo>
                <a:lnTo>
                  <a:pt x="2294965" y="1524000"/>
                </a:lnTo>
                <a:lnTo>
                  <a:pt x="932330" y="1434353"/>
                </a:lnTo>
                <a:lnTo>
                  <a:pt x="268941" y="986118"/>
                </a:lnTo>
                <a:lnTo>
                  <a:pt x="0" y="394447"/>
                </a:lnTo>
                <a:lnTo>
                  <a:pt x="179294" y="107577"/>
                </a:lnTo>
                <a:close/>
              </a:path>
            </a:pathLst>
          </a:custGeom>
          <a:noFill/>
          <a:ln w="31750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12" name="Прямоугольная выноска 840"/>
          <p:cNvSpPr>
            <a:spLocks noChangeArrowheads="1"/>
          </p:cNvSpPr>
          <p:nvPr/>
        </p:nvSpPr>
        <p:spPr bwMode="auto">
          <a:xfrm>
            <a:off x="0" y="7015178"/>
            <a:ext cx="1800225" cy="303198"/>
          </a:xfrm>
          <a:prstGeom prst="wedgeRectCallout">
            <a:avLst>
              <a:gd name="adj1" fmla="val 24660"/>
              <a:gd name="adj2" fmla="val -228131"/>
            </a:avLst>
          </a:prstGeom>
          <a:solidFill>
            <a:srgbClr val="00B0F0"/>
          </a:solidFill>
          <a:ln w="31750" algn="ctr">
            <a:solidFill>
              <a:srgbClr val="FF0000">
                <a:alpha val="70000"/>
              </a:srgbClr>
            </a:solidFill>
            <a:prstDash val="dash"/>
            <a:miter lim="800000"/>
            <a:headEnd/>
            <a:tailEnd/>
          </a:ln>
        </p:spPr>
        <p:txBody>
          <a:bodyPr lIns="128016" tIns="64008" rIns="128016" bIns="64008"/>
          <a:lstStyle/>
          <a:p>
            <a:pPr defTabSz="2092325"/>
            <a:r>
              <a:rPr lang="ru-RU" sz="1400" b="1" dirty="0">
                <a:solidFill>
                  <a:schemeClr val="tx1"/>
                </a:solidFill>
              </a:rPr>
              <a:t>Зона </a:t>
            </a:r>
            <a:r>
              <a:rPr lang="ru-RU" sz="1400" b="1" dirty="0" smtClean="0">
                <a:solidFill>
                  <a:schemeClr val="tx1"/>
                </a:solidFill>
              </a:rPr>
              <a:t>подтопления.</a:t>
            </a:r>
            <a:endParaRPr lang="ru-RU" sz="1400" b="1" dirty="0">
              <a:solidFill>
                <a:schemeClr val="tx1"/>
              </a:solidFill>
            </a:endParaRPr>
          </a:p>
        </p:txBody>
      </p:sp>
      <p:sp>
        <p:nvSpPr>
          <p:cNvPr id="1113" name="AutoShape 79"/>
          <p:cNvSpPr>
            <a:spLocks noChangeArrowheads="1"/>
          </p:cNvSpPr>
          <p:nvPr/>
        </p:nvSpPr>
        <p:spPr bwMode="auto">
          <a:xfrm>
            <a:off x="400008" y="4014782"/>
            <a:ext cx="1500187" cy="928688"/>
          </a:xfrm>
          <a:prstGeom prst="wedgeRectCallout">
            <a:avLst>
              <a:gd name="adj1" fmla="val 27567"/>
              <a:gd name="adj2" fmla="val 189794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 defTabSz="1709738"/>
            <a:r>
              <a:rPr lang="ru-RU" sz="1000" dirty="0" err="1">
                <a:solidFill>
                  <a:srgbClr val="FF0000"/>
                </a:solidFill>
              </a:rPr>
              <a:t>р.Шалажа</a:t>
            </a:r>
            <a:endParaRPr lang="ru-RU" sz="1000" dirty="0">
              <a:solidFill>
                <a:srgbClr val="FF0000"/>
              </a:solidFill>
            </a:endParaRP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Протяженность- 38  км.</a:t>
            </a: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Характер </a:t>
            </a:r>
            <a:r>
              <a:rPr lang="ru-RU" sz="900" dirty="0" err="1">
                <a:solidFill>
                  <a:schemeClr val="tx1"/>
                </a:solidFill>
              </a:rPr>
              <a:t>дна-галичный</a:t>
            </a:r>
            <a:endParaRPr lang="ru-RU" sz="900" dirty="0">
              <a:solidFill>
                <a:schemeClr val="tx1"/>
              </a:solidFill>
            </a:endParaRP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Скорость-0.5 м/с</a:t>
            </a: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Ширина-2-4м</a:t>
            </a:r>
          </a:p>
          <a:p>
            <a:pPr algn="ctr" defTabSz="1709738"/>
            <a:r>
              <a:rPr lang="ru-RU" sz="900" dirty="0">
                <a:solidFill>
                  <a:schemeClr val="tx1"/>
                </a:solidFill>
              </a:rPr>
              <a:t>Глубина-0.5-1.м</a:t>
            </a:r>
          </a:p>
        </p:txBody>
      </p:sp>
      <p:cxnSp>
        <p:nvCxnSpPr>
          <p:cNvPr id="1114" name="Прямая со стрелкой 1113"/>
          <p:cNvCxnSpPr>
            <a:endCxn id="1113" idx="4"/>
          </p:cNvCxnSpPr>
          <p:nvPr/>
        </p:nvCxnSpPr>
        <p:spPr>
          <a:xfrm rot="10800000">
            <a:off x="1563658" y="6241720"/>
            <a:ext cx="1193804" cy="130516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16" name="AutoShape 79"/>
          <p:cNvSpPr>
            <a:spLocks noChangeArrowheads="1"/>
          </p:cNvSpPr>
          <p:nvPr/>
        </p:nvSpPr>
        <p:spPr bwMode="auto">
          <a:xfrm>
            <a:off x="3471842" y="6667517"/>
            <a:ext cx="1971675" cy="276223"/>
          </a:xfrm>
          <a:prstGeom prst="wedgeRectCallout">
            <a:avLst>
              <a:gd name="adj1" fmla="val -46874"/>
              <a:gd name="adj2" fmla="val -236075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Направление течения реки</a:t>
            </a:r>
            <a:endParaRPr lang="ru-RU" sz="16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20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1122" name="Rectangle 2"/>
          <p:cNvSpPr>
            <a:spLocks noChangeArrowheads="1"/>
          </p:cNvSpPr>
          <p:nvPr/>
        </p:nvSpPr>
        <p:spPr bwMode="auto">
          <a:xfrm>
            <a:off x="0" y="1085824"/>
            <a:ext cx="12801600" cy="50006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0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 с.п. </a:t>
            </a:r>
            <a:r>
              <a:rPr lang="ru-RU" sz="2000" dirty="0" smtClean="0">
                <a:solidFill>
                  <a:schemeClr val="tx1"/>
                </a:solidFill>
              </a:rPr>
              <a:t>Катар-Юрт</a:t>
            </a:r>
            <a:endParaRPr lang="ru-RU" sz="2000" dirty="0">
              <a:solidFill>
                <a:schemeClr val="tx1"/>
              </a:solidFill>
            </a:endParaRPr>
          </a:p>
        </p:txBody>
      </p:sp>
      <p:sp>
        <p:nvSpPr>
          <p:cNvPr id="1124" name="Text Box 147"/>
          <p:cNvSpPr txBox="1">
            <a:spLocks noChangeArrowheads="1"/>
          </p:cNvSpPr>
          <p:nvPr/>
        </p:nvSpPr>
        <p:spPr bwMode="auto">
          <a:xfrm>
            <a:off x="0" y="3014650"/>
            <a:ext cx="2306637" cy="4286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 dirty="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 dirty="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125" name="Text Box 147"/>
          <p:cNvSpPr txBox="1">
            <a:spLocks noChangeArrowheads="1"/>
          </p:cNvSpPr>
          <p:nvPr/>
        </p:nvSpPr>
        <p:spPr bwMode="auto">
          <a:xfrm>
            <a:off x="17929" y="1585890"/>
            <a:ext cx="1785938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000" dirty="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 в зону возможного затопления</a:t>
            </a:r>
          </a:p>
          <a:p>
            <a:pPr algn="ctr"/>
            <a:r>
              <a:rPr lang="ru-RU" sz="1000" dirty="0">
                <a:solidFill>
                  <a:schemeClr val="tx1"/>
                </a:solidFill>
              </a:rPr>
              <a:t>не подпадают.</a:t>
            </a:r>
          </a:p>
        </p:txBody>
      </p:sp>
      <p:sp>
        <p:nvSpPr>
          <p:cNvPr id="1119" name="Прямоугольная выноска 143"/>
          <p:cNvSpPr>
            <a:spLocks noChangeArrowheads="1"/>
          </p:cNvSpPr>
          <p:nvPr/>
        </p:nvSpPr>
        <p:spPr bwMode="auto">
          <a:xfrm>
            <a:off x="5257792" y="7075469"/>
            <a:ext cx="3071834" cy="1225593"/>
          </a:xfrm>
          <a:prstGeom prst="wedgeRectCallout">
            <a:avLst>
              <a:gd name="adj1" fmla="val -14136"/>
              <a:gd name="adj2" fmla="val -158487"/>
            </a:avLst>
          </a:prstGeom>
          <a:solidFill>
            <a:srgbClr val="00B0F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wrap="square" lIns="90000" tIns="46800" rIns="90000" bIns="46800">
            <a:spAutoFit/>
          </a:bodyPr>
          <a:lstStyle/>
          <a:p>
            <a:pPr algn="ctr" defTabSz="1279525"/>
            <a:r>
              <a:rPr lang="ru-RU" sz="10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C0C0C0"/>
                  </a:outerShdw>
                </a:effectLst>
                <a:cs typeface="Times New Roman" pitchFamily="18" charset="0"/>
              </a:rPr>
              <a:t>с.п.  Катар-Юрт.</a:t>
            </a:r>
          </a:p>
          <a:p>
            <a:pPr defTabSz="1279525"/>
            <a:r>
              <a:rPr lang="ru-RU" sz="1050" dirty="0" smtClean="0">
                <a:solidFill>
                  <a:schemeClr val="tx1"/>
                </a:solidFill>
              </a:rPr>
              <a:t>В зону риска подпадают поселковых дороги – 0,4 км., линии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0,4 км., опоры линий </a:t>
            </a:r>
            <a:r>
              <a:rPr lang="ru-RU" sz="1050" dirty="0" err="1" smtClean="0">
                <a:solidFill>
                  <a:schemeClr val="tx1"/>
                </a:solidFill>
              </a:rPr>
              <a:t>эл</a:t>
            </a:r>
            <a:r>
              <a:rPr lang="ru-RU" sz="1050" dirty="0" smtClean="0">
                <a:solidFill>
                  <a:schemeClr val="tx1"/>
                </a:solidFill>
              </a:rPr>
              <a:t>. передач – 8 шт., газоровод-0,1 км.,  СЗО, ПОО и скотомогильники не попадают. В зону затопления подпадают 25 частных домов, 125 чел. населения из них 50 детей.</a:t>
            </a:r>
            <a:endParaRPr lang="ru-RU" sz="1050" dirty="0">
              <a:solidFill>
                <a:schemeClr val="tx1"/>
              </a:solidFill>
            </a:endParaRPr>
          </a:p>
        </p:txBody>
      </p:sp>
      <p:graphicFrame>
        <p:nvGraphicFramePr>
          <p:cNvPr id="1136" name="Group 244"/>
          <p:cNvGraphicFramePr>
            <a:graphicFrameLocks noGrp="1"/>
          </p:cNvGraphicFramePr>
          <p:nvPr/>
        </p:nvGraphicFramePr>
        <p:xfrm>
          <a:off x="0" y="8508813"/>
          <a:ext cx="5398424" cy="1092387"/>
        </p:xfrm>
        <a:graphic>
          <a:graphicData uri="http://schemas.openxmlformats.org/drawingml/2006/table">
            <a:tbl>
              <a:tblPr/>
              <a:tblGrid>
                <a:gridCol w="892465"/>
                <a:gridCol w="1348615"/>
                <a:gridCol w="1263335"/>
                <a:gridCol w="1086824"/>
                <a:gridCol w="404584"/>
                <a:gridCol w="402601"/>
              </a:tblGrid>
              <a:tr h="102054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5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5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4109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А.Я.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5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5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62331" marR="62331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37" name="Rectangle 138"/>
          <p:cNvSpPr>
            <a:spLocks noChangeAspect="1" noChangeArrowheads="1"/>
          </p:cNvSpPr>
          <p:nvPr/>
        </p:nvSpPr>
        <p:spPr bwMode="auto">
          <a:xfrm>
            <a:off x="9663135" y="5657856"/>
            <a:ext cx="3138465" cy="392905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137501" tIns="68785" rIns="137501" bIns="68785" anchor="ctr"/>
          <a:lstStyle/>
          <a:p>
            <a:pPr algn="ctr" defTabSz="1193800">
              <a:defRPr/>
            </a:pPr>
            <a:endParaRPr lang="ru-RU" sz="36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138" name="Text Box 139"/>
          <p:cNvSpPr txBox="1">
            <a:spLocks noChangeAspect="1" noChangeArrowheads="1"/>
          </p:cNvSpPr>
          <p:nvPr/>
        </p:nvSpPr>
        <p:spPr bwMode="auto">
          <a:xfrm>
            <a:off x="10356891" y="5729294"/>
            <a:ext cx="1973263" cy="3000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80464" tIns="40256" rIns="80464" bIns="40256"/>
          <a:lstStyle/>
          <a:p>
            <a:pPr algn="ctr" defTabSz="809625"/>
            <a:r>
              <a:rPr lang="ru-RU" sz="1300" b="1" dirty="0">
                <a:solidFill>
                  <a:schemeClr val="tx1"/>
                </a:solidFill>
                <a:cs typeface="Times New Roman" pitchFamily="18" charset="0"/>
              </a:rPr>
              <a:t>Условные обозначения</a:t>
            </a:r>
          </a:p>
        </p:txBody>
      </p:sp>
      <p:sp>
        <p:nvSpPr>
          <p:cNvPr id="1140" name="Text Box 141"/>
          <p:cNvSpPr txBox="1">
            <a:spLocks noChangeArrowheads="1"/>
          </p:cNvSpPr>
          <p:nvPr/>
        </p:nvSpPr>
        <p:spPr bwMode="auto">
          <a:xfrm>
            <a:off x="11176044" y="8801128"/>
            <a:ext cx="1511300" cy="30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>
            <a:spAutoFit/>
          </a:bodyPr>
          <a:lstStyle/>
          <a:p>
            <a:pPr algn="ctr" defTabSz="938213">
              <a:spcBef>
                <a:spcPct val="50000"/>
              </a:spcBef>
            </a:pPr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- Направление течения реки</a:t>
            </a:r>
          </a:p>
        </p:txBody>
      </p:sp>
      <p:sp>
        <p:nvSpPr>
          <p:cNvPr id="1144" name="Line 369"/>
          <p:cNvSpPr>
            <a:spLocks noChangeShapeType="1"/>
          </p:cNvSpPr>
          <p:nvPr/>
        </p:nvSpPr>
        <p:spPr bwMode="auto">
          <a:xfrm>
            <a:off x="10044138" y="8729690"/>
            <a:ext cx="0" cy="358775"/>
          </a:xfrm>
          <a:prstGeom prst="line">
            <a:avLst/>
          </a:prstGeom>
          <a:noFill/>
          <a:ln w="76200">
            <a:solidFill>
              <a:srgbClr val="FF0000"/>
            </a:solidFill>
            <a:round/>
            <a:headEnd type="triangle" w="med" len="med"/>
            <a:tailEnd/>
          </a:ln>
          <a:effectLst>
            <a:prstShdw prst="shdw17" dist="17961" dir="2700000">
              <a:srgbClr val="1F1F5C"/>
            </a:prstShdw>
          </a:effectLst>
        </p:spPr>
        <p:txBody>
          <a:bodyPr/>
          <a:lstStyle/>
          <a:p>
            <a:endParaRPr lang="ru-RU">
              <a:solidFill>
                <a:schemeClr val="tx1"/>
              </a:solidFill>
            </a:endParaRPr>
          </a:p>
        </p:txBody>
      </p:sp>
      <p:sp>
        <p:nvSpPr>
          <p:cNvPr id="1148" name="Oval 292"/>
          <p:cNvSpPr>
            <a:spLocks noChangeArrowheads="1"/>
          </p:cNvSpPr>
          <p:nvPr/>
        </p:nvSpPr>
        <p:spPr bwMode="auto">
          <a:xfrm>
            <a:off x="9888564" y="9163083"/>
            <a:ext cx="298450" cy="352425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595" tIns="63807" rIns="127595" bIns="63807" anchor="ctr"/>
          <a:lstStyle/>
          <a:p>
            <a:pPr algn="ctr" defTabSz="912813"/>
            <a:r>
              <a:rPr lang="ru-RU" sz="1300" b="1" dirty="0">
                <a:solidFill>
                  <a:schemeClr val="tx1"/>
                </a:solidFill>
              </a:rPr>
              <a:t>Т</a:t>
            </a:r>
          </a:p>
        </p:txBody>
      </p:sp>
      <p:sp>
        <p:nvSpPr>
          <p:cNvPr id="1149" name="Text Box 63"/>
          <p:cNvSpPr txBox="1">
            <a:spLocks noChangeArrowheads="1"/>
          </p:cNvSpPr>
          <p:nvPr/>
        </p:nvSpPr>
        <p:spPr bwMode="auto">
          <a:xfrm>
            <a:off x="10897703" y="9203474"/>
            <a:ext cx="1898650" cy="3696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61259" tIns="30627" rIns="61259" bIns="30627">
            <a:spAutoFit/>
          </a:bodyPr>
          <a:lstStyle/>
          <a:p>
            <a:pPr defTabSz="622300" eaLnBrk="0" hangingPunct="0"/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Участок местности способный </a:t>
            </a:r>
          </a:p>
          <a:p>
            <a:pPr defTabSz="622300" eaLnBrk="0" hangingPunct="0"/>
            <a:r>
              <a:rPr lang="ru-RU" sz="1000" b="1" dirty="0">
                <a:solidFill>
                  <a:schemeClr val="tx1"/>
                </a:solidFill>
                <a:cs typeface="Times New Roman" pitchFamily="18" charset="0"/>
              </a:rPr>
              <a:t>принять вертолет </a:t>
            </a:r>
          </a:p>
        </p:txBody>
      </p:sp>
      <p:sp>
        <p:nvSpPr>
          <p:cNvPr id="1170" name="Полилиния 1169"/>
          <p:cNvSpPr/>
          <p:nvPr/>
        </p:nvSpPr>
        <p:spPr bwMode="auto">
          <a:xfrm>
            <a:off x="9637735" y="8158186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172" name="Полилиния 1171"/>
          <p:cNvSpPr/>
          <p:nvPr/>
        </p:nvSpPr>
        <p:spPr bwMode="auto">
          <a:xfrm>
            <a:off x="9615510" y="8416952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173" name="Полилиния 1172"/>
          <p:cNvSpPr/>
          <p:nvPr/>
        </p:nvSpPr>
        <p:spPr bwMode="auto">
          <a:xfrm>
            <a:off x="9615510" y="8274076"/>
            <a:ext cx="674688" cy="169862"/>
          </a:xfrm>
          <a:custGeom>
            <a:avLst/>
            <a:gdLst>
              <a:gd name="connsiteX0" fmla="*/ 195856 w 675404"/>
              <a:gd name="connsiteY0" fmla="*/ 51994 h 169307"/>
              <a:gd name="connsiteX1" fmla="*/ 195856 w 675404"/>
              <a:gd name="connsiteY1" fmla="*/ 51994 h 169307"/>
              <a:gd name="connsiteX2" fmla="*/ 660313 w 675404"/>
              <a:gd name="connsiteY2" fmla="*/ 110052 h 169307"/>
              <a:gd name="connsiteX3" fmla="*/ 674827 w 675404"/>
              <a:gd name="connsiteY3" fmla="*/ 153594 h 169307"/>
              <a:gd name="connsiteX4" fmla="*/ 674827 w 675404"/>
              <a:gd name="connsiteY4" fmla="*/ 153594 h 169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5404" h="169307">
                <a:moveTo>
                  <a:pt x="195856" y="51994"/>
                </a:moveTo>
                <a:lnTo>
                  <a:pt x="195856" y="51994"/>
                </a:lnTo>
                <a:cubicBezTo>
                  <a:pt x="547794" y="169307"/>
                  <a:pt x="0" y="0"/>
                  <a:pt x="660313" y="110052"/>
                </a:cubicBezTo>
                <a:cubicBezTo>
                  <a:pt x="675404" y="112567"/>
                  <a:pt x="674827" y="153594"/>
                  <a:pt x="674827" y="153594"/>
                </a:cubicBezTo>
                <a:lnTo>
                  <a:pt x="674827" y="153594"/>
                </a:lnTo>
              </a:path>
            </a:pathLst>
          </a:custGeom>
          <a:ln w="22225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 dirty="0">
              <a:latin typeface="Times New Roman" pitchFamily="18" charset="0"/>
            </a:endParaRPr>
          </a:p>
        </p:txBody>
      </p:sp>
      <p:sp>
        <p:nvSpPr>
          <p:cNvPr id="1174" name="Text Box 51"/>
          <p:cNvSpPr txBox="1">
            <a:spLocks noChangeArrowheads="1"/>
          </p:cNvSpPr>
          <p:nvPr/>
        </p:nvSpPr>
        <p:spPr bwMode="auto">
          <a:xfrm>
            <a:off x="10758518" y="8059763"/>
            <a:ext cx="1857375" cy="3127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Начало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 подтопления</a:t>
            </a:r>
          </a:p>
        </p:txBody>
      </p:sp>
      <p:sp>
        <p:nvSpPr>
          <p:cNvPr id="1176" name="Text Box 51"/>
          <p:cNvSpPr txBox="1">
            <a:spLocks noChangeArrowheads="1"/>
          </p:cNvSpPr>
          <p:nvPr/>
        </p:nvSpPr>
        <p:spPr bwMode="auto">
          <a:xfrm>
            <a:off x="10687080" y="8289952"/>
            <a:ext cx="2071688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Максимальный уровень</a:t>
            </a:r>
          </a:p>
        </p:txBody>
      </p:sp>
      <p:sp>
        <p:nvSpPr>
          <p:cNvPr id="1178" name="Text Box 51"/>
          <p:cNvSpPr txBox="1">
            <a:spLocks noChangeArrowheads="1"/>
          </p:cNvSpPr>
          <p:nvPr/>
        </p:nvSpPr>
        <p:spPr bwMode="auto">
          <a:xfrm>
            <a:off x="10687080" y="8504266"/>
            <a:ext cx="2071687" cy="2968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>
                <a:solidFill>
                  <a:schemeClr val="tx1"/>
                </a:solidFill>
                <a:cs typeface="Times New Roman" pitchFamily="18" charset="0"/>
              </a:rPr>
              <a:t>Критический уровень</a:t>
            </a:r>
          </a:p>
        </p:txBody>
      </p:sp>
      <p:sp>
        <p:nvSpPr>
          <p:cNvPr id="1188" name="Прямоугольник 55"/>
          <p:cNvSpPr>
            <a:spLocks noChangeArrowheads="1"/>
          </p:cNvSpPr>
          <p:nvPr/>
        </p:nvSpPr>
        <p:spPr bwMode="auto">
          <a:xfrm rot="1239145">
            <a:off x="9852245" y="7793677"/>
            <a:ext cx="400038" cy="200031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120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90" name="Text Box 51"/>
          <p:cNvSpPr txBox="1">
            <a:spLocks noChangeArrowheads="1"/>
          </p:cNvSpPr>
          <p:nvPr/>
        </p:nvSpPr>
        <p:spPr bwMode="auto">
          <a:xfrm>
            <a:off x="10758518" y="7729558"/>
            <a:ext cx="1857375" cy="4667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26867" tIns="63474" rIns="126867" bIns="63474">
            <a:spAutoFit/>
          </a:bodyPr>
          <a:lstStyle/>
          <a:p>
            <a:pPr algn="ctr" defTabSz="1279525">
              <a:spcBef>
                <a:spcPct val="50000"/>
              </a:spcBef>
            </a:pPr>
            <a:r>
              <a:rPr lang="ru-RU" sz="1100" dirty="0" smtClean="0">
                <a:solidFill>
                  <a:schemeClr val="tx1"/>
                </a:solidFill>
                <a:cs typeface="Times New Roman" pitchFamily="18" charset="0"/>
              </a:rPr>
              <a:t>Пункт временного размещения людей (СОШ)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1191" name="Группа 114"/>
          <p:cNvGrpSpPr>
            <a:grpSpLocks/>
          </p:cNvGrpSpPr>
          <p:nvPr/>
        </p:nvGrpSpPr>
        <p:grpSpPr bwMode="auto">
          <a:xfrm>
            <a:off x="9724194" y="7240781"/>
            <a:ext cx="711001" cy="296370"/>
            <a:chOff x="7847013" y="5565761"/>
            <a:chExt cx="710570" cy="296343"/>
          </a:xfrm>
        </p:grpSpPr>
        <p:grpSp>
          <p:nvGrpSpPr>
            <p:cNvPr id="1192" name="Группа 110"/>
            <p:cNvGrpSpPr>
              <a:grpSpLocks/>
            </p:cNvGrpSpPr>
            <p:nvPr/>
          </p:nvGrpSpPr>
          <p:grpSpPr bwMode="auto">
            <a:xfrm>
              <a:off x="7847013" y="5588337"/>
              <a:ext cx="282373" cy="226660"/>
              <a:chOff x="6758015" y="3534283"/>
              <a:chExt cx="423560" cy="339991"/>
            </a:xfrm>
          </p:grpSpPr>
          <p:sp>
            <p:nvSpPr>
              <p:cNvPr id="1196" name="Овал 111"/>
              <p:cNvSpPr>
                <a:spLocks noChangeArrowheads="1"/>
              </p:cNvSpPr>
              <p:nvPr/>
            </p:nvSpPr>
            <p:spPr bwMode="auto">
              <a:xfrm>
                <a:off x="6758015" y="3534283"/>
                <a:ext cx="423560" cy="339991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 sz="8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1197" name="TextBox 112"/>
              <p:cNvSpPr txBox="1">
                <a:spLocks noChangeArrowheads="1"/>
              </p:cNvSpPr>
              <p:nvPr/>
            </p:nvSpPr>
            <p:spPr bwMode="auto">
              <a:xfrm>
                <a:off x="6784166" y="3536113"/>
                <a:ext cx="285463" cy="32313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r>
                  <a:rPr lang="ru-RU" sz="8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</a:p>
            </p:txBody>
          </p:sp>
        </p:grpSp>
        <p:sp>
          <p:nvSpPr>
            <p:cNvPr id="1194" name="Rectangle 9"/>
            <p:cNvSpPr>
              <a:spLocks noChangeArrowheads="1"/>
            </p:cNvSpPr>
            <p:nvPr/>
          </p:nvSpPr>
          <p:spPr bwMode="auto">
            <a:xfrm>
              <a:off x="8129385" y="5565761"/>
              <a:ext cx="428198" cy="29634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800" u="sng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8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1198" name="Text Box 965"/>
          <p:cNvSpPr txBox="1">
            <a:spLocks noChangeArrowheads="1"/>
          </p:cNvSpPr>
          <p:nvPr/>
        </p:nvSpPr>
        <p:spPr bwMode="auto">
          <a:xfrm>
            <a:off x="10617255" y="7229492"/>
            <a:ext cx="1927213" cy="5317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8574" tIns="39290" rIns="78574" bIns="39290">
            <a:spAutoFit/>
          </a:bodyPr>
          <a:lstStyle/>
          <a:p>
            <a:pPr algn="ctr" defTabSz="1257300">
              <a:lnSpc>
                <a:spcPct val="70000"/>
              </a:lnSpc>
              <a:buFontTx/>
              <a:buChar char="-"/>
            </a:pP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сборный эвакуационный пункт </a:t>
            </a:r>
            <a:endParaRPr lang="ru-RU" sz="1050" dirty="0" smtClean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 defTabSz="1257300">
              <a:lnSpc>
                <a:spcPct val="70000"/>
              </a:lnSpc>
              <a:buFontTx/>
              <a:buChar char="-"/>
            </a:pPr>
            <a:r>
              <a: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(</a:t>
            </a: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в </a:t>
            </a:r>
            <a:r>
              <a:rPr lang="ru-RU" sz="105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числ</a:t>
            </a: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  номера </a:t>
            </a:r>
            <a:r>
              <a:rPr lang="ru-RU" sz="105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припис</a:t>
            </a:r>
            <a:r>
              <a:rPr lang="ru-RU" sz="105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. домов, человек)</a:t>
            </a:r>
          </a:p>
        </p:txBody>
      </p:sp>
      <p:sp>
        <p:nvSpPr>
          <p:cNvPr id="1200" name="Text Box 965"/>
          <p:cNvSpPr txBox="1">
            <a:spLocks noChangeArrowheads="1"/>
          </p:cNvSpPr>
          <p:nvPr/>
        </p:nvSpPr>
        <p:spPr bwMode="auto">
          <a:xfrm>
            <a:off x="10687080" y="6443674"/>
            <a:ext cx="1827150" cy="7256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8574" tIns="39290" rIns="78574" bIns="39290">
            <a:spAutoFit/>
          </a:bodyPr>
          <a:lstStyle/>
          <a:p>
            <a:pPr algn="ctr" defTabSz="1257300">
              <a:lnSpc>
                <a:spcPct val="70000"/>
              </a:lnSpc>
              <a:buFontTx/>
              <a:buChar char="-"/>
            </a:pP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маршруты эвакуации населения (1- номер маршрута, </a:t>
            </a:r>
            <a:r>
              <a:rPr lang="ru-RU" sz="1000" dirty="0" smtClean="0">
                <a:solidFill>
                  <a:schemeClr val="tx1"/>
                </a:solidFill>
                <a:cs typeface="Times New Roman" pitchFamily="18" charset="0"/>
              </a:rPr>
              <a:t>2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– количество эвакуируемых домов,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8- </a:t>
            </a: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колонн, </a:t>
            </a:r>
            <a:r>
              <a:rPr lang="ru-RU" sz="1000" dirty="0" smtClean="0">
                <a:solidFill>
                  <a:schemeClr val="tx1"/>
                </a:solidFill>
                <a:cs typeface="Times New Roman" pitchFamily="18" charset="0"/>
              </a:rPr>
              <a:t>69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-)</a:t>
            </a:r>
            <a:r>
              <a:rPr lang="ru-RU" sz="10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чел. А - автомобильный</a:t>
            </a:r>
          </a:p>
        </p:txBody>
      </p:sp>
      <p:grpSp>
        <p:nvGrpSpPr>
          <p:cNvPr id="1202" name="Группа 118"/>
          <p:cNvGrpSpPr>
            <a:grpSpLocks/>
          </p:cNvGrpSpPr>
          <p:nvPr/>
        </p:nvGrpSpPr>
        <p:grpSpPr bwMode="auto">
          <a:xfrm>
            <a:off x="9758386" y="6800864"/>
            <a:ext cx="742917" cy="285752"/>
            <a:chOff x="3186092" y="7871698"/>
            <a:chExt cx="721494" cy="266301"/>
          </a:xfrm>
        </p:grpSpPr>
        <p:sp>
          <p:nvSpPr>
            <p:cNvPr id="1203" name="Rectangle 9"/>
            <p:cNvSpPr>
              <a:spLocks noChangeArrowheads="1"/>
            </p:cNvSpPr>
            <p:nvPr/>
          </p:nvSpPr>
          <p:spPr bwMode="auto">
            <a:xfrm>
              <a:off x="3186092" y="7871699"/>
              <a:ext cx="721494" cy="266300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9113"/>
              <a:r>
                <a:rPr lang="ru-RU" sz="7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      </a:t>
              </a:r>
              <a:r>
                <a:rPr lang="ru-RU" sz="700" u="sng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7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        </a:t>
              </a:r>
              <a:r>
                <a:rPr lang="en-US" sz="7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  <a:r>
                <a:rPr lang="ru-RU" sz="7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1204" name="Rectangle 9"/>
            <p:cNvSpPr>
              <a:spLocks noChangeArrowheads="1"/>
            </p:cNvSpPr>
            <p:nvPr/>
          </p:nvSpPr>
          <p:spPr bwMode="auto">
            <a:xfrm>
              <a:off x="3230498" y="7871698"/>
              <a:ext cx="69775" cy="158291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7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1</a:t>
              </a:r>
            </a:p>
          </p:txBody>
        </p:sp>
        <p:sp>
          <p:nvSpPr>
            <p:cNvPr id="1205" name="Rectangle 9"/>
            <p:cNvSpPr>
              <a:spLocks noChangeArrowheads="1"/>
            </p:cNvSpPr>
            <p:nvPr/>
          </p:nvSpPr>
          <p:spPr bwMode="auto">
            <a:xfrm>
              <a:off x="3705516" y="7881239"/>
              <a:ext cx="83899" cy="158291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7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1206" name="Text Box 71"/>
          <p:cNvSpPr txBox="1">
            <a:spLocks noChangeArrowheads="1"/>
          </p:cNvSpPr>
          <p:nvPr/>
        </p:nvSpPr>
        <p:spPr bwMode="auto">
          <a:xfrm>
            <a:off x="6635796" y="2657460"/>
            <a:ext cx="6122986" cy="615553"/>
          </a:xfrm>
          <a:prstGeom prst="rect">
            <a:avLst/>
          </a:prstGeom>
          <a:gradFill rotWithShape="0">
            <a:gsLst>
              <a:gs pos="0">
                <a:srgbClr val="5E9EFF"/>
              </a:gs>
              <a:gs pos="39999">
                <a:srgbClr val="85C2FF"/>
              </a:gs>
              <a:gs pos="70000">
                <a:srgbClr val="C4D6EB"/>
              </a:gs>
              <a:gs pos="100000">
                <a:srgbClr val="FFEBFA"/>
              </a:gs>
            </a:gsLst>
            <a:lin ang="5400000"/>
          </a:gradFill>
          <a:ln w="12700">
            <a:solidFill>
              <a:schemeClr val="tx1"/>
            </a:solidFill>
            <a:miter lim="800000"/>
            <a:headEnd/>
            <a:tailEnd/>
          </a:ln>
        </p:spPr>
        <p:txBody>
          <a:bodyPr wrap="square" lIns="25181" tIns="0" rIns="0" bIns="0">
            <a:spAutoFit/>
          </a:bodyPr>
          <a:lstStyle/>
          <a:p>
            <a:pPr algn="ctr" defTabSz="912813"/>
            <a:r>
              <a:rPr lang="ru-RU" sz="800" b="1" u="sng" dirty="0">
                <a:solidFill>
                  <a:schemeClr val="tx1"/>
                </a:solidFill>
                <a:cs typeface="Times New Roman" pitchFamily="18" charset="0"/>
              </a:rPr>
              <a:t>Мероприятия по оперативному реагированию на ЧС</a:t>
            </a:r>
          </a:p>
          <a:p>
            <a:pPr algn="ctr" defTabSz="912813"/>
            <a:r>
              <a:rPr lang="ru-RU" sz="800" b="1" dirty="0">
                <a:solidFill>
                  <a:schemeClr val="tx1"/>
                </a:solidFill>
                <a:cs typeface="Times New Roman" pitchFamily="18" charset="0"/>
              </a:rPr>
              <a:t>В случае возникновения ЧС, решением КЧС </a:t>
            </a:r>
            <a:r>
              <a:rPr lang="ru-RU" sz="800" b="1" dirty="0" err="1" smtClean="0">
                <a:solidFill>
                  <a:schemeClr val="tx1"/>
                </a:solidFill>
                <a:cs typeface="Times New Roman" pitchFamily="18" charset="0"/>
              </a:rPr>
              <a:t>Ачхой-Мартановского</a:t>
            </a:r>
            <a:r>
              <a:rPr lang="ru-RU" sz="800" b="1" dirty="0" smtClean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800" b="1" dirty="0">
                <a:solidFill>
                  <a:schemeClr val="tx1"/>
                </a:solidFill>
                <a:cs typeface="Times New Roman" pitchFamily="18" charset="0"/>
              </a:rPr>
              <a:t>муниципального  района, установлен следующий порядок осуществления эвакуационных мероприятий: </a:t>
            </a:r>
          </a:p>
          <a:p>
            <a:pPr algn="ctr" defTabSz="912813">
              <a:buFontTx/>
              <a:buChar char="-"/>
            </a:pPr>
            <a:r>
              <a:rPr lang="ru-RU" sz="800" b="1" dirty="0">
                <a:solidFill>
                  <a:schemeClr val="tx1"/>
                </a:solidFill>
                <a:cs typeface="Times New Roman" pitchFamily="18" charset="0"/>
              </a:rPr>
              <a:t>в зависимости от масштабности ЧС, на первом этапе пострадавшие будут размешаться по своим родственникам и в </a:t>
            </a:r>
            <a:r>
              <a:rPr lang="ru-RU" sz="800" b="1" dirty="0" err="1">
                <a:solidFill>
                  <a:schemeClr val="tx1"/>
                </a:solidFill>
                <a:cs typeface="Times New Roman" pitchFamily="18" charset="0"/>
              </a:rPr>
              <a:t>ПВРах</a:t>
            </a:r>
            <a:r>
              <a:rPr lang="ru-RU" sz="800" b="1" dirty="0">
                <a:solidFill>
                  <a:schemeClr val="tx1"/>
                </a:solidFill>
                <a:cs typeface="Times New Roman" pitchFamily="18" charset="0"/>
              </a:rPr>
              <a:t> района. Используемые средства оповещения: местное телевидение, громкоговорители в мечети.</a:t>
            </a:r>
          </a:p>
        </p:txBody>
      </p:sp>
      <p:graphicFrame>
        <p:nvGraphicFramePr>
          <p:cNvPr id="1208" name="Group 220"/>
          <p:cNvGraphicFramePr>
            <a:graphicFrameLocks noGrp="1"/>
          </p:cNvGraphicFramePr>
          <p:nvPr/>
        </p:nvGraphicFramePr>
        <p:xfrm>
          <a:off x="9094788" y="3514716"/>
          <a:ext cx="3592513" cy="1478281"/>
        </p:xfrm>
        <a:graphic>
          <a:graphicData uri="http://schemas.openxmlformats.org/drawingml/2006/table">
            <a:tbl>
              <a:tblPr/>
              <a:tblGrid>
                <a:gridCol w="1065213"/>
                <a:gridCol w="577850"/>
                <a:gridCol w="581025"/>
                <a:gridCol w="647700"/>
                <a:gridCol w="720725"/>
              </a:tblGrid>
              <a:tr h="484188">
                <a:tc gridSpan="5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Силы и средства, привлекаемые к эвакуации пострадавших при подтоплении (затоплении)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1275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Организация выделения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Л/состав,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чел.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техники,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ед.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готовности,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мин.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прибытия, мин.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20955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ЦРБ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25-35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Автоколонна №3 ДППАП ФГУП «</a:t>
                      </a:r>
                      <a:r>
                        <a:rPr kumimoji="0" lang="ru-RU" sz="7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Чеченавтотранс</a:t>
                      </a: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10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20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210" name="Group 112"/>
          <p:cNvGraphicFramePr>
            <a:graphicFrameLocks noGrp="1"/>
          </p:cNvGraphicFramePr>
          <p:nvPr/>
        </p:nvGraphicFramePr>
        <p:xfrm>
          <a:off x="5449527" y="8405808"/>
          <a:ext cx="4214843" cy="1158560"/>
        </p:xfrm>
        <a:graphic>
          <a:graphicData uri="http://schemas.openxmlformats.org/drawingml/2006/table">
            <a:tbl>
              <a:tblPr/>
              <a:tblGrid>
                <a:gridCol w="2346975"/>
                <a:gridCol w="1034288"/>
                <a:gridCol w="833580"/>
              </a:tblGrid>
              <a:tr h="251394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средства, привлекаемые 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ликвидации последствий ЧС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6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Формирования и подразделения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Л/состав,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ед.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9828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ЧПСО МЧС России (г.Грозный)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12516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 МЧС РФ по Чеченской Республики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12439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с.Ачхой-Мартан.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212" name="Group 331"/>
          <p:cNvGraphicFramePr>
            <a:graphicFrameLocks noGrp="1"/>
          </p:cNvGraphicFramePr>
          <p:nvPr/>
        </p:nvGraphicFramePr>
        <p:xfrm>
          <a:off x="1828768" y="1585890"/>
          <a:ext cx="4802177" cy="1117878"/>
        </p:xfrm>
        <a:graphic>
          <a:graphicData uri="http://schemas.openxmlformats.org/drawingml/2006/table">
            <a:tbl>
              <a:tblPr/>
              <a:tblGrid>
                <a:gridCol w="289810"/>
                <a:gridCol w="1600259"/>
                <a:gridCol w="711226"/>
                <a:gridCol w="623023"/>
                <a:gridCol w="775629"/>
                <a:gridCol w="802230"/>
              </a:tblGrid>
              <a:tr h="226630"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зон возможного подтопления</a:t>
                      </a:r>
                      <a:endParaRPr kumimoji="0" lang="ru-RU" sz="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08933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Уровни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Подъем воды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Дома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Население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Соц. знач. объекты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8130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Критический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8130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33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Средний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8130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Максимальный уровень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69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214" name="TextBox 362"/>
          <p:cNvSpPr txBox="1">
            <a:spLocks noChangeArrowheads="1"/>
          </p:cNvSpPr>
          <p:nvPr/>
        </p:nvSpPr>
        <p:spPr bwMode="auto">
          <a:xfrm>
            <a:off x="10744225" y="6086484"/>
            <a:ext cx="1347788" cy="2714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Маршрут эвакуации</a:t>
            </a:r>
          </a:p>
        </p:txBody>
      </p:sp>
      <p:cxnSp>
        <p:nvCxnSpPr>
          <p:cNvPr id="1215" name="Прямая со стрелкой 1214"/>
          <p:cNvCxnSpPr/>
          <p:nvPr/>
        </p:nvCxnSpPr>
        <p:spPr bwMode="auto">
          <a:xfrm flipV="1">
            <a:off x="9972700" y="6288099"/>
            <a:ext cx="542925" cy="76200"/>
          </a:xfrm>
          <a:prstGeom prst="straightConnector1">
            <a:avLst/>
          </a:prstGeom>
          <a:ln w="381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20" name="Text Box 133"/>
          <p:cNvSpPr txBox="1">
            <a:spLocks noChangeArrowheads="1"/>
          </p:cNvSpPr>
          <p:nvPr/>
        </p:nvSpPr>
        <p:spPr bwMode="auto">
          <a:xfrm>
            <a:off x="30163" y="7515244"/>
            <a:ext cx="4298950" cy="815773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lIns="122074" tIns="61042" rIns="122074" bIns="61042">
            <a:spAutoFit/>
          </a:bodyPr>
          <a:lstStyle/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Эвакуация из зоны возможного затопления</a:t>
            </a:r>
          </a:p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будет производиться в ПВР. В случае, если ЧС будет носить затяжной характер – по родственникам в близлежащие населенные пункты Привлекаются </a:t>
            </a:r>
          </a:p>
          <a:p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силы </a:t>
            </a:r>
            <a:r>
              <a:rPr lang="ru-RU" sz="900" dirty="0">
                <a:solidFill>
                  <a:schemeClr val="tx1"/>
                </a:solidFill>
              </a:rPr>
              <a:t>Автоколонны №3 ДППАП ФГУП «</a:t>
            </a:r>
            <a:r>
              <a:rPr lang="ru-RU" sz="900" dirty="0" err="1">
                <a:solidFill>
                  <a:schemeClr val="tx1"/>
                </a:solidFill>
              </a:rPr>
              <a:t>Чеченавтотранс</a:t>
            </a:r>
            <a:r>
              <a:rPr lang="ru-RU" sz="900" dirty="0">
                <a:solidFill>
                  <a:schemeClr val="tx1"/>
                </a:solidFill>
              </a:rPr>
              <a:t>» на балансе, которого находится 20 пассажирских автобусов.</a:t>
            </a:r>
            <a:r>
              <a:rPr lang="ru-RU" sz="900" dirty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sp>
        <p:nvSpPr>
          <p:cNvPr id="1221" name="Text Box 14"/>
          <p:cNvSpPr txBox="1">
            <a:spLocks noChangeArrowheads="1"/>
          </p:cNvSpPr>
          <p:nvPr/>
        </p:nvSpPr>
        <p:spPr bwMode="auto">
          <a:xfrm>
            <a:off x="5043478" y="4492823"/>
            <a:ext cx="2143140" cy="307777"/>
          </a:xfrm>
          <a:prstGeom prst="rect">
            <a:avLst/>
          </a:prstGeom>
          <a:gradFill rotWithShape="1">
            <a:gsLst>
              <a:gs pos="0">
                <a:srgbClr val="FF0000">
                  <a:alpha val="96999"/>
                </a:srgbClr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defTabSz="3022600">
              <a:spcBef>
                <a:spcPct val="50000"/>
              </a:spcBef>
            </a:pPr>
            <a:r>
              <a:rPr lang="ru-RU" sz="2000" b="1" dirty="0" smtClean="0">
                <a:solidFill>
                  <a:schemeClr val="tx1"/>
                </a:solidFill>
                <a:cs typeface="Times New Roman" pitchFamily="18" charset="0"/>
              </a:rPr>
              <a:t>КАТАР-ЮРТ</a:t>
            </a:r>
            <a:endParaRPr lang="ru-RU" sz="20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222" name="Oval 292"/>
          <p:cNvSpPr>
            <a:spLocks noChangeArrowheads="1"/>
          </p:cNvSpPr>
          <p:nvPr/>
        </p:nvSpPr>
        <p:spPr bwMode="auto">
          <a:xfrm>
            <a:off x="3114652" y="665798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3"/>
          <p:cNvPicPr>
            <a:picLocks noChangeAspect="1" noChangeArrowheads="1"/>
          </p:cNvPicPr>
          <p:nvPr/>
        </p:nvPicPr>
        <p:blipFill>
          <a:blip r:embed="rId2" cstate="print"/>
          <a:srcRect l="26372" t="7651" r="15900" b="3004"/>
          <a:stretch>
            <a:fillRect/>
          </a:stretch>
        </p:blipFill>
        <p:spPr bwMode="auto">
          <a:xfrm>
            <a:off x="0" y="1200150"/>
            <a:ext cx="12801600" cy="8401050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32771" name="Rectangle 56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987425"/>
            <a:ext cx="12801600" cy="527050"/>
          </a:xfrm>
          <a:solidFill>
            <a:schemeClr val="bg1">
              <a:lumMod val="85000"/>
            </a:schemeClr>
          </a:solidFill>
        </p:spPr>
        <p:txBody>
          <a:bodyPr lIns="121952" tIns="60982" rIns="121952" bIns="60982"/>
          <a:lstStyle/>
          <a:p>
            <a:pPr eaLnBrk="1" hangingPunct="1">
              <a:defRPr/>
            </a:pPr>
            <a:r>
              <a:rPr lang="ru-RU" sz="3100" smtClean="0"/>
              <a:t>Общая информация</a:t>
            </a:r>
          </a:p>
        </p:txBody>
      </p:sp>
      <p:graphicFrame>
        <p:nvGraphicFramePr>
          <p:cNvPr id="20586" name="Group 106"/>
          <p:cNvGraphicFramePr>
            <a:graphicFrameLocks noGrp="1"/>
          </p:cNvGraphicFramePr>
          <p:nvPr/>
        </p:nvGraphicFramePr>
        <p:xfrm>
          <a:off x="0" y="5657856"/>
          <a:ext cx="12801602" cy="3942722"/>
        </p:xfrm>
        <a:graphic>
          <a:graphicData uri="http://schemas.openxmlformats.org/drawingml/2006/table">
            <a:tbl>
              <a:tblPr/>
              <a:tblGrid>
                <a:gridCol w="2118400"/>
                <a:gridCol w="1992001"/>
                <a:gridCol w="2289600"/>
                <a:gridCol w="2065601"/>
                <a:gridCol w="2112000"/>
                <a:gridCol w="2224000"/>
              </a:tblGrid>
              <a:tr h="518136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ОМВД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Бацилов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Валид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Сайдмагомедович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87142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2-22-29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Санэпидемстанция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Даукаев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Асланбек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Хамидович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/>
                      </a:r>
                      <a:b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8-928-736-35-25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76749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Деж.часть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8-871-4 2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2-23-89 </a:t>
                      </a:r>
                      <a:b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87142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2-22-00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18136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ОВК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Редькин А.А.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87142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2-22-52</a:t>
                      </a:r>
                      <a:b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Ветеринарная служба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Килаев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Адам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Арбиевич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/>
                      </a:r>
                      <a:b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8-928-290-66-23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48710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87142 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2-22-52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18136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УФСБ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Хотченков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Андрей Олегович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87142 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2-22-51</a:t>
                      </a:r>
                      <a:b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мобильный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Лесное хозяйство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Ахлуев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Лом-али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Саламович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/>
                      </a:r>
                      <a:b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8-928-783-67-93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25097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87142 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22-67-69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19488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РЭС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Эльжаев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Мусита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Хамидович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887142-2-30-88</a:t>
                      </a:r>
                      <a:b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8-928-262-27-28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РУЭС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Захаев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Авалу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Лечаевич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/>
                      </a:r>
                      <a:b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</a:b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мобильный 8-903-123-45-67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8081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1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87142-22-30-88</a:t>
                      </a:r>
                      <a:endParaRPr kumimoji="0" lang="ru-RU" sz="6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Рабочий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87142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22-78-78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37319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Ответственны за отработку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Паспорта территории </a:t>
                      </a:r>
                    </a:p>
                  </a:txBody>
                  <a:tcPr marL="0" marR="0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Тайбаев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Лема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Лечаевич</a:t>
                      </a: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Моб.8938-902-08-28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Моб.8964-068-09-39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sp>
        <p:nvSpPr>
          <p:cNvPr id="48200" name="Text Box 172"/>
          <p:cNvSpPr txBox="1">
            <a:spLocks noChangeArrowheads="1"/>
          </p:cNvSpPr>
          <p:nvPr/>
        </p:nvSpPr>
        <p:spPr bwMode="auto">
          <a:xfrm>
            <a:off x="10115550" y="4157513"/>
            <a:ext cx="2686050" cy="1380333"/>
          </a:xfrm>
          <a:prstGeom prst="rect">
            <a:avLst/>
          </a:prstGeom>
          <a:solidFill>
            <a:srgbClr val="FFFF99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86823" tIns="43412" rIns="86823" bIns="43412">
            <a:spAutoFit/>
          </a:bodyPr>
          <a:lstStyle/>
          <a:p>
            <a:pPr algn="ctr"/>
            <a:r>
              <a:rPr lang="ru-RU" sz="1200" b="1" dirty="0" err="1">
                <a:solidFill>
                  <a:schemeClr val="tx1"/>
                </a:solidFill>
                <a:cs typeface="Times New Roman" pitchFamily="18" charset="0"/>
              </a:rPr>
              <a:t>Дадаев</a:t>
            </a:r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 </a:t>
            </a:r>
            <a:r>
              <a:rPr lang="ru-RU" sz="1200" b="1" dirty="0" smtClean="0">
                <a:solidFill>
                  <a:schemeClr val="tx1"/>
                </a:solidFill>
                <a:cs typeface="Times New Roman" pitchFamily="18" charset="0"/>
              </a:rPr>
              <a:t> Ибрагим  </a:t>
            </a:r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Магомедович</a:t>
            </a:r>
            <a:b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</a:br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Глава администрации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,</a:t>
            </a:r>
          </a:p>
          <a:p>
            <a:pPr algn="ctr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 образование высшее</a:t>
            </a:r>
          </a:p>
          <a:p>
            <a:pPr algn="ctr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Обучение в области  ГО, защиты населения и территорий  </a:t>
            </a:r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не проходил. 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/>
            </a:r>
            <a:br>
              <a:rPr lang="ru-RU" sz="1200" dirty="0">
                <a:solidFill>
                  <a:schemeClr val="tx1"/>
                </a:solidFill>
                <a:cs typeface="Times New Roman" pitchFamily="18" charset="0"/>
              </a:rPr>
            </a:b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Телефон</a:t>
            </a:r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: 8928-891-65-60</a:t>
            </a:r>
          </a:p>
          <a:p>
            <a:pPr algn="ctr"/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 рабочий:8-871-42 2-22-37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48202" name="AutoShape 107"/>
          <p:cNvSpPr>
            <a:spLocks noChangeArrowheads="1"/>
          </p:cNvSpPr>
          <p:nvPr/>
        </p:nvSpPr>
        <p:spPr bwMode="auto">
          <a:xfrm>
            <a:off x="4829175" y="4292600"/>
            <a:ext cx="3244850" cy="508000"/>
          </a:xfrm>
          <a:prstGeom prst="wedgeRoundRectCallout">
            <a:avLst>
              <a:gd name="adj1" fmla="val -9954"/>
              <a:gd name="adj2" fmla="val 45894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600" b="1" i="1">
                <a:solidFill>
                  <a:srgbClr val="0000FF"/>
                </a:solidFill>
              </a:rPr>
              <a:t>Ачхой-Мартановский Муниципальный район.</a:t>
            </a:r>
          </a:p>
        </p:txBody>
      </p:sp>
      <p:graphicFrame>
        <p:nvGraphicFramePr>
          <p:cNvPr id="21647" name="Group 143"/>
          <p:cNvGraphicFramePr>
            <a:graphicFrameLocks noGrp="1"/>
          </p:cNvGraphicFramePr>
          <p:nvPr/>
        </p:nvGraphicFramePr>
        <p:xfrm>
          <a:off x="2471122" y="1533525"/>
          <a:ext cx="7607323" cy="2068411"/>
        </p:xfrm>
        <a:graphic>
          <a:graphicData uri="http://schemas.openxmlformats.org/drawingml/2006/table">
            <a:tbl>
              <a:tblPr/>
              <a:tblGrid>
                <a:gridCol w="845377"/>
                <a:gridCol w="795776"/>
                <a:gridCol w="697653"/>
                <a:gridCol w="697653"/>
                <a:gridCol w="817343"/>
                <a:gridCol w="641582"/>
                <a:gridCol w="493856"/>
                <a:gridCol w="987711"/>
                <a:gridCol w="815186"/>
                <a:gridCol w="815186"/>
              </a:tblGrid>
              <a:tr h="58896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Район</a:t>
                      </a:r>
                    </a:p>
                  </a:txBody>
                  <a:tcPr marL="127854" marR="127854" marT="63925" marB="639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Территория тыс.кв.км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Население тыс.чел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детей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 т.ч.сельское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Сельские поселения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Города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Плотность </a:t>
                      </a:r>
                      <a:r>
                        <a:rPr kumimoji="0" lang="ru-RU" sz="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нас.на</a:t>
                      </a: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1 кв.км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Городское </a:t>
                      </a:r>
                      <a:r>
                        <a:rPr kumimoji="0" lang="ru-RU" sz="8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насел.%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Расстояние до города  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52863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Ачхой-Мартановский</a:t>
                      </a:r>
                    </a:p>
                  </a:txBody>
                  <a:tcPr marL="127854" marR="127854" marT="63925" marB="639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1, 213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5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67,726</a:t>
                      </a:r>
                      <a:r>
                        <a:rPr lang="ru-RU" sz="105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endParaRPr kumimoji="0" lang="ru-RU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12,665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67,726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  <a:endParaRPr kumimoji="0" lang="ru-RU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59,2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54 км.</a:t>
                      </a:r>
                    </a:p>
                  </a:txBody>
                  <a:tcPr marL="127854" marR="127854" marT="63925" marB="63925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895350">
                <a:tc gridSpan="10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Ачхой-Мартановский район входит в Чеченскую Республику 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Северо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-Кавказского Федерального округа Российской Федерации.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севере район граничит с Сунженским районом, на северо-востоке с Грозненским, на востоке с Урус-Мартановским и на юге с Шатойским и Итум-Калинскими районами 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Чеченской Республики.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Общая протяжённость его границ составляет около  190 км.</a:t>
                      </a:r>
                      <a:endParaRPr kumimoji="0" lang="ru-RU" sz="105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54" marR="127854" marT="63925" marB="639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1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27854" marR="127854" marT="63925" marB="63925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FFFF"/>
                    </a:solidFill>
                  </a:tcPr>
                </a:tc>
              </a:tr>
            </a:tbl>
          </a:graphicData>
        </a:graphic>
      </p:graphicFrame>
      <p:sp>
        <p:nvSpPr>
          <p:cNvPr id="32872" name="Text Box 3"/>
          <p:cNvSpPr txBox="1">
            <a:spLocks noChangeArrowheads="1"/>
          </p:cNvSpPr>
          <p:nvPr/>
        </p:nvSpPr>
        <p:spPr bwMode="auto">
          <a:xfrm>
            <a:off x="0" y="-6350"/>
            <a:ext cx="12801600" cy="1041400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87105" tIns="43553" rIns="87105" bIns="43553">
            <a:spAutoFit/>
          </a:bodyPr>
          <a:lstStyle/>
          <a:p>
            <a:pPr algn="ctr">
              <a:defRPr/>
            </a:pPr>
            <a:r>
              <a:rPr lang="ru-RU" sz="3100" dirty="0">
                <a:solidFill>
                  <a:schemeClr val="tx2"/>
                </a:solidFill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48236" name="Text Box 181"/>
          <p:cNvSpPr txBox="1">
            <a:spLocks noChangeArrowheads="1"/>
          </p:cNvSpPr>
          <p:nvPr/>
        </p:nvSpPr>
        <p:spPr bwMode="auto">
          <a:xfrm>
            <a:off x="1588" y="4021429"/>
            <a:ext cx="2524125" cy="1564989"/>
          </a:xfrm>
          <a:prstGeom prst="rect">
            <a:avLst/>
          </a:prstGeom>
          <a:solidFill>
            <a:srgbClr val="FFFF99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square" lIns="86813" tIns="43407" rIns="86813" bIns="43407">
            <a:spAutoFit/>
          </a:bodyPr>
          <a:lstStyle/>
          <a:p>
            <a:pPr algn="ctr"/>
            <a:r>
              <a:rPr lang="ru-RU" sz="1200" b="1" dirty="0" err="1" smtClean="0">
                <a:solidFill>
                  <a:schemeClr val="tx1"/>
                </a:solidFill>
                <a:cs typeface="Times New Roman" pitchFamily="18" charset="0"/>
              </a:rPr>
              <a:t>Мумаидов</a:t>
            </a:r>
            <a:r>
              <a:rPr lang="ru-RU" sz="1200" b="1" dirty="0" smtClean="0">
                <a:solidFill>
                  <a:schemeClr val="tx1"/>
                </a:solidFill>
                <a:cs typeface="Times New Roman" pitchFamily="18" charset="0"/>
              </a:rPr>
              <a:t> Ахмед </a:t>
            </a:r>
            <a:r>
              <a:rPr lang="ru-RU" sz="1200" b="1" dirty="0" err="1" smtClean="0">
                <a:solidFill>
                  <a:schemeClr val="tx1"/>
                </a:solidFill>
                <a:cs typeface="Times New Roman" pitchFamily="18" charset="0"/>
              </a:rPr>
              <a:t>Гиланиевич</a:t>
            </a:r>
            <a:endParaRPr lang="ru-RU" sz="1200" b="1" dirty="0" smtClean="0">
              <a:solidFill>
                <a:schemeClr val="tx1"/>
              </a:solidFill>
              <a:cs typeface="Times New Roman" pitchFamily="18" charset="0"/>
            </a:endParaRPr>
          </a:p>
          <a:p>
            <a:pPr algn="ctr"/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Председатель </a:t>
            </a: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КЧС и </a:t>
            </a:r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ПБ.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  <a:p>
            <a:pPr algn="ctr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Образование </a:t>
            </a:r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высшее.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  <a:p>
            <a:pPr algn="ctr"/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Обучение в области ГО, защиты населения и территорий  не проходил.</a:t>
            </a:r>
            <a:br>
              <a:rPr lang="ru-RU" sz="1200" dirty="0">
                <a:solidFill>
                  <a:schemeClr val="tx1"/>
                </a:solidFill>
                <a:cs typeface="Times New Roman" pitchFamily="18" charset="0"/>
              </a:rPr>
            </a:br>
            <a:r>
              <a:rPr lang="ru-RU" sz="1200" dirty="0">
                <a:solidFill>
                  <a:schemeClr val="tx1"/>
                </a:solidFill>
                <a:cs typeface="Times New Roman" pitchFamily="18" charset="0"/>
              </a:rPr>
              <a:t>Телефон:8(87142) 2-23-04</a:t>
            </a:r>
          </a:p>
          <a:p>
            <a:pPr algn="ctr"/>
            <a:r>
              <a:rPr lang="ru-RU" sz="1200" dirty="0" smtClean="0">
                <a:solidFill>
                  <a:schemeClr val="tx1"/>
                </a:solidFill>
                <a:cs typeface="Times New Roman" pitchFamily="18" charset="0"/>
              </a:rPr>
              <a:t>8928-001-48-67</a:t>
            </a:r>
          </a:p>
        </p:txBody>
      </p:sp>
      <p:pic>
        <p:nvPicPr>
          <p:cNvPr id="3" name="Picture 1" descr="F:\P6070010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115576" y="1443014"/>
            <a:ext cx="2686024" cy="2714643"/>
          </a:xfrm>
          <a:prstGeom prst="rect">
            <a:avLst/>
          </a:prstGeom>
          <a:noFill/>
        </p:spPr>
      </p:pic>
      <p:pic>
        <p:nvPicPr>
          <p:cNvPr id="1046529" name="Picture 1" descr="C:\Documents and Settings\Admin\Рабочий стол\P1050092.JPG"/>
          <p:cNvPicPr>
            <a:picLocks noChangeAspect="1" noChangeArrowheads="1"/>
          </p:cNvPicPr>
          <p:nvPr/>
        </p:nvPicPr>
        <p:blipFill>
          <a:blip r:embed="rId4" cstate="print"/>
          <a:srcRect l="18085" t="21277" r="30851" b="4965"/>
          <a:stretch>
            <a:fillRect/>
          </a:stretch>
        </p:blipFill>
        <p:spPr bwMode="auto">
          <a:xfrm>
            <a:off x="0" y="1514452"/>
            <a:ext cx="2471710" cy="2500330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3" name="Picture 2" descr="C:\Users\Администратор\Desktop\Новая папка\Ачхой\Шаами-Юрт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454025"/>
            <a:ext cx="12774613" cy="91471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9464" name="AutoShape 205" descr="Широкий диагональный 2"/>
          <p:cNvSpPr>
            <a:spLocks/>
          </p:cNvSpPr>
          <p:nvPr/>
        </p:nvSpPr>
        <p:spPr bwMode="auto">
          <a:xfrm rot="-8649033">
            <a:off x="4781550" y="5381625"/>
            <a:ext cx="323850" cy="1406525"/>
          </a:xfrm>
          <a:custGeom>
            <a:avLst/>
            <a:gdLst>
              <a:gd name="T0" fmla="*/ 2147483647 w 1296"/>
              <a:gd name="T1" fmla="*/ 2147483647 h 925"/>
              <a:gd name="T2" fmla="*/ 2147483647 w 1296"/>
              <a:gd name="T3" fmla="*/ 2147483647 h 925"/>
              <a:gd name="T4" fmla="*/ 2147483647 w 1296"/>
              <a:gd name="T5" fmla="*/ 2147483647 h 925"/>
              <a:gd name="T6" fmla="*/ 2147483647 w 1296"/>
              <a:gd name="T7" fmla="*/ 2147483647 h 925"/>
              <a:gd name="T8" fmla="*/ 2147483647 w 1296"/>
              <a:gd name="T9" fmla="*/ 2147483647 h 925"/>
              <a:gd name="T10" fmla="*/ 2147483647 w 1296"/>
              <a:gd name="T11" fmla="*/ 2147483647 h 925"/>
              <a:gd name="T12" fmla="*/ 2147483647 w 1296"/>
              <a:gd name="T13" fmla="*/ 2147483647 h 925"/>
              <a:gd name="T14" fmla="*/ 2147483647 w 1296"/>
              <a:gd name="T15" fmla="*/ 2147483647 h 925"/>
              <a:gd name="T16" fmla="*/ 2147483647 w 1296"/>
              <a:gd name="T17" fmla="*/ 2147483647 h 925"/>
              <a:gd name="T18" fmla="*/ 2147483647 w 1296"/>
              <a:gd name="T19" fmla="*/ 2147483647 h 925"/>
              <a:gd name="T20" fmla="*/ 2147483647 w 1296"/>
              <a:gd name="T21" fmla="*/ 2147483647 h 925"/>
              <a:gd name="T22" fmla="*/ 2147483647 w 1296"/>
              <a:gd name="T23" fmla="*/ 2147483647 h 925"/>
              <a:gd name="T24" fmla="*/ 2147483647 w 1296"/>
              <a:gd name="T25" fmla="*/ 2147483647 h 925"/>
              <a:gd name="T26" fmla="*/ 2147483647 w 1296"/>
              <a:gd name="T27" fmla="*/ 2147483647 h 925"/>
              <a:gd name="T28" fmla="*/ 2147483647 w 1296"/>
              <a:gd name="T29" fmla="*/ 2147483647 h 925"/>
              <a:gd name="T30" fmla="*/ 2147483647 w 1296"/>
              <a:gd name="T31" fmla="*/ 2147483647 h 925"/>
              <a:gd name="T32" fmla="*/ 2147483647 w 1296"/>
              <a:gd name="T33" fmla="*/ 2147483647 h 925"/>
              <a:gd name="T34" fmla="*/ 2147483647 w 1296"/>
              <a:gd name="T35" fmla="*/ 2147483647 h 92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96"/>
              <a:gd name="T55" fmla="*/ 0 h 925"/>
              <a:gd name="T56" fmla="*/ 1296 w 1296"/>
              <a:gd name="T57" fmla="*/ 925 h 92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96" h="925">
                <a:moveTo>
                  <a:pt x="123" y="829"/>
                </a:moveTo>
                <a:cubicBezTo>
                  <a:pt x="184" y="846"/>
                  <a:pt x="153" y="925"/>
                  <a:pt x="225" y="923"/>
                </a:cubicBezTo>
                <a:cubicBezTo>
                  <a:pt x="269" y="922"/>
                  <a:pt x="336" y="875"/>
                  <a:pt x="385" y="864"/>
                </a:cubicBezTo>
                <a:cubicBezTo>
                  <a:pt x="450" y="852"/>
                  <a:pt x="529" y="820"/>
                  <a:pt x="590" y="814"/>
                </a:cubicBezTo>
                <a:cubicBezTo>
                  <a:pt x="651" y="766"/>
                  <a:pt x="818" y="748"/>
                  <a:pt x="892" y="705"/>
                </a:cubicBezTo>
                <a:cubicBezTo>
                  <a:pt x="966" y="662"/>
                  <a:pt x="983" y="599"/>
                  <a:pt x="1033" y="556"/>
                </a:cubicBezTo>
                <a:cubicBezTo>
                  <a:pt x="1083" y="513"/>
                  <a:pt x="1154" y="478"/>
                  <a:pt x="1194" y="449"/>
                </a:cubicBezTo>
                <a:cubicBezTo>
                  <a:pt x="1239" y="321"/>
                  <a:pt x="1247" y="451"/>
                  <a:pt x="1276" y="385"/>
                </a:cubicBezTo>
                <a:cubicBezTo>
                  <a:pt x="1296" y="338"/>
                  <a:pt x="1194" y="165"/>
                  <a:pt x="1194" y="165"/>
                </a:cubicBezTo>
                <a:cubicBezTo>
                  <a:pt x="1135" y="135"/>
                  <a:pt x="1041" y="0"/>
                  <a:pt x="932" y="71"/>
                </a:cubicBezTo>
                <a:cubicBezTo>
                  <a:pt x="881" y="96"/>
                  <a:pt x="892" y="95"/>
                  <a:pt x="850" y="99"/>
                </a:cubicBezTo>
                <a:cubicBezTo>
                  <a:pt x="828" y="101"/>
                  <a:pt x="783" y="91"/>
                  <a:pt x="759" y="99"/>
                </a:cubicBezTo>
                <a:cubicBezTo>
                  <a:pt x="738" y="107"/>
                  <a:pt x="607" y="129"/>
                  <a:pt x="585" y="144"/>
                </a:cubicBezTo>
                <a:cubicBezTo>
                  <a:pt x="503" y="179"/>
                  <a:pt x="510" y="236"/>
                  <a:pt x="426" y="275"/>
                </a:cubicBezTo>
                <a:cubicBezTo>
                  <a:pt x="359" y="319"/>
                  <a:pt x="201" y="406"/>
                  <a:pt x="124" y="476"/>
                </a:cubicBezTo>
                <a:cubicBezTo>
                  <a:pt x="60" y="544"/>
                  <a:pt x="60" y="640"/>
                  <a:pt x="42" y="686"/>
                </a:cubicBezTo>
                <a:cubicBezTo>
                  <a:pt x="24" y="729"/>
                  <a:pt x="0" y="726"/>
                  <a:pt x="14" y="750"/>
                </a:cubicBezTo>
                <a:cubicBezTo>
                  <a:pt x="28" y="774"/>
                  <a:pt x="100" y="813"/>
                  <a:pt x="123" y="829"/>
                </a:cubicBezTo>
                <a:close/>
              </a:path>
            </a:pathLst>
          </a:custGeom>
          <a:pattFill prst="wdUpDiag">
            <a:fgClr>
              <a:srgbClr val="000099">
                <a:alpha val="50195"/>
              </a:srgbClr>
            </a:fgClr>
            <a:bgClr>
              <a:schemeClr val="bg1">
                <a:alpha val="50195"/>
              </a:schemeClr>
            </a:bgClr>
          </a:pattFill>
          <a:ln w="25400">
            <a:solidFill>
              <a:srgbClr val="000099"/>
            </a:solidFill>
            <a:round/>
            <a:headEnd/>
            <a:tailEnd/>
          </a:ln>
        </p:spPr>
        <p:txBody>
          <a:bodyPr rot="10800000" lIns="140742" tIns="70407" rIns="140742" bIns="70407"/>
          <a:lstStyle/>
          <a:p>
            <a:endParaRPr lang="ru-RU"/>
          </a:p>
        </p:txBody>
      </p:sp>
      <p:sp>
        <p:nvSpPr>
          <p:cNvPr id="19465" name="Text Box 10"/>
          <p:cNvSpPr txBox="1">
            <a:spLocks noChangeArrowheads="1"/>
          </p:cNvSpPr>
          <p:nvPr/>
        </p:nvSpPr>
        <p:spPr bwMode="auto">
          <a:xfrm>
            <a:off x="2328863" y="5816600"/>
            <a:ext cx="1797050" cy="412750"/>
          </a:xfrm>
          <a:prstGeom prst="rect">
            <a:avLst/>
          </a:prstGeom>
          <a:solidFill>
            <a:srgbClr val="FFFFCC">
              <a:alpha val="39999"/>
            </a:srgbClr>
          </a:solidFill>
          <a:ln w="19050">
            <a:solidFill>
              <a:srgbClr val="0000CC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000" b="1">
                <a:solidFill>
                  <a:schemeClr val="tx1"/>
                </a:solidFill>
              </a:rPr>
              <a:t>Максимальный уров</a:t>
            </a:r>
            <a:r>
              <a:rPr lang="en-US" sz="1000" b="1">
                <a:solidFill>
                  <a:schemeClr val="tx1"/>
                </a:solidFill>
              </a:rPr>
              <a:t>e</a:t>
            </a:r>
            <a:r>
              <a:rPr lang="ru-RU" sz="1000" b="1">
                <a:solidFill>
                  <a:schemeClr val="tx1"/>
                </a:solidFill>
              </a:rPr>
              <a:t>нь (350 см)</a:t>
            </a:r>
          </a:p>
        </p:txBody>
      </p:sp>
      <p:sp>
        <p:nvSpPr>
          <p:cNvPr id="19466" name="Text Box 77"/>
          <p:cNvSpPr txBox="1">
            <a:spLocks noChangeArrowheads="1"/>
          </p:cNvSpPr>
          <p:nvPr/>
        </p:nvSpPr>
        <p:spPr bwMode="auto">
          <a:xfrm>
            <a:off x="5186363" y="6443663"/>
            <a:ext cx="2214562" cy="258762"/>
          </a:xfrm>
          <a:prstGeom prst="rect">
            <a:avLst/>
          </a:prstGeom>
          <a:solidFill>
            <a:srgbClr val="FFFFCC">
              <a:alpha val="43137"/>
            </a:srgbClr>
          </a:soli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000" b="1">
                <a:solidFill>
                  <a:schemeClr val="tx1"/>
                </a:solidFill>
              </a:rPr>
              <a:t>Начало подтопления (300 см)</a:t>
            </a:r>
          </a:p>
        </p:txBody>
      </p:sp>
      <p:sp>
        <p:nvSpPr>
          <p:cNvPr id="19467" name="Text Box 76"/>
          <p:cNvSpPr txBox="1">
            <a:spLocks noChangeArrowheads="1"/>
          </p:cNvSpPr>
          <p:nvPr/>
        </p:nvSpPr>
        <p:spPr bwMode="auto">
          <a:xfrm>
            <a:off x="5543550" y="6086475"/>
            <a:ext cx="2303463" cy="258763"/>
          </a:xfrm>
          <a:prstGeom prst="rect">
            <a:avLst/>
          </a:prstGeom>
          <a:solidFill>
            <a:srgbClr val="FFFFCC">
              <a:alpha val="41960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000" b="1">
                <a:solidFill>
                  <a:schemeClr val="tx1"/>
                </a:solidFill>
              </a:rPr>
              <a:t>Критический уровень (200 см)</a:t>
            </a:r>
          </a:p>
        </p:txBody>
      </p:sp>
      <p:sp>
        <p:nvSpPr>
          <p:cNvPr id="9" name="Полилиния 8"/>
          <p:cNvSpPr/>
          <p:nvPr/>
        </p:nvSpPr>
        <p:spPr>
          <a:xfrm>
            <a:off x="4449763" y="5511800"/>
            <a:ext cx="990600" cy="1143000"/>
          </a:xfrm>
          <a:custGeom>
            <a:avLst/>
            <a:gdLst>
              <a:gd name="connsiteX0" fmla="*/ 69850 w 942975"/>
              <a:gd name="connsiteY0" fmla="*/ 1066800 h 1066800"/>
              <a:gd name="connsiteX1" fmla="*/ 0 w 942975"/>
              <a:gd name="connsiteY1" fmla="*/ 908050 h 1066800"/>
              <a:gd name="connsiteX2" fmla="*/ 12700 w 942975"/>
              <a:gd name="connsiteY2" fmla="*/ 736600 h 1066800"/>
              <a:gd name="connsiteX3" fmla="*/ 130175 w 942975"/>
              <a:gd name="connsiteY3" fmla="*/ 504825 h 1066800"/>
              <a:gd name="connsiteX4" fmla="*/ 263525 w 942975"/>
              <a:gd name="connsiteY4" fmla="*/ 444500 h 1066800"/>
              <a:gd name="connsiteX5" fmla="*/ 323850 w 942975"/>
              <a:gd name="connsiteY5" fmla="*/ 355600 h 1066800"/>
              <a:gd name="connsiteX6" fmla="*/ 352425 w 942975"/>
              <a:gd name="connsiteY6" fmla="*/ 282575 h 1066800"/>
              <a:gd name="connsiteX7" fmla="*/ 431800 w 942975"/>
              <a:gd name="connsiteY7" fmla="*/ 234950 h 1066800"/>
              <a:gd name="connsiteX8" fmla="*/ 523875 w 942975"/>
              <a:gd name="connsiteY8" fmla="*/ 158750 h 1066800"/>
              <a:gd name="connsiteX9" fmla="*/ 552450 w 942975"/>
              <a:gd name="connsiteY9" fmla="*/ 88900 h 1066800"/>
              <a:gd name="connsiteX10" fmla="*/ 742950 w 942975"/>
              <a:gd name="connsiteY10" fmla="*/ 57150 h 1066800"/>
              <a:gd name="connsiteX11" fmla="*/ 822325 w 942975"/>
              <a:gd name="connsiteY11" fmla="*/ 22225 h 1066800"/>
              <a:gd name="connsiteX12" fmla="*/ 920750 w 942975"/>
              <a:gd name="connsiteY12" fmla="*/ 3175 h 1066800"/>
              <a:gd name="connsiteX13" fmla="*/ 942975 w 942975"/>
              <a:gd name="connsiteY13" fmla="*/ 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42975" h="1066800">
                <a:moveTo>
                  <a:pt x="69850" y="1066800"/>
                </a:moveTo>
                <a:lnTo>
                  <a:pt x="0" y="908050"/>
                </a:lnTo>
                <a:lnTo>
                  <a:pt x="12700" y="736600"/>
                </a:lnTo>
                <a:lnTo>
                  <a:pt x="130175" y="504825"/>
                </a:lnTo>
                <a:lnTo>
                  <a:pt x="263525" y="444500"/>
                </a:lnTo>
                <a:lnTo>
                  <a:pt x="323850" y="355600"/>
                </a:lnTo>
                <a:lnTo>
                  <a:pt x="352425" y="282575"/>
                </a:lnTo>
                <a:lnTo>
                  <a:pt x="431800" y="234950"/>
                </a:lnTo>
                <a:lnTo>
                  <a:pt x="523875" y="158750"/>
                </a:lnTo>
                <a:lnTo>
                  <a:pt x="552450" y="88900"/>
                </a:lnTo>
                <a:lnTo>
                  <a:pt x="742950" y="57150"/>
                </a:lnTo>
                <a:lnTo>
                  <a:pt x="822325" y="22225"/>
                </a:lnTo>
                <a:lnTo>
                  <a:pt x="920750" y="3175"/>
                </a:lnTo>
                <a:lnTo>
                  <a:pt x="942975" y="0"/>
                </a:lnTo>
              </a:path>
            </a:pathLst>
          </a:custGeom>
          <a:ln w="31750">
            <a:solidFill>
              <a:srgbClr val="0000F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2191" tIns="61096" rIns="122191" bIns="61096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10" name="Полилиния 9"/>
          <p:cNvSpPr/>
          <p:nvPr/>
        </p:nvSpPr>
        <p:spPr>
          <a:xfrm>
            <a:off x="4483100" y="5546725"/>
            <a:ext cx="860425" cy="1093788"/>
          </a:xfrm>
          <a:custGeom>
            <a:avLst/>
            <a:gdLst>
              <a:gd name="connsiteX0" fmla="*/ 47625 w 728662"/>
              <a:gd name="connsiteY0" fmla="*/ 800100 h 800100"/>
              <a:gd name="connsiteX1" fmla="*/ 0 w 728662"/>
              <a:gd name="connsiteY1" fmla="*/ 666750 h 800100"/>
              <a:gd name="connsiteX2" fmla="*/ 4762 w 728662"/>
              <a:gd name="connsiteY2" fmla="*/ 595313 h 800100"/>
              <a:gd name="connsiteX3" fmla="*/ 66675 w 728662"/>
              <a:gd name="connsiteY3" fmla="*/ 466725 h 800100"/>
              <a:gd name="connsiteX4" fmla="*/ 176212 w 728662"/>
              <a:gd name="connsiteY4" fmla="*/ 428625 h 800100"/>
              <a:gd name="connsiteX5" fmla="*/ 223837 w 728662"/>
              <a:gd name="connsiteY5" fmla="*/ 366713 h 800100"/>
              <a:gd name="connsiteX6" fmla="*/ 290512 w 728662"/>
              <a:gd name="connsiteY6" fmla="*/ 242888 h 800100"/>
              <a:gd name="connsiteX7" fmla="*/ 409575 w 728662"/>
              <a:gd name="connsiteY7" fmla="*/ 176213 h 800100"/>
              <a:gd name="connsiteX8" fmla="*/ 495300 w 728662"/>
              <a:gd name="connsiteY8" fmla="*/ 85725 h 800100"/>
              <a:gd name="connsiteX9" fmla="*/ 557212 w 728662"/>
              <a:gd name="connsiteY9" fmla="*/ 57150 h 800100"/>
              <a:gd name="connsiteX10" fmla="*/ 661987 w 728662"/>
              <a:gd name="connsiteY10" fmla="*/ 0 h 800100"/>
              <a:gd name="connsiteX11" fmla="*/ 728662 w 728662"/>
              <a:gd name="connsiteY11" fmla="*/ 95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28662" h="800100">
                <a:moveTo>
                  <a:pt x="47625" y="800100"/>
                </a:moveTo>
                <a:lnTo>
                  <a:pt x="0" y="666750"/>
                </a:lnTo>
                <a:lnTo>
                  <a:pt x="4762" y="595313"/>
                </a:lnTo>
                <a:lnTo>
                  <a:pt x="66675" y="466725"/>
                </a:lnTo>
                <a:lnTo>
                  <a:pt x="176212" y="428625"/>
                </a:lnTo>
                <a:lnTo>
                  <a:pt x="223837" y="366713"/>
                </a:lnTo>
                <a:lnTo>
                  <a:pt x="290512" y="242888"/>
                </a:lnTo>
                <a:lnTo>
                  <a:pt x="409575" y="176213"/>
                </a:lnTo>
                <a:lnTo>
                  <a:pt x="495300" y="85725"/>
                </a:lnTo>
                <a:lnTo>
                  <a:pt x="557212" y="57150"/>
                </a:lnTo>
                <a:lnTo>
                  <a:pt x="661987" y="0"/>
                </a:lnTo>
                <a:lnTo>
                  <a:pt x="728662" y="9525"/>
                </a:lnTo>
              </a:path>
            </a:pathLst>
          </a:custGeom>
          <a:ln w="3175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2191" tIns="61096" rIns="122191" bIns="61096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12" name="Полилиния 11"/>
          <p:cNvSpPr/>
          <p:nvPr/>
        </p:nvSpPr>
        <p:spPr>
          <a:xfrm>
            <a:off x="4597400" y="5543550"/>
            <a:ext cx="781050" cy="1044575"/>
          </a:xfrm>
          <a:custGeom>
            <a:avLst/>
            <a:gdLst>
              <a:gd name="connsiteX0" fmla="*/ 0 w 605318"/>
              <a:gd name="connsiteY0" fmla="*/ 746262 h 746262"/>
              <a:gd name="connsiteX1" fmla="*/ 38100 w 605318"/>
              <a:gd name="connsiteY1" fmla="*/ 731975 h 746262"/>
              <a:gd name="connsiteX2" fmla="*/ 38100 w 605318"/>
              <a:gd name="connsiteY2" fmla="*/ 698637 h 746262"/>
              <a:gd name="connsiteX3" fmla="*/ 52387 w 605318"/>
              <a:gd name="connsiteY3" fmla="*/ 636725 h 746262"/>
              <a:gd name="connsiteX4" fmla="*/ 109537 w 605318"/>
              <a:gd name="connsiteY4" fmla="*/ 584337 h 746262"/>
              <a:gd name="connsiteX5" fmla="*/ 195262 w 605318"/>
              <a:gd name="connsiteY5" fmla="*/ 512900 h 746262"/>
              <a:gd name="connsiteX6" fmla="*/ 238125 w 605318"/>
              <a:gd name="connsiteY6" fmla="*/ 479562 h 746262"/>
              <a:gd name="connsiteX7" fmla="*/ 276225 w 605318"/>
              <a:gd name="connsiteY7" fmla="*/ 441462 h 746262"/>
              <a:gd name="connsiteX8" fmla="*/ 295275 w 605318"/>
              <a:gd name="connsiteY8" fmla="*/ 370025 h 746262"/>
              <a:gd name="connsiteX9" fmla="*/ 319087 w 605318"/>
              <a:gd name="connsiteY9" fmla="*/ 331925 h 746262"/>
              <a:gd name="connsiteX10" fmla="*/ 366712 w 605318"/>
              <a:gd name="connsiteY10" fmla="*/ 298587 h 746262"/>
              <a:gd name="connsiteX11" fmla="*/ 461962 w 605318"/>
              <a:gd name="connsiteY11" fmla="*/ 246200 h 746262"/>
              <a:gd name="connsiteX12" fmla="*/ 514350 w 605318"/>
              <a:gd name="connsiteY12" fmla="*/ 222387 h 746262"/>
              <a:gd name="connsiteX13" fmla="*/ 542925 w 605318"/>
              <a:gd name="connsiteY13" fmla="*/ 203337 h 746262"/>
              <a:gd name="connsiteX14" fmla="*/ 571500 w 605318"/>
              <a:gd name="connsiteY14" fmla="*/ 141425 h 746262"/>
              <a:gd name="connsiteX15" fmla="*/ 604837 w 605318"/>
              <a:gd name="connsiteY15" fmla="*/ 41412 h 746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05318" h="746262">
                <a:moveTo>
                  <a:pt x="0" y="746262"/>
                </a:moveTo>
                <a:cubicBezTo>
                  <a:pt x="34796" y="731350"/>
                  <a:pt x="30163" y="744675"/>
                  <a:pt x="38100" y="731975"/>
                </a:cubicBezTo>
                <a:lnTo>
                  <a:pt x="38100" y="698637"/>
                </a:lnTo>
                <a:lnTo>
                  <a:pt x="52387" y="636725"/>
                </a:lnTo>
                <a:lnTo>
                  <a:pt x="109537" y="584337"/>
                </a:lnTo>
                <a:lnTo>
                  <a:pt x="195262" y="512900"/>
                </a:lnTo>
                <a:lnTo>
                  <a:pt x="238125" y="479562"/>
                </a:lnTo>
                <a:lnTo>
                  <a:pt x="276225" y="441462"/>
                </a:lnTo>
                <a:lnTo>
                  <a:pt x="295275" y="370025"/>
                </a:lnTo>
                <a:lnTo>
                  <a:pt x="319087" y="331925"/>
                </a:lnTo>
                <a:lnTo>
                  <a:pt x="366712" y="298587"/>
                </a:lnTo>
                <a:lnTo>
                  <a:pt x="461962" y="246200"/>
                </a:lnTo>
                <a:lnTo>
                  <a:pt x="514350" y="222387"/>
                </a:lnTo>
                <a:lnTo>
                  <a:pt x="542925" y="203337"/>
                </a:lnTo>
                <a:lnTo>
                  <a:pt x="571500" y="141425"/>
                </a:lnTo>
                <a:cubicBezTo>
                  <a:pt x="605318" y="35137"/>
                  <a:pt x="604837" y="0"/>
                  <a:pt x="604837" y="41412"/>
                </a:cubicBezTo>
              </a:path>
            </a:pathLst>
          </a:custGeom>
          <a:ln w="317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2191" tIns="61096" rIns="122191" bIns="61096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19471" name="Line 79"/>
          <p:cNvSpPr>
            <a:spLocks noChangeShapeType="1"/>
          </p:cNvSpPr>
          <p:nvPr/>
        </p:nvSpPr>
        <p:spPr bwMode="auto">
          <a:xfrm flipH="1" flipV="1">
            <a:off x="4694238" y="6111875"/>
            <a:ext cx="492125" cy="331788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9472" name="Line 80"/>
          <p:cNvSpPr>
            <a:spLocks noChangeShapeType="1"/>
          </p:cNvSpPr>
          <p:nvPr/>
        </p:nvSpPr>
        <p:spPr bwMode="auto">
          <a:xfrm flipH="1" flipV="1">
            <a:off x="5343525" y="5857875"/>
            <a:ext cx="200025" cy="228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9473" name="Line 78"/>
          <p:cNvSpPr>
            <a:spLocks noChangeShapeType="1"/>
          </p:cNvSpPr>
          <p:nvPr/>
        </p:nvSpPr>
        <p:spPr bwMode="auto">
          <a:xfrm>
            <a:off x="4114800" y="6086475"/>
            <a:ext cx="420688" cy="49213"/>
          </a:xfrm>
          <a:prstGeom prst="line">
            <a:avLst/>
          </a:prstGeom>
          <a:noFill/>
          <a:ln w="19050">
            <a:solidFill>
              <a:srgbClr val="0000CC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4" name="Полилиния 13"/>
          <p:cNvSpPr/>
          <p:nvPr/>
        </p:nvSpPr>
        <p:spPr>
          <a:xfrm>
            <a:off x="20638" y="2357438"/>
            <a:ext cx="12741275" cy="2378075"/>
          </a:xfrm>
          <a:custGeom>
            <a:avLst/>
            <a:gdLst>
              <a:gd name="connsiteX0" fmla="*/ 0 w 9845040"/>
              <a:gd name="connsiteY0" fmla="*/ 0 h 1714500"/>
              <a:gd name="connsiteX1" fmla="*/ 1874520 w 9845040"/>
              <a:gd name="connsiteY1" fmla="*/ 396240 h 1714500"/>
              <a:gd name="connsiteX2" fmla="*/ 2735580 w 9845040"/>
              <a:gd name="connsiteY2" fmla="*/ 853440 h 1714500"/>
              <a:gd name="connsiteX3" fmla="*/ 3909060 w 9845040"/>
              <a:gd name="connsiteY3" fmla="*/ 1059180 h 1714500"/>
              <a:gd name="connsiteX4" fmla="*/ 5273040 w 9845040"/>
              <a:gd name="connsiteY4" fmla="*/ 1280160 h 1714500"/>
              <a:gd name="connsiteX5" fmla="*/ 6918960 w 9845040"/>
              <a:gd name="connsiteY5" fmla="*/ 1455420 h 1714500"/>
              <a:gd name="connsiteX6" fmla="*/ 8557260 w 9845040"/>
              <a:gd name="connsiteY6" fmla="*/ 1584960 h 1714500"/>
              <a:gd name="connsiteX7" fmla="*/ 9845040 w 9845040"/>
              <a:gd name="connsiteY7" fmla="*/ 1714500 h 1714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45040" h="1714500">
                <a:moveTo>
                  <a:pt x="0" y="0"/>
                </a:moveTo>
                <a:lnTo>
                  <a:pt x="1874520" y="396240"/>
                </a:lnTo>
                <a:lnTo>
                  <a:pt x="2735580" y="853440"/>
                </a:lnTo>
                <a:lnTo>
                  <a:pt x="3909060" y="1059180"/>
                </a:lnTo>
                <a:lnTo>
                  <a:pt x="5273040" y="1280160"/>
                </a:lnTo>
                <a:lnTo>
                  <a:pt x="6918960" y="1455420"/>
                </a:lnTo>
                <a:lnTo>
                  <a:pt x="8557260" y="1584960"/>
                </a:lnTo>
                <a:lnTo>
                  <a:pt x="9845040" y="1714500"/>
                </a:lnTo>
              </a:path>
            </a:pathLst>
          </a:custGeom>
          <a:ln w="31750">
            <a:solidFill>
              <a:srgbClr val="CC66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2191" tIns="61096" rIns="122191" bIns="61096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dirty="0"/>
          </a:p>
        </p:txBody>
      </p:sp>
      <p:sp>
        <p:nvSpPr>
          <p:cNvPr id="15" name="Прямоугольник 14"/>
          <p:cNvSpPr/>
          <p:nvPr/>
        </p:nvSpPr>
        <p:spPr>
          <a:xfrm rot="795330">
            <a:off x="1255713" y="2568575"/>
            <a:ext cx="582612" cy="3000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93" tIns="63997" rIns="127993" bIns="63997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М-29</a:t>
            </a:r>
          </a:p>
        </p:txBody>
      </p:sp>
      <p:sp>
        <p:nvSpPr>
          <p:cNvPr id="16" name="Прямоугольник 15"/>
          <p:cNvSpPr/>
          <p:nvPr/>
        </p:nvSpPr>
        <p:spPr>
          <a:xfrm rot="259081">
            <a:off x="10672763" y="4368800"/>
            <a:ext cx="582612" cy="3000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7993" tIns="63997" rIns="127993" bIns="63997" anchor="ctr"/>
          <a:lstStyle/>
          <a:p>
            <a:pPr algn="ctr" defTabSz="127993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100" b="1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М-29</a:t>
            </a:r>
          </a:p>
        </p:txBody>
      </p:sp>
      <p:sp>
        <p:nvSpPr>
          <p:cNvPr id="19477" name="AutoShape 31"/>
          <p:cNvSpPr>
            <a:spLocks noChangeArrowheads="1"/>
          </p:cNvSpPr>
          <p:nvPr/>
        </p:nvSpPr>
        <p:spPr bwMode="auto">
          <a:xfrm>
            <a:off x="6043613" y="1622425"/>
            <a:ext cx="6716712" cy="1035050"/>
          </a:xfrm>
          <a:prstGeom prst="wedgeRoundRectCallout">
            <a:avLst>
              <a:gd name="adj1" fmla="val 8625"/>
              <a:gd name="adj2" fmla="val 50745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cs typeface="Times New Roman" pitchFamily="18" charset="0"/>
              </a:rPr>
              <a:t>Характеристики населенного пункта</a:t>
            </a:r>
          </a:p>
        </p:txBody>
      </p:sp>
      <p:sp>
        <p:nvSpPr>
          <p:cNvPr id="19478" name="AutoShape 94"/>
          <p:cNvSpPr>
            <a:spLocks noChangeArrowheads="1"/>
          </p:cNvSpPr>
          <p:nvPr/>
        </p:nvSpPr>
        <p:spPr bwMode="auto">
          <a:xfrm>
            <a:off x="185738" y="4014788"/>
            <a:ext cx="5160962" cy="1000125"/>
          </a:xfrm>
          <a:prstGeom prst="wedgeRoundRectCallout">
            <a:avLst>
              <a:gd name="adj1" fmla="val 40403"/>
              <a:gd name="adj2" fmla="val 127694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cs typeface="Times New Roman" pitchFamily="18" charset="0"/>
              </a:rPr>
              <a:t>Уровень подъема воды максимальный</a:t>
            </a:r>
          </a:p>
        </p:txBody>
      </p:sp>
      <p:graphicFrame>
        <p:nvGraphicFramePr>
          <p:cNvPr id="19458" name="Object 19"/>
          <p:cNvGraphicFramePr>
            <a:graphicFrameLocks noChangeAspect="1"/>
          </p:cNvGraphicFramePr>
          <p:nvPr/>
        </p:nvGraphicFramePr>
        <p:xfrm>
          <a:off x="185738" y="4368800"/>
          <a:ext cx="5070475" cy="646113"/>
        </p:xfrm>
        <a:graphic>
          <a:graphicData uri="http://schemas.openxmlformats.org/presentationml/2006/ole">
            <p:oleObj spid="_x0000_s19458" name="Worksheet" r:id="rId4" imgW="5857833" imgH="685800" progId="Excel.Sheet.8">
              <p:embed/>
            </p:oleObj>
          </a:graphicData>
        </a:graphic>
      </p:graphicFrame>
      <p:sp>
        <p:nvSpPr>
          <p:cNvPr id="19479" name="AutoShape 96"/>
          <p:cNvSpPr>
            <a:spLocks noChangeArrowheads="1"/>
          </p:cNvSpPr>
          <p:nvPr/>
        </p:nvSpPr>
        <p:spPr bwMode="auto">
          <a:xfrm>
            <a:off x="185738" y="7443788"/>
            <a:ext cx="5078412" cy="928687"/>
          </a:xfrm>
          <a:prstGeom prst="wedgeRoundRectCallout">
            <a:avLst>
              <a:gd name="adj1" fmla="val 35338"/>
              <a:gd name="adj2" fmla="val -144269"/>
              <a:gd name="adj3" fmla="val 16667"/>
            </a:avLst>
          </a:prstGeom>
          <a:solidFill>
            <a:schemeClr val="accent1">
              <a:alpha val="89018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/>
          <a:lstStyle/>
          <a:p>
            <a:pPr algn="ctr" defTabSz="1219200"/>
            <a:r>
              <a:rPr lang="ru-RU" sz="1700" b="1">
                <a:solidFill>
                  <a:schemeClr val="tx1"/>
                </a:solidFill>
                <a:cs typeface="Times New Roman" pitchFamily="18" charset="0"/>
              </a:rPr>
              <a:t>Уровень начала подтопления</a:t>
            </a:r>
          </a:p>
        </p:txBody>
      </p:sp>
      <p:graphicFrame>
        <p:nvGraphicFramePr>
          <p:cNvPr id="19459" name="Object 21"/>
          <p:cNvGraphicFramePr>
            <a:graphicFrameLocks noChangeAspect="1"/>
          </p:cNvGraphicFramePr>
          <p:nvPr/>
        </p:nvGraphicFramePr>
        <p:xfrm>
          <a:off x="6056313" y="1974850"/>
          <a:ext cx="6630987" cy="682625"/>
        </p:xfrm>
        <a:graphic>
          <a:graphicData uri="http://schemas.openxmlformats.org/presentationml/2006/ole">
            <p:oleObj spid="_x0000_s19459" name="Worksheet" r:id="rId5" imgW="7076943" imgH="523800" progId="Excel.Sheet.8">
              <p:embed/>
            </p:oleObj>
          </a:graphicData>
        </a:graphic>
      </p:graphicFrame>
      <p:graphicFrame>
        <p:nvGraphicFramePr>
          <p:cNvPr id="19460" name="Object 22"/>
          <p:cNvGraphicFramePr>
            <a:graphicFrameLocks noChangeAspect="1"/>
          </p:cNvGraphicFramePr>
          <p:nvPr/>
        </p:nvGraphicFramePr>
        <p:xfrm>
          <a:off x="185738" y="7797800"/>
          <a:ext cx="5072062" cy="646113"/>
        </p:xfrm>
        <a:graphic>
          <a:graphicData uri="http://schemas.openxmlformats.org/presentationml/2006/ole">
            <p:oleObj spid="_x0000_s19460" name="Worksheet" r:id="rId6" imgW="5857833" imgH="685800" progId="Excel.Sheet.8">
              <p:embed/>
            </p:oleObj>
          </a:graphicData>
        </a:graphic>
      </p:graphicFrame>
      <p:sp>
        <p:nvSpPr>
          <p:cNvPr id="19480" name="Text Box 147"/>
          <p:cNvSpPr txBox="1">
            <a:spLocks noChangeArrowheads="1"/>
          </p:cNvSpPr>
          <p:nvPr/>
        </p:nvSpPr>
        <p:spPr bwMode="auto">
          <a:xfrm>
            <a:off x="31750" y="2228850"/>
            <a:ext cx="2306638" cy="428625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</a:rPr>
              <a:t>на территории района отсутствуют</a:t>
            </a:r>
          </a:p>
        </p:txBody>
      </p:sp>
      <p:sp>
        <p:nvSpPr>
          <p:cNvPr id="19481" name="Text Box 147"/>
          <p:cNvSpPr txBox="1">
            <a:spLocks noChangeArrowheads="1"/>
          </p:cNvSpPr>
          <p:nvPr/>
        </p:nvSpPr>
        <p:spPr bwMode="auto">
          <a:xfrm>
            <a:off x="31750" y="1609725"/>
            <a:ext cx="1785938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85" tIns="45695" rIns="91385" bIns="45695" anchor="ctr"/>
          <a:lstStyle/>
          <a:p>
            <a:pPr algn="ctr"/>
            <a:r>
              <a:rPr lang="ru-RU" sz="1000">
                <a:solidFill>
                  <a:schemeClr val="tx1"/>
                </a:solidFill>
              </a:rPr>
              <a:t>Объекты экономики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 в зону возможного затопления</a:t>
            </a:r>
          </a:p>
          <a:p>
            <a:pPr algn="ctr"/>
            <a:r>
              <a:rPr lang="ru-RU" sz="1000">
                <a:solidFill>
                  <a:schemeClr val="tx1"/>
                </a:solidFill>
              </a:rPr>
              <a:t>не подпадают.</a:t>
            </a:r>
          </a:p>
        </p:txBody>
      </p:sp>
      <p:sp>
        <p:nvSpPr>
          <p:cNvPr id="19482" name="AutoShape 107"/>
          <p:cNvSpPr>
            <a:spLocks noChangeArrowheads="1"/>
          </p:cNvSpPr>
          <p:nvPr/>
        </p:nvSpPr>
        <p:spPr bwMode="auto">
          <a:xfrm>
            <a:off x="6572250" y="4943475"/>
            <a:ext cx="1543050" cy="304800"/>
          </a:xfrm>
          <a:prstGeom prst="wedgeRoundRectCallout">
            <a:avLst>
              <a:gd name="adj1" fmla="val -5481"/>
              <a:gd name="adj2" fmla="val 28750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32" tIns="61069" rIns="122132" bIns="61069" anchor="ctr"/>
          <a:lstStyle/>
          <a:p>
            <a:pPr algn="ctr"/>
            <a:r>
              <a:rPr lang="ru-RU" sz="1100" b="1" i="1">
                <a:solidFill>
                  <a:srgbClr val="0000FF"/>
                </a:solidFill>
              </a:rPr>
              <a:t>с.п. Шаами-Юрт.</a:t>
            </a:r>
          </a:p>
        </p:txBody>
      </p:sp>
      <p:sp>
        <p:nvSpPr>
          <p:cNvPr id="19483" name="Oval 292"/>
          <p:cNvSpPr>
            <a:spLocks noChangeArrowheads="1"/>
          </p:cNvSpPr>
          <p:nvPr/>
        </p:nvSpPr>
        <p:spPr bwMode="auto">
          <a:xfrm>
            <a:off x="5613400" y="715803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9484" name="Oval 292"/>
          <p:cNvSpPr>
            <a:spLocks noChangeArrowheads="1"/>
          </p:cNvSpPr>
          <p:nvPr/>
        </p:nvSpPr>
        <p:spPr bwMode="auto">
          <a:xfrm>
            <a:off x="7899400" y="4514850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9485" name="AutoShape 79"/>
          <p:cNvSpPr>
            <a:spLocks noChangeArrowheads="1"/>
          </p:cNvSpPr>
          <p:nvPr/>
        </p:nvSpPr>
        <p:spPr bwMode="auto">
          <a:xfrm>
            <a:off x="7043738" y="3943350"/>
            <a:ext cx="1285875" cy="928688"/>
          </a:xfrm>
          <a:prstGeom prst="wedgeRectCallout">
            <a:avLst>
              <a:gd name="adj1" fmla="val -115875"/>
              <a:gd name="adj2" fmla="val 20185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 defTabSz="1709738"/>
            <a:r>
              <a:rPr lang="ru-RU" sz="900" dirty="0" err="1">
                <a:solidFill>
                  <a:srgbClr val="FF0000"/>
                </a:solidFill>
              </a:rPr>
              <a:t>р.Шалажа</a:t>
            </a:r>
            <a:endParaRPr lang="ru-RU" sz="900" dirty="0">
              <a:solidFill>
                <a:srgbClr val="FF0000"/>
              </a:solidFill>
            </a:endParaRPr>
          </a:p>
          <a:p>
            <a:pPr algn="ctr" defTabSz="1709738"/>
            <a:r>
              <a:rPr lang="ru-RU" sz="800" dirty="0">
                <a:solidFill>
                  <a:schemeClr val="tx1"/>
                </a:solidFill>
              </a:rPr>
              <a:t>Протяженность- 38  км.</a:t>
            </a:r>
          </a:p>
          <a:p>
            <a:pPr algn="ctr" defTabSz="1709738"/>
            <a:r>
              <a:rPr lang="ru-RU" sz="800" dirty="0">
                <a:solidFill>
                  <a:schemeClr val="tx1"/>
                </a:solidFill>
              </a:rPr>
              <a:t>Характер </a:t>
            </a:r>
            <a:r>
              <a:rPr lang="ru-RU" sz="800" dirty="0" err="1">
                <a:solidFill>
                  <a:schemeClr val="tx1"/>
                </a:solidFill>
              </a:rPr>
              <a:t>дна-галичный</a:t>
            </a:r>
            <a:endParaRPr lang="ru-RU" sz="800" dirty="0">
              <a:solidFill>
                <a:schemeClr val="tx1"/>
              </a:solidFill>
            </a:endParaRPr>
          </a:p>
          <a:p>
            <a:pPr algn="ctr" defTabSz="1709738"/>
            <a:r>
              <a:rPr lang="ru-RU" sz="800" dirty="0">
                <a:solidFill>
                  <a:schemeClr val="tx1"/>
                </a:solidFill>
              </a:rPr>
              <a:t>Скорость-0.5 м/с</a:t>
            </a:r>
          </a:p>
          <a:p>
            <a:pPr algn="ctr" defTabSz="1709738"/>
            <a:r>
              <a:rPr lang="ru-RU" sz="800" dirty="0">
                <a:solidFill>
                  <a:schemeClr val="tx1"/>
                </a:solidFill>
              </a:rPr>
              <a:t>Ширина-2-4м</a:t>
            </a:r>
          </a:p>
          <a:p>
            <a:pPr algn="ctr" defTabSz="1709738"/>
            <a:r>
              <a:rPr lang="ru-RU" sz="800" dirty="0">
                <a:solidFill>
                  <a:schemeClr val="tx1"/>
                </a:solidFill>
              </a:rPr>
              <a:t>Глубина-0.5-1.м</a:t>
            </a:r>
          </a:p>
        </p:txBody>
      </p:sp>
      <p:sp>
        <p:nvSpPr>
          <p:cNvPr id="19486" name="Oval 237"/>
          <p:cNvSpPr>
            <a:spLocks noChangeArrowheads="1"/>
          </p:cNvSpPr>
          <p:nvPr/>
        </p:nvSpPr>
        <p:spPr bwMode="auto">
          <a:xfrm>
            <a:off x="4972050" y="6015038"/>
            <a:ext cx="219075" cy="215900"/>
          </a:xfrm>
          <a:prstGeom prst="ellipse">
            <a:avLst/>
          </a:prstGeom>
          <a:solidFill>
            <a:srgbClr val="00B0F0">
              <a:alpha val="70979"/>
            </a:srgbClr>
          </a:solidFill>
          <a:ln w="31750" algn="ctr">
            <a:solidFill>
              <a:srgbClr val="FF0000"/>
            </a:solidFill>
            <a:round/>
            <a:headEnd/>
            <a:tailEnd/>
          </a:ln>
          <a:effectLst>
            <a:prstShdw prst="shdw17" dist="17961" dir="2700000">
              <a:srgbClr val="000000"/>
            </a:prstShdw>
          </a:effectLst>
        </p:spPr>
        <p:txBody>
          <a:bodyPr wrap="none" lIns="91372" tIns="45687" rIns="91372" bIns="45687" anchor="ctr"/>
          <a:lstStyle/>
          <a:p>
            <a:pPr algn="ctr" defTabSz="1279525"/>
            <a:r>
              <a:rPr lang="ru-RU" sz="1300">
                <a:solidFill>
                  <a:schemeClr val="tx1"/>
                </a:solidFill>
              </a:rPr>
              <a:t>1</a:t>
            </a:r>
          </a:p>
        </p:txBody>
      </p:sp>
      <p:grpSp>
        <p:nvGrpSpPr>
          <p:cNvPr id="19487" name="Group 150"/>
          <p:cNvGrpSpPr>
            <a:grpSpLocks/>
          </p:cNvGrpSpPr>
          <p:nvPr/>
        </p:nvGrpSpPr>
        <p:grpSpPr bwMode="auto">
          <a:xfrm>
            <a:off x="4972050" y="5586413"/>
            <a:ext cx="323850" cy="323850"/>
            <a:chOff x="4416" y="2880"/>
            <a:chExt cx="816" cy="816"/>
          </a:xfrm>
        </p:grpSpPr>
        <p:grpSp>
          <p:nvGrpSpPr>
            <p:cNvPr id="19834" name="Group 151"/>
            <p:cNvGrpSpPr>
              <a:grpSpLocks/>
            </p:cNvGrpSpPr>
            <p:nvPr/>
          </p:nvGrpSpPr>
          <p:grpSpPr bwMode="auto">
            <a:xfrm>
              <a:off x="4416" y="2880"/>
              <a:ext cx="816" cy="809"/>
              <a:chOff x="4423" y="2887"/>
              <a:chExt cx="809" cy="809"/>
            </a:xfrm>
          </p:grpSpPr>
          <p:sp>
            <p:nvSpPr>
              <p:cNvPr id="19836" name="Freeform 152"/>
              <p:cNvSpPr>
                <a:spLocks/>
              </p:cNvSpPr>
              <p:nvPr/>
            </p:nvSpPr>
            <p:spPr bwMode="auto">
              <a:xfrm>
                <a:off x="4423" y="2887"/>
                <a:ext cx="809" cy="809"/>
              </a:xfrm>
              <a:custGeom>
                <a:avLst/>
                <a:gdLst>
                  <a:gd name="T0" fmla="*/ 446 w 809"/>
                  <a:gd name="T1" fmla="*/ 2 h 809"/>
                  <a:gd name="T2" fmla="*/ 505 w 809"/>
                  <a:gd name="T3" fmla="*/ 14 h 809"/>
                  <a:gd name="T4" fmla="*/ 561 w 809"/>
                  <a:gd name="T5" fmla="*/ 33 h 809"/>
                  <a:gd name="T6" fmla="*/ 614 w 809"/>
                  <a:gd name="T7" fmla="*/ 59 h 809"/>
                  <a:gd name="T8" fmla="*/ 661 w 809"/>
                  <a:gd name="T9" fmla="*/ 93 h 809"/>
                  <a:gd name="T10" fmla="*/ 704 w 809"/>
                  <a:gd name="T11" fmla="*/ 133 h 809"/>
                  <a:gd name="T12" fmla="*/ 739 w 809"/>
                  <a:gd name="T13" fmla="*/ 179 h 809"/>
                  <a:gd name="T14" fmla="*/ 769 w 809"/>
                  <a:gd name="T15" fmla="*/ 229 h 809"/>
                  <a:gd name="T16" fmla="*/ 791 w 809"/>
                  <a:gd name="T17" fmla="*/ 285 h 809"/>
                  <a:gd name="T18" fmla="*/ 804 w 809"/>
                  <a:gd name="T19" fmla="*/ 343 h 809"/>
                  <a:gd name="T20" fmla="*/ 809 w 809"/>
                  <a:gd name="T21" fmla="*/ 405 h 809"/>
                  <a:gd name="T22" fmla="*/ 804 w 809"/>
                  <a:gd name="T23" fmla="*/ 466 h 809"/>
                  <a:gd name="T24" fmla="*/ 791 w 809"/>
                  <a:gd name="T25" fmla="*/ 524 h 809"/>
                  <a:gd name="T26" fmla="*/ 769 w 809"/>
                  <a:gd name="T27" fmla="*/ 580 h 809"/>
                  <a:gd name="T28" fmla="*/ 739 w 809"/>
                  <a:gd name="T29" fmla="*/ 630 h 809"/>
                  <a:gd name="T30" fmla="*/ 704 w 809"/>
                  <a:gd name="T31" fmla="*/ 676 h 809"/>
                  <a:gd name="T32" fmla="*/ 661 w 809"/>
                  <a:gd name="T33" fmla="*/ 716 h 809"/>
                  <a:gd name="T34" fmla="*/ 614 w 809"/>
                  <a:gd name="T35" fmla="*/ 750 h 809"/>
                  <a:gd name="T36" fmla="*/ 561 w 809"/>
                  <a:gd name="T37" fmla="*/ 776 h 809"/>
                  <a:gd name="T38" fmla="*/ 505 w 809"/>
                  <a:gd name="T39" fmla="*/ 795 h 809"/>
                  <a:gd name="T40" fmla="*/ 446 w 809"/>
                  <a:gd name="T41" fmla="*/ 807 h 809"/>
                  <a:gd name="T42" fmla="*/ 384 w 809"/>
                  <a:gd name="T43" fmla="*/ 809 h 809"/>
                  <a:gd name="T44" fmla="*/ 323 w 809"/>
                  <a:gd name="T45" fmla="*/ 800 h 809"/>
                  <a:gd name="T46" fmla="*/ 266 w 809"/>
                  <a:gd name="T47" fmla="*/ 784 h 809"/>
                  <a:gd name="T48" fmla="*/ 213 w 809"/>
                  <a:gd name="T49" fmla="*/ 760 h 809"/>
                  <a:gd name="T50" fmla="*/ 163 w 809"/>
                  <a:gd name="T51" fmla="*/ 728 h 809"/>
                  <a:gd name="T52" fmla="*/ 118 w 809"/>
                  <a:gd name="T53" fmla="*/ 691 h 809"/>
                  <a:gd name="T54" fmla="*/ 81 w 809"/>
                  <a:gd name="T55" fmla="*/ 646 h 809"/>
                  <a:gd name="T56" fmla="*/ 49 w 809"/>
                  <a:gd name="T57" fmla="*/ 596 h 809"/>
                  <a:gd name="T58" fmla="*/ 25 w 809"/>
                  <a:gd name="T59" fmla="*/ 543 h 809"/>
                  <a:gd name="T60" fmla="*/ 9 w 809"/>
                  <a:gd name="T61" fmla="*/ 486 h 809"/>
                  <a:gd name="T62" fmla="*/ 0 w 809"/>
                  <a:gd name="T63" fmla="*/ 425 h 809"/>
                  <a:gd name="T64" fmla="*/ 2 w 809"/>
                  <a:gd name="T65" fmla="*/ 363 h 809"/>
                  <a:gd name="T66" fmla="*/ 14 w 809"/>
                  <a:gd name="T67" fmla="*/ 304 h 809"/>
                  <a:gd name="T68" fmla="*/ 33 w 809"/>
                  <a:gd name="T69" fmla="*/ 248 h 809"/>
                  <a:gd name="T70" fmla="*/ 59 w 809"/>
                  <a:gd name="T71" fmla="*/ 195 h 809"/>
                  <a:gd name="T72" fmla="*/ 93 w 809"/>
                  <a:gd name="T73" fmla="*/ 148 h 809"/>
                  <a:gd name="T74" fmla="*/ 133 w 809"/>
                  <a:gd name="T75" fmla="*/ 105 h 809"/>
                  <a:gd name="T76" fmla="*/ 179 w 809"/>
                  <a:gd name="T77" fmla="*/ 70 h 809"/>
                  <a:gd name="T78" fmla="*/ 229 w 809"/>
                  <a:gd name="T79" fmla="*/ 40 h 809"/>
                  <a:gd name="T80" fmla="*/ 285 w 809"/>
                  <a:gd name="T81" fmla="*/ 18 h 809"/>
                  <a:gd name="T82" fmla="*/ 343 w 809"/>
                  <a:gd name="T83" fmla="*/ 5 h 809"/>
                  <a:gd name="T84" fmla="*/ 405 w 809"/>
                  <a:gd name="T85" fmla="*/ 0 h 80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809"/>
                  <a:gd name="T130" fmla="*/ 0 h 809"/>
                  <a:gd name="T131" fmla="*/ 809 w 809"/>
                  <a:gd name="T132" fmla="*/ 809 h 809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809" h="809">
                    <a:moveTo>
                      <a:pt x="405" y="0"/>
                    </a:moveTo>
                    <a:lnTo>
                      <a:pt x="425" y="0"/>
                    </a:lnTo>
                    <a:lnTo>
                      <a:pt x="446" y="2"/>
                    </a:lnTo>
                    <a:lnTo>
                      <a:pt x="466" y="5"/>
                    </a:lnTo>
                    <a:lnTo>
                      <a:pt x="486" y="9"/>
                    </a:lnTo>
                    <a:lnTo>
                      <a:pt x="505" y="14"/>
                    </a:lnTo>
                    <a:lnTo>
                      <a:pt x="524" y="18"/>
                    </a:lnTo>
                    <a:lnTo>
                      <a:pt x="543" y="25"/>
                    </a:lnTo>
                    <a:lnTo>
                      <a:pt x="561" y="33"/>
                    </a:lnTo>
                    <a:lnTo>
                      <a:pt x="580" y="40"/>
                    </a:lnTo>
                    <a:lnTo>
                      <a:pt x="596" y="49"/>
                    </a:lnTo>
                    <a:lnTo>
                      <a:pt x="614" y="59"/>
                    </a:lnTo>
                    <a:lnTo>
                      <a:pt x="630" y="70"/>
                    </a:lnTo>
                    <a:lnTo>
                      <a:pt x="646" y="81"/>
                    </a:lnTo>
                    <a:lnTo>
                      <a:pt x="661" y="93"/>
                    </a:lnTo>
                    <a:lnTo>
                      <a:pt x="676" y="105"/>
                    </a:lnTo>
                    <a:lnTo>
                      <a:pt x="691" y="118"/>
                    </a:lnTo>
                    <a:lnTo>
                      <a:pt x="704" y="133"/>
                    </a:lnTo>
                    <a:lnTo>
                      <a:pt x="716" y="148"/>
                    </a:lnTo>
                    <a:lnTo>
                      <a:pt x="728" y="163"/>
                    </a:lnTo>
                    <a:lnTo>
                      <a:pt x="739" y="179"/>
                    </a:lnTo>
                    <a:lnTo>
                      <a:pt x="750" y="195"/>
                    </a:lnTo>
                    <a:lnTo>
                      <a:pt x="760" y="213"/>
                    </a:lnTo>
                    <a:lnTo>
                      <a:pt x="769" y="229"/>
                    </a:lnTo>
                    <a:lnTo>
                      <a:pt x="776" y="248"/>
                    </a:lnTo>
                    <a:lnTo>
                      <a:pt x="784" y="266"/>
                    </a:lnTo>
                    <a:lnTo>
                      <a:pt x="791" y="285"/>
                    </a:lnTo>
                    <a:lnTo>
                      <a:pt x="795" y="304"/>
                    </a:lnTo>
                    <a:lnTo>
                      <a:pt x="800" y="323"/>
                    </a:lnTo>
                    <a:lnTo>
                      <a:pt x="804" y="343"/>
                    </a:lnTo>
                    <a:lnTo>
                      <a:pt x="807" y="363"/>
                    </a:lnTo>
                    <a:lnTo>
                      <a:pt x="809" y="384"/>
                    </a:lnTo>
                    <a:lnTo>
                      <a:pt x="809" y="405"/>
                    </a:lnTo>
                    <a:lnTo>
                      <a:pt x="809" y="425"/>
                    </a:lnTo>
                    <a:lnTo>
                      <a:pt x="807" y="446"/>
                    </a:lnTo>
                    <a:lnTo>
                      <a:pt x="804" y="466"/>
                    </a:lnTo>
                    <a:lnTo>
                      <a:pt x="800" y="486"/>
                    </a:lnTo>
                    <a:lnTo>
                      <a:pt x="795" y="505"/>
                    </a:lnTo>
                    <a:lnTo>
                      <a:pt x="791" y="524"/>
                    </a:lnTo>
                    <a:lnTo>
                      <a:pt x="784" y="543"/>
                    </a:lnTo>
                    <a:lnTo>
                      <a:pt x="776" y="561"/>
                    </a:lnTo>
                    <a:lnTo>
                      <a:pt x="769" y="580"/>
                    </a:lnTo>
                    <a:lnTo>
                      <a:pt x="760" y="596"/>
                    </a:lnTo>
                    <a:lnTo>
                      <a:pt x="750" y="614"/>
                    </a:lnTo>
                    <a:lnTo>
                      <a:pt x="739" y="630"/>
                    </a:lnTo>
                    <a:lnTo>
                      <a:pt x="728" y="646"/>
                    </a:lnTo>
                    <a:lnTo>
                      <a:pt x="716" y="661"/>
                    </a:lnTo>
                    <a:lnTo>
                      <a:pt x="704" y="676"/>
                    </a:lnTo>
                    <a:lnTo>
                      <a:pt x="691" y="691"/>
                    </a:lnTo>
                    <a:lnTo>
                      <a:pt x="676" y="704"/>
                    </a:lnTo>
                    <a:lnTo>
                      <a:pt x="661" y="716"/>
                    </a:lnTo>
                    <a:lnTo>
                      <a:pt x="646" y="728"/>
                    </a:lnTo>
                    <a:lnTo>
                      <a:pt x="630" y="739"/>
                    </a:lnTo>
                    <a:lnTo>
                      <a:pt x="614" y="750"/>
                    </a:lnTo>
                    <a:lnTo>
                      <a:pt x="596" y="760"/>
                    </a:lnTo>
                    <a:lnTo>
                      <a:pt x="580" y="769"/>
                    </a:lnTo>
                    <a:lnTo>
                      <a:pt x="561" y="776"/>
                    </a:lnTo>
                    <a:lnTo>
                      <a:pt x="543" y="784"/>
                    </a:lnTo>
                    <a:lnTo>
                      <a:pt x="524" y="791"/>
                    </a:lnTo>
                    <a:lnTo>
                      <a:pt x="505" y="795"/>
                    </a:lnTo>
                    <a:lnTo>
                      <a:pt x="486" y="800"/>
                    </a:lnTo>
                    <a:lnTo>
                      <a:pt x="466" y="804"/>
                    </a:lnTo>
                    <a:lnTo>
                      <a:pt x="446" y="807"/>
                    </a:lnTo>
                    <a:lnTo>
                      <a:pt x="425" y="809"/>
                    </a:lnTo>
                    <a:lnTo>
                      <a:pt x="405" y="809"/>
                    </a:lnTo>
                    <a:lnTo>
                      <a:pt x="384" y="809"/>
                    </a:lnTo>
                    <a:lnTo>
                      <a:pt x="363" y="807"/>
                    </a:lnTo>
                    <a:lnTo>
                      <a:pt x="343" y="804"/>
                    </a:lnTo>
                    <a:lnTo>
                      <a:pt x="323" y="800"/>
                    </a:lnTo>
                    <a:lnTo>
                      <a:pt x="304" y="795"/>
                    </a:lnTo>
                    <a:lnTo>
                      <a:pt x="285" y="791"/>
                    </a:lnTo>
                    <a:lnTo>
                      <a:pt x="266" y="784"/>
                    </a:lnTo>
                    <a:lnTo>
                      <a:pt x="248" y="776"/>
                    </a:lnTo>
                    <a:lnTo>
                      <a:pt x="229" y="769"/>
                    </a:lnTo>
                    <a:lnTo>
                      <a:pt x="213" y="760"/>
                    </a:lnTo>
                    <a:lnTo>
                      <a:pt x="195" y="750"/>
                    </a:lnTo>
                    <a:lnTo>
                      <a:pt x="179" y="739"/>
                    </a:lnTo>
                    <a:lnTo>
                      <a:pt x="163" y="728"/>
                    </a:lnTo>
                    <a:lnTo>
                      <a:pt x="148" y="716"/>
                    </a:lnTo>
                    <a:lnTo>
                      <a:pt x="133" y="704"/>
                    </a:lnTo>
                    <a:lnTo>
                      <a:pt x="118" y="691"/>
                    </a:lnTo>
                    <a:lnTo>
                      <a:pt x="105" y="676"/>
                    </a:lnTo>
                    <a:lnTo>
                      <a:pt x="93" y="661"/>
                    </a:lnTo>
                    <a:lnTo>
                      <a:pt x="81" y="646"/>
                    </a:lnTo>
                    <a:lnTo>
                      <a:pt x="70" y="630"/>
                    </a:lnTo>
                    <a:lnTo>
                      <a:pt x="59" y="614"/>
                    </a:lnTo>
                    <a:lnTo>
                      <a:pt x="49" y="596"/>
                    </a:lnTo>
                    <a:lnTo>
                      <a:pt x="40" y="580"/>
                    </a:lnTo>
                    <a:lnTo>
                      <a:pt x="33" y="561"/>
                    </a:lnTo>
                    <a:lnTo>
                      <a:pt x="25" y="543"/>
                    </a:lnTo>
                    <a:lnTo>
                      <a:pt x="18" y="524"/>
                    </a:lnTo>
                    <a:lnTo>
                      <a:pt x="14" y="505"/>
                    </a:lnTo>
                    <a:lnTo>
                      <a:pt x="9" y="486"/>
                    </a:lnTo>
                    <a:lnTo>
                      <a:pt x="5" y="466"/>
                    </a:lnTo>
                    <a:lnTo>
                      <a:pt x="2" y="446"/>
                    </a:lnTo>
                    <a:lnTo>
                      <a:pt x="0" y="425"/>
                    </a:lnTo>
                    <a:lnTo>
                      <a:pt x="0" y="405"/>
                    </a:lnTo>
                    <a:lnTo>
                      <a:pt x="0" y="384"/>
                    </a:lnTo>
                    <a:lnTo>
                      <a:pt x="2" y="363"/>
                    </a:lnTo>
                    <a:lnTo>
                      <a:pt x="5" y="343"/>
                    </a:lnTo>
                    <a:lnTo>
                      <a:pt x="9" y="323"/>
                    </a:lnTo>
                    <a:lnTo>
                      <a:pt x="14" y="304"/>
                    </a:lnTo>
                    <a:lnTo>
                      <a:pt x="18" y="285"/>
                    </a:lnTo>
                    <a:lnTo>
                      <a:pt x="25" y="266"/>
                    </a:lnTo>
                    <a:lnTo>
                      <a:pt x="33" y="248"/>
                    </a:lnTo>
                    <a:lnTo>
                      <a:pt x="40" y="229"/>
                    </a:lnTo>
                    <a:lnTo>
                      <a:pt x="49" y="213"/>
                    </a:lnTo>
                    <a:lnTo>
                      <a:pt x="59" y="195"/>
                    </a:lnTo>
                    <a:lnTo>
                      <a:pt x="70" y="179"/>
                    </a:lnTo>
                    <a:lnTo>
                      <a:pt x="81" y="163"/>
                    </a:lnTo>
                    <a:lnTo>
                      <a:pt x="93" y="148"/>
                    </a:lnTo>
                    <a:lnTo>
                      <a:pt x="105" y="133"/>
                    </a:lnTo>
                    <a:lnTo>
                      <a:pt x="118" y="118"/>
                    </a:lnTo>
                    <a:lnTo>
                      <a:pt x="133" y="105"/>
                    </a:lnTo>
                    <a:lnTo>
                      <a:pt x="148" y="93"/>
                    </a:lnTo>
                    <a:lnTo>
                      <a:pt x="163" y="81"/>
                    </a:lnTo>
                    <a:lnTo>
                      <a:pt x="179" y="70"/>
                    </a:lnTo>
                    <a:lnTo>
                      <a:pt x="195" y="59"/>
                    </a:lnTo>
                    <a:lnTo>
                      <a:pt x="213" y="49"/>
                    </a:lnTo>
                    <a:lnTo>
                      <a:pt x="229" y="40"/>
                    </a:lnTo>
                    <a:lnTo>
                      <a:pt x="248" y="33"/>
                    </a:lnTo>
                    <a:lnTo>
                      <a:pt x="266" y="25"/>
                    </a:lnTo>
                    <a:lnTo>
                      <a:pt x="285" y="18"/>
                    </a:lnTo>
                    <a:lnTo>
                      <a:pt x="304" y="14"/>
                    </a:lnTo>
                    <a:lnTo>
                      <a:pt x="323" y="9"/>
                    </a:lnTo>
                    <a:lnTo>
                      <a:pt x="343" y="5"/>
                    </a:lnTo>
                    <a:lnTo>
                      <a:pt x="363" y="2"/>
                    </a:lnTo>
                    <a:lnTo>
                      <a:pt x="384" y="0"/>
                    </a:lnTo>
                    <a:lnTo>
                      <a:pt x="405" y="0"/>
                    </a:lnTo>
                  </a:path>
                </a:pathLst>
              </a:custGeom>
              <a:solidFill>
                <a:srgbClr val="FF000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19837" name="Freeform 153"/>
              <p:cNvSpPr>
                <a:spLocks/>
              </p:cNvSpPr>
              <p:nvPr/>
            </p:nvSpPr>
            <p:spPr bwMode="auto">
              <a:xfrm>
                <a:off x="4456" y="2921"/>
                <a:ext cx="745" cy="745"/>
              </a:xfrm>
              <a:custGeom>
                <a:avLst/>
                <a:gdLst>
                  <a:gd name="T0" fmla="*/ 411 w 745"/>
                  <a:gd name="T1" fmla="*/ 2 h 745"/>
                  <a:gd name="T2" fmla="*/ 466 w 745"/>
                  <a:gd name="T3" fmla="*/ 12 h 745"/>
                  <a:gd name="T4" fmla="*/ 518 w 745"/>
                  <a:gd name="T5" fmla="*/ 30 h 745"/>
                  <a:gd name="T6" fmla="*/ 566 w 745"/>
                  <a:gd name="T7" fmla="*/ 53 h 745"/>
                  <a:gd name="T8" fmla="*/ 609 w 745"/>
                  <a:gd name="T9" fmla="*/ 86 h 745"/>
                  <a:gd name="T10" fmla="*/ 649 w 745"/>
                  <a:gd name="T11" fmla="*/ 123 h 745"/>
                  <a:gd name="T12" fmla="*/ 681 w 745"/>
                  <a:gd name="T13" fmla="*/ 164 h 745"/>
                  <a:gd name="T14" fmla="*/ 708 w 745"/>
                  <a:gd name="T15" fmla="*/ 211 h 745"/>
                  <a:gd name="T16" fmla="*/ 728 w 745"/>
                  <a:gd name="T17" fmla="*/ 261 h 745"/>
                  <a:gd name="T18" fmla="*/ 740 w 745"/>
                  <a:gd name="T19" fmla="*/ 316 h 745"/>
                  <a:gd name="T20" fmla="*/ 745 w 745"/>
                  <a:gd name="T21" fmla="*/ 372 h 745"/>
                  <a:gd name="T22" fmla="*/ 740 w 745"/>
                  <a:gd name="T23" fmla="*/ 429 h 745"/>
                  <a:gd name="T24" fmla="*/ 728 w 745"/>
                  <a:gd name="T25" fmla="*/ 483 h 745"/>
                  <a:gd name="T26" fmla="*/ 708 w 745"/>
                  <a:gd name="T27" fmla="*/ 534 h 745"/>
                  <a:gd name="T28" fmla="*/ 681 w 745"/>
                  <a:gd name="T29" fmla="*/ 580 h 745"/>
                  <a:gd name="T30" fmla="*/ 649 w 745"/>
                  <a:gd name="T31" fmla="*/ 623 h 745"/>
                  <a:gd name="T32" fmla="*/ 609 w 745"/>
                  <a:gd name="T33" fmla="*/ 660 h 745"/>
                  <a:gd name="T34" fmla="*/ 566 w 745"/>
                  <a:gd name="T35" fmla="*/ 691 h 745"/>
                  <a:gd name="T36" fmla="*/ 518 w 745"/>
                  <a:gd name="T37" fmla="*/ 716 h 745"/>
                  <a:gd name="T38" fmla="*/ 466 w 745"/>
                  <a:gd name="T39" fmla="*/ 733 h 745"/>
                  <a:gd name="T40" fmla="*/ 411 w 745"/>
                  <a:gd name="T41" fmla="*/ 744 h 745"/>
                  <a:gd name="T42" fmla="*/ 354 w 745"/>
                  <a:gd name="T43" fmla="*/ 745 h 745"/>
                  <a:gd name="T44" fmla="*/ 298 w 745"/>
                  <a:gd name="T45" fmla="*/ 738 h 745"/>
                  <a:gd name="T46" fmla="*/ 245 w 745"/>
                  <a:gd name="T47" fmla="*/ 723 h 745"/>
                  <a:gd name="T48" fmla="*/ 196 w 745"/>
                  <a:gd name="T49" fmla="*/ 699 h 745"/>
                  <a:gd name="T50" fmla="*/ 150 w 745"/>
                  <a:gd name="T51" fmla="*/ 671 h 745"/>
                  <a:gd name="T52" fmla="*/ 109 w 745"/>
                  <a:gd name="T53" fmla="*/ 636 h 745"/>
                  <a:gd name="T54" fmla="*/ 74 w 745"/>
                  <a:gd name="T55" fmla="*/ 595 h 745"/>
                  <a:gd name="T56" fmla="*/ 46 w 745"/>
                  <a:gd name="T57" fmla="*/ 550 h 745"/>
                  <a:gd name="T58" fmla="*/ 23 w 745"/>
                  <a:gd name="T59" fmla="*/ 500 h 745"/>
                  <a:gd name="T60" fmla="*/ 7 w 745"/>
                  <a:gd name="T61" fmla="*/ 447 h 745"/>
                  <a:gd name="T62" fmla="*/ 0 w 745"/>
                  <a:gd name="T63" fmla="*/ 391 h 745"/>
                  <a:gd name="T64" fmla="*/ 1 w 745"/>
                  <a:gd name="T65" fmla="*/ 335 h 745"/>
                  <a:gd name="T66" fmla="*/ 12 w 745"/>
                  <a:gd name="T67" fmla="*/ 279 h 745"/>
                  <a:gd name="T68" fmla="*/ 29 w 745"/>
                  <a:gd name="T69" fmla="*/ 227 h 745"/>
                  <a:gd name="T70" fmla="*/ 54 w 745"/>
                  <a:gd name="T71" fmla="*/ 180 h 745"/>
                  <a:gd name="T72" fmla="*/ 85 w 745"/>
                  <a:gd name="T73" fmla="*/ 136 h 745"/>
                  <a:gd name="T74" fmla="*/ 122 w 745"/>
                  <a:gd name="T75" fmla="*/ 98 h 745"/>
                  <a:gd name="T76" fmla="*/ 165 w 745"/>
                  <a:gd name="T77" fmla="*/ 64 h 745"/>
                  <a:gd name="T78" fmla="*/ 211 w 745"/>
                  <a:gd name="T79" fmla="*/ 37 h 745"/>
                  <a:gd name="T80" fmla="*/ 262 w 745"/>
                  <a:gd name="T81" fmla="*/ 17 h 745"/>
                  <a:gd name="T82" fmla="*/ 315 w 745"/>
                  <a:gd name="T83" fmla="*/ 5 h 745"/>
                  <a:gd name="T84" fmla="*/ 373 w 745"/>
                  <a:gd name="T85" fmla="*/ 0 h 745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45"/>
                  <a:gd name="T130" fmla="*/ 0 h 745"/>
                  <a:gd name="T131" fmla="*/ 745 w 745"/>
                  <a:gd name="T132" fmla="*/ 745 h 745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45" h="745">
                    <a:moveTo>
                      <a:pt x="373" y="0"/>
                    </a:moveTo>
                    <a:lnTo>
                      <a:pt x="392" y="0"/>
                    </a:lnTo>
                    <a:lnTo>
                      <a:pt x="411" y="2"/>
                    </a:lnTo>
                    <a:lnTo>
                      <a:pt x="429" y="5"/>
                    </a:lnTo>
                    <a:lnTo>
                      <a:pt x="448" y="8"/>
                    </a:lnTo>
                    <a:lnTo>
                      <a:pt x="466" y="12"/>
                    </a:lnTo>
                    <a:lnTo>
                      <a:pt x="484" y="17"/>
                    </a:lnTo>
                    <a:lnTo>
                      <a:pt x="500" y="22"/>
                    </a:lnTo>
                    <a:lnTo>
                      <a:pt x="518" y="30"/>
                    </a:lnTo>
                    <a:lnTo>
                      <a:pt x="534" y="37"/>
                    </a:lnTo>
                    <a:lnTo>
                      <a:pt x="550" y="45"/>
                    </a:lnTo>
                    <a:lnTo>
                      <a:pt x="566" y="53"/>
                    </a:lnTo>
                    <a:lnTo>
                      <a:pt x="581" y="64"/>
                    </a:lnTo>
                    <a:lnTo>
                      <a:pt x="596" y="74"/>
                    </a:lnTo>
                    <a:lnTo>
                      <a:pt x="609" y="86"/>
                    </a:lnTo>
                    <a:lnTo>
                      <a:pt x="622" y="98"/>
                    </a:lnTo>
                    <a:lnTo>
                      <a:pt x="636" y="109"/>
                    </a:lnTo>
                    <a:lnTo>
                      <a:pt x="649" y="123"/>
                    </a:lnTo>
                    <a:lnTo>
                      <a:pt x="661" y="136"/>
                    </a:lnTo>
                    <a:lnTo>
                      <a:pt x="671" y="149"/>
                    </a:lnTo>
                    <a:lnTo>
                      <a:pt x="681" y="164"/>
                    </a:lnTo>
                    <a:lnTo>
                      <a:pt x="692" y="180"/>
                    </a:lnTo>
                    <a:lnTo>
                      <a:pt x="700" y="195"/>
                    </a:lnTo>
                    <a:lnTo>
                      <a:pt x="708" y="211"/>
                    </a:lnTo>
                    <a:lnTo>
                      <a:pt x="715" y="227"/>
                    </a:lnTo>
                    <a:lnTo>
                      <a:pt x="723" y="245"/>
                    </a:lnTo>
                    <a:lnTo>
                      <a:pt x="728" y="261"/>
                    </a:lnTo>
                    <a:lnTo>
                      <a:pt x="733" y="279"/>
                    </a:lnTo>
                    <a:lnTo>
                      <a:pt x="737" y="298"/>
                    </a:lnTo>
                    <a:lnTo>
                      <a:pt x="740" y="316"/>
                    </a:lnTo>
                    <a:lnTo>
                      <a:pt x="743" y="335"/>
                    </a:lnTo>
                    <a:lnTo>
                      <a:pt x="745" y="353"/>
                    </a:lnTo>
                    <a:lnTo>
                      <a:pt x="745" y="372"/>
                    </a:lnTo>
                    <a:lnTo>
                      <a:pt x="745" y="391"/>
                    </a:lnTo>
                    <a:lnTo>
                      <a:pt x="743" y="410"/>
                    </a:lnTo>
                    <a:lnTo>
                      <a:pt x="740" y="429"/>
                    </a:lnTo>
                    <a:lnTo>
                      <a:pt x="737" y="447"/>
                    </a:lnTo>
                    <a:lnTo>
                      <a:pt x="733" y="465"/>
                    </a:lnTo>
                    <a:lnTo>
                      <a:pt x="728" y="483"/>
                    </a:lnTo>
                    <a:lnTo>
                      <a:pt x="723" y="500"/>
                    </a:lnTo>
                    <a:lnTo>
                      <a:pt x="715" y="518"/>
                    </a:lnTo>
                    <a:lnTo>
                      <a:pt x="708" y="534"/>
                    </a:lnTo>
                    <a:lnTo>
                      <a:pt x="700" y="550"/>
                    </a:lnTo>
                    <a:lnTo>
                      <a:pt x="692" y="565"/>
                    </a:lnTo>
                    <a:lnTo>
                      <a:pt x="681" y="580"/>
                    </a:lnTo>
                    <a:lnTo>
                      <a:pt x="671" y="595"/>
                    </a:lnTo>
                    <a:lnTo>
                      <a:pt x="661" y="609"/>
                    </a:lnTo>
                    <a:lnTo>
                      <a:pt x="649" y="623"/>
                    </a:lnTo>
                    <a:lnTo>
                      <a:pt x="636" y="636"/>
                    </a:lnTo>
                    <a:lnTo>
                      <a:pt x="622" y="648"/>
                    </a:lnTo>
                    <a:lnTo>
                      <a:pt x="609" y="660"/>
                    </a:lnTo>
                    <a:lnTo>
                      <a:pt x="596" y="671"/>
                    </a:lnTo>
                    <a:lnTo>
                      <a:pt x="581" y="682"/>
                    </a:lnTo>
                    <a:lnTo>
                      <a:pt x="566" y="691"/>
                    </a:lnTo>
                    <a:lnTo>
                      <a:pt x="550" y="699"/>
                    </a:lnTo>
                    <a:lnTo>
                      <a:pt x="534" y="708"/>
                    </a:lnTo>
                    <a:lnTo>
                      <a:pt x="518" y="716"/>
                    </a:lnTo>
                    <a:lnTo>
                      <a:pt x="500" y="723"/>
                    </a:lnTo>
                    <a:lnTo>
                      <a:pt x="484" y="729"/>
                    </a:lnTo>
                    <a:lnTo>
                      <a:pt x="466" y="733"/>
                    </a:lnTo>
                    <a:lnTo>
                      <a:pt x="448" y="738"/>
                    </a:lnTo>
                    <a:lnTo>
                      <a:pt x="429" y="741"/>
                    </a:lnTo>
                    <a:lnTo>
                      <a:pt x="411" y="744"/>
                    </a:lnTo>
                    <a:lnTo>
                      <a:pt x="392" y="745"/>
                    </a:lnTo>
                    <a:lnTo>
                      <a:pt x="373" y="745"/>
                    </a:lnTo>
                    <a:lnTo>
                      <a:pt x="354" y="745"/>
                    </a:lnTo>
                    <a:lnTo>
                      <a:pt x="335" y="744"/>
                    </a:lnTo>
                    <a:lnTo>
                      <a:pt x="315" y="741"/>
                    </a:lnTo>
                    <a:lnTo>
                      <a:pt x="298" y="738"/>
                    </a:lnTo>
                    <a:lnTo>
                      <a:pt x="280" y="733"/>
                    </a:lnTo>
                    <a:lnTo>
                      <a:pt x="262" y="729"/>
                    </a:lnTo>
                    <a:lnTo>
                      <a:pt x="245" y="723"/>
                    </a:lnTo>
                    <a:lnTo>
                      <a:pt x="228" y="716"/>
                    </a:lnTo>
                    <a:lnTo>
                      <a:pt x="211" y="708"/>
                    </a:lnTo>
                    <a:lnTo>
                      <a:pt x="196" y="699"/>
                    </a:lnTo>
                    <a:lnTo>
                      <a:pt x="180" y="691"/>
                    </a:lnTo>
                    <a:lnTo>
                      <a:pt x="165" y="682"/>
                    </a:lnTo>
                    <a:lnTo>
                      <a:pt x="150" y="671"/>
                    </a:lnTo>
                    <a:lnTo>
                      <a:pt x="136" y="660"/>
                    </a:lnTo>
                    <a:lnTo>
                      <a:pt x="122" y="648"/>
                    </a:lnTo>
                    <a:lnTo>
                      <a:pt x="109" y="636"/>
                    </a:lnTo>
                    <a:lnTo>
                      <a:pt x="97" y="623"/>
                    </a:lnTo>
                    <a:lnTo>
                      <a:pt x="85" y="609"/>
                    </a:lnTo>
                    <a:lnTo>
                      <a:pt x="74" y="595"/>
                    </a:lnTo>
                    <a:lnTo>
                      <a:pt x="63" y="580"/>
                    </a:lnTo>
                    <a:lnTo>
                      <a:pt x="54" y="565"/>
                    </a:lnTo>
                    <a:lnTo>
                      <a:pt x="46" y="550"/>
                    </a:lnTo>
                    <a:lnTo>
                      <a:pt x="37" y="534"/>
                    </a:lnTo>
                    <a:lnTo>
                      <a:pt x="29" y="518"/>
                    </a:lnTo>
                    <a:lnTo>
                      <a:pt x="23" y="500"/>
                    </a:lnTo>
                    <a:lnTo>
                      <a:pt x="18" y="483"/>
                    </a:lnTo>
                    <a:lnTo>
                      <a:pt x="12" y="465"/>
                    </a:lnTo>
                    <a:lnTo>
                      <a:pt x="7" y="447"/>
                    </a:lnTo>
                    <a:lnTo>
                      <a:pt x="4" y="429"/>
                    </a:lnTo>
                    <a:lnTo>
                      <a:pt x="1" y="410"/>
                    </a:lnTo>
                    <a:lnTo>
                      <a:pt x="0" y="391"/>
                    </a:lnTo>
                    <a:lnTo>
                      <a:pt x="0" y="372"/>
                    </a:lnTo>
                    <a:lnTo>
                      <a:pt x="0" y="353"/>
                    </a:lnTo>
                    <a:lnTo>
                      <a:pt x="1" y="335"/>
                    </a:lnTo>
                    <a:lnTo>
                      <a:pt x="4" y="316"/>
                    </a:lnTo>
                    <a:lnTo>
                      <a:pt x="7" y="298"/>
                    </a:lnTo>
                    <a:lnTo>
                      <a:pt x="12" y="279"/>
                    </a:lnTo>
                    <a:lnTo>
                      <a:pt x="18" y="261"/>
                    </a:lnTo>
                    <a:lnTo>
                      <a:pt x="23" y="245"/>
                    </a:lnTo>
                    <a:lnTo>
                      <a:pt x="29" y="227"/>
                    </a:lnTo>
                    <a:lnTo>
                      <a:pt x="37" y="211"/>
                    </a:lnTo>
                    <a:lnTo>
                      <a:pt x="46" y="195"/>
                    </a:lnTo>
                    <a:lnTo>
                      <a:pt x="54" y="180"/>
                    </a:lnTo>
                    <a:lnTo>
                      <a:pt x="63" y="164"/>
                    </a:lnTo>
                    <a:lnTo>
                      <a:pt x="74" y="149"/>
                    </a:lnTo>
                    <a:lnTo>
                      <a:pt x="85" y="136"/>
                    </a:lnTo>
                    <a:lnTo>
                      <a:pt x="97" y="123"/>
                    </a:lnTo>
                    <a:lnTo>
                      <a:pt x="109" y="109"/>
                    </a:lnTo>
                    <a:lnTo>
                      <a:pt x="122" y="98"/>
                    </a:lnTo>
                    <a:lnTo>
                      <a:pt x="136" y="86"/>
                    </a:lnTo>
                    <a:lnTo>
                      <a:pt x="150" y="74"/>
                    </a:lnTo>
                    <a:lnTo>
                      <a:pt x="165" y="64"/>
                    </a:lnTo>
                    <a:lnTo>
                      <a:pt x="180" y="53"/>
                    </a:lnTo>
                    <a:lnTo>
                      <a:pt x="196" y="45"/>
                    </a:lnTo>
                    <a:lnTo>
                      <a:pt x="211" y="37"/>
                    </a:lnTo>
                    <a:lnTo>
                      <a:pt x="228" y="30"/>
                    </a:lnTo>
                    <a:lnTo>
                      <a:pt x="245" y="22"/>
                    </a:lnTo>
                    <a:lnTo>
                      <a:pt x="262" y="17"/>
                    </a:lnTo>
                    <a:lnTo>
                      <a:pt x="280" y="12"/>
                    </a:lnTo>
                    <a:lnTo>
                      <a:pt x="298" y="8"/>
                    </a:lnTo>
                    <a:lnTo>
                      <a:pt x="315" y="5"/>
                    </a:lnTo>
                    <a:lnTo>
                      <a:pt x="335" y="2"/>
                    </a:lnTo>
                    <a:lnTo>
                      <a:pt x="354" y="0"/>
                    </a:lnTo>
                    <a:lnTo>
                      <a:pt x="373" y="0"/>
                    </a:lnTo>
                  </a:path>
                </a:pathLst>
              </a:custGeom>
              <a:solidFill>
                <a:schemeClr val="bg1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pic>
          <p:nvPicPr>
            <p:cNvPr id="19835" name="Picture 154" descr="potop"/>
            <p:cNvPicPr>
              <a:picLocks noChangeAspect="1" noChangeArrowheads="1"/>
            </p:cNvPicPr>
            <p:nvPr/>
          </p:nvPicPr>
          <p:blipFill>
            <a:blip r:embed="rId7" cstate="print">
              <a:clrChange>
                <a:clrFrom>
                  <a:srgbClr val="FFFFFF"/>
                </a:clrFrom>
                <a:clrTo>
                  <a:srgbClr val="FFFFFF">
                    <a:alpha val="0"/>
                  </a:srgbClr>
                </a:clrTo>
              </a:clrChange>
            </a:blip>
            <a:srcRect/>
            <a:stretch>
              <a:fillRect/>
            </a:stretch>
          </p:blipFill>
          <p:spPr bwMode="auto">
            <a:xfrm>
              <a:off x="4416" y="3264"/>
              <a:ext cx="816" cy="4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graphicFrame>
        <p:nvGraphicFramePr>
          <p:cNvPr id="78" name="Group 600"/>
          <p:cNvGraphicFramePr>
            <a:graphicFrameLocks noGrp="1"/>
          </p:cNvGraphicFramePr>
          <p:nvPr/>
        </p:nvGraphicFramePr>
        <p:xfrm>
          <a:off x="0" y="8672513"/>
          <a:ext cx="5667370" cy="928019"/>
        </p:xfrm>
        <a:graphic>
          <a:graphicData uri="http://schemas.openxmlformats.org/drawingml/2006/table">
            <a:tbl>
              <a:tblPr/>
              <a:tblGrid>
                <a:gridCol w="1005786"/>
                <a:gridCol w="4661584"/>
              </a:tblGrid>
              <a:tr h="1791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9086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2696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зону возможного подтопления попадают 12 домов в с.п. Шаами-Юрт. Эвакуации подлежат 54 человека. Эвакуация будет проводиться </a:t>
                      </a:r>
                      <a:r>
                        <a:rPr lang="ru-RU" sz="8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силы автоколонна №15 (25 ед. техники)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Размещение населения из зоны затопления будет осуществляться в Доме культуры, Доме быта и ПВР. В случае, если ЧС будет носить затяжной характер – по родственникам в близлежащие населенные пункты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pSp>
        <p:nvGrpSpPr>
          <p:cNvPr id="19502" name="Group 270"/>
          <p:cNvGrpSpPr>
            <a:grpSpLocks/>
          </p:cNvGrpSpPr>
          <p:nvPr/>
        </p:nvGrpSpPr>
        <p:grpSpPr bwMode="auto">
          <a:xfrm>
            <a:off x="5472113" y="4514850"/>
            <a:ext cx="357187" cy="285750"/>
            <a:chOff x="4727" y="2506"/>
            <a:chExt cx="706" cy="1172"/>
          </a:xfrm>
        </p:grpSpPr>
        <p:sp>
          <p:nvSpPr>
            <p:cNvPr id="19755" name="Freeform 271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4 h 135"/>
                <a:gd name="T2" fmla="*/ 0 w 139"/>
                <a:gd name="T3" fmla="*/ 4 h 135"/>
                <a:gd name="T4" fmla="*/ 0 w 139"/>
                <a:gd name="T5" fmla="*/ 4 h 135"/>
                <a:gd name="T6" fmla="*/ 0 w 139"/>
                <a:gd name="T7" fmla="*/ 4 h 135"/>
                <a:gd name="T8" fmla="*/ 0 w 139"/>
                <a:gd name="T9" fmla="*/ 4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4 h 135"/>
                <a:gd name="T16" fmla="*/ 0 w 139"/>
                <a:gd name="T17" fmla="*/ 4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756" name="Freeform 272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3 h 1278"/>
                <a:gd name="T2" fmla="*/ 0 w 1946"/>
                <a:gd name="T3" fmla="*/ 3 h 1278"/>
                <a:gd name="T4" fmla="*/ 0 w 1946"/>
                <a:gd name="T5" fmla="*/ 3 h 1278"/>
                <a:gd name="T6" fmla="*/ 0 w 1946"/>
                <a:gd name="T7" fmla="*/ 3 h 1278"/>
                <a:gd name="T8" fmla="*/ 0 w 1946"/>
                <a:gd name="T9" fmla="*/ 3 h 1278"/>
                <a:gd name="T10" fmla="*/ 0 w 1946"/>
                <a:gd name="T11" fmla="*/ 3 h 1278"/>
                <a:gd name="T12" fmla="*/ 0 w 1946"/>
                <a:gd name="T13" fmla="*/ 3 h 1278"/>
                <a:gd name="T14" fmla="*/ 0 w 1946"/>
                <a:gd name="T15" fmla="*/ 3 h 1278"/>
                <a:gd name="T16" fmla="*/ 0 w 1946"/>
                <a:gd name="T17" fmla="*/ 3 h 1278"/>
                <a:gd name="T18" fmla="*/ 0 w 1946"/>
                <a:gd name="T19" fmla="*/ 3 h 1278"/>
                <a:gd name="T20" fmla="*/ 0 w 1946"/>
                <a:gd name="T21" fmla="*/ 3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3 h 1278"/>
                <a:gd name="T54" fmla="*/ 0 w 1946"/>
                <a:gd name="T55" fmla="*/ 3 h 1278"/>
                <a:gd name="T56" fmla="*/ 0 w 1946"/>
                <a:gd name="T57" fmla="*/ 3 h 1278"/>
                <a:gd name="T58" fmla="*/ 0 w 1946"/>
                <a:gd name="T59" fmla="*/ 3 h 1278"/>
                <a:gd name="T60" fmla="*/ 0 w 1946"/>
                <a:gd name="T61" fmla="*/ 3 h 1278"/>
                <a:gd name="T62" fmla="*/ 0 w 1946"/>
                <a:gd name="T63" fmla="*/ 3 h 1278"/>
                <a:gd name="T64" fmla="*/ 0 w 1946"/>
                <a:gd name="T65" fmla="*/ 3 h 1278"/>
                <a:gd name="T66" fmla="*/ 0 w 1946"/>
                <a:gd name="T67" fmla="*/ 3 h 1278"/>
                <a:gd name="T68" fmla="*/ 0 w 1946"/>
                <a:gd name="T69" fmla="*/ 3 h 1278"/>
                <a:gd name="T70" fmla="*/ 0 w 1946"/>
                <a:gd name="T71" fmla="*/ 3 h 1278"/>
                <a:gd name="T72" fmla="*/ 0 w 1946"/>
                <a:gd name="T73" fmla="*/ 3 h 1278"/>
                <a:gd name="T74" fmla="*/ 0 w 1946"/>
                <a:gd name="T75" fmla="*/ 3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757" name="Rectangle 273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58" name="Rectangle 274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59" name="Rectangle 275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0" name="Rectangle 276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1" name="Rectangle 277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2" name="Rectangle 278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3" name="Rectangle 279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4" name="Rectangle 280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5" name="Rectangle 281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6" name="Rectangle 282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7" name="Rectangle 283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8" name="Rectangle 284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69" name="Rectangle 285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70" name="Rectangle 286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71" name="Rectangle 287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72" name="Freeform 288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3 h 102"/>
                <a:gd name="T2" fmla="*/ 0 w 440"/>
                <a:gd name="T3" fmla="*/ 3 h 102"/>
                <a:gd name="T4" fmla="*/ 0 w 440"/>
                <a:gd name="T5" fmla="*/ 3 h 102"/>
                <a:gd name="T6" fmla="*/ 0 w 440"/>
                <a:gd name="T7" fmla="*/ 3 h 102"/>
                <a:gd name="T8" fmla="*/ 0 w 440"/>
                <a:gd name="T9" fmla="*/ 3 h 102"/>
                <a:gd name="T10" fmla="*/ 0 w 440"/>
                <a:gd name="T11" fmla="*/ 3 h 102"/>
                <a:gd name="T12" fmla="*/ 0 w 440"/>
                <a:gd name="T13" fmla="*/ 3 h 102"/>
                <a:gd name="T14" fmla="*/ 0 w 440"/>
                <a:gd name="T15" fmla="*/ 3 h 102"/>
                <a:gd name="T16" fmla="*/ 0 w 440"/>
                <a:gd name="T17" fmla="*/ 3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3 h 102"/>
                <a:gd name="T50" fmla="*/ 0 w 440"/>
                <a:gd name="T51" fmla="*/ 3 h 102"/>
                <a:gd name="T52" fmla="*/ 0 w 440"/>
                <a:gd name="T53" fmla="*/ 3 h 102"/>
                <a:gd name="T54" fmla="*/ 0 w 440"/>
                <a:gd name="T55" fmla="*/ 3 h 102"/>
                <a:gd name="T56" fmla="*/ 0 w 440"/>
                <a:gd name="T57" fmla="*/ 3 h 102"/>
                <a:gd name="T58" fmla="*/ 0 w 440"/>
                <a:gd name="T59" fmla="*/ 3 h 102"/>
                <a:gd name="T60" fmla="*/ 0 w 440"/>
                <a:gd name="T61" fmla="*/ 3 h 102"/>
                <a:gd name="T62" fmla="*/ 0 w 440"/>
                <a:gd name="T63" fmla="*/ 3 h 102"/>
                <a:gd name="T64" fmla="*/ 0 w 440"/>
                <a:gd name="T65" fmla="*/ 3 h 102"/>
                <a:gd name="T66" fmla="*/ 0 w 440"/>
                <a:gd name="T67" fmla="*/ 3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773" name="Freeform 289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4 h 168"/>
                <a:gd name="T2" fmla="*/ 0 w 1847"/>
                <a:gd name="T3" fmla="*/ 4 h 168"/>
                <a:gd name="T4" fmla="*/ 0 w 1847"/>
                <a:gd name="T5" fmla="*/ 4 h 168"/>
                <a:gd name="T6" fmla="*/ 0 w 1847"/>
                <a:gd name="T7" fmla="*/ 4 h 168"/>
                <a:gd name="T8" fmla="*/ 0 w 1847"/>
                <a:gd name="T9" fmla="*/ 4 h 168"/>
                <a:gd name="T10" fmla="*/ 0 w 1847"/>
                <a:gd name="T11" fmla="*/ 4 h 168"/>
                <a:gd name="T12" fmla="*/ 0 w 1847"/>
                <a:gd name="T13" fmla="*/ 4 h 168"/>
                <a:gd name="T14" fmla="*/ 0 w 1847"/>
                <a:gd name="T15" fmla="*/ 4 h 168"/>
                <a:gd name="T16" fmla="*/ 0 w 1847"/>
                <a:gd name="T17" fmla="*/ 4 h 168"/>
                <a:gd name="T18" fmla="*/ 0 w 1847"/>
                <a:gd name="T19" fmla="*/ 4 h 168"/>
                <a:gd name="T20" fmla="*/ 0 w 1847"/>
                <a:gd name="T21" fmla="*/ 4 h 168"/>
                <a:gd name="T22" fmla="*/ 0 w 1847"/>
                <a:gd name="T23" fmla="*/ 4 h 168"/>
                <a:gd name="T24" fmla="*/ 0 w 1847"/>
                <a:gd name="T25" fmla="*/ 4 h 168"/>
                <a:gd name="T26" fmla="*/ 0 w 1847"/>
                <a:gd name="T27" fmla="*/ 4 h 168"/>
                <a:gd name="T28" fmla="*/ 0 w 1847"/>
                <a:gd name="T29" fmla="*/ 4 h 168"/>
                <a:gd name="T30" fmla="*/ 0 w 1847"/>
                <a:gd name="T31" fmla="*/ 4 h 168"/>
                <a:gd name="T32" fmla="*/ 0 w 1847"/>
                <a:gd name="T33" fmla="*/ 4 h 168"/>
                <a:gd name="T34" fmla="*/ 0 w 1847"/>
                <a:gd name="T35" fmla="*/ 4 h 168"/>
                <a:gd name="T36" fmla="*/ 0 w 1847"/>
                <a:gd name="T37" fmla="*/ 4 h 168"/>
                <a:gd name="T38" fmla="*/ 0 w 1847"/>
                <a:gd name="T39" fmla="*/ 4 h 168"/>
                <a:gd name="T40" fmla="*/ 0 w 1847"/>
                <a:gd name="T41" fmla="*/ 4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4 h 168"/>
                <a:gd name="T60" fmla="*/ 0 w 1847"/>
                <a:gd name="T61" fmla="*/ 4 h 168"/>
                <a:gd name="T62" fmla="*/ 0 w 1847"/>
                <a:gd name="T63" fmla="*/ 4 h 168"/>
                <a:gd name="T64" fmla="*/ 0 w 1847"/>
                <a:gd name="T65" fmla="*/ 4 h 168"/>
                <a:gd name="T66" fmla="*/ 0 w 1847"/>
                <a:gd name="T67" fmla="*/ 4 h 168"/>
                <a:gd name="T68" fmla="*/ 0 w 1847"/>
                <a:gd name="T69" fmla="*/ 4 h 168"/>
                <a:gd name="T70" fmla="*/ 0 w 1847"/>
                <a:gd name="T71" fmla="*/ 4 h 168"/>
                <a:gd name="T72" fmla="*/ 0 w 1847"/>
                <a:gd name="T73" fmla="*/ 4 h 168"/>
                <a:gd name="T74" fmla="*/ 0 w 1847"/>
                <a:gd name="T75" fmla="*/ 4 h 168"/>
                <a:gd name="T76" fmla="*/ 0 w 1847"/>
                <a:gd name="T77" fmla="*/ 4 h 168"/>
                <a:gd name="T78" fmla="*/ 0 w 1847"/>
                <a:gd name="T79" fmla="*/ 4 h 168"/>
                <a:gd name="T80" fmla="*/ 0 w 1847"/>
                <a:gd name="T81" fmla="*/ 4 h 168"/>
                <a:gd name="T82" fmla="*/ 0 w 1847"/>
                <a:gd name="T83" fmla="*/ 4 h 168"/>
                <a:gd name="T84" fmla="*/ 0 w 1847"/>
                <a:gd name="T85" fmla="*/ 4 h 168"/>
                <a:gd name="T86" fmla="*/ 0 w 1847"/>
                <a:gd name="T87" fmla="*/ 4 h 168"/>
                <a:gd name="T88" fmla="*/ 0 w 1847"/>
                <a:gd name="T89" fmla="*/ 4 h 168"/>
                <a:gd name="T90" fmla="*/ 0 w 1847"/>
                <a:gd name="T91" fmla="*/ 4 h 168"/>
                <a:gd name="T92" fmla="*/ 0 w 1847"/>
                <a:gd name="T93" fmla="*/ 4 h 168"/>
                <a:gd name="T94" fmla="*/ 0 w 1847"/>
                <a:gd name="T95" fmla="*/ 4 h 168"/>
                <a:gd name="T96" fmla="*/ 0 w 1847"/>
                <a:gd name="T97" fmla="*/ 4 h 168"/>
                <a:gd name="T98" fmla="*/ 0 w 1847"/>
                <a:gd name="T99" fmla="*/ 4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774" name="Rectangle 290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75" name="Rectangle 291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76" name="Rectangle 292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77" name="Rectangle 293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78" name="Rectangle 294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79" name="Rectangle 295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0" name="Rectangle 296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1" name="Rectangle 297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2" name="Rectangle 298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3" name="Rectangle 299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4" name="Rectangle 300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5" name="Rectangle 301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6" name="Rectangle 302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7" name="Rectangle 303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8" name="Rectangle 304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89" name="Rectangle 30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0" name="Rectangle 306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1" name="Rectangle 307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2" name="Rectangle 308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3" name="Rectangle 309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4" name="Rectangle 310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5" name="Rectangle 311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6" name="Rectangle 312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7" name="Rectangle 313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8" name="Rectangle 314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799" name="Rectangle 315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00" name="Rectangle 316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01" name="Rectangle 317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02" name="Rectangle 318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03" name="Rectangle 319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04" name="Rectangle 320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05" name="Rectangle 321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06" name="Rectangle 322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07" name="Freeform 323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08" name="Freeform 324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09" name="Freeform 325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0" name="Freeform 326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1" name="Freeform 327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 h 373"/>
                <a:gd name="T2" fmla="*/ 0 w 217"/>
                <a:gd name="T3" fmla="*/ 3 h 373"/>
                <a:gd name="T4" fmla="*/ 0 w 217"/>
                <a:gd name="T5" fmla="*/ 3 h 373"/>
                <a:gd name="T6" fmla="*/ 0 w 217"/>
                <a:gd name="T7" fmla="*/ 3 h 373"/>
                <a:gd name="T8" fmla="*/ 0 w 217"/>
                <a:gd name="T9" fmla="*/ 3 h 373"/>
                <a:gd name="T10" fmla="*/ 0 w 217"/>
                <a:gd name="T11" fmla="*/ 3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3 h 373"/>
                <a:gd name="T18" fmla="*/ 0 w 217"/>
                <a:gd name="T19" fmla="*/ 3 h 373"/>
                <a:gd name="T20" fmla="*/ 0 w 217"/>
                <a:gd name="T21" fmla="*/ 3 h 373"/>
                <a:gd name="T22" fmla="*/ 0 w 217"/>
                <a:gd name="T23" fmla="*/ 3 h 373"/>
                <a:gd name="T24" fmla="*/ 0 w 217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2" name="Freeform 328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3" name="Freeform 329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4" name="Freeform 330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5" name="Freeform 331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 h 372"/>
                <a:gd name="T2" fmla="*/ 0 w 217"/>
                <a:gd name="T3" fmla="*/ 3 h 372"/>
                <a:gd name="T4" fmla="*/ 0 w 217"/>
                <a:gd name="T5" fmla="*/ 3 h 372"/>
                <a:gd name="T6" fmla="*/ 0 w 217"/>
                <a:gd name="T7" fmla="*/ 3 h 372"/>
                <a:gd name="T8" fmla="*/ 0 w 217"/>
                <a:gd name="T9" fmla="*/ 3 h 372"/>
                <a:gd name="T10" fmla="*/ 0 w 217"/>
                <a:gd name="T11" fmla="*/ 3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3 h 372"/>
                <a:gd name="T18" fmla="*/ 0 w 217"/>
                <a:gd name="T19" fmla="*/ 3 h 372"/>
                <a:gd name="T20" fmla="*/ 0 w 217"/>
                <a:gd name="T21" fmla="*/ 3 h 372"/>
                <a:gd name="T22" fmla="*/ 0 w 217"/>
                <a:gd name="T23" fmla="*/ 3 h 372"/>
                <a:gd name="T24" fmla="*/ 0 w 217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6" name="Freeform 332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7" name="Freeform 333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8" name="Freeform 334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19" name="Freeform 335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 h 373"/>
                <a:gd name="T2" fmla="*/ 0 w 216"/>
                <a:gd name="T3" fmla="*/ 3 h 373"/>
                <a:gd name="T4" fmla="*/ 0 w 216"/>
                <a:gd name="T5" fmla="*/ 3 h 373"/>
                <a:gd name="T6" fmla="*/ 0 w 216"/>
                <a:gd name="T7" fmla="*/ 3 h 373"/>
                <a:gd name="T8" fmla="*/ 0 w 216"/>
                <a:gd name="T9" fmla="*/ 3 h 373"/>
                <a:gd name="T10" fmla="*/ 0 w 216"/>
                <a:gd name="T11" fmla="*/ 3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3 h 373"/>
                <a:gd name="T18" fmla="*/ 0 w 216"/>
                <a:gd name="T19" fmla="*/ 3 h 373"/>
                <a:gd name="T20" fmla="*/ 0 w 216"/>
                <a:gd name="T21" fmla="*/ 3 h 373"/>
                <a:gd name="T22" fmla="*/ 0 w 216"/>
                <a:gd name="T23" fmla="*/ 3 h 373"/>
                <a:gd name="T24" fmla="*/ 0 w 216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20" name="Freeform 336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21" name="Freeform 337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 h 373"/>
                <a:gd name="T2" fmla="*/ 0 w 215"/>
                <a:gd name="T3" fmla="*/ 3 h 373"/>
                <a:gd name="T4" fmla="*/ 0 w 215"/>
                <a:gd name="T5" fmla="*/ 3 h 373"/>
                <a:gd name="T6" fmla="*/ 0 w 215"/>
                <a:gd name="T7" fmla="*/ 3 h 373"/>
                <a:gd name="T8" fmla="*/ 0 w 215"/>
                <a:gd name="T9" fmla="*/ 3 h 373"/>
                <a:gd name="T10" fmla="*/ 0 w 215"/>
                <a:gd name="T11" fmla="*/ 3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3 h 373"/>
                <a:gd name="T18" fmla="*/ 0 w 215"/>
                <a:gd name="T19" fmla="*/ 3 h 373"/>
                <a:gd name="T20" fmla="*/ 0 w 215"/>
                <a:gd name="T21" fmla="*/ 3 h 373"/>
                <a:gd name="T22" fmla="*/ 0 w 215"/>
                <a:gd name="T23" fmla="*/ 3 h 373"/>
                <a:gd name="T24" fmla="*/ 0 w 215"/>
                <a:gd name="T25" fmla="*/ 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22" name="Freeform 338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3 h 373"/>
                <a:gd name="T2" fmla="*/ 0 w 29"/>
                <a:gd name="T3" fmla="*/ 3 h 373"/>
                <a:gd name="T4" fmla="*/ 0 w 29"/>
                <a:gd name="T5" fmla="*/ 3 h 373"/>
                <a:gd name="T6" fmla="*/ 0 w 29"/>
                <a:gd name="T7" fmla="*/ 0 h 373"/>
                <a:gd name="T8" fmla="*/ 0 w 29"/>
                <a:gd name="T9" fmla="*/ 3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23" name="Freeform 339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 h 372"/>
                <a:gd name="T2" fmla="*/ 0 w 216"/>
                <a:gd name="T3" fmla="*/ 3 h 372"/>
                <a:gd name="T4" fmla="*/ 0 w 216"/>
                <a:gd name="T5" fmla="*/ 3 h 372"/>
                <a:gd name="T6" fmla="*/ 0 w 216"/>
                <a:gd name="T7" fmla="*/ 3 h 372"/>
                <a:gd name="T8" fmla="*/ 0 w 216"/>
                <a:gd name="T9" fmla="*/ 3 h 372"/>
                <a:gd name="T10" fmla="*/ 0 w 216"/>
                <a:gd name="T11" fmla="*/ 3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3 h 372"/>
                <a:gd name="T18" fmla="*/ 0 w 216"/>
                <a:gd name="T19" fmla="*/ 3 h 372"/>
                <a:gd name="T20" fmla="*/ 0 w 216"/>
                <a:gd name="T21" fmla="*/ 3 h 372"/>
                <a:gd name="T22" fmla="*/ 0 w 216"/>
                <a:gd name="T23" fmla="*/ 3 h 372"/>
                <a:gd name="T24" fmla="*/ 0 w 216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24" name="Freeform 340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25" name="Freeform 341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 h 372"/>
                <a:gd name="T2" fmla="*/ 0 w 215"/>
                <a:gd name="T3" fmla="*/ 3 h 372"/>
                <a:gd name="T4" fmla="*/ 0 w 215"/>
                <a:gd name="T5" fmla="*/ 3 h 372"/>
                <a:gd name="T6" fmla="*/ 0 w 215"/>
                <a:gd name="T7" fmla="*/ 3 h 372"/>
                <a:gd name="T8" fmla="*/ 0 w 215"/>
                <a:gd name="T9" fmla="*/ 3 h 372"/>
                <a:gd name="T10" fmla="*/ 0 w 215"/>
                <a:gd name="T11" fmla="*/ 3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3 h 372"/>
                <a:gd name="T18" fmla="*/ 0 w 215"/>
                <a:gd name="T19" fmla="*/ 3 h 372"/>
                <a:gd name="T20" fmla="*/ 0 w 215"/>
                <a:gd name="T21" fmla="*/ 3 h 372"/>
                <a:gd name="T22" fmla="*/ 0 w 215"/>
                <a:gd name="T23" fmla="*/ 3 h 372"/>
                <a:gd name="T24" fmla="*/ 0 w 215"/>
                <a:gd name="T25" fmla="*/ 3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26" name="Freeform 342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3 h 372"/>
                <a:gd name="T2" fmla="*/ 0 w 29"/>
                <a:gd name="T3" fmla="*/ 3 h 372"/>
                <a:gd name="T4" fmla="*/ 0 w 29"/>
                <a:gd name="T5" fmla="*/ 3 h 372"/>
                <a:gd name="T6" fmla="*/ 0 w 29"/>
                <a:gd name="T7" fmla="*/ 0 h 372"/>
                <a:gd name="T8" fmla="*/ 0 w 29"/>
                <a:gd name="T9" fmla="*/ 3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  <p:sp>
          <p:nvSpPr>
            <p:cNvPr id="19827" name="Rectangle 343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28" name="Rectangle 344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29" name="Rectangle 345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30" name="Rectangle 346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31" name="Rectangle 347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32" name="Rectangle 348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 lIns="78851" tIns="39425" rIns="78851" bIns="39425"/>
            <a:lstStyle/>
            <a:p>
              <a:pPr defTabSz="1054100"/>
              <a:endParaRPr lang="ru-RU" sz="2300" b="1">
                <a:solidFill>
                  <a:schemeClr val="tx1"/>
                </a:solidFill>
              </a:endParaRPr>
            </a:p>
          </p:txBody>
        </p:sp>
        <p:sp>
          <p:nvSpPr>
            <p:cNvPr id="19833" name="Freeform 349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19 h 38"/>
                <a:gd name="T2" fmla="*/ 0 w 37"/>
                <a:gd name="T3" fmla="*/ 19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19 h 38"/>
                <a:gd name="T32" fmla="*/ 0 w 37"/>
                <a:gd name="T33" fmla="*/ 19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78851" tIns="39425" rIns="78851" bIns="39425"/>
            <a:lstStyle/>
            <a:p>
              <a:endParaRPr lang="ru-RU"/>
            </a:p>
          </p:txBody>
        </p:sp>
      </p:grpSp>
      <p:sp>
        <p:nvSpPr>
          <p:cNvPr id="19503" name="AutoShape 173"/>
          <p:cNvSpPr>
            <a:spLocks noChangeArrowheads="1"/>
          </p:cNvSpPr>
          <p:nvPr/>
        </p:nvSpPr>
        <p:spPr bwMode="auto">
          <a:xfrm>
            <a:off x="4972050" y="3371850"/>
            <a:ext cx="2000250" cy="571500"/>
          </a:xfrm>
          <a:prstGeom prst="wedgeRectCallout">
            <a:avLst>
              <a:gd name="adj1" fmla="val -11810"/>
              <a:gd name="adj2" fmla="val 151306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pPr algn="ctr"/>
            <a:r>
              <a:rPr lang="ru-RU" sz="1100">
                <a:solidFill>
                  <a:schemeClr val="tx1"/>
                </a:solidFill>
              </a:rPr>
              <a:t>Пункт временного размещения (ДОМ БЫТА ) – 69 чел.</a:t>
            </a:r>
          </a:p>
        </p:txBody>
      </p:sp>
      <p:cxnSp>
        <p:nvCxnSpPr>
          <p:cNvPr id="161" name="Прямая со стрелкой 160"/>
          <p:cNvCxnSpPr>
            <a:endCxn id="19788" idx="3"/>
          </p:cNvCxnSpPr>
          <p:nvPr/>
        </p:nvCxnSpPr>
        <p:spPr>
          <a:xfrm rot="5400000" flipH="1" flipV="1">
            <a:off x="5045075" y="4864100"/>
            <a:ext cx="720725" cy="581025"/>
          </a:xfrm>
          <a:prstGeom prst="straightConnector1">
            <a:avLst/>
          </a:prstGeom>
          <a:ln w="50800">
            <a:solidFill>
              <a:srgbClr val="00B05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05" name="Прямоугольная выноска 143"/>
          <p:cNvSpPr>
            <a:spLocks noChangeArrowheads="1"/>
          </p:cNvSpPr>
          <p:nvPr/>
        </p:nvSpPr>
        <p:spPr bwMode="auto">
          <a:xfrm>
            <a:off x="5913438" y="5443538"/>
            <a:ext cx="2058987" cy="433387"/>
          </a:xfrm>
          <a:prstGeom prst="wedgeRectCallout">
            <a:avLst>
              <a:gd name="adj1" fmla="val -68528"/>
              <a:gd name="adj2" fmla="val -138653"/>
            </a:avLst>
          </a:prstGeom>
          <a:solidFill>
            <a:srgbClr val="00B05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Маршрут эвакуации 200 мет.</a:t>
            </a:r>
            <a:r>
              <a:rPr lang="ru-RU" sz="1100">
                <a:cs typeface="Times New Roman" pitchFamily="18" charset="0"/>
              </a:rPr>
              <a:t> </a:t>
            </a:r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Асфальтное покрытие.</a:t>
            </a:r>
          </a:p>
        </p:txBody>
      </p:sp>
      <p:graphicFrame>
        <p:nvGraphicFramePr>
          <p:cNvPr id="19461" name="Object 430"/>
          <p:cNvGraphicFramePr>
            <a:graphicFrameLocks noChangeAspect="1"/>
          </p:cNvGraphicFramePr>
          <p:nvPr/>
        </p:nvGraphicFramePr>
        <p:xfrm>
          <a:off x="3400425" y="1728788"/>
          <a:ext cx="758825" cy="785812"/>
        </p:xfrm>
        <a:graphic>
          <a:graphicData uri="http://schemas.openxmlformats.org/presentationml/2006/ole">
            <p:oleObj spid="_x0000_s19461" name="CorelDRAW" r:id="rId8" imgW="2557800" imgH="2940480" progId="">
              <p:embed/>
            </p:oleObj>
          </a:graphicData>
        </a:graphic>
      </p:graphicFrame>
      <p:graphicFrame>
        <p:nvGraphicFramePr>
          <p:cNvPr id="19462" name="Object 31"/>
          <p:cNvGraphicFramePr>
            <a:graphicFrameLocks noChangeAspect="1"/>
          </p:cNvGraphicFramePr>
          <p:nvPr/>
        </p:nvGraphicFramePr>
        <p:xfrm>
          <a:off x="4257675" y="1657350"/>
          <a:ext cx="1714500" cy="928688"/>
        </p:xfrm>
        <a:graphic>
          <a:graphicData uri="http://schemas.openxmlformats.org/presentationml/2006/ole">
            <p:oleObj spid="_x0000_s19462" name="Worksheet" r:id="rId9" imgW="2990938" imgH="1895413" progId="Excel.Sheet.8">
              <p:embed/>
            </p:oleObj>
          </a:graphicData>
        </a:graphic>
      </p:graphicFrame>
      <p:sp>
        <p:nvSpPr>
          <p:cNvPr id="166" name="Прямоугольник с двумя скругленными противолежащими углами 146"/>
          <p:cNvSpPr>
            <a:spLocks noChangeArrowheads="1"/>
          </p:cNvSpPr>
          <p:nvPr/>
        </p:nvSpPr>
        <p:spPr bwMode="auto">
          <a:xfrm>
            <a:off x="4899025" y="2705100"/>
            <a:ext cx="3370263" cy="642938"/>
          </a:xfrm>
          <a:custGeom>
            <a:avLst/>
            <a:gdLst>
              <a:gd name="T0" fmla="*/ 2147483647 w 2551113"/>
              <a:gd name="T1" fmla="*/ 4249778 h 714375"/>
              <a:gd name="T2" fmla="*/ 2147483647 w 2551113"/>
              <a:gd name="T3" fmla="*/ 8499498 h 714375"/>
              <a:gd name="T4" fmla="*/ 0 w 2551113"/>
              <a:gd name="T5" fmla="*/ 4249778 h 714375"/>
              <a:gd name="T6" fmla="*/ 2147483647 w 2551113"/>
              <a:gd name="T7" fmla="*/ 0 h 714375"/>
              <a:gd name="T8" fmla="*/ 0 60000 65536"/>
              <a:gd name="T9" fmla="*/ 5898240 60000 65536"/>
              <a:gd name="T10" fmla="*/ 11796480 60000 65536"/>
              <a:gd name="T11" fmla="*/ 17694720 60000 65536"/>
              <a:gd name="T12" fmla="*/ 34873 w 2551113"/>
              <a:gd name="T13" fmla="*/ 34873 h 714375"/>
              <a:gd name="T14" fmla="*/ 2516241 w 2551113"/>
              <a:gd name="T15" fmla="*/ 679502 h 71437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1113" h="714375">
                <a:moveTo>
                  <a:pt x="119065" y="0"/>
                </a:moveTo>
                <a:lnTo>
                  <a:pt x="2551113" y="0"/>
                </a:lnTo>
                <a:lnTo>
                  <a:pt x="2551113" y="595310"/>
                </a:lnTo>
                <a:cubicBezTo>
                  <a:pt x="2551113" y="661067"/>
                  <a:pt x="2497805" y="714374"/>
                  <a:pt x="2432048" y="714375"/>
                </a:cubicBezTo>
                <a:lnTo>
                  <a:pt x="0" y="714375"/>
                </a:lnTo>
                <a:lnTo>
                  <a:pt x="0" y="119065"/>
                </a:lnTo>
                <a:cubicBezTo>
                  <a:pt x="0" y="53307"/>
                  <a:pt x="53307" y="0"/>
                  <a:pt x="119064" y="0"/>
                </a:cubicBezTo>
                <a:close/>
              </a:path>
            </a:pathLst>
          </a:custGeom>
          <a:solidFill>
            <a:srgbClr val="FFC000"/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87204" tIns="43602" rIns="87204" bIns="43602"/>
          <a:lstStyle/>
          <a:p>
            <a:pPr algn="ctr">
              <a:defRPr/>
            </a:pPr>
            <a:r>
              <a:rPr lang="ru-RU" sz="1050" dirty="0">
                <a:solidFill>
                  <a:schemeClr val="tx1"/>
                </a:solidFill>
                <a:cs typeface="Times New Roman" pitchFamily="18" charset="0"/>
              </a:rPr>
              <a:t>На территории  с.п. Шаами-Юрт  биологически опасных объектов нет. Мест захоронения промышленных отходов нет. Скотомогильников нет.</a:t>
            </a:r>
            <a:r>
              <a:rPr lang="ru-RU" sz="1050" dirty="0">
                <a:solidFill>
                  <a:schemeClr val="tx1"/>
                </a:solidFill>
              </a:rPr>
              <a:t> </a:t>
            </a:r>
          </a:p>
        </p:txBody>
      </p:sp>
      <p:sp>
        <p:nvSpPr>
          <p:cNvPr id="167" name="Rectangle 604"/>
          <p:cNvSpPr>
            <a:spLocks noChangeArrowheads="1"/>
          </p:cNvSpPr>
          <p:nvPr/>
        </p:nvSpPr>
        <p:spPr bwMode="auto">
          <a:xfrm>
            <a:off x="5757858" y="8054857"/>
            <a:ext cx="4000528" cy="1508339"/>
          </a:xfrm>
          <a:prstGeom prst="rect">
            <a:avLst/>
          </a:prstGeom>
          <a:solidFill>
            <a:srgbClr val="FFCC66"/>
          </a:solidFill>
          <a:ln w="9525" algn="ctr">
            <a:solidFill>
              <a:schemeClr val="tx1"/>
            </a:solidFill>
            <a:prstDash val="solid"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88900" h="101600"/>
            <a:bevelB w="44450"/>
          </a:sp3d>
        </p:spPr>
        <p:txBody>
          <a:bodyPr lIns="122147" tIns="61076" rIns="122147" bIns="61076">
            <a:spAutoFit/>
          </a:bodyPr>
          <a:lstStyle/>
          <a:p>
            <a:pPr algn="ctr">
              <a:defRPr/>
            </a:pPr>
            <a:r>
              <a:rPr lang="ru-RU" sz="1000" b="1" u="sng" dirty="0">
                <a:solidFill>
                  <a:schemeClr val="tx1"/>
                </a:solidFill>
              </a:rPr>
              <a:t>Перечень превентивных мероприятий </a:t>
            </a:r>
          </a:p>
          <a:p>
            <a:pPr>
              <a:defRPr/>
            </a:pPr>
            <a:r>
              <a:rPr lang="ru-RU" sz="1000" dirty="0">
                <a:solidFill>
                  <a:schemeClr val="tx1"/>
                </a:solidFill>
              </a:rPr>
              <a:t>Проведены мероприятия по расчистке русла реки  и мостов;</a:t>
            </a:r>
          </a:p>
          <a:p>
            <a:pPr>
              <a:defRPr/>
            </a:pPr>
            <a:r>
              <a:rPr lang="ru-RU" sz="1000" dirty="0">
                <a:solidFill>
                  <a:schemeClr val="tx1"/>
                </a:solidFill>
              </a:rPr>
              <a:t>При осложнении паводковой ситуации выставление дополнительных постов наблюдения;</a:t>
            </a:r>
          </a:p>
          <a:p>
            <a:pPr>
              <a:defRPr/>
            </a:pPr>
            <a:r>
              <a:rPr lang="ru-RU" sz="1000" dirty="0">
                <a:solidFill>
                  <a:schemeClr val="tx1"/>
                </a:solidFill>
              </a:rPr>
              <a:t>В октябре-ноябре 2008 г. Проведены работы по укреплению защитного вала в н. п. с. Шаами-Юрт и с. Катар-Юрт протяженностью 1200 и 800 метров соответственно;</a:t>
            </a:r>
          </a:p>
          <a:p>
            <a:pPr>
              <a:defRPr/>
            </a:pPr>
            <a:r>
              <a:rPr lang="ru-RU" sz="1000" dirty="0">
                <a:solidFill>
                  <a:schemeClr val="tx1"/>
                </a:solidFill>
              </a:rPr>
              <a:t>В марте 2009 г. Проведены мероприятия по укреплению защитного вала в с. Ачхой-Мартан протяженностью 1150 м.</a:t>
            </a:r>
          </a:p>
        </p:txBody>
      </p:sp>
      <p:graphicFrame>
        <p:nvGraphicFramePr>
          <p:cNvPr id="259" name="Group 340"/>
          <p:cNvGraphicFramePr>
            <a:graphicFrameLocks noGrp="1"/>
          </p:cNvGraphicFramePr>
          <p:nvPr/>
        </p:nvGraphicFramePr>
        <p:xfrm>
          <a:off x="8316913" y="2728913"/>
          <a:ext cx="1870090" cy="2422642"/>
        </p:xfrm>
        <a:graphic>
          <a:graphicData uri="http://schemas.openxmlformats.org/drawingml/2006/table">
            <a:tbl>
              <a:tblPr/>
              <a:tblGrid>
                <a:gridCol w="1044730"/>
                <a:gridCol w="825360"/>
              </a:tblGrid>
              <a:tr h="27544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предмета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предмета (вещей) на 1 чел.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3399FF"/>
                    </a:solidFill>
                  </a:tcPr>
                </a:tc>
              </a:tr>
              <a:tr h="17213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Мыло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7213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Подушка ватная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7213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Наволочка подушечная верхняя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7213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Простыня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7213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Матрац ватный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17213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Одеяло полушерстяное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шт.</a:t>
                      </a:r>
                    </a:p>
                  </a:txBody>
                  <a:tcPr marL="91370" marR="91370" marT="45683" marB="4568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60" name="Таблица 259"/>
          <p:cNvGraphicFramePr>
            <a:graphicFrameLocks noGrp="1"/>
          </p:cNvGraphicFramePr>
          <p:nvPr/>
        </p:nvGraphicFramePr>
        <p:xfrm>
          <a:off x="10186988" y="2657475"/>
          <a:ext cx="2571750" cy="2746268"/>
        </p:xfrm>
        <a:graphic>
          <a:graphicData uri="http://schemas.openxmlformats.org/drawingml/2006/table">
            <a:tbl>
              <a:tblPr/>
              <a:tblGrid>
                <a:gridCol w="137772"/>
                <a:gridCol w="1331799"/>
                <a:gridCol w="283199"/>
                <a:gridCol w="329123"/>
                <a:gridCol w="489857"/>
              </a:tblGrid>
              <a:tr h="286913">
                <a:tc gridSpan="5">
                  <a:txBody>
                    <a:bodyPr/>
                    <a:lstStyle/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ПИТАНИЕ БУДЕТ ОРГАНИЗОВАНО В  (ДОМ БЫТА)</a:t>
                      </a:r>
                    </a:p>
                    <a:p>
                      <a:pPr marL="0" marR="0" lvl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 ПРОДОВОЛЬСТВИЯ ИЗ РАСЧЕТА НА ОДНОГО ЧЕЛОВЕКА</a:t>
                      </a:r>
                      <a:endParaRPr lang="ru-RU" sz="8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00" b="0" i="0" u="none" strike="noStrike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00" b="0" i="0" u="none" strike="noStrike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00" b="0" i="0" u="none" strike="noStrike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00" b="0" i="0" u="none" strike="noStrike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286913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Наименование продуктов питания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Едизм.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Норма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Количество, кг</a:t>
                      </a:r>
                    </a:p>
                  </a:txBody>
                  <a:tcPr marL="9525" marR="9525" marT="9525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Хлеб из пшеничной муки 1 сорта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13,5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Мука пшеничная 2 сорта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0,81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Крупа разная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3,24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Макаронные изделия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1,08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Мясо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3,24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Рыба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1,35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Хлеб из смеси.пш. муки 1 с.и ржаной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250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13,5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Молоко коровье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10,8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Сахар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2,16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Соль поваренная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1,08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Чай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0,054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Жиры животные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30,00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1,62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88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Овощи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120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6,48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  <a:tr h="106199"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14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Картофель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г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>
                          <a:latin typeface="Times New Roman" pitchFamily="18" charset="0"/>
                          <a:cs typeface="Times New Roman" pitchFamily="18" charset="0"/>
                        </a:rPr>
                        <a:t>300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algn="r" fontAlgn="b"/>
                      <a:r>
                        <a:rPr lang="ru-RU" sz="800" b="0" i="0" u="none" strike="noStrike" dirty="0">
                          <a:latin typeface="Times New Roman" pitchFamily="18" charset="0"/>
                          <a:cs typeface="Times New Roman" pitchFamily="18" charset="0"/>
                        </a:rPr>
                        <a:t>16,2</a:t>
                      </a:r>
                    </a:p>
                  </a:txBody>
                  <a:tcPr marL="9525" marR="9525" marT="9525" marB="0" anchor="b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00"/>
                    </a:solidFill>
                  </a:tcPr>
                </a:tc>
              </a:tr>
            </a:tbl>
          </a:graphicData>
        </a:graphic>
      </p:graphicFrame>
      <p:sp>
        <p:nvSpPr>
          <p:cNvPr id="19637" name="Text Box 133"/>
          <p:cNvSpPr txBox="1">
            <a:spLocks noChangeArrowheads="1"/>
          </p:cNvSpPr>
          <p:nvPr/>
        </p:nvSpPr>
        <p:spPr bwMode="auto">
          <a:xfrm>
            <a:off x="42863" y="2754313"/>
            <a:ext cx="4429125" cy="1046162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lIns="122074" tIns="61042" rIns="122074" bIns="61042">
            <a:spAutoFit/>
          </a:bodyPr>
          <a:lstStyle/>
          <a:p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Эвакуация из зоны возможного затопления</a:t>
            </a:r>
          </a:p>
          <a:p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будет производиться в ПВР. В случае, если ЧС будет носить затяжной характер – по родственникам в близлежащие населенные пункты Привлекаются </a:t>
            </a:r>
          </a:p>
          <a:p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силы </a:t>
            </a:r>
            <a:r>
              <a:rPr lang="ru-RU" sz="1000">
                <a:solidFill>
                  <a:schemeClr val="tx1"/>
                </a:solidFill>
              </a:rPr>
              <a:t>Автоколонны №3 ДППАП ФГУП «Чеченавтотранс» на балансе, которого находится 20 пассажирских автобусов.</a:t>
            </a:r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sp>
        <p:nvSpPr>
          <p:cNvPr id="19638" name="Rectangle 39"/>
          <p:cNvSpPr>
            <a:spLocks noChangeArrowheads="1"/>
          </p:cNvSpPr>
          <p:nvPr/>
        </p:nvSpPr>
        <p:spPr bwMode="auto">
          <a:xfrm>
            <a:off x="6350" y="6300788"/>
            <a:ext cx="3108325" cy="1076325"/>
          </a:xfrm>
          <a:prstGeom prst="rect">
            <a:avLst/>
          </a:prstGeom>
          <a:solidFill>
            <a:srgbClr val="FFFFFF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0" tIns="0" rIns="0" bIns="0" anchor="ctr">
            <a:spAutoFit/>
          </a:bodyPr>
          <a:lstStyle/>
          <a:p>
            <a:pPr algn="ctr" defTabSz="1279525"/>
            <a:r>
              <a:rPr lang="ru-RU" sz="1000" u="sng">
                <a:solidFill>
                  <a:schemeClr val="tx1"/>
                </a:solidFill>
                <a:cs typeface="Arial" pitchFamily="34" charset="0"/>
              </a:rPr>
              <a:t>На территории  Ачхой-Мартановского района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Ледовых переправ нет;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Затороопасных участков нет;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СМО и Команд взрывных работ нет;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-Запасов материальных средств нет;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-ледоход на реках не прогнозируется</a:t>
            </a:r>
          </a:p>
          <a:p>
            <a:pPr algn="ctr" defTabSz="1279525">
              <a:buFontTx/>
              <a:buChar char="-"/>
            </a:pPr>
            <a:r>
              <a:rPr lang="ru-RU" sz="1000">
                <a:solidFill>
                  <a:schemeClr val="tx1"/>
                </a:solidFill>
                <a:cs typeface="Arial" pitchFamily="34" charset="0"/>
              </a:rPr>
              <a:t>-Аэродромов нет</a:t>
            </a:r>
          </a:p>
        </p:txBody>
      </p:sp>
      <p:grpSp>
        <p:nvGrpSpPr>
          <p:cNvPr id="19640" name="Group 97"/>
          <p:cNvGrpSpPr>
            <a:grpSpLocks/>
          </p:cNvGrpSpPr>
          <p:nvPr/>
        </p:nvGrpSpPr>
        <p:grpSpPr bwMode="auto">
          <a:xfrm>
            <a:off x="4533900" y="4994275"/>
            <a:ext cx="866775" cy="520700"/>
            <a:chOff x="-1137" y="1428"/>
            <a:chExt cx="441" cy="282"/>
          </a:xfrm>
        </p:grpSpPr>
        <p:grpSp>
          <p:nvGrpSpPr>
            <p:cNvPr id="19641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19643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644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9642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ДПО</a:t>
              </a:r>
            </a:p>
          </p:txBody>
        </p:sp>
      </p:grpSp>
      <p:grpSp>
        <p:nvGrpSpPr>
          <p:cNvPr id="250" name="Группа 249"/>
          <p:cNvGrpSpPr/>
          <p:nvPr/>
        </p:nvGrpSpPr>
        <p:grpSpPr>
          <a:xfrm>
            <a:off x="9615510" y="5800732"/>
            <a:ext cx="3186090" cy="3800468"/>
            <a:chOff x="9615510" y="5800732"/>
            <a:chExt cx="3186090" cy="3800468"/>
          </a:xfrm>
        </p:grpSpPr>
        <p:sp>
          <p:nvSpPr>
            <p:cNvPr id="62" name="Rectangle 138"/>
            <p:cNvSpPr>
              <a:spLocks noChangeAspect="1" noChangeArrowheads="1"/>
            </p:cNvSpPr>
            <p:nvPr/>
          </p:nvSpPr>
          <p:spPr bwMode="auto">
            <a:xfrm>
              <a:off x="9798050" y="5815012"/>
              <a:ext cx="2971800" cy="3786188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92588" tIns="96341" rIns="192588" bIns="96341" anchor="ctr"/>
            <a:lstStyle/>
            <a:p>
              <a:pPr algn="ctr" defTabSz="1671638">
                <a:defRPr/>
              </a:pPr>
              <a:endParaRPr lang="ru-RU" sz="1400" b="1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9646" name="Text Box 139"/>
            <p:cNvSpPr txBox="1">
              <a:spLocks noChangeAspect="1" noChangeArrowheads="1"/>
            </p:cNvSpPr>
            <p:nvPr/>
          </p:nvSpPr>
          <p:spPr bwMode="auto">
            <a:xfrm>
              <a:off x="10258452" y="5800732"/>
              <a:ext cx="2212975" cy="508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2703" tIns="56381" rIns="112703" bIns="56381"/>
            <a:lstStyle/>
            <a:p>
              <a:pPr algn="ctr" defTabSz="1131888"/>
              <a:r>
                <a:rPr lang="ru-RU" sz="1400" b="1" dirty="0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pSp>
          <p:nvGrpSpPr>
            <p:cNvPr id="19647" name="Group 150"/>
            <p:cNvGrpSpPr>
              <a:grpSpLocks/>
            </p:cNvGrpSpPr>
            <p:nvPr/>
          </p:nvGrpSpPr>
          <p:grpSpPr bwMode="auto">
            <a:xfrm>
              <a:off x="10112375" y="8385175"/>
              <a:ext cx="428625" cy="341312"/>
              <a:chOff x="4416" y="2880"/>
              <a:chExt cx="816" cy="816"/>
            </a:xfrm>
          </p:grpSpPr>
          <p:grpSp>
            <p:nvGrpSpPr>
              <p:cNvPr id="19751" name="Group 151"/>
              <p:cNvGrpSpPr>
                <a:grpSpLocks/>
              </p:cNvGrpSpPr>
              <p:nvPr/>
            </p:nvGrpSpPr>
            <p:grpSpPr bwMode="auto">
              <a:xfrm>
                <a:off x="4416" y="2880"/>
                <a:ext cx="816" cy="809"/>
                <a:chOff x="4423" y="2887"/>
                <a:chExt cx="809" cy="809"/>
              </a:xfrm>
            </p:grpSpPr>
            <p:sp>
              <p:nvSpPr>
                <p:cNvPr id="19753" name="Freeform 152"/>
                <p:cNvSpPr>
                  <a:spLocks/>
                </p:cNvSpPr>
                <p:nvPr/>
              </p:nvSpPr>
              <p:spPr bwMode="auto">
                <a:xfrm>
                  <a:off x="4423" y="2887"/>
                  <a:ext cx="809" cy="809"/>
                </a:xfrm>
                <a:custGeom>
                  <a:avLst/>
                  <a:gdLst>
                    <a:gd name="T0" fmla="*/ 446 w 809"/>
                    <a:gd name="T1" fmla="*/ 2 h 809"/>
                    <a:gd name="T2" fmla="*/ 505 w 809"/>
                    <a:gd name="T3" fmla="*/ 14 h 809"/>
                    <a:gd name="T4" fmla="*/ 561 w 809"/>
                    <a:gd name="T5" fmla="*/ 33 h 809"/>
                    <a:gd name="T6" fmla="*/ 614 w 809"/>
                    <a:gd name="T7" fmla="*/ 59 h 809"/>
                    <a:gd name="T8" fmla="*/ 661 w 809"/>
                    <a:gd name="T9" fmla="*/ 93 h 809"/>
                    <a:gd name="T10" fmla="*/ 704 w 809"/>
                    <a:gd name="T11" fmla="*/ 133 h 809"/>
                    <a:gd name="T12" fmla="*/ 739 w 809"/>
                    <a:gd name="T13" fmla="*/ 179 h 809"/>
                    <a:gd name="T14" fmla="*/ 769 w 809"/>
                    <a:gd name="T15" fmla="*/ 229 h 809"/>
                    <a:gd name="T16" fmla="*/ 791 w 809"/>
                    <a:gd name="T17" fmla="*/ 285 h 809"/>
                    <a:gd name="T18" fmla="*/ 804 w 809"/>
                    <a:gd name="T19" fmla="*/ 343 h 809"/>
                    <a:gd name="T20" fmla="*/ 809 w 809"/>
                    <a:gd name="T21" fmla="*/ 405 h 809"/>
                    <a:gd name="T22" fmla="*/ 804 w 809"/>
                    <a:gd name="T23" fmla="*/ 466 h 809"/>
                    <a:gd name="T24" fmla="*/ 791 w 809"/>
                    <a:gd name="T25" fmla="*/ 524 h 809"/>
                    <a:gd name="T26" fmla="*/ 769 w 809"/>
                    <a:gd name="T27" fmla="*/ 580 h 809"/>
                    <a:gd name="T28" fmla="*/ 739 w 809"/>
                    <a:gd name="T29" fmla="*/ 630 h 809"/>
                    <a:gd name="T30" fmla="*/ 704 w 809"/>
                    <a:gd name="T31" fmla="*/ 676 h 809"/>
                    <a:gd name="T32" fmla="*/ 661 w 809"/>
                    <a:gd name="T33" fmla="*/ 716 h 809"/>
                    <a:gd name="T34" fmla="*/ 614 w 809"/>
                    <a:gd name="T35" fmla="*/ 750 h 809"/>
                    <a:gd name="T36" fmla="*/ 561 w 809"/>
                    <a:gd name="T37" fmla="*/ 776 h 809"/>
                    <a:gd name="T38" fmla="*/ 505 w 809"/>
                    <a:gd name="T39" fmla="*/ 795 h 809"/>
                    <a:gd name="T40" fmla="*/ 446 w 809"/>
                    <a:gd name="T41" fmla="*/ 807 h 809"/>
                    <a:gd name="T42" fmla="*/ 384 w 809"/>
                    <a:gd name="T43" fmla="*/ 809 h 809"/>
                    <a:gd name="T44" fmla="*/ 323 w 809"/>
                    <a:gd name="T45" fmla="*/ 800 h 809"/>
                    <a:gd name="T46" fmla="*/ 266 w 809"/>
                    <a:gd name="T47" fmla="*/ 784 h 809"/>
                    <a:gd name="T48" fmla="*/ 213 w 809"/>
                    <a:gd name="T49" fmla="*/ 760 h 809"/>
                    <a:gd name="T50" fmla="*/ 163 w 809"/>
                    <a:gd name="T51" fmla="*/ 728 h 809"/>
                    <a:gd name="T52" fmla="*/ 118 w 809"/>
                    <a:gd name="T53" fmla="*/ 691 h 809"/>
                    <a:gd name="T54" fmla="*/ 81 w 809"/>
                    <a:gd name="T55" fmla="*/ 646 h 809"/>
                    <a:gd name="T56" fmla="*/ 49 w 809"/>
                    <a:gd name="T57" fmla="*/ 596 h 809"/>
                    <a:gd name="T58" fmla="*/ 25 w 809"/>
                    <a:gd name="T59" fmla="*/ 543 h 809"/>
                    <a:gd name="T60" fmla="*/ 9 w 809"/>
                    <a:gd name="T61" fmla="*/ 486 h 809"/>
                    <a:gd name="T62" fmla="*/ 0 w 809"/>
                    <a:gd name="T63" fmla="*/ 425 h 809"/>
                    <a:gd name="T64" fmla="*/ 2 w 809"/>
                    <a:gd name="T65" fmla="*/ 363 h 809"/>
                    <a:gd name="T66" fmla="*/ 14 w 809"/>
                    <a:gd name="T67" fmla="*/ 304 h 809"/>
                    <a:gd name="T68" fmla="*/ 33 w 809"/>
                    <a:gd name="T69" fmla="*/ 248 h 809"/>
                    <a:gd name="T70" fmla="*/ 59 w 809"/>
                    <a:gd name="T71" fmla="*/ 195 h 809"/>
                    <a:gd name="T72" fmla="*/ 93 w 809"/>
                    <a:gd name="T73" fmla="*/ 148 h 809"/>
                    <a:gd name="T74" fmla="*/ 133 w 809"/>
                    <a:gd name="T75" fmla="*/ 105 h 809"/>
                    <a:gd name="T76" fmla="*/ 179 w 809"/>
                    <a:gd name="T77" fmla="*/ 70 h 809"/>
                    <a:gd name="T78" fmla="*/ 229 w 809"/>
                    <a:gd name="T79" fmla="*/ 40 h 809"/>
                    <a:gd name="T80" fmla="*/ 285 w 809"/>
                    <a:gd name="T81" fmla="*/ 18 h 809"/>
                    <a:gd name="T82" fmla="*/ 343 w 809"/>
                    <a:gd name="T83" fmla="*/ 5 h 809"/>
                    <a:gd name="T84" fmla="*/ 405 w 809"/>
                    <a:gd name="T85" fmla="*/ 0 h 80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09"/>
                    <a:gd name="T130" fmla="*/ 0 h 809"/>
                    <a:gd name="T131" fmla="*/ 809 w 809"/>
                    <a:gd name="T132" fmla="*/ 809 h 80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09" h="809">
                      <a:moveTo>
                        <a:pt x="405" y="0"/>
                      </a:moveTo>
                      <a:lnTo>
                        <a:pt x="425" y="0"/>
                      </a:lnTo>
                      <a:lnTo>
                        <a:pt x="446" y="2"/>
                      </a:lnTo>
                      <a:lnTo>
                        <a:pt x="466" y="5"/>
                      </a:lnTo>
                      <a:lnTo>
                        <a:pt x="486" y="9"/>
                      </a:lnTo>
                      <a:lnTo>
                        <a:pt x="505" y="14"/>
                      </a:lnTo>
                      <a:lnTo>
                        <a:pt x="524" y="18"/>
                      </a:lnTo>
                      <a:lnTo>
                        <a:pt x="543" y="25"/>
                      </a:lnTo>
                      <a:lnTo>
                        <a:pt x="561" y="33"/>
                      </a:lnTo>
                      <a:lnTo>
                        <a:pt x="580" y="40"/>
                      </a:lnTo>
                      <a:lnTo>
                        <a:pt x="596" y="49"/>
                      </a:lnTo>
                      <a:lnTo>
                        <a:pt x="614" y="59"/>
                      </a:lnTo>
                      <a:lnTo>
                        <a:pt x="630" y="70"/>
                      </a:lnTo>
                      <a:lnTo>
                        <a:pt x="646" y="81"/>
                      </a:lnTo>
                      <a:lnTo>
                        <a:pt x="661" y="93"/>
                      </a:lnTo>
                      <a:lnTo>
                        <a:pt x="676" y="105"/>
                      </a:lnTo>
                      <a:lnTo>
                        <a:pt x="691" y="118"/>
                      </a:lnTo>
                      <a:lnTo>
                        <a:pt x="704" y="133"/>
                      </a:lnTo>
                      <a:lnTo>
                        <a:pt x="716" y="148"/>
                      </a:lnTo>
                      <a:lnTo>
                        <a:pt x="728" y="163"/>
                      </a:lnTo>
                      <a:lnTo>
                        <a:pt x="739" y="179"/>
                      </a:lnTo>
                      <a:lnTo>
                        <a:pt x="750" y="195"/>
                      </a:lnTo>
                      <a:lnTo>
                        <a:pt x="760" y="213"/>
                      </a:lnTo>
                      <a:lnTo>
                        <a:pt x="769" y="229"/>
                      </a:lnTo>
                      <a:lnTo>
                        <a:pt x="776" y="248"/>
                      </a:lnTo>
                      <a:lnTo>
                        <a:pt x="784" y="266"/>
                      </a:lnTo>
                      <a:lnTo>
                        <a:pt x="791" y="285"/>
                      </a:lnTo>
                      <a:lnTo>
                        <a:pt x="795" y="304"/>
                      </a:lnTo>
                      <a:lnTo>
                        <a:pt x="800" y="323"/>
                      </a:lnTo>
                      <a:lnTo>
                        <a:pt x="804" y="343"/>
                      </a:lnTo>
                      <a:lnTo>
                        <a:pt x="807" y="363"/>
                      </a:lnTo>
                      <a:lnTo>
                        <a:pt x="809" y="384"/>
                      </a:lnTo>
                      <a:lnTo>
                        <a:pt x="809" y="405"/>
                      </a:lnTo>
                      <a:lnTo>
                        <a:pt x="809" y="425"/>
                      </a:lnTo>
                      <a:lnTo>
                        <a:pt x="807" y="446"/>
                      </a:lnTo>
                      <a:lnTo>
                        <a:pt x="804" y="466"/>
                      </a:lnTo>
                      <a:lnTo>
                        <a:pt x="800" y="486"/>
                      </a:lnTo>
                      <a:lnTo>
                        <a:pt x="795" y="505"/>
                      </a:lnTo>
                      <a:lnTo>
                        <a:pt x="791" y="524"/>
                      </a:lnTo>
                      <a:lnTo>
                        <a:pt x="784" y="543"/>
                      </a:lnTo>
                      <a:lnTo>
                        <a:pt x="776" y="561"/>
                      </a:lnTo>
                      <a:lnTo>
                        <a:pt x="769" y="580"/>
                      </a:lnTo>
                      <a:lnTo>
                        <a:pt x="760" y="596"/>
                      </a:lnTo>
                      <a:lnTo>
                        <a:pt x="750" y="614"/>
                      </a:lnTo>
                      <a:lnTo>
                        <a:pt x="739" y="630"/>
                      </a:lnTo>
                      <a:lnTo>
                        <a:pt x="728" y="646"/>
                      </a:lnTo>
                      <a:lnTo>
                        <a:pt x="716" y="661"/>
                      </a:lnTo>
                      <a:lnTo>
                        <a:pt x="704" y="676"/>
                      </a:lnTo>
                      <a:lnTo>
                        <a:pt x="691" y="691"/>
                      </a:lnTo>
                      <a:lnTo>
                        <a:pt x="676" y="704"/>
                      </a:lnTo>
                      <a:lnTo>
                        <a:pt x="661" y="716"/>
                      </a:lnTo>
                      <a:lnTo>
                        <a:pt x="646" y="728"/>
                      </a:lnTo>
                      <a:lnTo>
                        <a:pt x="630" y="739"/>
                      </a:lnTo>
                      <a:lnTo>
                        <a:pt x="614" y="750"/>
                      </a:lnTo>
                      <a:lnTo>
                        <a:pt x="596" y="760"/>
                      </a:lnTo>
                      <a:lnTo>
                        <a:pt x="580" y="769"/>
                      </a:lnTo>
                      <a:lnTo>
                        <a:pt x="561" y="776"/>
                      </a:lnTo>
                      <a:lnTo>
                        <a:pt x="543" y="784"/>
                      </a:lnTo>
                      <a:lnTo>
                        <a:pt x="524" y="791"/>
                      </a:lnTo>
                      <a:lnTo>
                        <a:pt x="505" y="795"/>
                      </a:lnTo>
                      <a:lnTo>
                        <a:pt x="486" y="800"/>
                      </a:lnTo>
                      <a:lnTo>
                        <a:pt x="466" y="804"/>
                      </a:lnTo>
                      <a:lnTo>
                        <a:pt x="446" y="807"/>
                      </a:lnTo>
                      <a:lnTo>
                        <a:pt x="425" y="809"/>
                      </a:lnTo>
                      <a:lnTo>
                        <a:pt x="405" y="809"/>
                      </a:lnTo>
                      <a:lnTo>
                        <a:pt x="384" y="809"/>
                      </a:lnTo>
                      <a:lnTo>
                        <a:pt x="363" y="807"/>
                      </a:lnTo>
                      <a:lnTo>
                        <a:pt x="343" y="804"/>
                      </a:lnTo>
                      <a:lnTo>
                        <a:pt x="323" y="800"/>
                      </a:lnTo>
                      <a:lnTo>
                        <a:pt x="304" y="795"/>
                      </a:lnTo>
                      <a:lnTo>
                        <a:pt x="285" y="791"/>
                      </a:lnTo>
                      <a:lnTo>
                        <a:pt x="266" y="784"/>
                      </a:lnTo>
                      <a:lnTo>
                        <a:pt x="248" y="776"/>
                      </a:lnTo>
                      <a:lnTo>
                        <a:pt x="229" y="769"/>
                      </a:lnTo>
                      <a:lnTo>
                        <a:pt x="213" y="760"/>
                      </a:lnTo>
                      <a:lnTo>
                        <a:pt x="195" y="750"/>
                      </a:lnTo>
                      <a:lnTo>
                        <a:pt x="179" y="739"/>
                      </a:lnTo>
                      <a:lnTo>
                        <a:pt x="163" y="728"/>
                      </a:lnTo>
                      <a:lnTo>
                        <a:pt x="148" y="716"/>
                      </a:lnTo>
                      <a:lnTo>
                        <a:pt x="133" y="704"/>
                      </a:lnTo>
                      <a:lnTo>
                        <a:pt x="118" y="691"/>
                      </a:lnTo>
                      <a:lnTo>
                        <a:pt x="105" y="676"/>
                      </a:lnTo>
                      <a:lnTo>
                        <a:pt x="93" y="661"/>
                      </a:lnTo>
                      <a:lnTo>
                        <a:pt x="81" y="646"/>
                      </a:lnTo>
                      <a:lnTo>
                        <a:pt x="70" y="630"/>
                      </a:lnTo>
                      <a:lnTo>
                        <a:pt x="59" y="614"/>
                      </a:lnTo>
                      <a:lnTo>
                        <a:pt x="49" y="596"/>
                      </a:lnTo>
                      <a:lnTo>
                        <a:pt x="40" y="580"/>
                      </a:lnTo>
                      <a:lnTo>
                        <a:pt x="33" y="561"/>
                      </a:lnTo>
                      <a:lnTo>
                        <a:pt x="25" y="543"/>
                      </a:lnTo>
                      <a:lnTo>
                        <a:pt x="18" y="524"/>
                      </a:lnTo>
                      <a:lnTo>
                        <a:pt x="14" y="505"/>
                      </a:lnTo>
                      <a:lnTo>
                        <a:pt x="9" y="486"/>
                      </a:lnTo>
                      <a:lnTo>
                        <a:pt x="5" y="466"/>
                      </a:lnTo>
                      <a:lnTo>
                        <a:pt x="2" y="446"/>
                      </a:lnTo>
                      <a:lnTo>
                        <a:pt x="0" y="425"/>
                      </a:lnTo>
                      <a:lnTo>
                        <a:pt x="0" y="405"/>
                      </a:lnTo>
                      <a:lnTo>
                        <a:pt x="0" y="384"/>
                      </a:lnTo>
                      <a:lnTo>
                        <a:pt x="2" y="363"/>
                      </a:lnTo>
                      <a:lnTo>
                        <a:pt x="5" y="343"/>
                      </a:lnTo>
                      <a:lnTo>
                        <a:pt x="9" y="323"/>
                      </a:lnTo>
                      <a:lnTo>
                        <a:pt x="14" y="304"/>
                      </a:lnTo>
                      <a:lnTo>
                        <a:pt x="18" y="285"/>
                      </a:lnTo>
                      <a:lnTo>
                        <a:pt x="25" y="266"/>
                      </a:lnTo>
                      <a:lnTo>
                        <a:pt x="33" y="248"/>
                      </a:lnTo>
                      <a:lnTo>
                        <a:pt x="40" y="229"/>
                      </a:lnTo>
                      <a:lnTo>
                        <a:pt x="49" y="213"/>
                      </a:lnTo>
                      <a:lnTo>
                        <a:pt x="59" y="195"/>
                      </a:lnTo>
                      <a:lnTo>
                        <a:pt x="70" y="179"/>
                      </a:lnTo>
                      <a:lnTo>
                        <a:pt x="81" y="163"/>
                      </a:lnTo>
                      <a:lnTo>
                        <a:pt x="93" y="148"/>
                      </a:lnTo>
                      <a:lnTo>
                        <a:pt x="105" y="133"/>
                      </a:lnTo>
                      <a:lnTo>
                        <a:pt x="118" y="118"/>
                      </a:lnTo>
                      <a:lnTo>
                        <a:pt x="133" y="105"/>
                      </a:lnTo>
                      <a:lnTo>
                        <a:pt x="148" y="93"/>
                      </a:lnTo>
                      <a:lnTo>
                        <a:pt x="163" y="81"/>
                      </a:lnTo>
                      <a:lnTo>
                        <a:pt x="179" y="70"/>
                      </a:lnTo>
                      <a:lnTo>
                        <a:pt x="195" y="59"/>
                      </a:lnTo>
                      <a:lnTo>
                        <a:pt x="213" y="49"/>
                      </a:lnTo>
                      <a:lnTo>
                        <a:pt x="229" y="40"/>
                      </a:lnTo>
                      <a:lnTo>
                        <a:pt x="248" y="33"/>
                      </a:lnTo>
                      <a:lnTo>
                        <a:pt x="266" y="25"/>
                      </a:lnTo>
                      <a:lnTo>
                        <a:pt x="285" y="18"/>
                      </a:lnTo>
                      <a:lnTo>
                        <a:pt x="304" y="14"/>
                      </a:lnTo>
                      <a:lnTo>
                        <a:pt x="323" y="9"/>
                      </a:lnTo>
                      <a:lnTo>
                        <a:pt x="343" y="5"/>
                      </a:lnTo>
                      <a:lnTo>
                        <a:pt x="363" y="2"/>
                      </a:lnTo>
                      <a:lnTo>
                        <a:pt x="384" y="0"/>
                      </a:lnTo>
                      <a:lnTo>
                        <a:pt x="405" y="0"/>
                      </a:lnTo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19754" name="Freeform 153"/>
                <p:cNvSpPr>
                  <a:spLocks/>
                </p:cNvSpPr>
                <p:nvPr/>
              </p:nvSpPr>
              <p:spPr bwMode="auto">
                <a:xfrm>
                  <a:off x="4456" y="2921"/>
                  <a:ext cx="745" cy="745"/>
                </a:xfrm>
                <a:custGeom>
                  <a:avLst/>
                  <a:gdLst>
                    <a:gd name="T0" fmla="*/ 411 w 745"/>
                    <a:gd name="T1" fmla="*/ 2 h 745"/>
                    <a:gd name="T2" fmla="*/ 466 w 745"/>
                    <a:gd name="T3" fmla="*/ 12 h 745"/>
                    <a:gd name="T4" fmla="*/ 518 w 745"/>
                    <a:gd name="T5" fmla="*/ 30 h 745"/>
                    <a:gd name="T6" fmla="*/ 566 w 745"/>
                    <a:gd name="T7" fmla="*/ 53 h 745"/>
                    <a:gd name="T8" fmla="*/ 609 w 745"/>
                    <a:gd name="T9" fmla="*/ 86 h 745"/>
                    <a:gd name="T10" fmla="*/ 649 w 745"/>
                    <a:gd name="T11" fmla="*/ 123 h 745"/>
                    <a:gd name="T12" fmla="*/ 681 w 745"/>
                    <a:gd name="T13" fmla="*/ 164 h 745"/>
                    <a:gd name="T14" fmla="*/ 708 w 745"/>
                    <a:gd name="T15" fmla="*/ 211 h 745"/>
                    <a:gd name="T16" fmla="*/ 728 w 745"/>
                    <a:gd name="T17" fmla="*/ 261 h 745"/>
                    <a:gd name="T18" fmla="*/ 740 w 745"/>
                    <a:gd name="T19" fmla="*/ 316 h 745"/>
                    <a:gd name="T20" fmla="*/ 745 w 745"/>
                    <a:gd name="T21" fmla="*/ 372 h 745"/>
                    <a:gd name="T22" fmla="*/ 740 w 745"/>
                    <a:gd name="T23" fmla="*/ 429 h 745"/>
                    <a:gd name="T24" fmla="*/ 728 w 745"/>
                    <a:gd name="T25" fmla="*/ 483 h 745"/>
                    <a:gd name="T26" fmla="*/ 708 w 745"/>
                    <a:gd name="T27" fmla="*/ 534 h 745"/>
                    <a:gd name="T28" fmla="*/ 681 w 745"/>
                    <a:gd name="T29" fmla="*/ 580 h 745"/>
                    <a:gd name="T30" fmla="*/ 649 w 745"/>
                    <a:gd name="T31" fmla="*/ 623 h 745"/>
                    <a:gd name="T32" fmla="*/ 609 w 745"/>
                    <a:gd name="T33" fmla="*/ 660 h 745"/>
                    <a:gd name="T34" fmla="*/ 566 w 745"/>
                    <a:gd name="T35" fmla="*/ 691 h 745"/>
                    <a:gd name="T36" fmla="*/ 518 w 745"/>
                    <a:gd name="T37" fmla="*/ 716 h 745"/>
                    <a:gd name="T38" fmla="*/ 466 w 745"/>
                    <a:gd name="T39" fmla="*/ 733 h 745"/>
                    <a:gd name="T40" fmla="*/ 411 w 745"/>
                    <a:gd name="T41" fmla="*/ 744 h 745"/>
                    <a:gd name="T42" fmla="*/ 354 w 745"/>
                    <a:gd name="T43" fmla="*/ 745 h 745"/>
                    <a:gd name="T44" fmla="*/ 298 w 745"/>
                    <a:gd name="T45" fmla="*/ 738 h 745"/>
                    <a:gd name="T46" fmla="*/ 245 w 745"/>
                    <a:gd name="T47" fmla="*/ 723 h 745"/>
                    <a:gd name="T48" fmla="*/ 196 w 745"/>
                    <a:gd name="T49" fmla="*/ 699 h 745"/>
                    <a:gd name="T50" fmla="*/ 150 w 745"/>
                    <a:gd name="T51" fmla="*/ 671 h 745"/>
                    <a:gd name="T52" fmla="*/ 109 w 745"/>
                    <a:gd name="T53" fmla="*/ 636 h 745"/>
                    <a:gd name="T54" fmla="*/ 74 w 745"/>
                    <a:gd name="T55" fmla="*/ 595 h 745"/>
                    <a:gd name="T56" fmla="*/ 46 w 745"/>
                    <a:gd name="T57" fmla="*/ 550 h 745"/>
                    <a:gd name="T58" fmla="*/ 23 w 745"/>
                    <a:gd name="T59" fmla="*/ 500 h 745"/>
                    <a:gd name="T60" fmla="*/ 7 w 745"/>
                    <a:gd name="T61" fmla="*/ 447 h 745"/>
                    <a:gd name="T62" fmla="*/ 0 w 745"/>
                    <a:gd name="T63" fmla="*/ 391 h 745"/>
                    <a:gd name="T64" fmla="*/ 1 w 745"/>
                    <a:gd name="T65" fmla="*/ 335 h 745"/>
                    <a:gd name="T66" fmla="*/ 12 w 745"/>
                    <a:gd name="T67" fmla="*/ 279 h 745"/>
                    <a:gd name="T68" fmla="*/ 29 w 745"/>
                    <a:gd name="T69" fmla="*/ 227 h 745"/>
                    <a:gd name="T70" fmla="*/ 54 w 745"/>
                    <a:gd name="T71" fmla="*/ 180 h 745"/>
                    <a:gd name="T72" fmla="*/ 85 w 745"/>
                    <a:gd name="T73" fmla="*/ 136 h 745"/>
                    <a:gd name="T74" fmla="*/ 122 w 745"/>
                    <a:gd name="T75" fmla="*/ 98 h 745"/>
                    <a:gd name="T76" fmla="*/ 165 w 745"/>
                    <a:gd name="T77" fmla="*/ 64 h 745"/>
                    <a:gd name="T78" fmla="*/ 211 w 745"/>
                    <a:gd name="T79" fmla="*/ 37 h 745"/>
                    <a:gd name="T80" fmla="*/ 262 w 745"/>
                    <a:gd name="T81" fmla="*/ 17 h 745"/>
                    <a:gd name="T82" fmla="*/ 315 w 745"/>
                    <a:gd name="T83" fmla="*/ 5 h 745"/>
                    <a:gd name="T84" fmla="*/ 373 w 745"/>
                    <a:gd name="T85" fmla="*/ 0 h 74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45"/>
                    <a:gd name="T130" fmla="*/ 0 h 745"/>
                    <a:gd name="T131" fmla="*/ 745 w 745"/>
                    <a:gd name="T132" fmla="*/ 745 h 74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45" h="745">
                      <a:moveTo>
                        <a:pt x="373" y="0"/>
                      </a:moveTo>
                      <a:lnTo>
                        <a:pt x="392" y="0"/>
                      </a:lnTo>
                      <a:lnTo>
                        <a:pt x="411" y="2"/>
                      </a:lnTo>
                      <a:lnTo>
                        <a:pt x="429" y="5"/>
                      </a:lnTo>
                      <a:lnTo>
                        <a:pt x="448" y="8"/>
                      </a:lnTo>
                      <a:lnTo>
                        <a:pt x="466" y="12"/>
                      </a:lnTo>
                      <a:lnTo>
                        <a:pt x="484" y="17"/>
                      </a:lnTo>
                      <a:lnTo>
                        <a:pt x="500" y="22"/>
                      </a:lnTo>
                      <a:lnTo>
                        <a:pt x="518" y="30"/>
                      </a:lnTo>
                      <a:lnTo>
                        <a:pt x="534" y="37"/>
                      </a:lnTo>
                      <a:lnTo>
                        <a:pt x="550" y="45"/>
                      </a:lnTo>
                      <a:lnTo>
                        <a:pt x="566" y="53"/>
                      </a:lnTo>
                      <a:lnTo>
                        <a:pt x="581" y="64"/>
                      </a:lnTo>
                      <a:lnTo>
                        <a:pt x="596" y="74"/>
                      </a:lnTo>
                      <a:lnTo>
                        <a:pt x="609" y="86"/>
                      </a:lnTo>
                      <a:lnTo>
                        <a:pt x="622" y="98"/>
                      </a:lnTo>
                      <a:lnTo>
                        <a:pt x="636" y="109"/>
                      </a:lnTo>
                      <a:lnTo>
                        <a:pt x="649" y="123"/>
                      </a:lnTo>
                      <a:lnTo>
                        <a:pt x="661" y="136"/>
                      </a:lnTo>
                      <a:lnTo>
                        <a:pt x="671" y="149"/>
                      </a:lnTo>
                      <a:lnTo>
                        <a:pt x="681" y="164"/>
                      </a:lnTo>
                      <a:lnTo>
                        <a:pt x="692" y="180"/>
                      </a:lnTo>
                      <a:lnTo>
                        <a:pt x="700" y="195"/>
                      </a:lnTo>
                      <a:lnTo>
                        <a:pt x="708" y="211"/>
                      </a:lnTo>
                      <a:lnTo>
                        <a:pt x="715" y="227"/>
                      </a:lnTo>
                      <a:lnTo>
                        <a:pt x="723" y="245"/>
                      </a:lnTo>
                      <a:lnTo>
                        <a:pt x="728" y="261"/>
                      </a:lnTo>
                      <a:lnTo>
                        <a:pt x="733" y="279"/>
                      </a:lnTo>
                      <a:lnTo>
                        <a:pt x="737" y="298"/>
                      </a:lnTo>
                      <a:lnTo>
                        <a:pt x="740" y="316"/>
                      </a:lnTo>
                      <a:lnTo>
                        <a:pt x="743" y="335"/>
                      </a:lnTo>
                      <a:lnTo>
                        <a:pt x="745" y="353"/>
                      </a:lnTo>
                      <a:lnTo>
                        <a:pt x="745" y="372"/>
                      </a:lnTo>
                      <a:lnTo>
                        <a:pt x="745" y="391"/>
                      </a:lnTo>
                      <a:lnTo>
                        <a:pt x="743" y="410"/>
                      </a:lnTo>
                      <a:lnTo>
                        <a:pt x="740" y="429"/>
                      </a:lnTo>
                      <a:lnTo>
                        <a:pt x="737" y="447"/>
                      </a:lnTo>
                      <a:lnTo>
                        <a:pt x="733" y="465"/>
                      </a:lnTo>
                      <a:lnTo>
                        <a:pt x="728" y="483"/>
                      </a:lnTo>
                      <a:lnTo>
                        <a:pt x="723" y="500"/>
                      </a:lnTo>
                      <a:lnTo>
                        <a:pt x="715" y="518"/>
                      </a:lnTo>
                      <a:lnTo>
                        <a:pt x="708" y="534"/>
                      </a:lnTo>
                      <a:lnTo>
                        <a:pt x="700" y="550"/>
                      </a:lnTo>
                      <a:lnTo>
                        <a:pt x="692" y="565"/>
                      </a:lnTo>
                      <a:lnTo>
                        <a:pt x="681" y="580"/>
                      </a:lnTo>
                      <a:lnTo>
                        <a:pt x="671" y="595"/>
                      </a:lnTo>
                      <a:lnTo>
                        <a:pt x="661" y="609"/>
                      </a:lnTo>
                      <a:lnTo>
                        <a:pt x="649" y="623"/>
                      </a:lnTo>
                      <a:lnTo>
                        <a:pt x="636" y="636"/>
                      </a:lnTo>
                      <a:lnTo>
                        <a:pt x="622" y="648"/>
                      </a:lnTo>
                      <a:lnTo>
                        <a:pt x="609" y="660"/>
                      </a:lnTo>
                      <a:lnTo>
                        <a:pt x="596" y="671"/>
                      </a:lnTo>
                      <a:lnTo>
                        <a:pt x="581" y="682"/>
                      </a:lnTo>
                      <a:lnTo>
                        <a:pt x="566" y="691"/>
                      </a:lnTo>
                      <a:lnTo>
                        <a:pt x="550" y="699"/>
                      </a:lnTo>
                      <a:lnTo>
                        <a:pt x="534" y="708"/>
                      </a:lnTo>
                      <a:lnTo>
                        <a:pt x="518" y="716"/>
                      </a:lnTo>
                      <a:lnTo>
                        <a:pt x="500" y="723"/>
                      </a:lnTo>
                      <a:lnTo>
                        <a:pt x="484" y="729"/>
                      </a:lnTo>
                      <a:lnTo>
                        <a:pt x="466" y="733"/>
                      </a:lnTo>
                      <a:lnTo>
                        <a:pt x="448" y="738"/>
                      </a:lnTo>
                      <a:lnTo>
                        <a:pt x="429" y="741"/>
                      </a:lnTo>
                      <a:lnTo>
                        <a:pt x="411" y="744"/>
                      </a:lnTo>
                      <a:lnTo>
                        <a:pt x="392" y="745"/>
                      </a:lnTo>
                      <a:lnTo>
                        <a:pt x="373" y="745"/>
                      </a:lnTo>
                      <a:lnTo>
                        <a:pt x="354" y="745"/>
                      </a:lnTo>
                      <a:lnTo>
                        <a:pt x="335" y="744"/>
                      </a:lnTo>
                      <a:lnTo>
                        <a:pt x="315" y="741"/>
                      </a:lnTo>
                      <a:lnTo>
                        <a:pt x="298" y="738"/>
                      </a:lnTo>
                      <a:lnTo>
                        <a:pt x="280" y="733"/>
                      </a:lnTo>
                      <a:lnTo>
                        <a:pt x="262" y="729"/>
                      </a:lnTo>
                      <a:lnTo>
                        <a:pt x="245" y="723"/>
                      </a:lnTo>
                      <a:lnTo>
                        <a:pt x="228" y="716"/>
                      </a:lnTo>
                      <a:lnTo>
                        <a:pt x="211" y="708"/>
                      </a:lnTo>
                      <a:lnTo>
                        <a:pt x="196" y="699"/>
                      </a:lnTo>
                      <a:lnTo>
                        <a:pt x="180" y="691"/>
                      </a:lnTo>
                      <a:lnTo>
                        <a:pt x="165" y="682"/>
                      </a:lnTo>
                      <a:lnTo>
                        <a:pt x="150" y="671"/>
                      </a:lnTo>
                      <a:lnTo>
                        <a:pt x="136" y="660"/>
                      </a:lnTo>
                      <a:lnTo>
                        <a:pt x="122" y="648"/>
                      </a:lnTo>
                      <a:lnTo>
                        <a:pt x="109" y="636"/>
                      </a:lnTo>
                      <a:lnTo>
                        <a:pt x="97" y="623"/>
                      </a:lnTo>
                      <a:lnTo>
                        <a:pt x="85" y="609"/>
                      </a:lnTo>
                      <a:lnTo>
                        <a:pt x="74" y="595"/>
                      </a:lnTo>
                      <a:lnTo>
                        <a:pt x="63" y="580"/>
                      </a:lnTo>
                      <a:lnTo>
                        <a:pt x="54" y="565"/>
                      </a:lnTo>
                      <a:lnTo>
                        <a:pt x="46" y="550"/>
                      </a:lnTo>
                      <a:lnTo>
                        <a:pt x="37" y="534"/>
                      </a:lnTo>
                      <a:lnTo>
                        <a:pt x="29" y="518"/>
                      </a:lnTo>
                      <a:lnTo>
                        <a:pt x="23" y="500"/>
                      </a:lnTo>
                      <a:lnTo>
                        <a:pt x="18" y="483"/>
                      </a:lnTo>
                      <a:lnTo>
                        <a:pt x="12" y="465"/>
                      </a:lnTo>
                      <a:lnTo>
                        <a:pt x="7" y="447"/>
                      </a:lnTo>
                      <a:lnTo>
                        <a:pt x="4" y="429"/>
                      </a:lnTo>
                      <a:lnTo>
                        <a:pt x="1" y="410"/>
                      </a:lnTo>
                      <a:lnTo>
                        <a:pt x="0" y="391"/>
                      </a:lnTo>
                      <a:lnTo>
                        <a:pt x="0" y="372"/>
                      </a:lnTo>
                      <a:lnTo>
                        <a:pt x="0" y="353"/>
                      </a:lnTo>
                      <a:lnTo>
                        <a:pt x="1" y="335"/>
                      </a:lnTo>
                      <a:lnTo>
                        <a:pt x="4" y="316"/>
                      </a:lnTo>
                      <a:lnTo>
                        <a:pt x="7" y="298"/>
                      </a:lnTo>
                      <a:lnTo>
                        <a:pt x="12" y="279"/>
                      </a:lnTo>
                      <a:lnTo>
                        <a:pt x="18" y="261"/>
                      </a:lnTo>
                      <a:lnTo>
                        <a:pt x="23" y="245"/>
                      </a:lnTo>
                      <a:lnTo>
                        <a:pt x="29" y="227"/>
                      </a:lnTo>
                      <a:lnTo>
                        <a:pt x="37" y="211"/>
                      </a:lnTo>
                      <a:lnTo>
                        <a:pt x="46" y="195"/>
                      </a:lnTo>
                      <a:lnTo>
                        <a:pt x="54" y="180"/>
                      </a:lnTo>
                      <a:lnTo>
                        <a:pt x="63" y="164"/>
                      </a:lnTo>
                      <a:lnTo>
                        <a:pt x="74" y="149"/>
                      </a:lnTo>
                      <a:lnTo>
                        <a:pt x="85" y="136"/>
                      </a:lnTo>
                      <a:lnTo>
                        <a:pt x="97" y="123"/>
                      </a:lnTo>
                      <a:lnTo>
                        <a:pt x="109" y="109"/>
                      </a:lnTo>
                      <a:lnTo>
                        <a:pt x="122" y="98"/>
                      </a:lnTo>
                      <a:lnTo>
                        <a:pt x="136" y="86"/>
                      </a:lnTo>
                      <a:lnTo>
                        <a:pt x="150" y="74"/>
                      </a:lnTo>
                      <a:lnTo>
                        <a:pt x="165" y="64"/>
                      </a:lnTo>
                      <a:lnTo>
                        <a:pt x="180" y="53"/>
                      </a:lnTo>
                      <a:lnTo>
                        <a:pt x="196" y="45"/>
                      </a:lnTo>
                      <a:lnTo>
                        <a:pt x="211" y="37"/>
                      </a:lnTo>
                      <a:lnTo>
                        <a:pt x="228" y="30"/>
                      </a:lnTo>
                      <a:lnTo>
                        <a:pt x="245" y="22"/>
                      </a:lnTo>
                      <a:lnTo>
                        <a:pt x="262" y="17"/>
                      </a:lnTo>
                      <a:lnTo>
                        <a:pt x="280" y="12"/>
                      </a:lnTo>
                      <a:lnTo>
                        <a:pt x="298" y="8"/>
                      </a:lnTo>
                      <a:lnTo>
                        <a:pt x="315" y="5"/>
                      </a:lnTo>
                      <a:lnTo>
                        <a:pt x="335" y="2"/>
                      </a:lnTo>
                      <a:lnTo>
                        <a:pt x="354" y="0"/>
                      </a:lnTo>
                      <a:lnTo>
                        <a:pt x="373" y="0"/>
                      </a:lnTo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pic>
            <p:nvPicPr>
              <p:cNvPr id="19752" name="Picture 154" descr="potop"/>
              <p:cNvPicPr>
                <a:picLocks noChangeAspect="1" noChangeArrowheads="1"/>
              </p:cNvPicPr>
              <p:nvPr/>
            </p:nvPicPr>
            <p:blipFill>
              <a:blip r:embed="rId7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4416" y="3264"/>
                <a:ext cx="816" cy="4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sp>
          <p:nvSpPr>
            <p:cNvPr id="19648" name="Text Box 141"/>
            <p:cNvSpPr txBox="1">
              <a:spLocks noChangeArrowheads="1"/>
            </p:cNvSpPr>
            <p:nvPr/>
          </p:nvSpPr>
          <p:spPr bwMode="auto">
            <a:xfrm>
              <a:off x="10707688" y="8385175"/>
              <a:ext cx="1333500" cy="34131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312863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Затопленные нас. пункты </a:t>
              </a:r>
            </a:p>
          </p:txBody>
        </p:sp>
        <p:grpSp>
          <p:nvGrpSpPr>
            <p:cNvPr id="19649" name="Group 290"/>
            <p:cNvGrpSpPr>
              <a:grpSpLocks/>
            </p:cNvGrpSpPr>
            <p:nvPr/>
          </p:nvGrpSpPr>
          <p:grpSpPr bwMode="auto">
            <a:xfrm>
              <a:off x="10147300" y="8813800"/>
              <a:ext cx="373063" cy="341312"/>
              <a:chOff x="1174" y="4383"/>
              <a:chExt cx="136" cy="137"/>
            </a:xfrm>
          </p:grpSpPr>
          <p:sp>
            <p:nvSpPr>
              <p:cNvPr id="19749" name="Oval 291"/>
              <p:cNvSpPr>
                <a:spLocks noChangeArrowheads="1"/>
              </p:cNvSpPr>
              <p:nvPr/>
            </p:nvSpPr>
            <p:spPr bwMode="auto">
              <a:xfrm>
                <a:off x="1174" y="4383"/>
                <a:ext cx="136" cy="135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</p:spPr>
            <p:txBody>
              <a:bodyPr wrap="none" lIns="91374" tIns="45690" rIns="91374" bIns="45690" anchor="ctr"/>
              <a:lstStyle/>
              <a:p>
                <a:pPr algn="ctr"/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9750" name="Oval 292"/>
              <p:cNvSpPr>
                <a:spLocks noChangeArrowheads="1"/>
              </p:cNvSpPr>
              <p:nvPr/>
            </p:nvSpPr>
            <p:spPr bwMode="auto">
              <a:xfrm>
                <a:off x="1174" y="4385"/>
                <a:ext cx="136" cy="135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80" tIns="63849" rIns="127680" bIns="63849" anchor="ctr"/>
              <a:lstStyle/>
              <a:p>
                <a:pPr algn="ctr"/>
                <a:r>
                  <a:rPr lang="ru-RU" sz="1100" b="1">
                    <a:solidFill>
                      <a:schemeClr val="tx1"/>
                    </a:solidFill>
                    <a:cs typeface="Times New Roman" pitchFamily="18" charset="0"/>
                  </a:rPr>
                  <a:t>Т</a:t>
                </a:r>
                <a:endParaRPr lang="ru-RU" sz="11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  <p:sp>
          <p:nvSpPr>
            <p:cNvPr id="67" name="Полилиния 66"/>
            <p:cNvSpPr/>
            <p:nvPr/>
          </p:nvSpPr>
          <p:spPr bwMode="auto">
            <a:xfrm>
              <a:off x="9817100" y="7585075"/>
              <a:ext cx="674688" cy="169862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68" name="Полилиния 67"/>
            <p:cNvSpPr/>
            <p:nvPr/>
          </p:nvSpPr>
          <p:spPr bwMode="auto">
            <a:xfrm>
              <a:off x="9794875" y="8064500"/>
              <a:ext cx="674688" cy="169862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69" name="Полилиния 68"/>
            <p:cNvSpPr/>
            <p:nvPr/>
          </p:nvSpPr>
          <p:spPr bwMode="auto">
            <a:xfrm>
              <a:off x="9794875" y="7823200"/>
              <a:ext cx="674688" cy="169862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19653" name="Text Box 51"/>
            <p:cNvSpPr txBox="1">
              <a:spLocks noChangeArrowheads="1"/>
            </p:cNvSpPr>
            <p:nvPr/>
          </p:nvSpPr>
          <p:spPr bwMode="auto">
            <a:xfrm>
              <a:off x="10580688" y="7537450"/>
              <a:ext cx="1857375" cy="3127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200">
                  <a:solidFill>
                    <a:schemeClr val="tx1"/>
                  </a:solidFill>
                  <a:cs typeface="Times New Roman" pitchFamily="18" charset="0"/>
                </a:rPr>
                <a:t>Начало подтопления</a:t>
              </a:r>
            </a:p>
          </p:txBody>
        </p:sp>
        <p:sp>
          <p:nvSpPr>
            <p:cNvPr id="19654" name="Text Box 51"/>
            <p:cNvSpPr txBox="1">
              <a:spLocks noChangeArrowheads="1"/>
            </p:cNvSpPr>
            <p:nvPr/>
          </p:nvSpPr>
          <p:spPr bwMode="auto">
            <a:xfrm>
              <a:off x="10509250" y="7807325"/>
              <a:ext cx="2071688" cy="296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Максимальный уровень</a:t>
              </a:r>
            </a:p>
          </p:txBody>
        </p:sp>
        <p:sp>
          <p:nvSpPr>
            <p:cNvPr id="19655" name="Text Box 51"/>
            <p:cNvSpPr txBox="1">
              <a:spLocks noChangeArrowheads="1"/>
            </p:cNvSpPr>
            <p:nvPr/>
          </p:nvSpPr>
          <p:spPr bwMode="auto">
            <a:xfrm>
              <a:off x="10523538" y="8089900"/>
              <a:ext cx="2071687" cy="296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Критический уровень</a:t>
              </a:r>
            </a:p>
          </p:txBody>
        </p:sp>
        <p:sp>
          <p:nvSpPr>
            <p:cNvPr id="19656" name="Text Box 63"/>
            <p:cNvSpPr txBox="1">
              <a:spLocks noChangeArrowheads="1"/>
            </p:cNvSpPr>
            <p:nvPr/>
          </p:nvSpPr>
          <p:spPr bwMode="auto">
            <a:xfrm>
              <a:off x="10588625" y="8728075"/>
              <a:ext cx="2192338" cy="7635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821" tIns="42906" rIns="85821" bIns="42906">
              <a:spAutoFit/>
            </a:bodyPr>
            <a:lstStyle/>
            <a:p>
              <a:pPr algn="ctr" defTabSz="866775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Участок местности способный</a:t>
              </a:r>
            </a:p>
            <a:p>
              <a:pPr algn="ctr" defTabSz="866775" eaLnBrk="0" hangingPunct="0"/>
              <a:r>
                <a:rPr lang="ru-RU" sz="1100">
                  <a:solidFill>
                    <a:schemeClr val="tx1"/>
                  </a:solidFill>
                  <a:cs typeface="Times New Roman" pitchFamily="18" charset="0"/>
                </a:rPr>
                <a:t> принять вертолет без дополнительной подготовки</a:t>
              </a:r>
            </a:p>
            <a:p>
              <a:pPr algn="ctr" defTabSz="866775" eaLnBrk="0" hangingPunct="0"/>
              <a:endParaRPr lang="ru-RU" sz="11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74" name="TextBox 362"/>
            <p:cNvSpPr txBox="1">
              <a:spLocks noChangeArrowheads="1"/>
            </p:cNvSpPr>
            <p:nvPr/>
          </p:nvSpPr>
          <p:spPr bwMode="auto">
            <a:xfrm>
              <a:off x="10885488" y="9345612"/>
              <a:ext cx="1352550" cy="2540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ru-RU" sz="1050" dirty="0">
                  <a:solidFill>
                    <a:schemeClr val="tx1"/>
                  </a:solidFill>
                  <a:cs typeface="Times New Roman" pitchFamily="18" charset="0"/>
                </a:rPr>
                <a:t>Маршрут эвакуации</a:t>
              </a:r>
            </a:p>
          </p:txBody>
        </p:sp>
        <p:sp>
          <p:nvSpPr>
            <p:cNvPr id="19658" name="Oval 237"/>
            <p:cNvSpPr>
              <a:spLocks noChangeArrowheads="1"/>
            </p:cNvSpPr>
            <p:nvPr/>
          </p:nvSpPr>
          <p:spPr bwMode="auto">
            <a:xfrm>
              <a:off x="10075863" y="7337425"/>
              <a:ext cx="219075" cy="215900"/>
            </a:xfrm>
            <a:prstGeom prst="ellipse">
              <a:avLst/>
            </a:prstGeom>
            <a:solidFill>
              <a:srgbClr val="00B0F0">
                <a:alpha val="70979"/>
              </a:srgbClr>
            </a:solidFill>
            <a:ln w="31750" algn="ctr">
              <a:solidFill>
                <a:srgbClr val="FF0000"/>
              </a:solidFill>
              <a:round/>
              <a:headEnd/>
              <a:tailEnd/>
            </a:ln>
            <a:effectLst>
              <a:prstShdw prst="shdw17" dist="17961" dir="2700000">
                <a:srgbClr val="000000"/>
              </a:prstShdw>
            </a:effectLst>
          </p:spPr>
          <p:txBody>
            <a:bodyPr wrap="none" lIns="91372" tIns="45687" rIns="91372" bIns="45687" anchor="ctr"/>
            <a:lstStyle/>
            <a:p>
              <a:pPr algn="ctr" defTabSz="1279525"/>
              <a:r>
                <a:rPr lang="ru-RU" sz="1300">
                  <a:solidFill>
                    <a:schemeClr val="tx1"/>
                  </a:solidFill>
                </a:rPr>
                <a:t>1</a:t>
              </a:r>
            </a:p>
          </p:txBody>
        </p:sp>
        <p:sp>
          <p:nvSpPr>
            <p:cNvPr id="19659" name="Rectangle 95"/>
            <p:cNvSpPr>
              <a:spLocks noChangeArrowheads="1"/>
            </p:cNvSpPr>
            <p:nvPr/>
          </p:nvSpPr>
          <p:spPr bwMode="auto">
            <a:xfrm>
              <a:off x="10517188" y="7310437"/>
              <a:ext cx="1792287" cy="3635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83" tIns="45692" rIns="91383" bIns="45692">
              <a:spAutoFit/>
            </a:bodyPr>
            <a:lstStyle/>
            <a:p>
              <a:pPr algn="ctr" defTabSz="912813">
                <a:lnSpc>
                  <a:spcPct val="80000"/>
                </a:lnSpc>
              </a:pPr>
              <a:r>
                <a:rPr lang="ru-RU" sz="1100">
                  <a:solidFill>
                    <a:schemeClr val="tx1"/>
                  </a:solidFill>
                </a:rPr>
                <a:t>Нумерация подтапливаемого участка</a:t>
              </a:r>
            </a:p>
          </p:txBody>
        </p:sp>
        <p:cxnSp>
          <p:nvCxnSpPr>
            <p:cNvPr id="168" name="Прямая со стрелкой 167"/>
            <p:cNvCxnSpPr/>
            <p:nvPr/>
          </p:nvCxnSpPr>
          <p:spPr bwMode="auto">
            <a:xfrm flipV="1">
              <a:off x="10155238" y="9380537"/>
              <a:ext cx="357187" cy="77788"/>
            </a:xfrm>
            <a:prstGeom prst="straightConnector1">
              <a:avLst/>
            </a:prstGeom>
            <a:ln w="50800">
              <a:solidFill>
                <a:srgbClr val="00B05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61" name="Text Box 451"/>
            <p:cNvSpPr txBox="1">
              <a:spLocks noChangeArrowheads="1"/>
            </p:cNvSpPr>
            <p:nvPr/>
          </p:nvSpPr>
          <p:spPr bwMode="auto">
            <a:xfrm>
              <a:off x="10298113" y="6924675"/>
              <a:ext cx="2503487" cy="461962"/>
            </a:xfrm>
            <a:prstGeom prst="rect">
              <a:avLst/>
            </a:prstGeom>
            <a:noFill/>
            <a:ln w="34925" algn="ctr">
              <a:noFill/>
              <a:prstDash val="dash"/>
              <a:miter lim="800000"/>
              <a:headEnd/>
              <a:tailEnd/>
            </a:ln>
          </p:spPr>
          <p:txBody>
            <a:bodyPr lIns="122132" tIns="61069" rIns="122132" bIns="61069">
              <a:spAutoFit/>
            </a:bodyPr>
            <a:lstStyle/>
            <a:p>
              <a:pPr algn="ctr"/>
              <a:r>
                <a:rPr lang="ru-RU" sz="1100">
                  <a:solidFill>
                    <a:schemeClr val="tx1"/>
                  </a:solidFill>
                </a:rPr>
                <a:t>Пункт временного размещения (Дом быта)</a:t>
              </a:r>
            </a:p>
          </p:txBody>
        </p:sp>
        <p:grpSp>
          <p:nvGrpSpPr>
            <p:cNvPr id="19662" name="Group 270"/>
            <p:cNvGrpSpPr>
              <a:grpSpLocks/>
            </p:cNvGrpSpPr>
            <p:nvPr/>
          </p:nvGrpSpPr>
          <p:grpSpPr bwMode="auto">
            <a:xfrm>
              <a:off x="10012363" y="6886575"/>
              <a:ext cx="357187" cy="285750"/>
              <a:chOff x="4727" y="2506"/>
              <a:chExt cx="706" cy="1172"/>
            </a:xfrm>
          </p:grpSpPr>
          <p:sp>
            <p:nvSpPr>
              <p:cNvPr id="19670" name="Freeform 271"/>
              <p:cNvSpPr>
                <a:spLocks/>
              </p:cNvSpPr>
              <p:nvPr/>
            </p:nvSpPr>
            <p:spPr bwMode="auto">
              <a:xfrm>
                <a:off x="4727" y="3558"/>
                <a:ext cx="46" cy="120"/>
              </a:xfrm>
              <a:custGeom>
                <a:avLst/>
                <a:gdLst>
                  <a:gd name="T0" fmla="*/ 0 w 139"/>
                  <a:gd name="T1" fmla="*/ 4 h 135"/>
                  <a:gd name="T2" fmla="*/ 0 w 139"/>
                  <a:gd name="T3" fmla="*/ 4 h 135"/>
                  <a:gd name="T4" fmla="*/ 0 w 139"/>
                  <a:gd name="T5" fmla="*/ 4 h 135"/>
                  <a:gd name="T6" fmla="*/ 0 w 139"/>
                  <a:gd name="T7" fmla="*/ 4 h 135"/>
                  <a:gd name="T8" fmla="*/ 0 w 139"/>
                  <a:gd name="T9" fmla="*/ 4 h 135"/>
                  <a:gd name="T10" fmla="*/ 0 w 139"/>
                  <a:gd name="T11" fmla="*/ 0 h 135"/>
                  <a:gd name="T12" fmla="*/ 0 w 139"/>
                  <a:gd name="T13" fmla="*/ 0 h 135"/>
                  <a:gd name="T14" fmla="*/ 0 w 139"/>
                  <a:gd name="T15" fmla="*/ 4 h 135"/>
                  <a:gd name="T16" fmla="*/ 0 w 139"/>
                  <a:gd name="T17" fmla="*/ 4 h 13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39"/>
                  <a:gd name="T28" fmla="*/ 0 h 135"/>
                  <a:gd name="T29" fmla="*/ 139 w 139"/>
                  <a:gd name="T30" fmla="*/ 135 h 135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39" h="135">
                    <a:moveTo>
                      <a:pt x="0" y="135"/>
                    </a:moveTo>
                    <a:lnTo>
                      <a:pt x="0" y="92"/>
                    </a:lnTo>
                    <a:lnTo>
                      <a:pt x="46" y="92"/>
                    </a:lnTo>
                    <a:lnTo>
                      <a:pt x="46" y="47"/>
                    </a:lnTo>
                    <a:lnTo>
                      <a:pt x="92" y="47"/>
                    </a:lnTo>
                    <a:lnTo>
                      <a:pt x="92" y="0"/>
                    </a:lnTo>
                    <a:lnTo>
                      <a:pt x="139" y="0"/>
                    </a:lnTo>
                    <a:lnTo>
                      <a:pt x="139" y="135"/>
                    </a:lnTo>
                    <a:lnTo>
                      <a:pt x="0" y="13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671" name="Freeform 272"/>
              <p:cNvSpPr>
                <a:spLocks/>
              </p:cNvSpPr>
              <p:nvPr/>
            </p:nvSpPr>
            <p:spPr bwMode="auto">
              <a:xfrm>
                <a:off x="4773" y="2564"/>
                <a:ext cx="648" cy="1114"/>
              </a:xfrm>
              <a:custGeom>
                <a:avLst/>
                <a:gdLst>
                  <a:gd name="T0" fmla="*/ 0 w 1946"/>
                  <a:gd name="T1" fmla="*/ 3 h 1278"/>
                  <a:gd name="T2" fmla="*/ 0 w 1946"/>
                  <a:gd name="T3" fmla="*/ 3 h 1278"/>
                  <a:gd name="T4" fmla="*/ 0 w 1946"/>
                  <a:gd name="T5" fmla="*/ 3 h 1278"/>
                  <a:gd name="T6" fmla="*/ 0 w 1946"/>
                  <a:gd name="T7" fmla="*/ 3 h 1278"/>
                  <a:gd name="T8" fmla="*/ 0 w 1946"/>
                  <a:gd name="T9" fmla="*/ 3 h 1278"/>
                  <a:gd name="T10" fmla="*/ 0 w 1946"/>
                  <a:gd name="T11" fmla="*/ 3 h 1278"/>
                  <a:gd name="T12" fmla="*/ 0 w 1946"/>
                  <a:gd name="T13" fmla="*/ 3 h 1278"/>
                  <a:gd name="T14" fmla="*/ 0 w 1946"/>
                  <a:gd name="T15" fmla="*/ 3 h 1278"/>
                  <a:gd name="T16" fmla="*/ 0 w 1946"/>
                  <a:gd name="T17" fmla="*/ 3 h 1278"/>
                  <a:gd name="T18" fmla="*/ 0 w 1946"/>
                  <a:gd name="T19" fmla="*/ 3 h 1278"/>
                  <a:gd name="T20" fmla="*/ 0 w 1946"/>
                  <a:gd name="T21" fmla="*/ 3 h 1278"/>
                  <a:gd name="T22" fmla="*/ 0 w 1946"/>
                  <a:gd name="T23" fmla="*/ 3 h 1278"/>
                  <a:gd name="T24" fmla="*/ 0 w 1946"/>
                  <a:gd name="T25" fmla="*/ 3 h 1278"/>
                  <a:gd name="T26" fmla="*/ 0 w 1946"/>
                  <a:gd name="T27" fmla="*/ 3 h 1278"/>
                  <a:gd name="T28" fmla="*/ 0 w 1946"/>
                  <a:gd name="T29" fmla="*/ 3 h 1278"/>
                  <a:gd name="T30" fmla="*/ 0 w 1946"/>
                  <a:gd name="T31" fmla="*/ 3 h 1278"/>
                  <a:gd name="T32" fmla="*/ 0 w 1946"/>
                  <a:gd name="T33" fmla="*/ 3 h 1278"/>
                  <a:gd name="T34" fmla="*/ 0 w 1946"/>
                  <a:gd name="T35" fmla="*/ 0 h 1278"/>
                  <a:gd name="T36" fmla="*/ 0 w 1946"/>
                  <a:gd name="T37" fmla="*/ 0 h 1278"/>
                  <a:gd name="T38" fmla="*/ 0 w 1946"/>
                  <a:gd name="T39" fmla="*/ 0 h 1278"/>
                  <a:gd name="T40" fmla="*/ 0 w 1946"/>
                  <a:gd name="T41" fmla="*/ 3 h 1278"/>
                  <a:gd name="T42" fmla="*/ 0 w 1946"/>
                  <a:gd name="T43" fmla="*/ 3 h 1278"/>
                  <a:gd name="T44" fmla="*/ 0 w 1946"/>
                  <a:gd name="T45" fmla="*/ 3 h 1278"/>
                  <a:gd name="T46" fmla="*/ 0 w 1946"/>
                  <a:gd name="T47" fmla="*/ 3 h 1278"/>
                  <a:gd name="T48" fmla="*/ 0 w 1946"/>
                  <a:gd name="T49" fmla="*/ 3 h 1278"/>
                  <a:gd name="T50" fmla="*/ 0 w 1946"/>
                  <a:gd name="T51" fmla="*/ 3 h 1278"/>
                  <a:gd name="T52" fmla="*/ 0 w 1946"/>
                  <a:gd name="T53" fmla="*/ 3 h 1278"/>
                  <a:gd name="T54" fmla="*/ 0 w 1946"/>
                  <a:gd name="T55" fmla="*/ 3 h 1278"/>
                  <a:gd name="T56" fmla="*/ 0 w 1946"/>
                  <a:gd name="T57" fmla="*/ 3 h 1278"/>
                  <a:gd name="T58" fmla="*/ 0 w 1946"/>
                  <a:gd name="T59" fmla="*/ 3 h 1278"/>
                  <a:gd name="T60" fmla="*/ 0 w 1946"/>
                  <a:gd name="T61" fmla="*/ 3 h 1278"/>
                  <a:gd name="T62" fmla="*/ 0 w 1946"/>
                  <a:gd name="T63" fmla="*/ 3 h 1278"/>
                  <a:gd name="T64" fmla="*/ 0 w 1946"/>
                  <a:gd name="T65" fmla="*/ 3 h 1278"/>
                  <a:gd name="T66" fmla="*/ 0 w 1946"/>
                  <a:gd name="T67" fmla="*/ 3 h 1278"/>
                  <a:gd name="T68" fmla="*/ 0 w 1946"/>
                  <a:gd name="T69" fmla="*/ 3 h 1278"/>
                  <a:gd name="T70" fmla="*/ 0 w 1946"/>
                  <a:gd name="T71" fmla="*/ 3 h 1278"/>
                  <a:gd name="T72" fmla="*/ 0 w 1946"/>
                  <a:gd name="T73" fmla="*/ 3 h 1278"/>
                  <a:gd name="T74" fmla="*/ 0 w 1946"/>
                  <a:gd name="T75" fmla="*/ 3 h 12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946"/>
                  <a:gd name="T115" fmla="*/ 0 h 1278"/>
                  <a:gd name="T116" fmla="*/ 1946 w 1946"/>
                  <a:gd name="T117" fmla="*/ 1278 h 12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946" h="1278">
                    <a:moveTo>
                      <a:pt x="0" y="1278"/>
                    </a:moveTo>
                    <a:lnTo>
                      <a:pt x="0" y="103"/>
                    </a:lnTo>
                    <a:lnTo>
                      <a:pt x="753" y="103"/>
                    </a:lnTo>
                    <a:lnTo>
                      <a:pt x="754" y="93"/>
                    </a:lnTo>
                    <a:lnTo>
                      <a:pt x="757" y="82"/>
                    </a:lnTo>
                    <a:lnTo>
                      <a:pt x="763" y="72"/>
                    </a:lnTo>
                    <a:lnTo>
                      <a:pt x="769" y="63"/>
                    </a:lnTo>
                    <a:lnTo>
                      <a:pt x="779" y="55"/>
                    </a:lnTo>
                    <a:lnTo>
                      <a:pt x="790" y="46"/>
                    </a:lnTo>
                    <a:lnTo>
                      <a:pt x="803" y="38"/>
                    </a:lnTo>
                    <a:lnTo>
                      <a:pt x="817" y="30"/>
                    </a:lnTo>
                    <a:lnTo>
                      <a:pt x="833" y="24"/>
                    </a:lnTo>
                    <a:lnTo>
                      <a:pt x="849" y="18"/>
                    </a:lnTo>
                    <a:lnTo>
                      <a:pt x="867" y="13"/>
                    </a:lnTo>
                    <a:lnTo>
                      <a:pt x="887" y="8"/>
                    </a:lnTo>
                    <a:lnTo>
                      <a:pt x="907" y="5"/>
                    </a:lnTo>
                    <a:lnTo>
                      <a:pt x="928" y="3"/>
                    </a:lnTo>
                    <a:lnTo>
                      <a:pt x="950" y="0"/>
                    </a:lnTo>
                    <a:lnTo>
                      <a:pt x="972" y="0"/>
                    </a:lnTo>
                    <a:lnTo>
                      <a:pt x="995" y="0"/>
                    </a:lnTo>
                    <a:lnTo>
                      <a:pt x="1017" y="3"/>
                    </a:lnTo>
                    <a:lnTo>
                      <a:pt x="1038" y="5"/>
                    </a:lnTo>
                    <a:lnTo>
                      <a:pt x="1059" y="8"/>
                    </a:lnTo>
                    <a:lnTo>
                      <a:pt x="1078" y="13"/>
                    </a:lnTo>
                    <a:lnTo>
                      <a:pt x="1096" y="18"/>
                    </a:lnTo>
                    <a:lnTo>
                      <a:pt x="1113" y="24"/>
                    </a:lnTo>
                    <a:lnTo>
                      <a:pt x="1129" y="30"/>
                    </a:lnTo>
                    <a:lnTo>
                      <a:pt x="1143" y="38"/>
                    </a:lnTo>
                    <a:lnTo>
                      <a:pt x="1155" y="46"/>
                    </a:lnTo>
                    <a:lnTo>
                      <a:pt x="1167" y="55"/>
                    </a:lnTo>
                    <a:lnTo>
                      <a:pt x="1175" y="63"/>
                    </a:lnTo>
                    <a:lnTo>
                      <a:pt x="1183" y="72"/>
                    </a:lnTo>
                    <a:lnTo>
                      <a:pt x="1189" y="82"/>
                    </a:lnTo>
                    <a:lnTo>
                      <a:pt x="1192" y="93"/>
                    </a:lnTo>
                    <a:lnTo>
                      <a:pt x="1193" y="103"/>
                    </a:lnTo>
                    <a:lnTo>
                      <a:pt x="1946" y="103"/>
                    </a:lnTo>
                    <a:lnTo>
                      <a:pt x="1946" y="1277"/>
                    </a:lnTo>
                    <a:lnTo>
                      <a:pt x="0" y="1278"/>
                    </a:lnTo>
                    <a:close/>
                  </a:path>
                </a:pathLst>
              </a:custGeom>
              <a:solidFill>
                <a:srgbClr val="B23333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672" name="Rectangle 273"/>
              <p:cNvSpPr>
                <a:spLocks noChangeArrowheads="1"/>
              </p:cNvSpPr>
              <p:nvPr/>
            </p:nvSpPr>
            <p:spPr bwMode="auto">
              <a:xfrm>
                <a:off x="5188" y="3087"/>
                <a:ext cx="42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73" name="Rectangle 274"/>
              <p:cNvSpPr>
                <a:spLocks noChangeArrowheads="1"/>
              </p:cNvSpPr>
              <p:nvPr/>
            </p:nvSpPr>
            <p:spPr bwMode="auto">
              <a:xfrm>
                <a:off x="5168" y="3134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74" name="Rectangle 275"/>
              <p:cNvSpPr>
                <a:spLocks noChangeArrowheads="1"/>
              </p:cNvSpPr>
              <p:nvPr/>
            </p:nvSpPr>
            <p:spPr bwMode="auto">
              <a:xfrm>
                <a:off x="5306" y="3034"/>
                <a:ext cx="42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75" name="Rectangle 276"/>
              <p:cNvSpPr>
                <a:spLocks noChangeArrowheads="1"/>
              </p:cNvSpPr>
              <p:nvPr/>
            </p:nvSpPr>
            <p:spPr bwMode="auto">
              <a:xfrm>
                <a:off x="5286" y="3087"/>
                <a:ext cx="40" cy="3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76" name="Rectangle 277"/>
              <p:cNvSpPr>
                <a:spLocks noChangeArrowheads="1"/>
              </p:cNvSpPr>
              <p:nvPr/>
            </p:nvSpPr>
            <p:spPr bwMode="auto">
              <a:xfrm>
                <a:off x="5286" y="2987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77" name="Rectangle 278"/>
              <p:cNvSpPr>
                <a:spLocks noChangeArrowheads="1"/>
              </p:cNvSpPr>
              <p:nvPr/>
            </p:nvSpPr>
            <p:spPr bwMode="auto">
              <a:xfrm>
                <a:off x="4773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78" name="Rectangle 279"/>
              <p:cNvSpPr>
                <a:spLocks noChangeArrowheads="1"/>
              </p:cNvSpPr>
              <p:nvPr/>
            </p:nvSpPr>
            <p:spPr bwMode="auto">
              <a:xfrm>
                <a:off x="4773" y="3024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79" name="Rectangle 280"/>
              <p:cNvSpPr>
                <a:spLocks noChangeArrowheads="1"/>
              </p:cNvSpPr>
              <p:nvPr/>
            </p:nvSpPr>
            <p:spPr bwMode="auto">
              <a:xfrm>
                <a:off x="4773" y="3123"/>
                <a:ext cx="18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80" name="Rectangle 281"/>
              <p:cNvSpPr>
                <a:spLocks noChangeArrowheads="1"/>
              </p:cNvSpPr>
              <p:nvPr/>
            </p:nvSpPr>
            <p:spPr bwMode="auto">
              <a:xfrm>
                <a:off x="4946" y="3076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81" name="Rectangle 282"/>
              <p:cNvSpPr>
                <a:spLocks noChangeArrowheads="1"/>
              </p:cNvSpPr>
              <p:nvPr/>
            </p:nvSpPr>
            <p:spPr bwMode="auto">
              <a:xfrm>
                <a:off x="4924" y="312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82" name="Rectangle 283"/>
              <p:cNvSpPr>
                <a:spLocks noChangeArrowheads="1"/>
              </p:cNvSpPr>
              <p:nvPr/>
            </p:nvSpPr>
            <p:spPr bwMode="auto">
              <a:xfrm>
                <a:off x="4773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83" name="Rectangle 284"/>
              <p:cNvSpPr>
                <a:spLocks noChangeArrowheads="1"/>
              </p:cNvSpPr>
              <p:nvPr/>
            </p:nvSpPr>
            <p:spPr bwMode="auto">
              <a:xfrm>
                <a:off x="4773" y="3406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84" name="Rectangle 285"/>
              <p:cNvSpPr>
                <a:spLocks noChangeArrowheads="1"/>
              </p:cNvSpPr>
              <p:nvPr/>
            </p:nvSpPr>
            <p:spPr bwMode="auto">
              <a:xfrm>
                <a:off x="4773" y="3505"/>
                <a:ext cx="18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85" name="Rectangle 286"/>
              <p:cNvSpPr>
                <a:spLocks noChangeArrowheads="1"/>
              </p:cNvSpPr>
              <p:nvPr/>
            </p:nvSpPr>
            <p:spPr bwMode="auto">
              <a:xfrm>
                <a:off x="4946" y="3453"/>
                <a:ext cx="40" cy="42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86" name="Rectangle 287"/>
              <p:cNvSpPr>
                <a:spLocks noChangeArrowheads="1"/>
              </p:cNvSpPr>
              <p:nvPr/>
            </p:nvSpPr>
            <p:spPr bwMode="auto">
              <a:xfrm>
                <a:off x="4924" y="3505"/>
                <a:ext cx="40" cy="37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87" name="Freeform 288"/>
              <p:cNvSpPr>
                <a:spLocks/>
              </p:cNvSpPr>
              <p:nvPr/>
            </p:nvSpPr>
            <p:spPr bwMode="auto">
              <a:xfrm>
                <a:off x="5024" y="3076"/>
                <a:ext cx="146" cy="89"/>
              </a:xfrm>
              <a:custGeom>
                <a:avLst/>
                <a:gdLst>
                  <a:gd name="T0" fmla="*/ 0 w 440"/>
                  <a:gd name="T1" fmla="*/ 3 h 102"/>
                  <a:gd name="T2" fmla="*/ 0 w 440"/>
                  <a:gd name="T3" fmla="*/ 3 h 102"/>
                  <a:gd name="T4" fmla="*/ 0 w 440"/>
                  <a:gd name="T5" fmla="*/ 3 h 102"/>
                  <a:gd name="T6" fmla="*/ 0 w 440"/>
                  <a:gd name="T7" fmla="*/ 3 h 102"/>
                  <a:gd name="T8" fmla="*/ 0 w 440"/>
                  <a:gd name="T9" fmla="*/ 3 h 102"/>
                  <a:gd name="T10" fmla="*/ 0 w 440"/>
                  <a:gd name="T11" fmla="*/ 3 h 102"/>
                  <a:gd name="T12" fmla="*/ 0 w 440"/>
                  <a:gd name="T13" fmla="*/ 3 h 102"/>
                  <a:gd name="T14" fmla="*/ 0 w 440"/>
                  <a:gd name="T15" fmla="*/ 3 h 102"/>
                  <a:gd name="T16" fmla="*/ 0 w 440"/>
                  <a:gd name="T17" fmla="*/ 3 h 102"/>
                  <a:gd name="T18" fmla="*/ 0 w 440"/>
                  <a:gd name="T19" fmla="*/ 3 h 102"/>
                  <a:gd name="T20" fmla="*/ 0 w 440"/>
                  <a:gd name="T21" fmla="*/ 3 h 102"/>
                  <a:gd name="T22" fmla="*/ 0 w 440"/>
                  <a:gd name="T23" fmla="*/ 3 h 102"/>
                  <a:gd name="T24" fmla="*/ 0 w 440"/>
                  <a:gd name="T25" fmla="*/ 3 h 102"/>
                  <a:gd name="T26" fmla="*/ 0 w 440"/>
                  <a:gd name="T27" fmla="*/ 3 h 102"/>
                  <a:gd name="T28" fmla="*/ 0 w 440"/>
                  <a:gd name="T29" fmla="*/ 3 h 102"/>
                  <a:gd name="T30" fmla="*/ 0 w 440"/>
                  <a:gd name="T31" fmla="*/ 0 h 102"/>
                  <a:gd name="T32" fmla="*/ 0 w 440"/>
                  <a:gd name="T33" fmla="*/ 0 h 102"/>
                  <a:gd name="T34" fmla="*/ 0 w 440"/>
                  <a:gd name="T35" fmla="*/ 0 h 102"/>
                  <a:gd name="T36" fmla="*/ 0 w 440"/>
                  <a:gd name="T37" fmla="*/ 3 h 102"/>
                  <a:gd name="T38" fmla="*/ 0 w 440"/>
                  <a:gd name="T39" fmla="*/ 3 h 102"/>
                  <a:gd name="T40" fmla="*/ 0 w 440"/>
                  <a:gd name="T41" fmla="*/ 3 h 102"/>
                  <a:gd name="T42" fmla="*/ 0 w 440"/>
                  <a:gd name="T43" fmla="*/ 3 h 102"/>
                  <a:gd name="T44" fmla="*/ 0 w 440"/>
                  <a:gd name="T45" fmla="*/ 3 h 102"/>
                  <a:gd name="T46" fmla="*/ 0 w 440"/>
                  <a:gd name="T47" fmla="*/ 3 h 102"/>
                  <a:gd name="T48" fmla="*/ 0 w 440"/>
                  <a:gd name="T49" fmla="*/ 3 h 102"/>
                  <a:gd name="T50" fmla="*/ 0 w 440"/>
                  <a:gd name="T51" fmla="*/ 3 h 102"/>
                  <a:gd name="T52" fmla="*/ 0 w 440"/>
                  <a:gd name="T53" fmla="*/ 3 h 102"/>
                  <a:gd name="T54" fmla="*/ 0 w 440"/>
                  <a:gd name="T55" fmla="*/ 3 h 102"/>
                  <a:gd name="T56" fmla="*/ 0 w 440"/>
                  <a:gd name="T57" fmla="*/ 3 h 102"/>
                  <a:gd name="T58" fmla="*/ 0 w 440"/>
                  <a:gd name="T59" fmla="*/ 3 h 102"/>
                  <a:gd name="T60" fmla="*/ 0 w 440"/>
                  <a:gd name="T61" fmla="*/ 3 h 102"/>
                  <a:gd name="T62" fmla="*/ 0 w 440"/>
                  <a:gd name="T63" fmla="*/ 3 h 102"/>
                  <a:gd name="T64" fmla="*/ 0 w 440"/>
                  <a:gd name="T65" fmla="*/ 3 h 102"/>
                  <a:gd name="T66" fmla="*/ 0 w 440"/>
                  <a:gd name="T67" fmla="*/ 3 h 102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40"/>
                  <a:gd name="T103" fmla="*/ 0 h 102"/>
                  <a:gd name="T104" fmla="*/ 440 w 440"/>
                  <a:gd name="T105" fmla="*/ 102 h 102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40" h="102">
                    <a:moveTo>
                      <a:pt x="440" y="102"/>
                    </a:moveTo>
                    <a:lnTo>
                      <a:pt x="439" y="92"/>
                    </a:lnTo>
                    <a:lnTo>
                      <a:pt x="436" y="82"/>
                    </a:lnTo>
                    <a:lnTo>
                      <a:pt x="430" y="72"/>
                    </a:lnTo>
                    <a:lnTo>
                      <a:pt x="422" y="64"/>
                    </a:lnTo>
                    <a:lnTo>
                      <a:pt x="414" y="55"/>
                    </a:lnTo>
                    <a:lnTo>
                      <a:pt x="402" y="46"/>
                    </a:lnTo>
                    <a:lnTo>
                      <a:pt x="390" y="38"/>
                    </a:lnTo>
                    <a:lnTo>
                      <a:pt x="376" y="30"/>
                    </a:lnTo>
                    <a:lnTo>
                      <a:pt x="360" y="24"/>
                    </a:lnTo>
                    <a:lnTo>
                      <a:pt x="343" y="18"/>
                    </a:lnTo>
                    <a:lnTo>
                      <a:pt x="325" y="13"/>
                    </a:lnTo>
                    <a:lnTo>
                      <a:pt x="306" y="8"/>
                    </a:lnTo>
                    <a:lnTo>
                      <a:pt x="285" y="5"/>
                    </a:lnTo>
                    <a:lnTo>
                      <a:pt x="264" y="3"/>
                    </a:lnTo>
                    <a:lnTo>
                      <a:pt x="242" y="0"/>
                    </a:lnTo>
                    <a:lnTo>
                      <a:pt x="219" y="0"/>
                    </a:lnTo>
                    <a:lnTo>
                      <a:pt x="197" y="0"/>
                    </a:lnTo>
                    <a:lnTo>
                      <a:pt x="175" y="3"/>
                    </a:lnTo>
                    <a:lnTo>
                      <a:pt x="154" y="5"/>
                    </a:lnTo>
                    <a:lnTo>
                      <a:pt x="134" y="8"/>
                    </a:lnTo>
                    <a:lnTo>
                      <a:pt x="114" y="13"/>
                    </a:lnTo>
                    <a:lnTo>
                      <a:pt x="96" y="18"/>
                    </a:lnTo>
                    <a:lnTo>
                      <a:pt x="80" y="24"/>
                    </a:lnTo>
                    <a:lnTo>
                      <a:pt x="64" y="30"/>
                    </a:lnTo>
                    <a:lnTo>
                      <a:pt x="50" y="38"/>
                    </a:lnTo>
                    <a:lnTo>
                      <a:pt x="37" y="46"/>
                    </a:lnTo>
                    <a:lnTo>
                      <a:pt x="26" y="55"/>
                    </a:lnTo>
                    <a:lnTo>
                      <a:pt x="16" y="64"/>
                    </a:lnTo>
                    <a:lnTo>
                      <a:pt x="10" y="72"/>
                    </a:lnTo>
                    <a:lnTo>
                      <a:pt x="4" y="82"/>
                    </a:lnTo>
                    <a:lnTo>
                      <a:pt x="1" y="92"/>
                    </a:lnTo>
                    <a:lnTo>
                      <a:pt x="0" y="102"/>
                    </a:lnTo>
                    <a:lnTo>
                      <a:pt x="440" y="102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688" name="Freeform 289"/>
              <p:cNvSpPr>
                <a:spLocks/>
              </p:cNvSpPr>
              <p:nvPr/>
            </p:nvSpPr>
            <p:spPr bwMode="auto">
              <a:xfrm>
                <a:off x="4789" y="2506"/>
                <a:ext cx="615" cy="147"/>
              </a:xfrm>
              <a:custGeom>
                <a:avLst/>
                <a:gdLst>
                  <a:gd name="T0" fmla="*/ 0 w 1847"/>
                  <a:gd name="T1" fmla="*/ 4 h 168"/>
                  <a:gd name="T2" fmla="*/ 0 w 1847"/>
                  <a:gd name="T3" fmla="*/ 4 h 168"/>
                  <a:gd name="T4" fmla="*/ 0 w 1847"/>
                  <a:gd name="T5" fmla="*/ 4 h 168"/>
                  <a:gd name="T6" fmla="*/ 0 w 1847"/>
                  <a:gd name="T7" fmla="*/ 4 h 168"/>
                  <a:gd name="T8" fmla="*/ 0 w 1847"/>
                  <a:gd name="T9" fmla="*/ 4 h 168"/>
                  <a:gd name="T10" fmla="*/ 0 w 1847"/>
                  <a:gd name="T11" fmla="*/ 4 h 168"/>
                  <a:gd name="T12" fmla="*/ 0 w 1847"/>
                  <a:gd name="T13" fmla="*/ 4 h 168"/>
                  <a:gd name="T14" fmla="*/ 0 w 1847"/>
                  <a:gd name="T15" fmla="*/ 4 h 168"/>
                  <a:gd name="T16" fmla="*/ 0 w 1847"/>
                  <a:gd name="T17" fmla="*/ 4 h 168"/>
                  <a:gd name="T18" fmla="*/ 0 w 1847"/>
                  <a:gd name="T19" fmla="*/ 4 h 168"/>
                  <a:gd name="T20" fmla="*/ 0 w 1847"/>
                  <a:gd name="T21" fmla="*/ 4 h 168"/>
                  <a:gd name="T22" fmla="*/ 0 w 1847"/>
                  <a:gd name="T23" fmla="*/ 4 h 168"/>
                  <a:gd name="T24" fmla="*/ 0 w 1847"/>
                  <a:gd name="T25" fmla="*/ 4 h 168"/>
                  <a:gd name="T26" fmla="*/ 0 w 1847"/>
                  <a:gd name="T27" fmla="*/ 4 h 168"/>
                  <a:gd name="T28" fmla="*/ 0 w 1847"/>
                  <a:gd name="T29" fmla="*/ 4 h 168"/>
                  <a:gd name="T30" fmla="*/ 0 w 1847"/>
                  <a:gd name="T31" fmla="*/ 4 h 168"/>
                  <a:gd name="T32" fmla="*/ 0 w 1847"/>
                  <a:gd name="T33" fmla="*/ 4 h 168"/>
                  <a:gd name="T34" fmla="*/ 0 w 1847"/>
                  <a:gd name="T35" fmla="*/ 4 h 168"/>
                  <a:gd name="T36" fmla="*/ 0 w 1847"/>
                  <a:gd name="T37" fmla="*/ 4 h 168"/>
                  <a:gd name="T38" fmla="*/ 0 w 1847"/>
                  <a:gd name="T39" fmla="*/ 4 h 168"/>
                  <a:gd name="T40" fmla="*/ 0 w 1847"/>
                  <a:gd name="T41" fmla="*/ 4 h 168"/>
                  <a:gd name="T42" fmla="*/ 0 w 1847"/>
                  <a:gd name="T43" fmla="*/ 4 h 168"/>
                  <a:gd name="T44" fmla="*/ 0 w 1847"/>
                  <a:gd name="T45" fmla="*/ 4 h 168"/>
                  <a:gd name="T46" fmla="*/ 0 w 1847"/>
                  <a:gd name="T47" fmla="*/ 4 h 168"/>
                  <a:gd name="T48" fmla="*/ 0 w 1847"/>
                  <a:gd name="T49" fmla="*/ 1 h 168"/>
                  <a:gd name="T50" fmla="*/ 0 w 1847"/>
                  <a:gd name="T51" fmla="*/ 1 h 168"/>
                  <a:gd name="T52" fmla="*/ 0 w 1847"/>
                  <a:gd name="T53" fmla="*/ 4 h 168"/>
                  <a:gd name="T54" fmla="*/ 0 w 1847"/>
                  <a:gd name="T55" fmla="*/ 4 h 168"/>
                  <a:gd name="T56" fmla="*/ 0 w 1847"/>
                  <a:gd name="T57" fmla="*/ 4 h 168"/>
                  <a:gd name="T58" fmla="*/ 0 w 1847"/>
                  <a:gd name="T59" fmla="*/ 4 h 168"/>
                  <a:gd name="T60" fmla="*/ 0 w 1847"/>
                  <a:gd name="T61" fmla="*/ 4 h 168"/>
                  <a:gd name="T62" fmla="*/ 0 w 1847"/>
                  <a:gd name="T63" fmla="*/ 4 h 168"/>
                  <a:gd name="T64" fmla="*/ 0 w 1847"/>
                  <a:gd name="T65" fmla="*/ 4 h 168"/>
                  <a:gd name="T66" fmla="*/ 0 w 1847"/>
                  <a:gd name="T67" fmla="*/ 4 h 168"/>
                  <a:gd name="T68" fmla="*/ 0 w 1847"/>
                  <a:gd name="T69" fmla="*/ 4 h 168"/>
                  <a:gd name="T70" fmla="*/ 0 w 1847"/>
                  <a:gd name="T71" fmla="*/ 4 h 168"/>
                  <a:gd name="T72" fmla="*/ 0 w 1847"/>
                  <a:gd name="T73" fmla="*/ 4 h 168"/>
                  <a:gd name="T74" fmla="*/ 0 w 1847"/>
                  <a:gd name="T75" fmla="*/ 4 h 168"/>
                  <a:gd name="T76" fmla="*/ 0 w 1847"/>
                  <a:gd name="T77" fmla="*/ 4 h 168"/>
                  <a:gd name="T78" fmla="*/ 0 w 1847"/>
                  <a:gd name="T79" fmla="*/ 4 h 168"/>
                  <a:gd name="T80" fmla="*/ 0 w 1847"/>
                  <a:gd name="T81" fmla="*/ 4 h 168"/>
                  <a:gd name="T82" fmla="*/ 0 w 1847"/>
                  <a:gd name="T83" fmla="*/ 4 h 168"/>
                  <a:gd name="T84" fmla="*/ 0 w 1847"/>
                  <a:gd name="T85" fmla="*/ 4 h 168"/>
                  <a:gd name="T86" fmla="*/ 0 w 1847"/>
                  <a:gd name="T87" fmla="*/ 4 h 168"/>
                  <a:gd name="T88" fmla="*/ 0 w 1847"/>
                  <a:gd name="T89" fmla="*/ 4 h 168"/>
                  <a:gd name="T90" fmla="*/ 0 w 1847"/>
                  <a:gd name="T91" fmla="*/ 4 h 168"/>
                  <a:gd name="T92" fmla="*/ 0 w 1847"/>
                  <a:gd name="T93" fmla="*/ 4 h 168"/>
                  <a:gd name="T94" fmla="*/ 0 w 1847"/>
                  <a:gd name="T95" fmla="*/ 4 h 168"/>
                  <a:gd name="T96" fmla="*/ 0 w 1847"/>
                  <a:gd name="T97" fmla="*/ 4 h 168"/>
                  <a:gd name="T98" fmla="*/ 0 w 1847"/>
                  <a:gd name="T99" fmla="*/ 4 h 168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847"/>
                  <a:gd name="T151" fmla="*/ 0 h 168"/>
                  <a:gd name="T152" fmla="*/ 1847 w 1847"/>
                  <a:gd name="T153" fmla="*/ 168 h 168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847" h="168">
                    <a:moveTo>
                      <a:pt x="923" y="65"/>
                    </a:moveTo>
                    <a:lnTo>
                      <a:pt x="901" y="65"/>
                    </a:lnTo>
                    <a:lnTo>
                      <a:pt x="879" y="68"/>
                    </a:lnTo>
                    <a:lnTo>
                      <a:pt x="858" y="70"/>
                    </a:lnTo>
                    <a:lnTo>
                      <a:pt x="838" y="73"/>
                    </a:lnTo>
                    <a:lnTo>
                      <a:pt x="818" y="78"/>
                    </a:lnTo>
                    <a:lnTo>
                      <a:pt x="800" y="83"/>
                    </a:lnTo>
                    <a:lnTo>
                      <a:pt x="784" y="89"/>
                    </a:lnTo>
                    <a:lnTo>
                      <a:pt x="768" y="95"/>
                    </a:lnTo>
                    <a:lnTo>
                      <a:pt x="754" y="103"/>
                    </a:lnTo>
                    <a:lnTo>
                      <a:pt x="741" y="111"/>
                    </a:lnTo>
                    <a:lnTo>
                      <a:pt x="730" y="120"/>
                    </a:lnTo>
                    <a:lnTo>
                      <a:pt x="720" y="128"/>
                    </a:lnTo>
                    <a:lnTo>
                      <a:pt x="714" y="137"/>
                    </a:lnTo>
                    <a:lnTo>
                      <a:pt x="708" y="147"/>
                    </a:lnTo>
                    <a:lnTo>
                      <a:pt x="705" y="158"/>
                    </a:lnTo>
                    <a:lnTo>
                      <a:pt x="704" y="168"/>
                    </a:lnTo>
                    <a:lnTo>
                      <a:pt x="0" y="168"/>
                    </a:lnTo>
                    <a:lnTo>
                      <a:pt x="0" y="116"/>
                    </a:lnTo>
                    <a:lnTo>
                      <a:pt x="7" y="116"/>
                    </a:lnTo>
                    <a:lnTo>
                      <a:pt x="27" y="116"/>
                    </a:lnTo>
                    <a:lnTo>
                      <a:pt x="57" y="116"/>
                    </a:lnTo>
                    <a:lnTo>
                      <a:pt x="97" y="116"/>
                    </a:lnTo>
                    <a:lnTo>
                      <a:pt x="145" y="116"/>
                    </a:lnTo>
                    <a:lnTo>
                      <a:pt x="197" y="116"/>
                    </a:lnTo>
                    <a:lnTo>
                      <a:pt x="254" y="116"/>
                    </a:lnTo>
                    <a:lnTo>
                      <a:pt x="313" y="116"/>
                    </a:lnTo>
                    <a:lnTo>
                      <a:pt x="373" y="116"/>
                    </a:lnTo>
                    <a:lnTo>
                      <a:pt x="431" y="116"/>
                    </a:lnTo>
                    <a:lnTo>
                      <a:pt x="486" y="116"/>
                    </a:lnTo>
                    <a:lnTo>
                      <a:pt x="537" y="116"/>
                    </a:lnTo>
                    <a:lnTo>
                      <a:pt x="582" y="116"/>
                    </a:lnTo>
                    <a:lnTo>
                      <a:pt x="617" y="116"/>
                    </a:lnTo>
                    <a:lnTo>
                      <a:pt x="644" y="116"/>
                    </a:lnTo>
                    <a:lnTo>
                      <a:pt x="658" y="116"/>
                    </a:lnTo>
                    <a:lnTo>
                      <a:pt x="666" y="105"/>
                    </a:lnTo>
                    <a:lnTo>
                      <a:pt x="675" y="94"/>
                    </a:lnTo>
                    <a:lnTo>
                      <a:pt x="686" y="83"/>
                    </a:lnTo>
                    <a:lnTo>
                      <a:pt x="698" y="72"/>
                    </a:lnTo>
                    <a:lnTo>
                      <a:pt x="713" y="62"/>
                    </a:lnTo>
                    <a:lnTo>
                      <a:pt x="727" y="53"/>
                    </a:lnTo>
                    <a:lnTo>
                      <a:pt x="744" y="43"/>
                    </a:lnTo>
                    <a:lnTo>
                      <a:pt x="760" y="35"/>
                    </a:lnTo>
                    <a:lnTo>
                      <a:pt x="778" y="28"/>
                    </a:lnTo>
                    <a:lnTo>
                      <a:pt x="797" y="21"/>
                    </a:lnTo>
                    <a:lnTo>
                      <a:pt x="817" y="14"/>
                    </a:lnTo>
                    <a:lnTo>
                      <a:pt x="838" y="10"/>
                    </a:lnTo>
                    <a:lnTo>
                      <a:pt x="858" y="6"/>
                    </a:lnTo>
                    <a:lnTo>
                      <a:pt x="880" y="2"/>
                    </a:lnTo>
                    <a:lnTo>
                      <a:pt x="901" y="1"/>
                    </a:lnTo>
                    <a:lnTo>
                      <a:pt x="923" y="0"/>
                    </a:lnTo>
                    <a:lnTo>
                      <a:pt x="946" y="1"/>
                    </a:lnTo>
                    <a:lnTo>
                      <a:pt x="968" y="2"/>
                    </a:lnTo>
                    <a:lnTo>
                      <a:pt x="989" y="6"/>
                    </a:lnTo>
                    <a:lnTo>
                      <a:pt x="1010" y="10"/>
                    </a:lnTo>
                    <a:lnTo>
                      <a:pt x="1030" y="14"/>
                    </a:lnTo>
                    <a:lnTo>
                      <a:pt x="1050" y="21"/>
                    </a:lnTo>
                    <a:lnTo>
                      <a:pt x="1069" y="28"/>
                    </a:lnTo>
                    <a:lnTo>
                      <a:pt x="1088" y="35"/>
                    </a:lnTo>
                    <a:lnTo>
                      <a:pt x="1104" y="43"/>
                    </a:lnTo>
                    <a:lnTo>
                      <a:pt x="1121" y="53"/>
                    </a:lnTo>
                    <a:lnTo>
                      <a:pt x="1135" y="62"/>
                    </a:lnTo>
                    <a:lnTo>
                      <a:pt x="1149" y="72"/>
                    </a:lnTo>
                    <a:lnTo>
                      <a:pt x="1161" y="83"/>
                    </a:lnTo>
                    <a:lnTo>
                      <a:pt x="1172" y="94"/>
                    </a:lnTo>
                    <a:lnTo>
                      <a:pt x="1181" y="105"/>
                    </a:lnTo>
                    <a:lnTo>
                      <a:pt x="1189" y="116"/>
                    </a:lnTo>
                    <a:lnTo>
                      <a:pt x="1203" y="116"/>
                    </a:lnTo>
                    <a:lnTo>
                      <a:pt x="1230" y="116"/>
                    </a:lnTo>
                    <a:lnTo>
                      <a:pt x="1265" y="116"/>
                    </a:lnTo>
                    <a:lnTo>
                      <a:pt x="1309" y="116"/>
                    </a:lnTo>
                    <a:lnTo>
                      <a:pt x="1360" y="116"/>
                    </a:lnTo>
                    <a:lnTo>
                      <a:pt x="1416" y="116"/>
                    </a:lnTo>
                    <a:lnTo>
                      <a:pt x="1475" y="116"/>
                    </a:lnTo>
                    <a:lnTo>
                      <a:pt x="1535" y="116"/>
                    </a:lnTo>
                    <a:lnTo>
                      <a:pt x="1593" y="116"/>
                    </a:lnTo>
                    <a:lnTo>
                      <a:pt x="1650" y="116"/>
                    </a:lnTo>
                    <a:lnTo>
                      <a:pt x="1703" y="116"/>
                    </a:lnTo>
                    <a:lnTo>
                      <a:pt x="1751" y="116"/>
                    </a:lnTo>
                    <a:lnTo>
                      <a:pt x="1791" y="116"/>
                    </a:lnTo>
                    <a:lnTo>
                      <a:pt x="1821" y="116"/>
                    </a:lnTo>
                    <a:lnTo>
                      <a:pt x="1841" y="116"/>
                    </a:lnTo>
                    <a:lnTo>
                      <a:pt x="1847" y="116"/>
                    </a:lnTo>
                    <a:lnTo>
                      <a:pt x="1847" y="168"/>
                    </a:lnTo>
                    <a:lnTo>
                      <a:pt x="1144" y="168"/>
                    </a:lnTo>
                    <a:lnTo>
                      <a:pt x="1143" y="158"/>
                    </a:lnTo>
                    <a:lnTo>
                      <a:pt x="1140" y="147"/>
                    </a:lnTo>
                    <a:lnTo>
                      <a:pt x="1134" y="137"/>
                    </a:lnTo>
                    <a:lnTo>
                      <a:pt x="1126" y="128"/>
                    </a:lnTo>
                    <a:lnTo>
                      <a:pt x="1118" y="120"/>
                    </a:lnTo>
                    <a:lnTo>
                      <a:pt x="1106" y="111"/>
                    </a:lnTo>
                    <a:lnTo>
                      <a:pt x="1094" y="103"/>
                    </a:lnTo>
                    <a:lnTo>
                      <a:pt x="1080" y="95"/>
                    </a:lnTo>
                    <a:lnTo>
                      <a:pt x="1064" y="89"/>
                    </a:lnTo>
                    <a:lnTo>
                      <a:pt x="1047" y="83"/>
                    </a:lnTo>
                    <a:lnTo>
                      <a:pt x="1029" y="78"/>
                    </a:lnTo>
                    <a:lnTo>
                      <a:pt x="1010" y="73"/>
                    </a:lnTo>
                    <a:lnTo>
                      <a:pt x="989" y="70"/>
                    </a:lnTo>
                    <a:lnTo>
                      <a:pt x="968" y="68"/>
                    </a:lnTo>
                    <a:lnTo>
                      <a:pt x="946" y="65"/>
                    </a:lnTo>
                    <a:lnTo>
                      <a:pt x="923" y="65"/>
                    </a:lnTo>
                    <a:close/>
                  </a:path>
                </a:pathLst>
              </a:custGeom>
              <a:solidFill>
                <a:srgbClr val="7C0000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689" name="Rectangle 290"/>
              <p:cNvSpPr>
                <a:spLocks noChangeArrowheads="1"/>
              </p:cNvSpPr>
              <p:nvPr/>
            </p:nvSpPr>
            <p:spPr bwMode="auto">
              <a:xfrm>
                <a:off x="5404" y="2595"/>
                <a:ext cx="29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0" name="Rectangle 291"/>
              <p:cNvSpPr>
                <a:spLocks noChangeArrowheads="1"/>
              </p:cNvSpPr>
              <p:nvPr/>
            </p:nvSpPr>
            <p:spPr bwMode="auto">
              <a:xfrm>
                <a:off x="4759" y="2595"/>
                <a:ext cx="30" cy="120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1" name="Rectangle 292"/>
              <p:cNvSpPr>
                <a:spLocks noChangeArrowheads="1"/>
              </p:cNvSpPr>
              <p:nvPr/>
            </p:nvSpPr>
            <p:spPr bwMode="auto">
              <a:xfrm>
                <a:off x="5026" y="3165"/>
                <a:ext cx="142" cy="330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2" name="Rectangle 293"/>
              <p:cNvSpPr>
                <a:spLocks noChangeArrowheads="1"/>
              </p:cNvSpPr>
              <p:nvPr/>
            </p:nvSpPr>
            <p:spPr bwMode="auto">
              <a:xfrm>
                <a:off x="5026" y="349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3" name="Rectangle 294"/>
              <p:cNvSpPr>
                <a:spLocks noChangeArrowheads="1"/>
              </p:cNvSpPr>
              <p:nvPr/>
            </p:nvSpPr>
            <p:spPr bwMode="auto">
              <a:xfrm>
                <a:off x="5026" y="3558"/>
                <a:ext cx="142" cy="15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4" name="Rectangle 295"/>
              <p:cNvSpPr>
                <a:spLocks noChangeArrowheads="1"/>
              </p:cNvSpPr>
              <p:nvPr/>
            </p:nvSpPr>
            <p:spPr bwMode="auto">
              <a:xfrm>
                <a:off x="5026" y="3615"/>
                <a:ext cx="142" cy="1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5" name="Rectangle 296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6" name="Rectangle 297"/>
              <p:cNvSpPr>
                <a:spLocks noChangeArrowheads="1"/>
              </p:cNvSpPr>
              <p:nvPr/>
            </p:nvSpPr>
            <p:spPr bwMode="auto">
              <a:xfrm>
                <a:off x="5100" y="3186"/>
                <a:ext cx="60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7" name="Rectangle 298"/>
              <p:cNvSpPr>
                <a:spLocks noChangeArrowheads="1"/>
              </p:cNvSpPr>
              <p:nvPr/>
            </p:nvSpPr>
            <p:spPr bwMode="auto">
              <a:xfrm>
                <a:off x="5032" y="3186"/>
                <a:ext cx="62" cy="309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8" name="Rectangle 299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699" name="Rectangle 300"/>
              <p:cNvSpPr>
                <a:spLocks noChangeArrowheads="1"/>
              </p:cNvSpPr>
              <p:nvPr/>
            </p:nvSpPr>
            <p:spPr bwMode="auto">
              <a:xfrm>
                <a:off x="5168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0" name="Rectangle 301"/>
              <p:cNvSpPr>
                <a:spLocks noChangeArrowheads="1"/>
              </p:cNvSpPr>
              <p:nvPr/>
            </p:nvSpPr>
            <p:spPr bwMode="auto">
              <a:xfrm>
                <a:off x="4992" y="3422"/>
                <a:ext cx="34" cy="256"/>
              </a:xfrm>
              <a:prstGeom prst="rect">
                <a:avLst/>
              </a:prstGeom>
              <a:solidFill>
                <a:srgbClr val="7C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1" name="Rectangle 302"/>
              <p:cNvSpPr>
                <a:spLocks noChangeArrowheads="1"/>
              </p:cNvSpPr>
              <p:nvPr/>
            </p:nvSpPr>
            <p:spPr bwMode="auto">
              <a:xfrm>
                <a:off x="5026" y="351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2" name="Rectangle 303"/>
              <p:cNvSpPr>
                <a:spLocks noChangeArrowheads="1"/>
              </p:cNvSpPr>
              <p:nvPr/>
            </p:nvSpPr>
            <p:spPr bwMode="auto">
              <a:xfrm>
                <a:off x="5026" y="3573"/>
                <a:ext cx="142" cy="42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3" name="Rectangle 304"/>
              <p:cNvSpPr>
                <a:spLocks noChangeArrowheads="1"/>
              </p:cNvSpPr>
              <p:nvPr/>
            </p:nvSpPr>
            <p:spPr bwMode="auto">
              <a:xfrm>
                <a:off x="5026" y="3631"/>
                <a:ext cx="142" cy="47"/>
              </a:xfrm>
              <a:prstGeom prst="rect">
                <a:avLst/>
              </a:prstGeom>
              <a:solidFill>
                <a:srgbClr val="B23333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4" name="Rectangle 305"/>
              <p:cNvSpPr>
                <a:spLocks noChangeArrowheads="1"/>
              </p:cNvSpPr>
              <p:nvPr/>
            </p:nvSpPr>
            <p:spPr bwMode="auto">
              <a:xfrm>
                <a:off x="5100" y="3369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5" name="Rectangle 306"/>
              <p:cNvSpPr>
                <a:spLocks noChangeArrowheads="1"/>
              </p:cNvSpPr>
              <p:nvPr/>
            </p:nvSpPr>
            <p:spPr bwMode="auto">
              <a:xfrm>
                <a:off x="5032" y="3369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6" name="Rectangle 307"/>
              <p:cNvSpPr>
                <a:spLocks noChangeArrowheads="1"/>
              </p:cNvSpPr>
              <p:nvPr/>
            </p:nvSpPr>
            <p:spPr bwMode="auto">
              <a:xfrm>
                <a:off x="510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7" name="Rectangle 308"/>
              <p:cNvSpPr>
                <a:spLocks noChangeArrowheads="1"/>
              </p:cNvSpPr>
              <p:nvPr/>
            </p:nvSpPr>
            <p:spPr bwMode="auto">
              <a:xfrm>
                <a:off x="5080" y="3312"/>
                <a:ext cx="14" cy="52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8" name="Rectangle 309"/>
              <p:cNvSpPr>
                <a:spLocks noChangeArrowheads="1"/>
              </p:cNvSpPr>
              <p:nvPr/>
            </p:nvSpPr>
            <p:spPr bwMode="auto">
              <a:xfrm>
                <a:off x="5100" y="3395"/>
                <a:ext cx="60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09" name="Rectangle 310"/>
              <p:cNvSpPr>
                <a:spLocks noChangeArrowheads="1"/>
              </p:cNvSpPr>
              <p:nvPr/>
            </p:nvSpPr>
            <p:spPr bwMode="auto">
              <a:xfrm>
                <a:off x="5032" y="3395"/>
                <a:ext cx="62" cy="2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0" name="Rectangle 311"/>
              <p:cNvSpPr>
                <a:spLocks noChangeArrowheads="1"/>
              </p:cNvSpPr>
              <p:nvPr/>
            </p:nvSpPr>
            <p:spPr bwMode="auto">
              <a:xfrm>
                <a:off x="5168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1" name="Rectangle 312"/>
              <p:cNvSpPr>
                <a:spLocks noChangeArrowheads="1"/>
              </p:cNvSpPr>
              <p:nvPr/>
            </p:nvSpPr>
            <p:spPr bwMode="auto">
              <a:xfrm>
                <a:off x="4992" y="3552"/>
                <a:ext cx="34" cy="27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2" name="Rectangle 313"/>
              <p:cNvSpPr>
                <a:spLocks noChangeArrowheads="1"/>
              </p:cNvSpPr>
              <p:nvPr/>
            </p:nvSpPr>
            <p:spPr bwMode="auto">
              <a:xfrm>
                <a:off x="5334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3" name="Rectangle 314"/>
              <p:cNvSpPr>
                <a:spLocks noChangeArrowheads="1"/>
              </p:cNvSpPr>
              <p:nvPr/>
            </p:nvSpPr>
            <p:spPr bwMode="auto">
              <a:xfrm>
                <a:off x="5228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4" name="Rectangle 315"/>
              <p:cNvSpPr>
                <a:spLocks noChangeArrowheads="1"/>
              </p:cNvSpPr>
              <p:nvPr/>
            </p:nvSpPr>
            <p:spPr bwMode="auto">
              <a:xfrm>
                <a:off x="4912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5" name="Rectangle 316"/>
              <p:cNvSpPr>
                <a:spLocks noChangeArrowheads="1"/>
              </p:cNvSpPr>
              <p:nvPr/>
            </p:nvSpPr>
            <p:spPr bwMode="auto">
              <a:xfrm>
                <a:off x="5122" y="2747"/>
                <a:ext cx="54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6" name="Rectangle 317"/>
              <p:cNvSpPr>
                <a:spLocks noChangeArrowheads="1"/>
              </p:cNvSpPr>
              <p:nvPr/>
            </p:nvSpPr>
            <p:spPr bwMode="auto">
              <a:xfrm>
                <a:off x="522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7" name="Rectangle 318"/>
              <p:cNvSpPr>
                <a:spLocks noChangeArrowheads="1"/>
              </p:cNvSpPr>
              <p:nvPr/>
            </p:nvSpPr>
            <p:spPr bwMode="auto">
              <a:xfrm>
                <a:off x="5334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8" name="Rectangle 319"/>
              <p:cNvSpPr>
                <a:spLocks noChangeArrowheads="1"/>
              </p:cNvSpPr>
              <p:nvPr/>
            </p:nvSpPr>
            <p:spPr bwMode="auto">
              <a:xfrm>
                <a:off x="5018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19" name="Rectangle 320"/>
              <p:cNvSpPr>
                <a:spLocks noChangeArrowheads="1"/>
              </p:cNvSpPr>
              <p:nvPr/>
            </p:nvSpPr>
            <p:spPr bwMode="auto">
              <a:xfrm>
                <a:off x="4809" y="2747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20" name="Rectangle 321"/>
              <p:cNvSpPr>
                <a:spLocks noChangeArrowheads="1"/>
              </p:cNvSpPr>
              <p:nvPr/>
            </p:nvSpPr>
            <p:spPr bwMode="auto">
              <a:xfrm>
                <a:off x="4912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21" name="Rectangle 322"/>
              <p:cNvSpPr>
                <a:spLocks noChangeArrowheads="1"/>
              </p:cNvSpPr>
              <p:nvPr/>
            </p:nvSpPr>
            <p:spPr bwMode="auto">
              <a:xfrm>
                <a:off x="4809" y="3165"/>
                <a:ext cx="52" cy="272"/>
              </a:xfrm>
              <a:prstGeom prst="rect">
                <a:avLst/>
              </a:prstGeom>
              <a:solidFill>
                <a:srgbClr val="26CCD8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22" name="Freeform 323"/>
              <p:cNvSpPr>
                <a:spLocks/>
              </p:cNvSpPr>
              <p:nvPr/>
            </p:nvSpPr>
            <p:spPr bwMode="auto">
              <a:xfrm>
                <a:off x="5114" y="2721"/>
                <a:ext cx="72" cy="324"/>
              </a:xfrm>
              <a:custGeom>
                <a:avLst/>
                <a:gdLst>
                  <a:gd name="T0" fmla="*/ 0 w 217"/>
                  <a:gd name="T1" fmla="*/ 3 h 373"/>
                  <a:gd name="T2" fmla="*/ 0 w 217"/>
                  <a:gd name="T3" fmla="*/ 3 h 373"/>
                  <a:gd name="T4" fmla="*/ 0 w 217"/>
                  <a:gd name="T5" fmla="*/ 3 h 373"/>
                  <a:gd name="T6" fmla="*/ 0 w 217"/>
                  <a:gd name="T7" fmla="*/ 3 h 373"/>
                  <a:gd name="T8" fmla="*/ 0 w 217"/>
                  <a:gd name="T9" fmla="*/ 3 h 373"/>
                  <a:gd name="T10" fmla="*/ 0 w 217"/>
                  <a:gd name="T11" fmla="*/ 3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3 h 373"/>
                  <a:gd name="T18" fmla="*/ 0 w 217"/>
                  <a:gd name="T19" fmla="*/ 3 h 373"/>
                  <a:gd name="T20" fmla="*/ 0 w 217"/>
                  <a:gd name="T21" fmla="*/ 3 h 373"/>
                  <a:gd name="T22" fmla="*/ 0 w 217"/>
                  <a:gd name="T23" fmla="*/ 3 h 373"/>
                  <a:gd name="T24" fmla="*/ 0 w 217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23" name="Freeform 324"/>
              <p:cNvSpPr>
                <a:spLocks/>
              </p:cNvSpPr>
              <p:nvPr/>
            </p:nvSpPr>
            <p:spPr bwMode="auto">
              <a:xfrm>
                <a:off x="5176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24" name="Freeform 325"/>
              <p:cNvSpPr>
                <a:spLocks/>
              </p:cNvSpPr>
              <p:nvPr/>
            </p:nvSpPr>
            <p:spPr bwMode="auto">
              <a:xfrm>
                <a:off x="5218" y="2721"/>
                <a:ext cx="72" cy="324"/>
              </a:xfrm>
              <a:custGeom>
                <a:avLst/>
                <a:gdLst>
                  <a:gd name="T0" fmla="*/ 0 w 216"/>
                  <a:gd name="T1" fmla="*/ 3 h 373"/>
                  <a:gd name="T2" fmla="*/ 0 w 216"/>
                  <a:gd name="T3" fmla="*/ 3 h 373"/>
                  <a:gd name="T4" fmla="*/ 0 w 216"/>
                  <a:gd name="T5" fmla="*/ 3 h 373"/>
                  <a:gd name="T6" fmla="*/ 0 w 216"/>
                  <a:gd name="T7" fmla="*/ 3 h 373"/>
                  <a:gd name="T8" fmla="*/ 0 w 216"/>
                  <a:gd name="T9" fmla="*/ 3 h 373"/>
                  <a:gd name="T10" fmla="*/ 0 w 216"/>
                  <a:gd name="T11" fmla="*/ 3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3 h 373"/>
                  <a:gd name="T18" fmla="*/ 0 w 216"/>
                  <a:gd name="T19" fmla="*/ 3 h 373"/>
                  <a:gd name="T20" fmla="*/ 0 w 216"/>
                  <a:gd name="T21" fmla="*/ 3 h 373"/>
                  <a:gd name="T22" fmla="*/ 0 w 216"/>
                  <a:gd name="T23" fmla="*/ 3 h 373"/>
                  <a:gd name="T24" fmla="*/ 0 w 216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7" y="344"/>
                    </a:lnTo>
                    <a:lnTo>
                      <a:pt x="216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25" name="Freeform 326"/>
              <p:cNvSpPr>
                <a:spLocks/>
              </p:cNvSpPr>
              <p:nvPr/>
            </p:nvSpPr>
            <p:spPr bwMode="auto">
              <a:xfrm>
                <a:off x="5280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26" name="Freeform 327"/>
              <p:cNvSpPr>
                <a:spLocks/>
              </p:cNvSpPr>
              <p:nvPr/>
            </p:nvSpPr>
            <p:spPr bwMode="auto">
              <a:xfrm>
                <a:off x="5324" y="2721"/>
                <a:ext cx="72" cy="324"/>
              </a:xfrm>
              <a:custGeom>
                <a:avLst/>
                <a:gdLst>
                  <a:gd name="T0" fmla="*/ 0 w 217"/>
                  <a:gd name="T1" fmla="*/ 3 h 373"/>
                  <a:gd name="T2" fmla="*/ 0 w 217"/>
                  <a:gd name="T3" fmla="*/ 3 h 373"/>
                  <a:gd name="T4" fmla="*/ 0 w 217"/>
                  <a:gd name="T5" fmla="*/ 3 h 373"/>
                  <a:gd name="T6" fmla="*/ 0 w 217"/>
                  <a:gd name="T7" fmla="*/ 3 h 373"/>
                  <a:gd name="T8" fmla="*/ 0 w 217"/>
                  <a:gd name="T9" fmla="*/ 3 h 373"/>
                  <a:gd name="T10" fmla="*/ 0 w 217"/>
                  <a:gd name="T11" fmla="*/ 3 h 373"/>
                  <a:gd name="T12" fmla="*/ 0 w 217"/>
                  <a:gd name="T13" fmla="*/ 0 h 373"/>
                  <a:gd name="T14" fmla="*/ 0 w 217"/>
                  <a:gd name="T15" fmla="*/ 0 h 373"/>
                  <a:gd name="T16" fmla="*/ 0 w 217"/>
                  <a:gd name="T17" fmla="*/ 3 h 373"/>
                  <a:gd name="T18" fmla="*/ 0 w 217"/>
                  <a:gd name="T19" fmla="*/ 3 h 373"/>
                  <a:gd name="T20" fmla="*/ 0 w 217"/>
                  <a:gd name="T21" fmla="*/ 3 h 373"/>
                  <a:gd name="T22" fmla="*/ 0 w 217"/>
                  <a:gd name="T23" fmla="*/ 3 h 373"/>
                  <a:gd name="T24" fmla="*/ 0 w 217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3"/>
                  <a:gd name="T41" fmla="*/ 217 w 217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3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4"/>
                    </a:lnTo>
                    <a:lnTo>
                      <a:pt x="188" y="344"/>
                    </a:lnTo>
                    <a:lnTo>
                      <a:pt x="217" y="373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9"/>
                    </a:lnTo>
                    <a:lnTo>
                      <a:pt x="29" y="29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27" name="Freeform 328"/>
              <p:cNvSpPr>
                <a:spLocks/>
              </p:cNvSpPr>
              <p:nvPr/>
            </p:nvSpPr>
            <p:spPr bwMode="auto">
              <a:xfrm>
                <a:off x="5386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0" y="29"/>
                    </a:moveTo>
                    <a:lnTo>
                      <a:pt x="0" y="344"/>
                    </a:lnTo>
                    <a:lnTo>
                      <a:pt x="29" y="373"/>
                    </a:lnTo>
                    <a:lnTo>
                      <a:pt x="29" y="0"/>
                    </a:lnTo>
                    <a:lnTo>
                      <a:pt x="0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28" name="Freeform 329"/>
              <p:cNvSpPr>
                <a:spLocks/>
              </p:cNvSpPr>
              <p:nvPr/>
            </p:nvSpPr>
            <p:spPr bwMode="auto">
              <a:xfrm>
                <a:off x="5218" y="3139"/>
                <a:ext cx="72" cy="324"/>
              </a:xfrm>
              <a:custGeom>
                <a:avLst/>
                <a:gdLst>
                  <a:gd name="T0" fmla="*/ 0 w 216"/>
                  <a:gd name="T1" fmla="*/ 3 h 372"/>
                  <a:gd name="T2" fmla="*/ 0 w 216"/>
                  <a:gd name="T3" fmla="*/ 3 h 372"/>
                  <a:gd name="T4" fmla="*/ 0 w 216"/>
                  <a:gd name="T5" fmla="*/ 3 h 372"/>
                  <a:gd name="T6" fmla="*/ 0 w 216"/>
                  <a:gd name="T7" fmla="*/ 3 h 372"/>
                  <a:gd name="T8" fmla="*/ 0 w 216"/>
                  <a:gd name="T9" fmla="*/ 3 h 372"/>
                  <a:gd name="T10" fmla="*/ 0 w 216"/>
                  <a:gd name="T11" fmla="*/ 3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3 h 372"/>
                  <a:gd name="T22" fmla="*/ 0 w 216"/>
                  <a:gd name="T23" fmla="*/ 3 h 372"/>
                  <a:gd name="T24" fmla="*/ 0 w 216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187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7" y="343"/>
                    </a:lnTo>
                    <a:lnTo>
                      <a:pt x="216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6" y="0"/>
                    </a:lnTo>
                    <a:lnTo>
                      <a:pt x="187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7" y="171"/>
                    </a:lnTo>
                    <a:lnTo>
                      <a:pt x="187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29" name="Freeform 330"/>
              <p:cNvSpPr>
                <a:spLocks/>
              </p:cNvSpPr>
              <p:nvPr/>
            </p:nvSpPr>
            <p:spPr bwMode="auto">
              <a:xfrm>
                <a:off x="5280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0" name="Freeform 331"/>
              <p:cNvSpPr>
                <a:spLocks/>
              </p:cNvSpPr>
              <p:nvPr/>
            </p:nvSpPr>
            <p:spPr bwMode="auto">
              <a:xfrm>
                <a:off x="5324" y="3139"/>
                <a:ext cx="72" cy="324"/>
              </a:xfrm>
              <a:custGeom>
                <a:avLst/>
                <a:gdLst>
                  <a:gd name="T0" fmla="*/ 0 w 217"/>
                  <a:gd name="T1" fmla="*/ 3 h 372"/>
                  <a:gd name="T2" fmla="*/ 0 w 217"/>
                  <a:gd name="T3" fmla="*/ 3 h 372"/>
                  <a:gd name="T4" fmla="*/ 0 w 217"/>
                  <a:gd name="T5" fmla="*/ 3 h 372"/>
                  <a:gd name="T6" fmla="*/ 0 w 217"/>
                  <a:gd name="T7" fmla="*/ 3 h 372"/>
                  <a:gd name="T8" fmla="*/ 0 w 217"/>
                  <a:gd name="T9" fmla="*/ 3 h 372"/>
                  <a:gd name="T10" fmla="*/ 0 w 217"/>
                  <a:gd name="T11" fmla="*/ 3 h 372"/>
                  <a:gd name="T12" fmla="*/ 0 w 217"/>
                  <a:gd name="T13" fmla="*/ 0 h 372"/>
                  <a:gd name="T14" fmla="*/ 0 w 217"/>
                  <a:gd name="T15" fmla="*/ 0 h 372"/>
                  <a:gd name="T16" fmla="*/ 0 w 217"/>
                  <a:gd name="T17" fmla="*/ 3 h 372"/>
                  <a:gd name="T18" fmla="*/ 0 w 217"/>
                  <a:gd name="T19" fmla="*/ 3 h 372"/>
                  <a:gd name="T20" fmla="*/ 0 w 217"/>
                  <a:gd name="T21" fmla="*/ 3 h 372"/>
                  <a:gd name="T22" fmla="*/ 0 w 217"/>
                  <a:gd name="T23" fmla="*/ 3 h 372"/>
                  <a:gd name="T24" fmla="*/ 0 w 217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7"/>
                  <a:gd name="T40" fmla="*/ 0 h 372"/>
                  <a:gd name="T41" fmla="*/ 217 w 217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7" h="372">
                    <a:moveTo>
                      <a:pt x="188" y="217"/>
                    </a:moveTo>
                    <a:lnTo>
                      <a:pt x="29" y="217"/>
                    </a:lnTo>
                    <a:lnTo>
                      <a:pt x="29" y="343"/>
                    </a:lnTo>
                    <a:lnTo>
                      <a:pt x="188" y="343"/>
                    </a:lnTo>
                    <a:lnTo>
                      <a:pt x="217" y="372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17" y="0"/>
                    </a:lnTo>
                    <a:lnTo>
                      <a:pt x="188" y="27"/>
                    </a:lnTo>
                    <a:lnTo>
                      <a:pt x="29" y="27"/>
                    </a:lnTo>
                    <a:lnTo>
                      <a:pt x="29" y="171"/>
                    </a:lnTo>
                    <a:lnTo>
                      <a:pt x="188" y="171"/>
                    </a:lnTo>
                    <a:lnTo>
                      <a:pt x="18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1" name="Freeform 332"/>
              <p:cNvSpPr>
                <a:spLocks/>
              </p:cNvSpPr>
              <p:nvPr/>
            </p:nvSpPr>
            <p:spPr bwMode="auto">
              <a:xfrm>
                <a:off x="5386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0" y="27"/>
                    </a:moveTo>
                    <a:lnTo>
                      <a:pt x="0" y="343"/>
                    </a:lnTo>
                    <a:lnTo>
                      <a:pt x="29" y="372"/>
                    </a:lnTo>
                    <a:lnTo>
                      <a:pt x="29" y="0"/>
                    </a:lnTo>
                    <a:lnTo>
                      <a:pt x="0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2" name="Freeform 333"/>
              <p:cNvSpPr>
                <a:spLocks/>
              </p:cNvSpPr>
              <p:nvPr/>
            </p:nvSpPr>
            <p:spPr bwMode="auto">
              <a:xfrm>
                <a:off x="5008" y="2721"/>
                <a:ext cx="72" cy="324"/>
              </a:xfrm>
              <a:custGeom>
                <a:avLst/>
                <a:gdLst>
                  <a:gd name="T0" fmla="*/ 0 w 215"/>
                  <a:gd name="T1" fmla="*/ 3 h 373"/>
                  <a:gd name="T2" fmla="*/ 0 w 215"/>
                  <a:gd name="T3" fmla="*/ 3 h 373"/>
                  <a:gd name="T4" fmla="*/ 0 w 215"/>
                  <a:gd name="T5" fmla="*/ 3 h 373"/>
                  <a:gd name="T6" fmla="*/ 0 w 215"/>
                  <a:gd name="T7" fmla="*/ 3 h 373"/>
                  <a:gd name="T8" fmla="*/ 0 w 215"/>
                  <a:gd name="T9" fmla="*/ 3 h 373"/>
                  <a:gd name="T10" fmla="*/ 0 w 215"/>
                  <a:gd name="T11" fmla="*/ 3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3 h 373"/>
                  <a:gd name="T18" fmla="*/ 0 w 215"/>
                  <a:gd name="T19" fmla="*/ 3 h 373"/>
                  <a:gd name="T20" fmla="*/ 0 w 215"/>
                  <a:gd name="T21" fmla="*/ 3 h 373"/>
                  <a:gd name="T22" fmla="*/ 0 w 215"/>
                  <a:gd name="T23" fmla="*/ 3 h 373"/>
                  <a:gd name="T24" fmla="*/ 0 w 215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9" y="217"/>
                    </a:moveTo>
                    <a:lnTo>
                      <a:pt x="187" y="217"/>
                    </a:lnTo>
                    <a:lnTo>
                      <a:pt x="187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7" y="29"/>
                    </a:lnTo>
                    <a:lnTo>
                      <a:pt x="187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3" name="Freeform 334"/>
              <p:cNvSpPr>
                <a:spLocks/>
              </p:cNvSpPr>
              <p:nvPr/>
            </p:nvSpPr>
            <p:spPr bwMode="auto">
              <a:xfrm>
                <a:off x="5008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4" name="Freeform 335"/>
              <p:cNvSpPr>
                <a:spLocks/>
              </p:cNvSpPr>
              <p:nvPr/>
            </p:nvSpPr>
            <p:spPr bwMode="auto">
              <a:xfrm>
                <a:off x="4903" y="2721"/>
                <a:ext cx="71" cy="324"/>
              </a:xfrm>
              <a:custGeom>
                <a:avLst/>
                <a:gdLst>
                  <a:gd name="T0" fmla="*/ 0 w 216"/>
                  <a:gd name="T1" fmla="*/ 3 h 373"/>
                  <a:gd name="T2" fmla="*/ 0 w 216"/>
                  <a:gd name="T3" fmla="*/ 3 h 373"/>
                  <a:gd name="T4" fmla="*/ 0 w 216"/>
                  <a:gd name="T5" fmla="*/ 3 h 373"/>
                  <a:gd name="T6" fmla="*/ 0 w 216"/>
                  <a:gd name="T7" fmla="*/ 3 h 373"/>
                  <a:gd name="T8" fmla="*/ 0 w 216"/>
                  <a:gd name="T9" fmla="*/ 3 h 373"/>
                  <a:gd name="T10" fmla="*/ 0 w 216"/>
                  <a:gd name="T11" fmla="*/ 3 h 373"/>
                  <a:gd name="T12" fmla="*/ 0 w 216"/>
                  <a:gd name="T13" fmla="*/ 0 h 373"/>
                  <a:gd name="T14" fmla="*/ 0 w 216"/>
                  <a:gd name="T15" fmla="*/ 0 h 373"/>
                  <a:gd name="T16" fmla="*/ 0 w 216"/>
                  <a:gd name="T17" fmla="*/ 3 h 373"/>
                  <a:gd name="T18" fmla="*/ 0 w 216"/>
                  <a:gd name="T19" fmla="*/ 3 h 373"/>
                  <a:gd name="T20" fmla="*/ 0 w 216"/>
                  <a:gd name="T21" fmla="*/ 3 h 373"/>
                  <a:gd name="T22" fmla="*/ 0 w 216"/>
                  <a:gd name="T23" fmla="*/ 3 h 373"/>
                  <a:gd name="T24" fmla="*/ 0 w 216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3"/>
                  <a:gd name="T41" fmla="*/ 216 w 216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3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6" y="373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5" name="Freeform 336"/>
              <p:cNvSpPr>
                <a:spLocks/>
              </p:cNvSpPr>
              <p:nvPr/>
            </p:nvSpPr>
            <p:spPr bwMode="auto">
              <a:xfrm>
                <a:off x="4903" y="2721"/>
                <a:ext cx="9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6" name="Freeform 337"/>
              <p:cNvSpPr>
                <a:spLocks/>
              </p:cNvSpPr>
              <p:nvPr/>
            </p:nvSpPr>
            <p:spPr bwMode="auto">
              <a:xfrm>
                <a:off x="4799" y="2721"/>
                <a:ext cx="72" cy="324"/>
              </a:xfrm>
              <a:custGeom>
                <a:avLst/>
                <a:gdLst>
                  <a:gd name="T0" fmla="*/ 0 w 215"/>
                  <a:gd name="T1" fmla="*/ 3 h 373"/>
                  <a:gd name="T2" fmla="*/ 0 w 215"/>
                  <a:gd name="T3" fmla="*/ 3 h 373"/>
                  <a:gd name="T4" fmla="*/ 0 w 215"/>
                  <a:gd name="T5" fmla="*/ 3 h 373"/>
                  <a:gd name="T6" fmla="*/ 0 w 215"/>
                  <a:gd name="T7" fmla="*/ 3 h 373"/>
                  <a:gd name="T8" fmla="*/ 0 w 215"/>
                  <a:gd name="T9" fmla="*/ 3 h 373"/>
                  <a:gd name="T10" fmla="*/ 0 w 215"/>
                  <a:gd name="T11" fmla="*/ 3 h 373"/>
                  <a:gd name="T12" fmla="*/ 0 w 215"/>
                  <a:gd name="T13" fmla="*/ 0 h 373"/>
                  <a:gd name="T14" fmla="*/ 0 w 215"/>
                  <a:gd name="T15" fmla="*/ 0 h 373"/>
                  <a:gd name="T16" fmla="*/ 0 w 215"/>
                  <a:gd name="T17" fmla="*/ 3 h 373"/>
                  <a:gd name="T18" fmla="*/ 0 w 215"/>
                  <a:gd name="T19" fmla="*/ 3 h 373"/>
                  <a:gd name="T20" fmla="*/ 0 w 215"/>
                  <a:gd name="T21" fmla="*/ 3 h 373"/>
                  <a:gd name="T22" fmla="*/ 0 w 215"/>
                  <a:gd name="T23" fmla="*/ 3 h 373"/>
                  <a:gd name="T24" fmla="*/ 0 w 215"/>
                  <a:gd name="T25" fmla="*/ 3 h 37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3"/>
                  <a:gd name="T41" fmla="*/ 215 w 215"/>
                  <a:gd name="T42" fmla="*/ 373 h 37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3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4"/>
                    </a:lnTo>
                    <a:lnTo>
                      <a:pt x="29" y="344"/>
                    </a:lnTo>
                    <a:lnTo>
                      <a:pt x="0" y="373"/>
                    </a:lnTo>
                    <a:lnTo>
                      <a:pt x="215" y="373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9"/>
                    </a:lnTo>
                    <a:lnTo>
                      <a:pt x="186" y="29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7" name="Freeform 338"/>
              <p:cNvSpPr>
                <a:spLocks/>
              </p:cNvSpPr>
              <p:nvPr/>
            </p:nvSpPr>
            <p:spPr bwMode="auto">
              <a:xfrm>
                <a:off x="4799" y="2721"/>
                <a:ext cx="10" cy="324"/>
              </a:xfrm>
              <a:custGeom>
                <a:avLst/>
                <a:gdLst>
                  <a:gd name="T0" fmla="*/ 0 w 29"/>
                  <a:gd name="T1" fmla="*/ 3 h 373"/>
                  <a:gd name="T2" fmla="*/ 0 w 29"/>
                  <a:gd name="T3" fmla="*/ 3 h 373"/>
                  <a:gd name="T4" fmla="*/ 0 w 29"/>
                  <a:gd name="T5" fmla="*/ 3 h 373"/>
                  <a:gd name="T6" fmla="*/ 0 w 29"/>
                  <a:gd name="T7" fmla="*/ 0 h 373"/>
                  <a:gd name="T8" fmla="*/ 0 w 29"/>
                  <a:gd name="T9" fmla="*/ 3 h 37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3"/>
                  <a:gd name="T17" fmla="*/ 29 w 29"/>
                  <a:gd name="T18" fmla="*/ 373 h 37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3">
                    <a:moveTo>
                      <a:pt x="29" y="29"/>
                    </a:moveTo>
                    <a:lnTo>
                      <a:pt x="29" y="344"/>
                    </a:lnTo>
                    <a:lnTo>
                      <a:pt x="0" y="373"/>
                    </a:lnTo>
                    <a:lnTo>
                      <a:pt x="0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8" name="Freeform 339"/>
              <p:cNvSpPr>
                <a:spLocks/>
              </p:cNvSpPr>
              <p:nvPr/>
            </p:nvSpPr>
            <p:spPr bwMode="auto">
              <a:xfrm>
                <a:off x="4903" y="3139"/>
                <a:ext cx="71" cy="324"/>
              </a:xfrm>
              <a:custGeom>
                <a:avLst/>
                <a:gdLst>
                  <a:gd name="T0" fmla="*/ 0 w 216"/>
                  <a:gd name="T1" fmla="*/ 3 h 372"/>
                  <a:gd name="T2" fmla="*/ 0 w 216"/>
                  <a:gd name="T3" fmla="*/ 3 h 372"/>
                  <a:gd name="T4" fmla="*/ 0 w 216"/>
                  <a:gd name="T5" fmla="*/ 3 h 372"/>
                  <a:gd name="T6" fmla="*/ 0 w 216"/>
                  <a:gd name="T7" fmla="*/ 3 h 372"/>
                  <a:gd name="T8" fmla="*/ 0 w 216"/>
                  <a:gd name="T9" fmla="*/ 3 h 372"/>
                  <a:gd name="T10" fmla="*/ 0 w 216"/>
                  <a:gd name="T11" fmla="*/ 3 h 372"/>
                  <a:gd name="T12" fmla="*/ 0 w 216"/>
                  <a:gd name="T13" fmla="*/ 0 h 372"/>
                  <a:gd name="T14" fmla="*/ 0 w 216"/>
                  <a:gd name="T15" fmla="*/ 0 h 372"/>
                  <a:gd name="T16" fmla="*/ 0 w 216"/>
                  <a:gd name="T17" fmla="*/ 3 h 372"/>
                  <a:gd name="T18" fmla="*/ 0 w 216"/>
                  <a:gd name="T19" fmla="*/ 3 h 372"/>
                  <a:gd name="T20" fmla="*/ 0 w 216"/>
                  <a:gd name="T21" fmla="*/ 3 h 372"/>
                  <a:gd name="T22" fmla="*/ 0 w 216"/>
                  <a:gd name="T23" fmla="*/ 3 h 372"/>
                  <a:gd name="T24" fmla="*/ 0 w 216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6"/>
                  <a:gd name="T40" fmla="*/ 0 h 372"/>
                  <a:gd name="T41" fmla="*/ 216 w 216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6" h="372">
                    <a:moveTo>
                      <a:pt x="29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6" y="372"/>
                    </a:lnTo>
                    <a:lnTo>
                      <a:pt x="216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9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39" name="Freeform 340"/>
              <p:cNvSpPr>
                <a:spLocks/>
              </p:cNvSpPr>
              <p:nvPr/>
            </p:nvSpPr>
            <p:spPr bwMode="auto">
              <a:xfrm>
                <a:off x="4903" y="3139"/>
                <a:ext cx="9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40" name="Freeform 341"/>
              <p:cNvSpPr>
                <a:spLocks/>
              </p:cNvSpPr>
              <p:nvPr/>
            </p:nvSpPr>
            <p:spPr bwMode="auto">
              <a:xfrm>
                <a:off x="4799" y="3139"/>
                <a:ext cx="72" cy="324"/>
              </a:xfrm>
              <a:custGeom>
                <a:avLst/>
                <a:gdLst>
                  <a:gd name="T0" fmla="*/ 0 w 215"/>
                  <a:gd name="T1" fmla="*/ 3 h 372"/>
                  <a:gd name="T2" fmla="*/ 0 w 215"/>
                  <a:gd name="T3" fmla="*/ 3 h 372"/>
                  <a:gd name="T4" fmla="*/ 0 w 215"/>
                  <a:gd name="T5" fmla="*/ 3 h 372"/>
                  <a:gd name="T6" fmla="*/ 0 w 215"/>
                  <a:gd name="T7" fmla="*/ 3 h 372"/>
                  <a:gd name="T8" fmla="*/ 0 w 215"/>
                  <a:gd name="T9" fmla="*/ 3 h 372"/>
                  <a:gd name="T10" fmla="*/ 0 w 215"/>
                  <a:gd name="T11" fmla="*/ 3 h 372"/>
                  <a:gd name="T12" fmla="*/ 0 w 215"/>
                  <a:gd name="T13" fmla="*/ 0 h 372"/>
                  <a:gd name="T14" fmla="*/ 0 w 215"/>
                  <a:gd name="T15" fmla="*/ 0 h 372"/>
                  <a:gd name="T16" fmla="*/ 0 w 215"/>
                  <a:gd name="T17" fmla="*/ 3 h 372"/>
                  <a:gd name="T18" fmla="*/ 0 w 215"/>
                  <a:gd name="T19" fmla="*/ 3 h 372"/>
                  <a:gd name="T20" fmla="*/ 0 w 215"/>
                  <a:gd name="T21" fmla="*/ 3 h 372"/>
                  <a:gd name="T22" fmla="*/ 0 w 215"/>
                  <a:gd name="T23" fmla="*/ 3 h 372"/>
                  <a:gd name="T24" fmla="*/ 0 w 215"/>
                  <a:gd name="T25" fmla="*/ 3 h 37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15"/>
                  <a:gd name="T40" fmla="*/ 0 h 372"/>
                  <a:gd name="T41" fmla="*/ 215 w 215"/>
                  <a:gd name="T42" fmla="*/ 372 h 37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15" h="372">
                    <a:moveTo>
                      <a:pt x="28" y="217"/>
                    </a:moveTo>
                    <a:lnTo>
                      <a:pt x="186" y="217"/>
                    </a:lnTo>
                    <a:lnTo>
                      <a:pt x="186" y="343"/>
                    </a:lnTo>
                    <a:lnTo>
                      <a:pt x="29" y="343"/>
                    </a:lnTo>
                    <a:lnTo>
                      <a:pt x="0" y="372"/>
                    </a:lnTo>
                    <a:lnTo>
                      <a:pt x="215" y="372"/>
                    </a:lnTo>
                    <a:lnTo>
                      <a:pt x="215" y="0"/>
                    </a:lnTo>
                    <a:lnTo>
                      <a:pt x="0" y="0"/>
                    </a:lnTo>
                    <a:lnTo>
                      <a:pt x="29" y="27"/>
                    </a:lnTo>
                    <a:lnTo>
                      <a:pt x="186" y="27"/>
                    </a:lnTo>
                    <a:lnTo>
                      <a:pt x="186" y="171"/>
                    </a:lnTo>
                    <a:lnTo>
                      <a:pt x="29" y="171"/>
                    </a:lnTo>
                    <a:lnTo>
                      <a:pt x="28" y="21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41" name="Freeform 342"/>
              <p:cNvSpPr>
                <a:spLocks/>
              </p:cNvSpPr>
              <p:nvPr/>
            </p:nvSpPr>
            <p:spPr bwMode="auto">
              <a:xfrm>
                <a:off x="4799" y="3139"/>
                <a:ext cx="10" cy="324"/>
              </a:xfrm>
              <a:custGeom>
                <a:avLst/>
                <a:gdLst>
                  <a:gd name="T0" fmla="*/ 0 w 29"/>
                  <a:gd name="T1" fmla="*/ 3 h 372"/>
                  <a:gd name="T2" fmla="*/ 0 w 29"/>
                  <a:gd name="T3" fmla="*/ 3 h 372"/>
                  <a:gd name="T4" fmla="*/ 0 w 29"/>
                  <a:gd name="T5" fmla="*/ 3 h 372"/>
                  <a:gd name="T6" fmla="*/ 0 w 29"/>
                  <a:gd name="T7" fmla="*/ 0 h 372"/>
                  <a:gd name="T8" fmla="*/ 0 w 29"/>
                  <a:gd name="T9" fmla="*/ 3 h 37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"/>
                  <a:gd name="T16" fmla="*/ 0 h 372"/>
                  <a:gd name="T17" fmla="*/ 29 w 29"/>
                  <a:gd name="T18" fmla="*/ 372 h 37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" h="372">
                    <a:moveTo>
                      <a:pt x="29" y="27"/>
                    </a:moveTo>
                    <a:lnTo>
                      <a:pt x="29" y="343"/>
                    </a:lnTo>
                    <a:lnTo>
                      <a:pt x="0" y="372"/>
                    </a:lnTo>
                    <a:lnTo>
                      <a:pt x="0" y="0"/>
                    </a:lnTo>
                    <a:lnTo>
                      <a:pt x="29" y="27"/>
                    </a:lnTo>
                    <a:close/>
                  </a:path>
                </a:pathLst>
              </a:custGeom>
              <a:solidFill>
                <a:srgbClr val="FFE5B7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  <p:sp>
            <p:nvSpPr>
              <p:cNvPr id="19742" name="Rectangle 343"/>
              <p:cNvSpPr>
                <a:spLocks noChangeArrowheads="1"/>
              </p:cNvSpPr>
              <p:nvPr/>
            </p:nvSpPr>
            <p:spPr bwMode="auto">
              <a:xfrm>
                <a:off x="511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43" name="Rectangle 344"/>
              <p:cNvSpPr>
                <a:spLocks noChangeArrowheads="1"/>
              </p:cNvSpPr>
              <p:nvPr/>
            </p:nvSpPr>
            <p:spPr bwMode="auto">
              <a:xfrm>
                <a:off x="521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44" name="Rectangle 345"/>
              <p:cNvSpPr>
                <a:spLocks noChangeArrowheads="1"/>
              </p:cNvSpPr>
              <p:nvPr/>
            </p:nvSpPr>
            <p:spPr bwMode="auto">
              <a:xfrm>
                <a:off x="5324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45" name="Rectangle 346"/>
              <p:cNvSpPr>
                <a:spLocks noChangeArrowheads="1"/>
              </p:cNvSpPr>
              <p:nvPr/>
            </p:nvSpPr>
            <p:spPr bwMode="auto">
              <a:xfrm>
                <a:off x="5008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46" name="Rectangle 347"/>
              <p:cNvSpPr>
                <a:spLocks noChangeArrowheads="1"/>
              </p:cNvSpPr>
              <p:nvPr/>
            </p:nvSpPr>
            <p:spPr bwMode="auto">
              <a:xfrm>
                <a:off x="4903" y="2898"/>
                <a:ext cx="71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47" name="Rectangle 348"/>
              <p:cNvSpPr>
                <a:spLocks noChangeArrowheads="1"/>
              </p:cNvSpPr>
              <p:nvPr/>
            </p:nvSpPr>
            <p:spPr bwMode="auto">
              <a:xfrm>
                <a:off x="4799" y="2898"/>
                <a:ext cx="72" cy="11"/>
              </a:xfrm>
              <a:prstGeom prst="rect">
                <a:avLst/>
              </a:prstGeom>
              <a:solidFill>
                <a:srgbClr val="FFE5B7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851" tIns="39425" rIns="78851" bIns="39425"/>
              <a:lstStyle/>
              <a:p>
                <a:pPr defTabSz="1054100"/>
                <a:endParaRPr lang="ru-RU" sz="2300" b="1">
                  <a:solidFill>
                    <a:schemeClr val="tx1"/>
                  </a:solidFill>
                </a:endParaRPr>
              </a:p>
            </p:txBody>
          </p:sp>
          <p:sp>
            <p:nvSpPr>
              <p:cNvPr id="19748" name="Freeform 349"/>
              <p:cNvSpPr>
                <a:spLocks/>
              </p:cNvSpPr>
              <p:nvPr/>
            </p:nvSpPr>
            <p:spPr bwMode="auto">
              <a:xfrm>
                <a:off x="4986" y="2736"/>
                <a:ext cx="12" cy="37"/>
              </a:xfrm>
              <a:custGeom>
                <a:avLst/>
                <a:gdLst>
                  <a:gd name="T0" fmla="*/ 0 w 37"/>
                  <a:gd name="T1" fmla="*/ 19 h 38"/>
                  <a:gd name="T2" fmla="*/ 0 w 37"/>
                  <a:gd name="T3" fmla="*/ 19 h 38"/>
                  <a:gd name="T4" fmla="*/ 0 w 37"/>
                  <a:gd name="T5" fmla="*/ 19 h 38"/>
                  <a:gd name="T6" fmla="*/ 0 w 37"/>
                  <a:gd name="T7" fmla="*/ 19 h 38"/>
                  <a:gd name="T8" fmla="*/ 0 w 37"/>
                  <a:gd name="T9" fmla="*/ 19 h 38"/>
                  <a:gd name="T10" fmla="*/ 0 w 37"/>
                  <a:gd name="T11" fmla="*/ 12 h 38"/>
                  <a:gd name="T12" fmla="*/ 0 w 37"/>
                  <a:gd name="T13" fmla="*/ 5 h 38"/>
                  <a:gd name="T14" fmla="*/ 0 w 37"/>
                  <a:gd name="T15" fmla="*/ 1 h 38"/>
                  <a:gd name="T16" fmla="*/ 0 w 37"/>
                  <a:gd name="T17" fmla="*/ 0 h 38"/>
                  <a:gd name="T18" fmla="*/ 0 w 37"/>
                  <a:gd name="T19" fmla="*/ 1 h 38"/>
                  <a:gd name="T20" fmla="*/ 0 w 37"/>
                  <a:gd name="T21" fmla="*/ 5 h 38"/>
                  <a:gd name="T22" fmla="*/ 0 w 37"/>
                  <a:gd name="T23" fmla="*/ 12 h 38"/>
                  <a:gd name="T24" fmla="*/ 0 w 37"/>
                  <a:gd name="T25" fmla="*/ 19 h 38"/>
                  <a:gd name="T26" fmla="*/ 0 w 37"/>
                  <a:gd name="T27" fmla="*/ 19 h 38"/>
                  <a:gd name="T28" fmla="*/ 0 w 37"/>
                  <a:gd name="T29" fmla="*/ 19 h 38"/>
                  <a:gd name="T30" fmla="*/ 0 w 37"/>
                  <a:gd name="T31" fmla="*/ 19 h 38"/>
                  <a:gd name="T32" fmla="*/ 0 w 37"/>
                  <a:gd name="T33" fmla="*/ 19 h 3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8"/>
                  <a:gd name="T53" fmla="*/ 37 w 37"/>
                  <a:gd name="T54" fmla="*/ 38 h 3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8">
                    <a:moveTo>
                      <a:pt x="19" y="38"/>
                    </a:moveTo>
                    <a:lnTo>
                      <a:pt x="26" y="36"/>
                    </a:lnTo>
                    <a:lnTo>
                      <a:pt x="32" y="32"/>
                    </a:lnTo>
                    <a:lnTo>
                      <a:pt x="36" y="25"/>
                    </a:lnTo>
                    <a:lnTo>
                      <a:pt x="37" y="19"/>
                    </a:lnTo>
                    <a:lnTo>
                      <a:pt x="36" y="12"/>
                    </a:lnTo>
                    <a:lnTo>
                      <a:pt x="32" y="5"/>
                    </a:lnTo>
                    <a:lnTo>
                      <a:pt x="26" y="1"/>
                    </a:lnTo>
                    <a:lnTo>
                      <a:pt x="19" y="0"/>
                    </a:lnTo>
                    <a:lnTo>
                      <a:pt x="12" y="1"/>
                    </a:lnTo>
                    <a:lnTo>
                      <a:pt x="6" y="5"/>
                    </a:lnTo>
                    <a:lnTo>
                      <a:pt x="2" y="12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2"/>
                    </a:lnTo>
                    <a:lnTo>
                      <a:pt x="12" y="36"/>
                    </a:lnTo>
                    <a:lnTo>
                      <a:pt x="19" y="38"/>
                    </a:lnTo>
                    <a:close/>
                  </a:path>
                </a:pathLst>
              </a:custGeom>
              <a:solidFill>
                <a:srgbClr val="FFFFFF"/>
              </a:solidFill>
              <a:ln w="9525">
                <a:noFill/>
                <a:round/>
                <a:headEnd/>
                <a:tailEnd/>
              </a:ln>
            </p:spPr>
            <p:txBody>
              <a:bodyPr lIns="78851" tIns="39425" rIns="78851" bIns="39425"/>
              <a:lstStyle/>
              <a:p>
                <a:endParaRPr lang="ru-RU"/>
              </a:p>
            </p:txBody>
          </p:sp>
        </p:grpSp>
        <p:sp>
          <p:nvSpPr>
            <p:cNvPr id="19663" name="Text Box 141"/>
            <p:cNvSpPr txBox="1">
              <a:spLocks noChangeArrowheads="1"/>
            </p:cNvSpPr>
            <p:nvPr/>
          </p:nvSpPr>
          <p:spPr bwMode="auto">
            <a:xfrm>
              <a:off x="10477500" y="6491287"/>
              <a:ext cx="2106613" cy="1698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defTabSz="1252538">
                <a:spcBef>
                  <a:spcPct val="50000"/>
                </a:spcBef>
              </a:pPr>
              <a:r>
                <a:rPr lang="ru-RU" sz="1100" b="1" dirty="0">
                  <a:solidFill>
                    <a:schemeClr val="tx1"/>
                  </a:solidFill>
                  <a:cs typeface="Times New Roman" pitchFamily="18" charset="0"/>
                </a:rPr>
                <a:t>- </a:t>
              </a: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зона подтопления</a:t>
              </a:r>
            </a:p>
          </p:txBody>
        </p:sp>
        <p:sp>
          <p:nvSpPr>
            <p:cNvPr id="19664" name="AutoShape 389" descr="Широкий диагональный 2"/>
            <p:cNvSpPr>
              <a:spLocks/>
            </p:cNvSpPr>
            <p:nvPr/>
          </p:nvSpPr>
          <p:spPr bwMode="auto">
            <a:xfrm rot="13900303">
              <a:off x="9979025" y="6440487"/>
              <a:ext cx="400050" cy="533400"/>
            </a:xfrm>
            <a:custGeom>
              <a:avLst/>
              <a:gdLst>
                <a:gd name="T0" fmla="*/ 2147483647 w 1296"/>
                <a:gd name="T1" fmla="*/ 2147483647 h 925"/>
                <a:gd name="T2" fmla="*/ 2147483647 w 1296"/>
                <a:gd name="T3" fmla="*/ 2147483647 h 925"/>
                <a:gd name="T4" fmla="*/ 2147483647 w 1296"/>
                <a:gd name="T5" fmla="*/ 2147483647 h 925"/>
                <a:gd name="T6" fmla="*/ 2147483647 w 1296"/>
                <a:gd name="T7" fmla="*/ 2147483647 h 925"/>
                <a:gd name="T8" fmla="*/ 2147483647 w 1296"/>
                <a:gd name="T9" fmla="*/ 2147483647 h 925"/>
                <a:gd name="T10" fmla="*/ 2147483647 w 1296"/>
                <a:gd name="T11" fmla="*/ 2147483647 h 925"/>
                <a:gd name="T12" fmla="*/ 2147483647 w 1296"/>
                <a:gd name="T13" fmla="*/ 2147483647 h 925"/>
                <a:gd name="T14" fmla="*/ 2147483647 w 1296"/>
                <a:gd name="T15" fmla="*/ 2147483647 h 925"/>
                <a:gd name="T16" fmla="*/ 2147483647 w 1296"/>
                <a:gd name="T17" fmla="*/ 2147483647 h 925"/>
                <a:gd name="T18" fmla="*/ 2147483647 w 1296"/>
                <a:gd name="T19" fmla="*/ 2147483647 h 925"/>
                <a:gd name="T20" fmla="*/ 2147483647 w 1296"/>
                <a:gd name="T21" fmla="*/ 2147483647 h 925"/>
                <a:gd name="T22" fmla="*/ 2147483647 w 1296"/>
                <a:gd name="T23" fmla="*/ 2147483647 h 925"/>
                <a:gd name="T24" fmla="*/ 2147483647 w 1296"/>
                <a:gd name="T25" fmla="*/ 2147483647 h 925"/>
                <a:gd name="T26" fmla="*/ 2147483647 w 1296"/>
                <a:gd name="T27" fmla="*/ 2147483647 h 925"/>
                <a:gd name="T28" fmla="*/ 2147483647 w 1296"/>
                <a:gd name="T29" fmla="*/ 2147483647 h 925"/>
                <a:gd name="T30" fmla="*/ 2147483647 w 1296"/>
                <a:gd name="T31" fmla="*/ 2147483647 h 925"/>
                <a:gd name="T32" fmla="*/ 2147483647 w 1296"/>
                <a:gd name="T33" fmla="*/ 2147483647 h 925"/>
                <a:gd name="T34" fmla="*/ 2147483647 w 1296"/>
                <a:gd name="T35" fmla="*/ 2147483647 h 92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296"/>
                <a:gd name="T55" fmla="*/ 0 h 925"/>
                <a:gd name="T56" fmla="*/ 1296 w 1296"/>
                <a:gd name="T57" fmla="*/ 925 h 92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296" h="925">
                  <a:moveTo>
                    <a:pt x="123" y="829"/>
                  </a:moveTo>
                  <a:cubicBezTo>
                    <a:pt x="184" y="846"/>
                    <a:pt x="153" y="925"/>
                    <a:pt x="225" y="923"/>
                  </a:cubicBezTo>
                  <a:cubicBezTo>
                    <a:pt x="269" y="922"/>
                    <a:pt x="336" y="875"/>
                    <a:pt x="385" y="864"/>
                  </a:cubicBezTo>
                  <a:cubicBezTo>
                    <a:pt x="450" y="852"/>
                    <a:pt x="529" y="820"/>
                    <a:pt x="590" y="814"/>
                  </a:cubicBezTo>
                  <a:cubicBezTo>
                    <a:pt x="651" y="766"/>
                    <a:pt x="818" y="748"/>
                    <a:pt x="892" y="705"/>
                  </a:cubicBezTo>
                  <a:cubicBezTo>
                    <a:pt x="966" y="662"/>
                    <a:pt x="983" y="599"/>
                    <a:pt x="1033" y="556"/>
                  </a:cubicBezTo>
                  <a:cubicBezTo>
                    <a:pt x="1083" y="513"/>
                    <a:pt x="1154" y="478"/>
                    <a:pt x="1194" y="449"/>
                  </a:cubicBezTo>
                  <a:cubicBezTo>
                    <a:pt x="1239" y="321"/>
                    <a:pt x="1247" y="451"/>
                    <a:pt x="1276" y="385"/>
                  </a:cubicBezTo>
                  <a:cubicBezTo>
                    <a:pt x="1296" y="338"/>
                    <a:pt x="1194" y="165"/>
                    <a:pt x="1194" y="165"/>
                  </a:cubicBezTo>
                  <a:cubicBezTo>
                    <a:pt x="1135" y="135"/>
                    <a:pt x="1041" y="0"/>
                    <a:pt x="932" y="71"/>
                  </a:cubicBezTo>
                  <a:cubicBezTo>
                    <a:pt x="881" y="96"/>
                    <a:pt x="892" y="95"/>
                    <a:pt x="850" y="99"/>
                  </a:cubicBezTo>
                  <a:cubicBezTo>
                    <a:pt x="828" y="101"/>
                    <a:pt x="783" y="91"/>
                    <a:pt x="759" y="99"/>
                  </a:cubicBezTo>
                  <a:cubicBezTo>
                    <a:pt x="738" y="107"/>
                    <a:pt x="607" y="129"/>
                    <a:pt x="585" y="144"/>
                  </a:cubicBezTo>
                  <a:cubicBezTo>
                    <a:pt x="503" y="179"/>
                    <a:pt x="510" y="236"/>
                    <a:pt x="426" y="275"/>
                  </a:cubicBezTo>
                  <a:cubicBezTo>
                    <a:pt x="359" y="319"/>
                    <a:pt x="201" y="406"/>
                    <a:pt x="124" y="476"/>
                  </a:cubicBezTo>
                  <a:cubicBezTo>
                    <a:pt x="60" y="544"/>
                    <a:pt x="60" y="640"/>
                    <a:pt x="42" y="686"/>
                  </a:cubicBezTo>
                  <a:cubicBezTo>
                    <a:pt x="24" y="729"/>
                    <a:pt x="0" y="726"/>
                    <a:pt x="14" y="750"/>
                  </a:cubicBezTo>
                  <a:cubicBezTo>
                    <a:pt x="28" y="774"/>
                    <a:pt x="100" y="813"/>
                    <a:pt x="123" y="829"/>
                  </a:cubicBezTo>
                  <a:close/>
                </a:path>
              </a:pathLst>
            </a:custGeom>
            <a:pattFill prst="wdUpDiag">
              <a:fgClr>
                <a:srgbClr val="000099">
                  <a:alpha val="50195"/>
                </a:srgbClr>
              </a:fgClr>
              <a:bgClr>
                <a:schemeClr val="bg1">
                  <a:alpha val="50195"/>
                </a:schemeClr>
              </a:bgClr>
            </a:pattFill>
            <a:ln w="25400">
              <a:solidFill>
                <a:srgbClr val="000099"/>
              </a:solidFill>
              <a:round/>
              <a:headEnd/>
              <a:tailEnd/>
            </a:ln>
          </p:spPr>
          <p:txBody>
            <a:bodyPr vert="eaVert" lIns="140742" tIns="70407" rIns="140742" bIns="70407"/>
            <a:lstStyle/>
            <a:p>
              <a:endParaRPr lang="ru-RU"/>
            </a:p>
          </p:txBody>
        </p:sp>
        <p:grpSp>
          <p:nvGrpSpPr>
            <p:cNvPr id="19665" name="Group 150"/>
            <p:cNvGrpSpPr>
              <a:grpSpLocks/>
            </p:cNvGrpSpPr>
            <p:nvPr/>
          </p:nvGrpSpPr>
          <p:grpSpPr bwMode="auto">
            <a:xfrm>
              <a:off x="9988550" y="6456362"/>
              <a:ext cx="360363" cy="360363"/>
              <a:chOff x="4416" y="2880"/>
              <a:chExt cx="816" cy="816"/>
            </a:xfrm>
          </p:grpSpPr>
          <p:grpSp>
            <p:nvGrpSpPr>
              <p:cNvPr id="19666" name="Group 151"/>
              <p:cNvGrpSpPr>
                <a:grpSpLocks/>
              </p:cNvGrpSpPr>
              <p:nvPr/>
            </p:nvGrpSpPr>
            <p:grpSpPr bwMode="auto">
              <a:xfrm>
                <a:off x="4416" y="2880"/>
                <a:ext cx="816" cy="809"/>
                <a:chOff x="4423" y="2887"/>
                <a:chExt cx="809" cy="809"/>
              </a:xfrm>
            </p:grpSpPr>
            <p:sp>
              <p:nvSpPr>
                <p:cNvPr id="19668" name="Freeform 152"/>
                <p:cNvSpPr>
                  <a:spLocks/>
                </p:cNvSpPr>
                <p:nvPr/>
              </p:nvSpPr>
              <p:spPr bwMode="auto">
                <a:xfrm>
                  <a:off x="4423" y="2887"/>
                  <a:ext cx="809" cy="809"/>
                </a:xfrm>
                <a:custGeom>
                  <a:avLst/>
                  <a:gdLst>
                    <a:gd name="T0" fmla="*/ 446 w 809"/>
                    <a:gd name="T1" fmla="*/ 2 h 809"/>
                    <a:gd name="T2" fmla="*/ 505 w 809"/>
                    <a:gd name="T3" fmla="*/ 14 h 809"/>
                    <a:gd name="T4" fmla="*/ 561 w 809"/>
                    <a:gd name="T5" fmla="*/ 33 h 809"/>
                    <a:gd name="T6" fmla="*/ 614 w 809"/>
                    <a:gd name="T7" fmla="*/ 59 h 809"/>
                    <a:gd name="T8" fmla="*/ 661 w 809"/>
                    <a:gd name="T9" fmla="*/ 93 h 809"/>
                    <a:gd name="T10" fmla="*/ 704 w 809"/>
                    <a:gd name="T11" fmla="*/ 133 h 809"/>
                    <a:gd name="T12" fmla="*/ 739 w 809"/>
                    <a:gd name="T13" fmla="*/ 179 h 809"/>
                    <a:gd name="T14" fmla="*/ 769 w 809"/>
                    <a:gd name="T15" fmla="*/ 229 h 809"/>
                    <a:gd name="T16" fmla="*/ 791 w 809"/>
                    <a:gd name="T17" fmla="*/ 285 h 809"/>
                    <a:gd name="T18" fmla="*/ 804 w 809"/>
                    <a:gd name="T19" fmla="*/ 343 h 809"/>
                    <a:gd name="T20" fmla="*/ 809 w 809"/>
                    <a:gd name="T21" fmla="*/ 405 h 809"/>
                    <a:gd name="T22" fmla="*/ 804 w 809"/>
                    <a:gd name="T23" fmla="*/ 466 h 809"/>
                    <a:gd name="T24" fmla="*/ 791 w 809"/>
                    <a:gd name="T25" fmla="*/ 524 h 809"/>
                    <a:gd name="T26" fmla="*/ 769 w 809"/>
                    <a:gd name="T27" fmla="*/ 580 h 809"/>
                    <a:gd name="T28" fmla="*/ 739 w 809"/>
                    <a:gd name="T29" fmla="*/ 630 h 809"/>
                    <a:gd name="T30" fmla="*/ 704 w 809"/>
                    <a:gd name="T31" fmla="*/ 676 h 809"/>
                    <a:gd name="T32" fmla="*/ 661 w 809"/>
                    <a:gd name="T33" fmla="*/ 716 h 809"/>
                    <a:gd name="T34" fmla="*/ 614 w 809"/>
                    <a:gd name="T35" fmla="*/ 750 h 809"/>
                    <a:gd name="T36" fmla="*/ 561 w 809"/>
                    <a:gd name="T37" fmla="*/ 776 h 809"/>
                    <a:gd name="T38" fmla="*/ 505 w 809"/>
                    <a:gd name="T39" fmla="*/ 795 h 809"/>
                    <a:gd name="T40" fmla="*/ 446 w 809"/>
                    <a:gd name="T41" fmla="*/ 807 h 809"/>
                    <a:gd name="T42" fmla="*/ 384 w 809"/>
                    <a:gd name="T43" fmla="*/ 809 h 809"/>
                    <a:gd name="T44" fmla="*/ 323 w 809"/>
                    <a:gd name="T45" fmla="*/ 800 h 809"/>
                    <a:gd name="T46" fmla="*/ 266 w 809"/>
                    <a:gd name="T47" fmla="*/ 784 h 809"/>
                    <a:gd name="T48" fmla="*/ 213 w 809"/>
                    <a:gd name="T49" fmla="*/ 760 h 809"/>
                    <a:gd name="T50" fmla="*/ 163 w 809"/>
                    <a:gd name="T51" fmla="*/ 728 h 809"/>
                    <a:gd name="T52" fmla="*/ 118 w 809"/>
                    <a:gd name="T53" fmla="*/ 691 h 809"/>
                    <a:gd name="T54" fmla="*/ 81 w 809"/>
                    <a:gd name="T55" fmla="*/ 646 h 809"/>
                    <a:gd name="T56" fmla="*/ 49 w 809"/>
                    <a:gd name="T57" fmla="*/ 596 h 809"/>
                    <a:gd name="T58" fmla="*/ 25 w 809"/>
                    <a:gd name="T59" fmla="*/ 543 h 809"/>
                    <a:gd name="T60" fmla="*/ 9 w 809"/>
                    <a:gd name="T61" fmla="*/ 486 h 809"/>
                    <a:gd name="T62" fmla="*/ 0 w 809"/>
                    <a:gd name="T63" fmla="*/ 425 h 809"/>
                    <a:gd name="T64" fmla="*/ 2 w 809"/>
                    <a:gd name="T65" fmla="*/ 363 h 809"/>
                    <a:gd name="T66" fmla="*/ 14 w 809"/>
                    <a:gd name="T67" fmla="*/ 304 h 809"/>
                    <a:gd name="T68" fmla="*/ 33 w 809"/>
                    <a:gd name="T69" fmla="*/ 248 h 809"/>
                    <a:gd name="T70" fmla="*/ 59 w 809"/>
                    <a:gd name="T71" fmla="*/ 195 h 809"/>
                    <a:gd name="T72" fmla="*/ 93 w 809"/>
                    <a:gd name="T73" fmla="*/ 148 h 809"/>
                    <a:gd name="T74" fmla="*/ 133 w 809"/>
                    <a:gd name="T75" fmla="*/ 105 h 809"/>
                    <a:gd name="T76" fmla="*/ 179 w 809"/>
                    <a:gd name="T77" fmla="*/ 70 h 809"/>
                    <a:gd name="T78" fmla="*/ 229 w 809"/>
                    <a:gd name="T79" fmla="*/ 40 h 809"/>
                    <a:gd name="T80" fmla="*/ 285 w 809"/>
                    <a:gd name="T81" fmla="*/ 18 h 809"/>
                    <a:gd name="T82" fmla="*/ 343 w 809"/>
                    <a:gd name="T83" fmla="*/ 5 h 809"/>
                    <a:gd name="T84" fmla="*/ 405 w 809"/>
                    <a:gd name="T85" fmla="*/ 0 h 80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809"/>
                    <a:gd name="T130" fmla="*/ 0 h 809"/>
                    <a:gd name="T131" fmla="*/ 809 w 809"/>
                    <a:gd name="T132" fmla="*/ 809 h 80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809" h="809">
                      <a:moveTo>
                        <a:pt x="405" y="0"/>
                      </a:moveTo>
                      <a:lnTo>
                        <a:pt x="425" y="0"/>
                      </a:lnTo>
                      <a:lnTo>
                        <a:pt x="446" y="2"/>
                      </a:lnTo>
                      <a:lnTo>
                        <a:pt x="466" y="5"/>
                      </a:lnTo>
                      <a:lnTo>
                        <a:pt x="486" y="9"/>
                      </a:lnTo>
                      <a:lnTo>
                        <a:pt x="505" y="14"/>
                      </a:lnTo>
                      <a:lnTo>
                        <a:pt x="524" y="18"/>
                      </a:lnTo>
                      <a:lnTo>
                        <a:pt x="543" y="25"/>
                      </a:lnTo>
                      <a:lnTo>
                        <a:pt x="561" y="33"/>
                      </a:lnTo>
                      <a:lnTo>
                        <a:pt x="580" y="40"/>
                      </a:lnTo>
                      <a:lnTo>
                        <a:pt x="596" y="49"/>
                      </a:lnTo>
                      <a:lnTo>
                        <a:pt x="614" y="59"/>
                      </a:lnTo>
                      <a:lnTo>
                        <a:pt x="630" y="70"/>
                      </a:lnTo>
                      <a:lnTo>
                        <a:pt x="646" y="81"/>
                      </a:lnTo>
                      <a:lnTo>
                        <a:pt x="661" y="93"/>
                      </a:lnTo>
                      <a:lnTo>
                        <a:pt x="676" y="105"/>
                      </a:lnTo>
                      <a:lnTo>
                        <a:pt x="691" y="118"/>
                      </a:lnTo>
                      <a:lnTo>
                        <a:pt x="704" y="133"/>
                      </a:lnTo>
                      <a:lnTo>
                        <a:pt x="716" y="148"/>
                      </a:lnTo>
                      <a:lnTo>
                        <a:pt x="728" y="163"/>
                      </a:lnTo>
                      <a:lnTo>
                        <a:pt x="739" y="179"/>
                      </a:lnTo>
                      <a:lnTo>
                        <a:pt x="750" y="195"/>
                      </a:lnTo>
                      <a:lnTo>
                        <a:pt x="760" y="213"/>
                      </a:lnTo>
                      <a:lnTo>
                        <a:pt x="769" y="229"/>
                      </a:lnTo>
                      <a:lnTo>
                        <a:pt x="776" y="248"/>
                      </a:lnTo>
                      <a:lnTo>
                        <a:pt x="784" y="266"/>
                      </a:lnTo>
                      <a:lnTo>
                        <a:pt x="791" y="285"/>
                      </a:lnTo>
                      <a:lnTo>
                        <a:pt x="795" y="304"/>
                      </a:lnTo>
                      <a:lnTo>
                        <a:pt x="800" y="323"/>
                      </a:lnTo>
                      <a:lnTo>
                        <a:pt x="804" y="343"/>
                      </a:lnTo>
                      <a:lnTo>
                        <a:pt x="807" y="363"/>
                      </a:lnTo>
                      <a:lnTo>
                        <a:pt x="809" y="384"/>
                      </a:lnTo>
                      <a:lnTo>
                        <a:pt x="809" y="405"/>
                      </a:lnTo>
                      <a:lnTo>
                        <a:pt x="809" y="425"/>
                      </a:lnTo>
                      <a:lnTo>
                        <a:pt x="807" y="446"/>
                      </a:lnTo>
                      <a:lnTo>
                        <a:pt x="804" y="466"/>
                      </a:lnTo>
                      <a:lnTo>
                        <a:pt x="800" y="486"/>
                      </a:lnTo>
                      <a:lnTo>
                        <a:pt x="795" y="505"/>
                      </a:lnTo>
                      <a:lnTo>
                        <a:pt x="791" y="524"/>
                      </a:lnTo>
                      <a:lnTo>
                        <a:pt x="784" y="543"/>
                      </a:lnTo>
                      <a:lnTo>
                        <a:pt x="776" y="561"/>
                      </a:lnTo>
                      <a:lnTo>
                        <a:pt x="769" y="580"/>
                      </a:lnTo>
                      <a:lnTo>
                        <a:pt x="760" y="596"/>
                      </a:lnTo>
                      <a:lnTo>
                        <a:pt x="750" y="614"/>
                      </a:lnTo>
                      <a:lnTo>
                        <a:pt x="739" y="630"/>
                      </a:lnTo>
                      <a:lnTo>
                        <a:pt x="728" y="646"/>
                      </a:lnTo>
                      <a:lnTo>
                        <a:pt x="716" y="661"/>
                      </a:lnTo>
                      <a:lnTo>
                        <a:pt x="704" y="676"/>
                      </a:lnTo>
                      <a:lnTo>
                        <a:pt x="691" y="691"/>
                      </a:lnTo>
                      <a:lnTo>
                        <a:pt x="676" y="704"/>
                      </a:lnTo>
                      <a:lnTo>
                        <a:pt x="661" y="716"/>
                      </a:lnTo>
                      <a:lnTo>
                        <a:pt x="646" y="728"/>
                      </a:lnTo>
                      <a:lnTo>
                        <a:pt x="630" y="739"/>
                      </a:lnTo>
                      <a:lnTo>
                        <a:pt x="614" y="750"/>
                      </a:lnTo>
                      <a:lnTo>
                        <a:pt x="596" y="760"/>
                      </a:lnTo>
                      <a:lnTo>
                        <a:pt x="580" y="769"/>
                      </a:lnTo>
                      <a:lnTo>
                        <a:pt x="561" y="776"/>
                      </a:lnTo>
                      <a:lnTo>
                        <a:pt x="543" y="784"/>
                      </a:lnTo>
                      <a:lnTo>
                        <a:pt x="524" y="791"/>
                      </a:lnTo>
                      <a:lnTo>
                        <a:pt x="505" y="795"/>
                      </a:lnTo>
                      <a:lnTo>
                        <a:pt x="486" y="800"/>
                      </a:lnTo>
                      <a:lnTo>
                        <a:pt x="466" y="804"/>
                      </a:lnTo>
                      <a:lnTo>
                        <a:pt x="446" y="807"/>
                      </a:lnTo>
                      <a:lnTo>
                        <a:pt x="425" y="809"/>
                      </a:lnTo>
                      <a:lnTo>
                        <a:pt x="405" y="809"/>
                      </a:lnTo>
                      <a:lnTo>
                        <a:pt x="384" y="809"/>
                      </a:lnTo>
                      <a:lnTo>
                        <a:pt x="363" y="807"/>
                      </a:lnTo>
                      <a:lnTo>
                        <a:pt x="343" y="804"/>
                      </a:lnTo>
                      <a:lnTo>
                        <a:pt x="323" y="800"/>
                      </a:lnTo>
                      <a:lnTo>
                        <a:pt x="304" y="795"/>
                      </a:lnTo>
                      <a:lnTo>
                        <a:pt x="285" y="791"/>
                      </a:lnTo>
                      <a:lnTo>
                        <a:pt x="266" y="784"/>
                      </a:lnTo>
                      <a:lnTo>
                        <a:pt x="248" y="776"/>
                      </a:lnTo>
                      <a:lnTo>
                        <a:pt x="229" y="769"/>
                      </a:lnTo>
                      <a:lnTo>
                        <a:pt x="213" y="760"/>
                      </a:lnTo>
                      <a:lnTo>
                        <a:pt x="195" y="750"/>
                      </a:lnTo>
                      <a:lnTo>
                        <a:pt x="179" y="739"/>
                      </a:lnTo>
                      <a:lnTo>
                        <a:pt x="163" y="728"/>
                      </a:lnTo>
                      <a:lnTo>
                        <a:pt x="148" y="716"/>
                      </a:lnTo>
                      <a:lnTo>
                        <a:pt x="133" y="704"/>
                      </a:lnTo>
                      <a:lnTo>
                        <a:pt x="118" y="691"/>
                      </a:lnTo>
                      <a:lnTo>
                        <a:pt x="105" y="676"/>
                      </a:lnTo>
                      <a:lnTo>
                        <a:pt x="93" y="661"/>
                      </a:lnTo>
                      <a:lnTo>
                        <a:pt x="81" y="646"/>
                      </a:lnTo>
                      <a:lnTo>
                        <a:pt x="70" y="630"/>
                      </a:lnTo>
                      <a:lnTo>
                        <a:pt x="59" y="614"/>
                      </a:lnTo>
                      <a:lnTo>
                        <a:pt x="49" y="596"/>
                      </a:lnTo>
                      <a:lnTo>
                        <a:pt x="40" y="580"/>
                      </a:lnTo>
                      <a:lnTo>
                        <a:pt x="33" y="561"/>
                      </a:lnTo>
                      <a:lnTo>
                        <a:pt x="25" y="543"/>
                      </a:lnTo>
                      <a:lnTo>
                        <a:pt x="18" y="524"/>
                      </a:lnTo>
                      <a:lnTo>
                        <a:pt x="14" y="505"/>
                      </a:lnTo>
                      <a:lnTo>
                        <a:pt x="9" y="486"/>
                      </a:lnTo>
                      <a:lnTo>
                        <a:pt x="5" y="466"/>
                      </a:lnTo>
                      <a:lnTo>
                        <a:pt x="2" y="446"/>
                      </a:lnTo>
                      <a:lnTo>
                        <a:pt x="0" y="425"/>
                      </a:lnTo>
                      <a:lnTo>
                        <a:pt x="0" y="405"/>
                      </a:lnTo>
                      <a:lnTo>
                        <a:pt x="0" y="384"/>
                      </a:lnTo>
                      <a:lnTo>
                        <a:pt x="2" y="363"/>
                      </a:lnTo>
                      <a:lnTo>
                        <a:pt x="5" y="343"/>
                      </a:lnTo>
                      <a:lnTo>
                        <a:pt x="9" y="323"/>
                      </a:lnTo>
                      <a:lnTo>
                        <a:pt x="14" y="304"/>
                      </a:lnTo>
                      <a:lnTo>
                        <a:pt x="18" y="285"/>
                      </a:lnTo>
                      <a:lnTo>
                        <a:pt x="25" y="266"/>
                      </a:lnTo>
                      <a:lnTo>
                        <a:pt x="33" y="248"/>
                      </a:lnTo>
                      <a:lnTo>
                        <a:pt x="40" y="229"/>
                      </a:lnTo>
                      <a:lnTo>
                        <a:pt x="49" y="213"/>
                      </a:lnTo>
                      <a:lnTo>
                        <a:pt x="59" y="195"/>
                      </a:lnTo>
                      <a:lnTo>
                        <a:pt x="70" y="179"/>
                      </a:lnTo>
                      <a:lnTo>
                        <a:pt x="81" y="163"/>
                      </a:lnTo>
                      <a:lnTo>
                        <a:pt x="93" y="148"/>
                      </a:lnTo>
                      <a:lnTo>
                        <a:pt x="105" y="133"/>
                      </a:lnTo>
                      <a:lnTo>
                        <a:pt x="118" y="118"/>
                      </a:lnTo>
                      <a:lnTo>
                        <a:pt x="133" y="105"/>
                      </a:lnTo>
                      <a:lnTo>
                        <a:pt x="148" y="93"/>
                      </a:lnTo>
                      <a:lnTo>
                        <a:pt x="163" y="81"/>
                      </a:lnTo>
                      <a:lnTo>
                        <a:pt x="179" y="70"/>
                      </a:lnTo>
                      <a:lnTo>
                        <a:pt x="195" y="59"/>
                      </a:lnTo>
                      <a:lnTo>
                        <a:pt x="213" y="49"/>
                      </a:lnTo>
                      <a:lnTo>
                        <a:pt x="229" y="40"/>
                      </a:lnTo>
                      <a:lnTo>
                        <a:pt x="248" y="33"/>
                      </a:lnTo>
                      <a:lnTo>
                        <a:pt x="266" y="25"/>
                      </a:lnTo>
                      <a:lnTo>
                        <a:pt x="285" y="18"/>
                      </a:lnTo>
                      <a:lnTo>
                        <a:pt x="304" y="14"/>
                      </a:lnTo>
                      <a:lnTo>
                        <a:pt x="323" y="9"/>
                      </a:lnTo>
                      <a:lnTo>
                        <a:pt x="343" y="5"/>
                      </a:lnTo>
                      <a:lnTo>
                        <a:pt x="363" y="2"/>
                      </a:lnTo>
                      <a:lnTo>
                        <a:pt x="384" y="0"/>
                      </a:lnTo>
                      <a:lnTo>
                        <a:pt x="405" y="0"/>
                      </a:lnTo>
                    </a:path>
                  </a:pathLst>
                </a:custGeom>
                <a:solidFill>
                  <a:srgbClr val="FF000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91429" tIns="45715" rIns="91429" bIns="45715"/>
                <a:lstStyle/>
                <a:p>
                  <a:endParaRPr lang="ru-RU"/>
                </a:p>
              </p:txBody>
            </p:sp>
            <p:sp>
              <p:nvSpPr>
                <p:cNvPr id="19669" name="Freeform 153"/>
                <p:cNvSpPr>
                  <a:spLocks/>
                </p:cNvSpPr>
                <p:nvPr/>
              </p:nvSpPr>
              <p:spPr bwMode="auto">
                <a:xfrm>
                  <a:off x="4456" y="2921"/>
                  <a:ext cx="745" cy="745"/>
                </a:xfrm>
                <a:custGeom>
                  <a:avLst/>
                  <a:gdLst>
                    <a:gd name="T0" fmla="*/ 411 w 745"/>
                    <a:gd name="T1" fmla="*/ 2 h 745"/>
                    <a:gd name="T2" fmla="*/ 466 w 745"/>
                    <a:gd name="T3" fmla="*/ 12 h 745"/>
                    <a:gd name="T4" fmla="*/ 518 w 745"/>
                    <a:gd name="T5" fmla="*/ 30 h 745"/>
                    <a:gd name="T6" fmla="*/ 566 w 745"/>
                    <a:gd name="T7" fmla="*/ 53 h 745"/>
                    <a:gd name="T8" fmla="*/ 609 w 745"/>
                    <a:gd name="T9" fmla="*/ 86 h 745"/>
                    <a:gd name="T10" fmla="*/ 649 w 745"/>
                    <a:gd name="T11" fmla="*/ 123 h 745"/>
                    <a:gd name="T12" fmla="*/ 681 w 745"/>
                    <a:gd name="T13" fmla="*/ 164 h 745"/>
                    <a:gd name="T14" fmla="*/ 708 w 745"/>
                    <a:gd name="T15" fmla="*/ 211 h 745"/>
                    <a:gd name="T16" fmla="*/ 728 w 745"/>
                    <a:gd name="T17" fmla="*/ 261 h 745"/>
                    <a:gd name="T18" fmla="*/ 740 w 745"/>
                    <a:gd name="T19" fmla="*/ 316 h 745"/>
                    <a:gd name="T20" fmla="*/ 745 w 745"/>
                    <a:gd name="T21" fmla="*/ 372 h 745"/>
                    <a:gd name="T22" fmla="*/ 740 w 745"/>
                    <a:gd name="T23" fmla="*/ 429 h 745"/>
                    <a:gd name="T24" fmla="*/ 728 w 745"/>
                    <a:gd name="T25" fmla="*/ 483 h 745"/>
                    <a:gd name="T26" fmla="*/ 708 w 745"/>
                    <a:gd name="T27" fmla="*/ 534 h 745"/>
                    <a:gd name="T28" fmla="*/ 681 w 745"/>
                    <a:gd name="T29" fmla="*/ 580 h 745"/>
                    <a:gd name="T30" fmla="*/ 649 w 745"/>
                    <a:gd name="T31" fmla="*/ 623 h 745"/>
                    <a:gd name="T32" fmla="*/ 609 w 745"/>
                    <a:gd name="T33" fmla="*/ 660 h 745"/>
                    <a:gd name="T34" fmla="*/ 566 w 745"/>
                    <a:gd name="T35" fmla="*/ 691 h 745"/>
                    <a:gd name="T36" fmla="*/ 518 w 745"/>
                    <a:gd name="T37" fmla="*/ 716 h 745"/>
                    <a:gd name="T38" fmla="*/ 466 w 745"/>
                    <a:gd name="T39" fmla="*/ 733 h 745"/>
                    <a:gd name="T40" fmla="*/ 411 w 745"/>
                    <a:gd name="T41" fmla="*/ 744 h 745"/>
                    <a:gd name="T42" fmla="*/ 354 w 745"/>
                    <a:gd name="T43" fmla="*/ 745 h 745"/>
                    <a:gd name="T44" fmla="*/ 298 w 745"/>
                    <a:gd name="T45" fmla="*/ 738 h 745"/>
                    <a:gd name="T46" fmla="*/ 245 w 745"/>
                    <a:gd name="T47" fmla="*/ 723 h 745"/>
                    <a:gd name="T48" fmla="*/ 196 w 745"/>
                    <a:gd name="T49" fmla="*/ 699 h 745"/>
                    <a:gd name="T50" fmla="*/ 150 w 745"/>
                    <a:gd name="T51" fmla="*/ 671 h 745"/>
                    <a:gd name="T52" fmla="*/ 109 w 745"/>
                    <a:gd name="T53" fmla="*/ 636 h 745"/>
                    <a:gd name="T54" fmla="*/ 74 w 745"/>
                    <a:gd name="T55" fmla="*/ 595 h 745"/>
                    <a:gd name="T56" fmla="*/ 46 w 745"/>
                    <a:gd name="T57" fmla="*/ 550 h 745"/>
                    <a:gd name="T58" fmla="*/ 23 w 745"/>
                    <a:gd name="T59" fmla="*/ 500 h 745"/>
                    <a:gd name="T60" fmla="*/ 7 w 745"/>
                    <a:gd name="T61" fmla="*/ 447 h 745"/>
                    <a:gd name="T62" fmla="*/ 0 w 745"/>
                    <a:gd name="T63" fmla="*/ 391 h 745"/>
                    <a:gd name="T64" fmla="*/ 1 w 745"/>
                    <a:gd name="T65" fmla="*/ 335 h 745"/>
                    <a:gd name="T66" fmla="*/ 12 w 745"/>
                    <a:gd name="T67" fmla="*/ 279 h 745"/>
                    <a:gd name="T68" fmla="*/ 29 w 745"/>
                    <a:gd name="T69" fmla="*/ 227 h 745"/>
                    <a:gd name="T70" fmla="*/ 54 w 745"/>
                    <a:gd name="T71" fmla="*/ 180 h 745"/>
                    <a:gd name="T72" fmla="*/ 85 w 745"/>
                    <a:gd name="T73" fmla="*/ 136 h 745"/>
                    <a:gd name="T74" fmla="*/ 122 w 745"/>
                    <a:gd name="T75" fmla="*/ 98 h 745"/>
                    <a:gd name="T76" fmla="*/ 165 w 745"/>
                    <a:gd name="T77" fmla="*/ 64 h 745"/>
                    <a:gd name="T78" fmla="*/ 211 w 745"/>
                    <a:gd name="T79" fmla="*/ 37 h 745"/>
                    <a:gd name="T80" fmla="*/ 262 w 745"/>
                    <a:gd name="T81" fmla="*/ 17 h 745"/>
                    <a:gd name="T82" fmla="*/ 315 w 745"/>
                    <a:gd name="T83" fmla="*/ 5 h 745"/>
                    <a:gd name="T84" fmla="*/ 373 w 745"/>
                    <a:gd name="T85" fmla="*/ 0 h 745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45"/>
                    <a:gd name="T130" fmla="*/ 0 h 745"/>
                    <a:gd name="T131" fmla="*/ 745 w 745"/>
                    <a:gd name="T132" fmla="*/ 745 h 745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45" h="745">
                      <a:moveTo>
                        <a:pt x="373" y="0"/>
                      </a:moveTo>
                      <a:lnTo>
                        <a:pt x="392" y="0"/>
                      </a:lnTo>
                      <a:lnTo>
                        <a:pt x="411" y="2"/>
                      </a:lnTo>
                      <a:lnTo>
                        <a:pt x="429" y="5"/>
                      </a:lnTo>
                      <a:lnTo>
                        <a:pt x="448" y="8"/>
                      </a:lnTo>
                      <a:lnTo>
                        <a:pt x="466" y="12"/>
                      </a:lnTo>
                      <a:lnTo>
                        <a:pt x="484" y="17"/>
                      </a:lnTo>
                      <a:lnTo>
                        <a:pt x="500" y="22"/>
                      </a:lnTo>
                      <a:lnTo>
                        <a:pt x="518" y="30"/>
                      </a:lnTo>
                      <a:lnTo>
                        <a:pt x="534" y="37"/>
                      </a:lnTo>
                      <a:lnTo>
                        <a:pt x="550" y="45"/>
                      </a:lnTo>
                      <a:lnTo>
                        <a:pt x="566" y="53"/>
                      </a:lnTo>
                      <a:lnTo>
                        <a:pt x="581" y="64"/>
                      </a:lnTo>
                      <a:lnTo>
                        <a:pt x="596" y="74"/>
                      </a:lnTo>
                      <a:lnTo>
                        <a:pt x="609" y="86"/>
                      </a:lnTo>
                      <a:lnTo>
                        <a:pt x="622" y="98"/>
                      </a:lnTo>
                      <a:lnTo>
                        <a:pt x="636" y="109"/>
                      </a:lnTo>
                      <a:lnTo>
                        <a:pt x="649" y="123"/>
                      </a:lnTo>
                      <a:lnTo>
                        <a:pt x="661" y="136"/>
                      </a:lnTo>
                      <a:lnTo>
                        <a:pt x="671" y="149"/>
                      </a:lnTo>
                      <a:lnTo>
                        <a:pt x="681" y="164"/>
                      </a:lnTo>
                      <a:lnTo>
                        <a:pt x="692" y="180"/>
                      </a:lnTo>
                      <a:lnTo>
                        <a:pt x="700" y="195"/>
                      </a:lnTo>
                      <a:lnTo>
                        <a:pt x="708" y="211"/>
                      </a:lnTo>
                      <a:lnTo>
                        <a:pt x="715" y="227"/>
                      </a:lnTo>
                      <a:lnTo>
                        <a:pt x="723" y="245"/>
                      </a:lnTo>
                      <a:lnTo>
                        <a:pt x="728" y="261"/>
                      </a:lnTo>
                      <a:lnTo>
                        <a:pt x="733" y="279"/>
                      </a:lnTo>
                      <a:lnTo>
                        <a:pt x="737" y="298"/>
                      </a:lnTo>
                      <a:lnTo>
                        <a:pt x="740" y="316"/>
                      </a:lnTo>
                      <a:lnTo>
                        <a:pt x="743" y="335"/>
                      </a:lnTo>
                      <a:lnTo>
                        <a:pt x="745" y="353"/>
                      </a:lnTo>
                      <a:lnTo>
                        <a:pt x="745" y="372"/>
                      </a:lnTo>
                      <a:lnTo>
                        <a:pt x="745" y="391"/>
                      </a:lnTo>
                      <a:lnTo>
                        <a:pt x="743" y="410"/>
                      </a:lnTo>
                      <a:lnTo>
                        <a:pt x="740" y="429"/>
                      </a:lnTo>
                      <a:lnTo>
                        <a:pt x="737" y="447"/>
                      </a:lnTo>
                      <a:lnTo>
                        <a:pt x="733" y="465"/>
                      </a:lnTo>
                      <a:lnTo>
                        <a:pt x="728" y="483"/>
                      </a:lnTo>
                      <a:lnTo>
                        <a:pt x="723" y="500"/>
                      </a:lnTo>
                      <a:lnTo>
                        <a:pt x="715" y="518"/>
                      </a:lnTo>
                      <a:lnTo>
                        <a:pt x="708" y="534"/>
                      </a:lnTo>
                      <a:lnTo>
                        <a:pt x="700" y="550"/>
                      </a:lnTo>
                      <a:lnTo>
                        <a:pt x="692" y="565"/>
                      </a:lnTo>
                      <a:lnTo>
                        <a:pt x="681" y="580"/>
                      </a:lnTo>
                      <a:lnTo>
                        <a:pt x="671" y="595"/>
                      </a:lnTo>
                      <a:lnTo>
                        <a:pt x="661" y="609"/>
                      </a:lnTo>
                      <a:lnTo>
                        <a:pt x="649" y="623"/>
                      </a:lnTo>
                      <a:lnTo>
                        <a:pt x="636" y="636"/>
                      </a:lnTo>
                      <a:lnTo>
                        <a:pt x="622" y="648"/>
                      </a:lnTo>
                      <a:lnTo>
                        <a:pt x="609" y="660"/>
                      </a:lnTo>
                      <a:lnTo>
                        <a:pt x="596" y="671"/>
                      </a:lnTo>
                      <a:lnTo>
                        <a:pt x="581" y="682"/>
                      </a:lnTo>
                      <a:lnTo>
                        <a:pt x="566" y="691"/>
                      </a:lnTo>
                      <a:lnTo>
                        <a:pt x="550" y="699"/>
                      </a:lnTo>
                      <a:lnTo>
                        <a:pt x="534" y="708"/>
                      </a:lnTo>
                      <a:lnTo>
                        <a:pt x="518" y="716"/>
                      </a:lnTo>
                      <a:lnTo>
                        <a:pt x="500" y="723"/>
                      </a:lnTo>
                      <a:lnTo>
                        <a:pt x="484" y="729"/>
                      </a:lnTo>
                      <a:lnTo>
                        <a:pt x="466" y="733"/>
                      </a:lnTo>
                      <a:lnTo>
                        <a:pt x="448" y="738"/>
                      </a:lnTo>
                      <a:lnTo>
                        <a:pt x="429" y="741"/>
                      </a:lnTo>
                      <a:lnTo>
                        <a:pt x="411" y="744"/>
                      </a:lnTo>
                      <a:lnTo>
                        <a:pt x="392" y="745"/>
                      </a:lnTo>
                      <a:lnTo>
                        <a:pt x="373" y="745"/>
                      </a:lnTo>
                      <a:lnTo>
                        <a:pt x="354" y="745"/>
                      </a:lnTo>
                      <a:lnTo>
                        <a:pt x="335" y="744"/>
                      </a:lnTo>
                      <a:lnTo>
                        <a:pt x="315" y="741"/>
                      </a:lnTo>
                      <a:lnTo>
                        <a:pt x="298" y="738"/>
                      </a:lnTo>
                      <a:lnTo>
                        <a:pt x="280" y="733"/>
                      </a:lnTo>
                      <a:lnTo>
                        <a:pt x="262" y="729"/>
                      </a:lnTo>
                      <a:lnTo>
                        <a:pt x="245" y="723"/>
                      </a:lnTo>
                      <a:lnTo>
                        <a:pt x="228" y="716"/>
                      </a:lnTo>
                      <a:lnTo>
                        <a:pt x="211" y="708"/>
                      </a:lnTo>
                      <a:lnTo>
                        <a:pt x="196" y="699"/>
                      </a:lnTo>
                      <a:lnTo>
                        <a:pt x="180" y="691"/>
                      </a:lnTo>
                      <a:lnTo>
                        <a:pt x="165" y="682"/>
                      </a:lnTo>
                      <a:lnTo>
                        <a:pt x="150" y="671"/>
                      </a:lnTo>
                      <a:lnTo>
                        <a:pt x="136" y="660"/>
                      </a:lnTo>
                      <a:lnTo>
                        <a:pt x="122" y="648"/>
                      </a:lnTo>
                      <a:lnTo>
                        <a:pt x="109" y="636"/>
                      </a:lnTo>
                      <a:lnTo>
                        <a:pt x="97" y="623"/>
                      </a:lnTo>
                      <a:lnTo>
                        <a:pt x="85" y="609"/>
                      </a:lnTo>
                      <a:lnTo>
                        <a:pt x="74" y="595"/>
                      </a:lnTo>
                      <a:lnTo>
                        <a:pt x="63" y="580"/>
                      </a:lnTo>
                      <a:lnTo>
                        <a:pt x="54" y="565"/>
                      </a:lnTo>
                      <a:lnTo>
                        <a:pt x="46" y="550"/>
                      </a:lnTo>
                      <a:lnTo>
                        <a:pt x="37" y="534"/>
                      </a:lnTo>
                      <a:lnTo>
                        <a:pt x="29" y="518"/>
                      </a:lnTo>
                      <a:lnTo>
                        <a:pt x="23" y="500"/>
                      </a:lnTo>
                      <a:lnTo>
                        <a:pt x="18" y="483"/>
                      </a:lnTo>
                      <a:lnTo>
                        <a:pt x="12" y="465"/>
                      </a:lnTo>
                      <a:lnTo>
                        <a:pt x="7" y="447"/>
                      </a:lnTo>
                      <a:lnTo>
                        <a:pt x="4" y="429"/>
                      </a:lnTo>
                      <a:lnTo>
                        <a:pt x="1" y="410"/>
                      </a:lnTo>
                      <a:lnTo>
                        <a:pt x="0" y="391"/>
                      </a:lnTo>
                      <a:lnTo>
                        <a:pt x="0" y="372"/>
                      </a:lnTo>
                      <a:lnTo>
                        <a:pt x="0" y="353"/>
                      </a:lnTo>
                      <a:lnTo>
                        <a:pt x="1" y="335"/>
                      </a:lnTo>
                      <a:lnTo>
                        <a:pt x="4" y="316"/>
                      </a:lnTo>
                      <a:lnTo>
                        <a:pt x="7" y="298"/>
                      </a:lnTo>
                      <a:lnTo>
                        <a:pt x="12" y="279"/>
                      </a:lnTo>
                      <a:lnTo>
                        <a:pt x="18" y="261"/>
                      </a:lnTo>
                      <a:lnTo>
                        <a:pt x="23" y="245"/>
                      </a:lnTo>
                      <a:lnTo>
                        <a:pt x="29" y="227"/>
                      </a:lnTo>
                      <a:lnTo>
                        <a:pt x="37" y="211"/>
                      </a:lnTo>
                      <a:lnTo>
                        <a:pt x="46" y="195"/>
                      </a:lnTo>
                      <a:lnTo>
                        <a:pt x="54" y="180"/>
                      </a:lnTo>
                      <a:lnTo>
                        <a:pt x="63" y="164"/>
                      </a:lnTo>
                      <a:lnTo>
                        <a:pt x="74" y="149"/>
                      </a:lnTo>
                      <a:lnTo>
                        <a:pt x="85" y="136"/>
                      </a:lnTo>
                      <a:lnTo>
                        <a:pt x="97" y="123"/>
                      </a:lnTo>
                      <a:lnTo>
                        <a:pt x="109" y="109"/>
                      </a:lnTo>
                      <a:lnTo>
                        <a:pt x="122" y="98"/>
                      </a:lnTo>
                      <a:lnTo>
                        <a:pt x="136" y="86"/>
                      </a:lnTo>
                      <a:lnTo>
                        <a:pt x="150" y="74"/>
                      </a:lnTo>
                      <a:lnTo>
                        <a:pt x="165" y="64"/>
                      </a:lnTo>
                      <a:lnTo>
                        <a:pt x="180" y="53"/>
                      </a:lnTo>
                      <a:lnTo>
                        <a:pt x="196" y="45"/>
                      </a:lnTo>
                      <a:lnTo>
                        <a:pt x="211" y="37"/>
                      </a:lnTo>
                      <a:lnTo>
                        <a:pt x="228" y="30"/>
                      </a:lnTo>
                      <a:lnTo>
                        <a:pt x="245" y="22"/>
                      </a:lnTo>
                      <a:lnTo>
                        <a:pt x="262" y="17"/>
                      </a:lnTo>
                      <a:lnTo>
                        <a:pt x="280" y="12"/>
                      </a:lnTo>
                      <a:lnTo>
                        <a:pt x="298" y="8"/>
                      </a:lnTo>
                      <a:lnTo>
                        <a:pt x="315" y="5"/>
                      </a:lnTo>
                      <a:lnTo>
                        <a:pt x="335" y="2"/>
                      </a:lnTo>
                      <a:lnTo>
                        <a:pt x="354" y="0"/>
                      </a:lnTo>
                      <a:lnTo>
                        <a:pt x="373" y="0"/>
                      </a:lnTo>
                    </a:path>
                  </a:pathLst>
                </a:custGeom>
                <a:solidFill>
                  <a:schemeClr val="bg1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91429" tIns="45715" rIns="91429" bIns="45715"/>
                <a:lstStyle/>
                <a:p>
                  <a:endParaRPr lang="ru-RU"/>
                </a:p>
              </p:txBody>
            </p:sp>
          </p:grpSp>
          <p:pic>
            <p:nvPicPr>
              <p:cNvPr id="19667" name="Picture 154" descr="potop"/>
              <p:cNvPicPr>
                <a:picLocks noChangeAspect="1" noChangeArrowheads="1"/>
              </p:cNvPicPr>
              <p:nvPr/>
            </p:nvPicPr>
            <p:blipFill>
              <a:blip r:embed="rId7" cstate="print">
                <a:clrChange>
                  <a:clrFrom>
                    <a:srgbClr val="FFFFFF"/>
                  </a:clrFrom>
                  <a:clrTo>
                    <a:srgbClr val="FFFFFF">
                      <a:alpha val="0"/>
                    </a:srgbClr>
                  </a:clrTo>
                </a:clrChange>
              </a:blip>
              <a:srcRect/>
              <a:stretch>
                <a:fillRect/>
              </a:stretch>
            </p:blipFill>
            <p:spPr bwMode="auto">
              <a:xfrm>
                <a:off x="4416" y="3264"/>
                <a:ext cx="816" cy="43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</p:pic>
        </p:grpSp>
        <p:grpSp>
          <p:nvGrpSpPr>
            <p:cNvPr id="244" name="Group 97"/>
            <p:cNvGrpSpPr>
              <a:grpSpLocks/>
            </p:cNvGrpSpPr>
            <p:nvPr/>
          </p:nvGrpSpPr>
          <p:grpSpPr bwMode="auto">
            <a:xfrm>
              <a:off x="9615510" y="6157922"/>
              <a:ext cx="866775" cy="520700"/>
              <a:chOff x="-1137" y="1428"/>
              <a:chExt cx="441" cy="282"/>
            </a:xfrm>
          </p:grpSpPr>
          <p:grpSp>
            <p:nvGrpSpPr>
              <p:cNvPr id="245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47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00FFFF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6" name="Text Box 101"/>
              <p:cNvSpPr txBox="1">
                <a:spLocks noChangeArrowheads="1"/>
              </p:cNvSpPr>
              <p:nvPr/>
            </p:nvSpPr>
            <p:spPr bwMode="auto">
              <a:xfrm>
                <a:off x="-1137" y="1428"/>
                <a:ext cx="441" cy="14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1725"/>
                <a:r>
                  <a:rPr lang="ru-RU" sz="1000" b="1">
                    <a:solidFill>
                      <a:schemeClr val="tx1"/>
                    </a:solidFill>
                    <a:cs typeface="Times New Roman" pitchFamily="18" charset="0"/>
                  </a:rPr>
                  <a:t>ДПО</a:t>
                </a:r>
              </a:p>
            </p:txBody>
          </p:sp>
        </p:grpSp>
        <p:sp>
          <p:nvSpPr>
            <p:cNvPr id="249" name="Text Box 141"/>
            <p:cNvSpPr txBox="1">
              <a:spLocks noChangeArrowheads="1"/>
            </p:cNvSpPr>
            <p:nvPr/>
          </p:nvSpPr>
          <p:spPr bwMode="auto">
            <a:xfrm>
              <a:off x="10437855" y="6202373"/>
              <a:ext cx="2106613" cy="16927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252538">
                <a:spcBef>
                  <a:spcPct val="50000"/>
                </a:spcBef>
              </a:pP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- </a:t>
              </a:r>
              <a:r>
                <a:rPr lang="ru-RU" sz="1100" dirty="0" smtClean="0">
                  <a:solidFill>
                    <a:schemeClr val="tx1"/>
                  </a:solidFill>
                  <a:cs typeface="Times New Roman" pitchFamily="18" charset="0"/>
                </a:rPr>
                <a:t>Добровольная пожарная охрана</a:t>
              </a:r>
              <a:endParaRPr lang="ru-RU" sz="11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251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252" name="Rectangle 2"/>
          <p:cNvSpPr>
            <a:spLocks noChangeArrowheads="1"/>
          </p:cNvSpPr>
          <p:nvPr/>
        </p:nvSpPr>
        <p:spPr bwMode="auto">
          <a:xfrm>
            <a:off x="0" y="1085824"/>
            <a:ext cx="12801600" cy="50006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0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 с.п. </a:t>
            </a:r>
            <a:r>
              <a:rPr lang="ru-RU" sz="2000" dirty="0" smtClean="0">
                <a:solidFill>
                  <a:schemeClr val="tx1"/>
                </a:solidFill>
              </a:rPr>
              <a:t>Катар-Юрт</a:t>
            </a:r>
            <a:endParaRPr lang="ru-RU" sz="20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92"/>
          <p:cNvGrpSpPr>
            <a:grpSpLocks/>
          </p:cNvGrpSpPr>
          <p:nvPr/>
        </p:nvGrpSpPr>
        <p:grpSpPr bwMode="auto">
          <a:xfrm>
            <a:off x="895350" y="1052513"/>
            <a:ext cx="11734800" cy="8472487"/>
            <a:chOff x="895350" y="1052513"/>
            <a:chExt cx="11734800" cy="8472487"/>
          </a:xfrm>
        </p:grpSpPr>
        <p:sp>
          <p:nvSpPr>
            <p:cNvPr id="194" name="Полилиния 193"/>
            <p:cNvSpPr/>
            <p:nvPr/>
          </p:nvSpPr>
          <p:spPr>
            <a:xfrm>
              <a:off x="2571750" y="1852613"/>
              <a:ext cx="7315200" cy="7467600"/>
            </a:xfrm>
            <a:custGeom>
              <a:avLst/>
              <a:gdLst>
                <a:gd name="connsiteX0" fmla="*/ 7315200 w 7315200"/>
                <a:gd name="connsiteY0" fmla="*/ 0 h 7467600"/>
                <a:gd name="connsiteX1" fmla="*/ 6877050 w 7315200"/>
                <a:gd name="connsiteY1" fmla="*/ 1562100 h 7467600"/>
                <a:gd name="connsiteX2" fmla="*/ 4914900 w 7315200"/>
                <a:gd name="connsiteY2" fmla="*/ 3981450 h 7467600"/>
                <a:gd name="connsiteX3" fmla="*/ 4114800 w 7315200"/>
                <a:gd name="connsiteY3" fmla="*/ 4686300 h 7467600"/>
                <a:gd name="connsiteX4" fmla="*/ 3619500 w 7315200"/>
                <a:gd name="connsiteY4" fmla="*/ 5181600 h 7467600"/>
                <a:gd name="connsiteX5" fmla="*/ 1847850 w 7315200"/>
                <a:gd name="connsiteY5" fmla="*/ 5276850 h 7467600"/>
                <a:gd name="connsiteX6" fmla="*/ 0 w 7315200"/>
                <a:gd name="connsiteY6" fmla="*/ 7467600 h 746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15200" h="7467600">
                  <a:moveTo>
                    <a:pt x="7315200" y="0"/>
                  </a:moveTo>
                  <a:cubicBezTo>
                    <a:pt x="7296150" y="449262"/>
                    <a:pt x="7277100" y="898525"/>
                    <a:pt x="6877050" y="1562100"/>
                  </a:cubicBezTo>
                  <a:cubicBezTo>
                    <a:pt x="6477000" y="2225675"/>
                    <a:pt x="5375275" y="3460750"/>
                    <a:pt x="4914900" y="3981450"/>
                  </a:cubicBezTo>
                  <a:cubicBezTo>
                    <a:pt x="4454525" y="4502150"/>
                    <a:pt x="4330700" y="4486275"/>
                    <a:pt x="4114800" y="4686300"/>
                  </a:cubicBezTo>
                  <a:cubicBezTo>
                    <a:pt x="3898900" y="4886325"/>
                    <a:pt x="3997325" y="5083175"/>
                    <a:pt x="3619500" y="5181600"/>
                  </a:cubicBezTo>
                  <a:cubicBezTo>
                    <a:pt x="3241675" y="5280025"/>
                    <a:pt x="2451100" y="4895850"/>
                    <a:pt x="1847850" y="5276850"/>
                  </a:cubicBezTo>
                  <a:cubicBezTo>
                    <a:pt x="1244600" y="5657850"/>
                    <a:pt x="622300" y="6562725"/>
                    <a:pt x="0" y="7467600"/>
                  </a:cubicBezTo>
                </a:path>
              </a:pathLst>
            </a:custGeom>
            <a:ln w="190500">
              <a:solidFill>
                <a:srgbClr val="00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1543050" y="1052513"/>
              <a:ext cx="3257550" cy="2724150"/>
            </a:xfrm>
            <a:custGeom>
              <a:avLst/>
              <a:gdLst>
                <a:gd name="connsiteX0" fmla="*/ 3257550 w 3257550"/>
                <a:gd name="connsiteY0" fmla="*/ 0 h 2724150"/>
                <a:gd name="connsiteX1" fmla="*/ 3257550 w 3257550"/>
                <a:gd name="connsiteY1" fmla="*/ 247650 h 2724150"/>
                <a:gd name="connsiteX2" fmla="*/ 3124200 w 3257550"/>
                <a:gd name="connsiteY2" fmla="*/ 742950 h 2724150"/>
                <a:gd name="connsiteX3" fmla="*/ 3181350 w 3257550"/>
                <a:gd name="connsiteY3" fmla="*/ 1352550 h 2724150"/>
                <a:gd name="connsiteX4" fmla="*/ 2819400 w 3257550"/>
                <a:gd name="connsiteY4" fmla="*/ 2476500 h 2724150"/>
                <a:gd name="connsiteX5" fmla="*/ 2305050 w 3257550"/>
                <a:gd name="connsiteY5" fmla="*/ 2324100 h 2724150"/>
                <a:gd name="connsiteX6" fmla="*/ 1790700 w 3257550"/>
                <a:gd name="connsiteY6" fmla="*/ 2381250 h 2724150"/>
                <a:gd name="connsiteX7" fmla="*/ 1276350 w 3257550"/>
                <a:gd name="connsiteY7" fmla="*/ 2609850 h 2724150"/>
                <a:gd name="connsiteX8" fmla="*/ 1066800 w 3257550"/>
                <a:gd name="connsiteY8" fmla="*/ 2724150 h 2724150"/>
                <a:gd name="connsiteX9" fmla="*/ 0 w 3257550"/>
                <a:gd name="connsiteY9" fmla="*/ 2724150 h 272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7550" h="2724150">
                  <a:moveTo>
                    <a:pt x="3257550" y="0"/>
                  </a:moveTo>
                  <a:lnTo>
                    <a:pt x="3257550" y="247650"/>
                  </a:lnTo>
                  <a:lnTo>
                    <a:pt x="3124200" y="742950"/>
                  </a:lnTo>
                  <a:lnTo>
                    <a:pt x="3181350" y="1352550"/>
                  </a:lnTo>
                  <a:lnTo>
                    <a:pt x="2819400" y="2476500"/>
                  </a:lnTo>
                  <a:lnTo>
                    <a:pt x="2305050" y="2324100"/>
                  </a:lnTo>
                  <a:lnTo>
                    <a:pt x="1790700" y="2381250"/>
                  </a:lnTo>
                  <a:lnTo>
                    <a:pt x="1276350" y="2609850"/>
                  </a:lnTo>
                  <a:lnTo>
                    <a:pt x="1066800" y="2724150"/>
                  </a:lnTo>
                  <a:lnTo>
                    <a:pt x="0" y="272415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6" name="Полилиния 195"/>
            <p:cNvSpPr/>
            <p:nvPr/>
          </p:nvSpPr>
          <p:spPr>
            <a:xfrm>
              <a:off x="1943100" y="3586163"/>
              <a:ext cx="1181100" cy="3505200"/>
            </a:xfrm>
            <a:custGeom>
              <a:avLst/>
              <a:gdLst>
                <a:gd name="connsiteX0" fmla="*/ 1104900 w 1181100"/>
                <a:gd name="connsiteY0" fmla="*/ 0 h 3505200"/>
                <a:gd name="connsiteX1" fmla="*/ 1181100 w 1181100"/>
                <a:gd name="connsiteY1" fmla="*/ 457200 h 3505200"/>
                <a:gd name="connsiteX2" fmla="*/ 0 w 1181100"/>
                <a:gd name="connsiteY2" fmla="*/ 3505200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1100" h="3505200">
                  <a:moveTo>
                    <a:pt x="1104900" y="0"/>
                  </a:moveTo>
                  <a:lnTo>
                    <a:pt x="1181100" y="457200"/>
                  </a:lnTo>
                  <a:lnTo>
                    <a:pt x="0" y="350520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7" name="Полилиния 196"/>
            <p:cNvSpPr/>
            <p:nvPr/>
          </p:nvSpPr>
          <p:spPr>
            <a:xfrm>
              <a:off x="1314450" y="4024313"/>
              <a:ext cx="3600450" cy="2743200"/>
            </a:xfrm>
            <a:custGeom>
              <a:avLst/>
              <a:gdLst>
                <a:gd name="connsiteX0" fmla="*/ 0 w 3600450"/>
                <a:gd name="connsiteY0" fmla="*/ 2019300 h 2743200"/>
                <a:gd name="connsiteX1" fmla="*/ 1085850 w 3600450"/>
                <a:gd name="connsiteY1" fmla="*/ 2076450 h 2743200"/>
                <a:gd name="connsiteX2" fmla="*/ 2362200 w 3600450"/>
                <a:gd name="connsiteY2" fmla="*/ 2743200 h 2743200"/>
                <a:gd name="connsiteX3" fmla="*/ 3600450 w 3600450"/>
                <a:gd name="connsiteY3" fmla="*/ 609600 h 2743200"/>
                <a:gd name="connsiteX4" fmla="*/ 1771650 w 3600450"/>
                <a:gd name="connsiteY4" fmla="*/ 0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450" h="2743200">
                  <a:moveTo>
                    <a:pt x="0" y="2019300"/>
                  </a:moveTo>
                  <a:lnTo>
                    <a:pt x="1085850" y="2076450"/>
                  </a:lnTo>
                  <a:lnTo>
                    <a:pt x="2362200" y="2743200"/>
                  </a:lnTo>
                  <a:lnTo>
                    <a:pt x="3600450" y="609600"/>
                  </a:lnTo>
                  <a:lnTo>
                    <a:pt x="1771650" y="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9" name="Полилиния 198"/>
            <p:cNvSpPr/>
            <p:nvPr/>
          </p:nvSpPr>
          <p:spPr>
            <a:xfrm>
              <a:off x="1714500" y="2767013"/>
              <a:ext cx="7029450" cy="5981700"/>
            </a:xfrm>
            <a:custGeom>
              <a:avLst/>
              <a:gdLst>
                <a:gd name="connsiteX0" fmla="*/ 0 w 7029450"/>
                <a:gd name="connsiteY0" fmla="*/ 5981700 h 5981700"/>
                <a:gd name="connsiteX1" fmla="*/ 2000250 w 7029450"/>
                <a:gd name="connsiteY1" fmla="*/ 3943350 h 5981700"/>
                <a:gd name="connsiteX2" fmla="*/ 3200400 w 7029450"/>
                <a:gd name="connsiteY2" fmla="*/ 1885950 h 5981700"/>
                <a:gd name="connsiteX3" fmla="*/ 3657600 w 7029450"/>
                <a:gd name="connsiteY3" fmla="*/ 1009650 h 5981700"/>
                <a:gd name="connsiteX4" fmla="*/ 3962400 w 7029450"/>
                <a:gd name="connsiteY4" fmla="*/ 1085850 h 5981700"/>
                <a:gd name="connsiteX5" fmla="*/ 4210050 w 7029450"/>
                <a:gd name="connsiteY5" fmla="*/ 1181100 h 5981700"/>
                <a:gd name="connsiteX6" fmla="*/ 4457700 w 7029450"/>
                <a:gd name="connsiteY6" fmla="*/ 1371600 h 5981700"/>
                <a:gd name="connsiteX7" fmla="*/ 4705350 w 7029450"/>
                <a:gd name="connsiteY7" fmla="*/ 1409700 h 5981700"/>
                <a:gd name="connsiteX8" fmla="*/ 5334000 w 7029450"/>
                <a:gd name="connsiteY8" fmla="*/ 1162050 h 5981700"/>
                <a:gd name="connsiteX9" fmla="*/ 6210300 w 7029450"/>
                <a:gd name="connsiteY9" fmla="*/ 342900 h 5981700"/>
                <a:gd name="connsiteX10" fmla="*/ 6610350 w 7029450"/>
                <a:gd name="connsiteY10" fmla="*/ 0 h 5981700"/>
                <a:gd name="connsiteX11" fmla="*/ 7029450 w 7029450"/>
                <a:gd name="connsiteY11" fmla="*/ 19050 h 5981700"/>
                <a:gd name="connsiteX12" fmla="*/ 6534150 w 7029450"/>
                <a:gd name="connsiteY12" fmla="*/ 704850 h 5981700"/>
                <a:gd name="connsiteX13" fmla="*/ 6000750 w 7029450"/>
                <a:gd name="connsiteY13" fmla="*/ 1524000 h 5981700"/>
                <a:gd name="connsiteX14" fmla="*/ 5638800 w 7029450"/>
                <a:gd name="connsiteY14" fmla="*/ 2133600 h 5981700"/>
                <a:gd name="connsiteX15" fmla="*/ 5410200 w 7029450"/>
                <a:gd name="connsiteY15" fmla="*/ 2038350 h 5981700"/>
                <a:gd name="connsiteX16" fmla="*/ 5048250 w 7029450"/>
                <a:gd name="connsiteY16" fmla="*/ 2533650 h 5981700"/>
                <a:gd name="connsiteX17" fmla="*/ 4914900 w 7029450"/>
                <a:gd name="connsiteY17" fmla="*/ 2990850 h 5981700"/>
                <a:gd name="connsiteX18" fmla="*/ 4343400 w 7029450"/>
                <a:gd name="connsiteY18" fmla="*/ 3790950 h 5981700"/>
                <a:gd name="connsiteX19" fmla="*/ 1981200 w 7029450"/>
                <a:gd name="connsiteY19" fmla="*/ 3962400 h 598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29450" h="5981700">
                  <a:moveTo>
                    <a:pt x="0" y="5981700"/>
                  </a:moveTo>
                  <a:lnTo>
                    <a:pt x="2000250" y="3943350"/>
                  </a:lnTo>
                  <a:lnTo>
                    <a:pt x="3200400" y="1885950"/>
                  </a:lnTo>
                  <a:lnTo>
                    <a:pt x="3657600" y="1009650"/>
                  </a:lnTo>
                  <a:lnTo>
                    <a:pt x="3962400" y="1085850"/>
                  </a:lnTo>
                  <a:lnTo>
                    <a:pt x="4210050" y="1181100"/>
                  </a:lnTo>
                  <a:lnTo>
                    <a:pt x="4457700" y="1371600"/>
                  </a:lnTo>
                  <a:lnTo>
                    <a:pt x="4705350" y="1409700"/>
                  </a:lnTo>
                  <a:lnTo>
                    <a:pt x="5334000" y="1162050"/>
                  </a:lnTo>
                  <a:lnTo>
                    <a:pt x="6210300" y="342900"/>
                  </a:lnTo>
                  <a:lnTo>
                    <a:pt x="6610350" y="0"/>
                  </a:lnTo>
                  <a:lnTo>
                    <a:pt x="7029450" y="19050"/>
                  </a:lnTo>
                  <a:lnTo>
                    <a:pt x="6534150" y="704850"/>
                  </a:lnTo>
                  <a:lnTo>
                    <a:pt x="6000750" y="1524000"/>
                  </a:lnTo>
                  <a:lnTo>
                    <a:pt x="5638800" y="2133600"/>
                  </a:lnTo>
                  <a:lnTo>
                    <a:pt x="5410200" y="2038350"/>
                  </a:lnTo>
                  <a:lnTo>
                    <a:pt x="5048250" y="2533650"/>
                  </a:lnTo>
                  <a:lnTo>
                    <a:pt x="4914900" y="2990850"/>
                  </a:lnTo>
                  <a:lnTo>
                    <a:pt x="4343400" y="3790950"/>
                  </a:lnTo>
                  <a:lnTo>
                    <a:pt x="1981200" y="396240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2895600" y="4157663"/>
              <a:ext cx="3295650" cy="952500"/>
            </a:xfrm>
            <a:custGeom>
              <a:avLst/>
              <a:gdLst>
                <a:gd name="connsiteX0" fmla="*/ 0 w 3295650"/>
                <a:gd name="connsiteY0" fmla="*/ 457200 h 952500"/>
                <a:gd name="connsiteX1" fmla="*/ 1162050 w 3295650"/>
                <a:gd name="connsiteY1" fmla="*/ 685800 h 952500"/>
                <a:gd name="connsiteX2" fmla="*/ 1771650 w 3295650"/>
                <a:gd name="connsiteY2" fmla="*/ 952500 h 952500"/>
                <a:gd name="connsiteX3" fmla="*/ 1905000 w 3295650"/>
                <a:gd name="connsiteY3" fmla="*/ 742950 h 952500"/>
                <a:gd name="connsiteX4" fmla="*/ 2305050 w 3295650"/>
                <a:gd name="connsiteY4" fmla="*/ 933450 h 952500"/>
                <a:gd name="connsiteX5" fmla="*/ 2724150 w 3295650"/>
                <a:gd name="connsiteY5" fmla="*/ 933450 h 952500"/>
                <a:gd name="connsiteX6" fmla="*/ 2724150 w 3295650"/>
                <a:gd name="connsiteY6" fmla="*/ 933450 h 952500"/>
                <a:gd name="connsiteX7" fmla="*/ 3295650 w 3295650"/>
                <a:gd name="connsiteY7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5650" h="952500">
                  <a:moveTo>
                    <a:pt x="0" y="457200"/>
                  </a:moveTo>
                  <a:lnTo>
                    <a:pt x="1162050" y="685800"/>
                  </a:lnTo>
                  <a:lnTo>
                    <a:pt x="1771650" y="952500"/>
                  </a:lnTo>
                  <a:lnTo>
                    <a:pt x="1905000" y="742950"/>
                  </a:lnTo>
                  <a:lnTo>
                    <a:pt x="2305050" y="933450"/>
                  </a:lnTo>
                  <a:lnTo>
                    <a:pt x="2724150" y="933450"/>
                  </a:lnTo>
                  <a:lnTo>
                    <a:pt x="2724150" y="933450"/>
                  </a:lnTo>
                  <a:lnTo>
                    <a:pt x="3295650" y="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4800600" y="1300163"/>
              <a:ext cx="4057650" cy="2552700"/>
            </a:xfrm>
            <a:custGeom>
              <a:avLst/>
              <a:gdLst>
                <a:gd name="connsiteX0" fmla="*/ 0 w 4057650"/>
                <a:gd name="connsiteY0" fmla="*/ 0 h 2552700"/>
                <a:gd name="connsiteX1" fmla="*/ 3790950 w 4057650"/>
                <a:gd name="connsiteY1" fmla="*/ 514350 h 2552700"/>
                <a:gd name="connsiteX2" fmla="*/ 4057650 w 4057650"/>
                <a:gd name="connsiteY2" fmla="*/ 742950 h 2552700"/>
                <a:gd name="connsiteX3" fmla="*/ 2266950 w 4057650"/>
                <a:gd name="connsiteY3" fmla="*/ 1104900 h 2552700"/>
                <a:gd name="connsiteX4" fmla="*/ 1466850 w 4057650"/>
                <a:gd name="connsiteY4" fmla="*/ 1485900 h 2552700"/>
                <a:gd name="connsiteX5" fmla="*/ 1162050 w 4057650"/>
                <a:gd name="connsiteY5" fmla="*/ 1866900 h 2552700"/>
                <a:gd name="connsiteX6" fmla="*/ 838200 w 4057650"/>
                <a:gd name="connsiteY6" fmla="*/ 2552700 h 255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7650" h="2552700">
                  <a:moveTo>
                    <a:pt x="0" y="0"/>
                  </a:moveTo>
                  <a:lnTo>
                    <a:pt x="3790950" y="514350"/>
                  </a:lnTo>
                  <a:lnTo>
                    <a:pt x="4057650" y="742950"/>
                  </a:lnTo>
                  <a:lnTo>
                    <a:pt x="2266950" y="1104900"/>
                  </a:lnTo>
                  <a:lnTo>
                    <a:pt x="1466850" y="1485900"/>
                  </a:lnTo>
                  <a:lnTo>
                    <a:pt x="1162050" y="1866900"/>
                  </a:lnTo>
                  <a:lnTo>
                    <a:pt x="838200" y="255270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5" name="Полилиния 204"/>
            <p:cNvSpPr/>
            <p:nvPr/>
          </p:nvSpPr>
          <p:spPr>
            <a:xfrm>
              <a:off x="5676900" y="4976813"/>
              <a:ext cx="3733800" cy="3067050"/>
            </a:xfrm>
            <a:custGeom>
              <a:avLst/>
              <a:gdLst>
                <a:gd name="connsiteX0" fmla="*/ 0 w 3733800"/>
                <a:gd name="connsiteY0" fmla="*/ 0 h 3067050"/>
                <a:gd name="connsiteX1" fmla="*/ 1047750 w 3733800"/>
                <a:gd name="connsiteY1" fmla="*/ 419100 h 3067050"/>
                <a:gd name="connsiteX2" fmla="*/ 2933700 w 3733800"/>
                <a:gd name="connsiteY2" fmla="*/ 2095500 h 3067050"/>
                <a:gd name="connsiteX3" fmla="*/ 3733800 w 3733800"/>
                <a:gd name="connsiteY3" fmla="*/ 306705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800" h="3067050">
                  <a:moveTo>
                    <a:pt x="0" y="0"/>
                  </a:moveTo>
                  <a:lnTo>
                    <a:pt x="1047750" y="419100"/>
                  </a:lnTo>
                  <a:lnTo>
                    <a:pt x="2933700" y="2095500"/>
                  </a:lnTo>
                  <a:lnTo>
                    <a:pt x="3733800" y="306705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648450" y="6462713"/>
              <a:ext cx="1200150" cy="3028950"/>
            </a:xfrm>
            <a:custGeom>
              <a:avLst/>
              <a:gdLst>
                <a:gd name="connsiteX0" fmla="*/ 1200150 w 1200150"/>
                <a:gd name="connsiteY0" fmla="*/ 0 h 3028950"/>
                <a:gd name="connsiteX1" fmla="*/ 76200 w 1200150"/>
                <a:gd name="connsiteY1" fmla="*/ 781050 h 3028950"/>
                <a:gd name="connsiteX2" fmla="*/ 0 w 1200150"/>
                <a:gd name="connsiteY2" fmla="*/ 1123950 h 3028950"/>
                <a:gd name="connsiteX3" fmla="*/ 38100 w 1200150"/>
                <a:gd name="connsiteY3" fmla="*/ 1695450 h 3028950"/>
                <a:gd name="connsiteX4" fmla="*/ 476250 w 1200150"/>
                <a:gd name="connsiteY4" fmla="*/ 2514600 h 3028950"/>
                <a:gd name="connsiteX5" fmla="*/ 1009650 w 1200150"/>
                <a:gd name="connsiteY5" fmla="*/ 3028950 h 302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0150" h="3028950">
                  <a:moveTo>
                    <a:pt x="1200150" y="0"/>
                  </a:moveTo>
                  <a:lnTo>
                    <a:pt x="76200" y="781050"/>
                  </a:lnTo>
                  <a:lnTo>
                    <a:pt x="0" y="1123950"/>
                  </a:lnTo>
                  <a:lnTo>
                    <a:pt x="38100" y="1695450"/>
                  </a:lnTo>
                  <a:lnTo>
                    <a:pt x="476250" y="2514600"/>
                  </a:lnTo>
                  <a:lnTo>
                    <a:pt x="1009650" y="302895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8610600" y="5243513"/>
              <a:ext cx="2095500" cy="1828800"/>
            </a:xfrm>
            <a:custGeom>
              <a:avLst/>
              <a:gdLst>
                <a:gd name="connsiteX0" fmla="*/ 0 w 2095500"/>
                <a:gd name="connsiteY0" fmla="*/ 1828800 h 1828800"/>
                <a:gd name="connsiteX1" fmla="*/ 2095500 w 2095500"/>
                <a:gd name="connsiteY1" fmla="*/ 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0" h="1828800">
                  <a:moveTo>
                    <a:pt x="0" y="1828800"/>
                  </a:moveTo>
                  <a:lnTo>
                    <a:pt x="2095500" y="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8724900" y="2805113"/>
              <a:ext cx="3714750" cy="1543050"/>
            </a:xfrm>
            <a:custGeom>
              <a:avLst/>
              <a:gdLst>
                <a:gd name="connsiteX0" fmla="*/ 0 w 3714750"/>
                <a:gd name="connsiteY0" fmla="*/ 0 h 1543050"/>
                <a:gd name="connsiteX1" fmla="*/ 1009650 w 3714750"/>
                <a:gd name="connsiteY1" fmla="*/ 19050 h 1543050"/>
                <a:gd name="connsiteX2" fmla="*/ 1657350 w 3714750"/>
                <a:gd name="connsiteY2" fmla="*/ 171450 h 1543050"/>
                <a:gd name="connsiteX3" fmla="*/ 2628900 w 3714750"/>
                <a:gd name="connsiteY3" fmla="*/ 266700 h 1543050"/>
                <a:gd name="connsiteX4" fmla="*/ 3295650 w 3714750"/>
                <a:gd name="connsiteY4" fmla="*/ 266700 h 1543050"/>
                <a:gd name="connsiteX5" fmla="*/ 3714750 w 3714750"/>
                <a:gd name="connsiteY5" fmla="*/ 152400 h 1543050"/>
                <a:gd name="connsiteX6" fmla="*/ 3295650 w 3714750"/>
                <a:gd name="connsiteY6" fmla="*/ 266700 h 1543050"/>
                <a:gd name="connsiteX7" fmla="*/ 3143250 w 3714750"/>
                <a:gd name="connsiteY7" fmla="*/ 154305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4750" h="1543050">
                  <a:moveTo>
                    <a:pt x="0" y="0"/>
                  </a:moveTo>
                  <a:lnTo>
                    <a:pt x="1009650" y="19050"/>
                  </a:lnTo>
                  <a:lnTo>
                    <a:pt x="1657350" y="171450"/>
                  </a:lnTo>
                  <a:lnTo>
                    <a:pt x="2628900" y="266700"/>
                  </a:lnTo>
                  <a:lnTo>
                    <a:pt x="3295650" y="266700"/>
                  </a:lnTo>
                  <a:lnTo>
                    <a:pt x="3714750" y="152400"/>
                  </a:lnTo>
                  <a:lnTo>
                    <a:pt x="3295650" y="266700"/>
                  </a:lnTo>
                  <a:lnTo>
                    <a:pt x="3143250" y="154305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6216" name="Прямоугольник 136"/>
            <p:cNvSpPr>
              <a:spLocks noChangeArrowheads="1"/>
            </p:cNvSpPr>
            <p:nvPr/>
          </p:nvSpPr>
          <p:spPr bwMode="auto">
            <a:xfrm rot="-2460208">
              <a:off x="8864600" y="615473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Ул.Южная.</a:t>
              </a:r>
            </a:p>
          </p:txBody>
        </p:sp>
        <p:sp>
          <p:nvSpPr>
            <p:cNvPr id="46217" name="Прямоугольник 136"/>
            <p:cNvSpPr>
              <a:spLocks noChangeArrowheads="1"/>
            </p:cNvSpPr>
            <p:nvPr/>
          </p:nvSpPr>
          <p:spPr bwMode="auto">
            <a:xfrm rot="-2150347">
              <a:off x="6661150" y="6683375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Ул.Стапная.</a:t>
              </a:r>
            </a:p>
          </p:txBody>
        </p:sp>
        <p:sp>
          <p:nvSpPr>
            <p:cNvPr id="46218" name="Прямоугольник 136"/>
            <p:cNvSpPr>
              <a:spLocks noChangeArrowheads="1"/>
            </p:cNvSpPr>
            <p:nvPr/>
          </p:nvSpPr>
          <p:spPr bwMode="auto">
            <a:xfrm rot="2638756">
              <a:off x="7569200" y="661828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пер.Южная.</a:t>
              </a:r>
            </a:p>
          </p:txBody>
        </p:sp>
        <p:sp>
          <p:nvSpPr>
            <p:cNvPr id="46219" name="Прямоугольник 136"/>
            <p:cNvSpPr>
              <a:spLocks noChangeArrowheads="1"/>
            </p:cNvSpPr>
            <p:nvPr/>
          </p:nvSpPr>
          <p:spPr bwMode="auto">
            <a:xfrm rot="317294">
              <a:off x="10071100" y="285908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Ул.Висаитова.</a:t>
              </a:r>
            </a:p>
          </p:txBody>
        </p:sp>
        <p:sp>
          <p:nvSpPr>
            <p:cNvPr id="46220" name="Прямоугольник 136"/>
            <p:cNvSpPr>
              <a:spLocks noChangeArrowheads="1"/>
            </p:cNvSpPr>
            <p:nvPr/>
          </p:nvSpPr>
          <p:spPr bwMode="auto">
            <a:xfrm rot="-3379658">
              <a:off x="4154488" y="461168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Ул.Школьная.</a:t>
              </a:r>
            </a:p>
          </p:txBody>
        </p:sp>
        <p:sp>
          <p:nvSpPr>
            <p:cNvPr id="46221" name="Прямоугольник 136"/>
            <p:cNvSpPr>
              <a:spLocks noChangeArrowheads="1"/>
            </p:cNvSpPr>
            <p:nvPr/>
          </p:nvSpPr>
          <p:spPr bwMode="auto">
            <a:xfrm rot="-3600275">
              <a:off x="7221538" y="386873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Ул.Магазинная.</a:t>
              </a:r>
            </a:p>
          </p:txBody>
        </p:sp>
        <p:sp>
          <p:nvSpPr>
            <p:cNvPr id="46222" name="Прямоугольник 136"/>
            <p:cNvSpPr>
              <a:spLocks noChangeArrowheads="1"/>
            </p:cNvSpPr>
            <p:nvPr/>
          </p:nvSpPr>
          <p:spPr bwMode="auto">
            <a:xfrm rot="-2460208">
              <a:off x="6675438" y="3511550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Ул.Мамакаева.</a:t>
              </a:r>
            </a:p>
          </p:txBody>
        </p:sp>
        <p:sp>
          <p:nvSpPr>
            <p:cNvPr id="46223" name="Прямоугольник 136"/>
            <p:cNvSpPr>
              <a:spLocks noChangeArrowheads="1"/>
            </p:cNvSpPr>
            <p:nvPr/>
          </p:nvSpPr>
          <p:spPr bwMode="auto">
            <a:xfrm rot="469205">
              <a:off x="5446713" y="1389063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Ул.Советская.</a:t>
              </a:r>
            </a:p>
          </p:txBody>
        </p:sp>
        <p:sp>
          <p:nvSpPr>
            <p:cNvPr id="46224" name="Прямоугольник 136"/>
            <p:cNvSpPr>
              <a:spLocks noChangeArrowheads="1"/>
            </p:cNvSpPr>
            <p:nvPr/>
          </p:nvSpPr>
          <p:spPr bwMode="auto">
            <a:xfrm rot="-4280808">
              <a:off x="3835400" y="2843213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Ул.Шерипова.</a:t>
              </a:r>
            </a:p>
          </p:txBody>
        </p:sp>
        <p:sp>
          <p:nvSpPr>
            <p:cNvPr id="46225" name="Прямоугольник 136"/>
            <p:cNvSpPr>
              <a:spLocks noChangeArrowheads="1"/>
            </p:cNvSpPr>
            <p:nvPr/>
          </p:nvSpPr>
          <p:spPr bwMode="auto">
            <a:xfrm rot="951057">
              <a:off x="3017838" y="4098925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Ул.Ахматова.</a:t>
              </a:r>
            </a:p>
          </p:txBody>
        </p:sp>
        <p:sp>
          <p:nvSpPr>
            <p:cNvPr id="46226" name="Прямоугольник 136"/>
            <p:cNvSpPr>
              <a:spLocks noChangeArrowheads="1"/>
            </p:cNvSpPr>
            <p:nvPr/>
          </p:nvSpPr>
          <p:spPr bwMode="auto">
            <a:xfrm rot="490676">
              <a:off x="2854325" y="462438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Ул.Ахматова.</a:t>
              </a:r>
            </a:p>
          </p:txBody>
        </p:sp>
        <p:sp>
          <p:nvSpPr>
            <p:cNvPr id="46227" name="Прямоугольник 136"/>
            <p:cNvSpPr>
              <a:spLocks noChangeArrowheads="1"/>
            </p:cNvSpPr>
            <p:nvPr/>
          </p:nvSpPr>
          <p:spPr bwMode="auto">
            <a:xfrm rot="-2919481">
              <a:off x="2178050" y="7423150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Ул.Широкая.</a:t>
              </a:r>
            </a:p>
          </p:txBody>
        </p:sp>
        <p:sp>
          <p:nvSpPr>
            <p:cNvPr id="46228" name="Прямоугольник 136"/>
            <p:cNvSpPr>
              <a:spLocks noChangeArrowheads="1"/>
            </p:cNvSpPr>
            <p:nvPr/>
          </p:nvSpPr>
          <p:spPr bwMode="auto">
            <a:xfrm rot="1876844">
              <a:off x="2251075" y="6254750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пер.Широкая.</a:t>
              </a:r>
            </a:p>
          </p:txBody>
        </p:sp>
        <p:grpSp>
          <p:nvGrpSpPr>
            <p:cNvPr id="3" name="Группа 30"/>
            <p:cNvGrpSpPr>
              <a:grpSpLocks/>
            </p:cNvGrpSpPr>
            <p:nvPr/>
          </p:nvGrpSpPr>
          <p:grpSpPr bwMode="auto">
            <a:xfrm rot="-3556326">
              <a:off x="4724401" y="5462587"/>
              <a:ext cx="533400" cy="257175"/>
              <a:chOff x="1081087" y="1700404"/>
              <a:chExt cx="533367" cy="257190"/>
            </a:xfrm>
          </p:grpSpPr>
          <p:sp>
            <p:nvSpPr>
              <p:cNvPr id="47237" name="Прямоугольник 55"/>
              <p:cNvSpPr>
                <a:spLocks noChangeArrowheads="1"/>
              </p:cNvSpPr>
              <p:nvPr/>
            </p:nvSpPr>
            <p:spPr bwMode="auto">
              <a:xfrm>
                <a:off x="1157288" y="1739900"/>
                <a:ext cx="400050" cy="200025"/>
              </a:xfrm>
              <a:prstGeom prst="rect">
                <a:avLst/>
              </a:prstGeom>
              <a:solidFill>
                <a:srgbClr val="1AF253"/>
              </a:solidFill>
              <a:ln w="25400" algn="ctr">
                <a:solidFill>
                  <a:srgbClr val="1AF253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7238" name="Прямоугольник 51"/>
              <p:cNvSpPr>
                <a:spLocks noChangeArrowheads="1"/>
              </p:cNvSpPr>
              <p:nvPr/>
            </p:nvSpPr>
            <p:spPr bwMode="auto">
              <a:xfrm>
                <a:off x="1081087" y="1700404"/>
                <a:ext cx="533367" cy="257190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" name="Группа 33"/>
            <p:cNvGrpSpPr>
              <a:grpSpLocks/>
            </p:cNvGrpSpPr>
            <p:nvPr/>
          </p:nvGrpSpPr>
          <p:grpSpPr bwMode="auto">
            <a:xfrm>
              <a:off x="4510088" y="6140450"/>
              <a:ext cx="461962" cy="298450"/>
              <a:chOff x="1152524" y="2044213"/>
              <a:chExt cx="461929" cy="298467"/>
            </a:xfrm>
          </p:grpSpPr>
          <p:sp>
            <p:nvSpPr>
              <p:cNvPr id="47235" name="Прямоугольник 51"/>
              <p:cNvSpPr>
                <a:spLocks noChangeArrowheads="1"/>
              </p:cNvSpPr>
              <p:nvPr/>
            </p:nvSpPr>
            <p:spPr bwMode="auto">
              <a:xfrm>
                <a:off x="1152524" y="2044213"/>
                <a:ext cx="461929" cy="298467"/>
              </a:xfrm>
              <a:prstGeom prst="rect">
                <a:avLst/>
              </a:prstGeom>
              <a:noFill/>
              <a:ln w="25400" algn="ctr">
                <a:solidFill>
                  <a:srgbClr val="00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7236" name="Прямоугольник 55"/>
              <p:cNvSpPr>
                <a:spLocks noChangeArrowheads="1"/>
              </p:cNvSpPr>
              <p:nvPr/>
            </p:nvSpPr>
            <p:spPr bwMode="auto">
              <a:xfrm>
                <a:off x="1185863" y="2100263"/>
                <a:ext cx="400050" cy="200025"/>
              </a:xfrm>
              <a:prstGeom prst="rect">
                <a:avLst/>
              </a:prstGeom>
              <a:solidFill>
                <a:srgbClr val="002060"/>
              </a:solidFill>
              <a:ln w="25400" algn="ctr">
                <a:solidFill>
                  <a:srgbClr val="002060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" name="Group 53"/>
            <p:cNvGrpSpPr>
              <a:grpSpLocks/>
            </p:cNvGrpSpPr>
            <p:nvPr/>
          </p:nvGrpSpPr>
          <p:grpSpPr bwMode="auto">
            <a:xfrm>
              <a:off x="5299072" y="4224338"/>
              <a:ext cx="815974" cy="393700"/>
              <a:chOff x="2290" y="4020"/>
              <a:chExt cx="768" cy="218"/>
            </a:xfrm>
          </p:grpSpPr>
          <p:sp>
            <p:nvSpPr>
              <p:cNvPr id="47227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7748" tIns="17748" rIns="17748" bIns="17748"/>
              <a:lstStyle/>
              <a:p>
                <a:pPr algn="ctr" defTabSz="1787525"/>
                <a:r>
                  <a:rPr lang="ru-RU" sz="1200" u="sng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ВА</a:t>
                </a:r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47229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761" tIns="63881" rIns="127761" bIns="63881"/>
                <a:lstStyle/>
                <a:p>
                  <a:pPr defTabSz="1787525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30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7231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47233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234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" name="Группа 45"/>
            <p:cNvGrpSpPr>
              <a:grpSpLocks/>
            </p:cNvGrpSpPr>
            <p:nvPr/>
          </p:nvGrpSpPr>
          <p:grpSpPr bwMode="auto">
            <a:xfrm rot="-4043889">
              <a:off x="4516444" y="3771902"/>
              <a:ext cx="533400" cy="298451"/>
              <a:chOff x="1095374" y="1695428"/>
              <a:chExt cx="533367" cy="298467"/>
            </a:xfrm>
          </p:grpSpPr>
          <p:sp>
            <p:nvSpPr>
              <p:cNvPr id="47225" name="Прямоугольник 55"/>
              <p:cNvSpPr>
                <a:spLocks noChangeArrowheads="1"/>
              </p:cNvSpPr>
              <p:nvPr/>
            </p:nvSpPr>
            <p:spPr bwMode="auto">
              <a:xfrm>
                <a:off x="1157288" y="1739900"/>
                <a:ext cx="400050" cy="200025"/>
              </a:xfrm>
              <a:prstGeom prst="rect">
                <a:avLst/>
              </a:prstGeom>
              <a:solidFill>
                <a:srgbClr val="1AF253"/>
              </a:solidFill>
              <a:ln w="25400" algn="ctr">
                <a:solidFill>
                  <a:srgbClr val="1AF253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7226" name="Прямоугольник 51"/>
              <p:cNvSpPr>
                <a:spLocks noChangeArrowheads="1"/>
              </p:cNvSpPr>
              <p:nvPr/>
            </p:nvSpPr>
            <p:spPr bwMode="auto">
              <a:xfrm>
                <a:off x="1095374" y="1695428"/>
                <a:ext cx="533367" cy="298467"/>
              </a:xfrm>
              <a:prstGeom prst="rect">
                <a:avLst/>
              </a:prstGeom>
              <a:noFill/>
              <a:ln w="25400" algn="ctr">
                <a:solidFill>
                  <a:srgbClr val="00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9" name="Group 99"/>
            <p:cNvGrpSpPr>
              <a:grpSpLocks/>
            </p:cNvGrpSpPr>
            <p:nvPr/>
          </p:nvGrpSpPr>
          <p:grpSpPr bwMode="auto">
            <a:xfrm rot="763063">
              <a:off x="9283700" y="2576513"/>
              <a:ext cx="785813" cy="500063"/>
              <a:chOff x="0" y="0"/>
              <a:chExt cx="20000" cy="20000"/>
            </a:xfrm>
          </p:grpSpPr>
          <p:sp>
            <p:nvSpPr>
              <p:cNvPr id="47223" name="Freeform 100"/>
              <p:cNvSpPr>
                <a:spLocks/>
              </p:cNvSpPr>
              <p:nvPr/>
            </p:nvSpPr>
            <p:spPr bwMode="auto">
              <a:xfrm>
                <a:off x="0" y="0"/>
                <a:ext cx="20000" cy="6036"/>
              </a:xfrm>
              <a:custGeom>
                <a:avLst/>
                <a:gdLst>
                  <a:gd name="T0" fmla="*/ 0 w 20000"/>
                  <a:gd name="T1" fmla="*/ 0 h 20000"/>
                  <a:gd name="T2" fmla="*/ 1817 w 20000"/>
                  <a:gd name="T3" fmla="*/ 0 h 20000"/>
                  <a:gd name="T4" fmla="*/ 18167 w 20000"/>
                  <a:gd name="T5" fmla="*/ 0 h 20000"/>
                  <a:gd name="T6" fmla="*/ 19984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817" y="19884"/>
                    </a:lnTo>
                    <a:lnTo>
                      <a:pt x="18167" y="19884"/>
                    </a:lnTo>
                    <a:lnTo>
                      <a:pt x="19984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7761" tIns="63881" rIns="127761" bIns="63881"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47224" name="Freeform 101"/>
              <p:cNvSpPr>
                <a:spLocks/>
              </p:cNvSpPr>
              <p:nvPr/>
            </p:nvSpPr>
            <p:spPr bwMode="auto">
              <a:xfrm>
                <a:off x="0" y="13966"/>
                <a:ext cx="20000" cy="6034"/>
              </a:xfrm>
              <a:custGeom>
                <a:avLst/>
                <a:gdLst>
                  <a:gd name="T0" fmla="*/ 0 w 20000"/>
                  <a:gd name="T1" fmla="*/ 0 h 20000"/>
                  <a:gd name="T2" fmla="*/ 1817 w 20000"/>
                  <a:gd name="T3" fmla="*/ 0 h 20000"/>
                  <a:gd name="T4" fmla="*/ 18167 w 20000"/>
                  <a:gd name="T5" fmla="*/ 0 h 20000"/>
                  <a:gd name="T6" fmla="*/ 19984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19884"/>
                    </a:moveTo>
                    <a:lnTo>
                      <a:pt x="1817" y="0"/>
                    </a:lnTo>
                    <a:lnTo>
                      <a:pt x="18167" y="0"/>
                    </a:lnTo>
                    <a:lnTo>
                      <a:pt x="19984" y="19884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7761" tIns="63881" rIns="127761" bIns="63881"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" name="Group 99"/>
            <p:cNvGrpSpPr>
              <a:grpSpLocks/>
            </p:cNvGrpSpPr>
            <p:nvPr/>
          </p:nvGrpSpPr>
          <p:grpSpPr bwMode="auto">
            <a:xfrm rot="2387172">
              <a:off x="6998659" y="5720372"/>
              <a:ext cx="785813" cy="500063"/>
              <a:chOff x="0" y="0"/>
              <a:chExt cx="20000" cy="20000"/>
            </a:xfrm>
          </p:grpSpPr>
          <p:sp>
            <p:nvSpPr>
              <p:cNvPr id="47221" name="Freeform 100"/>
              <p:cNvSpPr>
                <a:spLocks/>
              </p:cNvSpPr>
              <p:nvPr/>
            </p:nvSpPr>
            <p:spPr bwMode="auto">
              <a:xfrm>
                <a:off x="0" y="0"/>
                <a:ext cx="20000" cy="6036"/>
              </a:xfrm>
              <a:custGeom>
                <a:avLst/>
                <a:gdLst>
                  <a:gd name="T0" fmla="*/ 0 w 20000"/>
                  <a:gd name="T1" fmla="*/ 0 h 20000"/>
                  <a:gd name="T2" fmla="*/ 1817 w 20000"/>
                  <a:gd name="T3" fmla="*/ 0 h 20000"/>
                  <a:gd name="T4" fmla="*/ 18167 w 20000"/>
                  <a:gd name="T5" fmla="*/ 0 h 20000"/>
                  <a:gd name="T6" fmla="*/ 19984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817" y="19884"/>
                    </a:lnTo>
                    <a:lnTo>
                      <a:pt x="18167" y="19884"/>
                    </a:lnTo>
                    <a:lnTo>
                      <a:pt x="19984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7761" tIns="63881" rIns="127761" bIns="63881"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47222" name="Freeform 101"/>
              <p:cNvSpPr>
                <a:spLocks/>
              </p:cNvSpPr>
              <p:nvPr/>
            </p:nvSpPr>
            <p:spPr bwMode="auto">
              <a:xfrm>
                <a:off x="0" y="13966"/>
                <a:ext cx="20000" cy="6034"/>
              </a:xfrm>
              <a:custGeom>
                <a:avLst/>
                <a:gdLst>
                  <a:gd name="T0" fmla="*/ 0 w 20000"/>
                  <a:gd name="T1" fmla="*/ 0 h 20000"/>
                  <a:gd name="T2" fmla="*/ 1817 w 20000"/>
                  <a:gd name="T3" fmla="*/ 0 h 20000"/>
                  <a:gd name="T4" fmla="*/ 18167 w 20000"/>
                  <a:gd name="T5" fmla="*/ 0 h 20000"/>
                  <a:gd name="T6" fmla="*/ 19984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19884"/>
                    </a:moveTo>
                    <a:lnTo>
                      <a:pt x="1817" y="0"/>
                    </a:lnTo>
                    <a:lnTo>
                      <a:pt x="18167" y="0"/>
                    </a:lnTo>
                    <a:lnTo>
                      <a:pt x="19984" y="19884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7761" tIns="63881" rIns="127761" bIns="63881"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" name="Группа 1257"/>
            <p:cNvGrpSpPr>
              <a:grpSpLocks/>
            </p:cNvGrpSpPr>
            <p:nvPr/>
          </p:nvGrpSpPr>
          <p:grpSpPr bwMode="auto">
            <a:xfrm rot="-2385984">
              <a:off x="8370766" y="6353884"/>
              <a:ext cx="1235040" cy="168280"/>
              <a:chOff x="4686288" y="1988116"/>
              <a:chExt cx="1089557" cy="169279"/>
            </a:xfrm>
          </p:grpSpPr>
          <p:grpSp>
            <p:nvGrpSpPr>
              <p:cNvPr id="1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212" name="Прямоугольник 180"/>
                <p:cNvSpPr/>
                <p:nvPr/>
              </p:nvSpPr>
              <p:spPr>
                <a:xfrm>
                  <a:off x="5805377" y="134250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2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210" name="Прямоугольник 178"/>
                <p:cNvSpPr/>
                <p:nvPr/>
              </p:nvSpPr>
              <p:spPr>
                <a:xfrm>
                  <a:off x="5814968" y="133705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1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208" name="Прямоугольник 1207"/>
                <p:cNvSpPr/>
                <p:nvPr/>
              </p:nvSpPr>
              <p:spPr>
                <a:xfrm>
                  <a:off x="5803565" y="135331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1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5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206" name="Прямоугольник 186"/>
                <p:cNvSpPr/>
                <p:nvPr/>
              </p:nvSpPr>
              <p:spPr>
                <a:xfrm>
                  <a:off x="5807449" y="133925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1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36" name="Прямоугольник 51"/>
            <p:cNvSpPr>
              <a:spLocks noChangeArrowheads="1"/>
            </p:cNvSpPr>
            <p:nvPr/>
          </p:nvSpPr>
          <p:spPr bwMode="auto">
            <a:xfrm rot="8400484">
              <a:off x="8265102" y="6037239"/>
              <a:ext cx="2161522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" name="Группа 1257"/>
            <p:cNvGrpSpPr>
              <a:grpSpLocks/>
            </p:cNvGrpSpPr>
            <p:nvPr/>
          </p:nvGrpSpPr>
          <p:grpSpPr bwMode="auto">
            <a:xfrm rot="8306333">
              <a:off x="8872931" y="6510791"/>
              <a:ext cx="1235039" cy="168280"/>
              <a:chOff x="4686288" y="1988116"/>
              <a:chExt cx="1089557" cy="169279"/>
            </a:xfrm>
          </p:grpSpPr>
          <p:grpSp>
            <p:nvGrpSpPr>
              <p:cNvPr id="1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200" name="Прямоугольник 180"/>
                <p:cNvSpPr/>
                <p:nvPr/>
              </p:nvSpPr>
              <p:spPr>
                <a:xfrm>
                  <a:off x="5822570" y="1434546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0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98" name="Прямоугольник 178"/>
                <p:cNvSpPr/>
                <p:nvPr/>
              </p:nvSpPr>
              <p:spPr>
                <a:xfrm>
                  <a:off x="5826172" y="144326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0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96" name="Прямоугольник 202"/>
                <p:cNvSpPr/>
                <p:nvPr/>
              </p:nvSpPr>
              <p:spPr>
                <a:xfrm>
                  <a:off x="5819783" y="1420465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0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194" name="Прямоугольник 1193"/>
                <p:cNvSpPr/>
                <p:nvPr/>
              </p:nvSpPr>
              <p:spPr>
                <a:xfrm>
                  <a:off x="5820131" y="145193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0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1" name="Группа 1257"/>
            <p:cNvGrpSpPr>
              <a:grpSpLocks/>
            </p:cNvGrpSpPr>
            <p:nvPr/>
          </p:nvGrpSpPr>
          <p:grpSpPr bwMode="auto">
            <a:xfrm rot="-2366916">
              <a:off x="9422315" y="5609815"/>
              <a:ext cx="911133" cy="168279"/>
              <a:chOff x="4972040" y="1988116"/>
              <a:chExt cx="803805" cy="169278"/>
            </a:xfrm>
          </p:grpSpPr>
          <p:grpSp>
            <p:nvGrpSpPr>
              <p:cNvPr id="2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88" name="Прямоугольник 180"/>
                <p:cNvSpPr/>
                <p:nvPr/>
              </p:nvSpPr>
              <p:spPr>
                <a:xfrm>
                  <a:off x="5792116" y="1343281"/>
                  <a:ext cx="1876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9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86" name="Прямоугольник 178"/>
                <p:cNvSpPr/>
                <p:nvPr/>
              </p:nvSpPr>
              <p:spPr>
                <a:xfrm>
                  <a:off x="5779265" y="134597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9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84" name="Прямоугольник 219"/>
                <p:cNvSpPr/>
                <p:nvPr/>
              </p:nvSpPr>
              <p:spPr>
                <a:xfrm>
                  <a:off x="5784493" y="1349682"/>
                  <a:ext cx="193269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9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5" name="Группа 885"/>
            <p:cNvGrpSpPr>
              <a:grpSpLocks/>
            </p:cNvGrpSpPr>
            <p:nvPr/>
          </p:nvGrpSpPr>
          <p:grpSpPr bwMode="auto">
            <a:xfrm rot="8460474">
              <a:off x="10158457" y="5105484"/>
              <a:ext cx="551998" cy="174627"/>
              <a:chOff x="7494809" y="911201"/>
              <a:chExt cx="552015" cy="174622"/>
            </a:xfrm>
          </p:grpSpPr>
          <p:grpSp>
            <p:nvGrpSpPr>
              <p:cNvPr id="2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79" name="Прямоугольник 1178"/>
                <p:cNvSpPr/>
                <p:nvPr/>
              </p:nvSpPr>
              <p:spPr>
                <a:xfrm>
                  <a:off x="5809528" y="1429532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8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7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177" name="Прямоугольник 237"/>
                <p:cNvSpPr/>
                <p:nvPr/>
              </p:nvSpPr>
              <p:spPr>
                <a:xfrm>
                  <a:off x="5803861" y="1422341"/>
                  <a:ext cx="180664" cy="13254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8" name="Группа 1257"/>
            <p:cNvGrpSpPr>
              <a:grpSpLocks/>
            </p:cNvGrpSpPr>
            <p:nvPr/>
          </p:nvGrpSpPr>
          <p:grpSpPr bwMode="auto">
            <a:xfrm rot="2544078">
              <a:off x="7763103" y="6330562"/>
              <a:ext cx="911133" cy="168279"/>
              <a:chOff x="4972040" y="1988116"/>
              <a:chExt cx="803805" cy="169278"/>
            </a:xfrm>
          </p:grpSpPr>
          <p:grpSp>
            <p:nvGrpSpPr>
              <p:cNvPr id="2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73" name="Прямоугольник 180"/>
                <p:cNvSpPr/>
                <p:nvPr/>
              </p:nvSpPr>
              <p:spPr>
                <a:xfrm>
                  <a:off x="5775643" y="139001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71" name="Прямоугольник 178"/>
                <p:cNvSpPr/>
                <p:nvPr/>
              </p:nvSpPr>
              <p:spPr>
                <a:xfrm>
                  <a:off x="5776049" y="1408269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69" name="Прямоугольник 1168"/>
                <p:cNvSpPr/>
                <p:nvPr/>
              </p:nvSpPr>
              <p:spPr>
                <a:xfrm>
                  <a:off x="5764296" y="138848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00" name="Группа 885"/>
            <p:cNvGrpSpPr>
              <a:grpSpLocks/>
            </p:cNvGrpSpPr>
            <p:nvPr/>
          </p:nvGrpSpPr>
          <p:grpSpPr bwMode="auto">
            <a:xfrm rot="5400000">
              <a:off x="6660390" y="7749353"/>
              <a:ext cx="551998" cy="174627"/>
              <a:chOff x="7494809" y="911201"/>
              <a:chExt cx="552015" cy="174622"/>
            </a:xfrm>
          </p:grpSpPr>
          <p:grpSp>
            <p:nvGrpSpPr>
              <p:cNvPr id="4720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64" name="Прямоугольник 1163"/>
                <p:cNvSpPr/>
                <p:nvPr/>
              </p:nvSpPr>
              <p:spPr>
                <a:xfrm>
                  <a:off x="5796453" y="1383957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7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03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162" name="Прямоугольник 237"/>
                <p:cNvSpPr/>
                <p:nvPr/>
              </p:nvSpPr>
              <p:spPr>
                <a:xfrm>
                  <a:off x="5794835" y="1380763"/>
                  <a:ext cx="1792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7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05" name="Группа 1257"/>
            <p:cNvGrpSpPr>
              <a:grpSpLocks/>
            </p:cNvGrpSpPr>
            <p:nvPr/>
          </p:nvGrpSpPr>
          <p:grpSpPr bwMode="auto">
            <a:xfrm rot="7367695">
              <a:off x="7262323" y="4495316"/>
              <a:ext cx="1235040" cy="168280"/>
              <a:chOff x="4686288" y="1988116"/>
              <a:chExt cx="1089557" cy="169279"/>
            </a:xfrm>
          </p:grpSpPr>
          <p:grpSp>
            <p:nvGrpSpPr>
              <p:cNvPr id="4720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58" name="Прямоугольник 180"/>
                <p:cNvSpPr/>
                <p:nvPr/>
              </p:nvSpPr>
              <p:spPr>
                <a:xfrm>
                  <a:off x="5802391" y="139626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6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0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56" name="Прямоугольник 178"/>
                <p:cNvSpPr/>
                <p:nvPr/>
              </p:nvSpPr>
              <p:spPr>
                <a:xfrm>
                  <a:off x="5805122" y="141625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6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1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54" name="Прямоугольник 1153"/>
                <p:cNvSpPr/>
                <p:nvPr/>
              </p:nvSpPr>
              <p:spPr>
                <a:xfrm>
                  <a:off x="5801348" y="1391800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6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11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152" name="Прямоугольник 1151"/>
                <p:cNvSpPr/>
                <p:nvPr/>
              </p:nvSpPr>
              <p:spPr>
                <a:xfrm>
                  <a:off x="5796091" y="1421222"/>
                  <a:ext cx="1862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6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12" name="Группа 1257"/>
            <p:cNvGrpSpPr>
              <a:grpSpLocks/>
            </p:cNvGrpSpPr>
            <p:nvPr/>
          </p:nvGrpSpPr>
          <p:grpSpPr bwMode="auto">
            <a:xfrm rot="2910383">
              <a:off x="8811144" y="7328017"/>
              <a:ext cx="911133" cy="168279"/>
              <a:chOff x="4972040" y="1988116"/>
              <a:chExt cx="803805" cy="169278"/>
            </a:xfrm>
          </p:grpSpPr>
          <p:grpSp>
            <p:nvGrpSpPr>
              <p:cNvPr id="4721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46" name="Прямоугольник 180"/>
                <p:cNvSpPr/>
                <p:nvPr/>
              </p:nvSpPr>
              <p:spPr>
                <a:xfrm>
                  <a:off x="5764506" y="139690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5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1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44" name="Прямоугольник 178"/>
                <p:cNvSpPr/>
                <p:nvPr/>
              </p:nvSpPr>
              <p:spPr>
                <a:xfrm>
                  <a:off x="5754183" y="1389733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5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17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42" name="Прямоугольник 1141"/>
                <p:cNvSpPr/>
                <p:nvPr/>
              </p:nvSpPr>
              <p:spPr>
                <a:xfrm>
                  <a:off x="5761583" y="137980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5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19" name="Группа 1257"/>
            <p:cNvGrpSpPr>
              <a:grpSpLocks/>
            </p:cNvGrpSpPr>
            <p:nvPr/>
          </p:nvGrpSpPr>
          <p:grpSpPr bwMode="auto">
            <a:xfrm rot="3079395">
              <a:off x="8391106" y="7594374"/>
              <a:ext cx="911133" cy="168279"/>
              <a:chOff x="4972040" y="1988116"/>
              <a:chExt cx="803805" cy="169278"/>
            </a:xfrm>
          </p:grpSpPr>
          <p:grpSp>
            <p:nvGrpSpPr>
              <p:cNvPr id="4722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37" name="Прямоугольник 180"/>
                <p:cNvSpPr/>
                <p:nvPr/>
              </p:nvSpPr>
              <p:spPr>
                <a:xfrm>
                  <a:off x="5777357" y="1375591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3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35" name="Прямоугольник 178"/>
                <p:cNvSpPr/>
                <p:nvPr/>
              </p:nvSpPr>
              <p:spPr>
                <a:xfrm>
                  <a:off x="5796486" y="138317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3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33" name="Прямоугольник 276"/>
                <p:cNvSpPr/>
                <p:nvPr/>
              </p:nvSpPr>
              <p:spPr>
                <a:xfrm>
                  <a:off x="5779621" y="138650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4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40" name="Группа 1257"/>
            <p:cNvGrpSpPr>
              <a:grpSpLocks/>
            </p:cNvGrpSpPr>
            <p:nvPr/>
          </p:nvGrpSpPr>
          <p:grpSpPr bwMode="auto">
            <a:xfrm rot="2859662">
              <a:off x="7909159" y="6994739"/>
              <a:ext cx="601625" cy="168279"/>
              <a:chOff x="4972040" y="1988116"/>
              <a:chExt cx="530756" cy="169278"/>
            </a:xfrm>
          </p:grpSpPr>
          <p:grpSp>
            <p:nvGrpSpPr>
              <p:cNvPr id="4724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28" name="Прямоугольник 180"/>
                <p:cNvSpPr/>
                <p:nvPr/>
              </p:nvSpPr>
              <p:spPr>
                <a:xfrm>
                  <a:off x="5766016" y="138935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3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4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26" name="Прямоугольник 178"/>
                <p:cNvSpPr/>
                <p:nvPr/>
              </p:nvSpPr>
              <p:spPr>
                <a:xfrm>
                  <a:off x="5788143" y="139331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3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43" name="Группа 1257"/>
            <p:cNvGrpSpPr>
              <a:grpSpLocks/>
            </p:cNvGrpSpPr>
            <p:nvPr/>
          </p:nvGrpSpPr>
          <p:grpSpPr bwMode="auto">
            <a:xfrm rot="8633285">
              <a:off x="6852489" y="6970793"/>
              <a:ext cx="1235040" cy="168280"/>
              <a:chOff x="4686288" y="1988116"/>
              <a:chExt cx="1089557" cy="169279"/>
            </a:xfrm>
          </p:grpSpPr>
          <p:grpSp>
            <p:nvGrpSpPr>
              <p:cNvPr id="4724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22" name="Прямоугольник 180"/>
                <p:cNvSpPr/>
                <p:nvPr/>
              </p:nvSpPr>
              <p:spPr>
                <a:xfrm>
                  <a:off x="5812472" y="142931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3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4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20" name="Прямоугольник 178"/>
                <p:cNvSpPr/>
                <p:nvPr/>
              </p:nvSpPr>
              <p:spPr>
                <a:xfrm>
                  <a:off x="5795176" y="140959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2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46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18" name="Прямоугольник 299"/>
                <p:cNvSpPr/>
                <p:nvPr/>
              </p:nvSpPr>
              <p:spPr>
                <a:xfrm>
                  <a:off x="5818132" y="142653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2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47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116" name="Прямоугольник 1115"/>
                <p:cNvSpPr/>
                <p:nvPr/>
              </p:nvSpPr>
              <p:spPr>
                <a:xfrm>
                  <a:off x="5795655" y="141424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2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47" name="Прямоугольник 51"/>
            <p:cNvSpPr>
              <a:spLocks noChangeArrowheads="1"/>
            </p:cNvSpPr>
            <p:nvPr/>
          </p:nvSpPr>
          <p:spPr bwMode="auto">
            <a:xfrm rot="-2541307">
              <a:off x="8712558" y="6081882"/>
              <a:ext cx="247489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48" name="Прямоугольник 51"/>
            <p:cNvSpPr>
              <a:spLocks noChangeArrowheads="1"/>
            </p:cNvSpPr>
            <p:nvPr/>
          </p:nvSpPr>
          <p:spPr bwMode="auto">
            <a:xfrm rot="8408356">
              <a:off x="10149965" y="5095725"/>
              <a:ext cx="5871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49" name="Прямоугольник 51"/>
            <p:cNvSpPr>
              <a:spLocks noChangeArrowheads="1"/>
            </p:cNvSpPr>
            <p:nvPr/>
          </p:nvSpPr>
          <p:spPr bwMode="auto">
            <a:xfrm rot="5309431">
              <a:off x="6640057" y="7746228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0" name="Прямоугольник 51"/>
            <p:cNvSpPr>
              <a:spLocks noChangeArrowheads="1"/>
            </p:cNvSpPr>
            <p:nvPr/>
          </p:nvSpPr>
          <p:spPr bwMode="auto">
            <a:xfrm rot="2586316">
              <a:off x="7740516" y="6320367"/>
              <a:ext cx="948931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1" name="Прямоугольник 51"/>
            <p:cNvSpPr>
              <a:spLocks noChangeArrowheads="1"/>
            </p:cNvSpPr>
            <p:nvPr/>
          </p:nvSpPr>
          <p:spPr bwMode="auto">
            <a:xfrm rot="-3372156">
              <a:off x="7279214" y="4487292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2" name="Прямоугольник 51"/>
            <p:cNvSpPr>
              <a:spLocks noChangeArrowheads="1"/>
            </p:cNvSpPr>
            <p:nvPr/>
          </p:nvSpPr>
          <p:spPr bwMode="auto">
            <a:xfrm rot="-2140233">
              <a:off x="6875522" y="6967035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3" name="Прямоугольник 51"/>
            <p:cNvSpPr>
              <a:spLocks noChangeArrowheads="1"/>
            </p:cNvSpPr>
            <p:nvPr/>
          </p:nvSpPr>
          <p:spPr bwMode="auto">
            <a:xfrm rot="3037625">
              <a:off x="8384776" y="7588745"/>
              <a:ext cx="8618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4" name="Прямоугольник 51"/>
            <p:cNvSpPr>
              <a:spLocks noChangeArrowheads="1"/>
            </p:cNvSpPr>
            <p:nvPr/>
          </p:nvSpPr>
          <p:spPr bwMode="auto">
            <a:xfrm rot="2977882">
              <a:off x="8818144" y="7312745"/>
              <a:ext cx="8618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5" name="Прямоугольник 51"/>
            <p:cNvSpPr>
              <a:spLocks noChangeArrowheads="1"/>
            </p:cNvSpPr>
            <p:nvPr/>
          </p:nvSpPr>
          <p:spPr bwMode="auto">
            <a:xfrm rot="2775699">
              <a:off x="7937446" y="6984588"/>
              <a:ext cx="57211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48" name="Группа 885"/>
            <p:cNvGrpSpPr>
              <a:grpSpLocks/>
            </p:cNvGrpSpPr>
            <p:nvPr/>
          </p:nvGrpSpPr>
          <p:grpSpPr bwMode="auto">
            <a:xfrm rot="3745602">
              <a:off x="6893292" y="8352974"/>
              <a:ext cx="551998" cy="174627"/>
              <a:chOff x="7494809" y="911201"/>
              <a:chExt cx="552015" cy="174622"/>
            </a:xfrm>
          </p:grpSpPr>
          <p:grpSp>
            <p:nvGrpSpPr>
              <p:cNvPr id="4724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10" name="Прямоугольник 1109"/>
                <p:cNvSpPr/>
                <p:nvPr/>
              </p:nvSpPr>
              <p:spPr>
                <a:xfrm>
                  <a:off x="5762689" y="1406109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1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50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108" name="Прямоугольник 237"/>
                <p:cNvSpPr/>
                <p:nvPr/>
              </p:nvSpPr>
              <p:spPr>
                <a:xfrm>
                  <a:off x="5792221" y="1380546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1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57" name="Прямоугольник 51"/>
            <p:cNvSpPr>
              <a:spLocks noChangeArrowheads="1"/>
            </p:cNvSpPr>
            <p:nvPr/>
          </p:nvSpPr>
          <p:spPr bwMode="auto">
            <a:xfrm rot="3655033">
              <a:off x="6872959" y="8349849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51" name="Группа 885"/>
            <p:cNvGrpSpPr>
              <a:grpSpLocks/>
            </p:cNvGrpSpPr>
            <p:nvPr/>
          </p:nvGrpSpPr>
          <p:grpSpPr bwMode="auto">
            <a:xfrm rot="2647693">
              <a:off x="7272665" y="8937413"/>
              <a:ext cx="551998" cy="174627"/>
              <a:chOff x="7494809" y="911201"/>
              <a:chExt cx="552015" cy="174622"/>
            </a:xfrm>
          </p:grpSpPr>
          <p:grpSp>
            <p:nvGrpSpPr>
              <p:cNvPr id="47252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04" name="Прямоугольник 1103"/>
                <p:cNvSpPr/>
                <p:nvPr/>
              </p:nvSpPr>
              <p:spPr>
                <a:xfrm>
                  <a:off x="5760912" y="138331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1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53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102" name="Прямоугольник 237"/>
                <p:cNvSpPr/>
                <p:nvPr/>
              </p:nvSpPr>
              <p:spPr>
                <a:xfrm>
                  <a:off x="5770782" y="138961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1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59" name="Прямоугольник 51"/>
            <p:cNvSpPr>
              <a:spLocks noChangeArrowheads="1"/>
            </p:cNvSpPr>
            <p:nvPr/>
          </p:nvSpPr>
          <p:spPr bwMode="auto">
            <a:xfrm rot="2557124">
              <a:off x="7252332" y="8934288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54" name="Группа 885"/>
            <p:cNvGrpSpPr>
              <a:grpSpLocks/>
            </p:cNvGrpSpPr>
            <p:nvPr/>
          </p:nvGrpSpPr>
          <p:grpSpPr bwMode="auto">
            <a:xfrm rot="2647693">
              <a:off x="6718624" y="9089813"/>
              <a:ext cx="551998" cy="174627"/>
              <a:chOff x="7494809" y="911201"/>
              <a:chExt cx="552015" cy="174622"/>
            </a:xfrm>
          </p:grpSpPr>
          <p:grpSp>
            <p:nvGrpSpPr>
              <p:cNvPr id="47255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98" name="Прямоугольник 1097"/>
                <p:cNvSpPr/>
                <p:nvPr/>
              </p:nvSpPr>
              <p:spPr>
                <a:xfrm>
                  <a:off x="5760914" y="1383309"/>
                  <a:ext cx="1834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0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56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096" name="Прямоугольник 237"/>
                <p:cNvSpPr/>
                <p:nvPr/>
              </p:nvSpPr>
              <p:spPr>
                <a:xfrm>
                  <a:off x="5770785" y="138961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0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1" name="Прямоугольник 51"/>
            <p:cNvSpPr>
              <a:spLocks noChangeArrowheads="1"/>
            </p:cNvSpPr>
            <p:nvPr/>
          </p:nvSpPr>
          <p:spPr bwMode="auto">
            <a:xfrm rot="2557124">
              <a:off x="6698291" y="9086688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57" name="Группа 885"/>
            <p:cNvGrpSpPr>
              <a:grpSpLocks/>
            </p:cNvGrpSpPr>
            <p:nvPr/>
          </p:nvGrpSpPr>
          <p:grpSpPr bwMode="auto">
            <a:xfrm rot="3736128">
              <a:off x="6353025" y="8474821"/>
              <a:ext cx="551998" cy="174627"/>
              <a:chOff x="7494809" y="911201"/>
              <a:chExt cx="552015" cy="174622"/>
            </a:xfrm>
          </p:grpSpPr>
          <p:grpSp>
            <p:nvGrpSpPr>
              <p:cNvPr id="4725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92" name="Прямоугольник 1091"/>
                <p:cNvSpPr/>
                <p:nvPr/>
              </p:nvSpPr>
              <p:spPr>
                <a:xfrm>
                  <a:off x="5755337" y="1388754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0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59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090" name="Прямоугольник 237"/>
                <p:cNvSpPr/>
                <p:nvPr/>
              </p:nvSpPr>
              <p:spPr>
                <a:xfrm>
                  <a:off x="5772914" y="139900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9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3" name="Прямоугольник 51"/>
            <p:cNvSpPr>
              <a:spLocks noChangeArrowheads="1"/>
            </p:cNvSpPr>
            <p:nvPr/>
          </p:nvSpPr>
          <p:spPr bwMode="auto">
            <a:xfrm rot="3645559">
              <a:off x="6332692" y="8471696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60" name="Группа 885"/>
            <p:cNvGrpSpPr>
              <a:grpSpLocks/>
            </p:cNvGrpSpPr>
            <p:nvPr/>
          </p:nvGrpSpPr>
          <p:grpSpPr bwMode="auto">
            <a:xfrm rot="5400000">
              <a:off x="6153974" y="7883137"/>
              <a:ext cx="551998" cy="174627"/>
              <a:chOff x="7494809" y="911201"/>
              <a:chExt cx="552015" cy="174622"/>
            </a:xfrm>
          </p:grpSpPr>
          <p:grpSp>
            <p:nvGrpSpPr>
              <p:cNvPr id="4726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86" name="Прямоугольник 1085"/>
                <p:cNvSpPr/>
                <p:nvPr/>
              </p:nvSpPr>
              <p:spPr>
                <a:xfrm>
                  <a:off x="5797472" y="138395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9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62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084" name="Прямоугольник 237"/>
                <p:cNvSpPr/>
                <p:nvPr/>
              </p:nvSpPr>
              <p:spPr>
                <a:xfrm>
                  <a:off x="5794452" y="1380759"/>
                  <a:ext cx="1792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9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5" name="Прямоугольник 51"/>
            <p:cNvSpPr>
              <a:spLocks noChangeArrowheads="1"/>
            </p:cNvSpPr>
            <p:nvPr/>
          </p:nvSpPr>
          <p:spPr bwMode="auto">
            <a:xfrm rot="5309431">
              <a:off x="6133641" y="7880012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63" name="Группа 885"/>
            <p:cNvGrpSpPr>
              <a:grpSpLocks/>
            </p:cNvGrpSpPr>
            <p:nvPr/>
          </p:nvGrpSpPr>
          <p:grpSpPr bwMode="auto">
            <a:xfrm rot="6698597">
              <a:off x="6185724" y="7209966"/>
              <a:ext cx="551998" cy="174627"/>
              <a:chOff x="7494809" y="911201"/>
              <a:chExt cx="552015" cy="174622"/>
            </a:xfrm>
          </p:grpSpPr>
          <p:grpSp>
            <p:nvGrpSpPr>
              <p:cNvPr id="16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80" name="Прямоугольник 360"/>
                <p:cNvSpPr/>
                <p:nvPr/>
              </p:nvSpPr>
              <p:spPr>
                <a:xfrm>
                  <a:off x="5796809" y="1416397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8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1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078" name="Прямоугольник 237"/>
                <p:cNvSpPr/>
                <p:nvPr/>
              </p:nvSpPr>
              <p:spPr>
                <a:xfrm>
                  <a:off x="5787006" y="1425187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8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7" name="Прямоугольник 51"/>
            <p:cNvSpPr>
              <a:spLocks noChangeArrowheads="1"/>
            </p:cNvSpPr>
            <p:nvPr/>
          </p:nvSpPr>
          <p:spPr bwMode="auto">
            <a:xfrm rot="6608028">
              <a:off x="6165391" y="7206841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2" name="Группа 1257"/>
            <p:cNvGrpSpPr>
              <a:grpSpLocks/>
            </p:cNvGrpSpPr>
            <p:nvPr/>
          </p:nvGrpSpPr>
          <p:grpSpPr bwMode="auto">
            <a:xfrm rot="8470794">
              <a:off x="6573402" y="6651337"/>
              <a:ext cx="911133" cy="168279"/>
              <a:chOff x="4972040" y="1988116"/>
              <a:chExt cx="803805" cy="169278"/>
            </a:xfrm>
          </p:grpSpPr>
          <p:grpSp>
            <p:nvGrpSpPr>
              <p:cNvPr id="16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74" name="Прямоугольник 180"/>
                <p:cNvSpPr/>
                <p:nvPr/>
              </p:nvSpPr>
              <p:spPr>
                <a:xfrm>
                  <a:off x="5828299" y="1423667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8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72" name="Прямоугольник 178"/>
                <p:cNvSpPr/>
                <p:nvPr/>
              </p:nvSpPr>
              <p:spPr>
                <a:xfrm>
                  <a:off x="5821076" y="1431833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8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070" name="Прямоугольник 367"/>
                <p:cNvSpPr/>
                <p:nvPr/>
              </p:nvSpPr>
              <p:spPr>
                <a:xfrm>
                  <a:off x="5799959" y="141841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7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9" name="Прямоугольник 51"/>
            <p:cNvSpPr>
              <a:spLocks noChangeArrowheads="1"/>
            </p:cNvSpPr>
            <p:nvPr/>
          </p:nvSpPr>
          <p:spPr bwMode="auto">
            <a:xfrm rot="8538293">
              <a:off x="6580406" y="6636065"/>
              <a:ext cx="8618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6" name="Группа 1257"/>
            <p:cNvGrpSpPr>
              <a:grpSpLocks/>
            </p:cNvGrpSpPr>
            <p:nvPr/>
          </p:nvGrpSpPr>
          <p:grpSpPr bwMode="auto">
            <a:xfrm rot="8306333">
              <a:off x="9801625" y="5672585"/>
              <a:ext cx="1235039" cy="168280"/>
              <a:chOff x="4686288" y="1988116"/>
              <a:chExt cx="1089557" cy="169279"/>
            </a:xfrm>
          </p:grpSpPr>
          <p:grpSp>
            <p:nvGrpSpPr>
              <p:cNvPr id="16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65" name="Прямоугольник 180"/>
                <p:cNvSpPr/>
                <p:nvPr/>
              </p:nvSpPr>
              <p:spPr>
                <a:xfrm>
                  <a:off x="5822577" y="1434546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63" name="Прямоугольник 178"/>
                <p:cNvSpPr/>
                <p:nvPr/>
              </p:nvSpPr>
              <p:spPr>
                <a:xfrm>
                  <a:off x="5826180" y="1443262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061" name="Прямоугольник 381"/>
                <p:cNvSpPr/>
                <p:nvPr/>
              </p:nvSpPr>
              <p:spPr>
                <a:xfrm>
                  <a:off x="5819790" y="142046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6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0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059" name="Прямоугольник 1058"/>
                <p:cNvSpPr/>
                <p:nvPr/>
              </p:nvSpPr>
              <p:spPr>
                <a:xfrm>
                  <a:off x="5820140" y="1451936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6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171" name="Группа 1257"/>
            <p:cNvGrpSpPr>
              <a:grpSpLocks/>
            </p:cNvGrpSpPr>
            <p:nvPr/>
          </p:nvGrpSpPr>
          <p:grpSpPr bwMode="auto">
            <a:xfrm rot="7488498">
              <a:off x="6788464" y="5145226"/>
              <a:ext cx="601625" cy="168279"/>
              <a:chOff x="4972040" y="1988116"/>
              <a:chExt cx="530756" cy="169278"/>
            </a:xfrm>
          </p:grpSpPr>
          <p:grpSp>
            <p:nvGrpSpPr>
              <p:cNvPr id="17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53" name="Прямоугольник 180"/>
                <p:cNvSpPr/>
                <p:nvPr/>
              </p:nvSpPr>
              <p:spPr>
                <a:xfrm>
                  <a:off x="5799522" y="138519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6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51" name="Прямоугольник 178"/>
                <p:cNvSpPr/>
                <p:nvPr/>
              </p:nvSpPr>
              <p:spPr>
                <a:xfrm>
                  <a:off x="5800708" y="139800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72" name="Прямоугольник 51"/>
            <p:cNvSpPr>
              <a:spLocks noChangeArrowheads="1"/>
            </p:cNvSpPr>
            <p:nvPr/>
          </p:nvSpPr>
          <p:spPr bwMode="auto">
            <a:xfrm rot="7535867">
              <a:off x="6800652" y="512355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74" name="Группа 1257"/>
            <p:cNvGrpSpPr>
              <a:grpSpLocks/>
            </p:cNvGrpSpPr>
            <p:nvPr/>
          </p:nvGrpSpPr>
          <p:grpSpPr bwMode="auto">
            <a:xfrm rot="7488498">
              <a:off x="6445562" y="4870856"/>
              <a:ext cx="601625" cy="168279"/>
              <a:chOff x="4972040" y="1988116"/>
              <a:chExt cx="530756" cy="169278"/>
            </a:xfrm>
          </p:grpSpPr>
          <p:grpSp>
            <p:nvGrpSpPr>
              <p:cNvPr id="17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47" name="Прямоугольник 180"/>
                <p:cNvSpPr/>
                <p:nvPr/>
              </p:nvSpPr>
              <p:spPr>
                <a:xfrm>
                  <a:off x="5799328" y="1385346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45" name="Прямоугольник 178"/>
                <p:cNvSpPr/>
                <p:nvPr/>
              </p:nvSpPr>
              <p:spPr>
                <a:xfrm>
                  <a:off x="5799265" y="139330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74" name="Прямоугольник 51"/>
            <p:cNvSpPr>
              <a:spLocks noChangeArrowheads="1"/>
            </p:cNvSpPr>
            <p:nvPr/>
          </p:nvSpPr>
          <p:spPr bwMode="auto">
            <a:xfrm rot="7535867">
              <a:off x="6457750" y="484918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77" name="Группа 1257"/>
            <p:cNvGrpSpPr>
              <a:grpSpLocks/>
            </p:cNvGrpSpPr>
            <p:nvPr/>
          </p:nvGrpSpPr>
          <p:grpSpPr bwMode="auto">
            <a:xfrm rot="7367695">
              <a:off x="6939804" y="4080356"/>
              <a:ext cx="1235040" cy="168280"/>
              <a:chOff x="4686288" y="1988116"/>
              <a:chExt cx="1089557" cy="169279"/>
            </a:xfrm>
          </p:grpSpPr>
          <p:grpSp>
            <p:nvGrpSpPr>
              <p:cNvPr id="17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41" name="Прямоугольник 180"/>
                <p:cNvSpPr/>
                <p:nvPr/>
              </p:nvSpPr>
              <p:spPr>
                <a:xfrm>
                  <a:off x="5786476" y="141093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39" name="Прямоугольник 178"/>
                <p:cNvSpPr/>
                <p:nvPr/>
              </p:nvSpPr>
              <p:spPr>
                <a:xfrm>
                  <a:off x="5790464" y="142429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037" name="Прямоугольник 1036"/>
                <p:cNvSpPr/>
                <p:nvPr/>
              </p:nvSpPr>
              <p:spPr>
                <a:xfrm>
                  <a:off x="5786420" y="1410930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2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035" name="Прямоугольник 1034"/>
                <p:cNvSpPr/>
                <p:nvPr/>
              </p:nvSpPr>
              <p:spPr>
                <a:xfrm>
                  <a:off x="5782639" y="143234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76" name="Прямоугольник 51"/>
            <p:cNvSpPr>
              <a:spLocks noChangeArrowheads="1"/>
            </p:cNvSpPr>
            <p:nvPr/>
          </p:nvSpPr>
          <p:spPr bwMode="auto">
            <a:xfrm rot="-3372156">
              <a:off x="6956695" y="4072332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7" name="Группа 1257"/>
            <p:cNvGrpSpPr>
              <a:grpSpLocks/>
            </p:cNvGrpSpPr>
            <p:nvPr/>
          </p:nvGrpSpPr>
          <p:grpSpPr bwMode="auto">
            <a:xfrm rot="7367695">
              <a:off x="7976703" y="3365976"/>
              <a:ext cx="1235040" cy="168280"/>
              <a:chOff x="4686288" y="1988116"/>
              <a:chExt cx="1089557" cy="169279"/>
            </a:xfrm>
          </p:grpSpPr>
          <p:grpSp>
            <p:nvGrpSpPr>
              <p:cNvPr id="18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29" name="Прямоугольник 180"/>
                <p:cNvSpPr/>
                <p:nvPr/>
              </p:nvSpPr>
              <p:spPr>
                <a:xfrm>
                  <a:off x="5790281" y="141518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9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27" name="Прямоугольник 178"/>
                <p:cNvSpPr/>
                <p:nvPr/>
              </p:nvSpPr>
              <p:spPr>
                <a:xfrm>
                  <a:off x="5791691" y="142941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3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9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025" name="Прямоугольник 427"/>
                <p:cNvSpPr/>
                <p:nvPr/>
              </p:nvSpPr>
              <p:spPr>
                <a:xfrm>
                  <a:off x="5788825" y="1415176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92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023" name="Прямоугольник 425"/>
                <p:cNvSpPr/>
                <p:nvPr/>
              </p:nvSpPr>
              <p:spPr>
                <a:xfrm>
                  <a:off x="5786108" y="143529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78" name="Прямоугольник 51"/>
            <p:cNvSpPr>
              <a:spLocks noChangeArrowheads="1"/>
            </p:cNvSpPr>
            <p:nvPr/>
          </p:nvSpPr>
          <p:spPr bwMode="auto">
            <a:xfrm rot="-3372156">
              <a:off x="7993594" y="3357952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3" name="Группа 1257"/>
            <p:cNvGrpSpPr>
              <a:grpSpLocks/>
            </p:cNvGrpSpPr>
            <p:nvPr/>
          </p:nvGrpSpPr>
          <p:grpSpPr bwMode="auto">
            <a:xfrm rot="-9472608">
              <a:off x="5910274" y="4863242"/>
              <a:ext cx="601625" cy="168279"/>
              <a:chOff x="4972040" y="1988116"/>
              <a:chExt cx="530756" cy="169278"/>
            </a:xfrm>
          </p:grpSpPr>
          <p:grpSp>
            <p:nvGrpSpPr>
              <p:cNvPr id="20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17" name="Прямоугольник 180"/>
                <p:cNvSpPr/>
                <p:nvPr/>
              </p:nvSpPr>
              <p:spPr>
                <a:xfrm>
                  <a:off x="5816360" y="1415601"/>
                  <a:ext cx="183466" cy="13254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25" name="TextBox 1017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1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15" name="Прямоугольник 178"/>
                <p:cNvSpPr/>
                <p:nvPr/>
              </p:nvSpPr>
              <p:spPr>
                <a:xfrm>
                  <a:off x="5804441" y="139177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11" name="Группа 1257"/>
            <p:cNvGrpSpPr>
              <a:grpSpLocks/>
            </p:cNvGrpSpPr>
            <p:nvPr/>
          </p:nvGrpSpPr>
          <p:grpSpPr bwMode="auto">
            <a:xfrm rot="-3482684">
              <a:off x="5937801" y="4457487"/>
              <a:ext cx="601625" cy="168279"/>
              <a:chOff x="4972040" y="1988116"/>
              <a:chExt cx="530756" cy="169278"/>
            </a:xfrm>
          </p:grpSpPr>
          <p:grpSp>
            <p:nvGrpSpPr>
              <p:cNvPr id="21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11" name="Прямоугольник 180"/>
                <p:cNvSpPr/>
                <p:nvPr/>
              </p:nvSpPr>
              <p:spPr>
                <a:xfrm>
                  <a:off x="5816588" y="134897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1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09" name="Прямоугольник 178"/>
                <p:cNvSpPr/>
                <p:nvPr/>
              </p:nvSpPr>
              <p:spPr>
                <a:xfrm>
                  <a:off x="5796418" y="138116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14" name="Группа 1257"/>
            <p:cNvGrpSpPr>
              <a:grpSpLocks/>
            </p:cNvGrpSpPr>
            <p:nvPr/>
          </p:nvGrpSpPr>
          <p:grpSpPr bwMode="auto">
            <a:xfrm rot="-998272">
              <a:off x="6512333" y="4168827"/>
              <a:ext cx="601625" cy="168279"/>
              <a:chOff x="4972040" y="1988116"/>
              <a:chExt cx="530756" cy="169278"/>
            </a:xfrm>
          </p:grpSpPr>
          <p:grpSp>
            <p:nvGrpSpPr>
              <p:cNvPr id="21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05" name="Прямоугольник 180"/>
                <p:cNvSpPr/>
                <p:nvPr/>
              </p:nvSpPr>
              <p:spPr>
                <a:xfrm>
                  <a:off x="5780582" y="134995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1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03" name="Прямоугольник 178"/>
                <p:cNvSpPr/>
                <p:nvPr/>
              </p:nvSpPr>
              <p:spPr>
                <a:xfrm>
                  <a:off x="5774074" y="1351817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17" name="Группа 1257"/>
            <p:cNvGrpSpPr>
              <a:grpSpLocks/>
            </p:cNvGrpSpPr>
            <p:nvPr/>
          </p:nvGrpSpPr>
          <p:grpSpPr bwMode="auto">
            <a:xfrm rot="8250553">
              <a:off x="6976567" y="3620594"/>
              <a:ext cx="1235040" cy="168280"/>
              <a:chOff x="4686288" y="1988116"/>
              <a:chExt cx="1089557" cy="169279"/>
            </a:xfrm>
          </p:grpSpPr>
          <p:grpSp>
            <p:nvGrpSpPr>
              <p:cNvPr id="21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99" name="Прямоугольник 180"/>
                <p:cNvSpPr/>
                <p:nvPr/>
              </p:nvSpPr>
              <p:spPr>
                <a:xfrm>
                  <a:off x="5824917" y="140577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1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97" name="Прямоугольник 178"/>
                <p:cNvSpPr/>
                <p:nvPr/>
              </p:nvSpPr>
              <p:spPr>
                <a:xfrm>
                  <a:off x="5794273" y="141553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995" name="Прямоугольник 994"/>
                <p:cNvSpPr/>
                <p:nvPr/>
              </p:nvSpPr>
              <p:spPr>
                <a:xfrm>
                  <a:off x="5802197" y="140149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1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993" name="Прямоугольник 460"/>
                <p:cNvSpPr/>
                <p:nvPr/>
              </p:nvSpPr>
              <p:spPr>
                <a:xfrm>
                  <a:off x="5811585" y="1403096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83" name="Прямоугольник 51"/>
            <p:cNvSpPr>
              <a:spLocks noChangeArrowheads="1"/>
            </p:cNvSpPr>
            <p:nvPr/>
          </p:nvSpPr>
          <p:spPr bwMode="auto">
            <a:xfrm rot="-2489298">
              <a:off x="6993462" y="3612574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84" name="Прямоугольник 51"/>
            <p:cNvSpPr>
              <a:spLocks noChangeArrowheads="1"/>
            </p:cNvSpPr>
            <p:nvPr/>
          </p:nvSpPr>
          <p:spPr bwMode="auto">
            <a:xfrm rot="9725307">
              <a:off x="6485126" y="4176342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85" name="Прямоугольник 51"/>
            <p:cNvSpPr>
              <a:spLocks noChangeArrowheads="1"/>
            </p:cNvSpPr>
            <p:nvPr/>
          </p:nvSpPr>
          <p:spPr bwMode="auto">
            <a:xfrm rot="7327487">
              <a:off x="5904797" y="4473456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86" name="Прямоугольник 51"/>
            <p:cNvSpPr>
              <a:spLocks noChangeArrowheads="1"/>
            </p:cNvSpPr>
            <p:nvPr/>
          </p:nvSpPr>
          <p:spPr bwMode="auto">
            <a:xfrm rot="-9509673">
              <a:off x="5912975" y="486329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22" name="Группа 1257"/>
            <p:cNvGrpSpPr>
              <a:grpSpLocks/>
            </p:cNvGrpSpPr>
            <p:nvPr/>
          </p:nvGrpSpPr>
          <p:grpSpPr bwMode="auto">
            <a:xfrm rot="-3297183">
              <a:off x="7993565" y="3025819"/>
              <a:ext cx="601625" cy="168279"/>
              <a:chOff x="4972040" y="1988116"/>
              <a:chExt cx="530756" cy="169278"/>
            </a:xfrm>
          </p:grpSpPr>
          <p:grpSp>
            <p:nvGrpSpPr>
              <p:cNvPr id="22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87" name="Прямоугольник 180"/>
                <p:cNvSpPr/>
                <p:nvPr/>
              </p:nvSpPr>
              <p:spPr>
                <a:xfrm>
                  <a:off x="5796569" y="136087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1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85" name="Прямоугольник 178"/>
                <p:cNvSpPr/>
                <p:nvPr/>
              </p:nvSpPr>
              <p:spPr>
                <a:xfrm>
                  <a:off x="5783688" y="136069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88" name="Прямоугольник 51"/>
            <p:cNvSpPr>
              <a:spLocks noChangeArrowheads="1"/>
            </p:cNvSpPr>
            <p:nvPr/>
          </p:nvSpPr>
          <p:spPr bwMode="auto">
            <a:xfrm rot="7597250">
              <a:off x="7992394" y="302955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17" name="Группа 1257"/>
            <p:cNvGrpSpPr>
              <a:grpSpLocks/>
            </p:cNvGrpSpPr>
            <p:nvPr/>
          </p:nvGrpSpPr>
          <p:grpSpPr bwMode="auto">
            <a:xfrm rot="5855652">
              <a:off x="11048130" y="3736042"/>
              <a:ext cx="1235040" cy="168280"/>
              <a:chOff x="4686288" y="1988116"/>
              <a:chExt cx="1089557" cy="169279"/>
            </a:xfrm>
          </p:grpSpPr>
          <p:grpSp>
            <p:nvGrpSpPr>
              <p:cNvPr id="41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81" name="Прямоугольник 180"/>
                <p:cNvSpPr/>
                <p:nvPr/>
              </p:nvSpPr>
              <p:spPr>
                <a:xfrm>
                  <a:off x="5770257" y="142966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8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1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79" name="Прямоугольник 178"/>
                <p:cNvSpPr/>
                <p:nvPr/>
              </p:nvSpPr>
              <p:spPr>
                <a:xfrm>
                  <a:off x="5786197" y="142385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8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2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977" name="Прямоугольник 976"/>
                <p:cNvSpPr/>
                <p:nvPr/>
              </p:nvSpPr>
              <p:spPr>
                <a:xfrm>
                  <a:off x="5780508" y="142660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21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975" name="Прямоугольник 974"/>
                <p:cNvSpPr/>
                <p:nvPr/>
              </p:nvSpPr>
              <p:spPr>
                <a:xfrm>
                  <a:off x="5777158" y="142522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0" name="Прямоугольник 51"/>
            <p:cNvSpPr>
              <a:spLocks noChangeArrowheads="1"/>
            </p:cNvSpPr>
            <p:nvPr/>
          </p:nvSpPr>
          <p:spPr bwMode="auto">
            <a:xfrm rot="-4884199">
              <a:off x="11065025" y="3728026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22" name="Группа 1257"/>
            <p:cNvGrpSpPr>
              <a:grpSpLocks/>
            </p:cNvGrpSpPr>
            <p:nvPr/>
          </p:nvGrpSpPr>
          <p:grpSpPr bwMode="auto">
            <a:xfrm rot="5855652">
              <a:off x="11529146" y="3696606"/>
              <a:ext cx="1235040" cy="168280"/>
              <a:chOff x="4686288" y="1988116"/>
              <a:chExt cx="1089557" cy="169279"/>
            </a:xfrm>
          </p:grpSpPr>
          <p:grpSp>
            <p:nvGrpSpPr>
              <p:cNvPr id="42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69" name="Прямоугольник 180"/>
                <p:cNvSpPr/>
                <p:nvPr/>
              </p:nvSpPr>
              <p:spPr>
                <a:xfrm>
                  <a:off x="5787714" y="142378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2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67" name="Прямоугольник 178"/>
                <p:cNvSpPr/>
                <p:nvPr/>
              </p:nvSpPr>
              <p:spPr>
                <a:xfrm>
                  <a:off x="5802808" y="142273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2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965" name="Прямоугольник 501"/>
                <p:cNvSpPr/>
                <p:nvPr/>
              </p:nvSpPr>
              <p:spPr>
                <a:xfrm>
                  <a:off x="5795189" y="142115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26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963" name="Прямоугольник 962"/>
                <p:cNvSpPr/>
                <p:nvPr/>
              </p:nvSpPr>
              <p:spPr>
                <a:xfrm>
                  <a:off x="5790999" y="1424628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2" name="Прямоугольник 51"/>
            <p:cNvSpPr>
              <a:spLocks noChangeArrowheads="1"/>
            </p:cNvSpPr>
            <p:nvPr/>
          </p:nvSpPr>
          <p:spPr bwMode="auto">
            <a:xfrm rot="-4884199">
              <a:off x="11546041" y="3688590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27" name="Группа 1257"/>
            <p:cNvGrpSpPr>
              <a:grpSpLocks/>
            </p:cNvGrpSpPr>
            <p:nvPr/>
          </p:nvGrpSpPr>
          <p:grpSpPr bwMode="auto">
            <a:xfrm rot="-998272">
              <a:off x="11931345" y="2706729"/>
              <a:ext cx="601625" cy="168279"/>
              <a:chOff x="4972040" y="1988116"/>
              <a:chExt cx="530756" cy="169278"/>
            </a:xfrm>
          </p:grpSpPr>
          <p:grpSp>
            <p:nvGrpSpPr>
              <p:cNvPr id="42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57" name="Прямоугольник 180"/>
                <p:cNvSpPr/>
                <p:nvPr/>
              </p:nvSpPr>
              <p:spPr>
                <a:xfrm>
                  <a:off x="5791487" y="135559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6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3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55" name="Прямоугольник 178"/>
                <p:cNvSpPr/>
                <p:nvPr/>
              </p:nvSpPr>
              <p:spPr>
                <a:xfrm>
                  <a:off x="5784497" y="135347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6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4" name="Прямоугольник 51"/>
            <p:cNvSpPr>
              <a:spLocks noChangeArrowheads="1"/>
            </p:cNvSpPr>
            <p:nvPr/>
          </p:nvSpPr>
          <p:spPr bwMode="auto">
            <a:xfrm rot="9725307">
              <a:off x="11904138" y="271424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32" name="Группа 1257"/>
            <p:cNvGrpSpPr>
              <a:grpSpLocks/>
            </p:cNvGrpSpPr>
            <p:nvPr/>
          </p:nvGrpSpPr>
          <p:grpSpPr bwMode="auto">
            <a:xfrm>
              <a:off x="11241163" y="2760648"/>
              <a:ext cx="601625" cy="168279"/>
              <a:chOff x="4972040" y="1988116"/>
              <a:chExt cx="530756" cy="169278"/>
            </a:xfrm>
          </p:grpSpPr>
          <p:grpSp>
            <p:nvGrpSpPr>
              <p:cNvPr id="43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51" name="Прямоугольник 180"/>
                <p:cNvSpPr/>
                <p:nvPr/>
              </p:nvSpPr>
              <p:spPr>
                <a:xfrm>
                  <a:off x="5799847" y="1384961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3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49" name="Прямоугольник 178"/>
                <p:cNvSpPr/>
                <p:nvPr/>
              </p:nvSpPr>
              <p:spPr>
                <a:xfrm>
                  <a:off x="5798301" y="1384961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6" name="Прямоугольник 51"/>
            <p:cNvSpPr>
              <a:spLocks noChangeArrowheads="1"/>
            </p:cNvSpPr>
            <p:nvPr/>
          </p:nvSpPr>
          <p:spPr bwMode="auto">
            <a:xfrm rot="10723579">
              <a:off x="11213956" y="276816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36" name="Группа 1257"/>
            <p:cNvGrpSpPr>
              <a:grpSpLocks/>
            </p:cNvGrpSpPr>
            <p:nvPr/>
          </p:nvGrpSpPr>
          <p:grpSpPr bwMode="auto">
            <a:xfrm rot="327300">
              <a:off x="10573343" y="2728898"/>
              <a:ext cx="601625" cy="168279"/>
              <a:chOff x="4972040" y="1988116"/>
              <a:chExt cx="530756" cy="169278"/>
            </a:xfrm>
          </p:grpSpPr>
          <p:grpSp>
            <p:nvGrpSpPr>
              <p:cNvPr id="43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45" name="Прямоугольник 180"/>
                <p:cNvSpPr/>
                <p:nvPr/>
              </p:nvSpPr>
              <p:spPr>
                <a:xfrm>
                  <a:off x="5770495" y="135419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4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43" name="Прямоугольник 178"/>
                <p:cNvSpPr/>
                <p:nvPr/>
              </p:nvSpPr>
              <p:spPr>
                <a:xfrm>
                  <a:off x="5762106" y="1373948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5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8" name="Прямоугольник 51"/>
            <p:cNvSpPr>
              <a:spLocks noChangeArrowheads="1"/>
            </p:cNvSpPr>
            <p:nvPr/>
          </p:nvSpPr>
          <p:spPr bwMode="auto">
            <a:xfrm rot="-10549121">
              <a:off x="10546136" y="273641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41" name="Группа 1257"/>
            <p:cNvGrpSpPr>
              <a:grpSpLocks/>
            </p:cNvGrpSpPr>
            <p:nvPr/>
          </p:nvGrpSpPr>
          <p:grpSpPr bwMode="auto">
            <a:xfrm rot="327300">
              <a:off x="11007512" y="3232945"/>
              <a:ext cx="601625" cy="168279"/>
              <a:chOff x="4972040" y="1988116"/>
              <a:chExt cx="530756" cy="169278"/>
            </a:xfrm>
          </p:grpSpPr>
          <p:grpSp>
            <p:nvGrpSpPr>
              <p:cNvPr id="44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39" name="Прямоугольник 180"/>
                <p:cNvSpPr/>
                <p:nvPr/>
              </p:nvSpPr>
              <p:spPr>
                <a:xfrm>
                  <a:off x="5780701" y="136678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4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37" name="Прямоугольник 178"/>
                <p:cNvSpPr/>
                <p:nvPr/>
              </p:nvSpPr>
              <p:spPr>
                <a:xfrm>
                  <a:off x="5777759" y="1384412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00" name="Прямоугольник 51"/>
            <p:cNvSpPr>
              <a:spLocks noChangeArrowheads="1"/>
            </p:cNvSpPr>
            <p:nvPr/>
          </p:nvSpPr>
          <p:spPr bwMode="auto">
            <a:xfrm rot="-10549121">
              <a:off x="10980305" y="3240460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44" name="Группа 1257"/>
            <p:cNvGrpSpPr>
              <a:grpSpLocks/>
            </p:cNvGrpSpPr>
            <p:nvPr/>
          </p:nvGrpSpPr>
          <p:grpSpPr bwMode="auto">
            <a:xfrm rot="803225">
              <a:off x="10291428" y="3161507"/>
              <a:ext cx="601625" cy="168279"/>
              <a:chOff x="4972040" y="1988116"/>
              <a:chExt cx="530756" cy="169278"/>
            </a:xfrm>
          </p:grpSpPr>
          <p:grpSp>
            <p:nvGrpSpPr>
              <p:cNvPr id="44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33" name="Прямоугольник 180"/>
                <p:cNvSpPr/>
                <p:nvPr/>
              </p:nvSpPr>
              <p:spPr>
                <a:xfrm>
                  <a:off x="5766999" y="1387927"/>
                  <a:ext cx="1890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4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4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31" name="Прямоугольник 178"/>
                <p:cNvSpPr/>
                <p:nvPr/>
              </p:nvSpPr>
              <p:spPr>
                <a:xfrm>
                  <a:off x="5782731" y="136946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02" name="Прямоугольник 51"/>
            <p:cNvSpPr>
              <a:spLocks noChangeArrowheads="1"/>
            </p:cNvSpPr>
            <p:nvPr/>
          </p:nvSpPr>
          <p:spPr bwMode="auto">
            <a:xfrm rot="-10073196">
              <a:off x="10264221" y="3169022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50" name="Группа 311"/>
            <p:cNvGrpSpPr>
              <a:grpSpLocks/>
            </p:cNvGrpSpPr>
            <p:nvPr/>
          </p:nvGrpSpPr>
          <p:grpSpPr bwMode="auto">
            <a:xfrm rot="803225">
              <a:off x="10202918" y="2675299"/>
              <a:ext cx="263320" cy="168278"/>
              <a:chOff x="5785908" y="1370575"/>
              <a:chExt cx="232302" cy="169277"/>
            </a:xfrm>
          </p:grpSpPr>
          <p:sp>
            <p:nvSpPr>
              <p:cNvPr id="927" name="Прямоугольник 180"/>
              <p:cNvSpPr/>
              <p:nvPr/>
            </p:nvSpPr>
            <p:spPr>
              <a:xfrm>
                <a:off x="5782986" y="1370944"/>
                <a:ext cx="1806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93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46304" name="Прямоугольник 51"/>
            <p:cNvSpPr>
              <a:spLocks noChangeArrowheads="1"/>
            </p:cNvSpPr>
            <p:nvPr/>
          </p:nvSpPr>
          <p:spPr bwMode="auto">
            <a:xfrm rot="-9823884">
              <a:off x="10126637" y="2671142"/>
              <a:ext cx="3501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52" name="Группа 1257"/>
            <p:cNvGrpSpPr>
              <a:grpSpLocks/>
            </p:cNvGrpSpPr>
            <p:nvPr/>
          </p:nvGrpSpPr>
          <p:grpSpPr bwMode="auto">
            <a:xfrm>
              <a:off x="8690353" y="2471630"/>
              <a:ext cx="601625" cy="168279"/>
              <a:chOff x="4972040" y="1988116"/>
              <a:chExt cx="530756" cy="169278"/>
            </a:xfrm>
          </p:grpSpPr>
          <p:grpSp>
            <p:nvGrpSpPr>
              <p:cNvPr id="45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25" name="Прямоугольник 180"/>
                <p:cNvSpPr/>
                <p:nvPr/>
              </p:nvSpPr>
              <p:spPr>
                <a:xfrm>
                  <a:off x="5799580" y="138505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23" name="Прямоугольник 178"/>
                <p:cNvSpPr/>
                <p:nvPr/>
              </p:nvSpPr>
              <p:spPr>
                <a:xfrm>
                  <a:off x="5798033" y="138505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06" name="Прямоугольник 51"/>
            <p:cNvSpPr>
              <a:spLocks noChangeArrowheads="1"/>
            </p:cNvSpPr>
            <p:nvPr/>
          </p:nvSpPr>
          <p:spPr bwMode="auto">
            <a:xfrm rot="-10705567">
              <a:off x="8689182" y="247536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55" name="Группа 1257"/>
            <p:cNvGrpSpPr>
              <a:grpSpLocks/>
            </p:cNvGrpSpPr>
            <p:nvPr/>
          </p:nvGrpSpPr>
          <p:grpSpPr bwMode="auto">
            <a:xfrm>
              <a:off x="8118849" y="2462106"/>
              <a:ext cx="601625" cy="168279"/>
              <a:chOff x="4972040" y="1988116"/>
              <a:chExt cx="530756" cy="169278"/>
            </a:xfrm>
          </p:grpSpPr>
          <p:grpSp>
            <p:nvGrpSpPr>
              <p:cNvPr id="45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19" name="Прямоугольник 180"/>
                <p:cNvSpPr/>
                <p:nvPr/>
              </p:nvSpPr>
              <p:spPr>
                <a:xfrm>
                  <a:off x="5799583" y="1385053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17" name="Прямоугольник 178"/>
                <p:cNvSpPr/>
                <p:nvPr/>
              </p:nvSpPr>
              <p:spPr>
                <a:xfrm>
                  <a:off x="5798037" y="1385053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08" name="Прямоугольник 51"/>
            <p:cNvSpPr>
              <a:spLocks noChangeArrowheads="1"/>
            </p:cNvSpPr>
            <p:nvPr/>
          </p:nvSpPr>
          <p:spPr bwMode="auto">
            <a:xfrm rot="-10705567">
              <a:off x="8117678" y="2465840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0" name="Группа 1257"/>
            <p:cNvGrpSpPr>
              <a:grpSpLocks/>
            </p:cNvGrpSpPr>
            <p:nvPr/>
          </p:nvGrpSpPr>
          <p:grpSpPr bwMode="auto">
            <a:xfrm rot="-2356418">
              <a:off x="7517017" y="2785045"/>
              <a:ext cx="601625" cy="168279"/>
              <a:chOff x="4972040" y="1988116"/>
              <a:chExt cx="530756" cy="169278"/>
            </a:xfrm>
          </p:grpSpPr>
          <p:grpSp>
            <p:nvGrpSpPr>
              <p:cNvPr id="46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13" name="Прямоугольник 180"/>
                <p:cNvSpPr/>
                <p:nvPr/>
              </p:nvSpPr>
              <p:spPr>
                <a:xfrm>
                  <a:off x="5807295" y="1340323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11" name="Прямоугольник 178"/>
                <p:cNvSpPr/>
                <p:nvPr/>
              </p:nvSpPr>
              <p:spPr>
                <a:xfrm>
                  <a:off x="5807811" y="134472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0" name="Прямоугольник 51"/>
            <p:cNvSpPr>
              <a:spLocks noChangeArrowheads="1"/>
            </p:cNvSpPr>
            <p:nvPr/>
          </p:nvSpPr>
          <p:spPr bwMode="auto">
            <a:xfrm rot="8538015">
              <a:off x="7515846" y="2788779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5" name="Группа 1257"/>
            <p:cNvGrpSpPr>
              <a:grpSpLocks/>
            </p:cNvGrpSpPr>
            <p:nvPr/>
          </p:nvGrpSpPr>
          <p:grpSpPr bwMode="auto">
            <a:xfrm rot="-2597369">
              <a:off x="6964563" y="3277173"/>
              <a:ext cx="601625" cy="168279"/>
              <a:chOff x="4972040" y="1988116"/>
              <a:chExt cx="530756" cy="169278"/>
            </a:xfrm>
          </p:grpSpPr>
          <p:grpSp>
            <p:nvGrpSpPr>
              <p:cNvPr id="46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07" name="Прямоугольник 180"/>
                <p:cNvSpPr/>
                <p:nvPr/>
              </p:nvSpPr>
              <p:spPr>
                <a:xfrm>
                  <a:off x="5800223" y="137780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05" name="Прямоугольник 178"/>
                <p:cNvSpPr/>
                <p:nvPr/>
              </p:nvSpPr>
              <p:spPr>
                <a:xfrm>
                  <a:off x="5800295" y="135182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2" name="Прямоугольник 51"/>
            <p:cNvSpPr>
              <a:spLocks noChangeArrowheads="1"/>
            </p:cNvSpPr>
            <p:nvPr/>
          </p:nvSpPr>
          <p:spPr bwMode="auto">
            <a:xfrm rot="8297064">
              <a:off x="6963392" y="3280907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8" name="Группа 1257"/>
            <p:cNvGrpSpPr>
              <a:grpSpLocks/>
            </p:cNvGrpSpPr>
            <p:nvPr/>
          </p:nvGrpSpPr>
          <p:grpSpPr bwMode="auto">
            <a:xfrm rot="-1278414">
              <a:off x="6384173" y="3698615"/>
              <a:ext cx="601625" cy="168279"/>
              <a:chOff x="4972040" y="1988116"/>
              <a:chExt cx="530756" cy="169278"/>
            </a:xfrm>
          </p:grpSpPr>
          <p:grpSp>
            <p:nvGrpSpPr>
              <p:cNvPr id="47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01" name="Прямоугольник 180"/>
                <p:cNvSpPr/>
                <p:nvPr/>
              </p:nvSpPr>
              <p:spPr>
                <a:xfrm>
                  <a:off x="5802601" y="136116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99" name="Прямоугольник 178"/>
                <p:cNvSpPr/>
                <p:nvPr/>
              </p:nvSpPr>
              <p:spPr>
                <a:xfrm>
                  <a:off x="5786307" y="135808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4" name="Прямоугольник 51"/>
            <p:cNvSpPr>
              <a:spLocks noChangeArrowheads="1"/>
            </p:cNvSpPr>
            <p:nvPr/>
          </p:nvSpPr>
          <p:spPr bwMode="auto">
            <a:xfrm rot="9616019">
              <a:off x="6383002" y="3702349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4" name="Группа 1257"/>
            <p:cNvGrpSpPr>
              <a:grpSpLocks/>
            </p:cNvGrpSpPr>
            <p:nvPr/>
          </p:nvGrpSpPr>
          <p:grpSpPr bwMode="auto">
            <a:xfrm rot="1552107">
              <a:off x="5842921" y="3723046"/>
              <a:ext cx="601625" cy="168279"/>
              <a:chOff x="4972040" y="1988116"/>
              <a:chExt cx="530756" cy="169278"/>
            </a:xfrm>
          </p:grpSpPr>
          <p:grpSp>
            <p:nvGrpSpPr>
              <p:cNvPr id="47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95" name="Прямоугольник 180"/>
                <p:cNvSpPr/>
                <p:nvPr/>
              </p:nvSpPr>
              <p:spPr>
                <a:xfrm>
                  <a:off x="5776009" y="136853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93" name="Прямоугольник 178"/>
                <p:cNvSpPr/>
                <p:nvPr/>
              </p:nvSpPr>
              <p:spPr>
                <a:xfrm>
                  <a:off x="5789537" y="1377843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6" name="Прямоугольник 51"/>
            <p:cNvSpPr>
              <a:spLocks noChangeArrowheads="1"/>
            </p:cNvSpPr>
            <p:nvPr/>
          </p:nvSpPr>
          <p:spPr bwMode="auto">
            <a:xfrm rot="-9153460">
              <a:off x="5841750" y="3726780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9" name="Группа 1257"/>
            <p:cNvGrpSpPr>
              <a:grpSpLocks/>
            </p:cNvGrpSpPr>
            <p:nvPr/>
          </p:nvGrpSpPr>
          <p:grpSpPr bwMode="auto">
            <a:xfrm rot="7166882">
              <a:off x="5830401" y="3267163"/>
              <a:ext cx="601625" cy="168279"/>
              <a:chOff x="4972040" y="1988116"/>
              <a:chExt cx="530756" cy="169278"/>
            </a:xfrm>
          </p:grpSpPr>
          <p:grpSp>
            <p:nvGrpSpPr>
              <p:cNvPr id="48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89" name="Прямоугольник 180"/>
                <p:cNvSpPr/>
                <p:nvPr/>
              </p:nvSpPr>
              <p:spPr>
                <a:xfrm>
                  <a:off x="5799239" y="141739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8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87" name="Прямоугольник 178"/>
                <p:cNvSpPr/>
                <p:nvPr/>
              </p:nvSpPr>
              <p:spPr>
                <a:xfrm>
                  <a:off x="5808344" y="1414271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8" name="Прямоугольник 51"/>
            <p:cNvSpPr>
              <a:spLocks noChangeArrowheads="1"/>
            </p:cNvSpPr>
            <p:nvPr/>
          </p:nvSpPr>
          <p:spPr bwMode="auto">
            <a:xfrm rot="-3538685">
              <a:off x="5829230" y="3270897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4" name="Группа 1257"/>
            <p:cNvGrpSpPr>
              <a:grpSpLocks/>
            </p:cNvGrpSpPr>
            <p:nvPr/>
          </p:nvGrpSpPr>
          <p:grpSpPr bwMode="auto">
            <a:xfrm rot="9065376">
              <a:off x="6273036" y="2822595"/>
              <a:ext cx="601625" cy="168279"/>
              <a:chOff x="4972040" y="1988116"/>
              <a:chExt cx="530756" cy="169278"/>
            </a:xfrm>
          </p:grpSpPr>
          <p:grpSp>
            <p:nvGrpSpPr>
              <p:cNvPr id="48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83" name="Прямоугольник 180"/>
                <p:cNvSpPr/>
                <p:nvPr/>
              </p:nvSpPr>
              <p:spPr>
                <a:xfrm>
                  <a:off x="5827324" y="1429131"/>
                  <a:ext cx="166659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8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81" name="Прямоугольник 178"/>
                <p:cNvSpPr/>
                <p:nvPr/>
              </p:nvSpPr>
              <p:spPr>
                <a:xfrm>
                  <a:off x="5819067" y="1428063"/>
                  <a:ext cx="168060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8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0" name="Прямоугольник 51"/>
            <p:cNvSpPr>
              <a:spLocks noChangeArrowheads="1"/>
            </p:cNvSpPr>
            <p:nvPr/>
          </p:nvSpPr>
          <p:spPr bwMode="auto">
            <a:xfrm rot="-1640191">
              <a:off x="6271865" y="2826329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7" name="Группа 1257"/>
            <p:cNvGrpSpPr>
              <a:grpSpLocks/>
            </p:cNvGrpSpPr>
            <p:nvPr/>
          </p:nvGrpSpPr>
          <p:grpSpPr bwMode="auto">
            <a:xfrm rot="9541829">
              <a:off x="6897880" y="2544748"/>
              <a:ext cx="601625" cy="168279"/>
              <a:chOff x="4972040" y="1988116"/>
              <a:chExt cx="530756" cy="169278"/>
            </a:xfrm>
          </p:grpSpPr>
          <p:grpSp>
            <p:nvGrpSpPr>
              <p:cNvPr id="48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77" name="Прямоугольник 180"/>
                <p:cNvSpPr/>
                <p:nvPr/>
              </p:nvSpPr>
              <p:spPr>
                <a:xfrm>
                  <a:off x="5814743" y="142232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75" name="Прямоугольник 178"/>
                <p:cNvSpPr/>
                <p:nvPr/>
              </p:nvSpPr>
              <p:spPr>
                <a:xfrm>
                  <a:off x="5800440" y="1424466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2" name="Прямоугольник 51"/>
            <p:cNvSpPr>
              <a:spLocks noChangeArrowheads="1"/>
            </p:cNvSpPr>
            <p:nvPr/>
          </p:nvSpPr>
          <p:spPr bwMode="auto">
            <a:xfrm rot="-1163738">
              <a:off x="6896709" y="2548482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" name="Группа 1257"/>
            <p:cNvGrpSpPr>
              <a:grpSpLocks/>
            </p:cNvGrpSpPr>
            <p:nvPr/>
          </p:nvGrpSpPr>
          <p:grpSpPr bwMode="auto">
            <a:xfrm rot="10317587">
              <a:off x="7489391" y="2402350"/>
              <a:ext cx="601625" cy="168279"/>
              <a:chOff x="4972040" y="1988116"/>
              <a:chExt cx="530756" cy="169278"/>
            </a:xfrm>
          </p:grpSpPr>
          <p:grpSp>
            <p:nvGrpSpPr>
              <p:cNvPr id="49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71" name="Прямоугольник 180"/>
                <p:cNvSpPr/>
                <p:nvPr/>
              </p:nvSpPr>
              <p:spPr>
                <a:xfrm>
                  <a:off x="5818114" y="140765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69" name="Прямоугольник 178"/>
                <p:cNvSpPr/>
                <p:nvPr/>
              </p:nvSpPr>
              <p:spPr>
                <a:xfrm>
                  <a:off x="5783299" y="142603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4" name="Прямоугольник 51"/>
            <p:cNvSpPr>
              <a:spLocks noChangeArrowheads="1"/>
            </p:cNvSpPr>
            <p:nvPr/>
          </p:nvSpPr>
          <p:spPr bwMode="auto">
            <a:xfrm rot="-387980">
              <a:off x="7488220" y="240608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6" name="Группа 1257"/>
            <p:cNvGrpSpPr>
              <a:grpSpLocks/>
            </p:cNvGrpSpPr>
            <p:nvPr/>
          </p:nvGrpSpPr>
          <p:grpSpPr bwMode="auto">
            <a:xfrm rot="10317587">
              <a:off x="8279550" y="2225630"/>
              <a:ext cx="601625" cy="168279"/>
              <a:chOff x="4972040" y="1988116"/>
              <a:chExt cx="530756" cy="169278"/>
            </a:xfrm>
          </p:grpSpPr>
          <p:grpSp>
            <p:nvGrpSpPr>
              <p:cNvPr id="49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65" name="Прямоугольник 180"/>
                <p:cNvSpPr/>
                <p:nvPr/>
              </p:nvSpPr>
              <p:spPr>
                <a:xfrm>
                  <a:off x="5817176" y="1401098"/>
                  <a:ext cx="1890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63" name="Прямоугольник 178"/>
                <p:cNvSpPr/>
                <p:nvPr/>
              </p:nvSpPr>
              <p:spPr>
                <a:xfrm>
                  <a:off x="5800023" y="141358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6" name="Прямоугольник 51"/>
            <p:cNvSpPr>
              <a:spLocks noChangeArrowheads="1"/>
            </p:cNvSpPr>
            <p:nvPr/>
          </p:nvSpPr>
          <p:spPr bwMode="auto">
            <a:xfrm rot="-387980">
              <a:off x="8278379" y="222936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02" name="Группа 1257"/>
            <p:cNvGrpSpPr>
              <a:grpSpLocks/>
            </p:cNvGrpSpPr>
            <p:nvPr/>
          </p:nvGrpSpPr>
          <p:grpSpPr bwMode="auto">
            <a:xfrm rot="-5400000">
              <a:off x="8765205" y="1945439"/>
              <a:ext cx="601625" cy="168279"/>
              <a:chOff x="4972040" y="1988116"/>
              <a:chExt cx="530756" cy="169278"/>
            </a:xfrm>
          </p:grpSpPr>
          <p:grpSp>
            <p:nvGrpSpPr>
              <p:cNvPr id="50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59" name="Прямоугольник 180"/>
                <p:cNvSpPr/>
                <p:nvPr/>
              </p:nvSpPr>
              <p:spPr>
                <a:xfrm>
                  <a:off x="5799860" y="1385144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6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57" name="Прямоугольник 178"/>
                <p:cNvSpPr/>
                <p:nvPr/>
              </p:nvSpPr>
              <p:spPr>
                <a:xfrm>
                  <a:off x="5798314" y="1385144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6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8" name="Прямоугольник 51"/>
            <p:cNvSpPr>
              <a:spLocks noChangeArrowheads="1"/>
            </p:cNvSpPr>
            <p:nvPr/>
          </p:nvSpPr>
          <p:spPr bwMode="auto">
            <a:xfrm rot="5494433">
              <a:off x="8764034" y="194917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05" name="Группа 1257"/>
            <p:cNvGrpSpPr>
              <a:grpSpLocks/>
            </p:cNvGrpSpPr>
            <p:nvPr/>
          </p:nvGrpSpPr>
          <p:grpSpPr bwMode="auto">
            <a:xfrm rot="560110">
              <a:off x="6842141" y="1781551"/>
              <a:ext cx="601625" cy="168279"/>
              <a:chOff x="4972040" y="1988116"/>
              <a:chExt cx="530756" cy="169278"/>
            </a:xfrm>
          </p:grpSpPr>
          <p:grpSp>
            <p:nvGrpSpPr>
              <p:cNvPr id="50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53" name="Прямоугольник 180"/>
                <p:cNvSpPr/>
                <p:nvPr/>
              </p:nvSpPr>
              <p:spPr>
                <a:xfrm>
                  <a:off x="5774453" y="135448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6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51" name="Прямоугольник 178"/>
                <p:cNvSpPr/>
                <p:nvPr/>
              </p:nvSpPr>
              <p:spPr>
                <a:xfrm>
                  <a:off x="5771388" y="136559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0" name="Прямоугольник 51"/>
            <p:cNvSpPr>
              <a:spLocks noChangeArrowheads="1"/>
            </p:cNvSpPr>
            <p:nvPr/>
          </p:nvSpPr>
          <p:spPr bwMode="auto">
            <a:xfrm rot="-10145457">
              <a:off x="6840970" y="1785285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11" name="Группа 1257"/>
            <p:cNvGrpSpPr>
              <a:grpSpLocks/>
            </p:cNvGrpSpPr>
            <p:nvPr/>
          </p:nvGrpSpPr>
          <p:grpSpPr bwMode="auto">
            <a:xfrm rot="560110">
              <a:off x="7490408" y="1852989"/>
              <a:ext cx="601625" cy="168279"/>
              <a:chOff x="4972040" y="1988116"/>
              <a:chExt cx="530756" cy="169278"/>
            </a:xfrm>
          </p:grpSpPr>
          <p:grpSp>
            <p:nvGrpSpPr>
              <p:cNvPr id="51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47" name="Прямоугольник 180"/>
                <p:cNvSpPr/>
                <p:nvPr/>
              </p:nvSpPr>
              <p:spPr>
                <a:xfrm>
                  <a:off x="5765895" y="135770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1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45" name="Прямоугольник 178"/>
                <p:cNvSpPr/>
                <p:nvPr/>
              </p:nvSpPr>
              <p:spPr>
                <a:xfrm>
                  <a:off x="5762593" y="136711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2" name="Прямоугольник 51"/>
            <p:cNvSpPr>
              <a:spLocks noChangeArrowheads="1"/>
            </p:cNvSpPr>
            <p:nvPr/>
          </p:nvSpPr>
          <p:spPr bwMode="auto">
            <a:xfrm rot="-10145457">
              <a:off x="7489237" y="185672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14" name="Группа 1257"/>
            <p:cNvGrpSpPr>
              <a:grpSpLocks/>
            </p:cNvGrpSpPr>
            <p:nvPr/>
          </p:nvGrpSpPr>
          <p:grpSpPr bwMode="auto">
            <a:xfrm rot="-717481">
              <a:off x="6994541" y="2061977"/>
              <a:ext cx="601625" cy="168279"/>
              <a:chOff x="4972040" y="1988116"/>
              <a:chExt cx="530756" cy="169278"/>
            </a:xfrm>
          </p:grpSpPr>
          <p:grpSp>
            <p:nvGrpSpPr>
              <p:cNvPr id="51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41" name="Прямоугольник 180"/>
                <p:cNvSpPr/>
                <p:nvPr/>
              </p:nvSpPr>
              <p:spPr>
                <a:xfrm>
                  <a:off x="5784807" y="1365380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1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39" name="Прямоугольник 178"/>
                <p:cNvSpPr/>
                <p:nvPr/>
              </p:nvSpPr>
              <p:spPr>
                <a:xfrm>
                  <a:off x="5773308" y="1369892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4" name="Прямоугольник 51"/>
            <p:cNvSpPr>
              <a:spLocks noChangeArrowheads="1"/>
            </p:cNvSpPr>
            <p:nvPr/>
          </p:nvSpPr>
          <p:spPr bwMode="auto">
            <a:xfrm rot="10176952">
              <a:off x="6993370" y="2065711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20" name="Группа 1257"/>
            <p:cNvGrpSpPr>
              <a:grpSpLocks/>
            </p:cNvGrpSpPr>
            <p:nvPr/>
          </p:nvGrpSpPr>
          <p:grpSpPr bwMode="auto">
            <a:xfrm rot="-1570394">
              <a:off x="6341782" y="2258827"/>
              <a:ext cx="601625" cy="168279"/>
              <a:chOff x="4972040" y="1988116"/>
              <a:chExt cx="530756" cy="169278"/>
            </a:xfrm>
          </p:grpSpPr>
          <p:grpSp>
            <p:nvGrpSpPr>
              <p:cNvPr id="52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35" name="Прямоугольник 180"/>
                <p:cNvSpPr/>
                <p:nvPr/>
              </p:nvSpPr>
              <p:spPr>
                <a:xfrm>
                  <a:off x="5777301" y="136272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2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33" name="Прямоугольник 178"/>
                <p:cNvSpPr/>
                <p:nvPr/>
              </p:nvSpPr>
              <p:spPr>
                <a:xfrm>
                  <a:off x="5798558" y="138452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4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6" name="Прямоугольник 51"/>
            <p:cNvSpPr>
              <a:spLocks noChangeArrowheads="1"/>
            </p:cNvSpPr>
            <p:nvPr/>
          </p:nvSpPr>
          <p:spPr bwMode="auto">
            <a:xfrm rot="9324039">
              <a:off x="6340611" y="2262561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24" name="Группа 1257"/>
            <p:cNvGrpSpPr>
              <a:grpSpLocks/>
            </p:cNvGrpSpPr>
            <p:nvPr/>
          </p:nvGrpSpPr>
          <p:grpSpPr bwMode="auto">
            <a:xfrm rot="-2880598">
              <a:off x="5817496" y="2567678"/>
              <a:ext cx="601625" cy="168279"/>
              <a:chOff x="4972040" y="1988116"/>
              <a:chExt cx="530756" cy="169278"/>
            </a:xfrm>
          </p:grpSpPr>
          <p:grpSp>
            <p:nvGrpSpPr>
              <p:cNvPr id="52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29" name="Прямоугольник 180"/>
                <p:cNvSpPr/>
                <p:nvPr/>
              </p:nvSpPr>
              <p:spPr>
                <a:xfrm>
                  <a:off x="5784418" y="136008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2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27" name="Прямоугольник 178"/>
                <p:cNvSpPr/>
                <p:nvPr/>
              </p:nvSpPr>
              <p:spPr>
                <a:xfrm>
                  <a:off x="5775701" y="1352057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3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8" name="Прямоугольник 51"/>
            <p:cNvSpPr>
              <a:spLocks noChangeArrowheads="1"/>
            </p:cNvSpPr>
            <p:nvPr/>
          </p:nvSpPr>
          <p:spPr bwMode="auto">
            <a:xfrm rot="8013835">
              <a:off x="5816325" y="2571412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28" name="Группа 1257"/>
            <p:cNvGrpSpPr>
              <a:grpSpLocks/>
            </p:cNvGrpSpPr>
            <p:nvPr/>
          </p:nvGrpSpPr>
          <p:grpSpPr bwMode="auto">
            <a:xfrm rot="-3982767">
              <a:off x="5411469" y="3104167"/>
              <a:ext cx="601625" cy="168279"/>
              <a:chOff x="4972040" y="1988116"/>
              <a:chExt cx="530756" cy="169278"/>
            </a:xfrm>
          </p:grpSpPr>
          <p:grpSp>
            <p:nvGrpSpPr>
              <p:cNvPr id="52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23" name="Прямоугольник 180"/>
                <p:cNvSpPr/>
                <p:nvPr/>
              </p:nvSpPr>
              <p:spPr>
                <a:xfrm>
                  <a:off x="5799695" y="1382649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21" name="Прямоугольник 178"/>
                <p:cNvSpPr/>
                <p:nvPr/>
              </p:nvSpPr>
              <p:spPr>
                <a:xfrm>
                  <a:off x="5794233" y="134914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2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0" name="Прямоугольник 51"/>
            <p:cNvSpPr>
              <a:spLocks noChangeArrowheads="1"/>
            </p:cNvSpPr>
            <p:nvPr/>
          </p:nvSpPr>
          <p:spPr bwMode="auto">
            <a:xfrm rot="6911666">
              <a:off x="5410298" y="3107901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33" name="Группа 1257"/>
            <p:cNvGrpSpPr>
              <a:grpSpLocks/>
            </p:cNvGrpSpPr>
            <p:nvPr/>
          </p:nvGrpSpPr>
          <p:grpSpPr bwMode="auto">
            <a:xfrm rot="-5978100">
              <a:off x="4604860" y="1953950"/>
              <a:ext cx="601625" cy="168279"/>
              <a:chOff x="4972040" y="1988116"/>
              <a:chExt cx="530756" cy="169278"/>
            </a:xfrm>
          </p:grpSpPr>
          <p:grpSp>
            <p:nvGrpSpPr>
              <p:cNvPr id="53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17" name="Прямоугольник 180"/>
                <p:cNvSpPr/>
                <p:nvPr/>
              </p:nvSpPr>
              <p:spPr>
                <a:xfrm>
                  <a:off x="5813269" y="135290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15" name="Прямоугольник 178"/>
                <p:cNvSpPr/>
                <p:nvPr/>
              </p:nvSpPr>
              <p:spPr>
                <a:xfrm>
                  <a:off x="5822382" y="136709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2" name="Прямоугольник 51"/>
            <p:cNvSpPr>
              <a:spLocks noChangeArrowheads="1"/>
            </p:cNvSpPr>
            <p:nvPr/>
          </p:nvSpPr>
          <p:spPr bwMode="auto">
            <a:xfrm rot="4916333">
              <a:off x="4603689" y="195768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39" name="Группа 1257"/>
            <p:cNvGrpSpPr>
              <a:grpSpLocks/>
            </p:cNvGrpSpPr>
            <p:nvPr/>
          </p:nvGrpSpPr>
          <p:grpSpPr bwMode="auto">
            <a:xfrm rot="-5978100">
              <a:off x="4161586" y="1955279"/>
              <a:ext cx="601625" cy="168279"/>
              <a:chOff x="4972040" y="1988116"/>
              <a:chExt cx="530756" cy="169278"/>
            </a:xfrm>
          </p:grpSpPr>
          <p:grpSp>
            <p:nvGrpSpPr>
              <p:cNvPr id="54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11" name="Прямоугольник 180"/>
                <p:cNvSpPr/>
                <p:nvPr/>
              </p:nvSpPr>
              <p:spPr>
                <a:xfrm>
                  <a:off x="5821265" y="135495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09" name="Прямоугольник 178"/>
                <p:cNvSpPr/>
                <p:nvPr/>
              </p:nvSpPr>
              <p:spPr>
                <a:xfrm>
                  <a:off x="5810563" y="137812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4" name="Прямоугольник 51"/>
            <p:cNvSpPr>
              <a:spLocks noChangeArrowheads="1"/>
            </p:cNvSpPr>
            <p:nvPr/>
          </p:nvSpPr>
          <p:spPr bwMode="auto">
            <a:xfrm rot="4916333">
              <a:off x="4160415" y="195901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43" name="Группа 1257"/>
            <p:cNvGrpSpPr>
              <a:grpSpLocks/>
            </p:cNvGrpSpPr>
            <p:nvPr/>
          </p:nvGrpSpPr>
          <p:grpSpPr bwMode="auto">
            <a:xfrm rot="6436043">
              <a:off x="4151299" y="2912750"/>
              <a:ext cx="1235040" cy="168280"/>
              <a:chOff x="4686288" y="1988116"/>
              <a:chExt cx="1089557" cy="169279"/>
            </a:xfrm>
          </p:grpSpPr>
          <p:grpSp>
            <p:nvGrpSpPr>
              <p:cNvPr id="54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05" name="Прямоугольник 180"/>
                <p:cNvSpPr/>
                <p:nvPr/>
              </p:nvSpPr>
              <p:spPr>
                <a:xfrm>
                  <a:off x="5789753" y="141426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03" name="Прямоугольник 178"/>
                <p:cNvSpPr/>
                <p:nvPr/>
              </p:nvSpPr>
              <p:spPr>
                <a:xfrm>
                  <a:off x="5778491" y="140804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8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801" name="Прямоугольник 800"/>
                <p:cNvSpPr/>
                <p:nvPr/>
              </p:nvSpPr>
              <p:spPr>
                <a:xfrm>
                  <a:off x="5798394" y="140145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50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799" name="Прямоугольник 798"/>
                <p:cNvSpPr/>
                <p:nvPr/>
              </p:nvSpPr>
              <p:spPr>
                <a:xfrm>
                  <a:off x="5792299" y="142459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6" name="Прямоугольник 51"/>
            <p:cNvSpPr>
              <a:spLocks noChangeArrowheads="1"/>
            </p:cNvSpPr>
            <p:nvPr/>
          </p:nvSpPr>
          <p:spPr bwMode="auto">
            <a:xfrm rot="-4303808">
              <a:off x="4168190" y="2904730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51" name="Группа 1257"/>
            <p:cNvGrpSpPr>
              <a:grpSpLocks/>
            </p:cNvGrpSpPr>
            <p:nvPr/>
          </p:nvGrpSpPr>
          <p:grpSpPr bwMode="auto">
            <a:xfrm rot="6436043">
              <a:off x="3857523" y="2842573"/>
              <a:ext cx="911133" cy="168279"/>
              <a:chOff x="4972040" y="1988116"/>
              <a:chExt cx="803805" cy="169278"/>
            </a:xfrm>
          </p:grpSpPr>
          <p:grpSp>
            <p:nvGrpSpPr>
              <p:cNvPr id="55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93" name="Прямоугольник 180"/>
                <p:cNvSpPr/>
                <p:nvPr/>
              </p:nvSpPr>
              <p:spPr>
                <a:xfrm>
                  <a:off x="5804466" y="141107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5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91" name="Прямоугольник 178"/>
                <p:cNvSpPr/>
                <p:nvPr/>
              </p:nvSpPr>
              <p:spPr>
                <a:xfrm>
                  <a:off x="5796770" y="1401668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5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89" name="Прямоугольник 788"/>
                <p:cNvSpPr/>
                <p:nvPr/>
              </p:nvSpPr>
              <p:spPr>
                <a:xfrm>
                  <a:off x="5786655" y="141407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8" name="Прямоугольник 51"/>
            <p:cNvSpPr>
              <a:spLocks noChangeArrowheads="1"/>
            </p:cNvSpPr>
            <p:nvPr/>
          </p:nvSpPr>
          <p:spPr bwMode="auto">
            <a:xfrm rot="-4303808">
              <a:off x="3849892" y="2803495"/>
              <a:ext cx="948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57" name="Группа 1257"/>
            <p:cNvGrpSpPr>
              <a:grpSpLocks/>
            </p:cNvGrpSpPr>
            <p:nvPr/>
          </p:nvGrpSpPr>
          <p:grpSpPr bwMode="auto">
            <a:xfrm rot="10162892">
              <a:off x="3059274" y="3121051"/>
              <a:ext cx="911133" cy="168279"/>
              <a:chOff x="4972040" y="1988116"/>
              <a:chExt cx="803805" cy="169278"/>
            </a:xfrm>
          </p:grpSpPr>
          <p:grpSp>
            <p:nvGrpSpPr>
              <p:cNvPr id="55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84" name="Прямоугольник 180"/>
                <p:cNvSpPr/>
                <p:nvPr/>
              </p:nvSpPr>
              <p:spPr>
                <a:xfrm>
                  <a:off x="5833444" y="141311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9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82" name="Прямоугольник 178"/>
                <p:cNvSpPr/>
                <p:nvPr/>
              </p:nvSpPr>
              <p:spPr>
                <a:xfrm>
                  <a:off x="5820680" y="1417620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9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80" name="Прямоугольник 779"/>
                <p:cNvSpPr/>
                <p:nvPr/>
              </p:nvSpPr>
              <p:spPr>
                <a:xfrm>
                  <a:off x="5832762" y="141653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8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50" name="Прямоугольник 51"/>
            <p:cNvSpPr>
              <a:spLocks noChangeArrowheads="1"/>
            </p:cNvSpPr>
            <p:nvPr/>
          </p:nvSpPr>
          <p:spPr bwMode="auto">
            <a:xfrm rot="-762221">
              <a:off x="3051639" y="3101027"/>
              <a:ext cx="948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62" name="Группа 1257"/>
            <p:cNvGrpSpPr>
              <a:grpSpLocks/>
            </p:cNvGrpSpPr>
            <p:nvPr/>
          </p:nvGrpSpPr>
          <p:grpSpPr bwMode="auto">
            <a:xfrm rot="-1552175">
              <a:off x="2419900" y="3351785"/>
              <a:ext cx="601625" cy="168279"/>
              <a:chOff x="4972040" y="1988116"/>
              <a:chExt cx="530756" cy="169278"/>
            </a:xfrm>
          </p:grpSpPr>
          <p:grpSp>
            <p:nvGrpSpPr>
              <p:cNvPr id="56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75" name="Прямоугольник 180"/>
                <p:cNvSpPr/>
                <p:nvPr/>
              </p:nvSpPr>
              <p:spPr>
                <a:xfrm>
                  <a:off x="5782204" y="133913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73" name="Прямоугольник 178"/>
                <p:cNvSpPr/>
                <p:nvPr/>
              </p:nvSpPr>
              <p:spPr>
                <a:xfrm>
                  <a:off x="5788290" y="134385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52" name="Прямоугольник 51"/>
            <p:cNvSpPr>
              <a:spLocks noChangeArrowheads="1"/>
            </p:cNvSpPr>
            <p:nvPr/>
          </p:nvSpPr>
          <p:spPr bwMode="auto">
            <a:xfrm rot="9342258">
              <a:off x="2418729" y="3355519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68" name="Группа 1257"/>
            <p:cNvGrpSpPr>
              <a:grpSpLocks/>
            </p:cNvGrpSpPr>
            <p:nvPr/>
          </p:nvGrpSpPr>
          <p:grpSpPr bwMode="auto">
            <a:xfrm rot="10800000">
              <a:off x="1410744" y="3479768"/>
              <a:ext cx="911133" cy="168279"/>
              <a:chOff x="4972040" y="1988116"/>
              <a:chExt cx="803805" cy="169278"/>
            </a:xfrm>
          </p:grpSpPr>
          <p:grpSp>
            <p:nvGrpSpPr>
              <p:cNvPr id="56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69" name="Прямоугольник 180"/>
                <p:cNvSpPr/>
                <p:nvPr/>
              </p:nvSpPr>
              <p:spPr>
                <a:xfrm>
                  <a:off x="5866576" y="138651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7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67" name="Прямоугольник 178"/>
                <p:cNvSpPr/>
                <p:nvPr/>
              </p:nvSpPr>
              <p:spPr>
                <a:xfrm>
                  <a:off x="5866431" y="1388111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7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65" name="Прямоугольник 764"/>
                <p:cNvSpPr/>
                <p:nvPr/>
              </p:nvSpPr>
              <p:spPr>
                <a:xfrm>
                  <a:off x="5844067" y="138651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54" name="Прямоугольник 51"/>
            <p:cNvSpPr>
              <a:spLocks noChangeArrowheads="1"/>
            </p:cNvSpPr>
            <p:nvPr/>
          </p:nvSpPr>
          <p:spPr bwMode="auto">
            <a:xfrm rot="-125113">
              <a:off x="1403113" y="3459740"/>
              <a:ext cx="948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73" name="Группа 1257"/>
            <p:cNvGrpSpPr>
              <a:grpSpLocks/>
            </p:cNvGrpSpPr>
            <p:nvPr/>
          </p:nvGrpSpPr>
          <p:grpSpPr bwMode="auto">
            <a:xfrm rot="10800000">
              <a:off x="1563144" y="3908396"/>
              <a:ext cx="911133" cy="168279"/>
              <a:chOff x="4972040" y="1988116"/>
              <a:chExt cx="803805" cy="169278"/>
            </a:xfrm>
          </p:grpSpPr>
          <p:grpSp>
            <p:nvGrpSpPr>
              <p:cNvPr id="57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60" name="Прямоугольник 180"/>
                <p:cNvSpPr/>
                <p:nvPr/>
              </p:nvSpPr>
              <p:spPr>
                <a:xfrm>
                  <a:off x="5866576" y="138651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6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7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58" name="Прямоугольник 178"/>
                <p:cNvSpPr/>
                <p:nvPr/>
              </p:nvSpPr>
              <p:spPr>
                <a:xfrm>
                  <a:off x="5866431" y="1388115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6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78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56" name="Прямоугольник 755"/>
                <p:cNvSpPr/>
                <p:nvPr/>
              </p:nvSpPr>
              <p:spPr>
                <a:xfrm>
                  <a:off x="5865075" y="1386518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6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56" name="Прямоугольник 51"/>
            <p:cNvSpPr>
              <a:spLocks noChangeArrowheads="1"/>
            </p:cNvSpPr>
            <p:nvPr/>
          </p:nvSpPr>
          <p:spPr bwMode="auto">
            <a:xfrm rot="-125113">
              <a:off x="1555513" y="3888368"/>
              <a:ext cx="948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79" name="Группа 1257"/>
            <p:cNvGrpSpPr>
              <a:grpSpLocks/>
            </p:cNvGrpSpPr>
            <p:nvPr/>
          </p:nvGrpSpPr>
          <p:grpSpPr bwMode="auto">
            <a:xfrm rot="1020518">
              <a:off x="3787456" y="3599029"/>
              <a:ext cx="601625" cy="168279"/>
              <a:chOff x="4972040" y="1988116"/>
              <a:chExt cx="530756" cy="169278"/>
            </a:xfrm>
          </p:grpSpPr>
          <p:grpSp>
            <p:nvGrpSpPr>
              <p:cNvPr id="58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51" name="Прямоугольник 180"/>
                <p:cNvSpPr/>
                <p:nvPr/>
              </p:nvSpPr>
              <p:spPr>
                <a:xfrm>
                  <a:off x="5770818" y="136052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8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49" name="Прямоугольник 178"/>
                <p:cNvSpPr/>
                <p:nvPr/>
              </p:nvSpPr>
              <p:spPr>
                <a:xfrm>
                  <a:off x="5796606" y="138460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84" name="Группа 1257"/>
            <p:cNvGrpSpPr>
              <a:grpSpLocks/>
            </p:cNvGrpSpPr>
            <p:nvPr/>
          </p:nvGrpSpPr>
          <p:grpSpPr bwMode="auto">
            <a:xfrm rot="-1038505">
              <a:off x="3215995" y="3546502"/>
              <a:ext cx="601625" cy="168279"/>
              <a:chOff x="4972040" y="1988116"/>
              <a:chExt cx="530756" cy="169278"/>
            </a:xfrm>
          </p:grpSpPr>
          <p:grpSp>
            <p:nvGrpSpPr>
              <p:cNvPr id="58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45" name="Прямоугольник 180"/>
                <p:cNvSpPr/>
                <p:nvPr/>
              </p:nvSpPr>
              <p:spPr>
                <a:xfrm>
                  <a:off x="5787237" y="134311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8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43" name="Прямоугольник 178"/>
                <p:cNvSpPr/>
                <p:nvPr/>
              </p:nvSpPr>
              <p:spPr>
                <a:xfrm>
                  <a:off x="5787903" y="1360318"/>
                  <a:ext cx="1876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5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88" name="Группа 1257"/>
            <p:cNvGrpSpPr>
              <a:grpSpLocks/>
            </p:cNvGrpSpPr>
            <p:nvPr/>
          </p:nvGrpSpPr>
          <p:grpSpPr bwMode="auto">
            <a:xfrm rot="-9741012">
              <a:off x="3211670" y="3926650"/>
              <a:ext cx="911133" cy="168279"/>
              <a:chOff x="4972040" y="1988116"/>
              <a:chExt cx="803805" cy="169278"/>
            </a:xfrm>
          </p:grpSpPr>
          <p:grpSp>
            <p:nvGrpSpPr>
              <p:cNvPr id="59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39" name="Прямоугольник 180"/>
                <p:cNvSpPr/>
                <p:nvPr/>
              </p:nvSpPr>
              <p:spPr>
                <a:xfrm>
                  <a:off x="5838897" y="142218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37" name="Прямоугольник 178"/>
                <p:cNvSpPr/>
                <p:nvPr/>
              </p:nvSpPr>
              <p:spPr>
                <a:xfrm>
                  <a:off x="5839962" y="141045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35" name="Прямоугольник 734"/>
                <p:cNvSpPr/>
                <p:nvPr/>
              </p:nvSpPr>
              <p:spPr>
                <a:xfrm>
                  <a:off x="5847380" y="1398942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94" name="Группа 1257"/>
            <p:cNvGrpSpPr>
              <a:grpSpLocks/>
            </p:cNvGrpSpPr>
            <p:nvPr/>
          </p:nvGrpSpPr>
          <p:grpSpPr bwMode="auto">
            <a:xfrm rot="1020518">
              <a:off x="4144646" y="4190818"/>
              <a:ext cx="601625" cy="168279"/>
              <a:chOff x="4972040" y="1988116"/>
              <a:chExt cx="530756" cy="169278"/>
            </a:xfrm>
          </p:grpSpPr>
          <p:grpSp>
            <p:nvGrpSpPr>
              <p:cNvPr id="59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30" name="Прямоугольник 180"/>
                <p:cNvSpPr/>
                <p:nvPr/>
              </p:nvSpPr>
              <p:spPr>
                <a:xfrm>
                  <a:off x="5772105" y="136520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3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28" name="Прямоугольник 178"/>
                <p:cNvSpPr/>
                <p:nvPr/>
              </p:nvSpPr>
              <p:spPr>
                <a:xfrm>
                  <a:off x="5796693" y="138494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3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61" name="Прямоугольник 51"/>
            <p:cNvSpPr>
              <a:spLocks noChangeArrowheads="1"/>
            </p:cNvSpPr>
            <p:nvPr/>
          </p:nvSpPr>
          <p:spPr bwMode="auto">
            <a:xfrm rot="-1038396">
              <a:off x="3212729" y="3531029"/>
              <a:ext cx="5647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62" name="Прямоугольник 51"/>
            <p:cNvSpPr>
              <a:spLocks noChangeArrowheads="1"/>
            </p:cNvSpPr>
            <p:nvPr/>
          </p:nvSpPr>
          <p:spPr bwMode="auto">
            <a:xfrm rot="980547">
              <a:off x="3802694" y="3596403"/>
              <a:ext cx="5647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63" name="Прямоугольник 51"/>
            <p:cNvSpPr>
              <a:spLocks noChangeArrowheads="1"/>
            </p:cNvSpPr>
            <p:nvPr/>
          </p:nvSpPr>
          <p:spPr bwMode="auto">
            <a:xfrm rot="980547">
              <a:off x="3214810" y="4034350"/>
              <a:ext cx="1491641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99" name="Группа 1257"/>
            <p:cNvGrpSpPr>
              <a:grpSpLocks/>
            </p:cNvGrpSpPr>
            <p:nvPr/>
          </p:nvGrpSpPr>
          <p:grpSpPr bwMode="auto">
            <a:xfrm rot="-1038505">
              <a:off x="2411684" y="3851304"/>
              <a:ext cx="601625" cy="168279"/>
              <a:chOff x="4972040" y="1988116"/>
              <a:chExt cx="530756" cy="169278"/>
            </a:xfrm>
          </p:grpSpPr>
          <p:grpSp>
            <p:nvGrpSpPr>
              <p:cNvPr id="60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24" name="Прямоугольник 180"/>
                <p:cNvSpPr/>
                <p:nvPr/>
              </p:nvSpPr>
              <p:spPr>
                <a:xfrm>
                  <a:off x="5778334" y="1341618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3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22" name="Прямоугольник 178"/>
                <p:cNvSpPr/>
                <p:nvPr/>
              </p:nvSpPr>
              <p:spPr>
                <a:xfrm>
                  <a:off x="5783491" y="1358250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3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65" name="Прямоугольник 51"/>
            <p:cNvSpPr>
              <a:spLocks noChangeArrowheads="1"/>
            </p:cNvSpPr>
            <p:nvPr/>
          </p:nvSpPr>
          <p:spPr bwMode="auto">
            <a:xfrm rot="-1038396">
              <a:off x="2414360" y="3848625"/>
              <a:ext cx="5647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03" name="Группа 1257"/>
            <p:cNvGrpSpPr>
              <a:grpSpLocks/>
            </p:cNvGrpSpPr>
            <p:nvPr/>
          </p:nvGrpSpPr>
          <p:grpSpPr bwMode="auto">
            <a:xfrm rot="-9741012">
              <a:off x="3118719" y="4296540"/>
              <a:ext cx="911133" cy="168279"/>
              <a:chOff x="4972040" y="1988116"/>
              <a:chExt cx="803805" cy="169278"/>
            </a:xfrm>
          </p:grpSpPr>
          <p:grpSp>
            <p:nvGrpSpPr>
              <p:cNvPr id="60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18" name="Прямоугольник 180"/>
                <p:cNvSpPr/>
                <p:nvPr/>
              </p:nvSpPr>
              <p:spPr>
                <a:xfrm>
                  <a:off x="5830606" y="142158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2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16" name="Прямоугольник 178"/>
                <p:cNvSpPr/>
                <p:nvPr/>
              </p:nvSpPr>
              <p:spPr>
                <a:xfrm>
                  <a:off x="5821451" y="1411591"/>
                  <a:ext cx="168060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2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8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14" name="Прямоугольник 713"/>
                <p:cNvSpPr/>
                <p:nvPr/>
              </p:nvSpPr>
              <p:spPr>
                <a:xfrm>
                  <a:off x="5809276" y="1412768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2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10" name="Группа 1257"/>
            <p:cNvGrpSpPr>
              <a:grpSpLocks/>
            </p:cNvGrpSpPr>
            <p:nvPr/>
          </p:nvGrpSpPr>
          <p:grpSpPr bwMode="auto">
            <a:xfrm rot="1020518">
              <a:off x="4054801" y="4560708"/>
              <a:ext cx="601625" cy="168279"/>
              <a:chOff x="4972040" y="1988116"/>
              <a:chExt cx="530756" cy="169278"/>
            </a:xfrm>
          </p:grpSpPr>
          <p:grpSp>
            <p:nvGrpSpPr>
              <p:cNvPr id="61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09" name="Прямоугольник 180"/>
                <p:cNvSpPr/>
                <p:nvPr/>
              </p:nvSpPr>
              <p:spPr>
                <a:xfrm>
                  <a:off x="5763731" y="1369757"/>
                  <a:ext cx="183466" cy="13254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1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07" name="Прямоугольник 178"/>
                <p:cNvSpPr/>
                <p:nvPr/>
              </p:nvSpPr>
              <p:spPr>
                <a:xfrm>
                  <a:off x="5772754" y="137968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68" name="Прямоугольник 51"/>
            <p:cNvSpPr>
              <a:spLocks noChangeArrowheads="1"/>
            </p:cNvSpPr>
            <p:nvPr/>
          </p:nvSpPr>
          <p:spPr bwMode="auto">
            <a:xfrm rot="1067655">
              <a:off x="3105168" y="4390256"/>
              <a:ext cx="155051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13" name="Группа 1257"/>
            <p:cNvGrpSpPr>
              <a:grpSpLocks/>
            </p:cNvGrpSpPr>
            <p:nvPr/>
          </p:nvGrpSpPr>
          <p:grpSpPr bwMode="auto">
            <a:xfrm rot="6618208">
              <a:off x="2279219" y="4402879"/>
              <a:ext cx="911133" cy="168279"/>
              <a:chOff x="4972040" y="1988116"/>
              <a:chExt cx="803805" cy="169278"/>
            </a:xfrm>
          </p:grpSpPr>
          <p:grpSp>
            <p:nvGrpSpPr>
              <p:cNvPr id="61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03" name="Прямоугольник 180"/>
                <p:cNvSpPr/>
                <p:nvPr/>
              </p:nvSpPr>
              <p:spPr>
                <a:xfrm>
                  <a:off x="5778821" y="142271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1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01" name="Прямоугольник 178"/>
                <p:cNvSpPr/>
                <p:nvPr/>
              </p:nvSpPr>
              <p:spPr>
                <a:xfrm>
                  <a:off x="5780485" y="142721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1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99" name="Прямоугольник 698"/>
                <p:cNvSpPr/>
                <p:nvPr/>
              </p:nvSpPr>
              <p:spPr>
                <a:xfrm>
                  <a:off x="5779826" y="140624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20" name="Группа 1257"/>
            <p:cNvGrpSpPr>
              <a:grpSpLocks/>
            </p:cNvGrpSpPr>
            <p:nvPr/>
          </p:nvGrpSpPr>
          <p:grpSpPr bwMode="auto">
            <a:xfrm rot="6618208">
              <a:off x="1948332" y="5272835"/>
              <a:ext cx="911133" cy="168279"/>
              <a:chOff x="4972040" y="1988116"/>
              <a:chExt cx="803805" cy="169278"/>
            </a:xfrm>
          </p:grpSpPr>
          <p:grpSp>
            <p:nvGrpSpPr>
              <p:cNvPr id="62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94" name="Прямоугольник 180"/>
                <p:cNvSpPr/>
                <p:nvPr/>
              </p:nvSpPr>
              <p:spPr>
                <a:xfrm>
                  <a:off x="5801369" y="1427790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0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2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92" name="Прямоугольник 178"/>
                <p:cNvSpPr/>
                <p:nvPr/>
              </p:nvSpPr>
              <p:spPr>
                <a:xfrm>
                  <a:off x="5802880" y="1428792"/>
                  <a:ext cx="168060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0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2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90" name="Прямоугольник 689"/>
                <p:cNvSpPr/>
                <p:nvPr/>
              </p:nvSpPr>
              <p:spPr>
                <a:xfrm>
                  <a:off x="5783157" y="142112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9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26" name="Группа 1257"/>
            <p:cNvGrpSpPr>
              <a:grpSpLocks/>
            </p:cNvGrpSpPr>
            <p:nvPr/>
          </p:nvGrpSpPr>
          <p:grpSpPr bwMode="auto">
            <a:xfrm rot="-10507818">
              <a:off x="1324440" y="5736959"/>
              <a:ext cx="911133" cy="168279"/>
              <a:chOff x="4972040" y="1988116"/>
              <a:chExt cx="803805" cy="169278"/>
            </a:xfrm>
          </p:grpSpPr>
          <p:grpSp>
            <p:nvGrpSpPr>
              <p:cNvPr id="62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85" name="Прямоугольник 180"/>
                <p:cNvSpPr/>
                <p:nvPr/>
              </p:nvSpPr>
              <p:spPr>
                <a:xfrm>
                  <a:off x="5829403" y="1397686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83" name="Прямоугольник 178"/>
                <p:cNvSpPr/>
                <p:nvPr/>
              </p:nvSpPr>
              <p:spPr>
                <a:xfrm>
                  <a:off x="5828930" y="139772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2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81" name="Прямоугольник 680"/>
                <p:cNvSpPr/>
                <p:nvPr/>
              </p:nvSpPr>
              <p:spPr>
                <a:xfrm>
                  <a:off x="5846073" y="140639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8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3" name="Группа 1257"/>
            <p:cNvGrpSpPr>
              <a:grpSpLocks/>
            </p:cNvGrpSpPr>
            <p:nvPr/>
          </p:nvGrpSpPr>
          <p:grpSpPr bwMode="auto">
            <a:xfrm rot="-10507818">
              <a:off x="1191325" y="6211625"/>
              <a:ext cx="911133" cy="168279"/>
              <a:chOff x="4972040" y="1988116"/>
              <a:chExt cx="803805" cy="169278"/>
            </a:xfrm>
          </p:grpSpPr>
          <p:grpSp>
            <p:nvGrpSpPr>
              <p:cNvPr id="63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76" name="Прямоугольник 180"/>
                <p:cNvSpPr/>
                <p:nvPr/>
              </p:nvSpPr>
              <p:spPr>
                <a:xfrm>
                  <a:off x="5849924" y="1407048"/>
                  <a:ext cx="182065" cy="13254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8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74" name="Прямоугольник 178"/>
                <p:cNvSpPr/>
                <p:nvPr/>
              </p:nvSpPr>
              <p:spPr>
                <a:xfrm>
                  <a:off x="5841931" y="139960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8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7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72" name="Прямоугольник 671"/>
                <p:cNvSpPr/>
                <p:nvPr/>
              </p:nvSpPr>
              <p:spPr>
                <a:xfrm>
                  <a:off x="5846280" y="140637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8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9" name="Группа 1257"/>
            <p:cNvGrpSpPr>
              <a:grpSpLocks/>
            </p:cNvGrpSpPr>
            <p:nvPr/>
          </p:nvGrpSpPr>
          <p:grpSpPr bwMode="auto">
            <a:xfrm rot="6618208">
              <a:off x="2350657" y="5425235"/>
              <a:ext cx="911133" cy="168279"/>
              <a:chOff x="4972040" y="1988116"/>
              <a:chExt cx="803805" cy="169278"/>
            </a:xfrm>
          </p:grpSpPr>
          <p:grpSp>
            <p:nvGrpSpPr>
              <p:cNvPr id="64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67" name="Прямоугольник 180"/>
                <p:cNvSpPr/>
                <p:nvPr/>
              </p:nvSpPr>
              <p:spPr>
                <a:xfrm>
                  <a:off x="5797735" y="141673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4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65" name="Прямоугольник 178"/>
                <p:cNvSpPr/>
                <p:nvPr/>
              </p:nvSpPr>
              <p:spPr>
                <a:xfrm>
                  <a:off x="5797933" y="1418290"/>
                  <a:ext cx="166659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4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63" name="Прямоугольник 662"/>
                <p:cNvSpPr/>
                <p:nvPr/>
              </p:nvSpPr>
              <p:spPr>
                <a:xfrm>
                  <a:off x="5779821" y="140624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44" name="Группа 1257"/>
            <p:cNvGrpSpPr>
              <a:grpSpLocks/>
            </p:cNvGrpSpPr>
            <p:nvPr/>
          </p:nvGrpSpPr>
          <p:grpSpPr bwMode="auto">
            <a:xfrm rot="-10001489">
              <a:off x="2982206" y="4903210"/>
              <a:ext cx="911133" cy="168279"/>
              <a:chOff x="4972040" y="1988116"/>
              <a:chExt cx="803805" cy="169278"/>
            </a:xfrm>
          </p:grpSpPr>
          <p:grpSp>
            <p:nvGrpSpPr>
              <p:cNvPr id="64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58" name="Прямоугольник 180"/>
                <p:cNvSpPr/>
                <p:nvPr/>
              </p:nvSpPr>
              <p:spPr>
                <a:xfrm>
                  <a:off x="5834604" y="140410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6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4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56" name="Прямоугольник 178"/>
                <p:cNvSpPr/>
                <p:nvPr/>
              </p:nvSpPr>
              <p:spPr>
                <a:xfrm>
                  <a:off x="5817901" y="1410413"/>
                  <a:ext cx="168060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6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5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54" name="Прямоугольник 653"/>
                <p:cNvSpPr/>
                <p:nvPr/>
              </p:nvSpPr>
              <p:spPr>
                <a:xfrm>
                  <a:off x="5810897" y="1387824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6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51" name="Группа 1257"/>
            <p:cNvGrpSpPr>
              <a:grpSpLocks/>
            </p:cNvGrpSpPr>
            <p:nvPr/>
          </p:nvGrpSpPr>
          <p:grpSpPr bwMode="auto">
            <a:xfrm rot="-9169028">
              <a:off x="2764597" y="6148008"/>
              <a:ext cx="911133" cy="168279"/>
              <a:chOff x="4972040" y="1988116"/>
              <a:chExt cx="803805" cy="169278"/>
            </a:xfrm>
          </p:grpSpPr>
          <p:grpSp>
            <p:nvGrpSpPr>
              <p:cNvPr id="65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49" name="Прямоугольник 180"/>
                <p:cNvSpPr/>
                <p:nvPr/>
              </p:nvSpPr>
              <p:spPr>
                <a:xfrm>
                  <a:off x="5854762" y="137725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5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47" name="Прямоугольник 178"/>
                <p:cNvSpPr/>
                <p:nvPr/>
              </p:nvSpPr>
              <p:spPr>
                <a:xfrm>
                  <a:off x="5863170" y="138703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5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45" name="Прямоугольник 644"/>
                <p:cNvSpPr/>
                <p:nvPr/>
              </p:nvSpPr>
              <p:spPr>
                <a:xfrm>
                  <a:off x="5857647" y="138696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57" name="Группа 1257"/>
            <p:cNvGrpSpPr>
              <a:grpSpLocks/>
            </p:cNvGrpSpPr>
            <p:nvPr/>
          </p:nvGrpSpPr>
          <p:grpSpPr bwMode="auto">
            <a:xfrm rot="7005906">
              <a:off x="3367992" y="5843448"/>
              <a:ext cx="911133" cy="168279"/>
              <a:chOff x="4972040" y="1988116"/>
              <a:chExt cx="803805" cy="169278"/>
            </a:xfrm>
          </p:grpSpPr>
          <p:grpSp>
            <p:nvGrpSpPr>
              <p:cNvPr id="65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40" name="Прямоугольник 180"/>
                <p:cNvSpPr/>
                <p:nvPr/>
              </p:nvSpPr>
              <p:spPr>
                <a:xfrm>
                  <a:off x="5791766" y="1425421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4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38" name="Прямоугольник 178"/>
                <p:cNvSpPr/>
                <p:nvPr/>
              </p:nvSpPr>
              <p:spPr>
                <a:xfrm>
                  <a:off x="5800669" y="141776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4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36" name="Прямоугольник 635"/>
                <p:cNvSpPr/>
                <p:nvPr/>
              </p:nvSpPr>
              <p:spPr>
                <a:xfrm>
                  <a:off x="5802020" y="1393109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4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62" name="Группа 311"/>
            <p:cNvGrpSpPr>
              <a:grpSpLocks/>
            </p:cNvGrpSpPr>
            <p:nvPr/>
          </p:nvGrpSpPr>
          <p:grpSpPr bwMode="auto">
            <a:xfrm rot="1519379">
              <a:off x="4086735" y="5038688"/>
              <a:ext cx="263320" cy="168278"/>
              <a:chOff x="5785908" y="1370575"/>
              <a:chExt cx="232302" cy="169277"/>
            </a:xfrm>
          </p:grpSpPr>
          <p:sp>
            <p:nvSpPr>
              <p:cNvPr id="631" name="Прямоугольник 180"/>
              <p:cNvSpPr/>
              <p:nvPr/>
            </p:nvSpPr>
            <p:spPr>
              <a:xfrm>
                <a:off x="5793930" y="1385418"/>
                <a:ext cx="1806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63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64" name="Группа 312"/>
            <p:cNvGrpSpPr>
              <a:grpSpLocks/>
            </p:cNvGrpSpPr>
            <p:nvPr/>
          </p:nvGrpSpPr>
          <p:grpSpPr bwMode="auto">
            <a:xfrm rot="7026900">
              <a:off x="4008744" y="5244561"/>
              <a:ext cx="263320" cy="168278"/>
              <a:chOff x="5785910" y="1370574"/>
              <a:chExt cx="232302" cy="169277"/>
            </a:xfrm>
          </p:grpSpPr>
          <p:sp>
            <p:nvSpPr>
              <p:cNvPr id="629" name="Прямоугольник 178"/>
              <p:cNvSpPr/>
              <p:nvPr/>
            </p:nvSpPr>
            <p:spPr>
              <a:xfrm>
                <a:off x="5797634" y="1408911"/>
                <a:ext cx="187667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637" name="TextBox 939"/>
              <p:cNvSpPr txBox="1">
                <a:spLocks noChangeArrowheads="1"/>
              </p:cNvSpPr>
              <p:nvPr/>
            </p:nvSpPr>
            <p:spPr bwMode="auto">
              <a:xfrm>
                <a:off x="5785910" y="1370574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46379" name="Прямоугольник 51"/>
            <p:cNvSpPr>
              <a:spLocks noChangeArrowheads="1"/>
            </p:cNvSpPr>
            <p:nvPr/>
          </p:nvSpPr>
          <p:spPr bwMode="auto">
            <a:xfrm rot="-4123887">
              <a:off x="1698540" y="4807064"/>
              <a:ext cx="1764691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0" name="Прямоугольник 51"/>
            <p:cNvSpPr>
              <a:spLocks noChangeArrowheads="1"/>
            </p:cNvSpPr>
            <p:nvPr/>
          </p:nvSpPr>
          <p:spPr bwMode="auto">
            <a:xfrm rot="-4073041">
              <a:off x="2406491" y="5432899"/>
              <a:ext cx="835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1" name="Прямоугольник 51"/>
            <p:cNvSpPr>
              <a:spLocks noChangeArrowheads="1"/>
            </p:cNvSpPr>
            <p:nvPr/>
          </p:nvSpPr>
          <p:spPr bwMode="auto">
            <a:xfrm rot="728818">
              <a:off x="2980361" y="4896515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2" name="Прямоугольник 51"/>
            <p:cNvSpPr>
              <a:spLocks noChangeArrowheads="1"/>
            </p:cNvSpPr>
            <p:nvPr/>
          </p:nvSpPr>
          <p:spPr bwMode="auto">
            <a:xfrm rot="1698404">
              <a:off x="2766049" y="6146467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3" name="Прямоугольник 51"/>
            <p:cNvSpPr>
              <a:spLocks noChangeArrowheads="1"/>
            </p:cNvSpPr>
            <p:nvPr/>
          </p:nvSpPr>
          <p:spPr bwMode="auto">
            <a:xfrm rot="6984813">
              <a:off x="3367756" y="5796322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4" name="Прямоугольник 51"/>
            <p:cNvSpPr>
              <a:spLocks noChangeArrowheads="1"/>
            </p:cNvSpPr>
            <p:nvPr/>
          </p:nvSpPr>
          <p:spPr bwMode="auto">
            <a:xfrm rot="6984813">
              <a:off x="3908136" y="5123569"/>
              <a:ext cx="447017" cy="228535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5" name="Прямоугольник 51"/>
            <p:cNvSpPr>
              <a:spLocks noChangeArrowheads="1"/>
            </p:cNvSpPr>
            <p:nvPr/>
          </p:nvSpPr>
          <p:spPr bwMode="auto">
            <a:xfrm rot="288616">
              <a:off x="1321938" y="5734668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6" name="Прямоугольник 51"/>
            <p:cNvSpPr>
              <a:spLocks noChangeArrowheads="1"/>
            </p:cNvSpPr>
            <p:nvPr/>
          </p:nvSpPr>
          <p:spPr bwMode="auto">
            <a:xfrm rot="288616">
              <a:off x="1191762" y="6211608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66" name="Группа 1257"/>
            <p:cNvGrpSpPr>
              <a:grpSpLocks/>
            </p:cNvGrpSpPr>
            <p:nvPr/>
          </p:nvGrpSpPr>
          <p:grpSpPr bwMode="auto">
            <a:xfrm rot="-3993253">
              <a:off x="1343725" y="6765363"/>
              <a:ext cx="911133" cy="168279"/>
              <a:chOff x="4972040" y="1988116"/>
              <a:chExt cx="803805" cy="169278"/>
            </a:xfrm>
          </p:grpSpPr>
          <p:grpSp>
            <p:nvGrpSpPr>
              <p:cNvPr id="66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27" name="Прямоугольник 180"/>
                <p:cNvSpPr/>
                <p:nvPr/>
              </p:nvSpPr>
              <p:spPr>
                <a:xfrm>
                  <a:off x="5810276" y="1342510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3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25" name="Прямоугольник 178"/>
                <p:cNvSpPr/>
                <p:nvPr/>
              </p:nvSpPr>
              <p:spPr>
                <a:xfrm>
                  <a:off x="5825489" y="134474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23" name="Прямоугольник 622"/>
                <p:cNvSpPr/>
                <p:nvPr/>
              </p:nvSpPr>
              <p:spPr>
                <a:xfrm>
                  <a:off x="5825664" y="134853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71" name="Группа 1257"/>
            <p:cNvGrpSpPr>
              <a:grpSpLocks/>
            </p:cNvGrpSpPr>
            <p:nvPr/>
          </p:nvGrpSpPr>
          <p:grpSpPr bwMode="auto">
            <a:xfrm rot="-3993253">
              <a:off x="1900565" y="6668094"/>
              <a:ext cx="911133" cy="168279"/>
              <a:chOff x="4972040" y="1988116"/>
              <a:chExt cx="803805" cy="169278"/>
            </a:xfrm>
          </p:grpSpPr>
          <p:grpSp>
            <p:nvGrpSpPr>
              <p:cNvPr id="67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18" name="Прямоугольник 180"/>
                <p:cNvSpPr/>
                <p:nvPr/>
              </p:nvSpPr>
              <p:spPr>
                <a:xfrm>
                  <a:off x="5823293" y="1341703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2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16" name="Прямоугольник 178"/>
                <p:cNvSpPr/>
                <p:nvPr/>
              </p:nvSpPr>
              <p:spPr>
                <a:xfrm>
                  <a:off x="5835875" y="1340376"/>
                  <a:ext cx="1862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2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7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14" name="Прямоугольник 613"/>
                <p:cNvSpPr/>
                <p:nvPr/>
              </p:nvSpPr>
              <p:spPr>
                <a:xfrm>
                  <a:off x="5847347" y="1338571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2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78" name="Группа 1257"/>
            <p:cNvGrpSpPr>
              <a:grpSpLocks/>
            </p:cNvGrpSpPr>
            <p:nvPr/>
          </p:nvGrpSpPr>
          <p:grpSpPr bwMode="auto">
            <a:xfrm rot="1523956">
              <a:off x="2497216" y="6559507"/>
              <a:ext cx="911133" cy="168279"/>
              <a:chOff x="4972040" y="1988116"/>
              <a:chExt cx="803805" cy="169278"/>
            </a:xfrm>
          </p:grpSpPr>
          <p:grpSp>
            <p:nvGrpSpPr>
              <p:cNvPr id="67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09" name="Прямоугольник 180"/>
                <p:cNvSpPr/>
                <p:nvPr/>
              </p:nvSpPr>
              <p:spPr>
                <a:xfrm>
                  <a:off x="5773479" y="1382153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8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07" name="Прямоугольник 178"/>
                <p:cNvSpPr/>
                <p:nvPr/>
              </p:nvSpPr>
              <p:spPr>
                <a:xfrm>
                  <a:off x="5780513" y="136778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82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05" name="Прямоугольник 604"/>
                <p:cNvSpPr/>
                <p:nvPr/>
              </p:nvSpPr>
              <p:spPr>
                <a:xfrm>
                  <a:off x="5778526" y="137835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90" name="Прямоугольник 51"/>
            <p:cNvSpPr>
              <a:spLocks noChangeArrowheads="1"/>
            </p:cNvSpPr>
            <p:nvPr/>
          </p:nvSpPr>
          <p:spPr bwMode="auto">
            <a:xfrm rot="1446674">
              <a:off x="2490637" y="6553182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91" name="Прямоугольник 51"/>
            <p:cNvSpPr>
              <a:spLocks noChangeArrowheads="1"/>
            </p:cNvSpPr>
            <p:nvPr/>
          </p:nvSpPr>
          <p:spPr bwMode="auto">
            <a:xfrm rot="6782760">
              <a:off x="1868370" y="6686532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92" name="Прямоугольник 51"/>
            <p:cNvSpPr>
              <a:spLocks noChangeArrowheads="1"/>
            </p:cNvSpPr>
            <p:nvPr/>
          </p:nvSpPr>
          <p:spPr bwMode="auto">
            <a:xfrm rot="6782760">
              <a:off x="1323854" y="6778895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84" name="Группа 1257"/>
            <p:cNvGrpSpPr>
              <a:grpSpLocks/>
            </p:cNvGrpSpPr>
            <p:nvPr/>
          </p:nvGrpSpPr>
          <p:grpSpPr bwMode="auto">
            <a:xfrm rot="7180720">
              <a:off x="3815011" y="6072884"/>
              <a:ext cx="911133" cy="168279"/>
              <a:chOff x="4972040" y="1988116"/>
              <a:chExt cx="803805" cy="169278"/>
            </a:xfrm>
          </p:grpSpPr>
          <p:grpSp>
            <p:nvGrpSpPr>
              <p:cNvPr id="68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00" name="Прямоугольник 180"/>
                <p:cNvSpPr/>
                <p:nvPr/>
              </p:nvSpPr>
              <p:spPr>
                <a:xfrm>
                  <a:off x="5782666" y="142568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0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8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98" name="Прямоугольник 178"/>
                <p:cNvSpPr/>
                <p:nvPr/>
              </p:nvSpPr>
              <p:spPr>
                <a:xfrm>
                  <a:off x="5782979" y="144291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0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88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96" name="Прямоугольник 595"/>
                <p:cNvSpPr/>
                <p:nvPr/>
              </p:nvSpPr>
              <p:spPr>
                <a:xfrm>
                  <a:off x="5801246" y="1435577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0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89" name="Группа 1257"/>
            <p:cNvGrpSpPr>
              <a:grpSpLocks/>
            </p:cNvGrpSpPr>
            <p:nvPr/>
          </p:nvGrpSpPr>
          <p:grpSpPr bwMode="auto">
            <a:xfrm rot="7180720">
              <a:off x="4219392" y="5361889"/>
              <a:ext cx="911133" cy="168279"/>
              <a:chOff x="4972040" y="1988116"/>
              <a:chExt cx="803805" cy="169278"/>
            </a:xfrm>
          </p:grpSpPr>
          <p:grpSp>
            <p:nvGrpSpPr>
              <p:cNvPr id="69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91" name="Прямоугольник 180"/>
                <p:cNvSpPr/>
                <p:nvPr/>
              </p:nvSpPr>
              <p:spPr>
                <a:xfrm>
                  <a:off x="5792407" y="140324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89" name="Прямоугольник 178"/>
                <p:cNvSpPr/>
                <p:nvPr/>
              </p:nvSpPr>
              <p:spPr>
                <a:xfrm>
                  <a:off x="5793321" y="1421467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87" name="Прямоугольник 586"/>
                <p:cNvSpPr/>
                <p:nvPr/>
              </p:nvSpPr>
              <p:spPr>
                <a:xfrm>
                  <a:off x="5806645" y="1424218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96" name="Группа 1257"/>
            <p:cNvGrpSpPr>
              <a:grpSpLocks/>
            </p:cNvGrpSpPr>
            <p:nvPr/>
          </p:nvGrpSpPr>
          <p:grpSpPr bwMode="auto">
            <a:xfrm rot="10800000">
              <a:off x="5124456" y="5239609"/>
              <a:ext cx="601625" cy="168279"/>
              <a:chOff x="4972040" y="1988116"/>
              <a:chExt cx="530756" cy="169278"/>
            </a:xfrm>
          </p:grpSpPr>
          <p:grpSp>
            <p:nvGrpSpPr>
              <p:cNvPr id="69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82" name="Прямоугольник 180"/>
                <p:cNvSpPr/>
                <p:nvPr/>
              </p:nvSpPr>
              <p:spPr>
                <a:xfrm>
                  <a:off x="5841900" y="138421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9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80" name="Прямоугольник 178"/>
                <p:cNvSpPr/>
                <p:nvPr/>
              </p:nvSpPr>
              <p:spPr>
                <a:xfrm>
                  <a:off x="5840353" y="138421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8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00" name="Группа 1257"/>
            <p:cNvGrpSpPr>
              <a:grpSpLocks/>
            </p:cNvGrpSpPr>
            <p:nvPr/>
          </p:nvGrpSpPr>
          <p:grpSpPr bwMode="auto">
            <a:xfrm rot="-9590099">
              <a:off x="5646564" y="5285301"/>
              <a:ext cx="911133" cy="168279"/>
              <a:chOff x="4972040" y="1988116"/>
              <a:chExt cx="803805" cy="169278"/>
            </a:xfrm>
          </p:grpSpPr>
          <p:grpSp>
            <p:nvGrpSpPr>
              <p:cNvPr id="70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76" name="Прямоугольник 180"/>
                <p:cNvSpPr/>
                <p:nvPr/>
              </p:nvSpPr>
              <p:spPr>
                <a:xfrm>
                  <a:off x="5845002" y="140366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8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74" name="Прямоугольник 178"/>
                <p:cNvSpPr/>
                <p:nvPr/>
              </p:nvSpPr>
              <p:spPr>
                <a:xfrm>
                  <a:off x="5855728" y="1414285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8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72" name="Прямоугольник 571"/>
                <p:cNvSpPr/>
                <p:nvPr/>
              </p:nvSpPr>
              <p:spPr>
                <a:xfrm>
                  <a:off x="5828517" y="141312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8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06" name="Группа 1257"/>
            <p:cNvGrpSpPr>
              <a:grpSpLocks/>
            </p:cNvGrpSpPr>
            <p:nvPr/>
          </p:nvGrpSpPr>
          <p:grpSpPr bwMode="auto">
            <a:xfrm rot="-3306896">
              <a:off x="5774741" y="5884415"/>
              <a:ext cx="911133" cy="168279"/>
              <a:chOff x="4972040" y="1988116"/>
              <a:chExt cx="803805" cy="169278"/>
            </a:xfrm>
          </p:grpSpPr>
          <p:grpSp>
            <p:nvGrpSpPr>
              <p:cNvPr id="70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67" name="Прямоугольник 180"/>
                <p:cNvSpPr/>
                <p:nvPr/>
              </p:nvSpPr>
              <p:spPr>
                <a:xfrm>
                  <a:off x="5829499" y="1362510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1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65" name="Прямоугольник 178"/>
                <p:cNvSpPr/>
                <p:nvPr/>
              </p:nvSpPr>
              <p:spPr>
                <a:xfrm>
                  <a:off x="5817156" y="137783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1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63" name="Прямоугольник 562"/>
                <p:cNvSpPr/>
                <p:nvPr/>
              </p:nvSpPr>
              <p:spPr>
                <a:xfrm>
                  <a:off x="5817081" y="135493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12" name="Группа 1257"/>
            <p:cNvGrpSpPr>
              <a:grpSpLocks/>
            </p:cNvGrpSpPr>
            <p:nvPr/>
          </p:nvGrpSpPr>
          <p:grpSpPr bwMode="auto">
            <a:xfrm>
              <a:off x="5022261" y="6300795"/>
              <a:ext cx="911133" cy="168279"/>
              <a:chOff x="4972040" y="1988116"/>
              <a:chExt cx="803805" cy="169278"/>
            </a:xfrm>
          </p:grpSpPr>
          <p:grpSp>
            <p:nvGrpSpPr>
              <p:cNvPr id="71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58" name="Прямоугольник 180"/>
                <p:cNvSpPr/>
                <p:nvPr/>
              </p:nvSpPr>
              <p:spPr>
                <a:xfrm>
                  <a:off x="5804635" y="1386536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6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1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56" name="Прямоугольник 178"/>
                <p:cNvSpPr/>
                <p:nvPr/>
              </p:nvSpPr>
              <p:spPr>
                <a:xfrm>
                  <a:off x="5804488" y="1388133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6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17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54" name="Прямоугольник 553"/>
                <p:cNvSpPr/>
                <p:nvPr/>
              </p:nvSpPr>
              <p:spPr>
                <a:xfrm>
                  <a:off x="5803133" y="1386536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6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99" name="Прямоугольник 51"/>
            <p:cNvSpPr>
              <a:spLocks noChangeArrowheads="1"/>
            </p:cNvSpPr>
            <p:nvPr/>
          </p:nvSpPr>
          <p:spPr bwMode="auto">
            <a:xfrm rot="-9509673">
              <a:off x="5666968" y="5272644"/>
              <a:ext cx="888611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00" name="Прямоугольник 51"/>
            <p:cNvSpPr>
              <a:spLocks noChangeArrowheads="1"/>
            </p:cNvSpPr>
            <p:nvPr/>
          </p:nvSpPr>
          <p:spPr bwMode="auto">
            <a:xfrm rot="-3664307">
              <a:off x="3641714" y="5711685"/>
              <a:ext cx="166515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01" name="Прямоугольник 51"/>
            <p:cNvSpPr>
              <a:spLocks noChangeArrowheads="1"/>
            </p:cNvSpPr>
            <p:nvPr/>
          </p:nvSpPr>
          <p:spPr bwMode="auto">
            <a:xfrm rot="10800000">
              <a:off x="5114915" y="5229228"/>
              <a:ext cx="60286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02" name="Прямоугольник 51"/>
            <p:cNvSpPr>
              <a:spLocks noChangeArrowheads="1"/>
            </p:cNvSpPr>
            <p:nvPr/>
          </p:nvSpPr>
          <p:spPr bwMode="auto">
            <a:xfrm rot="10800000">
              <a:off x="5043478" y="6294769"/>
              <a:ext cx="88384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03" name="Прямоугольник 51"/>
            <p:cNvSpPr>
              <a:spLocks noChangeArrowheads="1"/>
            </p:cNvSpPr>
            <p:nvPr/>
          </p:nvSpPr>
          <p:spPr bwMode="auto">
            <a:xfrm rot="7424177">
              <a:off x="5781204" y="5888361"/>
              <a:ext cx="88384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19" name="Группа 1257"/>
            <p:cNvGrpSpPr>
              <a:grpSpLocks/>
            </p:cNvGrpSpPr>
            <p:nvPr/>
          </p:nvGrpSpPr>
          <p:grpSpPr bwMode="auto">
            <a:xfrm rot="-3306896">
              <a:off x="6187164" y="6036815"/>
              <a:ext cx="911133" cy="168279"/>
              <a:chOff x="4972040" y="1988116"/>
              <a:chExt cx="803805" cy="169278"/>
            </a:xfrm>
          </p:grpSpPr>
          <p:grpSp>
            <p:nvGrpSpPr>
              <p:cNvPr id="72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49" name="Прямоугольник 180"/>
                <p:cNvSpPr/>
                <p:nvPr/>
              </p:nvSpPr>
              <p:spPr>
                <a:xfrm>
                  <a:off x="5817977" y="134620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2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47" name="Прямоугольник 178"/>
                <p:cNvSpPr/>
                <p:nvPr/>
              </p:nvSpPr>
              <p:spPr>
                <a:xfrm>
                  <a:off x="5824614" y="134561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2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45" name="Прямоугольник 544"/>
                <p:cNvSpPr/>
                <p:nvPr/>
              </p:nvSpPr>
              <p:spPr>
                <a:xfrm>
                  <a:off x="5805462" y="134177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05" name="Прямоугольник 51"/>
            <p:cNvSpPr>
              <a:spLocks noChangeArrowheads="1"/>
            </p:cNvSpPr>
            <p:nvPr/>
          </p:nvSpPr>
          <p:spPr bwMode="auto">
            <a:xfrm rot="7424177">
              <a:off x="6188935" y="6040761"/>
              <a:ext cx="88384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25" name="Группа 311"/>
            <p:cNvGrpSpPr>
              <a:grpSpLocks/>
            </p:cNvGrpSpPr>
            <p:nvPr/>
          </p:nvGrpSpPr>
          <p:grpSpPr bwMode="auto">
            <a:xfrm rot="-196384">
              <a:off x="5489517" y="6703918"/>
              <a:ext cx="263320" cy="168278"/>
              <a:chOff x="5785908" y="1370575"/>
              <a:chExt cx="232302" cy="169277"/>
            </a:xfrm>
          </p:grpSpPr>
          <p:sp>
            <p:nvSpPr>
              <p:cNvPr id="540" name="Прямоугольник 180"/>
              <p:cNvSpPr/>
              <p:nvPr/>
            </p:nvSpPr>
            <p:spPr>
              <a:xfrm>
                <a:off x="5788272" y="1369204"/>
                <a:ext cx="1834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54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26" name="Группа 312"/>
            <p:cNvGrpSpPr>
              <a:grpSpLocks/>
            </p:cNvGrpSpPr>
            <p:nvPr/>
          </p:nvGrpSpPr>
          <p:grpSpPr bwMode="auto">
            <a:xfrm rot="-196384">
              <a:off x="5827271" y="6684602"/>
              <a:ext cx="263320" cy="168278"/>
              <a:chOff x="5785910" y="1370574"/>
              <a:chExt cx="232302" cy="169277"/>
            </a:xfrm>
          </p:grpSpPr>
          <p:sp>
            <p:nvSpPr>
              <p:cNvPr id="538" name="Прямоугольник 178"/>
              <p:cNvSpPr/>
              <p:nvPr/>
            </p:nvSpPr>
            <p:spPr>
              <a:xfrm>
                <a:off x="5804500" y="1388032"/>
                <a:ext cx="1806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546" name="TextBox 939"/>
              <p:cNvSpPr txBox="1">
                <a:spLocks noChangeArrowheads="1"/>
              </p:cNvSpPr>
              <p:nvPr/>
            </p:nvSpPr>
            <p:spPr bwMode="auto">
              <a:xfrm>
                <a:off x="5785910" y="1370574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27" name="Группа 315"/>
            <p:cNvGrpSpPr>
              <a:grpSpLocks/>
            </p:cNvGrpSpPr>
            <p:nvPr/>
          </p:nvGrpSpPr>
          <p:grpSpPr bwMode="auto">
            <a:xfrm rot="-2455244">
              <a:off x="6136274" y="6593930"/>
              <a:ext cx="263320" cy="168278"/>
              <a:chOff x="5785907" y="1370575"/>
              <a:chExt cx="232302" cy="169277"/>
            </a:xfrm>
          </p:grpSpPr>
          <p:sp>
            <p:nvSpPr>
              <p:cNvPr id="536" name="Прямоугольник 535"/>
              <p:cNvSpPr/>
              <p:nvPr/>
            </p:nvSpPr>
            <p:spPr>
              <a:xfrm>
                <a:off x="5792369" y="1373231"/>
                <a:ext cx="1834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544" name="TextBox 939"/>
              <p:cNvSpPr txBox="1">
                <a:spLocks noChangeArrowheads="1"/>
              </p:cNvSpPr>
              <p:nvPr/>
            </p:nvSpPr>
            <p:spPr bwMode="auto">
              <a:xfrm>
                <a:off x="5785907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29" name="Группа 1257"/>
            <p:cNvGrpSpPr>
              <a:grpSpLocks/>
            </p:cNvGrpSpPr>
            <p:nvPr/>
          </p:nvGrpSpPr>
          <p:grpSpPr bwMode="auto">
            <a:xfrm rot="-259330">
              <a:off x="4560973" y="6696085"/>
              <a:ext cx="911133" cy="168279"/>
              <a:chOff x="4972040" y="1988116"/>
              <a:chExt cx="803805" cy="169278"/>
            </a:xfrm>
          </p:grpSpPr>
          <p:grpSp>
            <p:nvGrpSpPr>
              <p:cNvPr id="73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34" name="Прямоугольник 180"/>
                <p:cNvSpPr/>
                <p:nvPr/>
              </p:nvSpPr>
              <p:spPr>
                <a:xfrm>
                  <a:off x="5782317" y="136423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4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3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32" name="Прямоугольник 178"/>
                <p:cNvSpPr/>
                <p:nvPr/>
              </p:nvSpPr>
              <p:spPr>
                <a:xfrm>
                  <a:off x="5771838" y="1363487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4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3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30" name="Прямоугольник 529"/>
                <p:cNvSpPr/>
                <p:nvPr/>
              </p:nvSpPr>
              <p:spPr>
                <a:xfrm>
                  <a:off x="5781492" y="135736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3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10" name="Прямоугольник 51"/>
            <p:cNvSpPr>
              <a:spLocks noChangeArrowheads="1"/>
            </p:cNvSpPr>
            <p:nvPr/>
          </p:nvSpPr>
          <p:spPr bwMode="auto">
            <a:xfrm rot="10630857">
              <a:off x="5484619" y="6685732"/>
              <a:ext cx="632342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11" name="Прямоугольник 51"/>
            <p:cNvSpPr>
              <a:spLocks noChangeArrowheads="1"/>
            </p:cNvSpPr>
            <p:nvPr/>
          </p:nvSpPr>
          <p:spPr bwMode="auto">
            <a:xfrm rot="8519163">
              <a:off x="6124894" y="6602547"/>
              <a:ext cx="253456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12" name="Прямоугольник 51"/>
            <p:cNvSpPr>
              <a:spLocks noChangeArrowheads="1"/>
            </p:cNvSpPr>
            <p:nvPr/>
          </p:nvSpPr>
          <p:spPr bwMode="auto">
            <a:xfrm rot="10630857">
              <a:off x="4549774" y="6704330"/>
              <a:ext cx="92498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34" name="Группа 1257"/>
            <p:cNvGrpSpPr>
              <a:grpSpLocks/>
            </p:cNvGrpSpPr>
            <p:nvPr/>
          </p:nvGrpSpPr>
          <p:grpSpPr bwMode="auto">
            <a:xfrm rot="10454738">
              <a:off x="3829033" y="6817162"/>
              <a:ext cx="601625" cy="168279"/>
              <a:chOff x="4972040" y="1988116"/>
              <a:chExt cx="530756" cy="169278"/>
            </a:xfrm>
          </p:grpSpPr>
          <p:grpSp>
            <p:nvGrpSpPr>
              <p:cNvPr id="73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25" name="Прямоугольник 180"/>
                <p:cNvSpPr/>
                <p:nvPr/>
              </p:nvSpPr>
              <p:spPr>
                <a:xfrm>
                  <a:off x="5804228" y="1409258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3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23" name="Прямоугольник 178"/>
                <p:cNvSpPr/>
                <p:nvPr/>
              </p:nvSpPr>
              <p:spPr>
                <a:xfrm>
                  <a:off x="5801207" y="141110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14" name="Прямоугольник 51"/>
            <p:cNvSpPr>
              <a:spLocks noChangeArrowheads="1"/>
            </p:cNvSpPr>
            <p:nvPr/>
          </p:nvSpPr>
          <p:spPr bwMode="auto">
            <a:xfrm rot="10386343">
              <a:off x="3824198" y="6813009"/>
              <a:ext cx="646869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40" name="Группа 1257"/>
            <p:cNvGrpSpPr>
              <a:grpSpLocks/>
            </p:cNvGrpSpPr>
            <p:nvPr/>
          </p:nvGrpSpPr>
          <p:grpSpPr bwMode="auto">
            <a:xfrm rot="7983370">
              <a:off x="3000963" y="7255099"/>
              <a:ext cx="911133" cy="168279"/>
              <a:chOff x="4972040" y="1988116"/>
              <a:chExt cx="803805" cy="169278"/>
            </a:xfrm>
          </p:grpSpPr>
          <p:grpSp>
            <p:nvGrpSpPr>
              <p:cNvPr id="74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19" name="Прямоугольник 180"/>
                <p:cNvSpPr/>
                <p:nvPr/>
              </p:nvSpPr>
              <p:spPr>
                <a:xfrm>
                  <a:off x="5799316" y="143479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17" name="Прямоугольник 178"/>
                <p:cNvSpPr/>
                <p:nvPr/>
              </p:nvSpPr>
              <p:spPr>
                <a:xfrm>
                  <a:off x="5805769" y="144434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15" name="Прямоугольник 514"/>
                <p:cNvSpPr/>
                <p:nvPr/>
              </p:nvSpPr>
              <p:spPr>
                <a:xfrm>
                  <a:off x="5816452" y="143272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16" name="Прямоугольник 51"/>
            <p:cNvSpPr>
              <a:spLocks noChangeArrowheads="1"/>
            </p:cNvSpPr>
            <p:nvPr/>
          </p:nvSpPr>
          <p:spPr bwMode="auto">
            <a:xfrm rot="-2781338">
              <a:off x="2988722" y="7242539"/>
              <a:ext cx="95830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46" name="Группа 1257"/>
            <p:cNvGrpSpPr>
              <a:grpSpLocks/>
            </p:cNvGrpSpPr>
            <p:nvPr/>
          </p:nvGrpSpPr>
          <p:grpSpPr bwMode="auto">
            <a:xfrm rot="7983370">
              <a:off x="2394548" y="7203611"/>
              <a:ext cx="911133" cy="168279"/>
              <a:chOff x="4972040" y="1988116"/>
              <a:chExt cx="803805" cy="169278"/>
            </a:xfrm>
          </p:grpSpPr>
          <p:grpSp>
            <p:nvGrpSpPr>
              <p:cNvPr id="74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10" name="Прямоугольник 180"/>
                <p:cNvSpPr/>
                <p:nvPr/>
              </p:nvSpPr>
              <p:spPr>
                <a:xfrm>
                  <a:off x="5803926" y="142771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1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08" name="Прямоугольник 178"/>
                <p:cNvSpPr/>
                <p:nvPr/>
              </p:nvSpPr>
              <p:spPr>
                <a:xfrm>
                  <a:off x="5817408" y="143413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1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06" name="Прямоугольник 505"/>
                <p:cNvSpPr/>
                <p:nvPr/>
              </p:nvSpPr>
              <p:spPr>
                <a:xfrm>
                  <a:off x="5824186" y="1427428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1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18" name="Прямоугольник 51"/>
            <p:cNvSpPr>
              <a:spLocks noChangeArrowheads="1"/>
            </p:cNvSpPr>
            <p:nvPr/>
          </p:nvSpPr>
          <p:spPr bwMode="auto">
            <a:xfrm rot="-2781338">
              <a:off x="2382307" y="7191051"/>
              <a:ext cx="95830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52" name="Группа 1257"/>
            <p:cNvGrpSpPr>
              <a:grpSpLocks/>
            </p:cNvGrpSpPr>
            <p:nvPr/>
          </p:nvGrpSpPr>
          <p:grpSpPr bwMode="auto">
            <a:xfrm rot="7983370">
              <a:off x="2329426" y="7957095"/>
              <a:ext cx="911133" cy="168279"/>
              <a:chOff x="4972040" y="1988116"/>
              <a:chExt cx="803805" cy="169278"/>
            </a:xfrm>
          </p:grpSpPr>
          <p:grpSp>
            <p:nvGrpSpPr>
              <p:cNvPr id="75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01" name="Прямоугольник 180"/>
                <p:cNvSpPr/>
                <p:nvPr/>
              </p:nvSpPr>
              <p:spPr>
                <a:xfrm>
                  <a:off x="5792267" y="1437106"/>
                  <a:ext cx="1876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99" name="Прямоугольник 178"/>
                <p:cNvSpPr/>
                <p:nvPr/>
              </p:nvSpPr>
              <p:spPr>
                <a:xfrm>
                  <a:off x="5805400" y="145637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97" name="Прямоугольник 496"/>
                <p:cNvSpPr/>
                <p:nvPr/>
              </p:nvSpPr>
              <p:spPr>
                <a:xfrm>
                  <a:off x="5807235" y="142865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20" name="Прямоугольник 51"/>
            <p:cNvSpPr>
              <a:spLocks noChangeArrowheads="1"/>
            </p:cNvSpPr>
            <p:nvPr/>
          </p:nvSpPr>
          <p:spPr bwMode="auto">
            <a:xfrm rot="-2781338">
              <a:off x="2317185" y="7944535"/>
              <a:ext cx="95830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57" name="Группа 1257"/>
            <p:cNvGrpSpPr>
              <a:grpSpLocks/>
            </p:cNvGrpSpPr>
            <p:nvPr/>
          </p:nvGrpSpPr>
          <p:grpSpPr bwMode="auto">
            <a:xfrm rot="7983370">
              <a:off x="1727791" y="7894176"/>
              <a:ext cx="911133" cy="168279"/>
              <a:chOff x="4972040" y="1988116"/>
              <a:chExt cx="803805" cy="169278"/>
            </a:xfrm>
          </p:grpSpPr>
          <p:grpSp>
            <p:nvGrpSpPr>
              <p:cNvPr id="75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92" name="Прямоугольник 180"/>
                <p:cNvSpPr/>
                <p:nvPr/>
              </p:nvSpPr>
              <p:spPr>
                <a:xfrm>
                  <a:off x="5803921" y="142771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0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90" name="Прямоугольник 178"/>
                <p:cNvSpPr/>
                <p:nvPr/>
              </p:nvSpPr>
              <p:spPr>
                <a:xfrm>
                  <a:off x="5817402" y="143413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9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2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88" name="Прямоугольник 487"/>
                <p:cNvSpPr/>
                <p:nvPr/>
              </p:nvSpPr>
              <p:spPr>
                <a:xfrm>
                  <a:off x="5824180" y="142742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9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22" name="Прямоугольник 51"/>
            <p:cNvSpPr>
              <a:spLocks noChangeArrowheads="1"/>
            </p:cNvSpPr>
            <p:nvPr/>
          </p:nvSpPr>
          <p:spPr bwMode="auto">
            <a:xfrm rot="-2781338">
              <a:off x="1449709" y="7995434"/>
              <a:ext cx="12728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63" name="Группа 1257"/>
            <p:cNvGrpSpPr>
              <a:grpSpLocks/>
            </p:cNvGrpSpPr>
            <p:nvPr/>
          </p:nvGrpSpPr>
          <p:grpSpPr bwMode="auto">
            <a:xfrm rot="7983370">
              <a:off x="1883029" y="8541655"/>
              <a:ext cx="572828" cy="168279"/>
              <a:chOff x="5270494" y="1988116"/>
              <a:chExt cx="505351" cy="169278"/>
            </a:xfrm>
          </p:grpSpPr>
          <p:grpSp>
            <p:nvGrpSpPr>
              <p:cNvPr id="76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83" name="Прямоугольник 178"/>
                <p:cNvSpPr/>
                <p:nvPr/>
              </p:nvSpPr>
              <p:spPr>
                <a:xfrm>
                  <a:off x="5804047" y="142283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6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81" name="Прямоугольник 480"/>
                <p:cNvSpPr/>
                <p:nvPr/>
              </p:nvSpPr>
              <p:spPr>
                <a:xfrm>
                  <a:off x="5790774" y="1422833"/>
                  <a:ext cx="1862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8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24" name="Прямоугольник 51"/>
            <p:cNvSpPr>
              <a:spLocks noChangeArrowheads="1"/>
            </p:cNvSpPr>
            <p:nvPr/>
          </p:nvSpPr>
          <p:spPr bwMode="auto">
            <a:xfrm rot="-2781338">
              <a:off x="1866401" y="8520604"/>
              <a:ext cx="64017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080" name="Группа 315"/>
            <p:cNvGrpSpPr>
              <a:grpSpLocks/>
            </p:cNvGrpSpPr>
            <p:nvPr/>
          </p:nvGrpSpPr>
          <p:grpSpPr bwMode="auto">
            <a:xfrm rot="7983370">
              <a:off x="1562722" y="8370568"/>
              <a:ext cx="263320" cy="168278"/>
              <a:chOff x="5785907" y="1370575"/>
              <a:chExt cx="232302" cy="169277"/>
            </a:xfrm>
          </p:grpSpPr>
          <p:sp>
            <p:nvSpPr>
              <p:cNvPr id="477" name="Прямоугольник 476"/>
              <p:cNvSpPr/>
              <p:nvPr/>
            </p:nvSpPr>
            <p:spPr>
              <a:xfrm>
                <a:off x="5804448" y="1393680"/>
                <a:ext cx="1820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485" name="TextBox 939"/>
              <p:cNvSpPr txBox="1">
                <a:spLocks noChangeArrowheads="1"/>
              </p:cNvSpPr>
              <p:nvPr/>
            </p:nvSpPr>
            <p:spPr bwMode="auto">
              <a:xfrm>
                <a:off x="5785907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46426" name="Прямоугольник 51"/>
            <p:cNvSpPr>
              <a:spLocks noChangeArrowheads="1"/>
            </p:cNvSpPr>
            <p:nvPr/>
          </p:nvSpPr>
          <p:spPr bwMode="auto">
            <a:xfrm rot="-10434533">
              <a:off x="6333392" y="1293686"/>
              <a:ext cx="2585832" cy="271813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081" name="Группа 1257"/>
            <p:cNvGrpSpPr>
              <a:grpSpLocks/>
            </p:cNvGrpSpPr>
            <p:nvPr/>
          </p:nvGrpSpPr>
          <p:grpSpPr bwMode="auto">
            <a:xfrm rot="-10355783">
              <a:off x="7620940" y="1423476"/>
              <a:ext cx="1235040" cy="168280"/>
              <a:chOff x="4686288" y="1988116"/>
              <a:chExt cx="1089557" cy="169279"/>
            </a:xfrm>
          </p:grpSpPr>
          <p:grpSp>
            <p:nvGrpSpPr>
              <p:cNvPr id="4608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75" name="Прямоугольник 180"/>
                <p:cNvSpPr/>
                <p:nvPr/>
              </p:nvSpPr>
              <p:spPr>
                <a:xfrm>
                  <a:off x="5830817" y="1391474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8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73" name="Прямоугольник 178"/>
                <p:cNvSpPr/>
                <p:nvPr/>
              </p:nvSpPr>
              <p:spPr>
                <a:xfrm>
                  <a:off x="5833461" y="1406238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8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71" name="Прямоугольник 427"/>
                <p:cNvSpPr/>
                <p:nvPr/>
              </p:nvSpPr>
              <p:spPr>
                <a:xfrm>
                  <a:off x="5826691" y="140070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85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469" name="Прямоугольник 425"/>
                <p:cNvSpPr/>
                <p:nvPr/>
              </p:nvSpPr>
              <p:spPr>
                <a:xfrm>
                  <a:off x="5832405" y="1401163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086" name="Группа 1257"/>
            <p:cNvGrpSpPr>
              <a:grpSpLocks/>
            </p:cNvGrpSpPr>
            <p:nvPr/>
          </p:nvGrpSpPr>
          <p:grpSpPr bwMode="auto">
            <a:xfrm rot="-10355783">
              <a:off x="6335056" y="1236132"/>
              <a:ext cx="1235040" cy="168280"/>
              <a:chOff x="4686288" y="1988116"/>
              <a:chExt cx="1089557" cy="169279"/>
            </a:xfrm>
          </p:grpSpPr>
          <p:grpSp>
            <p:nvGrpSpPr>
              <p:cNvPr id="4608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63" name="Прямоугольник 180"/>
                <p:cNvSpPr/>
                <p:nvPr/>
              </p:nvSpPr>
              <p:spPr>
                <a:xfrm>
                  <a:off x="5830807" y="1391456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8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61" name="Прямоугольник 178"/>
                <p:cNvSpPr/>
                <p:nvPr/>
              </p:nvSpPr>
              <p:spPr>
                <a:xfrm>
                  <a:off x="5833450" y="1406220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6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9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59" name="Прямоугольник 427"/>
                <p:cNvSpPr/>
                <p:nvPr/>
              </p:nvSpPr>
              <p:spPr>
                <a:xfrm>
                  <a:off x="5826681" y="140068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6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91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457" name="Прямоугольник 425"/>
                <p:cNvSpPr/>
                <p:nvPr/>
              </p:nvSpPr>
              <p:spPr>
                <a:xfrm>
                  <a:off x="5832395" y="140114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6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092" name="Группа 1257"/>
            <p:cNvGrpSpPr>
              <a:grpSpLocks/>
            </p:cNvGrpSpPr>
            <p:nvPr/>
          </p:nvGrpSpPr>
          <p:grpSpPr bwMode="auto">
            <a:xfrm rot="-10355783">
              <a:off x="5549238" y="1624488"/>
              <a:ext cx="1235040" cy="168280"/>
              <a:chOff x="4686288" y="1988116"/>
              <a:chExt cx="1089557" cy="169279"/>
            </a:xfrm>
          </p:grpSpPr>
          <p:grpSp>
            <p:nvGrpSpPr>
              <p:cNvPr id="4609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51" name="Прямоугольник 180"/>
                <p:cNvSpPr/>
                <p:nvPr/>
              </p:nvSpPr>
              <p:spPr>
                <a:xfrm>
                  <a:off x="5821424" y="140825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9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49" name="Прямоугольник 178"/>
                <p:cNvSpPr/>
                <p:nvPr/>
              </p:nvSpPr>
              <p:spPr>
                <a:xfrm>
                  <a:off x="5840559" y="141907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9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47" name="Прямоугольник 427"/>
                <p:cNvSpPr/>
                <p:nvPr/>
              </p:nvSpPr>
              <p:spPr>
                <a:xfrm>
                  <a:off x="5839532" y="1414400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96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445" name="Прямоугольник 425"/>
                <p:cNvSpPr/>
                <p:nvPr/>
              </p:nvSpPr>
              <p:spPr>
                <a:xfrm>
                  <a:off x="5835337" y="141461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30" name="Прямоугольник 51"/>
            <p:cNvSpPr>
              <a:spLocks noChangeArrowheads="1"/>
            </p:cNvSpPr>
            <p:nvPr/>
          </p:nvSpPr>
          <p:spPr bwMode="auto">
            <a:xfrm rot="-10409250">
              <a:off x="5550170" y="1615027"/>
              <a:ext cx="1272632" cy="189236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097" name="Группа 1257"/>
            <p:cNvGrpSpPr>
              <a:grpSpLocks/>
            </p:cNvGrpSpPr>
            <p:nvPr/>
          </p:nvGrpSpPr>
          <p:grpSpPr bwMode="auto">
            <a:xfrm rot="472677">
              <a:off x="4909296" y="1483451"/>
              <a:ext cx="601625" cy="168279"/>
              <a:chOff x="4972040" y="1988116"/>
              <a:chExt cx="530756" cy="169278"/>
            </a:xfrm>
          </p:grpSpPr>
          <p:grpSp>
            <p:nvGrpSpPr>
              <p:cNvPr id="4609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39" name="Прямоугольник 180"/>
                <p:cNvSpPr/>
                <p:nvPr/>
              </p:nvSpPr>
              <p:spPr>
                <a:xfrm>
                  <a:off x="5775550" y="135689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9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37" name="Прямоугольник 178"/>
                <p:cNvSpPr/>
                <p:nvPr/>
              </p:nvSpPr>
              <p:spPr>
                <a:xfrm>
                  <a:off x="5749443" y="135250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100" name="Группа 1257"/>
            <p:cNvGrpSpPr>
              <a:grpSpLocks/>
            </p:cNvGrpSpPr>
            <p:nvPr/>
          </p:nvGrpSpPr>
          <p:grpSpPr bwMode="auto">
            <a:xfrm rot="-4713709">
              <a:off x="4241847" y="1333102"/>
              <a:ext cx="601625" cy="168279"/>
              <a:chOff x="4972040" y="1988116"/>
              <a:chExt cx="530756" cy="169278"/>
            </a:xfrm>
          </p:grpSpPr>
          <p:grpSp>
            <p:nvGrpSpPr>
              <p:cNvPr id="4610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33" name="Прямоугольник 180"/>
                <p:cNvSpPr/>
                <p:nvPr/>
              </p:nvSpPr>
              <p:spPr>
                <a:xfrm>
                  <a:off x="5816063" y="135865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4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10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31" name="Прямоугольник 178"/>
                <p:cNvSpPr/>
                <p:nvPr/>
              </p:nvSpPr>
              <p:spPr>
                <a:xfrm>
                  <a:off x="5811791" y="1381699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33" name="Прямоугольник 51"/>
            <p:cNvSpPr>
              <a:spLocks noChangeArrowheads="1"/>
            </p:cNvSpPr>
            <p:nvPr/>
          </p:nvSpPr>
          <p:spPr bwMode="auto">
            <a:xfrm rot="521057">
              <a:off x="4870317" y="1462655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34" name="Прямоугольник 51"/>
            <p:cNvSpPr>
              <a:spLocks noChangeArrowheads="1"/>
            </p:cNvSpPr>
            <p:nvPr/>
          </p:nvSpPr>
          <p:spPr bwMode="auto">
            <a:xfrm rot="6262592">
              <a:off x="4229676" y="1355975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8" name="Полилиния 427"/>
            <p:cNvSpPr/>
            <p:nvPr/>
          </p:nvSpPr>
          <p:spPr>
            <a:xfrm>
              <a:off x="895350" y="1066800"/>
              <a:ext cx="11734800" cy="8458200"/>
            </a:xfrm>
            <a:custGeom>
              <a:avLst/>
              <a:gdLst>
                <a:gd name="connsiteX0" fmla="*/ 3581400 w 11734800"/>
                <a:gd name="connsiteY0" fmla="*/ 0 h 8458200"/>
                <a:gd name="connsiteX1" fmla="*/ 8801100 w 11734800"/>
                <a:gd name="connsiteY1" fmla="*/ 19050 h 8458200"/>
                <a:gd name="connsiteX2" fmla="*/ 11506200 w 11734800"/>
                <a:gd name="connsiteY2" fmla="*/ 1104900 h 8458200"/>
                <a:gd name="connsiteX3" fmla="*/ 11734800 w 11734800"/>
                <a:gd name="connsiteY3" fmla="*/ 2076450 h 8458200"/>
                <a:gd name="connsiteX4" fmla="*/ 10972800 w 11734800"/>
                <a:gd name="connsiteY4" fmla="*/ 5524500 h 8458200"/>
                <a:gd name="connsiteX5" fmla="*/ 6915150 w 11734800"/>
                <a:gd name="connsiteY5" fmla="*/ 8401050 h 8458200"/>
                <a:gd name="connsiteX6" fmla="*/ 1885950 w 11734800"/>
                <a:gd name="connsiteY6" fmla="*/ 8458200 h 8458200"/>
                <a:gd name="connsiteX7" fmla="*/ 533400 w 11734800"/>
                <a:gd name="connsiteY7" fmla="*/ 7486650 h 8458200"/>
                <a:gd name="connsiteX8" fmla="*/ 0 w 11734800"/>
                <a:gd name="connsiteY8" fmla="*/ 4933950 h 8458200"/>
                <a:gd name="connsiteX9" fmla="*/ 381000 w 11734800"/>
                <a:gd name="connsiteY9" fmla="*/ 2190750 h 8458200"/>
                <a:gd name="connsiteX10" fmla="*/ 3581400 w 11734800"/>
                <a:gd name="connsiteY10" fmla="*/ 0 h 845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4800" h="8458200">
                  <a:moveTo>
                    <a:pt x="3581400" y="0"/>
                  </a:moveTo>
                  <a:lnTo>
                    <a:pt x="8801100" y="19050"/>
                  </a:lnTo>
                  <a:lnTo>
                    <a:pt x="11506200" y="1104900"/>
                  </a:lnTo>
                  <a:lnTo>
                    <a:pt x="11734800" y="2076450"/>
                  </a:lnTo>
                  <a:lnTo>
                    <a:pt x="10972800" y="5524500"/>
                  </a:lnTo>
                  <a:lnTo>
                    <a:pt x="6915150" y="8401050"/>
                  </a:lnTo>
                  <a:lnTo>
                    <a:pt x="1885950" y="8458200"/>
                  </a:lnTo>
                  <a:lnTo>
                    <a:pt x="533400" y="7486650"/>
                  </a:lnTo>
                  <a:lnTo>
                    <a:pt x="0" y="4933950"/>
                  </a:lnTo>
                  <a:lnTo>
                    <a:pt x="381000" y="2190750"/>
                  </a:lnTo>
                  <a:lnTo>
                    <a:pt x="3581400" y="0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</p:grpSp>
      <p:sp>
        <p:nvSpPr>
          <p:cNvPr id="183" name="Полилиния 182"/>
          <p:cNvSpPr/>
          <p:nvPr/>
        </p:nvSpPr>
        <p:spPr>
          <a:xfrm>
            <a:off x="2571750" y="1447800"/>
            <a:ext cx="7277100" cy="7810500"/>
          </a:xfrm>
          <a:custGeom>
            <a:avLst/>
            <a:gdLst>
              <a:gd name="connsiteX0" fmla="*/ 0 w 7277100"/>
              <a:gd name="connsiteY0" fmla="*/ 7810500 h 7810500"/>
              <a:gd name="connsiteX1" fmla="*/ 495300 w 7277100"/>
              <a:gd name="connsiteY1" fmla="*/ 7067550 h 7810500"/>
              <a:gd name="connsiteX2" fmla="*/ 1181100 w 7277100"/>
              <a:gd name="connsiteY2" fmla="*/ 6096000 h 7810500"/>
              <a:gd name="connsiteX3" fmla="*/ 1752600 w 7277100"/>
              <a:gd name="connsiteY3" fmla="*/ 5505450 h 7810500"/>
              <a:gd name="connsiteX4" fmla="*/ 2209800 w 7277100"/>
              <a:gd name="connsiteY4" fmla="*/ 5314950 h 7810500"/>
              <a:gd name="connsiteX5" fmla="*/ 2781300 w 7277100"/>
              <a:gd name="connsiteY5" fmla="*/ 5276850 h 7810500"/>
              <a:gd name="connsiteX6" fmla="*/ 3467100 w 7277100"/>
              <a:gd name="connsiteY6" fmla="*/ 5372100 h 7810500"/>
              <a:gd name="connsiteX7" fmla="*/ 3714750 w 7277100"/>
              <a:gd name="connsiteY7" fmla="*/ 5353050 h 7810500"/>
              <a:gd name="connsiteX8" fmla="*/ 3829050 w 7277100"/>
              <a:gd name="connsiteY8" fmla="*/ 5238750 h 7810500"/>
              <a:gd name="connsiteX9" fmla="*/ 4076700 w 7277100"/>
              <a:gd name="connsiteY9" fmla="*/ 4933950 h 7810500"/>
              <a:gd name="connsiteX10" fmla="*/ 4381500 w 7277100"/>
              <a:gd name="connsiteY10" fmla="*/ 4648200 h 7810500"/>
              <a:gd name="connsiteX11" fmla="*/ 4705350 w 7277100"/>
              <a:gd name="connsiteY11" fmla="*/ 4419600 h 7810500"/>
              <a:gd name="connsiteX12" fmla="*/ 5505450 w 7277100"/>
              <a:gd name="connsiteY12" fmla="*/ 3429000 h 7810500"/>
              <a:gd name="connsiteX13" fmla="*/ 6572250 w 7277100"/>
              <a:gd name="connsiteY13" fmla="*/ 2019300 h 7810500"/>
              <a:gd name="connsiteX14" fmla="*/ 6972300 w 7277100"/>
              <a:gd name="connsiteY14" fmla="*/ 1352550 h 7810500"/>
              <a:gd name="connsiteX15" fmla="*/ 7200900 w 7277100"/>
              <a:gd name="connsiteY15" fmla="*/ 723900 h 7810500"/>
              <a:gd name="connsiteX16" fmla="*/ 7277100 w 7277100"/>
              <a:gd name="connsiteY16" fmla="*/ 0 h 781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7100" h="7810500">
                <a:moveTo>
                  <a:pt x="0" y="7810500"/>
                </a:moveTo>
                <a:lnTo>
                  <a:pt x="495300" y="7067550"/>
                </a:lnTo>
                <a:lnTo>
                  <a:pt x="1181100" y="6096000"/>
                </a:lnTo>
                <a:lnTo>
                  <a:pt x="1752600" y="5505450"/>
                </a:lnTo>
                <a:lnTo>
                  <a:pt x="2209800" y="5314950"/>
                </a:lnTo>
                <a:lnTo>
                  <a:pt x="2781300" y="5276850"/>
                </a:lnTo>
                <a:cubicBezTo>
                  <a:pt x="3009775" y="5309489"/>
                  <a:pt x="3236306" y="5372100"/>
                  <a:pt x="3467100" y="5372100"/>
                </a:cubicBezTo>
                <a:lnTo>
                  <a:pt x="3714750" y="5353050"/>
                </a:lnTo>
                <a:lnTo>
                  <a:pt x="3829050" y="5238750"/>
                </a:lnTo>
                <a:lnTo>
                  <a:pt x="4076700" y="4933950"/>
                </a:lnTo>
                <a:lnTo>
                  <a:pt x="4381500" y="4648200"/>
                </a:lnTo>
                <a:lnTo>
                  <a:pt x="4705350" y="4419600"/>
                </a:lnTo>
                <a:lnTo>
                  <a:pt x="5505450" y="3429000"/>
                </a:lnTo>
                <a:lnTo>
                  <a:pt x="6572250" y="2019300"/>
                </a:lnTo>
                <a:lnTo>
                  <a:pt x="6972300" y="1352550"/>
                </a:lnTo>
                <a:lnTo>
                  <a:pt x="7200900" y="723900"/>
                </a:lnTo>
                <a:lnTo>
                  <a:pt x="727710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4" name="Полилиния 183"/>
          <p:cNvSpPr/>
          <p:nvPr/>
        </p:nvSpPr>
        <p:spPr>
          <a:xfrm>
            <a:off x="2495550" y="1485900"/>
            <a:ext cx="7181850" cy="7753350"/>
          </a:xfrm>
          <a:custGeom>
            <a:avLst/>
            <a:gdLst>
              <a:gd name="connsiteX0" fmla="*/ 0 w 7181850"/>
              <a:gd name="connsiteY0" fmla="*/ 7753350 h 7753350"/>
              <a:gd name="connsiteX1" fmla="*/ 209550 w 7181850"/>
              <a:gd name="connsiteY1" fmla="*/ 7372350 h 7753350"/>
              <a:gd name="connsiteX2" fmla="*/ 323850 w 7181850"/>
              <a:gd name="connsiteY2" fmla="*/ 6972300 h 7753350"/>
              <a:gd name="connsiteX3" fmla="*/ 723900 w 7181850"/>
              <a:gd name="connsiteY3" fmla="*/ 6286500 h 7753350"/>
              <a:gd name="connsiteX4" fmla="*/ 1295400 w 7181850"/>
              <a:gd name="connsiteY4" fmla="*/ 5600700 h 7753350"/>
              <a:gd name="connsiteX5" fmla="*/ 1847850 w 7181850"/>
              <a:gd name="connsiteY5" fmla="*/ 5295900 h 7753350"/>
              <a:gd name="connsiteX6" fmla="*/ 2495550 w 7181850"/>
              <a:gd name="connsiteY6" fmla="*/ 5181600 h 7753350"/>
              <a:gd name="connsiteX7" fmla="*/ 3067050 w 7181850"/>
              <a:gd name="connsiteY7" fmla="*/ 5162550 h 7753350"/>
              <a:gd name="connsiteX8" fmla="*/ 3371850 w 7181850"/>
              <a:gd name="connsiteY8" fmla="*/ 5238750 h 7753350"/>
              <a:gd name="connsiteX9" fmla="*/ 3695700 w 7181850"/>
              <a:gd name="connsiteY9" fmla="*/ 5238750 h 7753350"/>
              <a:gd name="connsiteX10" fmla="*/ 4038600 w 7181850"/>
              <a:gd name="connsiteY10" fmla="*/ 4933950 h 7753350"/>
              <a:gd name="connsiteX11" fmla="*/ 4438650 w 7181850"/>
              <a:gd name="connsiteY11" fmla="*/ 4572000 h 7753350"/>
              <a:gd name="connsiteX12" fmla="*/ 4686300 w 7181850"/>
              <a:gd name="connsiteY12" fmla="*/ 4267200 h 7753350"/>
              <a:gd name="connsiteX13" fmla="*/ 5086350 w 7181850"/>
              <a:gd name="connsiteY13" fmla="*/ 3886200 h 7753350"/>
              <a:gd name="connsiteX14" fmla="*/ 5753100 w 7181850"/>
              <a:gd name="connsiteY14" fmla="*/ 3086100 h 7753350"/>
              <a:gd name="connsiteX15" fmla="*/ 6400800 w 7181850"/>
              <a:gd name="connsiteY15" fmla="*/ 2209800 h 7753350"/>
              <a:gd name="connsiteX16" fmla="*/ 6781800 w 7181850"/>
              <a:gd name="connsiteY16" fmla="*/ 1619250 h 7753350"/>
              <a:gd name="connsiteX17" fmla="*/ 6991350 w 7181850"/>
              <a:gd name="connsiteY17" fmla="*/ 1200150 h 7753350"/>
              <a:gd name="connsiteX18" fmla="*/ 7162800 w 7181850"/>
              <a:gd name="connsiteY18" fmla="*/ 666750 h 7753350"/>
              <a:gd name="connsiteX19" fmla="*/ 7181850 w 7181850"/>
              <a:gd name="connsiteY19" fmla="*/ 0 h 775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181850" h="7753350">
                <a:moveTo>
                  <a:pt x="0" y="7753350"/>
                </a:moveTo>
                <a:lnTo>
                  <a:pt x="209550" y="7372350"/>
                </a:lnTo>
                <a:lnTo>
                  <a:pt x="323850" y="6972300"/>
                </a:lnTo>
                <a:lnTo>
                  <a:pt x="723900" y="6286500"/>
                </a:lnTo>
                <a:lnTo>
                  <a:pt x="1295400" y="5600700"/>
                </a:lnTo>
                <a:lnTo>
                  <a:pt x="1847850" y="5295900"/>
                </a:lnTo>
                <a:lnTo>
                  <a:pt x="2495550" y="5181600"/>
                </a:lnTo>
                <a:lnTo>
                  <a:pt x="3067050" y="5162550"/>
                </a:lnTo>
                <a:lnTo>
                  <a:pt x="3371850" y="5238750"/>
                </a:lnTo>
                <a:lnTo>
                  <a:pt x="3695700" y="5238750"/>
                </a:lnTo>
                <a:lnTo>
                  <a:pt x="4038600" y="4933950"/>
                </a:lnTo>
                <a:lnTo>
                  <a:pt x="4438650" y="4572000"/>
                </a:lnTo>
                <a:lnTo>
                  <a:pt x="4686300" y="4267200"/>
                </a:lnTo>
                <a:lnTo>
                  <a:pt x="5086350" y="3886200"/>
                </a:lnTo>
                <a:lnTo>
                  <a:pt x="5753100" y="3086100"/>
                </a:lnTo>
                <a:lnTo>
                  <a:pt x="6400800" y="2209800"/>
                </a:lnTo>
                <a:lnTo>
                  <a:pt x="6781800" y="1619250"/>
                </a:lnTo>
                <a:lnTo>
                  <a:pt x="6991350" y="1200150"/>
                </a:lnTo>
                <a:lnTo>
                  <a:pt x="7162800" y="666750"/>
                </a:lnTo>
                <a:lnTo>
                  <a:pt x="7181850" y="0"/>
                </a:lnTo>
              </a:path>
            </a:pathLst>
          </a:cu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5" name="Полилиния 184"/>
          <p:cNvSpPr/>
          <p:nvPr/>
        </p:nvSpPr>
        <p:spPr>
          <a:xfrm>
            <a:off x="2419350" y="1485900"/>
            <a:ext cx="7200900" cy="7658100"/>
          </a:xfrm>
          <a:custGeom>
            <a:avLst/>
            <a:gdLst>
              <a:gd name="connsiteX0" fmla="*/ 0 w 7200900"/>
              <a:gd name="connsiteY0" fmla="*/ 7658100 h 7658100"/>
              <a:gd name="connsiteX1" fmla="*/ 171450 w 7200900"/>
              <a:gd name="connsiteY1" fmla="*/ 7200900 h 7658100"/>
              <a:gd name="connsiteX2" fmla="*/ 228600 w 7200900"/>
              <a:gd name="connsiteY2" fmla="*/ 6572250 h 7658100"/>
              <a:gd name="connsiteX3" fmla="*/ 571500 w 7200900"/>
              <a:gd name="connsiteY3" fmla="*/ 6019800 h 7658100"/>
              <a:gd name="connsiteX4" fmla="*/ 914400 w 7200900"/>
              <a:gd name="connsiteY4" fmla="*/ 5676900 h 7658100"/>
              <a:gd name="connsiteX5" fmla="*/ 1276350 w 7200900"/>
              <a:gd name="connsiteY5" fmla="*/ 5334000 h 7658100"/>
              <a:gd name="connsiteX6" fmla="*/ 1733550 w 7200900"/>
              <a:gd name="connsiteY6" fmla="*/ 5276850 h 7658100"/>
              <a:gd name="connsiteX7" fmla="*/ 2476500 w 7200900"/>
              <a:gd name="connsiteY7" fmla="*/ 5124450 h 7658100"/>
              <a:gd name="connsiteX8" fmla="*/ 3219450 w 7200900"/>
              <a:gd name="connsiteY8" fmla="*/ 5124450 h 7658100"/>
              <a:gd name="connsiteX9" fmla="*/ 3448050 w 7200900"/>
              <a:gd name="connsiteY9" fmla="*/ 5181600 h 7658100"/>
              <a:gd name="connsiteX10" fmla="*/ 3714750 w 7200900"/>
              <a:gd name="connsiteY10" fmla="*/ 5181600 h 7658100"/>
              <a:gd name="connsiteX11" fmla="*/ 4495800 w 7200900"/>
              <a:gd name="connsiteY11" fmla="*/ 4533900 h 7658100"/>
              <a:gd name="connsiteX12" fmla="*/ 4686300 w 7200900"/>
              <a:gd name="connsiteY12" fmla="*/ 4229100 h 7658100"/>
              <a:gd name="connsiteX13" fmla="*/ 5124450 w 7200900"/>
              <a:gd name="connsiteY13" fmla="*/ 3886200 h 7658100"/>
              <a:gd name="connsiteX14" fmla="*/ 6191250 w 7200900"/>
              <a:gd name="connsiteY14" fmla="*/ 2514600 h 7658100"/>
              <a:gd name="connsiteX15" fmla="*/ 6819900 w 7200900"/>
              <a:gd name="connsiteY15" fmla="*/ 1581150 h 7658100"/>
              <a:gd name="connsiteX16" fmla="*/ 7143750 w 7200900"/>
              <a:gd name="connsiteY16" fmla="*/ 666750 h 7658100"/>
              <a:gd name="connsiteX17" fmla="*/ 7200900 w 7200900"/>
              <a:gd name="connsiteY17" fmla="*/ 0 h 765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00900" h="7658100">
                <a:moveTo>
                  <a:pt x="0" y="7658100"/>
                </a:moveTo>
                <a:lnTo>
                  <a:pt x="171450" y="7200900"/>
                </a:lnTo>
                <a:lnTo>
                  <a:pt x="228600" y="6572250"/>
                </a:lnTo>
                <a:lnTo>
                  <a:pt x="571500" y="6019800"/>
                </a:lnTo>
                <a:lnTo>
                  <a:pt x="914400" y="5676900"/>
                </a:lnTo>
                <a:cubicBezTo>
                  <a:pt x="1263829" y="5346884"/>
                  <a:pt x="1146130" y="5464220"/>
                  <a:pt x="1276350" y="5334000"/>
                </a:cubicBezTo>
                <a:lnTo>
                  <a:pt x="1733550" y="5276850"/>
                </a:lnTo>
                <a:lnTo>
                  <a:pt x="2476500" y="5124450"/>
                </a:lnTo>
                <a:lnTo>
                  <a:pt x="3219450" y="5124450"/>
                </a:lnTo>
                <a:lnTo>
                  <a:pt x="3448050" y="5181600"/>
                </a:lnTo>
                <a:lnTo>
                  <a:pt x="3714750" y="5181600"/>
                </a:lnTo>
                <a:lnTo>
                  <a:pt x="4495800" y="4533900"/>
                </a:lnTo>
                <a:lnTo>
                  <a:pt x="4686300" y="4229100"/>
                </a:lnTo>
                <a:lnTo>
                  <a:pt x="5124450" y="3886200"/>
                </a:lnTo>
                <a:lnTo>
                  <a:pt x="6191250" y="2514600"/>
                </a:lnTo>
                <a:lnTo>
                  <a:pt x="6819900" y="1581150"/>
                </a:lnTo>
                <a:lnTo>
                  <a:pt x="7143750" y="666750"/>
                </a:lnTo>
                <a:lnTo>
                  <a:pt x="7200900" y="0"/>
                </a:lnTo>
              </a:path>
            </a:pathLst>
          </a:custGeom>
          <a:ln w="25400">
            <a:solidFill>
              <a:srgbClr val="0000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6" name="Полилиния 185"/>
          <p:cNvSpPr/>
          <p:nvPr/>
        </p:nvSpPr>
        <p:spPr>
          <a:xfrm>
            <a:off x="3733800" y="5086350"/>
            <a:ext cx="1414463" cy="1676400"/>
          </a:xfrm>
          <a:custGeom>
            <a:avLst/>
            <a:gdLst>
              <a:gd name="connsiteX0" fmla="*/ 0 w 1413722"/>
              <a:gd name="connsiteY0" fmla="*/ 1676400 h 1676400"/>
              <a:gd name="connsiteX1" fmla="*/ 933450 w 1413722"/>
              <a:gd name="connsiteY1" fmla="*/ 0 h 1676400"/>
              <a:gd name="connsiteX2" fmla="*/ 1257300 w 1413722"/>
              <a:gd name="connsiteY2" fmla="*/ 228600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3722" h="1676400">
                <a:moveTo>
                  <a:pt x="0" y="1676400"/>
                </a:moveTo>
                <a:lnTo>
                  <a:pt x="933450" y="0"/>
                </a:lnTo>
                <a:cubicBezTo>
                  <a:pt x="1281634" y="232122"/>
                  <a:pt x="1413722" y="228600"/>
                  <a:pt x="1257300" y="228600"/>
                </a:cubicBezTo>
              </a:path>
            </a:pathLst>
          </a:cu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6088" name="AutoShape 79"/>
          <p:cNvSpPr>
            <a:spLocks noChangeArrowheads="1"/>
          </p:cNvSpPr>
          <p:nvPr/>
        </p:nvSpPr>
        <p:spPr bwMode="auto">
          <a:xfrm>
            <a:off x="7615246" y="2728898"/>
            <a:ext cx="1285875" cy="928687"/>
          </a:xfrm>
          <a:prstGeom prst="wedgeRectCallout">
            <a:avLst>
              <a:gd name="adj1" fmla="val 82479"/>
              <a:gd name="adj2" fmla="val 48525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defTabSz="1709738"/>
            <a:r>
              <a:rPr lang="ru-RU" sz="900" dirty="0" err="1">
                <a:solidFill>
                  <a:schemeClr val="tx1"/>
                </a:solidFill>
                <a:latin typeface="Times New Roman" pitchFamily="18" charset="0"/>
              </a:rPr>
              <a:t>р.Шалажа</a:t>
            </a:r>
            <a:endParaRPr lang="ru-RU" sz="900" dirty="0">
              <a:solidFill>
                <a:schemeClr val="tx1"/>
              </a:solidFill>
              <a:latin typeface="Times New Roman" pitchFamily="18" charset="0"/>
            </a:endParaRP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Протяженность- 33  км.</a:t>
            </a: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Характер </a:t>
            </a:r>
            <a:r>
              <a:rPr lang="ru-RU" sz="800" dirty="0" err="1">
                <a:solidFill>
                  <a:schemeClr val="tx1"/>
                </a:solidFill>
                <a:latin typeface="Times New Roman" pitchFamily="18" charset="0"/>
              </a:rPr>
              <a:t>дна-галичный</a:t>
            </a:r>
            <a:endParaRPr lang="ru-RU" sz="800" dirty="0">
              <a:solidFill>
                <a:schemeClr val="tx1"/>
              </a:solidFill>
              <a:latin typeface="Times New Roman" pitchFamily="18" charset="0"/>
            </a:endParaRP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Скорость-0.5 м/с</a:t>
            </a: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Ширина-2-4м</a:t>
            </a: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Глубина-0.5-1.м</a:t>
            </a:r>
          </a:p>
        </p:txBody>
      </p:sp>
      <p:grpSp>
        <p:nvGrpSpPr>
          <p:cNvPr id="46104" name="Группа 108"/>
          <p:cNvGrpSpPr>
            <a:grpSpLocks/>
          </p:cNvGrpSpPr>
          <p:nvPr/>
        </p:nvGrpSpPr>
        <p:grpSpPr bwMode="auto">
          <a:xfrm>
            <a:off x="4043363" y="6056313"/>
            <a:ext cx="539750" cy="536575"/>
            <a:chOff x="6757990" y="3514716"/>
            <a:chExt cx="540000" cy="540000"/>
          </a:xfrm>
        </p:grpSpPr>
        <p:sp>
          <p:nvSpPr>
            <p:cNvPr id="46203" name="Овал 106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solidFill>
              <a:srgbClr val="FF0000">
                <a:alpha val="41176"/>
              </a:srgbClr>
            </a:solidFill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24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46204" name="TextBox 107"/>
            <p:cNvSpPr txBox="1">
              <a:spLocks noChangeArrowheads="1"/>
            </p:cNvSpPr>
            <p:nvPr/>
          </p:nvSpPr>
          <p:spPr bwMode="auto">
            <a:xfrm>
              <a:off x="6842128" y="3556000"/>
              <a:ext cx="285752" cy="4635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2400">
                  <a:solidFill>
                    <a:schemeClr val="tx1"/>
                  </a:solidFill>
                  <a:latin typeface="Calibri" pitchFamily="34" charset="0"/>
                </a:rPr>
                <a:t>1</a:t>
              </a:r>
              <a:endParaRPr lang="ru-RU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46103" name="Rectangle 9"/>
          <p:cNvSpPr>
            <a:spLocks noChangeArrowheads="1"/>
          </p:cNvSpPr>
          <p:nvPr/>
        </p:nvSpPr>
        <p:spPr bwMode="auto">
          <a:xfrm>
            <a:off x="4955157" y="5992813"/>
            <a:ext cx="1641924" cy="665696"/>
          </a:xfrm>
          <a:prstGeom prst="rect">
            <a:avLst/>
          </a:prstGeom>
          <a:solidFill>
            <a:schemeClr val="bg1">
              <a:alpha val="49019"/>
            </a:schemeClr>
          </a:solidFill>
          <a:ln w="47625">
            <a:noFill/>
            <a:miter lim="800000"/>
            <a:headEnd/>
            <a:tailEnd/>
          </a:ln>
        </p:spPr>
        <p:txBody>
          <a:bodyPr wrap="none" lIns="24829" tIns="24829" rIns="24829" bIns="24829">
            <a:spAutoFit/>
          </a:bodyPr>
          <a:lstStyle/>
          <a:p>
            <a:pPr algn="ctr" defTabSz="1785938"/>
            <a:r>
              <a:rPr lang="ru-RU" sz="2000" u="sng">
                <a:solidFill>
                  <a:schemeClr val="tx1"/>
                </a:solidFill>
                <a:cs typeface="Times New Roman" pitchFamily="18" charset="0"/>
              </a:rPr>
              <a:t>__№1,2,8,9___</a:t>
            </a:r>
          </a:p>
          <a:p>
            <a:pPr algn="ctr" defTabSz="1785938"/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 54 чел.</a:t>
            </a:r>
          </a:p>
        </p:txBody>
      </p:sp>
      <p:grpSp>
        <p:nvGrpSpPr>
          <p:cNvPr id="46106" name="Группа 118"/>
          <p:cNvGrpSpPr>
            <a:grpSpLocks/>
          </p:cNvGrpSpPr>
          <p:nvPr/>
        </p:nvGrpSpPr>
        <p:grpSpPr bwMode="auto">
          <a:xfrm rot="-3874204">
            <a:off x="2799559" y="5206195"/>
            <a:ext cx="1835150" cy="481036"/>
            <a:chOff x="3186092" y="7871625"/>
            <a:chExt cx="728094" cy="484478"/>
          </a:xfrm>
        </p:grpSpPr>
        <p:sp>
          <p:nvSpPr>
            <p:cNvPr id="46200" name="Rectangle 9"/>
            <p:cNvSpPr>
              <a:spLocks noChangeArrowheads="1"/>
            </p:cNvSpPr>
            <p:nvPr/>
          </p:nvSpPr>
          <p:spPr bwMode="auto">
            <a:xfrm>
              <a:off x="3186092" y="7872390"/>
              <a:ext cx="728094" cy="42246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5938"/>
              <a:r>
                <a:rPr lang="ru-RU" sz="1200">
                  <a:solidFill>
                    <a:schemeClr val="tx1"/>
                  </a:solidFill>
                  <a:cs typeface="Times New Roman" pitchFamily="18" charset="0"/>
                </a:rPr>
                <a:t>       </a:t>
              </a:r>
              <a:r>
                <a:rPr lang="ru-RU" sz="1200" u="sng">
                  <a:solidFill>
                    <a:schemeClr val="tx1"/>
                  </a:solidFill>
                  <a:cs typeface="Times New Roman" pitchFamily="18" charset="0"/>
                </a:rPr>
                <a:t>__12__</a:t>
              </a:r>
            </a:p>
            <a:p>
              <a:pPr defTabSz="1785938"/>
              <a:r>
                <a:rPr lang="ru-RU" sz="1200">
                  <a:solidFill>
                    <a:schemeClr val="tx1"/>
                  </a:solidFill>
                  <a:cs typeface="Times New Roman" pitchFamily="18" charset="0"/>
                </a:rPr>
                <a:t>         1/52</a:t>
              </a:r>
            </a:p>
          </p:txBody>
        </p:sp>
        <p:sp>
          <p:nvSpPr>
            <p:cNvPr id="46201" name="Rectangle 9"/>
            <p:cNvSpPr>
              <a:spLocks noChangeArrowheads="1"/>
            </p:cNvSpPr>
            <p:nvPr/>
          </p:nvSpPr>
          <p:spPr bwMode="auto">
            <a:xfrm>
              <a:off x="3199517" y="7871625"/>
              <a:ext cx="91127" cy="484478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2800">
                  <a:solidFill>
                    <a:schemeClr val="tx1"/>
                  </a:solidFill>
                  <a:cs typeface="Times New Roman" pitchFamily="18" charset="0"/>
                </a:rPr>
                <a:t>1</a:t>
              </a:r>
            </a:p>
          </p:txBody>
        </p:sp>
        <p:sp>
          <p:nvSpPr>
            <p:cNvPr id="46202" name="Rectangle 9"/>
            <p:cNvSpPr>
              <a:spLocks noChangeArrowheads="1"/>
            </p:cNvSpPr>
            <p:nvPr/>
          </p:nvSpPr>
          <p:spPr bwMode="auto">
            <a:xfrm>
              <a:off x="3685143" y="7881166"/>
              <a:ext cx="108299" cy="42248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2400">
                  <a:solidFill>
                    <a:schemeClr val="tx1"/>
                  </a:solidFill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46105" name="AutoShape 173"/>
          <p:cNvSpPr>
            <a:spLocks noChangeArrowheads="1"/>
          </p:cNvSpPr>
          <p:nvPr/>
        </p:nvSpPr>
        <p:spPr bwMode="auto">
          <a:xfrm>
            <a:off x="5972172" y="4872038"/>
            <a:ext cx="1500184" cy="428624"/>
          </a:xfrm>
          <a:prstGeom prst="wedgeRectCallout">
            <a:avLst>
              <a:gd name="adj1" fmla="val -103709"/>
              <a:gd name="adj2" fmla="val 107304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Пункт временного размещения (СОШ ) – 52 чел.</a:t>
            </a:r>
          </a:p>
        </p:txBody>
      </p:sp>
      <p:sp>
        <p:nvSpPr>
          <p:cNvPr id="46109" name="Прямоугольная выноска 143"/>
          <p:cNvSpPr>
            <a:spLocks noChangeArrowheads="1"/>
          </p:cNvSpPr>
          <p:nvPr/>
        </p:nvSpPr>
        <p:spPr bwMode="auto">
          <a:xfrm>
            <a:off x="1042950" y="6510352"/>
            <a:ext cx="2058988" cy="433388"/>
          </a:xfrm>
          <a:prstGeom prst="wedgeRectCallout">
            <a:avLst>
              <a:gd name="adj1" fmla="val 91776"/>
              <a:gd name="adj2" fmla="val -81833"/>
            </a:avLst>
          </a:prstGeom>
          <a:solidFill>
            <a:srgbClr val="00B05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Маршрут эвакуации 200 мет. Асфальтное покрытие.</a:t>
            </a:r>
          </a:p>
        </p:txBody>
      </p:sp>
      <p:sp>
        <p:nvSpPr>
          <p:cNvPr id="1058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1060" name="Rectangle 2"/>
          <p:cNvSpPr>
            <a:spLocks noChangeArrowheads="1"/>
          </p:cNvSpPr>
          <p:nvPr/>
        </p:nvSpPr>
        <p:spPr bwMode="auto">
          <a:xfrm>
            <a:off x="0" y="1085824"/>
            <a:ext cx="12801600" cy="50006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0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 с.п. </a:t>
            </a:r>
            <a:r>
              <a:rPr lang="ru-RU" sz="2000" dirty="0" err="1" smtClean="0">
                <a:solidFill>
                  <a:schemeClr val="tx1"/>
                </a:solidFill>
              </a:rPr>
              <a:t>Шаами-Юрт</a:t>
            </a:r>
            <a:endParaRPr lang="ru-RU" sz="2000" dirty="0">
              <a:solidFill>
                <a:schemeClr val="tx1"/>
              </a:solidFill>
            </a:endParaRPr>
          </a:p>
        </p:txBody>
      </p:sp>
      <p:sp>
        <p:nvSpPr>
          <p:cNvPr id="1062" name="Text Box 14"/>
          <p:cNvSpPr txBox="1">
            <a:spLocks noChangeArrowheads="1"/>
          </p:cNvSpPr>
          <p:nvPr/>
        </p:nvSpPr>
        <p:spPr bwMode="auto">
          <a:xfrm>
            <a:off x="6400800" y="4229096"/>
            <a:ext cx="2143140" cy="307777"/>
          </a:xfrm>
          <a:prstGeom prst="rect">
            <a:avLst/>
          </a:prstGeom>
          <a:gradFill rotWithShape="1">
            <a:gsLst>
              <a:gs pos="0">
                <a:srgbClr val="FF0000">
                  <a:alpha val="96999"/>
                </a:srgbClr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defTabSz="3022600">
              <a:spcBef>
                <a:spcPct val="50000"/>
              </a:spcBef>
            </a:pPr>
            <a:r>
              <a:rPr lang="ru-RU" sz="2000" b="1" dirty="0" smtClean="0">
                <a:solidFill>
                  <a:schemeClr val="tx1"/>
                </a:solidFill>
                <a:cs typeface="Times New Roman" pitchFamily="18" charset="0"/>
              </a:rPr>
              <a:t>ШААМИ-ЮРТ</a:t>
            </a:r>
            <a:endParaRPr lang="ru-RU" sz="20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64" name="Полилиния 1063"/>
          <p:cNvSpPr/>
          <p:nvPr/>
        </p:nvSpPr>
        <p:spPr>
          <a:xfrm>
            <a:off x="1851378" y="5396089"/>
            <a:ext cx="5712178" cy="3905955"/>
          </a:xfrm>
          <a:custGeom>
            <a:avLst/>
            <a:gdLst>
              <a:gd name="connsiteX0" fmla="*/ 0 w 5712178"/>
              <a:gd name="connsiteY0" fmla="*/ 3352800 h 3905955"/>
              <a:gd name="connsiteX1" fmla="*/ 112889 w 5712178"/>
              <a:gd name="connsiteY1" fmla="*/ 3059289 h 3905955"/>
              <a:gd name="connsiteX2" fmla="*/ 677333 w 5712178"/>
              <a:gd name="connsiteY2" fmla="*/ 2528711 h 3905955"/>
              <a:gd name="connsiteX3" fmla="*/ 1377244 w 5712178"/>
              <a:gd name="connsiteY3" fmla="*/ 1772355 h 3905955"/>
              <a:gd name="connsiteX4" fmla="*/ 2009422 w 5712178"/>
              <a:gd name="connsiteY4" fmla="*/ 1286933 h 3905955"/>
              <a:gd name="connsiteX5" fmla="*/ 3330222 w 5712178"/>
              <a:gd name="connsiteY5" fmla="*/ 1185333 h 3905955"/>
              <a:gd name="connsiteX6" fmla="*/ 4255911 w 5712178"/>
              <a:gd name="connsiteY6" fmla="*/ 1219200 h 3905955"/>
              <a:gd name="connsiteX7" fmla="*/ 4741333 w 5712178"/>
              <a:gd name="connsiteY7" fmla="*/ 733778 h 3905955"/>
              <a:gd name="connsiteX8" fmla="*/ 5170311 w 5712178"/>
              <a:gd name="connsiteY8" fmla="*/ 191911 h 3905955"/>
              <a:gd name="connsiteX9" fmla="*/ 5463822 w 5712178"/>
              <a:gd name="connsiteY9" fmla="*/ 0 h 3905955"/>
              <a:gd name="connsiteX10" fmla="*/ 5712178 w 5712178"/>
              <a:gd name="connsiteY10" fmla="*/ 451555 h 3905955"/>
              <a:gd name="connsiteX11" fmla="*/ 4831644 w 5712178"/>
              <a:gd name="connsiteY11" fmla="*/ 1140178 h 3905955"/>
              <a:gd name="connsiteX12" fmla="*/ 4583289 w 5712178"/>
              <a:gd name="connsiteY12" fmla="*/ 1524000 h 3905955"/>
              <a:gd name="connsiteX13" fmla="*/ 4233333 w 5712178"/>
              <a:gd name="connsiteY13" fmla="*/ 1659467 h 3905955"/>
              <a:gd name="connsiteX14" fmla="*/ 3443111 w 5712178"/>
              <a:gd name="connsiteY14" fmla="*/ 1569155 h 3905955"/>
              <a:gd name="connsiteX15" fmla="*/ 2856089 w 5712178"/>
              <a:gd name="connsiteY15" fmla="*/ 1603022 h 3905955"/>
              <a:gd name="connsiteX16" fmla="*/ 2573866 w 5712178"/>
              <a:gd name="connsiteY16" fmla="*/ 1783644 h 3905955"/>
              <a:gd name="connsiteX17" fmla="*/ 2122311 w 5712178"/>
              <a:gd name="connsiteY17" fmla="*/ 2190044 h 3905955"/>
              <a:gd name="connsiteX18" fmla="*/ 1964266 w 5712178"/>
              <a:gd name="connsiteY18" fmla="*/ 2494844 h 3905955"/>
              <a:gd name="connsiteX19" fmla="*/ 1501422 w 5712178"/>
              <a:gd name="connsiteY19" fmla="*/ 3239911 h 3905955"/>
              <a:gd name="connsiteX20" fmla="*/ 1128889 w 5712178"/>
              <a:gd name="connsiteY20" fmla="*/ 3691467 h 3905955"/>
              <a:gd name="connsiteX21" fmla="*/ 925689 w 5712178"/>
              <a:gd name="connsiteY21" fmla="*/ 3905955 h 3905955"/>
              <a:gd name="connsiteX22" fmla="*/ 428978 w 5712178"/>
              <a:gd name="connsiteY22" fmla="*/ 3691467 h 3905955"/>
              <a:gd name="connsiteX23" fmla="*/ 0 w 5712178"/>
              <a:gd name="connsiteY23" fmla="*/ 3352800 h 390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12178" h="3905955">
                <a:moveTo>
                  <a:pt x="0" y="3352800"/>
                </a:moveTo>
                <a:lnTo>
                  <a:pt x="112889" y="3059289"/>
                </a:lnTo>
                <a:lnTo>
                  <a:pt x="677333" y="2528711"/>
                </a:lnTo>
                <a:lnTo>
                  <a:pt x="1377244" y="1772355"/>
                </a:lnTo>
                <a:lnTo>
                  <a:pt x="2009422" y="1286933"/>
                </a:lnTo>
                <a:lnTo>
                  <a:pt x="3330222" y="1185333"/>
                </a:lnTo>
                <a:lnTo>
                  <a:pt x="4255911" y="1219200"/>
                </a:lnTo>
                <a:lnTo>
                  <a:pt x="4741333" y="733778"/>
                </a:lnTo>
                <a:lnTo>
                  <a:pt x="5170311" y="191911"/>
                </a:lnTo>
                <a:lnTo>
                  <a:pt x="5463822" y="0"/>
                </a:lnTo>
                <a:lnTo>
                  <a:pt x="5712178" y="451555"/>
                </a:lnTo>
                <a:lnTo>
                  <a:pt x="4831644" y="1140178"/>
                </a:lnTo>
                <a:lnTo>
                  <a:pt x="4583289" y="1524000"/>
                </a:lnTo>
                <a:lnTo>
                  <a:pt x="4233333" y="1659467"/>
                </a:lnTo>
                <a:lnTo>
                  <a:pt x="3443111" y="1569155"/>
                </a:lnTo>
                <a:lnTo>
                  <a:pt x="2856089" y="1603022"/>
                </a:lnTo>
                <a:lnTo>
                  <a:pt x="2573866" y="1783644"/>
                </a:lnTo>
                <a:lnTo>
                  <a:pt x="2122311" y="2190044"/>
                </a:lnTo>
                <a:lnTo>
                  <a:pt x="1964266" y="2494844"/>
                </a:lnTo>
                <a:lnTo>
                  <a:pt x="1501422" y="3239911"/>
                </a:lnTo>
                <a:lnTo>
                  <a:pt x="1128889" y="3691467"/>
                </a:lnTo>
                <a:lnTo>
                  <a:pt x="925689" y="3905955"/>
                </a:lnTo>
                <a:lnTo>
                  <a:pt x="428978" y="3691467"/>
                </a:lnTo>
                <a:lnTo>
                  <a:pt x="0" y="3352800"/>
                </a:lnTo>
                <a:close/>
              </a:path>
            </a:pathLst>
          </a:custGeom>
          <a:noFill/>
          <a:ln w="3492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66" name="Прямоугольная выноска 840"/>
          <p:cNvSpPr>
            <a:spLocks noChangeArrowheads="1"/>
          </p:cNvSpPr>
          <p:nvPr/>
        </p:nvSpPr>
        <p:spPr bwMode="auto">
          <a:xfrm>
            <a:off x="385733" y="7712112"/>
            <a:ext cx="1800225" cy="303198"/>
          </a:xfrm>
          <a:prstGeom prst="wedgeRectCallout">
            <a:avLst>
              <a:gd name="adj1" fmla="val 45981"/>
              <a:gd name="adj2" fmla="val 144196"/>
            </a:avLst>
          </a:prstGeom>
          <a:solidFill>
            <a:srgbClr val="00B0F0"/>
          </a:solidFill>
          <a:ln w="31750" algn="ctr">
            <a:solidFill>
              <a:srgbClr val="FF0000">
                <a:alpha val="70000"/>
              </a:srgbClr>
            </a:solidFill>
            <a:prstDash val="dash"/>
            <a:miter lim="800000"/>
            <a:headEnd/>
            <a:tailEnd/>
          </a:ln>
        </p:spPr>
        <p:txBody>
          <a:bodyPr lIns="128016" tIns="64008" rIns="128016" bIns="64008"/>
          <a:lstStyle/>
          <a:p>
            <a:pPr defTabSz="2092325"/>
            <a:r>
              <a:rPr lang="ru-RU" sz="1400" b="1" dirty="0">
                <a:solidFill>
                  <a:schemeClr val="tx1"/>
                </a:solidFill>
              </a:rPr>
              <a:t>Зона </a:t>
            </a:r>
            <a:r>
              <a:rPr lang="ru-RU" sz="1400" b="1" dirty="0" smtClean="0">
                <a:solidFill>
                  <a:schemeClr val="tx1"/>
                </a:solidFill>
              </a:rPr>
              <a:t>подтопления.</a:t>
            </a:r>
            <a:endParaRPr lang="ru-RU" sz="1400" b="1" dirty="0">
              <a:solidFill>
                <a:schemeClr val="tx1"/>
              </a:solidFill>
            </a:endParaRPr>
          </a:p>
        </p:txBody>
      </p:sp>
      <p:cxnSp>
        <p:nvCxnSpPr>
          <p:cNvPr id="1067" name="Прямая со стрелкой 1066"/>
          <p:cNvCxnSpPr/>
          <p:nvPr/>
        </p:nvCxnSpPr>
        <p:spPr>
          <a:xfrm rot="5400000">
            <a:off x="2971776" y="8015310"/>
            <a:ext cx="785818" cy="500066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8" name="AutoShape 79"/>
          <p:cNvSpPr>
            <a:spLocks noChangeArrowheads="1"/>
          </p:cNvSpPr>
          <p:nvPr/>
        </p:nvSpPr>
        <p:spPr bwMode="auto">
          <a:xfrm>
            <a:off x="3186090" y="9096409"/>
            <a:ext cx="1971675" cy="276223"/>
          </a:xfrm>
          <a:prstGeom prst="wedgeRectCallout">
            <a:avLst>
              <a:gd name="adj1" fmla="val -39431"/>
              <a:gd name="adj2" fmla="val -342334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Направление течения реки</a:t>
            </a:r>
            <a:endParaRPr lang="ru-RU" sz="16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073" name="Group 600"/>
          <p:cNvGraphicFramePr>
            <a:graphicFrameLocks noGrp="1"/>
          </p:cNvGraphicFramePr>
          <p:nvPr/>
        </p:nvGraphicFramePr>
        <p:xfrm>
          <a:off x="3186090" y="1585890"/>
          <a:ext cx="5667370" cy="928019"/>
        </p:xfrm>
        <a:graphic>
          <a:graphicData uri="http://schemas.openxmlformats.org/drawingml/2006/table">
            <a:tbl>
              <a:tblPr/>
              <a:tblGrid>
                <a:gridCol w="1005786"/>
                <a:gridCol w="4661584"/>
              </a:tblGrid>
              <a:tr h="1791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9086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2696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зону возможного подтопления попадают 12 домов в с.п. Шаами-Юрт. Эвакуации подлежат 54 человека. Эвакуация будет проводиться </a:t>
                      </a:r>
                      <a:r>
                        <a:rPr lang="ru-RU" sz="8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силы автоколонна №15 (25 ед. техники)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Размещение населения из зоны затопления будет осуществляться в Доме культуры, Доме быта и ПВР. В случае, если ЧС будет носить затяжной характер – по родственникам в близлежащие населенные пункты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75" name="Group 331"/>
          <p:cNvGraphicFramePr>
            <a:graphicFrameLocks noGrp="1"/>
          </p:cNvGraphicFramePr>
          <p:nvPr/>
        </p:nvGraphicFramePr>
        <p:xfrm>
          <a:off x="42818" y="1585890"/>
          <a:ext cx="3143272" cy="992140"/>
        </p:xfrm>
        <a:graphic>
          <a:graphicData uri="http://schemas.openxmlformats.org/drawingml/2006/table">
            <a:tbl>
              <a:tblPr/>
              <a:tblGrid>
                <a:gridCol w="189696"/>
                <a:gridCol w="1047452"/>
                <a:gridCol w="465534"/>
                <a:gridCol w="407800"/>
                <a:gridCol w="507689"/>
                <a:gridCol w="525101"/>
              </a:tblGrid>
              <a:tr h="149980"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зон возможного подтопления</a:t>
                      </a:r>
                      <a:endParaRPr kumimoji="0" lang="ru-RU" sz="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44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Уровни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Подъем воды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Дома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Население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Соц. знач. объекты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199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Критический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199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33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Средний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199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Максимальный уровень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52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41058" name="Object 31"/>
          <p:cNvGraphicFramePr>
            <a:graphicFrameLocks noChangeAspect="1"/>
          </p:cNvGraphicFramePr>
          <p:nvPr/>
        </p:nvGraphicFramePr>
        <p:xfrm>
          <a:off x="0" y="2657460"/>
          <a:ext cx="1714500" cy="928687"/>
        </p:xfrm>
        <a:graphic>
          <a:graphicData uri="http://schemas.openxmlformats.org/presentationml/2006/ole">
            <p:oleObj spid="_x0000_s941058" name="Worksheet" r:id="rId3" imgW="2990938" imgH="1895413" progId="Excel.Sheet.8">
              <p:embed/>
            </p:oleObj>
          </a:graphicData>
        </a:graphic>
      </p:graphicFrame>
      <p:sp>
        <p:nvSpPr>
          <p:cNvPr id="1076" name="Text Box 133"/>
          <p:cNvSpPr txBox="1">
            <a:spLocks noChangeArrowheads="1"/>
          </p:cNvSpPr>
          <p:nvPr/>
        </p:nvSpPr>
        <p:spPr bwMode="auto">
          <a:xfrm>
            <a:off x="9772615" y="1585890"/>
            <a:ext cx="3028985" cy="1354382"/>
          </a:xfrm>
          <a:prstGeom prst="rect">
            <a:avLst/>
          </a:prstGeom>
          <a:solidFill>
            <a:srgbClr val="00FFFF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009999"/>
            </a:prstShdw>
          </a:effectLst>
        </p:spPr>
        <p:txBody>
          <a:bodyPr wrap="square" lIns="122074" tIns="61042" rIns="122074" bIns="61042">
            <a:spAutoFit/>
          </a:bodyPr>
          <a:lstStyle/>
          <a:p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Эвакуация из зоны возможного затопления</a:t>
            </a:r>
          </a:p>
          <a:p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будет производиться в ПВР. В случае, если ЧС будет носить затяжной характер – по родственникам в близлежащие населенные пункты Привлекаются </a:t>
            </a:r>
          </a:p>
          <a:p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силы </a:t>
            </a:r>
            <a:r>
              <a:rPr lang="ru-RU" sz="1000" dirty="0">
                <a:solidFill>
                  <a:schemeClr val="tx1"/>
                </a:solidFill>
              </a:rPr>
              <a:t>Автоколонны №3 ДППАП ФГУП «</a:t>
            </a:r>
            <a:r>
              <a:rPr lang="ru-RU" sz="1000" dirty="0" err="1">
                <a:solidFill>
                  <a:schemeClr val="tx1"/>
                </a:solidFill>
              </a:rPr>
              <a:t>Чеченавтотранс</a:t>
            </a:r>
            <a:r>
              <a:rPr lang="ru-RU" sz="1000" dirty="0">
                <a:solidFill>
                  <a:schemeClr val="tx1"/>
                </a:solidFill>
              </a:rPr>
              <a:t>» на балансе, которого находится 20 пассажирских автобусов.</a:t>
            </a:r>
            <a:r>
              <a:rPr lang="ru-RU" sz="1000" dirty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grpSp>
        <p:nvGrpSpPr>
          <p:cNvPr id="1136" name="Группа 1135"/>
          <p:cNvGrpSpPr/>
          <p:nvPr/>
        </p:nvGrpSpPr>
        <p:grpSpPr>
          <a:xfrm>
            <a:off x="9615510" y="5300666"/>
            <a:ext cx="3186090" cy="4286247"/>
            <a:chOff x="9615510" y="5300666"/>
            <a:chExt cx="3186090" cy="4286247"/>
          </a:xfrm>
        </p:grpSpPr>
        <p:sp>
          <p:nvSpPr>
            <p:cNvPr id="1077" name="Rectangle 138"/>
            <p:cNvSpPr>
              <a:spLocks noChangeAspect="1" noChangeArrowheads="1"/>
            </p:cNvSpPr>
            <p:nvPr/>
          </p:nvSpPr>
          <p:spPr bwMode="auto">
            <a:xfrm>
              <a:off x="9663135" y="5300666"/>
              <a:ext cx="3138465" cy="428624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lIns="137501" tIns="68785" rIns="137501" bIns="68785" anchor="ctr"/>
            <a:lstStyle/>
            <a:p>
              <a:pPr algn="ctr" defTabSz="1193800">
                <a:defRPr/>
              </a:pPr>
              <a:endParaRPr lang="ru-RU" sz="3600" b="1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079" name="Text Box 139"/>
            <p:cNvSpPr txBox="1">
              <a:spLocks noChangeAspect="1" noChangeArrowheads="1"/>
            </p:cNvSpPr>
            <p:nvPr/>
          </p:nvSpPr>
          <p:spPr bwMode="auto">
            <a:xfrm>
              <a:off x="10356891" y="5372104"/>
              <a:ext cx="1973263" cy="300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0464" tIns="40256" rIns="80464" bIns="40256"/>
            <a:lstStyle/>
            <a:p>
              <a:pPr algn="ctr" defTabSz="809625"/>
              <a:r>
                <a:rPr lang="ru-RU" sz="1300" b="1" dirty="0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1081" name="Text Box 141"/>
            <p:cNvSpPr txBox="1">
              <a:spLocks noChangeArrowheads="1"/>
            </p:cNvSpPr>
            <p:nvPr/>
          </p:nvSpPr>
          <p:spPr bwMode="auto">
            <a:xfrm>
              <a:off x="11176044" y="8801128"/>
              <a:ext cx="1511300" cy="304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38213">
                <a:spcBef>
                  <a:spcPct val="50000"/>
                </a:spcBef>
              </a:pPr>
              <a:r>
                <a:rPr lang="ru-RU" sz="1000" b="1" dirty="0">
                  <a:solidFill>
                    <a:schemeClr val="tx1"/>
                  </a:solidFill>
                  <a:cs typeface="Times New Roman" pitchFamily="18" charset="0"/>
                </a:rPr>
                <a:t>- Направление течения реки</a:t>
              </a:r>
            </a:p>
          </p:txBody>
        </p:sp>
        <p:sp>
          <p:nvSpPr>
            <p:cNvPr id="1082" name="Line 369"/>
            <p:cNvSpPr>
              <a:spLocks noChangeShapeType="1"/>
            </p:cNvSpPr>
            <p:nvPr/>
          </p:nvSpPr>
          <p:spPr bwMode="auto">
            <a:xfrm>
              <a:off x="10044138" y="8729690"/>
              <a:ext cx="0" cy="358775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 type="triangle" w="med" len="med"/>
              <a:tailEnd/>
            </a:ln>
            <a:effectLst>
              <a:prstShdw prst="shdw17" dist="17961" dir="2700000">
                <a:srgbClr val="1F1F5C"/>
              </a:prstShdw>
            </a:effectLst>
          </p:spPr>
          <p:txBody>
            <a:bodyPr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083" name="Oval 292"/>
            <p:cNvSpPr>
              <a:spLocks noChangeArrowheads="1"/>
            </p:cNvSpPr>
            <p:nvPr/>
          </p:nvSpPr>
          <p:spPr bwMode="auto">
            <a:xfrm>
              <a:off x="9888564" y="9163083"/>
              <a:ext cx="298450" cy="35242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595" tIns="63807" rIns="127595" bIns="63807" anchor="ctr"/>
            <a:lstStyle/>
            <a:p>
              <a:pPr algn="ctr" defTabSz="912813"/>
              <a:r>
                <a:rPr lang="ru-RU" sz="1300" b="1" dirty="0">
                  <a:solidFill>
                    <a:schemeClr val="tx1"/>
                  </a:solidFill>
                </a:rPr>
                <a:t>Т</a:t>
              </a:r>
            </a:p>
          </p:txBody>
        </p:sp>
        <p:sp>
          <p:nvSpPr>
            <p:cNvPr id="1085" name="Text Box 63"/>
            <p:cNvSpPr txBox="1">
              <a:spLocks noChangeArrowheads="1"/>
            </p:cNvSpPr>
            <p:nvPr/>
          </p:nvSpPr>
          <p:spPr bwMode="auto">
            <a:xfrm>
              <a:off x="10897703" y="9203474"/>
              <a:ext cx="1898650" cy="3696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1259" tIns="30627" rIns="61259" bIns="30627">
              <a:spAutoFit/>
            </a:bodyPr>
            <a:lstStyle/>
            <a:p>
              <a:pPr defTabSz="622300" eaLnBrk="0" hangingPunct="0"/>
              <a:r>
                <a:rPr lang="ru-RU" sz="1000" b="1" dirty="0">
                  <a:solidFill>
                    <a:schemeClr val="tx1"/>
                  </a:solidFill>
                  <a:cs typeface="Times New Roman" pitchFamily="18" charset="0"/>
                </a:rPr>
                <a:t>Участок местности способный </a:t>
              </a:r>
            </a:p>
            <a:p>
              <a:pPr defTabSz="622300" eaLnBrk="0" hangingPunct="0"/>
              <a:r>
                <a:rPr lang="ru-RU" sz="1000" b="1" dirty="0">
                  <a:solidFill>
                    <a:schemeClr val="tx1"/>
                  </a:solidFill>
                  <a:cs typeface="Times New Roman" pitchFamily="18" charset="0"/>
                </a:rPr>
                <a:t>принять вертолет </a:t>
              </a:r>
            </a:p>
          </p:txBody>
        </p:sp>
        <p:sp>
          <p:nvSpPr>
            <p:cNvPr id="1087" name="Полилиния 1086"/>
            <p:cNvSpPr/>
            <p:nvPr/>
          </p:nvSpPr>
          <p:spPr bwMode="auto">
            <a:xfrm>
              <a:off x="9637735" y="8158186"/>
              <a:ext cx="674688" cy="169862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1088" name="Полилиния 1087"/>
            <p:cNvSpPr/>
            <p:nvPr/>
          </p:nvSpPr>
          <p:spPr bwMode="auto">
            <a:xfrm>
              <a:off x="9615510" y="8416952"/>
              <a:ext cx="674688" cy="169862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1089" name="Полилиния 1088"/>
            <p:cNvSpPr/>
            <p:nvPr/>
          </p:nvSpPr>
          <p:spPr bwMode="auto">
            <a:xfrm>
              <a:off x="9615510" y="8274076"/>
              <a:ext cx="674688" cy="169862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1091" name="Text Box 51"/>
            <p:cNvSpPr txBox="1">
              <a:spLocks noChangeArrowheads="1"/>
            </p:cNvSpPr>
            <p:nvPr/>
          </p:nvSpPr>
          <p:spPr bwMode="auto">
            <a:xfrm>
              <a:off x="10758518" y="8059763"/>
              <a:ext cx="1857375" cy="3127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Начало</a:t>
              </a:r>
              <a:r>
                <a:rPr lang="ru-RU" sz="1200" dirty="0">
                  <a:solidFill>
                    <a:schemeClr val="tx1"/>
                  </a:solidFill>
                  <a:cs typeface="Times New Roman" pitchFamily="18" charset="0"/>
                </a:rPr>
                <a:t> подтопления</a:t>
              </a:r>
            </a:p>
          </p:txBody>
        </p:sp>
        <p:sp>
          <p:nvSpPr>
            <p:cNvPr id="1093" name="Text Box 51"/>
            <p:cNvSpPr txBox="1">
              <a:spLocks noChangeArrowheads="1"/>
            </p:cNvSpPr>
            <p:nvPr/>
          </p:nvSpPr>
          <p:spPr bwMode="auto">
            <a:xfrm>
              <a:off x="10687080" y="8289952"/>
              <a:ext cx="2071688" cy="296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Максимальный уровень</a:t>
              </a:r>
            </a:p>
          </p:txBody>
        </p:sp>
        <p:sp>
          <p:nvSpPr>
            <p:cNvPr id="1094" name="Text Box 51"/>
            <p:cNvSpPr txBox="1">
              <a:spLocks noChangeArrowheads="1"/>
            </p:cNvSpPr>
            <p:nvPr/>
          </p:nvSpPr>
          <p:spPr bwMode="auto">
            <a:xfrm>
              <a:off x="10687080" y="8504266"/>
              <a:ext cx="2071687" cy="296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Критический уровень</a:t>
              </a:r>
            </a:p>
          </p:txBody>
        </p:sp>
        <p:sp>
          <p:nvSpPr>
            <p:cNvPr id="1095" name="Прямоугольник 55"/>
            <p:cNvSpPr>
              <a:spLocks noChangeArrowheads="1"/>
            </p:cNvSpPr>
            <p:nvPr/>
          </p:nvSpPr>
          <p:spPr bwMode="auto">
            <a:xfrm rot="1239145">
              <a:off x="9852245" y="7793677"/>
              <a:ext cx="400038" cy="200031"/>
            </a:xfrm>
            <a:prstGeom prst="rect">
              <a:avLst/>
            </a:prstGeom>
            <a:solidFill>
              <a:srgbClr val="1AF253"/>
            </a:solidFill>
            <a:ln w="25400" algn="ctr">
              <a:solidFill>
                <a:srgbClr val="1AF253"/>
              </a:solidFill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97" name="Text Box 51"/>
            <p:cNvSpPr txBox="1">
              <a:spLocks noChangeArrowheads="1"/>
            </p:cNvSpPr>
            <p:nvPr/>
          </p:nvSpPr>
          <p:spPr bwMode="auto">
            <a:xfrm>
              <a:off x="10758518" y="7729558"/>
              <a:ext cx="1857375" cy="4667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 dirty="0" smtClean="0">
                  <a:solidFill>
                    <a:schemeClr val="tx1"/>
                  </a:solidFill>
                  <a:cs typeface="Times New Roman" pitchFamily="18" charset="0"/>
                </a:rPr>
                <a:t>Пункт временного размещения людей (СОШ)</a:t>
              </a:r>
              <a:endParaRPr lang="ru-RU" sz="12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1099" name="Группа 114"/>
            <p:cNvGrpSpPr>
              <a:grpSpLocks/>
            </p:cNvGrpSpPr>
            <p:nvPr/>
          </p:nvGrpSpPr>
          <p:grpSpPr bwMode="auto">
            <a:xfrm>
              <a:off x="9724194" y="7240781"/>
              <a:ext cx="711001" cy="296370"/>
              <a:chOff x="7847013" y="5565761"/>
              <a:chExt cx="710570" cy="296343"/>
            </a:xfrm>
          </p:grpSpPr>
          <p:grpSp>
            <p:nvGrpSpPr>
              <p:cNvPr id="1100" name="Группа 110"/>
              <p:cNvGrpSpPr>
                <a:grpSpLocks/>
              </p:cNvGrpSpPr>
              <p:nvPr/>
            </p:nvGrpSpPr>
            <p:grpSpPr bwMode="auto">
              <a:xfrm>
                <a:off x="7847013" y="5588337"/>
                <a:ext cx="282373" cy="226660"/>
                <a:chOff x="6758015" y="3534283"/>
                <a:chExt cx="423560" cy="339991"/>
              </a:xfrm>
            </p:grpSpPr>
            <p:sp>
              <p:nvSpPr>
                <p:cNvPr id="1103" name="Овал 111"/>
                <p:cNvSpPr>
                  <a:spLocks noChangeArrowheads="1"/>
                </p:cNvSpPr>
                <p:nvPr/>
              </p:nvSpPr>
              <p:spPr bwMode="auto">
                <a:xfrm>
                  <a:off x="6758015" y="3534283"/>
                  <a:ext cx="423560" cy="339991"/>
                </a:xfrm>
                <a:prstGeom prst="ellipse">
                  <a:avLst/>
                </a:prstGeom>
                <a:solidFill>
                  <a:srgbClr val="FF0000">
                    <a:alpha val="41176"/>
                  </a:srgbClr>
                </a:solidFill>
                <a:ln w="31750" algn="ctr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ru-RU" sz="8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105" name="TextBox 112"/>
                <p:cNvSpPr txBox="1">
                  <a:spLocks noChangeArrowheads="1"/>
                </p:cNvSpPr>
                <p:nvPr/>
              </p:nvSpPr>
              <p:spPr bwMode="auto">
                <a:xfrm>
                  <a:off x="6784166" y="3536113"/>
                  <a:ext cx="285463" cy="32313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r>
                    <a:rPr lang="ru-RU" sz="8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sp>
            <p:nvSpPr>
              <p:cNvPr id="1101" name="Rectangle 9"/>
              <p:cNvSpPr>
                <a:spLocks noChangeArrowheads="1"/>
              </p:cNvSpPr>
              <p:nvPr/>
            </p:nvSpPr>
            <p:spPr bwMode="auto">
              <a:xfrm>
                <a:off x="8129385" y="5565761"/>
                <a:ext cx="428198" cy="296343"/>
              </a:xfrm>
              <a:prstGeom prst="rect">
                <a:avLst/>
              </a:prstGeom>
              <a:solidFill>
                <a:schemeClr val="bg1">
                  <a:alpha val="49019"/>
                </a:schemeClr>
              </a:solidFill>
              <a:ln w="47625">
                <a:noFill/>
                <a:miter lim="800000"/>
                <a:headEnd/>
                <a:tailEnd/>
              </a:ln>
            </p:spPr>
            <p:txBody>
              <a:bodyPr wrap="none" lIns="24832" tIns="24832" rIns="24832" bIns="24832">
                <a:spAutoFit/>
              </a:bodyPr>
              <a:lstStyle/>
              <a:p>
                <a:pPr algn="ctr" defTabSz="1789113"/>
                <a:r>
                  <a:rPr lang="ru-RU" sz="800" u="sng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№7,9,13</a:t>
                </a:r>
              </a:p>
              <a:p>
                <a:pPr algn="ctr" defTabSz="1789113"/>
                <a:r>
                  <a:rPr lang="ru-RU" sz="8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 750 чел.</a:t>
                </a:r>
              </a:p>
            </p:txBody>
          </p:sp>
        </p:grpSp>
        <p:sp>
          <p:nvSpPr>
            <p:cNvPr id="1106" name="Text Box 965"/>
            <p:cNvSpPr txBox="1">
              <a:spLocks noChangeArrowheads="1"/>
            </p:cNvSpPr>
            <p:nvPr/>
          </p:nvSpPr>
          <p:spPr bwMode="auto">
            <a:xfrm>
              <a:off x="10617255" y="7229492"/>
              <a:ext cx="1927213" cy="531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78574" tIns="39290" rIns="78574" bIns="39290">
              <a:spAutoFit/>
            </a:bodyPr>
            <a:lstStyle/>
            <a:p>
              <a:pPr algn="ctr" defTabSz="1257300">
                <a:lnSpc>
                  <a:spcPct val="70000"/>
                </a:lnSpc>
                <a:buFontTx/>
                <a:buChar char="-"/>
              </a:pPr>
              <a:r>
                <a:rPr lang="ru-RU" sz="105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сборный эвакуационный пункт </a:t>
              </a:r>
              <a:endPara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defTabSz="1257300">
                <a:lnSpc>
                  <a:spcPct val="70000"/>
                </a:lnSpc>
                <a:buFontTx/>
                <a:buChar char="-"/>
              </a:pPr>
              <a:r>
                <a:rPr lang="ru-RU" sz="105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(</a:t>
              </a:r>
              <a:r>
                <a:rPr lang="ru-RU" sz="105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в </a:t>
              </a:r>
              <a:r>
                <a:rPr lang="ru-RU" sz="1050" dirty="0" err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числ</a:t>
              </a:r>
              <a:r>
                <a:rPr lang="ru-RU" sz="105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.  номера </a:t>
              </a:r>
              <a:r>
                <a:rPr lang="ru-RU" sz="1050" dirty="0" err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припис</a:t>
              </a:r>
              <a:r>
                <a:rPr lang="ru-RU" sz="105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. домов, человек)</a:t>
              </a:r>
            </a:p>
          </p:txBody>
        </p:sp>
        <p:sp>
          <p:nvSpPr>
            <p:cNvPr id="1107" name="Text Box 965"/>
            <p:cNvSpPr txBox="1">
              <a:spLocks noChangeArrowheads="1"/>
            </p:cNvSpPr>
            <p:nvPr/>
          </p:nvSpPr>
          <p:spPr bwMode="auto">
            <a:xfrm>
              <a:off x="10687080" y="6443674"/>
              <a:ext cx="1827150" cy="7256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78574" tIns="39290" rIns="78574" bIns="39290">
              <a:spAutoFit/>
            </a:bodyPr>
            <a:lstStyle/>
            <a:p>
              <a:pPr algn="ctr" defTabSz="1257300">
                <a:lnSpc>
                  <a:spcPct val="70000"/>
                </a:lnSpc>
                <a:buFontTx/>
                <a:buChar char="-"/>
              </a:pPr>
              <a:r>
                <a:rPr lang="ru-RU" sz="10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маршруты эвакуации населения (1- номер маршрута, </a:t>
              </a:r>
              <a:r>
                <a:rPr lang="ru-RU" sz="1000" dirty="0" smtClean="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0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– количество эвакуируемых домов, </a:t>
              </a: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8- </a:t>
              </a:r>
              <a:r>
                <a:rPr lang="ru-RU" sz="10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колонн, </a:t>
              </a:r>
              <a:r>
                <a:rPr lang="ru-RU" sz="1000" dirty="0" smtClean="0">
                  <a:solidFill>
                    <a:schemeClr val="tx1"/>
                  </a:solidFill>
                  <a:cs typeface="Times New Roman" pitchFamily="18" charset="0"/>
                </a:rPr>
                <a:t>69</a:t>
              </a: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-)</a:t>
              </a:r>
              <a:r>
                <a:rPr lang="ru-RU" sz="10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чел. А - автомобильный</a:t>
              </a:r>
            </a:p>
          </p:txBody>
        </p:sp>
        <p:grpSp>
          <p:nvGrpSpPr>
            <p:cNvPr id="1109" name="Группа 118"/>
            <p:cNvGrpSpPr>
              <a:grpSpLocks/>
            </p:cNvGrpSpPr>
            <p:nvPr/>
          </p:nvGrpSpPr>
          <p:grpSpPr bwMode="auto">
            <a:xfrm>
              <a:off x="9758386" y="6800864"/>
              <a:ext cx="742917" cy="285752"/>
              <a:chOff x="3186092" y="7871698"/>
              <a:chExt cx="721494" cy="266301"/>
            </a:xfrm>
          </p:grpSpPr>
          <p:sp>
            <p:nvSpPr>
              <p:cNvPr id="1111" name="Rectangle 9"/>
              <p:cNvSpPr>
                <a:spLocks noChangeArrowheads="1"/>
              </p:cNvSpPr>
              <p:nvPr/>
            </p:nvSpPr>
            <p:spPr bwMode="auto">
              <a:xfrm>
                <a:off x="3186092" y="7871699"/>
                <a:ext cx="721494" cy="266300"/>
              </a:xfrm>
              <a:prstGeom prst="rect">
                <a:avLst/>
              </a:prstGeom>
              <a:solidFill>
                <a:schemeClr val="bg1">
                  <a:alpha val="49019"/>
                </a:schemeClr>
              </a:solidFill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24832" tIns="24832" rIns="24832" bIns="24832">
                <a:spAutoFit/>
              </a:bodyPr>
              <a:lstStyle/>
              <a:p>
                <a:pPr defTabSz="1789113"/>
                <a:r>
                  <a:rPr lang="ru-RU" sz="7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       </a:t>
                </a:r>
                <a:r>
                  <a:rPr lang="ru-RU" sz="700" u="sng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__13__</a:t>
                </a:r>
              </a:p>
              <a:p>
                <a:pPr defTabSz="1789113"/>
                <a:r>
                  <a:rPr lang="ru-RU" sz="7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         </a:t>
                </a:r>
                <a:r>
                  <a:rPr lang="en-US" sz="7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r>
                  <a:rPr lang="ru-RU" sz="7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/750</a:t>
                </a:r>
              </a:p>
            </p:txBody>
          </p:sp>
          <p:sp>
            <p:nvSpPr>
              <p:cNvPr id="1112" name="Rectangle 9"/>
              <p:cNvSpPr>
                <a:spLocks noChangeArrowheads="1"/>
              </p:cNvSpPr>
              <p:nvPr/>
            </p:nvSpPr>
            <p:spPr bwMode="auto">
              <a:xfrm>
                <a:off x="3230498" y="7871698"/>
                <a:ext cx="69775" cy="158291"/>
              </a:xfrm>
              <a:prstGeom prst="rect">
                <a:avLst/>
              </a:prstGeom>
              <a:solidFill>
                <a:schemeClr val="bg1">
                  <a:alpha val="49019"/>
                </a:schemeClr>
              </a:solidFill>
              <a:ln w="47625">
                <a:noFill/>
                <a:miter lim="800000"/>
                <a:headEnd/>
                <a:tailEnd/>
              </a:ln>
            </p:spPr>
            <p:txBody>
              <a:bodyPr wrap="none" lIns="24832" tIns="24832" rIns="24832" bIns="24832">
                <a:spAutoFit/>
              </a:bodyPr>
              <a:lstStyle/>
              <a:p>
                <a:pPr algn="ctr" defTabSz="1789113"/>
                <a:r>
                  <a:rPr lang="ru-RU" sz="7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</a:p>
            </p:txBody>
          </p:sp>
          <p:sp>
            <p:nvSpPr>
              <p:cNvPr id="1113" name="Rectangle 9"/>
              <p:cNvSpPr>
                <a:spLocks noChangeArrowheads="1"/>
              </p:cNvSpPr>
              <p:nvPr/>
            </p:nvSpPr>
            <p:spPr bwMode="auto">
              <a:xfrm>
                <a:off x="3705516" y="7881239"/>
                <a:ext cx="83899" cy="158291"/>
              </a:xfrm>
              <a:prstGeom prst="rect">
                <a:avLst/>
              </a:prstGeom>
              <a:solidFill>
                <a:schemeClr val="bg1">
                  <a:alpha val="49019"/>
                </a:schemeClr>
              </a:solidFill>
              <a:ln w="47625">
                <a:noFill/>
                <a:miter lim="800000"/>
                <a:headEnd/>
                <a:tailEnd/>
              </a:ln>
            </p:spPr>
            <p:txBody>
              <a:bodyPr wrap="none" lIns="24832" tIns="24832" rIns="24832" bIns="24832">
                <a:spAutoFit/>
              </a:bodyPr>
              <a:lstStyle/>
              <a:p>
                <a:pPr algn="ctr" defTabSz="1789113"/>
                <a:r>
                  <a:rPr lang="ru-RU" sz="7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А</a:t>
                </a:r>
              </a:p>
            </p:txBody>
          </p:sp>
        </p:grpSp>
        <p:sp>
          <p:nvSpPr>
            <p:cNvPr id="1114" name="TextBox 362"/>
            <p:cNvSpPr txBox="1">
              <a:spLocks noChangeArrowheads="1"/>
            </p:cNvSpPr>
            <p:nvPr/>
          </p:nvSpPr>
          <p:spPr bwMode="auto">
            <a:xfrm>
              <a:off x="10744225" y="6086484"/>
              <a:ext cx="1347788" cy="27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ru-RU" sz="1050" dirty="0">
                  <a:solidFill>
                    <a:schemeClr val="tx1"/>
                  </a:solidFill>
                  <a:cs typeface="Times New Roman" pitchFamily="18" charset="0"/>
                </a:rPr>
                <a:t>Маршрут эвакуации</a:t>
              </a:r>
            </a:p>
          </p:txBody>
        </p:sp>
        <p:cxnSp>
          <p:nvCxnSpPr>
            <p:cNvPr id="1115" name="Прямая со стрелкой 1114"/>
            <p:cNvCxnSpPr/>
            <p:nvPr/>
          </p:nvCxnSpPr>
          <p:spPr bwMode="auto">
            <a:xfrm flipV="1">
              <a:off x="9972700" y="6288099"/>
              <a:ext cx="542925" cy="7620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17" name="Group 298"/>
            <p:cNvGrpSpPr>
              <a:grpSpLocks/>
            </p:cNvGrpSpPr>
            <p:nvPr/>
          </p:nvGrpSpPr>
          <p:grpSpPr bwMode="auto">
            <a:xfrm>
              <a:off x="9972700" y="5800732"/>
              <a:ext cx="646112" cy="360363"/>
              <a:chOff x="2290" y="4020"/>
              <a:chExt cx="817" cy="315"/>
            </a:xfrm>
          </p:grpSpPr>
          <p:sp>
            <p:nvSpPr>
              <p:cNvPr id="1119" name="Rectangle 299"/>
              <p:cNvSpPr>
                <a:spLocks noChangeArrowheads="1"/>
              </p:cNvSpPr>
              <p:nvPr/>
            </p:nvSpPr>
            <p:spPr bwMode="auto">
              <a:xfrm>
                <a:off x="2702" y="4065"/>
                <a:ext cx="405" cy="270"/>
              </a:xfrm>
              <a:prstGeom prst="rect">
                <a:avLst/>
              </a:prstGeom>
              <a:solidFill>
                <a:schemeClr val="accent1"/>
              </a:solidFill>
              <a:ln w="12700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16553" tIns="16553" rIns="16553" bIns="16553"/>
              <a:lstStyle/>
              <a:p>
                <a:pPr algn="ctr" defTabSz="1193800"/>
                <a:r>
                  <a:rPr lang="ru-RU" sz="800" b="1" u="sng" dirty="0" smtClean="0">
                    <a:solidFill>
                      <a:schemeClr val="tx1"/>
                    </a:solidFill>
                    <a:cs typeface="Times New Roman" pitchFamily="18" charset="0"/>
                  </a:rPr>
                  <a:t>ВА</a:t>
                </a:r>
                <a:endParaRPr lang="ru-RU" sz="800" dirty="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1121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1123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1125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198" tIns="59600" rIns="119198" bIns="59600"/>
                  <a:lstStyle/>
                  <a:p>
                    <a:pPr defTabSz="1193800"/>
                    <a:endParaRPr lang="ru-RU" sz="80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27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29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  <p:grpSp>
                <p:nvGrpSpPr>
                  <p:cNvPr id="1130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1131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32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124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134" name="TextBox 362"/>
            <p:cNvSpPr txBox="1">
              <a:spLocks noChangeArrowheads="1"/>
            </p:cNvSpPr>
            <p:nvPr/>
          </p:nvSpPr>
          <p:spPr bwMode="auto">
            <a:xfrm>
              <a:off x="10790497" y="5832568"/>
              <a:ext cx="1560043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ru-RU" sz="1050" dirty="0" smtClean="0">
                  <a:solidFill>
                    <a:schemeClr val="tx1"/>
                  </a:solidFill>
                  <a:cs typeface="Times New Roman" pitchFamily="18" charset="0"/>
                </a:rPr>
                <a:t>Врачебная амбулатория</a:t>
              </a:r>
              <a:endParaRPr lang="ru-RU" sz="105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1138" name="Oval 292"/>
          <p:cNvSpPr>
            <a:spLocks noChangeArrowheads="1"/>
          </p:cNvSpPr>
          <p:nvPr/>
        </p:nvSpPr>
        <p:spPr bwMode="auto">
          <a:xfrm>
            <a:off x="4543412" y="8229624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192"/>
          <p:cNvGrpSpPr>
            <a:grpSpLocks/>
          </p:cNvGrpSpPr>
          <p:nvPr/>
        </p:nvGrpSpPr>
        <p:grpSpPr bwMode="auto">
          <a:xfrm>
            <a:off x="895350" y="1052513"/>
            <a:ext cx="11734800" cy="8472487"/>
            <a:chOff x="895350" y="1052513"/>
            <a:chExt cx="11734800" cy="8472487"/>
          </a:xfrm>
        </p:grpSpPr>
        <p:sp>
          <p:nvSpPr>
            <p:cNvPr id="194" name="Полилиния 193"/>
            <p:cNvSpPr/>
            <p:nvPr/>
          </p:nvSpPr>
          <p:spPr>
            <a:xfrm>
              <a:off x="2571750" y="1852613"/>
              <a:ext cx="7315200" cy="7467600"/>
            </a:xfrm>
            <a:custGeom>
              <a:avLst/>
              <a:gdLst>
                <a:gd name="connsiteX0" fmla="*/ 7315200 w 7315200"/>
                <a:gd name="connsiteY0" fmla="*/ 0 h 7467600"/>
                <a:gd name="connsiteX1" fmla="*/ 6877050 w 7315200"/>
                <a:gd name="connsiteY1" fmla="*/ 1562100 h 7467600"/>
                <a:gd name="connsiteX2" fmla="*/ 4914900 w 7315200"/>
                <a:gd name="connsiteY2" fmla="*/ 3981450 h 7467600"/>
                <a:gd name="connsiteX3" fmla="*/ 4114800 w 7315200"/>
                <a:gd name="connsiteY3" fmla="*/ 4686300 h 7467600"/>
                <a:gd name="connsiteX4" fmla="*/ 3619500 w 7315200"/>
                <a:gd name="connsiteY4" fmla="*/ 5181600 h 7467600"/>
                <a:gd name="connsiteX5" fmla="*/ 1847850 w 7315200"/>
                <a:gd name="connsiteY5" fmla="*/ 5276850 h 7467600"/>
                <a:gd name="connsiteX6" fmla="*/ 0 w 7315200"/>
                <a:gd name="connsiteY6" fmla="*/ 7467600 h 746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315200" h="7467600">
                  <a:moveTo>
                    <a:pt x="7315200" y="0"/>
                  </a:moveTo>
                  <a:cubicBezTo>
                    <a:pt x="7296150" y="449262"/>
                    <a:pt x="7277100" y="898525"/>
                    <a:pt x="6877050" y="1562100"/>
                  </a:cubicBezTo>
                  <a:cubicBezTo>
                    <a:pt x="6477000" y="2225675"/>
                    <a:pt x="5375275" y="3460750"/>
                    <a:pt x="4914900" y="3981450"/>
                  </a:cubicBezTo>
                  <a:cubicBezTo>
                    <a:pt x="4454525" y="4502150"/>
                    <a:pt x="4330700" y="4486275"/>
                    <a:pt x="4114800" y="4686300"/>
                  </a:cubicBezTo>
                  <a:cubicBezTo>
                    <a:pt x="3898900" y="4886325"/>
                    <a:pt x="3997325" y="5083175"/>
                    <a:pt x="3619500" y="5181600"/>
                  </a:cubicBezTo>
                  <a:cubicBezTo>
                    <a:pt x="3241675" y="5280025"/>
                    <a:pt x="2451100" y="4895850"/>
                    <a:pt x="1847850" y="5276850"/>
                  </a:cubicBezTo>
                  <a:cubicBezTo>
                    <a:pt x="1244600" y="5657850"/>
                    <a:pt x="622300" y="6562725"/>
                    <a:pt x="0" y="7467600"/>
                  </a:cubicBezTo>
                </a:path>
              </a:pathLst>
            </a:custGeom>
            <a:ln w="190500">
              <a:solidFill>
                <a:srgbClr val="0000CC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1543050" y="1052513"/>
              <a:ext cx="3257550" cy="2724150"/>
            </a:xfrm>
            <a:custGeom>
              <a:avLst/>
              <a:gdLst>
                <a:gd name="connsiteX0" fmla="*/ 3257550 w 3257550"/>
                <a:gd name="connsiteY0" fmla="*/ 0 h 2724150"/>
                <a:gd name="connsiteX1" fmla="*/ 3257550 w 3257550"/>
                <a:gd name="connsiteY1" fmla="*/ 247650 h 2724150"/>
                <a:gd name="connsiteX2" fmla="*/ 3124200 w 3257550"/>
                <a:gd name="connsiteY2" fmla="*/ 742950 h 2724150"/>
                <a:gd name="connsiteX3" fmla="*/ 3181350 w 3257550"/>
                <a:gd name="connsiteY3" fmla="*/ 1352550 h 2724150"/>
                <a:gd name="connsiteX4" fmla="*/ 2819400 w 3257550"/>
                <a:gd name="connsiteY4" fmla="*/ 2476500 h 2724150"/>
                <a:gd name="connsiteX5" fmla="*/ 2305050 w 3257550"/>
                <a:gd name="connsiteY5" fmla="*/ 2324100 h 2724150"/>
                <a:gd name="connsiteX6" fmla="*/ 1790700 w 3257550"/>
                <a:gd name="connsiteY6" fmla="*/ 2381250 h 2724150"/>
                <a:gd name="connsiteX7" fmla="*/ 1276350 w 3257550"/>
                <a:gd name="connsiteY7" fmla="*/ 2609850 h 2724150"/>
                <a:gd name="connsiteX8" fmla="*/ 1066800 w 3257550"/>
                <a:gd name="connsiteY8" fmla="*/ 2724150 h 2724150"/>
                <a:gd name="connsiteX9" fmla="*/ 0 w 3257550"/>
                <a:gd name="connsiteY9" fmla="*/ 2724150 h 2724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57550" h="2724150">
                  <a:moveTo>
                    <a:pt x="3257550" y="0"/>
                  </a:moveTo>
                  <a:lnTo>
                    <a:pt x="3257550" y="247650"/>
                  </a:lnTo>
                  <a:lnTo>
                    <a:pt x="3124200" y="742950"/>
                  </a:lnTo>
                  <a:lnTo>
                    <a:pt x="3181350" y="1352550"/>
                  </a:lnTo>
                  <a:lnTo>
                    <a:pt x="2819400" y="2476500"/>
                  </a:lnTo>
                  <a:lnTo>
                    <a:pt x="2305050" y="2324100"/>
                  </a:lnTo>
                  <a:lnTo>
                    <a:pt x="1790700" y="2381250"/>
                  </a:lnTo>
                  <a:lnTo>
                    <a:pt x="1276350" y="2609850"/>
                  </a:lnTo>
                  <a:lnTo>
                    <a:pt x="1066800" y="2724150"/>
                  </a:lnTo>
                  <a:lnTo>
                    <a:pt x="0" y="272415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6" name="Полилиния 195"/>
            <p:cNvSpPr/>
            <p:nvPr/>
          </p:nvSpPr>
          <p:spPr>
            <a:xfrm>
              <a:off x="1943100" y="3586163"/>
              <a:ext cx="1181100" cy="3505200"/>
            </a:xfrm>
            <a:custGeom>
              <a:avLst/>
              <a:gdLst>
                <a:gd name="connsiteX0" fmla="*/ 1104900 w 1181100"/>
                <a:gd name="connsiteY0" fmla="*/ 0 h 3505200"/>
                <a:gd name="connsiteX1" fmla="*/ 1181100 w 1181100"/>
                <a:gd name="connsiteY1" fmla="*/ 457200 h 3505200"/>
                <a:gd name="connsiteX2" fmla="*/ 0 w 1181100"/>
                <a:gd name="connsiteY2" fmla="*/ 3505200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81100" h="3505200">
                  <a:moveTo>
                    <a:pt x="1104900" y="0"/>
                  </a:moveTo>
                  <a:lnTo>
                    <a:pt x="1181100" y="457200"/>
                  </a:lnTo>
                  <a:lnTo>
                    <a:pt x="0" y="350520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7" name="Полилиния 196"/>
            <p:cNvSpPr/>
            <p:nvPr/>
          </p:nvSpPr>
          <p:spPr>
            <a:xfrm>
              <a:off x="1314450" y="4024313"/>
              <a:ext cx="3600450" cy="2743200"/>
            </a:xfrm>
            <a:custGeom>
              <a:avLst/>
              <a:gdLst>
                <a:gd name="connsiteX0" fmla="*/ 0 w 3600450"/>
                <a:gd name="connsiteY0" fmla="*/ 2019300 h 2743200"/>
                <a:gd name="connsiteX1" fmla="*/ 1085850 w 3600450"/>
                <a:gd name="connsiteY1" fmla="*/ 2076450 h 2743200"/>
                <a:gd name="connsiteX2" fmla="*/ 2362200 w 3600450"/>
                <a:gd name="connsiteY2" fmla="*/ 2743200 h 2743200"/>
                <a:gd name="connsiteX3" fmla="*/ 3600450 w 3600450"/>
                <a:gd name="connsiteY3" fmla="*/ 609600 h 2743200"/>
                <a:gd name="connsiteX4" fmla="*/ 1771650 w 3600450"/>
                <a:gd name="connsiteY4" fmla="*/ 0 h 2743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0450" h="2743200">
                  <a:moveTo>
                    <a:pt x="0" y="2019300"/>
                  </a:moveTo>
                  <a:lnTo>
                    <a:pt x="1085850" y="2076450"/>
                  </a:lnTo>
                  <a:lnTo>
                    <a:pt x="2362200" y="2743200"/>
                  </a:lnTo>
                  <a:lnTo>
                    <a:pt x="3600450" y="609600"/>
                  </a:lnTo>
                  <a:lnTo>
                    <a:pt x="1771650" y="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99" name="Полилиния 198"/>
            <p:cNvSpPr/>
            <p:nvPr/>
          </p:nvSpPr>
          <p:spPr>
            <a:xfrm>
              <a:off x="1714500" y="2767013"/>
              <a:ext cx="7029450" cy="5981700"/>
            </a:xfrm>
            <a:custGeom>
              <a:avLst/>
              <a:gdLst>
                <a:gd name="connsiteX0" fmla="*/ 0 w 7029450"/>
                <a:gd name="connsiteY0" fmla="*/ 5981700 h 5981700"/>
                <a:gd name="connsiteX1" fmla="*/ 2000250 w 7029450"/>
                <a:gd name="connsiteY1" fmla="*/ 3943350 h 5981700"/>
                <a:gd name="connsiteX2" fmla="*/ 3200400 w 7029450"/>
                <a:gd name="connsiteY2" fmla="*/ 1885950 h 5981700"/>
                <a:gd name="connsiteX3" fmla="*/ 3657600 w 7029450"/>
                <a:gd name="connsiteY3" fmla="*/ 1009650 h 5981700"/>
                <a:gd name="connsiteX4" fmla="*/ 3962400 w 7029450"/>
                <a:gd name="connsiteY4" fmla="*/ 1085850 h 5981700"/>
                <a:gd name="connsiteX5" fmla="*/ 4210050 w 7029450"/>
                <a:gd name="connsiteY5" fmla="*/ 1181100 h 5981700"/>
                <a:gd name="connsiteX6" fmla="*/ 4457700 w 7029450"/>
                <a:gd name="connsiteY6" fmla="*/ 1371600 h 5981700"/>
                <a:gd name="connsiteX7" fmla="*/ 4705350 w 7029450"/>
                <a:gd name="connsiteY7" fmla="*/ 1409700 h 5981700"/>
                <a:gd name="connsiteX8" fmla="*/ 5334000 w 7029450"/>
                <a:gd name="connsiteY8" fmla="*/ 1162050 h 5981700"/>
                <a:gd name="connsiteX9" fmla="*/ 6210300 w 7029450"/>
                <a:gd name="connsiteY9" fmla="*/ 342900 h 5981700"/>
                <a:gd name="connsiteX10" fmla="*/ 6610350 w 7029450"/>
                <a:gd name="connsiteY10" fmla="*/ 0 h 5981700"/>
                <a:gd name="connsiteX11" fmla="*/ 7029450 w 7029450"/>
                <a:gd name="connsiteY11" fmla="*/ 19050 h 5981700"/>
                <a:gd name="connsiteX12" fmla="*/ 6534150 w 7029450"/>
                <a:gd name="connsiteY12" fmla="*/ 704850 h 5981700"/>
                <a:gd name="connsiteX13" fmla="*/ 6000750 w 7029450"/>
                <a:gd name="connsiteY13" fmla="*/ 1524000 h 5981700"/>
                <a:gd name="connsiteX14" fmla="*/ 5638800 w 7029450"/>
                <a:gd name="connsiteY14" fmla="*/ 2133600 h 5981700"/>
                <a:gd name="connsiteX15" fmla="*/ 5410200 w 7029450"/>
                <a:gd name="connsiteY15" fmla="*/ 2038350 h 5981700"/>
                <a:gd name="connsiteX16" fmla="*/ 5048250 w 7029450"/>
                <a:gd name="connsiteY16" fmla="*/ 2533650 h 5981700"/>
                <a:gd name="connsiteX17" fmla="*/ 4914900 w 7029450"/>
                <a:gd name="connsiteY17" fmla="*/ 2990850 h 5981700"/>
                <a:gd name="connsiteX18" fmla="*/ 4343400 w 7029450"/>
                <a:gd name="connsiteY18" fmla="*/ 3790950 h 5981700"/>
                <a:gd name="connsiteX19" fmla="*/ 1981200 w 7029450"/>
                <a:gd name="connsiteY19" fmla="*/ 3962400 h 598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029450" h="5981700">
                  <a:moveTo>
                    <a:pt x="0" y="5981700"/>
                  </a:moveTo>
                  <a:lnTo>
                    <a:pt x="2000250" y="3943350"/>
                  </a:lnTo>
                  <a:lnTo>
                    <a:pt x="3200400" y="1885950"/>
                  </a:lnTo>
                  <a:lnTo>
                    <a:pt x="3657600" y="1009650"/>
                  </a:lnTo>
                  <a:lnTo>
                    <a:pt x="3962400" y="1085850"/>
                  </a:lnTo>
                  <a:lnTo>
                    <a:pt x="4210050" y="1181100"/>
                  </a:lnTo>
                  <a:lnTo>
                    <a:pt x="4457700" y="1371600"/>
                  </a:lnTo>
                  <a:lnTo>
                    <a:pt x="4705350" y="1409700"/>
                  </a:lnTo>
                  <a:lnTo>
                    <a:pt x="5334000" y="1162050"/>
                  </a:lnTo>
                  <a:lnTo>
                    <a:pt x="6210300" y="342900"/>
                  </a:lnTo>
                  <a:lnTo>
                    <a:pt x="6610350" y="0"/>
                  </a:lnTo>
                  <a:lnTo>
                    <a:pt x="7029450" y="19050"/>
                  </a:lnTo>
                  <a:lnTo>
                    <a:pt x="6534150" y="704850"/>
                  </a:lnTo>
                  <a:lnTo>
                    <a:pt x="6000750" y="1524000"/>
                  </a:lnTo>
                  <a:lnTo>
                    <a:pt x="5638800" y="2133600"/>
                  </a:lnTo>
                  <a:lnTo>
                    <a:pt x="5410200" y="2038350"/>
                  </a:lnTo>
                  <a:lnTo>
                    <a:pt x="5048250" y="2533650"/>
                  </a:lnTo>
                  <a:lnTo>
                    <a:pt x="4914900" y="2990850"/>
                  </a:lnTo>
                  <a:lnTo>
                    <a:pt x="4343400" y="3790950"/>
                  </a:lnTo>
                  <a:lnTo>
                    <a:pt x="1981200" y="396240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2895600" y="4157663"/>
              <a:ext cx="3295650" cy="952500"/>
            </a:xfrm>
            <a:custGeom>
              <a:avLst/>
              <a:gdLst>
                <a:gd name="connsiteX0" fmla="*/ 0 w 3295650"/>
                <a:gd name="connsiteY0" fmla="*/ 457200 h 952500"/>
                <a:gd name="connsiteX1" fmla="*/ 1162050 w 3295650"/>
                <a:gd name="connsiteY1" fmla="*/ 685800 h 952500"/>
                <a:gd name="connsiteX2" fmla="*/ 1771650 w 3295650"/>
                <a:gd name="connsiteY2" fmla="*/ 952500 h 952500"/>
                <a:gd name="connsiteX3" fmla="*/ 1905000 w 3295650"/>
                <a:gd name="connsiteY3" fmla="*/ 742950 h 952500"/>
                <a:gd name="connsiteX4" fmla="*/ 2305050 w 3295650"/>
                <a:gd name="connsiteY4" fmla="*/ 933450 h 952500"/>
                <a:gd name="connsiteX5" fmla="*/ 2724150 w 3295650"/>
                <a:gd name="connsiteY5" fmla="*/ 933450 h 952500"/>
                <a:gd name="connsiteX6" fmla="*/ 2724150 w 3295650"/>
                <a:gd name="connsiteY6" fmla="*/ 933450 h 952500"/>
                <a:gd name="connsiteX7" fmla="*/ 3295650 w 3295650"/>
                <a:gd name="connsiteY7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5650" h="952500">
                  <a:moveTo>
                    <a:pt x="0" y="457200"/>
                  </a:moveTo>
                  <a:lnTo>
                    <a:pt x="1162050" y="685800"/>
                  </a:lnTo>
                  <a:lnTo>
                    <a:pt x="1771650" y="952500"/>
                  </a:lnTo>
                  <a:lnTo>
                    <a:pt x="1905000" y="742950"/>
                  </a:lnTo>
                  <a:lnTo>
                    <a:pt x="2305050" y="933450"/>
                  </a:lnTo>
                  <a:lnTo>
                    <a:pt x="2724150" y="933450"/>
                  </a:lnTo>
                  <a:lnTo>
                    <a:pt x="2724150" y="933450"/>
                  </a:lnTo>
                  <a:lnTo>
                    <a:pt x="3295650" y="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4800600" y="1300163"/>
              <a:ext cx="4057650" cy="2552700"/>
            </a:xfrm>
            <a:custGeom>
              <a:avLst/>
              <a:gdLst>
                <a:gd name="connsiteX0" fmla="*/ 0 w 4057650"/>
                <a:gd name="connsiteY0" fmla="*/ 0 h 2552700"/>
                <a:gd name="connsiteX1" fmla="*/ 3790950 w 4057650"/>
                <a:gd name="connsiteY1" fmla="*/ 514350 h 2552700"/>
                <a:gd name="connsiteX2" fmla="*/ 4057650 w 4057650"/>
                <a:gd name="connsiteY2" fmla="*/ 742950 h 2552700"/>
                <a:gd name="connsiteX3" fmla="*/ 2266950 w 4057650"/>
                <a:gd name="connsiteY3" fmla="*/ 1104900 h 2552700"/>
                <a:gd name="connsiteX4" fmla="*/ 1466850 w 4057650"/>
                <a:gd name="connsiteY4" fmla="*/ 1485900 h 2552700"/>
                <a:gd name="connsiteX5" fmla="*/ 1162050 w 4057650"/>
                <a:gd name="connsiteY5" fmla="*/ 1866900 h 2552700"/>
                <a:gd name="connsiteX6" fmla="*/ 838200 w 4057650"/>
                <a:gd name="connsiteY6" fmla="*/ 2552700 h 255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57650" h="2552700">
                  <a:moveTo>
                    <a:pt x="0" y="0"/>
                  </a:moveTo>
                  <a:lnTo>
                    <a:pt x="3790950" y="514350"/>
                  </a:lnTo>
                  <a:lnTo>
                    <a:pt x="4057650" y="742950"/>
                  </a:lnTo>
                  <a:lnTo>
                    <a:pt x="2266950" y="1104900"/>
                  </a:lnTo>
                  <a:lnTo>
                    <a:pt x="1466850" y="1485900"/>
                  </a:lnTo>
                  <a:lnTo>
                    <a:pt x="1162050" y="1866900"/>
                  </a:lnTo>
                  <a:lnTo>
                    <a:pt x="838200" y="255270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5" name="Полилиния 204"/>
            <p:cNvSpPr/>
            <p:nvPr/>
          </p:nvSpPr>
          <p:spPr>
            <a:xfrm>
              <a:off x="5676900" y="4976813"/>
              <a:ext cx="3733800" cy="3067050"/>
            </a:xfrm>
            <a:custGeom>
              <a:avLst/>
              <a:gdLst>
                <a:gd name="connsiteX0" fmla="*/ 0 w 3733800"/>
                <a:gd name="connsiteY0" fmla="*/ 0 h 3067050"/>
                <a:gd name="connsiteX1" fmla="*/ 1047750 w 3733800"/>
                <a:gd name="connsiteY1" fmla="*/ 419100 h 3067050"/>
                <a:gd name="connsiteX2" fmla="*/ 2933700 w 3733800"/>
                <a:gd name="connsiteY2" fmla="*/ 2095500 h 3067050"/>
                <a:gd name="connsiteX3" fmla="*/ 3733800 w 3733800"/>
                <a:gd name="connsiteY3" fmla="*/ 3067050 h 3067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33800" h="3067050">
                  <a:moveTo>
                    <a:pt x="0" y="0"/>
                  </a:moveTo>
                  <a:lnTo>
                    <a:pt x="1047750" y="419100"/>
                  </a:lnTo>
                  <a:lnTo>
                    <a:pt x="2933700" y="2095500"/>
                  </a:lnTo>
                  <a:lnTo>
                    <a:pt x="3733800" y="306705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6648450" y="6462713"/>
              <a:ext cx="1200150" cy="3028950"/>
            </a:xfrm>
            <a:custGeom>
              <a:avLst/>
              <a:gdLst>
                <a:gd name="connsiteX0" fmla="*/ 1200150 w 1200150"/>
                <a:gd name="connsiteY0" fmla="*/ 0 h 3028950"/>
                <a:gd name="connsiteX1" fmla="*/ 76200 w 1200150"/>
                <a:gd name="connsiteY1" fmla="*/ 781050 h 3028950"/>
                <a:gd name="connsiteX2" fmla="*/ 0 w 1200150"/>
                <a:gd name="connsiteY2" fmla="*/ 1123950 h 3028950"/>
                <a:gd name="connsiteX3" fmla="*/ 38100 w 1200150"/>
                <a:gd name="connsiteY3" fmla="*/ 1695450 h 3028950"/>
                <a:gd name="connsiteX4" fmla="*/ 476250 w 1200150"/>
                <a:gd name="connsiteY4" fmla="*/ 2514600 h 3028950"/>
                <a:gd name="connsiteX5" fmla="*/ 1009650 w 1200150"/>
                <a:gd name="connsiteY5" fmla="*/ 3028950 h 3028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00150" h="3028950">
                  <a:moveTo>
                    <a:pt x="1200150" y="0"/>
                  </a:moveTo>
                  <a:lnTo>
                    <a:pt x="76200" y="781050"/>
                  </a:lnTo>
                  <a:lnTo>
                    <a:pt x="0" y="1123950"/>
                  </a:lnTo>
                  <a:lnTo>
                    <a:pt x="38100" y="1695450"/>
                  </a:lnTo>
                  <a:lnTo>
                    <a:pt x="476250" y="2514600"/>
                  </a:lnTo>
                  <a:lnTo>
                    <a:pt x="1009650" y="302895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7" name="Полилиния 206"/>
            <p:cNvSpPr/>
            <p:nvPr/>
          </p:nvSpPr>
          <p:spPr>
            <a:xfrm>
              <a:off x="8610600" y="5243513"/>
              <a:ext cx="2095500" cy="1828800"/>
            </a:xfrm>
            <a:custGeom>
              <a:avLst/>
              <a:gdLst>
                <a:gd name="connsiteX0" fmla="*/ 0 w 2095500"/>
                <a:gd name="connsiteY0" fmla="*/ 1828800 h 1828800"/>
                <a:gd name="connsiteX1" fmla="*/ 2095500 w 2095500"/>
                <a:gd name="connsiteY1" fmla="*/ 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095500" h="1828800">
                  <a:moveTo>
                    <a:pt x="0" y="1828800"/>
                  </a:moveTo>
                  <a:lnTo>
                    <a:pt x="2095500" y="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8724900" y="2805113"/>
              <a:ext cx="3714750" cy="1543050"/>
            </a:xfrm>
            <a:custGeom>
              <a:avLst/>
              <a:gdLst>
                <a:gd name="connsiteX0" fmla="*/ 0 w 3714750"/>
                <a:gd name="connsiteY0" fmla="*/ 0 h 1543050"/>
                <a:gd name="connsiteX1" fmla="*/ 1009650 w 3714750"/>
                <a:gd name="connsiteY1" fmla="*/ 19050 h 1543050"/>
                <a:gd name="connsiteX2" fmla="*/ 1657350 w 3714750"/>
                <a:gd name="connsiteY2" fmla="*/ 171450 h 1543050"/>
                <a:gd name="connsiteX3" fmla="*/ 2628900 w 3714750"/>
                <a:gd name="connsiteY3" fmla="*/ 266700 h 1543050"/>
                <a:gd name="connsiteX4" fmla="*/ 3295650 w 3714750"/>
                <a:gd name="connsiteY4" fmla="*/ 266700 h 1543050"/>
                <a:gd name="connsiteX5" fmla="*/ 3714750 w 3714750"/>
                <a:gd name="connsiteY5" fmla="*/ 152400 h 1543050"/>
                <a:gd name="connsiteX6" fmla="*/ 3295650 w 3714750"/>
                <a:gd name="connsiteY6" fmla="*/ 266700 h 1543050"/>
                <a:gd name="connsiteX7" fmla="*/ 3143250 w 3714750"/>
                <a:gd name="connsiteY7" fmla="*/ 1543050 h 154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14750" h="1543050">
                  <a:moveTo>
                    <a:pt x="0" y="0"/>
                  </a:moveTo>
                  <a:lnTo>
                    <a:pt x="1009650" y="19050"/>
                  </a:lnTo>
                  <a:lnTo>
                    <a:pt x="1657350" y="171450"/>
                  </a:lnTo>
                  <a:lnTo>
                    <a:pt x="2628900" y="266700"/>
                  </a:lnTo>
                  <a:lnTo>
                    <a:pt x="3295650" y="266700"/>
                  </a:lnTo>
                  <a:lnTo>
                    <a:pt x="3714750" y="152400"/>
                  </a:lnTo>
                  <a:lnTo>
                    <a:pt x="3295650" y="266700"/>
                  </a:lnTo>
                  <a:lnTo>
                    <a:pt x="3143250" y="1543050"/>
                  </a:lnTo>
                </a:path>
              </a:pathLst>
            </a:custGeom>
            <a:ln w="190500">
              <a:solidFill>
                <a:schemeClr val="bg1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46216" name="Прямоугольник 136"/>
            <p:cNvSpPr>
              <a:spLocks noChangeArrowheads="1"/>
            </p:cNvSpPr>
            <p:nvPr/>
          </p:nvSpPr>
          <p:spPr bwMode="auto">
            <a:xfrm rot="-2460208">
              <a:off x="8864600" y="615473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Ул.Южная.</a:t>
              </a:r>
            </a:p>
          </p:txBody>
        </p:sp>
        <p:sp>
          <p:nvSpPr>
            <p:cNvPr id="46217" name="Прямоугольник 136"/>
            <p:cNvSpPr>
              <a:spLocks noChangeArrowheads="1"/>
            </p:cNvSpPr>
            <p:nvPr/>
          </p:nvSpPr>
          <p:spPr bwMode="auto">
            <a:xfrm rot="-2150347">
              <a:off x="6661150" y="6683375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Ул.Стапная.</a:t>
              </a:r>
            </a:p>
          </p:txBody>
        </p:sp>
        <p:sp>
          <p:nvSpPr>
            <p:cNvPr id="46218" name="Прямоугольник 136"/>
            <p:cNvSpPr>
              <a:spLocks noChangeArrowheads="1"/>
            </p:cNvSpPr>
            <p:nvPr/>
          </p:nvSpPr>
          <p:spPr bwMode="auto">
            <a:xfrm rot="2638756">
              <a:off x="7569200" y="661828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пер.Южная.</a:t>
              </a:r>
            </a:p>
          </p:txBody>
        </p:sp>
        <p:sp>
          <p:nvSpPr>
            <p:cNvPr id="46219" name="Прямоугольник 136"/>
            <p:cNvSpPr>
              <a:spLocks noChangeArrowheads="1"/>
            </p:cNvSpPr>
            <p:nvPr/>
          </p:nvSpPr>
          <p:spPr bwMode="auto">
            <a:xfrm rot="317294">
              <a:off x="10071100" y="285908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Ул.Висаитова.</a:t>
              </a:r>
            </a:p>
          </p:txBody>
        </p:sp>
        <p:sp>
          <p:nvSpPr>
            <p:cNvPr id="46220" name="Прямоугольник 136"/>
            <p:cNvSpPr>
              <a:spLocks noChangeArrowheads="1"/>
            </p:cNvSpPr>
            <p:nvPr/>
          </p:nvSpPr>
          <p:spPr bwMode="auto">
            <a:xfrm rot="-3379658">
              <a:off x="4154488" y="461168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Ул.Школьная.</a:t>
              </a:r>
            </a:p>
          </p:txBody>
        </p:sp>
        <p:sp>
          <p:nvSpPr>
            <p:cNvPr id="46221" name="Прямоугольник 136"/>
            <p:cNvSpPr>
              <a:spLocks noChangeArrowheads="1"/>
            </p:cNvSpPr>
            <p:nvPr/>
          </p:nvSpPr>
          <p:spPr bwMode="auto">
            <a:xfrm rot="-3600275">
              <a:off x="7221538" y="386873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Ул.Магазинная.</a:t>
              </a:r>
            </a:p>
          </p:txBody>
        </p:sp>
        <p:sp>
          <p:nvSpPr>
            <p:cNvPr id="46222" name="Прямоугольник 136"/>
            <p:cNvSpPr>
              <a:spLocks noChangeArrowheads="1"/>
            </p:cNvSpPr>
            <p:nvPr/>
          </p:nvSpPr>
          <p:spPr bwMode="auto">
            <a:xfrm rot="-2460208">
              <a:off x="6675438" y="3511550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Ул.Мамакаева.</a:t>
              </a:r>
            </a:p>
          </p:txBody>
        </p:sp>
        <p:sp>
          <p:nvSpPr>
            <p:cNvPr id="46223" name="Прямоугольник 136"/>
            <p:cNvSpPr>
              <a:spLocks noChangeArrowheads="1"/>
            </p:cNvSpPr>
            <p:nvPr/>
          </p:nvSpPr>
          <p:spPr bwMode="auto">
            <a:xfrm rot="469205">
              <a:off x="5446713" y="1389063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Ул.Советская.</a:t>
              </a:r>
            </a:p>
          </p:txBody>
        </p:sp>
        <p:sp>
          <p:nvSpPr>
            <p:cNvPr id="46224" name="Прямоугольник 136"/>
            <p:cNvSpPr>
              <a:spLocks noChangeArrowheads="1"/>
            </p:cNvSpPr>
            <p:nvPr/>
          </p:nvSpPr>
          <p:spPr bwMode="auto">
            <a:xfrm rot="-4280808">
              <a:off x="3835400" y="2843213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Ул.Шерипова.</a:t>
              </a:r>
            </a:p>
          </p:txBody>
        </p:sp>
        <p:sp>
          <p:nvSpPr>
            <p:cNvPr id="46225" name="Прямоугольник 136"/>
            <p:cNvSpPr>
              <a:spLocks noChangeArrowheads="1"/>
            </p:cNvSpPr>
            <p:nvPr/>
          </p:nvSpPr>
          <p:spPr bwMode="auto">
            <a:xfrm rot="951057">
              <a:off x="3017838" y="4098925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Ул.Ахматова.</a:t>
              </a:r>
            </a:p>
          </p:txBody>
        </p:sp>
        <p:sp>
          <p:nvSpPr>
            <p:cNvPr id="46226" name="Прямоугольник 136"/>
            <p:cNvSpPr>
              <a:spLocks noChangeArrowheads="1"/>
            </p:cNvSpPr>
            <p:nvPr/>
          </p:nvSpPr>
          <p:spPr bwMode="auto">
            <a:xfrm rot="490676">
              <a:off x="2854325" y="4624388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Ул.Ахматова.</a:t>
              </a:r>
            </a:p>
          </p:txBody>
        </p:sp>
        <p:sp>
          <p:nvSpPr>
            <p:cNvPr id="46227" name="Прямоугольник 136"/>
            <p:cNvSpPr>
              <a:spLocks noChangeArrowheads="1"/>
            </p:cNvSpPr>
            <p:nvPr/>
          </p:nvSpPr>
          <p:spPr bwMode="auto">
            <a:xfrm rot="-2919481">
              <a:off x="2178050" y="7423150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Ул.Широкая.</a:t>
              </a:r>
            </a:p>
          </p:txBody>
        </p:sp>
        <p:sp>
          <p:nvSpPr>
            <p:cNvPr id="46228" name="Прямоугольник 136"/>
            <p:cNvSpPr>
              <a:spLocks noChangeArrowheads="1"/>
            </p:cNvSpPr>
            <p:nvPr/>
          </p:nvSpPr>
          <p:spPr bwMode="auto">
            <a:xfrm rot="1876844">
              <a:off x="2251075" y="6254750"/>
              <a:ext cx="1393825" cy="225425"/>
            </a:xfrm>
            <a:prstGeom prst="rect">
              <a:avLst/>
            </a:prstGeom>
            <a:solidFill>
              <a:schemeClr val="accent1">
                <a:alpha val="0"/>
              </a:schemeClr>
            </a:solidFill>
            <a:ln w="9525" algn="ctr">
              <a:solidFill>
                <a:schemeClr val="tx1">
                  <a:alpha val="0"/>
                </a:schemeClr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r>
                <a:rPr lang="ru-RU" sz="1000" b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пер.Широкая.</a:t>
              </a:r>
            </a:p>
          </p:txBody>
        </p:sp>
        <p:grpSp>
          <p:nvGrpSpPr>
            <p:cNvPr id="3" name="Группа 30"/>
            <p:cNvGrpSpPr>
              <a:grpSpLocks/>
            </p:cNvGrpSpPr>
            <p:nvPr/>
          </p:nvGrpSpPr>
          <p:grpSpPr bwMode="auto">
            <a:xfrm rot="-3556326">
              <a:off x="4724401" y="5462587"/>
              <a:ext cx="533400" cy="257175"/>
              <a:chOff x="1081087" y="1700404"/>
              <a:chExt cx="533367" cy="257190"/>
            </a:xfrm>
          </p:grpSpPr>
          <p:sp>
            <p:nvSpPr>
              <p:cNvPr id="47237" name="Прямоугольник 55"/>
              <p:cNvSpPr>
                <a:spLocks noChangeArrowheads="1"/>
              </p:cNvSpPr>
              <p:nvPr/>
            </p:nvSpPr>
            <p:spPr bwMode="auto">
              <a:xfrm>
                <a:off x="1157288" y="1739900"/>
                <a:ext cx="400050" cy="200025"/>
              </a:xfrm>
              <a:prstGeom prst="rect">
                <a:avLst/>
              </a:prstGeom>
              <a:solidFill>
                <a:srgbClr val="1AF253"/>
              </a:solidFill>
              <a:ln w="25400" algn="ctr">
                <a:solidFill>
                  <a:srgbClr val="1AF253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7238" name="Прямоугольник 51"/>
              <p:cNvSpPr>
                <a:spLocks noChangeArrowheads="1"/>
              </p:cNvSpPr>
              <p:nvPr/>
            </p:nvSpPr>
            <p:spPr bwMode="auto">
              <a:xfrm>
                <a:off x="1081087" y="1700404"/>
                <a:ext cx="533367" cy="257190"/>
              </a:xfrm>
              <a:prstGeom prst="rect">
                <a:avLst/>
              </a:prstGeom>
              <a:noFill/>
              <a:ln w="25400" algn="ctr">
                <a:solidFill>
                  <a:srgbClr val="FF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4" name="Группа 33"/>
            <p:cNvGrpSpPr>
              <a:grpSpLocks/>
            </p:cNvGrpSpPr>
            <p:nvPr/>
          </p:nvGrpSpPr>
          <p:grpSpPr bwMode="auto">
            <a:xfrm>
              <a:off x="4510088" y="6140450"/>
              <a:ext cx="461962" cy="298450"/>
              <a:chOff x="1152524" y="2044213"/>
              <a:chExt cx="461929" cy="298467"/>
            </a:xfrm>
          </p:grpSpPr>
          <p:sp>
            <p:nvSpPr>
              <p:cNvPr id="47235" name="Прямоугольник 51"/>
              <p:cNvSpPr>
                <a:spLocks noChangeArrowheads="1"/>
              </p:cNvSpPr>
              <p:nvPr/>
            </p:nvSpPr>
            <p:spPr bwMode="auto">
              <a:xfrm>
                <a:off x="1152524" y="2044213"/>
                <a:ext cx="461929" cy="298467"/>
              </a:xfrm>
              <a:prstGeom prst="rect">
                <a:avLst/>
              </a:prstGeom>
              <a:noFill/>
              <a:ln w="25400" algn="ctr">
                <a:solidFill>
                  <a:srgbClr val="00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7236" name="Прямоугольник 55"/>
              <p:cNvSpPr>
                <a:spLocks noChangeArrowheads="1"/>
              </p:cNvSpPr>
              <p:nvPr/>
            </p:nvSpPr>
            <p:spPr bwMode="auto">
              <a:xfrm>
                <a:off x="1185863" y="2100263"/>
                <a:ext cx="400050" cy="200025"/>
              </a:xfrm>
              <a:prstGeom prst="rect">
                <a:avLst/>
              </a:prstGeom>
              <a:solidFill>
                <a:srgbClr val="002060"/>
              </a:solidFill>
              <a:ln w="25400" algn="ctr">
                <a:solidFill>
                  <a:srgbClr val="002060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5" name="Group 53"/>
            <p:cNvGrpSpPr>
              <a:grpSpLocks/>
            </p:cNvGrpSpPr>
            <p:nvPr/>
          </p:nvGrpSpPr>
          <p:grpSpPr bwMode="auto">
            <a:xfrm>
              <a:off x="5299072" y="4224338"/>
              <a:ext cx="815974" cy="393700"/>
              <a:chOff x="2290" y="4020"/>
              <a:chExt cx="768" cy="218"/>
            </a:xfrm>
          </p:grpSpPr>
          <p:sp>
            <p:nvSpPr>
              <p:cNvPr id="47227" name="Rectangle 54"/>
              <p:cNvSpPr>
                <a:spLocks noChangeArrowheads="1"/>
              </p:cNvSpPr>
              <p:nvPr/>
            </p:nvSpPr>
            <p:spPr bwMode="auto">
              <a:xfrm>
                <a:off x="2653" y="4039"/>
                <a:ext cx="405" cy="199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7748" tIns="17748" rIns="17748" bIns="17748"/>
              <a:lstStyle/>
              <a:p>
                <a:pPr algn="ctr" defTabSz="1787525"/>
                <a:r>
                  <a:rPr lang="ru-RU" sz="1200" u="sng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ВА</a:t>
                </a:r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grpSp>
            <p:nvGrpSpPr>
              <p:cNvPr id="6" name="Group 56"/>
              <p:cNvGrpSpPr>
                <a:grpSpLocks/>
              </p:cNvGrpSpPr>
              <p:nvPr/>
            </p:nvGrpSpPr>
            <p:grpSpPr bwMode="auto">
              <a:xfrm>
                <a:off x="2290" y="4020"/>
                <a:ext cx="361" cy="211"/>
                <a:chOff x="0" y="1"/>
                <a:chExt cx="20000" cy="19999"/>
              </a:xfrm>
            </p:grpSpPr>
            <p:sp>
              <p:nvSpPr>
                <p:cNvPr id="47229" name="Rectangle 57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27761" tIns="63881" rIns="127761" bIns="63881"/>
                <a:lstStyle/>
                <a:p>
                  <a:pPr defTabSz="1787525"/>
                  <a:endParaRPr lang="ru-RU" sz="12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30" name="Line 58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47231" name="Line 59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" name="Group 60"/>
                <p:cNvGrpSpPr>
                  <a:grpSpLocks/>
                </p:cNvGrpSpPr>
                <p:nvPr/>
              </p:nvGrpSpPr>
              <p:grpSpPr bwMode="auto">
                <a:xfrm>
                  <a:off x="8652" y="3009"/>
                  <a:ext cx="3119" cy="3408"/>
                  <a:chOff x="-2659" y="0"/>
                  <a:chExt cx="26710" cy="20000"/>
                </a:xfrm>
              </p:grpSpPr>
              <p:sp>
                <p:nvSpPr>
                  <p:cNvPr id="47233" name="Line 61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47234" name="Line 62"/>
                  <p:cNvSpPr>
                    <a:spLocks noChangeShapeType="1"/>
                  </p:cNvSpPr>
                  <p:nvPr/>
                </p:nvSpPr>
                <p:spPr bwMode="auto">
                  <a:xfrm>
                    <a:off x="-2659" y="11007"/>
                    <a:ext cx="26710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8" name="Группа 45"/>
            <p:cNvGrpSpPr>
              <a:grpSpLocks/>
            </p:cNvGrpSpPr>
            <p:nvPr/>
          </p:nvGrpSpPr>
          <p:grpSpPr bwMode="auto">
            <a:xfrm rot="-4043889">
              <a:off x="4516444" y="3771902"/>
              <a:ext cx="533400" cy="298451"/>
              <a:chOff x="1095374" y="1695428"/>
              <a:chExt cx="533367" cy="298467"/>
            </a:xfrm>
          </p:grpSpPr>
          <p:sp>
            <p:nvSpPr>
              <p:cNvPr id="47225" name="Прямоугольник 55"/>
              <p:cNvSpPr>
                <a:spLocks noChangeArrowheads="1"/>
              </p:cNvSpPr>
              <p:nvPr/>
            </p:nvSpPr>
            <p:spPr bwMode="auto">
              <a:xfrm>
                <a:off x="1157288" y="1739900"/>
                <a:ext cx="400050" cy="200025"/>
              </a:xfrm>
              <a:prstGeom prst="rect">
                <a:avLst/>
              </a:prstGeom>
              <a:solidFill>
                <a:srgbClr val="1AF253"/>
              </a:solidFill>
              <a:ln w="25400" algn="ctr">
                <a:solidFill>
                  <a:srgbClr val="1AF253"/>
                </a:solidFill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7226" name="Прямоугольник 51"/>
              <p:cNvSpPr>
                <a:spLocks noChangeArrowheads="1"/>
              </p:cNvSpPr>
              <p:nvPr/>
            </p:nvSpPr>
            <p:spPr bwMode="auto">
              <a:xfrm>
                <a:off x="1095374" y="1695428"/>
                <a:ext cx="533367" cy="298467"/>
              </a:xfrm>
              <a:prstGeom prst="rect">
                <a:avLst/>
              </a:prstGeom>
              <a:noFill/>
              <a:ln w="25400" algn="ctr">
                <a:solidFill>
                  <a:srgbClr val="009900"/>
                </a:solidFill>
                <a:prstDash val="dash"/>
                <a:miter lim="800000"/>
                <a:headEnd/>
                <a:tailEnd/>
              </a:ln>
            </p:spPr>
            <p:txBody>
              <a:bodyPr lIns="127985" tIns="63994" rIns="127985" bIns="63994" anchor="ctr"/>
              <a:lstStyle/>
              <a:p>
                <a:pPr algn="ctr" defTabSz="1276350"/>
                <a:endParaRPr lang="ru-RU" sz="12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9" name="Group 99"/>
            <p:cNvGrpSpPr>
              <a:grpSpLocks/>
            </p:cNvGrpSpPr>
            <p:nvPr/>
          </p:nvGrpSpPr>
          <p:grpSpPr bwMode="auto">
            <a:xfrm rot="763063">
              <a:off x="9283700" y="2576513"/>
              <a:ext cx="785813" cy="500063"/>
              <a:chOff x="0" y="0"/>
              <a:chExt cx="20000" cy="20000"/>
            </a:xfrm>
          </p:grpSpPr>
          <p:sp>
            <p:nvSpPr>
              <p:cNvPr id="47223" name="Freeform 100"/>
              <p:cNvSpPr>
                <a:spLocks/>
              </p:cNvSpPr>
              <p:nvPr/>
            </p:nvSpPr>
            <p:spPr bwMode="auto">
              <a:xfrm>
                <a:off x="0" y="0"/>
                <a:ext cx="20000" cy="6036"/>
              </a:xfrm>
              <a:custGeom>
                <a:avLst/>
                <a:gdLst>
                  <a:gd name="T0" fmla="*/ 0 w 20000"/>
                  <a:gd name="T1" fmla="*/ 0 h 20000"/>
                  <a:gd name="T2" fmla="*/ 1817 w 20000"/>
                  <a:gd name="T3" fmla="*/ 0 h 20000"/>
                  <a:gd name="T4" fmla="*/ 18167 w 20000"/>
                  <a:gd name="T5" fmla="*/ 0 h 20000"/>
                  <a:gd name="T6" fmla="*/ 19984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817" y="19884"/>
                    </a:lnTo>
                    <a:lnTo>
                      <a:pt x="18167" y="19884"/>
                    </a:lnTo>
                    <a:lnTo>
                      <a:pt x="19984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7761" tIns="63881" rIns="127761" bIns="63881"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47224" name="Freeform 101"/>
              <p:cNvSpPr>
                <a:spLocks/>
              </p:cNvSpPr>
              <p:nvPr/>
            </p:nvSpPr>
            <p:spPr bwMode="auto">
              <a:xfrm>
                <a:off x="0" y="13966"/>
                <a:ext cx="20000" cy="6034"/>
              </a:xfrm>
              <a:custGeom>
                <a:avLst/>
                <a:gdLst>
                  <a:gd name="T0" fmla="*/ 0 w 20000"/>
                  <a:gd name="T1" fmla="*/ 0 h 20000"/>
                  <a:gd name="T2" fmla="*/ 1817 w 20000"/>
                  <a:gd name="T3" fmla="*/ 0 h 20000"/>
                  <a:gd name="T4" fmla="*/ 18167 w 20000"/>
                  <a:gd name="T5" fmla="*/ 0 h 20000"/>
                  <a:gd name="T6" fmla="*/ 19984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19884"/>
                    </a:moveTo>
                    <a:lnTo>
                      <a:pt x="1817" y="0"/>
                    </a:lnTo>
                    <a:lnTo>
                      <a:pt x="18167" y="0"/>
                    </a:lnTo>
                    <a:lnTo>
                      <a:pt x="19984" y="19884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7761" tIns="63881" rIns="127761" bIns="63881"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0" name="Group 99"/>
            <p:cNvGrpSpPr>
              <a:grpSpLocks/>
            </p:cNvGrpSpPr>
            <p:nvPr/>
          </p:nvGrpSpPr>
          <p:grpSpPr bwMode="auto">
            <a:xfrm rot="2387172">
              <a:off x="6998659" y="5720372"/>
              <a:ext cx="785813" cy="500063"/>
              <a:chOff x="0" y="0"/>
              <a:chExt cx="20000" cy="20000"/>
            </a:xfrm>
          </p:grpSpPr>
          <p:sp>
            <p:nvSpPr>
              <p:cNvPr id="47221" name="Freeform 100"/>
              <p:cNvSpPr>
                <a:spLocks/>
              </p:cNvSpPr>
              <p:nvPr/>
            </p:nvSpPr>
            <p:spPr bwMode="auto">
              <a:xfrm>
                <a:off x="0" y="0"/>
                <a:ext cx="20000" cy="6036"/>
              </a:xfrm>
              <a:custGeom>
                <a:avLst/>
                <a:gdLst>
                  <a:gd name="T0" fmla="*/ 0 w 20000"/>
                  <a:gd name="T1" fmla="*/ 0 h 20000"/>
                  <a:gd name="T2" fmla="*/ 1817 w 20000"/>
                  <a:gd name="T3" fmla="*/ 0 h 20000"/>
                  <a:gd name="T4" fmla="*/ 18167 w 20000"/>
                  <a:gd name="T5" fmla="*/ 0 h 20000"/>
                  <a:gd name="T6" fmla="*/ 19984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0"/>
                    </a:moveTo>
                    <a:lnTo>
                      <a:pt x="1817" y="19884"/>
                    </a:lnTo>
                    <a:lnTo>
                      <a:pt x="18167" y="19884"/>
                    </a:lnTo>
                    <a:lnTo>
                      <a:pt x="19984" y="0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7761" tIns="63881" rIns="127761" bIns="63881"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47222" name="Freeform 101"/>
              <p:cNvSpPr>
                <a:spLocks/>
              </p:cNvSpPr>
              <p:nvPr/>
            </p:nvSpPr>
            <p:spPr bwMode="auto">
              <a:xfrm>
                <a:off x="0" y="13966"/>
                <a:ext cx="20000" cy="6034"/>
              </a:xfrm>
              <a:custGeom>
                <a:avLst/>
                <a:gdLst>
                  <a:gd name="T0" fmla="*/ 0 w 20000"/>
                  <a:gd name="T1" fmla="*/ 0 h 20000"/>
                  <a:gd name="T2" fmla="*/ 1817 w 20000"/>
                  <a:gd name="T3" fmla="*/ 0 h 20000"/>
                  <a:gd name="T4" fmla="*/ 18167 w 20000"/>
                  <a:gd name="T5" fmla="*/ 0 h 20000"/>
                  <a:gd name="T6" fmla="*/ 19984 w 20000"/>
                  <a:gd name="T7" fmla="*/ 0 h 200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0000"/>
                  <a:gd name="T13" fmla="*/ 0 h 20000"/>
                  <a:gd name="T14" fmla="*/ 20000 w 20000"/>
                  <a:gd name="T15" fmla="*/ 20000 h 200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0000" h="20000">
                    <a:moveTo>
                      <a:pt x="0" y="19884"/>
                    </a:moveTo>
                    <a:lnTo>
                      <a:pt x="1817" y="0"/>
                    </a:lnTo>
                    <a:lnTo>
                      <a:pt x="18167" y="0"/>
                    </a:lnTo>
                    <a:lnTo>
                      <a:pt x="19984" y="19884"/>
                    </a:lnTo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7761" tIns="63881" rIns="127761" bIns="63881"/>
              <a:lstStyle/>
              <a:p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1" name="Группа 1257"/>
            <p:cNvGrpSpPr>
              <a:grpSpLocks/>
            </p:cNvGrpSpPr>
            <p:nvPr/>
          </p:nvGrpSpPr>
          <p:grpSpPr bwMode="auto">
            <a:xfrm rot="-2385984">
              <a:off x="8370766" y="6353884"/>
              <a:ext cx="1235040" cy="168280"/>
              <a:chOff x="4686288" y="1988116"/>
              <a:chExt cx="1089557" cy="169279"/>
            </a:xfrm>
          </p:grpSpPr>
          <p:grpSp>
            <p:nvGrpSpPr>
              <p:cNvPr id="1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212" name="Прямоугольник 180"/>
                <p:cNvSpPr/>
                <p:nvPr/>
              </p:nvSpPr>
              <p:spPr>
                <a:xfrm>
                  <a:off x="5805377" y="134250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2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210" name="Прямоугольник 178"/>
                <p:cNvSpPr/>
                <p:nvPr/>
              </p:nvSpPr>
              <p:spPr>
                <a:xfrm>
                  <a:off x="5814968" y="133705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1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208" name="Прямоугольник 1207"/>
                <p:cNvSpPr/>
                <p:nvPr/>
              </p:nvSpPr>
              <p:spPr>
                <a:xfrm>
                  <a:off x="5803565" y="135331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1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5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206" name="Прямоугольник 186"/>
                <p:cNvSpPr/>
                <p:nvPr/>
              </p:nvSpPr>
              <p:spPr>
                <a:xfrm>
                  <a:off x="5807449" y="133925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1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36" name="Прямоугольник 51"/>
            <p:cNvSpPr>
              <a:spLocks noChangeArrowheads="1"/>
            </p:cNvSpPr>
            <p:nvPr/>
          </p:nvSpPr>
          <p:spPr bwMode="auto">
            <a:xfrm rot="8400484">
              <a:off x="8265102" y="6037239"/>
              <a:ext cx="2161522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" name="Группа 1257"/>
            <p:cNvGrpSpPr>
              <a:grpSpLocks/>
            </p:cNvGrpSpPr>
            <p:nvPr/>
          </p:nvGrpSpPr>
          <p:grpSpPr bwMode="auto">
            <a:xfrm rot="8306333">
              <a:off x="8872931" y="6510791"/>
              <a:ext cx="1235039" cy="168280"/>
              <a:chOff x="4686288" y="1988116"/>
              <a:chExt cx="1089557" cy="169279"/>
            </a:xfrm>
          </p:grpSpPr>
          <p:grpSp>
            <p:nvGrpSpPr>
              <p:cNvPr id="1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200" name="Прямоугольник 180"/>
                <p:cNvSpPr/>
                <p:nvPr/>
              </p:nvSpPr>
              <p:spPr>
                <a:xfrm>
                  <a:off x="5822570" y="1434546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0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98" name="Прямоугольник 178"/>
                <p:cNvSpPr/>
                <p:nvPr/>
              </p:nvSpPr>
              <p:spPr>
                <a:xfrm>
                  <a:off x="5826172" y="144326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0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96" name="Прямоугольник 202"/>
                <p:cNvSpPr/>
                <p:nvPr/>
              </p:nvSpPr>
              <p:spPr>
                <a:xfrm>
                  <a:off x="5819783" y="1420465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0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194" name="Прямоугольник 1193"/>
                <p:cNvSpPr/>
                <p:nvPr/>
              </p:nvSpPr>
              <p:spPr>
                <a:xfrm>
                  <a:off x="5820131" y="145193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20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1" name="Группа 1257"/>
            <p:cNvGrpSpPr>
              <a:grpSpLocks/>
            </p:cNvGrpSpPr>
            <p:nvPr/>
          </p:nvGrpSpPr>
          <p:grpSpPr bwMode="auto">
            <a:xfrm rot="-2366916">
              <a:off x="9422315" y="5609815"/>
              <a:ext cx="911133" cy="168279"/>
              <a:chOff x="4972040" y="1988116"/>
              <a:chExt cx="803805" cy="169278"/>
            </a:xfrm>
          </p:grpSpPr>
          <p:grpSp>
            <p:nvGrpSpPr>
              <p:cNvPr id="2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88" name="Прямоугольник 180"/>
                <p:cNvSpPr/>
                <p:nvPr/>
              </p:nvSpPr>
              <p:spPr>
                <a:xfrm>
                  <a:off x="5792116" y="1343281"/>
                  <a:ext cx="1876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9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86" name="Прямоугольник 178"/>
                <p:cNvSpPr/>
                <p:nvPr/>
              </p:nvSpPr>
              <p:spPr>
                <a:xfrm>
                  <a:off x="5779265" y="134597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9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84" name="Прямоугольник 219"/>
                <p:cNvSpPr/>
                <p:nvPr/>
              </p:nvSpPr>
              <p:spPr>
                <a:xfrm>
                  <a:off x="5784493" y="1349682"/>
                  <a:ext cx="193269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9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5" name="Группа 885"/>
            <p:cNvGrpSpPr>
              <a:grpSpLocks/>
            </p:cNvGrpSpPr>
            <p:nvPr/>
          </p:nvGrpSpPr>
          <p:grpSpPr bwMode="auto">
            <a:xfrm rot="8460474">
              <a:off x="10158457" y="5105484"/>
              <a:ext cx="551998" cy="174627"/>
              <a:chOff x="7494809" y="911201"/>
              <a:chExt cx="552015" cy="174622"/>
            </a:xfrm>
          </p:grpSpPr>
          <p:grpSp>
            <p:nvGrpSpPr>
              <p:cNvPr id="26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79" name="Прямоугольник 1178"/>
                <p:cNvSpPr/>
                <p:nvPr/>
              </p:nvSpPr>
              <p:spPr>
                <a:xfrm>
                  <a:off x="5809528" y="1429532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8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7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177" name="Прямоугольник 237"/>
                <p:cNvSpPr/>
                <p:nvPr/>
              </p:nvSpPr>
              <p:spPr>
                <a:xfrm>
                  <a:off x="5803861" y="1422341"/>
                  <a:ext cx="180664" cy="132544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8" name="Группа 1257"/>
            <p:cNvGrpSpPr>
              <a:grpSpLocks/>
            </p:cNvGrpSpPr>
            <p:nvPr/>
          </p:nvGrpSpPr>
          <p:grpSpPr bwMode="auto">
            <a:xfrm rot="2544078">
              <a:off x="7763103" y="6330562"/>
              <a:ext cx="911133" cy="168279"/>
              <a:chOff x="4972040" y="1988116"/>
              <a:chExt cx="803805" cy="169278"/>
            </a:xfrm>
          </p:grpSpPr>
          <p:grpSp>
            <p:nvGrpSpPr>
              <p:cNvPr id="2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73" name="Прямоугольник 180"/>
                <p:cNvSpPr/>
                <p:nvPr/>
              </p:nvSpPr>
              <p:spPr>
                <a:xfrm>
                  <a:off x="5775643" y="139001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71" name="Прямоугольник 178"/>
                <p:cNvSpPr/>
                <p:nvPr/>
              </p:nvSpPr>
              <p:spPr>
                <a:xfrm>
                  <a:off x="5776049" y="1408269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3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69" name="Прямоугольник 1168"/>
                <p:cNvSpPr/>
                <p:nvPr/>
              </p:nvSpPr>
              <p:spPr>
                <a:xfrm>
                  <a:off x="5764296" y="138848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00" name="Группа 885"/>
            <p:cNvGrpSpPr>
              <a:grpSpLocks/>
            </p:cNvGrpSpPr>
            <p:nvPr/>
          </p:nvGrpSpPr>
          <p:grpSpPr bwMode="auto">
            <a:xfrm rot="5400000">
              <a:off x="6660390" y="7749353"/>
              <a:ext cx="551998" cy="174627"/>
              <a:chOff x="7494809" y="911201"/>
              <a:chExt cx="552015" cy="174622"/>
            </a:xfrm>
          </p:grpSpPr>
          <p:grpSp>
            <p:nvGrpSpPr>
              <p:cNvPr id="4720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64" name="Прямоугольник 1163"/>
                <p:cNvSpPr/>
                <p:nvPr/>
              </p:nvSpPr>
              <p:spPr>
                <a:xfrm>
                  <a:off x="5796453" y="1383957"/>
                  <a:ext cx="1806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7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03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162" name="Прямоугольник 237"/>
                <p:cNvSpPr/>
                <p:nvPr/>
              </p:nvSpPr>
              <p:spPr>
                <a:xfrm>
                  <a:off x="5794835" y="1380763"/>
                  <a:ext cx="1792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7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05" name="Группа 1257"/>
            <p:cNvGrpSpPr>
              <a:grpSpLocks/>
            </p:cNvGrpSpPr>
            <p:nvPr/>
          </p:nvGrpSpPr>
          <p:grpSpPr bwMode="auto">
            <a:xfrm rot="7367695">
              <a:off x="7262323" y="4495316"/>
              <a:ext cx="1235040" cy="168280"/>
              <a:chOff x="4686288" y="1988116"/>
              <a:chExt cx="1089557" cy="169279"/>
            </a:xfrm>
          </p:grpSpPr>
          <p:grpSp>
            <p:nvGrpSpPr>
              <p:cNvPr id="4720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58" name="Прямоугольник 180"/>
                <p:cNvSpPr/>
                <p:nvPr/>
              </p:nvSpPr>
              <p:spPr>
                <a:xfrm>
                  <a:off x="5802391" y="139626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6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0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56" name="Прямоугольник 178"/>
                <p:cNvSpPr/>
                <p:nvPr/>
              </p:nvSpPr>
              <p:spPr>
                <a:xfrm>
                  <a:off x="5805122" y="141625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6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1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54" name="Прямоугольник 1153"/>
                <p:cNvSpPr/>
                <p:nvPr/>
              </p:nvSpPr>
              <p:spPr>
                <a:xfrm>
                  <a:off x="5801348" y="1391800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6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11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152" name="Прямоугольник 1151"/>
                <p:cNvSpPr/>
                <p:nvPr/>
              </p:nvSpPr>
              <p:spPr>
                <a:xfrm>
                  <a:off x="5796091" y="1421222"/>
                  <a:ext cx="1862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6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12" name="Группа 1257"/>
            <p:cNvGrpSpPr>
              <a:grpSpLocks/>
            </p:cNvGrpSpPr>
            <p:nvPr/>
          </p:nvGrpSpPr>
          <p:grpSpPr bwMode="auto">
            <a:xfrm rot="2910383">
              <a:off x="8811144" y="7328017"/>
              <a:ext cx="911133" cy="168279"/>
              <a:chOff x="4972040" y="1988116"/>
              <a:chExt cx="803805" cy="169278"/>
            </a:xfrm>
          </p:grpSpPr>
          <p:grpSp>
            <p:nvGrpSpPr>
              <p:cNvPr id="4721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46" name="Прямоугольник 180"/>
                <p:cNvSpPr/>
                <p:nvPr/>
              </p:nvSpPr>
              <p:spPr>
                <a:xfrm>
                  <a:off x="5764506" y="139690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5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1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44" name="Прямоугольник 178"/>
                <p:cNvSpPr/>
                <p:nvPr/>
              </p:nvSpPr>
              <p:spPr>
                <a:xfrm>
                  <a:off x="5754183" y="1389733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5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17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42" name="Прямоугольник 1141"/>
                <p:cNvSpPr/>
                <p:nvPr/>
              </p:nvSpPr>
              <p:spPr>
                <a:xfrm>
                  <a:off x="5761583" y="137980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5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19" name="Группа 1257"/>
            <p:cNvGrpSpPr>
              <a:grpSpLocks/>
            </p:cNvGrpSpPr>
            <p:nvPr/>
          </p:nvGrpSpPr>
          <p:grpSpPr bwMode="auto">
            <a:xfrm rot="3079395">
              <a:off x="8391106" y="7594374"/>
              <a:ext cx="911133" cy="168279"/>
              <a:chOff x="4972040" y="1988116"/>
              <a:chExt cx="803805" cy="169278"/>
            </a:xfrm>
          </p:grpSpPr>
          <p:grpSp>
            <p:nvGrpSpPr>
              <p:cNvPr id="4722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37" name="Прямоугольник 180"/>
                <p:cNvSpPr/>
                <p:nvPr/>
              </p:nvSpPr>
              <p:spPr>
                <a:xfrm>
                  <a:off x="5777357" y="1375591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3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35" name="Прямоугольник 178"/>
                <p:cNvSpPr/>
                <p:nvPr/>
              </p:nvSpPr>
              <p:spPr>
                <a:xfrm>
                  <a:off x="5796486" y="138317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3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33" name="Прямоугольник 276"/>
                <p:cNvSpPr/>
                <p:nvPr/>
              </p:nvSpPr>
              <p:spPr>
                <a:xfrm>
                  <a:off x="5779621" y="138650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4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40" name="Группа 1257"/>
            <p:cNvGrpSpPr>
              <a:grpSpLocks/>
            </p:cNvGrpSpPr>
            <p:nvPr/>
          </p:nvGrpSpPr>
          <p:grpSpPr bwMode="auto">
            <a:xfrm rot="2859662">
              <a:off x="7909159" y="6994739"/>
              <a:ext cx="601625" cy="168279"/>
              <a:chOff x="4972040" y="1988116"/>
              <a:chExt cx="530756" cy="169278"/>
            </a:xfrm>
          </p:grpSpPr>
          <p:grpSp>
            <p:nvGrpSpPr>
              <p:cNvPr id="4724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28" name="Прямоугольник 180"/>
                <p:cNvSpPr/>
                <p:nvPr/>
              </p:nvSpPr>
              <p:spPr>
                <a:xfrm>
                  <a:off x="5766016" y="138935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3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4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26" name="Прямоугольник 178"/>
                <p:cNvSpPr/>
                <p:nvPr/>
              </p:nvSpPr>
              <p:spPr>
                <a:xfrm>
                  <a:off x="5788143" y="139331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3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7243" name="Группа 1257"/>
            <p:cNvGrpSpPr>
              <a:grpSpLocks/>
            </p:cNvGrpSpPr>
            <p:nvPr/>
          </p:nvGrpSpPr>
          <p:grpSpPr bwMode="auto">
            <a:xfrm rot="8633285">
              <a:off x="6852489" y="6970793"/>
              <a:ext cx="1235040" cy="168280"/>
              <a:chOff x="4686288" y="1988116"/>
              <a:chExt cx="1089557" cy="169279"/>
            </a:xfrm>
          </p:grpSpPr>
          <p:grpSp>
            <p:nvGrpSpPr>
              <p:cNvPr id="4724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122" name="Прямоугольник 180"/>
                <p:cNvSpPr/>
                <p:nvPr/>
              </p:nvSpPr>
              <p:spPr>
                <a:xfrm>
                  <a:off x="5812472" y="142931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3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4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120" name="Прямоугольник 178"/>
                <p:cNvSpPr/>
                <p:nvPr/>
              </p:nvSpPr>
              <p:spPr>
                <a:xfrm>
                  <a:off x="5795176" y="140959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2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46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118" name="Прямоугольник 299"/>
                <p:cNvSpPr/>
                <p:nvPr/>
              </p:nvSpPr>
              <p:spPr>
                <a:xfrm>
                  <a:off x="5818132" y="142653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2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47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116" name="Прямоугольник 1115"/>
                <p:cNvSpPr/>
                <p:nvPr/>
              </p:nvSpPr>
              <p:spPr>
                <a:xfrm>
                  <a:off x="5795655" y="141424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2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47" name="Прямоугольник 51"/>
            <p:cNvSpPr>
              <a:spLocks noChangeArrowheads="1"/>
            </p:cNvSpPr>
            <p:nvPr/>
          </p:nvSpPr>
          <p:spPr bwMode="auto">
            <a:xfrm rot="-2541307">
              <a:off x="8712558" y="6081882"/>
              <a:ext cx="247489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48" name="Прямоугольник 51"/>
            <p:cNvSpPr>
              <a:spLocks noChangeArrowheads="1"/>
            </p:cNvSpPr>
            <p:nvPr/>
          </p:nvSpPr>
          <p:spPr bwMode="auto">
            <a:xfrm rot="8408356">
              <a:off x="10149965" y="5095725"/>
              <a:ext cx="5871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49" name="Прямоугольник 51"/>
            <p:cNvSpPr>
              <a:spLocks noChangeArrowheads="1"/>
            </p:cNvSpPr>
            <p:nvPr/>
          </p:nvSpPr>
          <p:spPr bwMode="auto">
            <a:xfrm rot="5309431">
              <a:off x="6640057" y="7746228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0" name="Прямоугольник 51"/>
            <p:cNvSpPr>
              <a:spLocks noChangeArrowheads="1"/>
            </p:cNvSpPr>
            <p:nvPr/>
          </p:nvSpPr>
          <p:spPr bwMode="auto">
            <a:xfrm rot="2586316">
              <a:off x="7740516" y="6320367"/>
              <a:ext cx="948931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1" name="Прямоугольник 51"/>
            <p:cNvSpPr>
              <a:spLocks noChangeArrowheads="1"/>
            </p:cNvSpPr>
            <p:nvPr/>
          </p:nvSpPr>
          <p:spPr bwMode="auto">
            <a:xfrm rot="-3372156">
              <a:off x="7279214" y="4487292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2" name="Прямоугольник 51"/>
            <p:cNvSpPr>
              <a:spLocks noChangeArrowheads="1"/>
            </p:cNvSpPr>
            <p:nvPr/>
          </p:nvSpPr>
          <p:spPr bwMode="auto">
            <a:xfrm rot="-2140233">
              <a:off x="6875522" y="6967035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3" name="Прямоугольник 51"/>
            <p:cNvSpPr>
              <a:spLocks noChangeArrowheads="1"/>
            </p:cNvSpPr>
            <p:nvPr/>
          </p:nvSpPr>
          <p:spPr bwMode="auto">
            <a:xfrm rot="3037625">
              <a:off x="8384776" y="7588745"/>
              <a:ext cx="8618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4" name="Прямоугольник 51"/>
            <p:cNvSpPr>
              <a:spLocks noChangeArrowheads="1"/>
            </p:cNvSpPr>
            <p:nvPr/>
          </p:nvSpPr>
          <p:spPr bwMode="auto">
            <a:xfrm rot="2977882">
              <a:off x="8818144" y="7312745"/>
              <a:ext cx="8618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55" name="Прямоугольник 51"/>
            <p:cNvSpPr>
              <a:spLocks noChangeArrowheads="1"/>
            </p:cNvSpPr>
            <p:nvPr/>
          </p:nvSpPr>
          <p:spPr bwMode="auto">
            <a:xfrm rot="2775699">
              <a:off x="7937446" y="6984588"/>
              <a:ext cx="57211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48" name="Группа 885"/>
            <p:cNvGrpSpPr>
              <a:grpSpLocks/>
            </p:cNvGrpSpPr>
            <p:nvPr/>
          </p:nvGrpSpPr>
          <p:grpSpPr bwMode="auto">
            <a:xfrm rot="3745602">
              <a:off x="6893292" y="8352974"/>
              <a:ext cx="551998" cy="174627"/>
              <a:chOff x="7494809" y="911201"/>
              <a:chExt cx="552015" cy="174622"/>
            </a:xfrm>
          </p:grpSpPr>
          <p:grpSp>
            <p:nvGrpSpPr>
              <p:cNvPr id="47249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10" name="Прямоугольник 1109"/>
                <p:cNvSpPr/>
                <p:nvPr/>
              </p:nvSpPr>
              <p:spPr>
                <a:xfrm>
                  <a:off x="5762689" y="1406109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1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50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108" name="Прямоугольник 237"/>
                <p:cNvSpPr/>
                <p:nvPr/>
              </p:nvSpPr>
              <p:spPr>
                <a:xfrm>
                  <a:off x="5792221" y="1380546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1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57" name="Прямоугольник 51"/>
            <p:cNvSpPr>
              <a:spLocks noChangeArrowheads="1"/>
            </p:cNvSpPr>
            <p:nvPr/>
          </p:nvSpPr>
          <p:spPr bwMode="auto">
            <a:xfrm rot="3655033">
              <a:off x="6872959" y="8349849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51" name="Группа 885"/>
            <p:cNvGrpSpPr>
              <a:grpSpLocks/>
            </p:cNvGrpSpPr>
            <p:nvPr/>
          </p:nvGrpSpPr>
          <p:grpSpPr bwMode="auto">
            <a:xfrm rot="2647693">
              <a:off x="7272665" y="8937413"/>
              <a:ext cx="551998" cy="174627"/>
              <a:chOff x="7494809" y="911201"/>
              <a:chExt cx="552015" cy="174622"/>
            </a:xfrm>
          </p:grpSpPr>
          <p:grpSp>
            <p:nvGrpSpPr>
              <p:cNvPr id="47252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104" name="Прямоугольник 1103"/>
                <p:cNvSpPr/>
                <p:nvPr/>
              </p:nvSpPr>
              <p:spPr>
                <a:xfrm>
                  <a:off x="5760912" y="138331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1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53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102" name="Прямоугольник 237"/>
                <p:cNvSpPr/>
                <p:nvPr/>
              </p:nvSpPr>
              <p:spPr>
                <a:xfrm>
                  <a:off x="5770782" y="138961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1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59" name="Прямоугольник 51"/>
            <p:cNvSpPr>
              <a:spLocks noChangeArrowheads="1"/>
            </p:cNvSpPr>
            <p:nvPr/>
          </p:nvSpPr>
          <p:spPr bwMode="auto">
            <a:xfrm rot="2557124">
              <a:off x="7252332" y="8934288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54" name="Группа 885"/>
            <p:cNvGrpSpPr>
              <a:grpSpLocks/>
            </p:cNvGrpSpPr>
            <p:nvPr/>
          </p:nvGrpSpPr>
          <p:grpSpPr bwMode="auto">
            <a:xfrm rot="2647693">
              <a:off x="6718624" y="9089813"/>
              <a:ext cx="551998" cy="174627"/>
              <a:chOff x="7494809" y="911201"/>
              <a:chExt cx="552015" cy="174622"/>
            </a:xfrm>
          </p:grpSpPr>
          <p:grpSp>
            <p:nvGrpSpPr>
              <p:cNvPr id="47255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98" name="Прямоугольник 1097"/>
                <p:cNvSpPr/>
                <p:nvPr/>
              </p:nvSpPr>
              <p:spPr>
                <a:xfrm>
                  <a:off x="5760914" y="1383309"/>
                  <a:ext cx="1834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0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56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096" name="Прямоугольник 237"/>
                <p:cNvSpPr/>
                <p:nvPr/>
              </p:nvSpPr>
              <p:spPr>
                <a:xfrm>
                  <a:off x="5770785" y="138961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0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1" name="Прямоугольник 51"/>
            <p:cNvSpPr>
              <a:spLocks noChangeArrowheads="1"/>
            </p:cNvSpPr>
            <p:nvPr/>
          </p:nvSpPr>
          <p:spPr bwMode="auto">
            <a:xfrm rot="2557124">
              <a:off x="6698291" y="9086688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57" name="Группа 885"/>
            <p:cNvGrpSpPr>
              <a:grpSpLocks/>
            </p:cNvGrpSpPr>
            <p:nvPr/>
          </p:nvGrpSpPr>
          <p:grpSpPr bwMode="auto">
            <a:xfrm rot="3736128">
              <a:off x="6353025" y="8474821"/>
              <a:ext cx="551998" cy="174627"/>
              <a:chOff x="7494809" y="911201"/>
              <a:chExt cx="552015" cy="174622"/>
            </a:xfrm>
          </p:grpSpPr>
          <p:grpSp>
            <p:nvGrpSpPr>
              <p:cNvPr id="47258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92" name="Прямоугольник 1091"/>
                <p:cNvSpPr/>
                <p:nvPr/>
              </p:nvSpPr>
              <p:spPr>
                <a:xfrm>
                  <a:off x="5755337" y="1388754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10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59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090" name="Прямоугольник 237"/>
                <p:cNvSpPr/>
                <p:nvPr/>
              </p:nvSpPr>
              <p:spPr>
                <a:xfrm>
                  <a:off x="5772914" y="139900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9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3" name="Прямоугольник 51"/>
            <p:cNvSpPr>
              <a:spLocks noChangeArrowheads="1"/>
            </p:cNvSpPr>
            <p:nvPr/>
          </p:nvSpPr>
          <p:spPr bwMode="auto">
            <a:xfrm rot="3645559">
              <a:off x="6332692" y="8471696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60" name="Группа 885"/>
            <p:cNvGrpSpPr>
              <a:grpSpLocks/>
            </p:cNvGrpSpPr>
            <p:nvPr/>
          </p:nvGrpSpPr>
          <p:grpSpPr bwMode="auto">
            <a:xfrm rot="5400000">
              <a:off x="6153974" y="7883137"/>
              <a:ext cx="551998" cy="174627"/>
              <a:chOff x="7494809" y="911201"/>
              <a:chExt cx="552015" cy="174622"/>
            </a:xfrm>
          </p:grpSpPr>
          <p:grpSp>
            <p:nvGrpSpPr>
              <p:cNvPr id="47261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86" name="Прямоугольник 1085"/>
                <p:cNvSpPr/>
                <p:nvPr/>
              </p:nvSpPr>
              <p:spPr>
                <a:xfrm>
                  <a:off x="5797472" y="138395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9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62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084" name="Прямоугольник 237"/>
                <p:cNvSpPr/>
                <p:nvPr/>
              </p:nvSpPr>
              <p:spPr>
                <a:xfrm>
                  <a:off x="5794452" y="1380759"/>
                  <a:ext cx="1792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9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5" name="Прямоугольник 51"/>
            <p:cNvSpPr>
              <a:spLocks noChangeArrowheads="1"/>
            </p:cNvSpPr>
            <p:nvPr/>
          </p:nvSpPr>
          <p:spPr bwMode="auto">
            <a:xfrm rot="5309431">
              <a:off x="6133641" y="7880012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263" name="Группа 885"/>
            <p:cNvGrpSpPr>
              <a:grpSpLocks/>
            </p:cNvGrpSpPr>
            <p:nvPr/>
          </p:nvGrpSpPr>
          <p:grpSpPr bwMode="auto">
            <a:xfrm rot="6698597">
              <a:off x="6185724" y="7209966"/>
              <a:ext cx="551998" cy="174627"/>
              <a:chOff x="7494809" y="911201"/>
              <a:chExt cx="552015" cy="174622"/>
            </a:xfrm>
          </p:grpSpPr>
          <p:grpSp>
            <p:nvGrpSpPr>
              <p:cNvPr id="160" name="Группа 318"/>
              <p:cNvGrpSpPr>
                <a:grpSpLocks/>
              </p:cNvGrpSpPr>
              <p:nvPr/>
            </p:nvGrpSpPr>
            <p:grpSpPr bwMode="auto">
              <a:xfrm>
                <a:off x="7783497" y="911201"/>
                <a:ext cx="263327" cy="168273"/>
                <a:chOff x="5785908" y="1370576"/>
                <a:chExt cx="232302" cy="169277"/>
              </a:xfrm>
            </p:grpSpPr>
            <p:sp>
              <p:nvSpPr>
                <p:cNvPr id="1080" name="Прямоугольник 360"/>
                <p:cNvSpPr/>
                <p:nvPr/>
              </p:nvSpPr>
              <p:spPr>
                <a:xfrm>
                  <a:off x="5796809" y="1416397"/>
                  <a:ext cx="1820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8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1" name="Группа 315"/>
              <p:cNvGrpSpPr>
                <a:grpSpLocks/>
              </p:cNvGrpSpPr>
              <p:nvPr/>
            </p:nvGrpSpPr>
            <p:grpSpPr bwMode="auto">
              <a:xfrm>
                <a:off x="7494809" y="917550"/>
                <a:ext cx="263328" cy="168273"/>
                <a:chOff x="5785907" y="1370575"/>
                <a:chExt cx="232302" cy="169277"/>
              </a:xfrm>
            </p:grpSpPr>
            <p:sp>
              <p:nvSpPr>
                <p:cNvPr id="1078" name="Прямоугольник 237"/>
                <p:cNvSpPr/>
                <p:nvPr/>
              </p:nvSpPr>
              <p:spPr>
                <a:xfrm>
                  <a:off x="5787006" y="1425187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8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7" name="Прямоугольник 51"/>
            <p:cNvSpPr>
              <a:spLocks noChangeArrowheads="1"/>
            </p:cNvSpPr>
            <p:nvPr/>
          </p:nvSpPr>
          <p:spPr bwMode="auto">
            <a:xfrm rot="6608028">
              <a:off x="6165391" y="7206841"/>
              <a:ext cx="5744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2" name="Группа 1257"/>
            <p:cNvGrpSpPr>
              <a:grpSpLocks/>
            </p:cNvGrpSpPr>
            <p:nvPr/>
          </p:nvGrpSpPr>
          <p:grpSpPr bwMode="auto">
            <a:xfrm rot="8470794">
              <a:off x="6573402" y="6651337"/>
              <a:ext cx="911133" cy="168279"/>
              <a:chOff x="4972040" y="1988116"/>
              <a:chExt cx="803805" cy="169278"/>
            </a:xfrm>
          </p:grpSpPr>
          <p:grpSp>
            <p:nvGrpSpPr>
              <p:cNvPr id="16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74" name="Прямоугольник 180"/>
                <p:cNvSpPr/>
                <p:nvPr/>
              </p:nvSpPr>
              <p:spPr>
                <a:xfrm>
                  <a:off x="5828299" y="1423667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8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72" name="Прямоугольник 178"/>
                <p:cNvSpPr/>
                <p:nvPr/>
              </p:nvSpPr>
              <p:spPr>
                <a:xfrm>
                  <a:off x="5821076" y="1431833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8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070" name="Прямоугольник 367"/>
                <p:cNvSpPr/>
                <p:nvPr/>
              </p:nvSpPr>
              <p:spPr>
                <a:xfrm>
                  <a:off x="5799959" y="141841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7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69" name="Прямоугольник 51"/>
            <p:cNvSpPr>
              <a:spLocks noChangeArrowheads="1"/>
            </p:cNvSpPr>
            <p:nvPr/>
          </p:nvSpPr>
          <p:spPr bwMode="auto">
            <a:xfrm rot="8538293">
              <a:off x="6580406" y="6636065"/>
              <a:ext cx="8618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66" name="Группа 1257"/>
            <p:cNvGrpSpPr>
              <a:grpSpLocks/>
            </p:cNvGrpSpPr>
            <p:nvPr/>
          </p:nvGrpSpPr>
          <p:grpSpPr bwMode="auto">
            <a:xfrm rot="8306333">
              <a:off x="9801625" y="5672585"/>
              <a:ext cx="1235039" cy="168280"/>
              <a:chOff x="4686288" y="1988116"/>
              <a:chExt cx="1089557" cy="169279"/>
            </a:xfrm>
          </p:grpSpPr>
          <p:grpSp>
            <p:nvGrpSpPr>
              <p:cNvPr id="16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65" name="Прямоугольник 180"/>
                <p:cNvSpPr/>
                <p:nvPr/>
              </p:nvSpPr>
              <p:spPr>
                <a:xfrm>
                  <a:off x="5822577" y="1434546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63" name="Прямоугольник 178"/>
                <p:cNvSpPr/>
                <p:nvPr/>
              </p:nvSpPr>
              <p:spPr>
                <a:xfrm>
                  <a:off x="5826180" y="1443262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6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061" name="Прямоугольник 381"/>
                <p:cNvSpPr/>
                <p:nvPr/>
              </p:nvSpPr>
              <p:spPr>
                <a:xfrm>
                  <a:off x="5819790" y="142046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6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0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059" name="Прямоугольник 1058"/>
                <p:cNvSpPr/>
                <p:nvPr/>
              </p:nvSpPr>
              <p:spPr>
                <a:xfrm>
                  <a:off x="5820140" y="1451936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6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171" name="Группа 1257"/>
            <p:cNvGrpSpPr>
              <a:grpSpLocks/>
            </p:cNvGrpSpPr>
            <p:nvPr/>
          </p:nvGrpSpPr>
          <p:grpSpPr bwMode="auto">
            <a:xfrm rot="7488498">
              <a:off x="6788464" y="5145226"/>
              <a:ext cx="601625" cy="168279"/>
              <a:chOff x="4972040" y="1988116"/>
              <a:chExt cx="530756" cy="169278"/>
            </a:xfrm>
          </p:grpSpPr>
          <p:grpSp>
            <p:nvGrpSpPr>
              <p:cNvPr id="17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53" name="Прямоугольник 180"/>
                <p:cNvSpPr/>
                <p:nvPr/>
              </p:nvSpPr>
              <p:spPr>
                <a:xfrm>
                  <a:off x="5799522" y="138519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6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51" name="Прямоугольник 178"/>
                <p:cNvSpPr/>
                <p:nvPr/>
              </p:nvSpPr>
              <p:spPr>
                <a:xfrm>
                  <a:off x="5800708" y="139800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72" name="Прямоугольник 51"/>
            <p:cNvSpPr>
              <a:spLocks noChangeArrowheads="1"/>
            </p:cNvSpPr>
            <p:nvPr/>
          </p:nvSpPr>
          <p:spPr bwMode="auto">
            <a:xfrm rot="7535867">
              <a:off x="6800652" y="512355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74" name="Группа 1257"/>
            <p:cNvGrpSpPr>
              <a:grpSpLocks/>
            </p:cNvGrpSpPr>
            <p:nvPr/>
          </p:nvGrpSpPr>
          <p:grpSpPr bwMode="auto">
            <a:xfrm rot="7488498">
              <a:off x="6445562" y="4870856"/>
              <a:ext cx="601625" cy="168279"/>
              <a:chOff x="4972040" y="1988116"/>
              <a:chExt cx="530756" cy="169278"/>
            </a:xfrm>
          </p:grpSpPr>
          <p:grpSp>
            <p:nvGrpSpPr>
              <p:cNvPr id="17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47" name="Прямоугольник 180"/>
                <p:cNvSpPr/>
                <p:nvPr/>
              </p:nvSpPr>
              <p:spPr>
                <a:xfrm>
                  <a:off x="5799328" y="1385346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45" name="Прямоугольник 178"/>
                <p:cNvSpPr/>
                <p:nvPr/>
              </p:nvSpPr>
              <p:spPr>
                <a:xfrm>
                  <a:off x="5799265" y="139330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74" name="Прямоугольник 51"/>
            <p:cNvSpPr>
              <a:spLocks noChangeArrowheads="1"/>
            </p:cNvSpPr>
            <p:nvPr/>
          </p:nvSpPr>
          <p:spPr bwMode="auto">
            <a:xfrm rot="7535867">
              <a:off x="6457750" y="484918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77" name="Группа 1257"/>
            <p:cNvGrpSpPr>
              <a:grpSpLocks/>
            </p:cNvGrpSpPr>
            <p:nvPr/>
          </p:nvGrpSpPr>
          <p:grpSpPr bwMode="auto">
            <a:xfrm rot="7367695">
              <a:off x="6939804" y="4080356"/>
              <a:ext cx="1235040" cy="168280"/>
              <a:chOff x="4686288" y="1988116"/>
              <a:chExt cx="1089557" cy="169279"/>
            </a:xfrm>
          </p:grpSpPr>
          <p:grpSp>
            <p:nvGrpSpPr>
              <p:cNvPr id="17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41" name="Прямоугольник 180"/>
                <p:cNvSpPr/>
                <p:nvPr/>
              </p:nvSpPr>
              <p:spPr>
                <a:xfrm>
                  <a:off x="5786476" y="141093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7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39" name="Прямоугольник 178"/>
                <p:cNvSpPr/>
                <p:nvPr/>
              </p:nvSpPr>
              <p:spPr>
                <a:xfrm>
                  <a:off x="5790464" y="142429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037" name="Прямоугольник 1036"/>
                <p:cNvSpPr/>
                <p:nvPr/>
              </p:nvSpPr>
              <p:spPr>
                <a:xfrm>
                  <a:off x="5786420" y="1410930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1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035" name="Прямоугольник 1034"/>
                <p:cNvSpPr/>
                <p:nvPr/>
              </p:nvSpPr>
              <p:spPr>
                <a:xfrm>
                  <a:off x="5782639" y="143234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76" name="Прямоугольник 51"/>
            <p:cNvSpPr>
              <a:spLocks noChangeArrowheads="1"/>
            </p:cNvSpPr>
            <p:nvPr/>
          </p:nvSpPr>
          <p:spPr bwMode="auto">
            <a:xfrm rot="-3372156">
              <a:off x="6956695" y="4072332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82" name="Группа 1257"/>
            <p:cNvGrpSpPr>
              <a:grpSpLocks/>
            </p:cNvGrpSpPr>
            <p:nvPr/>
          </p:nvGrpSpPr>
          <p:grpSpPr bwMode="auto">
            <a:xfrm rot="7367695">
              <a:off x="7976703" y="3365976"/>
              <a:ext cx="1235040" cy="168280"/>
              <a:chOff x="4686288" y="1988116"/>
              <a:chExt cx="1089557" cy="169279"/>
            </a:xfrm>
          </p:grpSpPr>
          <p:grpSp>
            <p:nvGrpSpPr>
              <p:cNvPr id="18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29" name="Прямоугольник 180"/>
                <p:cNvSpPr/>
                <p:nvPr/>
              </p:nvSpPr>
              <p:spPr>
                <a:xfrm>
                  <a:off x="5790281" y="141518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27" name="Прямоугольник 178"/>
                <p:cNvSpPr/>
                <p:nvPr/>
              </p:nvSpPr>
              <p:spPr>
                <a:xfrm>
                  <a:off x="5791691" y="142941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3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8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1025" name="Прямоугольник 427"/>
                <p:cNvSpPr/>
                <p:nvPr/>
              </p:nvSpPr>
              <p:spPr>
                <a:xfrm>
                  <a:off x="5788825" y="1415176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90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1023" name="Прямоугольник 425"/>
                <p:cNvSpPr/>
                <p:nvPr/>
              </p:nvSpPr>
              <p:spPr>
                <a:xfrm>
                  <a:off x="5786108" y="143529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78" name="Прямоугольник 51"/>
            <p:cNvSpPr>
              <a:spLocks noChangeArrowheads="1"/>
            </p:cNvSpPr>
            <p:nvPr/>
          </p:nvSpPr>
          <p:spPr bwMode="auto">
            <a:xfrm rot="-3372156">
              <a:off x="7993594" y="3357952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191" name="Группа 1257"/>
            <p:cNvGrpSpPr>
              <a:grpSpLocks/>
            </p:cNvGrpSpPr>
            <p:nvPr/>
          </p:nvGrpSpPr>
          <p:grpSpPr bwMode="auto">
            <a:xfrm rot="-9472608">
              <a:off x="5910274" y="4863242"/>
              <a:ext cx="601625" cy="168279"/>
              <a:chOff x="4972040" y="1988116"/>
              <a:chExt cx="530756" cy="169278"/>
            </a:xfrm>
          </p:grpSpPr>
          <p:grpSp>
            <p:nvGrpSpPr>
              <p:cNvPr id="19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17" name="Прямоугольник 180"/>
                <p:cNvSpPr/>
                <p:nvPr/>
              </p:nvSpPr>
              <p:spPr>
                <a:xfrm>
                  <a:off x="5816360" y="1415601"/>
                  <a:ext cx="183466" cy="13254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25" name="TextBox 1017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19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15" name="Прямоугольник 178"/>
                <p:cNvSpPr/>
                <p:nvPr/>
              </p:nvSpPr>
              <p:spPr>
                <a:xfrm>
                  <a:off x="5804441" y="139177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198" name="Группа 1257"/>
            <p:cNvGrpSpPr>
              <a:grpSpLocks/>
            </p:cNvGrpSpPr>
            <p:nvPr/>
          </p:nvGrpSpPr>
          <p:grpSpPr bwMode="auto">
            <a:xfrm rot="-3482684">
              <a:off x="5937801" y="4457487"/>
              <a:ext cx="601625" cy="168279"/>
              <a:chOff x="4972040" y="1988116"/>
              <a:chExt cx="530756" cy="169278"/>
            </a:xfrm>
          </p:grpSpPr>
          <p:grpSp>
            <p:nvGrpSpPr>
              <p:cNvPr id="20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11" name="Прямоугольник 180"/>
                <p:cNvSpPr/>
                <p:nvPr/>
              </p:nvSpPr>
              <p:spPr>
                <a:xfrm>
                  <a:off x="5816588" y="134897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0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09" name="Прямоугольник 178"/>
                <p:cNvSpPr/>
                <p:nvPr/>
              </p:nvSpPr>
              <p:spPr>
                <a:xfrm>
                  <a:off x="5796418" y="138116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02" name="Группа 1257"/>
            <p:cNvGrpSpPr>
              <a:grpSpLocks/>
            </p:cNvGrpSpPr>
            <p:nvPr/>
          </p:nvGrpSpPr>
          <p:grpSpPr bwMode="auto">
            <a:xfrm rot="-998272">
              <a:off x="6512333" y="4168827"/>
              <a:ext cx="601625" cy="168279"/>
              <a:chOff x="4972040" y="1988116"/>
              <a:chExt cx="530756" cy="169278"/>
            </a:xfrm>
          </p:grpSpPr>
          <p:grpSp>
            <p:nvGrpSpPr>
              <p:cNvPr id="20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1005" name="Прямоугольник 180"/>
                <p:cNvSpPr/>
                <p:nvPr/>
              </p:nvSpPr>
              <p:spPr>
                <a:xfrm>
                  <a:off x="5780582" y="134995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1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1003" name="Прямоугольник 178"/>
                <p:cNvSpPr/>
                <p:nvPr/>
              </p:nvSpPr>
              <p:spPr>
                <a:xfrm>
                  <a:off x="5774074" y="1351817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211" name="Группа 1257"/>
            <p:cNvGrpSpPr>
              <a:grpSpLocks/>
            </p:cNvGrpSpPr>
            <p:nvPr/>
          </p:nvGrpSpPr>
          <p:grpSpPr bwMode="auto">
            <a:xfrm rot="8250553">
              <a:off x="6976567" y="3620594"/>
              <a:ext cx="1235040" cy="168280"/>
              <a:chOff x="4686288" y="1988116"/>
              <a:chExt cx="1089557" cy="169279"/>
            </a:xfrm>
          </p:grpSpPr>
          <p:grpSp>
            <p:nvGrpSpPr>
              <p:cNvPr id="21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99" name="Прямоугольник 180"/>
                <p:cNvSpPr/>
                <p:nvPr/>
              </p:nvSpPr>
              <p:spPr>
                <a:xfrm>
                  <a:off x="5824917" y="140577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1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97" name="Прямоугольник 178"/>
                <p:cNvSpPr/>
                <p:nvPr/>
              </p:nvSpPr>
              <p:spPr>
                <a:xfrm>
                  <a:off x="5794273" y="141553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1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995" name="Прямоугольник 994"/>
                <p:cNvSpPr/>
                <p:nvPr/>
              </p:nvSpPr>
              <p:spPr>
                <a:xfrm>
                  <a:off x="5802197" y="140149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15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993" name="Прямоугольник 460"/>
                <p:cNvSpPr/>
                <p:nvPr/>
              </p:nvSpPr>
              <p:spPr>
                <a:xfrm>
                  <a:off x="5811585" y="1403096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70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83" name="Прямоугольник 51"/>
            <p:cNvSpPr>
              <a:spLocks noChangeArrowheads="1"/>
            </p:cNvSpPr>
            <p:nvPr/>
          </p:nvSpPr>
          <p:spPr bwMode="auto">
            <a:xfrm rot="-2489298">
              <a:off x="6993462" y="3612574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84" name="Прямоугольник 51"/>
            <p:cNvSpPr>
              <a:spLocks noChangeArrowheads="1"/>
            </p:cNvSpPr>
            <p:nvPr/>
          </p:nvSpPr>
          <p:spPr bwMode="auto">
            <a:xfrm rot="9725307">
              <a:off x="6485126" y="4176342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85" name="Прямоугольник 51"/>
            <p:cNvSpPr>
              <a:spLocks noChangeArrowheads="1"/>
            </p:cNvSpPr>
            <p:nvPr/>
          </p:nvSpPr>
          <p:spPr bwMode="auto">
            <a:xfrm rot="7327487">
              <a:off x="5904797" y="4473456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286" name="Прямоугольник 51"/>
            <p:cNvSpPr>
              <a:spLocks noChangeArrowheads="1"/>
            </p:cNvSpPr>
            <p:nvPr/>
          </p:nvSpPr>
          <p:spPr bwMode="auto">
            <a:xfrm rot="-9509673">
              <a:off x="5912975" y="486329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16" name="Группа 1257"/>
            <p:cNvGrpSpPr>
              <a:grpSpLocks/>
            </p:cNvGrpSpPr>
            <p:nvPr/>
          </p:nvGrpSpPr>
          <p:grpSpPr bwMode="auto">
            <a:xfrm rot="-3297183">
              <a:off x="7993565" y="3025819"/>
              <a:ext cx="601625" cy="168279"/>
              <a:chOff x="4972040" y="1988116"/>
              <a:chExt cx="530756" cy="169278"/>
            </a:xfrm>
          </p:grpSpPr>
          <p:grpSp>
            <p:nvGrpSpPr>
              <p:cNvPr id="21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87" name="Прямоугольник 180"/>
                <p:cNvSpPr/>
                <p:nvPr/>
              </p:nvSpPr>
              <p:spPr>
                <a:xfrm>
                  <a:off x="5796569" y="136087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1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85" name="Прямоугольник 178"/>
                <p:cNvSpPr/>
                <p:nvPr/>
              </p:nvSpPr>
              <p:spPr>
                <a:xfrm>
                  <a:off x="5783688" y="136069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88" name="Прямоугольник 51"/>
            <p:cNvSpPr>
              <a:spLocks noChangeArrowheads="1"/>
            </p:cNvSpPr>
            <p:nvPr/>
          </p:nvSpPr>
          <p:spPr bwMode="auto">
            <a:xfrm rot="7597250">
              <a:off x="7992394" y="302955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219" name="Группа 1257"/>
            <p:cNvGrpSpPr>
              <a:grpSpLocks/>
            </p:cNvGrpSpPr>
            <p:nvPr/>
          </p:nvGrpSpPr>
          <p:grpSpPr bwMode="auto">
            <a:xfrm rot="5855652">
              <a:off x="11048130" y="3736042"/>
              <a:ext cx="1235040" cy="168280"/>
              <a:chOff x="4686288" y="1988116"/>
              <a:chExt cx="1089557" cy="169279"/>
            </a:xfrm>
          </p:grpSpPr>
          <p:grpSp>
            <p:nvGrpSpPr>
              <p:cNvPr id="22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81" name="Прямоугольник 180"/>
                <p:cNvSpPr/>
                <p:nvPr/>
              </p:nvSpPr>
              <p:spPr>
                <a:xfrm>
                  <a:off x="5770257" y="142966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8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79" name="Прямоугольник 178"/>
                <p:cNvSpPr/>
                <p:nvPr/>
              </p:nvSpPr>
              <p:spPr>
                <a:xfrm>
                  <a:off x="5786197" y="142385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8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2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977" name="Прямоугольник 976"/>
                <p:cNvSpPr/>
                <p:nvPr/>
              </p:nvSpPr>
              <p:spPr>
                <a:xfrm>
                  <a:off x="5780508" y="142660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223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975" name="Прямоугольник 974"/>
                <p:cNvSpPr/>
                <p:nvPr/>
              </p:nvSpPr>
              <p:spPr>
                <a:xfrm>
                  <a:off x="5777158" y="142522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0" name="Прямоугольник 51"/>
            <p:cNvSpPr>
              <a:spLocks noChangeArrowheads="1"/>
            </p:cNvSpPr>
            <p:nvPr/>
          </p:nvSpPr>
          <p:spPr bwMode="auto">
            <a:xfrm rot="-4884199">
              <a:off x="11065025" y="3728026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16" name="Группа 1257"/>
            <p:cNvGrpSpPr>
              <a:grpSpLocks/>
            </p:cNvGrpSpPr>
            <p:nvPr/>
          </p:nvGrpSpPr>
          <p:grpSpPr bwMode="auto">
            <a:xfrm rot="5855652">
              <a:off x="11529146" y="3696606"/>
              <a:ext cx="1235040" cy="168280"/>
              <a:chOff x="4686288" y="1988116"/>
              <a:chExt cx="1089557" cy="169279"/>
            </a:xfrm>
          </p:grpSpPr>
          <p:grpSp>
            <p:nvGrpSpPr>
              <p:cNvPr id="41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69" name="Прямоугольник 180"/>
                <p:cNvSpPr/>
                <p:nvPr/>
              </p:nvSpPr>
              <p:spPr>
                <a:xfrm>
                  <a:off x="5787714" y="142378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1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67" name="Прямоугольник 178"/>
                <p:cNvSpPr/>
                <p:nvPr/>
              </p:nvSpPr>
              <p:spPr>
                <a:xfrm>
                  <a:off x="5802808" y="142273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1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965" name="Прямоугольник 501"/>
                <p:cNvSpPr/>
                <p:nvPr/>
              </p:nvSpPr>
              <p:spPr>
                <a:xfrm>
                  <a:off x="5795189" y="142115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20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963" name="Прямоугольник 962"/>
                <p:cNvSpPr/>
                <p:nvPr/>
              </p:nvSpPr>
              <p:spPr>
                <a:xfrm>
                  <a:off x="5790999" y="1424628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2" name="Прямоугольник 51"/>
            <p:cNvSpPr>
              <a:spLocks noChangeArrowheads="1"/>
            </p:cNvSpPr>
            <p:nvPr/>
          </p:nvSpPr>
          <p:spPr bwMode="auto">
            <a:xfrm rot="-4884199">
              <a:off x="11546041" y="3688590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21" name="Группа 1257"/>
            <p:cNvGrpSpPr>
              <a:grpSpLocks/>
            </p:cNvGrpSpPr>
            <p:nvPr/>
          </p:nvGrpSpPr>
          <p:grpSpPr bwMode="auto">
            <a:xfrm rot="-998272">
              <a:off x="11931345" y="2706729"/>
              <a:ext cx="601625" cy="168279"/>
              <a:chOff x="4972040" y="1988116"/>
              <a:chExt cx="530756" cy="169278"/>
            </a:xfrm>
          </p:grpSpPr>
          <p:grpSp>
            <p:nvGrpSpPr>
              <p:cNvPr id="42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57" name="Прямоугольник 180"/>
                <p:cNvSpPr/>
                <p:nvPr/>
              </p:nvSpPr>
              <p:spPr>
                <a:xfrm>
                  <a:off x="5791487" y="135559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6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2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55" name="Прямоугольник 178"/>
                <p:cNvSpPr/>
                <p:nvPr/>
              </p:nvSpPr>
              <p:spPr>
                <a:xfrm>
                  <a:off x="5784497" y="135347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6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4" name="Прямоугольник 51"/>
            <p:cNvSpPr>
              <a:spLocks noChangeArrowheads="1"/>
            </p:cNvSpPr>
            <p:nvPr/>
          </p:nvSpPr>
          <p:spPr bwMode="auto">
            <a:xfrm rot="9725307">
              <a:off x="11904138" y="271424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24" name="Группа 1257"/>
            <p:cNvGrpSpPr>
              <a:grpSpLocks/>
            </p:cNvGrpSpPr>
            <p:nvPr/>
          </p:nvGrpSpPr>
          <p:grpSpPr bwMode="auto">
            <a:xfrm>
              <a:off x="11241163" y="2760648"/>
              <a:ext cx="601625" cy="168279"/>
              <a:chOff x="4972040" y="1988116"/>
              <a:chExt cx="530756" cy="169278"/>
            </a:xfrm>
          </p:grpSpPr>
          <p:grpSp>
            <p:nvGrpSpPr>
              <p:cNvPr id="42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51" name="Прямоугольник 180"/>
                <p:cNvSpPr/>
                <p:nvPr/>
              </p:nvSpPr>
              <p:spPr>
                <a:xfrm>
                  <a:off x="5799847" y="1384961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2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49" name="Прямоугольник 178"/>
                <p:cNvSpPr/>
                <p:nvPr/>
              </p:nvSpPr>
              <p:spPr>
                <a:xfrm>
                  <a:off x="5798301" y="1384961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6" name="Прямоугольник 51"/>
            <p:cNvSpPr>
              <a:spLocks noChangeArrowheads="1"/>
            </p:cNvSpPr>
            <p:nvPr/>
          </p:nvSpPr>
          <p:spPr bwMode="auto">
            <a:xfrm rot="10723579">
              <a:off x="11213956" y="276816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27" name="Группа 1257"/>
            <p:cNvGrpSpPr>
              <a:grpSpLocks/>
            </p:cNvGrpSpPr>
            <p:nvPr/>
          </p:nvGrpSpPr>
          <p:grpSpPr bwMode="auto">
            <a:xfrm rot="327300">
              <a:off x="10573343" y="2728898"/>
              <a:ext cx="601625" cy="168279"/>
              <a:chOff x="4972040" y="1988116"/>
              <a:chExt cx="530756" cy="169278"/>
            </a:xfrm>
          </p:grpSpPr>
          <p:grpSp>
            <p:nvGrpSpPr>
              <p:cNvPr id="42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45" name="Прямоугольник 180"/>
                <p:cNvSpPr/>
                <p:nvPr/>
              </p:nvSpPr>
              <p:spPr>
                <a:xfrm>
                  <a:off x="5770495" y="135419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3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43" name="Прямоугольник 178"/>
                <p:cNvSpPr/>
                <p:nvPr/>
              </p:nvSpPr>
              <p:spPr>
                <a:xfrm>
                  <a:off x="5762106" y="1373948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5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298" name="Прямоугольник 51"/>
            <p:cNvSpPr>
              <a:spLocks noChangeArrowheads="1"/>
            </p:cNvSpPr>
            <p:nvPr/>
          </p:nvSpPr>
          <p:spPr bwMode="auto">
            <a:xfrm rot="-10549121">
              <a:off x="10546136" y="273641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32" name="Группа 1257"/>
            <p:cNvGrpSpPr>
              <a:grpSpLocks/>
            </p:cNvGrpSpPr>
            <p:nvPr/>
          </p:nvGrpSpPr>
          <p:grpSpPr bwMode="auto">
            <a:xfrm rot="327300">
              <a:off x="11007512" y="3232945"/>
              <a:ext cx="601625" cy="168279"/>
              <a:chOff x="4972040" y="1988116"/>
              <a:chExt cx="530756" cy="169278"/>
            </a:xfrm>
          </p:grpSpPr>
          <p:grpSp>
            <p:nvGrpSpPr>
              <p:cNvPr id="43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39" name="Прямоугольник 180"/>
                <p:cNvSpPr/>
                <p:nvPr/>
              </p:nvSpPr>
              <p:spPr>
                <a:xfrm>
                  <a:off x="5780701" y="136678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3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37" name="Прямоугольник 178"/>
                <p:cNvSpPr/>
                <p:nvPr/>
              </p:nvSpPr>
              <p:spPr>
                <a:xfrm>
                  <a:off x="5777759" y="1384412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00" name="Прямоугольник 51"/>
            <p:cNvSpPr>
              <a:spLocks noChangeArrowheads="1"/>
            </p:cNvSpPr>
            <p:nvPr/>
          </p:nvSpPr>
          <p:spPr bwMode="auto">
            <a:xfrm rot="-10549121">
              <a:off x="10980305" y="3240460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36" name="Группа 1257"/>
            <p:cNvGrpSpPr>
              <a:grpSpLocks/>
            </p:cNvGrpSpPr>
            <p:nvPr/>
          </p:nvGrpSpPr>
          <p:grpSpPr bwMode="auto">
            <a:xfrm rot="803225">
              <a:off x="10291428" y="3161507"/>
              <a:ext cx="601625" cy="168279"/>
              <a:chOff x="4972040" y="1988116"/>
              <a:chExt cx="530756" cy="169278"/>
            </a:xfrm>
          </p:grpSpPr>
          <p:grpSp>
            <p:nvGrpSpPr>
              <p:cNvPr id="43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33" name="Прямоугольник 180"/>
                <p:cNvSpPr/>
                <p:nvPr/>
              </p:nvSpPr>
              <p:spPr>
                <a:xfrm>
                  <a:off x="5766999" y="1387927"/>
                  <a:ext cx="1890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4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4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31" name="Прямоугольник 178"/>
                <p:cNvSpPr/>
                <p:nvPr/>
              </p:nvSpPr>
              <p:spPr>
                <a:xfrm>
                  <a:off x="5782731" y="136946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02" name="Прямоугольник 51"/>
            <p:cNvSpPr>
              <a:spLocks noChangeArrowheads="1"/>
            </p:cNvSpPr>
            <p:nvPr/>
          </p:nvSpPr>
          <p:spPr bwMode="auto">
            <a:xfrm rot="-10073196">
              <a:off x="10264221" y="3169022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41" name="Группа 311"/>
            <p:cNvGrpSpPr>
              <a:grpSpLocks/>
            </p:cNvGrpSpPr>
            <p:nvPr/>
          </p:nvGrpSpPr>
          <p:grpSpPr bwMode="auto">
            <a:xfrm rot="803225">
              <a:off x="10202918" y="2675299"/>
              <a:ext cx="263320" cy="168278"/>
              <a:chOff x="5785908" y="1370575"/>
              <a:chExt cx="232302" cy="169277"/>
            </a:xfrm>
          </p:grpSpPr>
          <p:sp>
            <p:nvSpPr>
              <p:cNvPr id="927" name="Прямоугольник 180"/>
              <p:cNvSpPr/>
              <p:nvPr/>
            </p:nvSpPr>
            <p:spPr>
              <a:xfrm>
                <a:off x="5782986" y="1370944"/>
                <a:ext cx="1806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935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46304" name="Прямоугольник 51"/>
            <p:cNvSpPr>
              <a:spLocks noChangeArrowheads="1"/>
            </p:cNvSpPr>
            <p:nvPr/>
          </p:nvSpPr>
          <p:spPr bwMode="auto">
            <a:xfrm rot="-9823884">
              <a:off x="10126637" y="2671142"/>
              <a:ext cx="35016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42" name="Группа 1257"/>
            <p:cNvGrpSpPr>
              <a:grpSpLocks/>
            </p:cNvGrpSpPr>
            <p:nvPr/>
          </p:nvGrpSpPr>
          <p:grpSpPr bwMode="auto">
            <a:xfrm>
              <a:off x="8690353" y="2471630"/>
              <a:ext cx="601625" cy="168279"/>
              <a:chOff x="4972040" y="1988116"/>
              <a:chExt cx="530756" cy="169278"/>
            </a:xfrm>
          </p:grpSpPr>
          <p:grpSp>
            <p:nvGrpSpPr>
              <p:cNvPr id="44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25" name="Прямоугольник 180"/>
                <p:cNvSpPr/>
                <p:nvPr/>
              </p:nvSpPr>
              <p:spPr>
                <a:xfrm>
                  <a:off x="5799580" y="138505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4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23" name="Прямоугольник 178"/>
                <p:cNvSpPr/>
                <p:nvPr/>
              </p:nvSpPr>
              <p:spPr>
                <a:xfrm>
                  <a:off x="5798033" y="138505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06" name="Прямоугольник 51"/>
            <p:cNvSpPr>
              <a:spLocks noChangeArrowheads="1"/>
            </p:cNvSpPr>
            <p:nvPr/>
          </p:nvSpPr>
          <p:spPr bwMode="auto">
            <a:xfrm rot="-10705567">
              <a:off x="8689182" y="247536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46" name="Группа 1257"/>
            <p:cNvGrpSpPr>
              <a:grpSpLocks/>
            </p:cNvGrpSpPr>
            <p:nvPr/>
          </p:nvGrpSpPr>
          <p:grpSpPr bwMode="auto">
            <a:xfrm>
              <a:off x="8118849" y="2462106"/>
              <a:ext cx="601625" cy="168279"/>
              <a:chOff x="4972040" y="1988116"/>
              <a:chExt cx="530756" cy="169278"/>
            </a:xfrm>
          </p:grpSpPr>
          <p:grpSp>
            <p:nvGrpSpPr>
              <p:cNvPr id="44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19" name="Прямоугольник 180"/>
                <p:cNvSpPr/>
                <p:nvPr/>
              </p:nvSpPr>
              <p:spPr>
                <a:xfrm>
                  <a:off x="5799583" y="1385053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17" name="Прямоугольник 178"/>
                <p:cNvSpPr/>
                <p:nvPr/>
              </p:nvSpPr>
              <p:spPr>
                <a:xfrm>
                  <a:off x="5798037" y="1385053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08" name="Прямоугольник 51"/>
            <p:cNvSpPr>
              <a:spLocks noChangeArrowheads="1"/>
            </p:cNvSpPr>
            <p:nvPr/>
          </p:nvSpPr>
          <p:spPr bwMode="auto">
            <a:xfrm rot="-10705567">
              <a:off x="8117678" y="2465840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52" name="Группа 1257"/>
            <p:cNvGrpSpPr>
              <a:grpSpLocks/>
            </p:cNvGrpSpPr>
            <p:nvPr/>
          </p:nvGrpSpPr>
          <p:grpSpPr bwMode="auto">
            <a:xfrm rot="-2356418">
              <a:off x="7517017" y="2785045"/>
              <a:ext cx="601625" cy="168279"/>
              <a:chOff x="4972040" y="1988116"/>
              <a:chExt cx="530756" cy="169278"/>
            </a:xfrm>
          </p:grpSpPr>
          <p:grpSp>
            <p:nvGrpSpPr>
              <p:cNvPr id="45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13" name="Прямоугольник 180"/>
                <p:cNvSpPr/>
                <p:nvPr/>
              </p:nvSpPr>
              <p:spPr>
                <a:xfrm>
                  <a:off x="5807295" y="1340323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2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11" name="Прямоугольник 178"/>
                <p:cNvSpPr/>
                <p:nvPr/>
              </p:nvSpPr>
              <p:spPr>
                <a:xfrm>
                  <a:off x="5807811" y="134472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0" name="Прямоугольник 51"/>
            <p:cNvSpPr>
              <a:spLocks noChangeArrowheads="1"/>
            </p:cNvSpPr>
            <p:nvPr/>
          </p:nvSpPr>
          <p:spPr bwMode="auto">
            <a:xfrm rot="8538015">
              <a:off x="7515846" y="2788779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55" name="Группа 1257"/>
            <p:cNvGrpSpPr>
              <a:grpSpLocks/>
            </p:cNvGrpSpPr>
            <p:nvPr/>
          </p:nvGrpSpPr>
          <p:grpSpPr bwMode="auto">
            <a:xfrm rot="-2597369">
              <a:off x="6964563" y="3277173"/>
              <a:ext cx="601625" cy="168279"/>
              <a:chOff x="4972040" y="1988116"/>
              <a:chExt cx="530756" cy="169278"/>
            </a:xfrm>
          </p:grpSpPr>
          <p:grpSp>
            <p:nvGrpSpPr>
              <p:cNvPr id="45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07" name="Прямоугольник 180"/>
                <p:cNvSpPr/>
                <p:nvPr/>
              </p:nvSpPr>
              <p:spPr>
                <a:xfrm>
                  <a:off x="5800223" y="137780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5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905" name="Прямоугольник 178"/>
                <p:cNvSpPr/>
                <p:nvPr/>
              </p:nvSpPr>
              <p:spPr>
                <a:xfrm>
                  <a:off x="5800295" y="135182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2" name="Прямоугольник 51"/>
            <p:cNvSpPr>
              <a:spLocks noChangeArrowheads="1"/>
            </p:cNvSpPr>
            <p:nvPr/>
          </p:nvSpPr>
          <p:spPr bwMode="auto">
            <a:xfrm rot="8297064">
              <a:off x="6963392" y="3280907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0" name="Группа 1257"/>
            <p:cNvGrpSpPr>
              <a:grpSpLocks/>
            </p:cNvGrpSpPr>
            <p:nvPr/>
          </p:nvGrpSpPr>
          <p:grpSpPr bwMode="auto">
            <a:xfrm rot="-1278414">
              <a:off x="6384173" y="3698615"/>
              <a:ext cx="601625" cy="168279"/>
              <a:chOff x="4972040" y="1988116"/>
              <a:chExt cx="530756" cy="169278"/>
            </a:xfrm>
          </p:grpSpPr>
          <p:grpSp>
            <p:nvGrpSpPr>
              <p:cNvPr id="46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901" name="Прямоугольник 180"/>
                <p:cNvSpPr/>
                <p:nvPr/>
              </p:nvSpPr>
              <p:spPr>
                <a:xfrm>
                  <a:off x="5802601" y="136116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99" name="Прямоугольник 178"/>
                <p:cNvSpPr/>
                <p:nvPr/>
              </p:nvSpPr>
              <p:spPr>
                <a:xfrm>
                  <a:off x="5786307" y="135808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4" name="Прямоугольник 51"/>
            <p:cNvSpPr>
              <a:spLocks noChangeArrowheads="1"/>
            </p:cNvSpPr>
            <p:nvPr/>
          </p:nvSpPr>
          <p:spPr bwMode="auto">
            <a:xfrm rot="9616019">
              <a:off x="6383002" y="3702349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5" name="Группа 1257"/>
            <p:cNvGrpSpPr>
              <a:grpSpLocks/>
            </p:cNvGrpSpPr>
            <p:nvPr/>
          </p:nvGrpSpPr>
          <p:grpSpPr bwMode="auto">
            <a:xfrm rot="1552107">
              <a:off x="5842921" y="3723046"/>
              <a:ext cx="601625" cy="168279"/>
              <a:chOff x="4972040" y="1988116"/>
              <a:chExt cx="530756" cy="169278"/>
            </a:xfrm>
          </p:grpSpPr>
          <p:grpSp>
            <p:nvGrpSpPr>
              <p:cNvPr id="46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95" name="Прямоугольник 180"/>
                <p:cNvSpPr/>
                <p:nvPr/>
              </p:nvSpPr>
              <p:spPr>
                <a:xfrm>
                  <a:off x="5776009" y="136853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0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93" name="Прямоугольник 178"/>
                <p:cNvSpPr/>
                <p:nvPr/>
              </p:nvSpPr>
              <p:spPr>
                <a:xfrm>
                  <a:off x="5789537" y="1377843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9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6" name="Прямоугольник 51"/>
            <p:cNvSpPr>
              <a:spLocks noChangeArrowheads="1"/>
            </p:cNvSpPr>
            <p:nvPr/>
          </p:nvSpPr>
          <p:spPr bwMode="auto">
            <a:xfrm rot="-9153460">
              <a:off x="5841750" y="3726780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8" name="Группа 1257"/>
            <p:cNvGrpSpPr>
              <a:grpSpLocks/>
            </p:cNvGrpSpPr>
            <p:nvPr/>
          </p:nvGrpSpPr>
          <p:grpSpPr bwMode="auto">
            <a:xfrm rot="7166882">
              <a:off x="5830401" y="3267163"/>
              <a:ext cx="601625" cy="168279"/>
              <a:chOff x="4972040" y="1988116"/>
              <a:chExt cx="530756" cy="169278"/>
            </a:xfrm>
          </p:grpSpPr>
          <p:grpSp>
            <p:nvGrpSpPr>
              <p:cNvPr id="47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89" name="Прямоугольник 180"/>
                <p:cNvSpPr/>
                <p:nvPr/>
              </p:nvSpPr>
              <p:spPr>
                <a:xfrm>
                  <a:off x="5799239" y="141739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87" name="Прямоугольник 178"/>
                <p:cNvSpPr/>
                <p:nvPr/>
              </p:nvSpPr>
              <p:spPr>
                <a:xfrm>
                  <a:off x="5808344" y="1414271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18" name="Прямоугольник 51"/>
            <p:cNvSpPr>
              <a:spLocks noChangeArrowheads="1"/>
            </p:cNvSpPr>
            <p:nvPr/>
          </p:nvSpPr>
          <p:spPr bwMode="auto">
            <a:xfrm rot="-3538685">
              <a:off x="5829230" y="3270897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4" name="Группа 1257"/>
            <p:cNvGrpSpPr>
              <a:grpSpLocks/>
            </p:cNvGrpSpPr>
            <p:nvPr/>
          </p:nvGrpSpPr>
          <p:grpSpPr bwMode="auto">
            <a:xfrm rot="9065376">
              <a:off x="6273036" y="2822595"/>
              <a:ext cx="601625" cy="168279"/>
              <a:chOff x="4972040" y="1988116"/>
              <a:chExt cx="530756" cy="169278"/>
            </a:xfrm>
          </p:grpSpPr>
          <p:grpSp>
            <p:nvGrpSpPr>
              <p:cNvPr id="47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83" name="Прямоугольник 180"/>
                <p:cNvSpPr/>
                <p:nvPr/>
              </p:nvSpPr>
              <p:spPr>
                <a:xfrm>
                  <a:off x="5827324" y="1429131"/>
                  <a:ext cx="166659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7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81" name="Прямоугольник 178"/>
                <p:cNvSpPr/>
                <p:nvPr/>
              </p:nvSpPr>
              <p:spPr>
                <a:xfrm>
                  <a:off x="5819067" y="1428063"/>
                  <a:ext cx="168060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8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0" name="Прямоугольник 51"/>
            <p:cNvSpPr>
              <a:spLocks noChangeArrowheads="1"/>
            </p:cNvSpPr>
            <p:nvPr/>
          </p:nvSpPr>
          <p:spPr bwMode="auto">
            <a:xfrm rot="-1640191">
              <a:off x="6271865" y="2826329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79" name="Группа 1257"/>
            <p:cNvGrpSpPr>
              <a:grpSpLocks/>
            </p:cNvGrpSpPr>
            <p:nvPr/>
          </p:nvGrpSpPr>
          <p:grpSpPr bwMode="auto">
            <a:xfrm rot="9541829">
              <a:off x="6897880" y="2544748"/>
              <a:ext cx="601625" cy="168279"/>
              <a:chOff x="4972040" y="1988116"/>
              <a:chExt cx="530756" cy="169278"/>
            </a:xfrm>
          </p:grpSpPr>
          <p:grpSp>
            <p:nvGrpSpPr>
              <p:cNvPr id="48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77" name="Прямоугольник 180"/>
                <p:cNvSpPr/>
                <p:nvPr/>
              </p:nvSpPr>
              <p:spPr>
                <a:xfrm>
                  <a:off x="5814743" y="142232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8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8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75" name="Прямоугольник 178"/>
                <p:cNvSpPr/>
                <p:nvPr/>
              </p:nvSpPr>
              <p:spPr>
                <a:xfrm>
                  <a:off x="5800440" y="1424466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2" name="Прямоугольник 51"/>
            <p:cNvSpPr>
              <a:spLocks noChangeArrowheads="1"/>
            </p:cNvSpPr>
            <p:nvPr/>
          </p:nvSpPr>
          <p:spPr bwMode="auto">
            <a:xfrm rot="-1163738">
              <a:off x="6896709" y="2548482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4" name="Группа 1257"/>
            <p:cNvGrpSpPr>
              <a:grpSpLocks/>
            </p:cNvGrpSpPr>
            <p:nvPr/>
          </p:nvGrpSpPr>
          <p:grpSpPr bwMode="auto">
            <a:xfrm rot="10317587">
              <a:off x="7489391" y="2402350"/>
              <a:ext cx="601625" cy="168279"/>
              <a:chOff x="4972040" y="1988116"/>
              <a:chExt cx="530756" cy="169278"/>
            </a:xfrm>
          </p:grpSpPr>
          <p:grpSp>
            <p:nvGrpSpPr>
              <p:cNvPr id="48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71" name="Прямоугольник 180"/>
                <p:cNvSpPr/>
                <p:nvPr/>
              </p:nvSpPr>
              <p:spPr>
                <a:xfrm>
                  <a:off x="5818114" y="140765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8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69" name="Прямоугольник 178"/>
                <p:cNvSpPr/>
                <p:nvPr/>
              </p:nvSpPr>
              <p:spPr>
                <a:xfrm>
                  <a:off x="5783299" y="1426036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4" name="Прямоугольник 51"/>
            <p:cNvSpPr>
              <a:spLocks noChangeArrowheads="1"/>
            </p:cNvSpPr>
            <p:nvPr/>
          </p:nvSpPr>
          <p:spPr bwMode="auto">
            <a:xfrm rot="-387980">
              <a:off x="7488220" y="240608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87" name="Группа 1257"/>
            <p:cNvGrpSpPr>
              <a:grpSpLocks/>
            </p:cNvGrpSpPr>
            <p:nvPr/>
          </p:nvGrpSpPr>
          <p:grpSpPr bwMode="auto">
            <a:xfrm rot="10317587">
              <a:off x="8279550" y="2225630"/>
              <a:ext cx="601625" cy="168279"/>
              <a:chOff x="4972040" y="1988116"/>
              <a:chExt cx="530756" cy="169278"/>
            </a:xfrm>
          </p:grpSpPr>
          <p:grpSp>
            <p:nvGrpSpPr>
              <p:cNvPr id="48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65" name="Прямоугольник 180"/>
                <p:cNvSpPr/>
                <p:nvPr/>
              </p:nvSpPr>
              <p:spPr>
                <a:xfrm>
                  <a:off x="5817176" y="1401098"/>
                  <a:ext cx="1890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63" name="Прямоугольник 178"/>
                <p:cNvSpPr/>
                <p:nvPr/>
              </p:nvSpPr>
              <p:spPr>
                <a:xfrm>
                  <a:off x="5800023" y="141358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6" name="Прямоугольник 51"/>
            <p:cNvSpPr>
              <a:spLocks noChangeArrowheads="1"/>
            </p:cNvSpPr>
            <p:nvPr/>
          </p:nvSpPr>
          <p:spPr bwMode="auto">
            <a:xfrm rot="-387980">
              <a:off x="8278379" y="222936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3" name="Группа 1257"/>
            <p:cNvGrpSpPr>
              <a:grpSpLocks/>
            </p:cNvGrpSpPr>
            <p:nvPr/>
          </p:nvGrpSpPr>
          <p:grpSpPr bwMode="auto">
            <a:xfrm rot="-5400000">
              <a:off x="8765205" y="1945439"/>
              <a:ext cx="601625" cy="168279"/>
              <a:chOff x="4972040" y="1988116"/>
              <a:chExt cx="530756" cy="169278"/>
            </a:xfrm>
          </p:grpSpPr>
          <p:grpSp>
            <p:nvGrpSpPr>
              <p:cNvPr id="49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59" name="Прямоугольник 180"/>
                <p:cNvSpPr/>
                <p:nvPr/>
              </p:nvSpPr>
              <p:spPr>
                <a:xfrm>
                  <a:off x="5799860" y="1385144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6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9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57" name="Прямоугольник 178"/>
                <p:cNvSpPr/>
                <p:nvPr/>
              </p:nvSpPr>
              <p:spPr>
                <a:xfrm>
                  <a:off x="5798314" y="1385144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6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28" name="Прямоугольник 51"/>
            <p:cNvSpPr>
              <a:spLocks noChangeArrowheads="1"/>
            </p:cNvSpPr>
            <p:nvPr/>
          </p:nvSpPr>
          <p:spPr bwMode="auto">
            <a:xfrm rot="5494433">
              <a:off x="8764034" y="194917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96" name="Группа 1257"/>
            <p:cNvGrpSpPr>
              <a:grpSpLocks/>
            </p:cNvGrpSpPr>
            <p:nvPr/>
          </p:nvGrpSpPr>
          <p:grpSpPr bwMode="auto">
            <a:xfrm rot="560110">
              <a:off x="6842141" y="1781551"/>
              <a:ext cx="601625" cy="168279"/>
              <a:chOff x="4972040" y="1988116"/>
              <a:chExt cx="530756" cy="169278"/>
            </a:xfrm>
          </p:grpSpPr>
          <p:grpSp>
            <p:nvGrpSpPr>
              <p:cNvPr id="49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53" name="Прямоугольник 180"/>
                <p:cNvSpPr/>
                <p:nvPr/>
              </p:nvSpPr>
              <p:spPr>
                <a:xfrm>
                  <a:off x="5774453" y="135448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6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51" name="Прямоугольник 178"/>
                <p:cNvSpPr/>
                <p:nvPr/>
              </p:nvSpPr>
              <p:spPr>
                <a:xfrm>
                  <a:off x="5771388" y="136559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0" name="Прямоугольник 51"/>
            <p:cNvSpPr>
              <a:spLocks noChangeArrowheads="1"/>
            </p:cNvSpPr>
            <p:nvPr/>
          </p:nvSpPr>
          <p:spPr bwMode="auto">
            <a:xfrm rot="-10145457">
              <a:off x="6840970" y="1785285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02" name="Группа 1257"/>
            <p:cNvGrpSpPr>
              <a:grpSpLocks/>
            </p:cNvGrpSpPr>
            <p:nvPr/>
          </p:nvGrpSpPr>
          <p:grpSpPr bwMode="auto">
            <a:xfrm rot="560110">
              <a:off x="7490408" y="1852989"/>
              <a:ext cx="601625" cy="168279"/>
              <a:chOff x="4972040" y="1988116"/>
              <a:chExt cx="530756" cy="169278"/>
            </a:xfrm>
          </p:grpSpPr>
          <p:grpSp>
            <p:nvGrpSpPr>
              <p:cNvPr id="50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47" name="Прямоугольник 180"/>
                <p:cNvSpPr/>
                <p:nvPr/>
              </p:nvSpPr>
              <p:spPr>
                <a:xfrm>
                  <a:off x="5765895" y="135770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45" name="Прямоугольник 178"/>
                <p:cNvSpPr/>
                <p:nvPr/>
              </p:nvSpPr>
              <p:spPr>
                <a:xfrm>
                  <a:off x="5762593" y="136711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2" name="Прямоугольник 51"/>
            <p:cNvSpPr>
              <a:spLocks noChangeArrowheads="1"/>
            </p:cNvSpPr>
            <p:nvPr/>
          </p:nvSpPr>
          <p:spPr bwMode="auto">
            <a:xfrm rot="-10145457">
              <a:off x="7489237" y="185672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05" name="Группа 1257"/>
            <p:cNvGrpSpPr>
              <a:grpSpLocks/>
            </p:cNvGrpSpPr>
            <p:nvPr/>
          </p:nvGrpSpPr>
          <p:grpSpPr bwMode="auto">
            <a:xfrm rot="-717481">
              <a:off x="6994541" y="2061977"/>
              <a:ext cx="601625" cy="168279"/>
              <a:chOff x="4972040" y="1988116"/>
              <a:chExt cx="530756" cy="169278"/>
            </a:xfrm>
          </p:grpSpPr>
          <p:grpSp>
            <p:nvGrpSpPr>
              <p:cNvPr id="50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41" name="Прямоугольник 180"/>
                <p:cNvSpPr/>
                <p:nvPr/>
              </p:nvSpPr>
              <p:spPr>
                <a:xfrm>
                  <a:off x="5784807" y="1365380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4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0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39" name="Прямоугольник 178"/>
                <p:cNvSpPr/>
                <p:nvPr/>
              </p:nvSpPr>
              <p:spPr>
                <a:xfrm>
                  <a:off x="5773308" y="1369892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4" name="Прямоугольник 51"/>
            <p:cNvSpPr>
              <a:spLocks noChangeArrowheads="1"/>
            </p:cNvSpPr>
            <p:nvPr/>
          </p:nvSpPr>
          <p:spPr bwMode="auto">
            <a:xfrm rot="10176952">
              <a:off x="6993370" y="2065711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11" name="Группа 1257"/>
            <p:cNvGrpSpPr>
              <a:grpSpLocks/>
            </p:cNvGrpSpPr>
            <p:nvPr/>
          </p:nvGrpSpPr>
          <p:grpSpPr bwMode="auto">
            <a:xfrm rot="-1570394">
              <a:off x="6341782" y="2258827"/>
              <a:ext cx="601625" cy="168279"/>
              <a:chOff x="4972040" y="1988116"/>
              <a:chExt cx="530756" cy="169278"/>
            </a:xfrm>
          </p:grpSpPr>
          <p:grpSp>
            <p:nvGrpSpPr>
              <p:cNvPr id="51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35" name="Прямоугольник 180"/>
                <p:cNvSpPr/>
                <p:nvPr/>
              </p:nvSpPr>
              <p:spPr>
                <a:xfrm>
                  <a:off x="5777301" y="136272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1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33" name="Прямоугольник 178"/>
                <p:cNvSpPr/>
                <p:nvPr/>
              </p:nvSpPr>
              <p:spPr>
                <a:xfrm>
                  <a:off x="5798558" y="138452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4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6" name="Прямоугольник 51"/>
            <p:cNvSpPr>
              <a:spLocks noChangeArrowheads="1"/>
            </p:cNvSpPr>
            <p:nvPr/>
          </p:nvSpPr>
          <p:spPr bwMode="auto">
            <a:xfrm rot="9324039">
              <a:off x="6340611" y="2262561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14" name="Группа 1257"/>
            <p:cNvGrpSpPr>
              <a:grpSpLocks/>
            </p:cNvGrpSpPr>
            <p:nvPr/>
          </p:nvGrpSpPr>
          <p:grpSpPr bwMode="auto">
            <a:xfrm rot="-2880598">
              <a:off x="5817496" y="2567678"/>
              <a:ext cx="601625" cy="168279"/>
              <a:chOff x="4972040" y="1988116"/>
              <a:chExt cx="530756" cy="169278"/>
            </a:xfrm>
          </p:grpSpPr>
          <p:grpSp>
            <p:nvGrpSpPr>
              <p:cNvPr id="51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29" name="Прямоугольник 180"/>
                <p:cNvSpPr/>
                <p:nvPr/>
              </p:nvSpPr>
              <p:spPr>
                <a:xfrm>
                  <a:off x="5784418" y="136008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3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1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27" name="Прямоугольник 178"/>
                <p:cNvSpPr/>
                <p:nvPr/>
              </p:nvSpPr>
              <p:spPr>
                <a:xfrm>
                  <a:off x="5775701" y="1352057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3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38" name="Прямоугольник 51"/>
            <p:cNvSpPr>
              <a:spLocks noChangeArrowheads="1"/>
            </p:cNvSpPr>
            <p:nvPr/>
          </p:nvSpPr>
          <p:spPr bwMode="auto">
            <a:xfrm rot="8013835">
              <a:off x="5816325" y="2571412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20" name="Группа 1257"/>
            <p:cNvGrpSpPr>
              <a:grpSpLocks/>
            </p:cNvGrpSpPr>
            <p:nvPr/>
          </p:nvGrpSpPr>
          <p:grpSpPr bwMode="auto">
            <a:xfrm rot="-3982767">
              <a:off x="5411469" y="3104167"/>
              <a:ext cx="601625" cy="168279"/>
              <a:chOff x="4972040" y="1988116"/>
              <a:chExt cx="530756" cy="169278"/>
            </a:xfrm>
          </p:grpSpPr>
          <p:grpSp>
            <p:nvGrpSpPr>
              <p:cNvPr id="52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23" name="Прямоугольник 180"/>
                <p:cNvSpPr/>
                <p:nvPr/>
              </p:nvSpPr>
              <p:spPr>
                <a:xfrm>
                  <a:off x="5799695" y="1382649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2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21" name="Прямоугольник 178"/>
                <p:cNvSpPr/>
                <p:nvPr/>
              </p:nvSpPr>
              <p:spPr>
                <a:xfrm>
                  <a:off x="5794233" y="1349141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2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0" name="Прямоугольник 51"/>
            <p:cNvSpPr>
              <a:spLocks noChangeArrowheads="1"/>
            </p:cNvSpPr>
            <p:nvPr/>
          </p:nvSpPr>
          <p:spPr bwMode="auto">
            <a:xfrm rot="6911666">
              <a:off x="5410298" y="3107901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24" name="Группа 1257"/>
            <p:cNvGrpSpPr>
              <a:grpSpLocks/>
            </p:cNvGrpSpPr>
            <p:nvPr/>
          </p:nvGrpSpPr>
          <p:grpSpPr bwMode="auto">
            <a:xfrm rot="-5978100">
              <a:off x="4604860" y="1953950"/>
              <a:ext cx="601625" cy="168279"/>
              <a:chOff x="4972040" y="1988116"/>
              <a:chExt cx="530756" cy="169278"/>
            </a:xfrm>
          </p:grpSpPr>
          <p:grpSp>
            <p:nvGrpSpPr>
              <p:cNvPr id="52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17" name="Прямоугольник 180"/>
                <p:cNvSpPr/>
                <p:nvPr/>
              </p:nvSpPr>
              <p:spPr>
                <a:xfrm>
                  <a:off x="5813269" y="135290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2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15" name="Прямоугольник 178"/>
                <p:cNvSpPr/>
                <p:nvPr/>
              </p:nvSpPr>
              <p:spPr>
                <a:xfrm>
                  <a:off x="5822382" y="136709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2" name="Прямоугольник 51"/>
            <p:cNvSpPr>
              <a:spLocks noChangeArrowheads="1"/>
            </p:cNvSpPr>
            <p:nvPr/>
          </p:nvSpPr>
          <p:spPr bwMode="auto">
            <a:xfrm rot="4916333">
              <a:off x="4603689" y="1957684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28" name="Группа 1257"/>
            <p:cNvGrpSpPr>
              <a:grpSpLocks/>
            </p:cNvGrpSpPr>
            <p:nvPr/>
          </p:nvGrpSpPr>
          <p:grpSpPr bwMode="auto">
            <a:xfrm rot="-5978100">
              <a:off x="4161586" y="1955279"/>
              <a:ext cx="601625" cy="168279"/>
              <a:chOff x="4972040" y="1988116"/>
              <a:chExt cx="530756" cy="169278"/>
            </a:xfrm>
          </p:grpSpPr>
          <p:grpSp>
            <p:nvGrpSpPr>
              <p:cNvPr id="52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11" name="Прямоугольник 180"/>
                <p:cNvSpPr/>
                <p:nvPr/>
              </p:nvSpPr>
              <p:spPr>
                <a:xfrm>
                  <a:off x="5821265" y="135495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1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09" name="Прямоугольник 178"/>
                <p:cNvSpPr/>
                <p:nvPr/>
              </p:nvSpPr>
              <p:spPr>
                <a:xfrm>
                  <a:off x="5810563" y="137812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4" name="Прямоугольник 51"/>
            <p:cNvSpPr>
              <a:spLocks noChangeArrowheads="1"/>
            </p:cNvSpPr>
            <p:nvPr/>
          </p:nvSpPr>
          <p:spPr bwMode="auto">
            <a:xfrm rot="4916333">
              <a:off x="4160415" y="1959013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33" name="Группа 1257"/>
            <p:cNvGrpSpPr>
              <a:grpSpLocks/>
            </p:cNvGrpSpPr>
            <p:nvPr/>
          </p:nvGrpSpPr>
          <p:grpSpPr bwMode="auto">
            <a:xfrm rot="6436043">
              <a:off x="4151299" y="2912750"/>
              <a:ext cx="1235040" cy="168280"/>
              <a:chOff x="4686288" y="1988116"/>
              <a:chExt cx="1089557" cy="169279"/>
            </a:xfrm>
          </p:grpSpPr>
          <p:grpSp>
            <p:nvGrpSpPr>
              <p:cNvPr id="53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805" name="Прямоугольник 180"/>
                <p:cNvSpPr/>
                <p:nvPr/>
              </p:nvSpPr>
              <p:spPr>
                <a:xfrm>
                  <a:off x="5789753" y="1414269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803" name="Прямоугольник 178"/>
                <p:cNvSpPr/>
                <p:nvPr/>
              </p:nvSpPr>
              <p:spPr>
                <a:xfrm>
                  <a:off x="5778491" y="140804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3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801" name="Прямоугольник 800"/>
                <p:cNvSpPr/>
                <p:nvPr/>
              </p:nvSpPr>
              <p:spPr>
                <a:xfrm>
                  <a:off x="5798394" y="140145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1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799" name="Прямоугольник 798"/>
                <p:cNvSpPr/>
                <p:nvPr/>
              </p:nvSpPr>
              <p:spPr>
                <a:xfrm>
                  <a:off x="5792299" y="1424591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6" name="Прямоугольник 51"/>
            <p:cNvSpPr>
              <a:spLocks noChangeArrowheads="1"/>
            </p:cNvSpPr>
            <p:nvPr/>
          </p:nvSpPr>
          <p:spPr bwMode="auto">
            <a:xfrm rot="-4303808">
              <a:off x="4168190" y="2904730"/>
              <a:ext cx="120889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42" name="Группа 1257"/>
            <p:cNvGrpSpPr>
              <a:grpSpLocks/>
            </p:cNvGrpSpPr>
            <p:nvPr/>
          </p:nvGrpSpPr>
          <p:grpSpPr bwMode="auto">
            <a:xfrm rot="6436043">
              <a:off x="3857523" y="2842573"/>
              <a:ext cx="911133" cy="168279"/>
              <a:chOff x="4972040" y="1988116"/>
              <a:chExt cx="803805" cy="169278"/>
            </a:xfrm>
          </p:grpSpPr>
          <p:grpSp>
            <p:nvGrpSpPr>
              <p:cNvPr id="54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93" name="Прямоугольник 180"/>
                <p:cNvSpPr/>
                <p:nvPr/>
              </p:nvSpPr>
              <p:spPr>
                <a:xfrm>
                  <a:off x="5804466" y="141107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80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91" name="Прямоугольник 178"/>
                <p:cNvSpPr/>
                <p:nvPr/>
              </p:nvSpPr>
              <p:spPr>
                <a:xfrm>
                  <a:off x="5796770" y="1401668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46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89" name="Прямоугольник 788"/>
                <p:cNvSpPr/>
                <p:nvPr/>
              </p:nvSpPr>
              <p:spPr>
                <a:xfrm>
                  <a:off x="5786655" y="141407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48" name="Прямоугольник 51"/>
            <p:cNvSpPr>
              <a:spLocks noChangeArrowheads="1"/>
            </p:cNvSpPr>
            <p:nvPr/>
          </p:nvSpPr>
          <p:spPr bwMode="auto">
            <a:xfrm rot="-4303808">
              <a:off x="3849892" y="2803495"/>
              <a:ext cx="948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48" name="Группа 1257"/>
            <p:cNvGrpSpPr>
              <a:grpSpLocks/>
            </p:cNvGrpSpPr>
            <p:nvPr/>
          </p:nvGrpSpPr>
          <p:grpSpPr bwMode="auto">
            <a:xfrm rot="10162892">
              <a:off x="3059274" y="3121051"/>
              <a:ext cx="911133" cy="168279"/>
              <a:chOff x="4972040" y="1988116"/>
              <a:chExt cx="803805" cy="169278"/>
            </a:xfrm>
          </p:grpSpPr>
          <p:grpSp>
            <p:nvGrpSpPr>
              <p:cNvPr id="55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84" name="Прямоугольник 180"/>
                <p:cNvSpPr/>
                <p:nvPr/>
              </p:nvSpPr>
              <p:spPr>
                <a:xfrm>
                  <a:off x="5833444" y="141311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9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5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82" name="Прямоугольник 178"/>
                <p:cNvSpPr/>
                <p:nvPr/>
              </p:nvSpPr>
              <p:spPr>
                <a:xfrm>
                  <a:off x="5820680" y="1417620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9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52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80" name="Прямоугольник 779"/>
                <p:cNvSpPr/>
                <p:nvPr/>
              </p:nvSpPr>
              <p:spPr>
                <a:xfrm>
                  <a:off x="5832762" y="141653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8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50" name="Прямоугольник 51"/>
            <p:cNvSpPr>
              <a:spLocks noChangeArrowheads="1"/>
            </p:cNvSpPr>
            <p:nvPr/>
          </p:nvSpPr>
          <p:spPr bwMode="auto">
            <a:xfrm rot="-762221">
              <a:off x="3051639" y="3101027"/>
              <a:ext cx="948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53" name="Группа 1257"/>
            <p:cNvGrpSpPr>
              <a:grpSpLocks/>
            </p:cNvGrpSpPr>
            <p:nvPr/>
          </p:nvGrpSpPr>
          <p:grpSpPr bwMode="auto">
            <a:xfrm rot="-1552175">
              <a:off x="2419900" y="3351785"/>
              <a:ext cx="601625" cy="168279"/>
              <a:chOff x="4972040" y="1988116"/>
              <a:chExt cx="530756" cy="169278"/>
            </a:xfrm>
          </p:grpSpPr>
          <p:grpSp>
            <p:nvGrpSpPr>
              <p:cNvPr id="55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75" name="Прямоугольник 180"/>
                <p:cNvSpPr/>
                <p:nvPr/>
              </p:nvSpPr>
              <p:spPr>
                <a:xfrm>
                  <a:off x="5782204" y="133913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5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73" name="Прямоугольник 178"/>
                <p:cNvSpPr/>
                <p:nvPr/>
              </p:nvSpPr>
              <p:spPr>
                <a:xfrm>
                  <a:off x="5788290" y="134385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52" name="Прямоугольник 51"/>
            <p:cNvSpPr>
              <a:spLocks noChangeArrowheads="1"/>
            </p:cNvSpPr>
            <p:nvPr/>
          </p:nvSpPr>
          <p:spPr bwMode="auto">
            <a:xfrm rot="9342258">
              <a:off x="2418729" y="3355519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59" name="Группа 1257"/>
            <p:cNvGrpSpPr>
              <a:grpSpLocks/>
            </p:cNvGrpSpPr>
            <p:nvPr/>
          </p:nvGrpSpPr>
          <p:grpSpPr bwMode="auto">
            <a:xfrm rot="10800000">
              <a:off x="1410744" y="3479768"/>
              <a:ext cx="911133" cy="168279"/>
              <a:chOff x="4972040" y="1988116"/>
              <a:chExt cx="803805" cy="169278"/>
            </a:xfrm>
          </p:grpSpPr>
          <p:grpSp>
            <p:nvGrpSpPr>
              <p:cNvPr id="56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69" name="Прямоугольник 180"/>
                <p:cNvSpPr/>
                <p:nvPr/>
              </p:nvSpPr>
              <p:spPr>
                <a:xfrm>
                  <a:off x="5866576" y="138651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67" name="Прямоугольник 178"/>
                <p:cNvSpPr/>
                <p:nvPr/>
              </p:nvSpPr>
              <p:spPr>
                <a:xfrm>
                  <a:off x="5866431" y="1388111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2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65" name="Прямоугольник 764"/>
                <p:cNvSpPr/>
                <p:nvPr/>
              </p:nvSpPr>
              <p:spPr>
                <a:xfrm>
                  <a:off x="5844067" y="138651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54" name="Прямоугольник 51"/>
            <p:cNvSpPr>
              <a:spLocks noChangeArrowheads="1"/>
            </p:cNvSpPr>
            <p:nvPr/>
          </p:nvSpPr>
          <p:spPr bwMode="auto">
            <a:xfrm rot="-125113">
              <a:off x="1403113" y="3459740"/>
              <a:ext cx="948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64" name="Группа 1257"/>
            <p:cNvGrpSpPr>
              <a:grpSpLocks/>
            </p:cNvGrpSpPr>
            <p:nvPr/>
          </p:nvGrpSpPr>
          <p:grpSpPr bwMode="auto">
            <a:xfrm rot="10800000">
              <a:off x="1563144" y="3908396"/>
              <a:ext cx="911133" cy="168279"/>
              <a:chOff x="4972040" y="1988116"/>
              <a:chExt cx="803805" cy="169278"/>
            </a:xfrm>
          </p:grpSpPr>
          <p:grpSp>
            <p:nvGrpSpPr>
              <p:cNvPr id="56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60" name="Прямоугольник 180"/>
                <p:cNvSpPr/>
                <p:nvPr/>
              </p:nvSpPr>
              <p:spPr>
                <a:xfrm>
                  <a:off x="5866576" y="138651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6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58" name="Прямоугольник 178"/>
                <p:cNvSpPr/>
                <p:nvPr/>
              </p:nvSpPr>
              <p:spPr>
                <a:xfrm>
                  <a:off x="5866431" y="1388115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6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6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56" name="Прямоугольник 755"/>
                <p:cNvSpPr/>
                <p:nvPr/>
              </p:nvSpPr>
              <p:spPr>
                <a:xfrm>
                  <a:off x="5865075" y="1386518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6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56" name="Прямоугольник 51"/>
            <p:cNvSpPr>
              <a:spLocks noChangeArrowheads="1"/>
            </p:cNvSpPr>
            <p:nvPr/>
          </p:nvSpPr>
          <p:spPr bwMode="auto">
            <a:xfrm rot="-125113">
              <a:off x="1555513" y="3888368"/>
              <a:ext cx="948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70" name="Группа 1257"/>
            <p:cNvGrpSpPr>
              <a:grpSpLocks/>
            </p:cNvGrpSpPr>
            <p:nvPr/>
          </p:nvGrpSpPr>
          <p:grpSpPr bwMode="auto">
            <a:xfrm rot="1020518">
              <a:off x="3787456" y="3599029"/>
              <a:ext cx="601625" cy="168279"/>
              <a:chOff x="4972040" y="1988116"/>
              <a:chExt cx="530756" cy="169278"/>
            </a:xfrm>
          </p:grpSpPr>
          <p:grpSp>
            <p:nvGrpSpPr>
              <p:cNvPr id="57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51" name="Прямоугольник 180"/>
                <p:cNvSpPr/>
                <p:nvPr/>
              </p:nvSpPr>
              <p:spPr>
                <a:xfrm>
                  <a:off x="5770818" y="136052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7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49" name="Прямоугольник 178"/>
                <p:cNvSpPr/>
                <p:nvPr/>
              </p:nvSpPr>
              <p:spPr>
                <a:xfrm>
                  <a:off x="5796606" y="138460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75" name="Группа 1257"/>
            <p:cNvGrpSpPr>
              <a:grpSpLocks/>
            </p:cNvGrpSpPr>
            <p:nvPr/>
          </p:nvGrpSpPr>
          <p:grpSpPr bwMode="auto">
            <a:xfrm rot="-1038505">
              <a:off x="3215995" y="3546502"/>
              <a:ext cx="601625" cy="168279"/>
              <a:chOff x="4972040" y="1988116"/>
              <a:chExt cx="530756" cy="169278"/>
            </a:xfrm>
          </p:grpSpPr>
          <p:grpSp>
            <p:nvGrpSpPr>
              <p:cNvPr id="57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45" name="Прямоугольник 180"/>
                <p:cNvSpPr/>
                <p:nvPr/>
              </p:nvSpPr>
              <p:spPr>
                <a:xfrm>
                  <a:off x="5787237" y="1343112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7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43" name="Прямоугольник 178"/>
                <p:cNvSpPr/>
                <p:nvPr/>
              </p:nvSpPr>
              <p:spPr>
                <a:xfrm>
                  <a:off x="5787903" y="1360318"/>
                  <a:ext cx="1876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5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79" name="Группа 1257"/>
            <p:cNvGrpSpPr>
              <a:grpSpLocks/>
            </p:cNvGrpSpPr>
            <p:nvPr/>
          </p:nvGrpSpPr>
          <p:grpSpPr bwMode="auto">
            <a:xfrm rot="-9741012">
              <a:off x="3211670" y="3926650"/>
              <a:ext cx="911133" cy="168279"/>
              <a:chOff x="4972040" y="1988116"/>
              <a:chExt cx="803805" cy="169278"/>
            </a:xfrm>
          </p:grpSpPr>
          <p:grpSp>
            <p:nvGrpSpPr>
              <p:cNvPr id="58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39" name="Прямоугольник 180"/>
                <p:cNvSpPr/>
                <p:nvPr/>
              </p:nvSpPr>
              <p:spPr>
                <a:xfrm>
                  <a:off x="5838897" y="142218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8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37" name="Прямоугольник 178"/>
                <p:cNvSpPr/>
                <p:nvPr/>
              </p:nvSpPr>
              <p:spPr>
                <a:xfrm>
                  <a:off x="5839962" y="141045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8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35" name="Прямоугольник 734"/>
                <p:cNvSpPr/>
                <p:nvPr/>
              </p:nvSpPr>
              <p:spPr>
                <a:xfrm>
                  <a:off x="5847380" y="1398942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4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585" name="Группа 1257"/>
            <p:cNvGrpSpPr>
              <a:grpSpLocks/>
            </p:cNvGrpSpPr>
            <p:nvPr/>
          </p:nvGrpSpPr>
          <p:grpSpPr bwMode="auto">
            <a:xfrm rot="1020518">
              <a:off x="4144646" y="4190818"/>
              <a:ext cx="601625" cy="168279"/>
              <a:chOff x="4972040" y="1988116"/>
              <a:chExt cx="530756" cy="169278"/>
            </a:xfrm>
          </p:grpSpPr>
          <p:grpSp>
            <p:nvGrpSpPr>
              <p:cNvPr id="58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30" name="Прямоугольник 180"/>
                <p:cNvSpPr/>
                <p:nvPr/>
              </p:nvSpPr>
              <p:spPr>
                <a:xfrm>
                  <a:off x="5772105" y="136520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3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8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28" name="Прямоугольник 178"/>
                <p:cNvSpPr/>
                <p:nvPr/>
              </p:nvSpPr>
              <p:spPr>
                <a:xfrm>
                  <a:off x="5796693" y="1384945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3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61" name="Прямоугольник 51"/>
            <p:cNvSpPr>
              <a:spLocks noChangeArrowheads="1"/>
            </p:cNvSpPr>
            <p:nvPr/>
          </p:nvSpPr>
          <p:spPr bwMode="auto">
            <a:xfrm rot="-1038396">
              <a:off x="3212729" y="3531029"/>
              <a:ext cx="5647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62" name="Прямоугольник 51"/>
            <p:cNvSpPr>
              <a:spLocks noChangeArrowheads="1"/>
            </p:cNvSpPr>
            <p:nvPr/>
          </p:nvSpPr>
          <p:spPr bwMode="auto">
            <a:xfrm rot="980547">
              <a:off x="3802694" y="3596403"/>
              <a:ext cx="5647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63" name="Прямоугольник 51"/>
            <p:cNvSpPr>
              <a:spLocks noChangeArrowheads="1"/>
            </p:cNvSpPr>
            <p:nvPr/>
          </p:nvSpPr>
          <p:spPr bwMode="auto">
            <a:xfrm rot="980547">
              <a:off x="3214810" y="4034350"/>
              <a:ext cx="1491641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90" name="Группа 1257"/>
            <p:cNvGrpSpPr>
              <a:grpSpLocks/>
            </p:cNvGrpSpPr>
            <p:nvPr/>
          </p:nvGrpSpPr>
          <p:grpSpPr bwMode="auto">
            <a:xfrm rot="-1038505">
              <a:off x="2411684" y="3851304"/>
              <a:ext cx="601625" cy="168279"/>
              <a:chOff x="4972040" y="1988116"/>
              <a:chExt cx="530756" cy="169278"/>
            </a:xfrm>
          </p:grpSpPr>
          <p:grpSp>
            <p:nvGrpSpPr>
              <p:cNvPr id="59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24" name="Прямоугольник 180"/>
                <p:cNvSpPr/>
                <p:nvPr/>
              </p:nvSpPr>
              <p:spPr>
                <a:xfrm>
                  <a:off x="5778334" y="1341618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3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22" name="Прямоугольник 178"/>
                <p:cNvSpPr/>
                <p:nvPr/>
              </p:nvSpPr>
              <p:spPr>
                <a:xfrm>
                  <a:off x="5783491" y="1358250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3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65" name="Прямоугольник 51"/>
            <p:cNvSpPr>
              <a:spLocks noChangeArrowheads="1"/>
            </p:cNvSpPr>
            <p:nvPr/>
          </p:nvSpPr>
          <p:spPr bwMode="auto">
            <a:xfrm rot="-1038396">
              <a:off x="2414360" y="3848625"/>
              <a:ext cx="56470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594" name="Группа 1257"/>
            <p:cNvGrpSpPr>
              <a:grpSpLocks/>
            </p:cNvGrpSpPr>
            <p:nvPr/>
          </p:nvGrpSpPr>
          <p:grpSpPr bwMode="auto">
            <a:xfrm rot="-9741012">
              <a:off x="3118719" y="4296540"/>
              <a:ext cx="911133" cy="168279"/>
              <a:chOff x="4972040" y="1988116"/>
              <a:chExt cx="803805" cy="169278"/>
            </a:xfrm>
          </p:grpSpPr>
          <p:grpSp>
            <p:nvGrpSpPr>
              <p:cNvPr id="59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18" name="Прямоугольник 180"/>
                <p:cNvSpPr/>
                <p:nvPr/>
              </p:nvSpPr>
              <p:spPr>
                <a:xfrm>
                  <a:off x="5830606" y="142158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2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16" name="Прямоугольник 178"/>
                <p:cNvSpPr/>
                <p:nvPr/>
              </p:nvSpPr>
              <p:spPr>
                <a:xfrm>
                  <a:off x="5821451" y="1411591"/>
                  <a:ext cx="168060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2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59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714" name="Прямоугольник 713"/>
                <p:cNvSpPr/>
                <p:nvPr/>
              </p:nvSpPr>
              <p:spPr>
                <a:xfrm>
                  <a:off x="5809276" y="1412768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2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01" name="Группа 1257"/>
            <p:cNvGrpSpPr>
              <a:grpSpLocks/>
            </p:cNvGrpSpPr>
            <p:nvPr/>
          </p:nvGrpSpPr>
          <p:grpSpPr bwMode="auto">
            <a:xfrm rot="1020518">
              <a:off x="4054801" y="4560708"/>
              <a:ext cx="601625" cy="168279"/>
              <a:chOff x="4972040" y="1988116"/>
              <a:chExt cx="530756" cy="169278"/>
            </a:xfrm>
          </p:grpSpPr>
          <p:grpSp>
            <p:nvGrpSpPr>
              <p:cNvPr id="60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09" name="Прямоугольник 180"/>
                <p:cNvSpPr/>
                <p:nvPr/>
              </p:nvSpPr>
              <p:spPr>
                <a:xfrm>
                  <a:off x="5763731" y="1369757"/>
                  <a:ext cx="183466" cy="13254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07" name="Прямоугольник 178"/>
                <p:cNvSpPr/>
                <p:nvPr/>
              </p:nvSpPr>
              <p:spPr>
                <a:xfrm>
                  <a:off x="5772754" y="137968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68" name="Прямоугольник 51"/>
            <p:cNvSpPr>
              <a:spLocks noChangeArrowheads="1"/>
            </p:cNvSpPr>
            <p:nvPr/>
          </p:nvSpPr>
          <p:spPr bwMode="auto">
            <a:xfrm rot="1067655">
              <a:off x="3105168" y="4390256"/>
              <a:ext cx="155051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04" name="Группа 1257"/>
            <p:cNvGrpSpPr>
              <a:grpSpLocks/>
            </p:cNvGrpSpPr>
            <p:nvPr/>
          </p:nvGrpSpPr>
          <p:grpSpPr bwMode="auto">
            <a:xfrm rot="6618208">
              <a:off x="2279219" y="4402879"/>
              <a:ext cx="911133" cy="168279"/>
              <a:chOff x="4972040" y="1988116"/>
              <a:chExt cx="803805" cy="169278"/>
            </a:xfrm>
          </p:grpSpPr>
          <p:grpSp>
            <p:nvGrpSpPr>
              <p:cNvPr id="60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703" name="Прямоугольник 180"/>
                <p:cNvSpPr/>
                <p:nvPr/>
              </p:nvSpPr>
              <p:spPr>
                <a:xfrm>
                  <a:off x="5778821" y="142271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1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0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701" name="Прямоугольник 178"/>
                <p:cNvSpPr/>
                <p:nvPr/>
              </p:nvSpPr>
              <p:spPr>
                <a:xfrm>
                  <a:off x="5780485" y="1427214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10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99" name="Прямоугольник 698"/>
                <p:cNvSpPr/>
                <p:nvPr/>
              </p:nvSpPr>
              <p:spPr>
                <a:xfrm>
                  <a:off x="5779826" y="140624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11" name="Группа 1257"/>
            <p:cNvGrpSpPr>
              <a:grpSpLocks/>
            </p:cNvGrpSpPr>
            <p:nvPr/>
          </p:nvGrpSpPr>
          <p:grpSpPr bwMode="auto">
            <a:xfrm rot="6618208">
              <a:off x="1948332" y="5272835"/>
              <a:ext cx="911133" cy="168279"/>
              <a:chOff x="4972040" y="1988116"/>
              <a:chExt cx="803805" cy="169278"/>
            </a:xfrm>
          </p:grpSpPr>
          <p:grpSp>
            <p:nvGrpSpPr>
              <p:cNvPr id="61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94" name="Прямоугольник 180"/>
                <p:cNvSpPr/>
                <p:nvPr/>
              </p:nvSpPr>
              <p:spPr>
                <a:xfrm>
                  <a:off x="5801369" y="1427790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0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1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92" name="Прямоугольник 178"/>
                <p:cNvSpPr/>
                <p:nvPr/>
              </p:nvSpPr>
              <p:spPr>
                <a:xfrm>
                  <a:off x="5802880" y="1428792"/>
                  <a:ext cx="168060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70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1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90" name="Прямоугольник 689"/>
                <p:cNvSpPr/>
                <p:nvPr/>
              </p:nvSpPr>
              <p:spPr>
                <a:xfrm>
                  <a:off x="5783157" y="142112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9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17" name="Группа 1257"/>
            <p:cNvGrpSpPr>
              <a:grpSpLocks/>
            </p:cNvGrpSpPr>
            <p:nvPr/>
          </p:nvGrpSpPr>
          <p:grpSpPr bwMode="auto">
            <a:xfrm rot="-10507818">
              <a:off x="1324440" y="5736959"/>
              <a:ext cx="911133" cy="168279"/>
              <a:chOff x="4972040" y="1988116"/>
              <a:chExt cx="803805" cy="169278"/>
            </a:xfrm>
          </p:grpSpPr>
          <p:grpSp>
            <p:nvGrpSpPr>
              <p:cNvPr id="61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85" name="Прямоугольник 180"/>
                <p:cNvSpPr/>
                <p:nvPr/>
              </p:nvSpPr>
              <p:spPr>
                <a:xfrm>
                  <a:off x="5829403" y="1397686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9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2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83" name="Прямоугольник 178"/>
                <p:cNvSpPr/>
                <p:nvPr/>
              </p:nvSpPr>
              <p:spPr>
                <a:xfrm>
                  <a:off x="5828930" y="139772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2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81" name="Прямоугольник 680"/>
                <p:cNvSpPr/>
                <p:nvPr/>
              </p:nvSpPr>
              <p:spPr>
                <a:xfrm>
                  <a:off x="5846073" y="140639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8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22" name="Группа 1257"/>
            <p:cNvGrpSpPr>
              <a:grpSpLocks/>
            </p:cNvGrpSpPr>
            <p:nvPr/>
          </p:nvGrpSpPr>
          <p:grpSpPr bwMode="auto">
            <a:xfrm rot="-10507818">
              <a:off x="1191325" y="6211625"/>
              <a:ext cx="911133" cy="168279"/>
              <a:chOff x="4972040" y="1988116"/>
              <a:chExt cx="803805" cy="169278"/>
            </a:xfrm>
          </p:grpSpPr>
          <p:grpSp>
            <p:nvGrpSpPr>
              <p:cNvPr id="62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76" name="Прямоугольник 180"/>
                <p:cNvSpPr/>
                <p:nvPr/>
              </p:nvSpPr>
              <p:spPr>
                <a:xfrm>
                  <a:off x="5849924" y="1407048"/>
                  <a:ext cx="182065" cy="132545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8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2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74" name="Прямоугольник 178"/>
                <p:cNvSpPr/>
                <p:nvPr/>
              </p:nvSpPr>
              <p:spPr>
                <a:xfrm>
                  <a:off x="5841931" y="139960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8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28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72" name="Прямоугольник 671"/>
                <p:cNvSpPr/>
                <p:nvPr/>
              </p:nvSpPr>
              <p:spPr>
                <a:xfrm>
                  <a:off x="5846280" y="140637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8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0" name="Группа 1257"/>
            <p:cNvGrpSpPr>
              <a:grpSpLocks/>
            </p:cNvGrpSpPr>
            <p:nvPr/>
          </p:nvGrpSpPr>
          <p:grpSpPr bwMode="auto">
            <a:xfrm rot="6618208">
              <a:off x="2350657" y="5425235"/>
              <a:ext cx="911133" cy="168279"/>
              <a:chOff x="4972040" y="1988116"/>
              <a:chExt cx="803805" cy="169278"/>
            </a:xfrm>
          </p:grpSpPr>
          <p:grpSp>
            <p:nvGrpSpPr>
              <p:cNvPr id="63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67" name="Прямоугольник 180"/>
                <p:cNvSpPr/>
                <p:nvPr/>
              </p:nvSpPr>
              <p:spPr>
                <a:xfrm>
                  <a:off x="5797735" y="141673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65" name="Прямоугольник 178"/>
                <p:cNvSpPr/>
                <p:nvPr/>
              </p:nvSpPr>
              <p:spPr>
                <a:xfrm>
                  <a:off x="5797933" y="1418290"/>
                  <a:ext cx="166659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63" name="Прямоугольник 662"/>
                <p:cNvSpPr/>
                <p:nvPr/>
              </p:nvSpPr>
              <p:spPr>
                <a:xfrm>
                  <a:off x="5779821" y="1406247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35" name="Группа 1257"/>
            <p:cNvGrpSpPr>
              <a:grpSpLocks/>
            </p:cNvGrpSpPr>
            <p:nvPr/>
          </p:nvGrpSpPr>
          <p:grpSpPr bwMode="auto">
            <a:xfrm rot="-10001489">
              <a:off x="2982206" y="4903210"/>
              <a:ext cx="911133" cy="168279"/>
              <a:chOff x="4972040" y="1988116"/>
              <a:chExt cx="803805" cy="169278"/>
            </a:xfrm>
          </p:grpSpPr>
          <p:grpSp>
            <p:nvGrpSpPr>
              <p:cNvPr id="63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58" name="Прямоугольник 180"/>
                <p:cNvSpPr/>
                <p:nvPr/>
              </p:nvSpPr>
              <p:spPr>
                <a:xfrm>
                  <a:off x="5834604" y="140410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6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3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56" name="Прямоугольник 178"/>
                <p:cNvSpPr/>
                <p:nvPr/>
              </p:nvSpPr>
              <p:spPr>
                <a:xfrm>
                  <a:off x="5817901" y="1410413"/>
                  <a:ext cx="168060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6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4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54" name="Прямоугольник 653"/>
                <p:cNvSpPr/>
                <p:nvPr/>
              </p:nvSpPr>
              <p:spPr>
                <a:xfrm>
                  <a:off x="5810897" y="1387824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6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42" name="Группа 1257"/>
            <p:cNvGrpSpPr>
              <a:grpSpLocks/>
            </p:cNvGrpSpPr>
            <p:nvPr/>
          </p:nvGrpSpPr>
          <p:grpSpPr bwMode="auto">
            <a:xfrm rot="-9169028">
              <a:off x="2764597" y="6148008"/>
              <a:ext cx="911133" cy="168279"/>
              <a:chOff x="4972040" y="1988116"/>
              <a:chExt cx="803805" cy="169278"/>
            </a:xfrm>
          </p:grpSpPr>
          <p:grpSp>
            <p:nvGrpSpPr>
              <p:cNvPr id="64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49" name="Прямоугольник 180"/>
                <p:cNvSpPr/>
                <p:nvPr/>
              </p:nvSpPr>
              <p:spPr>
                <a:xfrm>
                  <a:off x="5854762" y="137725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4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47" name="Прямоугольник 178"/>
                <p:cNvSpPr/>
                <p:nvPr/>
              </p:nvSpPr>
              <p:spPr>
                <a:xfrm>
                  <a:off x="5863170" y="138703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46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45" name="Прямоугольник 644"/>
                <p:cNvSpPr/>
                <p:nvPr/>
              </p:nvSpPr>
              <p:spPr>
                <a:xfrm>
                  <a:off x="5857647" y="138696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48" name="Группа 1257"/>
            <p:cNvGrpSpPr>
              <a:grpSpLocks/>
            </p:cNvGrpSpPr>
            <p:nvPr/>
          </p:nvGrpSpPr>
          <p:grpSpPr bwMode="auto">
            <a:xfrm rot="7005906">
              <a:off x="3367992" y="5843448"/>
              <a:ext cx="911133" cy="168279"/>
              <a:chOff x="4972040" y="1988116"/>
              <a:chExt cx="803805" cy="169278"/>
            </a:xfrm>
          </p:grpSpPr>
          <p:grpSp>
            <p:nvGrpSpPr>
              <p:cNvPr id="65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40" name="Прямоугольник 180"/>
                <p:cNvSpPr/>
                <p:nvPr/>
              </p:nvSpPr>
              <p:spPr>
                <a:xfrm>
                  <a:off x="5791766" y="1425421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4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5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38" name="Прямоугольник 178"/>
                <p:cNvSpPr/>
                <p:nvPr/>
              </p:nvSpPr>
              <p:spPr>
                <a:xfrm>
                  <a:off x="5800669" y="141776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4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52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36" name="Прямоугольник 635"/>
                <p:cNvSpPr/>
                <p:nvPr/>
              </p:nvSpPr>
              <p:spPr>
                <a:xfrm>
                  <a:off x="5802020" y="1393109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4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53" name="Группа 311"/>
            <p:cNvGrpSpPr>
              <a:grpSpLocks/>
            </p:cNvGrpSpPr>
            <p:nvPr/>
          </p:nvGrpSpPr>
          <p:grpSpPr bwMode="auto">
            <a:xfrm rot="1519379">
              <a:off x="4086735" y="5038688"/>
              <a:ext cx="263320" cy="168278"/>
              <a:chOff x="5785908" y="1370575"/>
              <a:chExt cx="232302" cy="169277"/>
            </a:xfrm>
          </p:grpSpPr>
          <p:sp>
            <p:nvSpPr>
              <p:cNvPr id="631" name="Прямоугольник 180"/>
              <p:cNvSpPr/>
              <p:nvPr/>
            </p:nvSpPr>
            <p:spPr>
              <a:xfrm>
                <a:off x="5793930" y="1385418"/>
                <a:ext cx="1806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639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655" name="Группа 312"/>
            <p:cNvGrpSpPr>
              <a:grpSpLocks/>
            </p:cNvGrpSpPr>
            <p:nvPr/>
          </p:nvGrpSpPr>
          <p:grpSpPr bwMode="auto">
            <a:xfrm rot="7026900">
              <a:off x="4008744" y="5244561"/>
              <a:ext cx="263320" cy="168278"/>
              <a:chOff x="5785910" y="1370574"/>
              <a:chExt cx="232302" cy="169277"/>
            </a:xfrm>
          </p:grpSpPr>
          <p:sp>
            <p:nvSpPr>
              <p:cNvPr id="629" name="Прямоугольник 178"/>
              <p:cNvSpPr/>
              <p:nvPr/>
            </p:nvSpPr>
            <p:spPr>
              <a:xfrm>
                <a:off x="5797634" y="1408911"/>
                <a:ext cx="187667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637" name="TextBox 939"/>
              <p:cNvSpPr txBox="1">
                <a:spLocks noChangeArrowheads="1"/>
              </p:cNvSpPr>
              <p:nvPr/>
            </p:nvSpPr>
            <p:spPr bwMode="auto">
              <a:xfrm>
                <a:off x="5785910" y="1370574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46379" name="Прямоугольник 51"/>
            <p:cNvSpPr>
              <a:spLocks noChangeArrowheads="1"/>
            </p:cNvSpPr>
            <p:nvPr/>
          </p:nvSpPr>
          <p:spPr bwMode="auto">
            <a:xfrm rot="-4123887">
              <a:off x="1698540" y="4807064"/>
              <a:ext cx="1764691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0" name="Прямоугольник 51"/>
            <p:cNvSpPr>
              <a:spLocks noChangeArrowheads="1"/>
            </p:cNvSpPr>
            <p:nvPr/>
          </p:nvSpPr>
          <p:spPr bwMode="auto">
            <a:xfrm rot="-4073041">
              <a:off x="2406491" y="5432899"/>
              <a:ext cx="8355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1" name="Прямоугольник 51"/>
            <p:cNvSpPr>
              <a:spLocks noChangeArrowheads="1"/>
            </p:cNvSpPr>
            <p:nvPr/>
          </p:nvSpPr>
          <p:spPr bwMode="auto">
            <a:xfrm rot="728818">
              <a:off x="2980361" y="4896515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2" name="Прямоугольник 51"/>
            <p:cNvSpPr>
              <a:spLocks noChangeArrowheads="1"/>
            </p:cNvSpPr>
            <p:nvPr/>
          </p:nvSpPr>
          <p:spPr bwMode="auto">
            <a:xfrm rot="1698404">
              <a:off x="2766049" y="6146467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3" name="Прямоугольник 51"/>
            <p:cNvSpPr>
              <a:spLocks noChangeArrowheads="1"/>
            </p:cNvSpPr>
            <p:nvPr/>
          </p:nvSpPr>
          <p:spPr bwMode="auto">
            <a:xfrm rot="6984813">
              <a:off x="3367756" y="5796322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4" name="Прямоугольник 51"/>
            <p:cNvSpPr>
              <a:spLocks noChangeArrowheads="1"/>
            </p:cNvSpPr>
            <p:nvPr/>
          </p:nvSpPr>
          <p:spPr bwMode="auto">
            <a:xfrm rot="6984813">
              <a:off x="3908136" y="5123569"/>
              <a:ext cx="447017" cy="228535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5" name="Прямоугольник 51"/>
            <p:cNvSpPr>
              <a:spLocks noChangeArrowheads="1"/>
            </p:cNvSpPr>
            <p:nvPr/>
          </p:nvSpPr>
          <p:spPr bwMode="auto">
            <a:xfrm rot="288616">
              <a:off x="1321938" y="5734668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86" name="Прямоугольник 51"/>
            <p:cNvSpPr>
              <a:spLocks noChangeArrowheads="1"/>
            </p:cNvSpPr>
            <p:nvPr/>
          </p:nvSpPr>
          <p:spPr bwMode="auto">
            <a:xfrm rot="288616">
              <a:off x="1191762" y="6211608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57" name="Группа 1257"/>
            <p:cNvGrpSpPr>
              <a:grpSpLocks/>
            </p:cNvGrpSpPr>
            <p:nvPr/>
          </p:nvGrpSpPr>
          <p:grpSpPr bwMode="auto">
            <a:xfrm rot="-3993253">
              <a:off x="1343725" y="6765363"/>
              <a:ext cx="911133" cy="168279"/>
              <a:chOff x="4972040" y="1988116"/>
              <a:chExt cx="803805" cy="169278"/>
            </a:xfrm>
          </p:grpSpPr>
          <p:grpSp>
            <p:nvGrpSpPr>
              <p:cNvPr id="659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27" name="Прямоугольник 180"/>
                <p:cNvSpPr/>
                <p:nvPr/>
              </p:nvSpPr>
              <p:spPr>
                <a:xfrm>
                  <a:off x="5810276" y="1342510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3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25" name="Прямоугольник 178"/>
                <p:cNvSpPr/>
                <p:nvPr/>
              </p:nvSpPr>
              <p:spPr>
                <a:xfrm>
                  <a:off x="5825489" y="134474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23" name="Прямоугольник 622"/>
                <p:cNvSpPr/>
                <p:nvPr/>
              </p:nvSpPr>
              <p:spPr>
                <a:xfrm>
                  <a:off x="5825664" y="134853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62" name="Группа 1257"/>
            <p:cNvGrpSpPr>
              <a:grpSpLocks/>
            </p:cNvGrpSpPr>
            <p:nvPr/>
          </p:nvGrpSpPr>
          <p:grpSpPr bwMode="auto">
            <a:xfrm rot="-3993253">
              <a:off x="1900565" y="6668094"/>
              <a:ext cx="911133" cy="168279"/>
              <a:chOff x="4972040" y="1988116"/>
              <a:chExt cx="803805" cy="169278"/>
            </a:xfrm>
          </p:grpSpPr>
          <p:grpSp>
            <p:nvGrpSpPr>
              <p:cNvPr id="66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18" name="Прямоугольник 180"/>
                <p:cNvSpPr/>
                <p:nvPr/>
              </p:nvSpPr>
              <p:spPr>
                <a:xfrm>
                  <a:off x="5823293" y="1341703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2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16" name="Прямоугольник 178"/>
                <p:cNvSpPr/>
                <p:nvPr/>
              </p:nvSpPr>
              <p:spPr>
                <a:xfrm>
                  <a:off x="5835875" y="1340376"/>
                  <a:ext cx="1862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2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68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14" name="Прямоугольник 613"/>
                <p:cNvSpPr/>
                <p:nvPr/>
              </p:nvSpPr>
              <p:spPr>
                <a:xfrm>
                  <a:off x="5847347" y="1338571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2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69" name="Группа 1257"/>
            <p:cNvGrpSpPr>
              <a:grpSpLocks/>
            </p:cNvGrpSpPr>
            <p:nvPr/>
          </p:nvGrpSpPr>
          <p:grpSpPr bwMode="auto">
            <a:xfrm rot="1523956">
              <a:off x="2497216" y="6559507"/>
              <a:ext cx="911133" cy="168279"/>
              <a:chOff x="4972040" y="1988116"/>
              <a:chExt cx="803805" cy="169278"/>
            </a:xfrm>
          </p:grpSpPr>
          <p:grpSp>
            <p:nvGrpSpPr>
              <p:cNvPr id="67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09" name="Прямоугольник 180"/>
                <p:cNvSpPr/>
                <p:nvPr/>
              </p:nvSpPr>
              <p:spPr>
                <a:xfrm>
                  <a:off x="5773479" y="1382153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1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1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607" name="Прямоугольник 178"/>
                <p:cNvSpPr/>
                <p:nvPr/>
              </p:nvSpPr>
              <p:spPr>
                <a:xfrm>
                  <a:off x="5780513" y="136778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1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605" name="Прямоугольник 604"/>
                <p:cNvSpPr/>
                <p:nvPr/>
              </p:nvSpPr>
              <p:spPr>
                <a:xfrm>
                  <a:off x="5778526" y="137835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1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90" name="Прямоугольник 51"/>
            <p:cNvSpPr>
              <a:spLocks noChangeArrowheads="1"/>
            </p:cNvSpPr>
            <p:nvPr/>
          </p:nvSpPr>
          <p:spPr bwMode="auto">
            <a:xfrm rot="1446674">
              <a:off x="2490637" y="6553182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91" name="Прямоугольник 51"/>
            <p:cNvSpPr>
              <a:spLocks noChangeArrowheads="1"/>
            </p:cNvSpPr>
            <p:nvPr/>
          </p:nvSpPr>
          <p:spPr bwMode="auto">
            <a:xfrm rot="6782760">
              <a:off x="1868370" y="6686532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392" name="Прямоугольник 51"/>
            <p:cNvSpPr>
              <a:spLocks noChangeArrowheads="1"/>
            </p:cNvSpPr>
            <p:nvPr/>
          </p:nvSpPr>
          <p:spPr bwMode="auto">
            <a:xfrm rot="6782760">
              <a:off x="1323854" y="6778895"/>
              <a:ext cx="93086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675" name="Группа 1257"/>
            <p:cNvGrpSpPr>
              <a:grpSpLocks/>
            </p:cNvGrpSpPr>
            <p:nvPr/>
          </p:nvGrpSpPr>
          <p:grpSpPr bwMode="auto">
            <a:xfrm rot="7180720">
              <a:off x="3815011" y="6072884"/>
              <a:ext cx="911133" cy="168279"/>
              <a:chOff x="4972040" y="1988116"/>
              <a:chExt cx="803805" cy="169278"/>
            </a:xfrm>
          </p:grpSpPr>
          <p:grpSp>
            <p:nvGrpSpPr>
              <p:cNvPr id="67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600" name="Прямоугольник 180"/>
                <p:cNvSpPr/>
                <p:nvPr/>
              </p:nvSpPr>
              <p:spPr>
                <a:xfrm>
                  <a:off x="5782666" y="142568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0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8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98" name="Прямоугольник 178"/>
                <p:cNvSpPr/>
                <p:nvPr/>
              </p:nvSpPr>
              <p:spPr>
                <a:xfrm>
                  <a:off x="5782979" y="144291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0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7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96" name="Прямоугольник 595"/>
                <p:cNvSpPr/>
                <p:nvPr/>
              </p:nvSpPr>
              <p:spPr>
                <a:xfrm>
                  <a:off x="5801246" y="1435577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60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80" name="Группа 1257"/>
            <p:cNvGrpSpPr>
              <a:grpSpLocks/>
            </p:cNvGrpSpPr>
            <p:nvPr/>
          </p:nvGrpSpPr>
          <p:grpSpPr bwMode="auto">
            <a:xfrm rot="7180720">
              <a:off x="4219392" y="5361889"/>
              <a:ext cx="911133" cy="168279"/>
              <a:chOff x="4972040" y="1988116"/>
              <a:chExt cx="803805" cy="169278"/>
            </a:xfrm>
          </p:grpSpPr>
          <p:grpSp>
            <p:nvGrpSpPr>
              <p:cNvPr id="68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91" name="Прямоугольник 180"/>
                <p:cNvSpPr/>
                <p:nvPr/>
              </p:nvSpPr>
              <p:spPr>
                <a:xfrm>
                  <a:off x="5792407" y="1403245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9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84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89" name="Прямоугольник 178"/>
                <p:cNvSpPr/>
                <p:nvPr/>
              </p:nvSpPr>
              <p:spPr>
                <a:xfrm>
                  <a:off x="5793321" y="1421467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9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86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87" name="Прямоугольник 586"/>
                <p:cNvSpPr/>
                <p:nvPr/>
              </p:nvSpPr>
              <p:spPr>
                <a:xfrm>
                  <a:off x="5806645" y="1424218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9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87" name="Группа 1257"/>
            <p:cNvGrpSpPr>
              <a:grpSpLocks/>
            </p:cNvGrpSpPr>
            <p:nvPr/>
          </p:nvGrpSpPr>
          <p:grpSpPr bwMode="auto">
            <a:xfrm rot="10800000">
              <a:off x="5124456" y="5239609"/>
              <a:ext cx="601625" cy="168279"/>
              <a:chOff x="4972040" y="1988116"/>
              <a:chExt cx="530756" cy="169278"/>
            </a:xfrm>
          </p:grpSpPr>
          <p:grpSp>
            <p:nvGrpSpPr>
              <p:cNvPr id="68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82" name="Прямоугольник 180"/>
                <p:cNvSpPr/>
                <p:nvPr/>
              </p:nvSpPr>
              <p:spPr>
                <a:xfrm>
                  <a:off x="5841900" y="138421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9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8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80" name="Прямоугольник 178"/>
                <p:cNvSpPr/>
                <p:nvPr/>
              </p:nvSpPr>
              <p:spPr>
                <a:xfrm>
                  <a:off x="5840353" y="1384218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8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91" name="Группа 1257"/>
            <p:cNvGrpSpPr>
              <a:grpSpLocks/>
            </p:cNvGrpSpPr>
            <p:nvPr/>
          </p:nvGrpSpPr>
          <p:grpSpPr bwMode="auto">
            <a:xfrm rot="-9590099">
              <a:off x="5646564" y="5285301"/>
              <a:ext cx="911133" cy="168279"/>
              <a:chOff x="4972040" y="1988116"/>
              <a:chExt cx="803805" cy="169278"/>
            </a:xfrm>
          </p:grpSpPr>
          <p:grpSp>
            <p:nvGrpSpPr>
              <p:cNvPr id="693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76" name="Прямоугольник 180"/>
                <p:cNvSpPr/>
                <p:nvPr/>
              </p:nvSpPr>
              <p:spPr>
                <a:xfrm>
                  <a:off x="5845002" y="140366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8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74" name="Прямоугольник 178"/>
                <p:cNvSpPr/>
                <p:nvPr/>
              </p:nvSpPr>
              <p:spPr>
                <a:xfrm>
                  <a:off x="5855728" y="1414285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8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696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72" name="Прямоугольник 571"/>
                <p:cNvSpPr/>
                <p:nvPr/>
              </p:nvSpPr>
              <p:spPr>
                <a:xfrm>
                  <a:off x="5828517" y="141312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8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697" name="Группа 1257"/>
            <p:cNvGrpSpPr>
              <a:grpSpLocks/>
            </p:cNvGrpSpPr>
            <p:nvPr/>
          </p:nvGrpSpPr>
          <p:grpSpPr bwMode="auto">
            <a:xfrm rot="-3306896">
              <a:off x="5774741" y="5884415"/>
              <a:ext cx="911133" cy="168279"/>
              <a:chOff x="4972040" y="1988116"/>
              <a:chExt cx="803805" cy="169278"/>
            </a:xfrm>
          </p:grpSpPr>
          <p:grpSp>
            <p:nvGrpSpPr>
              <p:cNvPr id="69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67" name="Прямоугольник 180"/>
                <p:cNvSpPr/>
                <p:nvPr/>
              </p:nvSpPr>
              <p:spPr>
                <a:xfrm>
                  <a:off x="5829499" y="1362510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7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65" name="Прямоугольник 178"/>
                <p:cNvSpPr/>
                <p:nvPr/>
              </p:nvSpPr>
              <p:spPr>
                <a:xfrm>
                  <a:off x="5817156" y="137783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7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2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63" name="Прямоугольник 562"/>
                <p:cNvSpPr/>
                <p:nvPr/>
              </p:nvSpPr>
              <p:spPr>
                <a:xfrm>
                  <a:off x="5817081" y="1354939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704" name="Группа 1257"/>
            <p:cNvGrpSpPr>
              <a:grpSpLocks/>
            </p:cNvGrpSpPr>
            <p:nvPr/>
          </p:nvGrpSpPr>
          <p:grpSpPr bwMode="auto">
            <a:xfrm>
              <a:off x="5022261" y="6300795"/>
              <a:ext cx="911133" cy="168279"/>
              <a:chOff x="4972040" y="1988116"/>
              <a:chExt cx="803805" cy="169278"/>
            </a:xfrm>
          </p:grpSpPr>
          <p:grpSp>
            <p:nvGrpSpPr>
              <p:cNvPr id="70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58" name="Прямоугольник 180"/>
                <p:cNvSpPr/>
                <p:nvPr/>
              </p:nvSpPr>
              <p:spPr>
                <a:xfrm>
                  <a:off x="5804635" y="1386536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6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56" name="Прямоугольник 178"/>
                <p:cNvSpPr/>
                <p:nvPr/>
              </p:nvSpPr>
              <p:spPr>
                <a:xfrm>
                  <a:off x="5804488" y="1388133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6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08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54" name="Прямоугольник 553"/>
                <p:cNvSpPr/>
                <p:nvPr/>
              </p:nvSpPr>
              <p:spPr>
                <a:xfrm>
                  <a:off x="5803133" y="1386536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6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399" name="Прямоугольник 51"/>
            <p:cNvSpPr>
              <a:spLocks noChangeArrowheads="1"/>
            </p:cNvSpPr>
            <p:nvPr/>
          </p:nvSpPr>
          <p:spPr bwMode="auto">
            <a:xfrm rot="-9509673">
              <a:off x="5666968" y="5272644"/>
              <a:ext cx="888611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00" name="Прямоугольник 51"/>
            <p:cNvSpPr>
              <a:spLocks noChangeArrowheads="1"/>
            </p:cNvSpPr>
            <p:nvPr/>
          </p:nvSpPr>
          <p:spPr bwMode="auto">
            <a:xfrm rot="-3664307">
              <a:off x="3641714" y="5711685"/>
              <a:ext cx="166515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01" name="Прямоугольник 51"/>
            <p:cNvSpPr>
              <a:spLocks noChangeArrowheads="1"/>
            </p:cNvSpPr>
            <p:nvPr/>
          </p:nvSpPr>
          <p:spPr bwMode="auto">
            <a:xfrm rot="10800000">
              <a:off x="5114915" y="5229228"/>
              <a:ext cx="60286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02" name="Прямоугольник 51"/>
            <p:cNvSpPr>
              <a:spLocks noChangeArrowheads="1"/>
            </p:cNvSpPr>
            <p:nvPr/>
          </p:nvSpPr>
          <p:spPr bwMode="auto">
            <a:xfrm rot="10800000">
              <a:off x="5043478" y="6294769"/>
              <a:ext cx="88384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03" name="Прямоугольник 51"/>
            <p:cNvSpPr>
              <a:spLocks noChangeArrowheads="1"/>
            </p:cNvSpPr>
            <p:nvPr/>
          </p:nvSpPr>
          <p:spPr bwMode="auto">
            <a:xfrm rot="7424177">
              <a:off x="5781204" y="5888361"/>
              <a:ext cx="88384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10" name="Группа 1257"/>
            <p:cNvGrpSpPr>
              <a:grpSpLocks/>
            </p:cNvGrpSpPr>
            <p:nvPr/>
          </p:nvGrpSpPr>
          <p:grpSpPr bwMode="auto">
            <a:xfrm rot="-3306896">
              <a:off x="6187164" y="6036815"/>
              <a:ext cx="911133" cy="168279"/>
              <a:chOff x="4972040" y="1988116"/>
              <a:chExt cx="803805" cy="169278"/>
            </a:xfrm>
          </p:grpSpPr>
          <p:grpSp>
            <p:nvGrpSpPr>
              <p:cNvPr id="71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49" name="Прямоугольник 180"/>
                <p:cNvSpPr/>
                <p:nvPr/>
              </p:nvSpPr>
              <p:spPr>
                <a:xfrm>
                  <a:off x="5817977" y="1346208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1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47" name="Прямоугольник 178"/>
                <p:cNvSpPr/>
                <p:nvPr/>
              </p:nvSpPr>
              <p:spPr>
                <a:xfrm>
                  <a:off x="5824614" y="134561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1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45" name="Прямоугольник 544"/>
                <p:cNvSpPr/>
                <p:nvPr/>
              </p:nvSpPr>
              <p:spPr>
                <a:xfrm>
                  <a:off x="5805462" y="134177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05" name="Прямоугольник 51"/>
            <p:cNvSpPr>
              <a:spLocks noChangeArrowheads="1"/>
            </p:cNvSpPr>
            <p:nvPr/>
          </p:nvSpPr>
          <p:spPr bwMode="auto">
            <a:xfrm rot="7424177">
              <a:off x="6188935" y="6040761"/>
              <a:ext cx="883847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15" name="Группа 311"/>
            <p:cNvGrpSpPr>
              <a:grpSpLocks/>
            </p:cNvGrpSpPr>
            <p:nvPr/>
          </p:nvGrpSpPr>
          <p:grpSpPr bwMode="auto">
            <a:xfrm rot="-196384">
              <a:off x="5489517" y="6703918"/>
              <a:ext cx="263320" cy="168278"/>
              <a:chOff x="5785908" y="1370575"/>
              <a:chExt cx="232302" cy="169277"/>
            </a:xfrm>
          </p:grpSpPr>
          <p:sp>
            <p:nvSpPr>
              <p:cNvPr id="540" name="Прямоугольник 180"/>
              <p:cNvSpPr/>
              <p:nvPr/>
            </p:nvSpPr>
            <p:spPr>
              <a:xfrm>
                <a:off x="5788272" y="1369204"/>
                <a:ext cx="1834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548" name="TextBox 939"/>
              <p:cNvSpPr txBox="1">
                <a:spLocks noChangeArrowheads="1"/>
              </p:cNvSpPr>
              <p:nvPr/>
            </p:nvSpPr>
            <p:spPr bwMode="auto">
              <a:xfrm>
                <a:off x="5785908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23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17" name="Группа 312"/>
            <p:cNvGrpSpPr>
              <a:grpSpLocks/>
            </p:cNvGrpSpPr>
            <p:nvPr/>
          </p:nvGrpSpPr>
          <p:grpSpPr bwMode="auto">
            <a:xfrm rot="-196384">
              <a:off x="5827271" y="6684602"/>
              <a:ext cx="263320" cy="168278"/>
              <a:chOff x="5785910" y="1370574"/>
              <a:chExt cx="232302" cy="169277"/>
            </a:xfrm>
          </p:grpSpPr>
          <p:sp>
            <p:nvSpPr>
              <p:cNvPr id="538" name="Прямоугольник 178"/>
              <p:cNvSpPr/>
              <p:nvPr/>
            </p:nvSpPr>
            <p:spPr>
              <a:xfrm>
                <a:off x="5804500" y="1388032"/>
                <a:ext cx="1806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546" name="TextBox 939"/>
              <p:cNvSpPr txBox="1">
                <a:spLocks noChangeArrowheads="1"/>
              </p:cNvSpPr>
              <p:nvPr/>
            </p:nvSpPr>
            <p:spPr bwMode="auto">
              <a:xfrm>
                <a:off x="5785910" y="1370574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21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19" name="Группа 315"/>
            <p:cNvGrpSpPr>
              <a:grpSpLocks/>
            </p:cNvGrpSpPr>
            <p:nvPr/>
          </p:nvGrpSpPr>
          <p:grpSpPr bwMode="auto">
            <a:xfrm rot="-2455244">
              <a:off x="6136274" y="6593930"/>
              <a:ext cx="263320" cy="168278"/>
              <a:chOff x="5785907" y="1370575"/>
              <a:chExt cx="232302" cy="169277"/>
            </a:xfrm>
          </p:grpSpPr>
          <p:sp>
            <p:nvSpPr>
              <p:cNvPr id="536" name="Прямоугольник 535"/>
              <p:cNvSpPr/>
              <p:nvPr/>
            </p:nvSpPr>
            <p:spPr>
              <a:xfrm>
                <a:off x="5792369" y="1373231"/>
                <a:ext cx="1834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544" name="TextBox 939"/>
              <p:cNvSpPr txBox="1">
                <a:spLocks noChangeArrowheads="1"/>
              </p:cNvSpPr>
              <p:nvPr/>
            </p:nvSpPr>
            <p:spPr bwMode="auto">
              <a:xfrm>
                <a:off x="5785907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grpSp>
          <p:nvGrpSpPr>
            <p:cNvPr id="720" name="Группа 1257"/>
            <p:cNvGrpSpPr>
              <a:grpSpLocks/>
            </p:cNvGrpSpPr>
            <p:nvPr/>
          </p:nvGrpSpPr>
          <p:grpSpPr bwMode="auto">
            <a:xfrm rot="-259330">
              <a:off x="4560973" y="6696085"/>
              <a:ext cx="911133" cy="168279"/>
              <a:chOff x="4972040" y="1988116"/>
              <a:chExt cx="803805" cy="169278"/>
            </a:xfrm>
          </p:grpSpPr>
          <p:grpSp>
            <p:nvGrpSpPr>
              <p:cNvPr id="72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34" name="Прямоугольник 180"/>
                <p:cNvSpPr/>
                <p:nvPr/>
              </p:nvSpPr>
              <p:spPr>
                <a:xfrm>
                  <a:off x="5782317" y="136423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42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2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32" name="Прямоугольник 178"/>
                <p:cNvSpPr/>
                <p:nvPr/>
              </p:nvSpPr>
              <p:spPr>
                <a:xfrm>
                  <a:off x="5771838" y="1363487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4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25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30" name="Прямоугольник 529"/>
                <p:cNvSpPr/>
                <p:nvPr/>
              </p:nvSpPr>
              <p:spPr>
                <a:xfrm>
                  <a:off x="5781492" y="135736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3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10" name="Прямоугольник 51"/>
            <p:cNvSpPr>
              <a:spLocks noChangeArrowheads="1"/>
            </p:cNvSpPr>
            <p:nvPr/>
          </p:nvSpPr>
          <p:spPr bwMode="auto">
            <a:xfrm rot="10630857">
              <a:off x="5484619" y="6685732"/>
              <a:ext cx="632342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11" name="Прямоугольник 51"/>
            <p:cNvSpPr>
              <a:spLocks noChangeArrowheads="1"/>
            </p:cNvSpPr>
            <p:nvPr/>
          </p:nvSpPr>
          <p:spPr bwMode="auto">
            <a:xfrm rot="8519163">
              <a:off x="6124894" y="6602547"/>
              <a:ext cx="253456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12" name="Прямоугольник 51"/>
            <p:cNvSpPr>
              <a:spLocks noChangeArrowheads="1"/>
            </p:cNvSpPr>
            <p:nvPr/>
          </p:nvSpPr>
          <p:spPr bwMode="auto">
            <a:xfrm rot="10630857">
              <a:off x="4549774" y="6704330"/>
              <a:ext cx="92498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26" name="Группа 1257"/>
            <p:cNvGrpSpPr>
              <a:grpSpLocks/>
            </p:cNvGrpSpPr>
            <p:nvPr/>
          </p:nvGrpSpPr>
          <p:grpSpPr bwMode="auto">
            <a:xfrm rot="10454738">
              <a:off x="3829033" y="6817162"/>
              <a:ext cx="601625" cy="168279"/>
              <a:chOff x="4972040" y="1988116"/>
              <a:chExt cx="530756" cy="169278"/>
            </a:xfrm>
          </p:grpSpPr>
          <p:grpSp>
            <p:nvGrpSpPr>
              <p:cNvPr id="727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25" name="Прямоугольник 180"/>
                <p:cNvSpPr/>
                <p:nvPr/>
              </p:nvSpPr>
              <p:spPr>
                <a:xfrm>
                  <a:off x="5804228" y="1409258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3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29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23" name="Прямоугольник 178"/>
                <p:cNvSpPr/>
                <p:nvPr/>
              </p:nvSpPr>
              <p:spPr>
                <a:xfrm>
                  <a:off x="5801207" y="141110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3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14" name="Прямоугольник 51"/>
            <p:cNvSpPr>
              <a:spLocks noChangeArrowheads="1"/>
            </p:cNvSpPr>
            <p:nvPr/>
          </p:nvSpPr>
          <p:spPr bwMode="auto">
            <a:xfrm rot="10386343">
              <a:off x="3824198" y="6813009"/>
              <a:ext cx="646869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31" name="Группа 1257"/>
            <p:cNvGrpSpPr>
              <a:grpSpLocks/>
            </p:cNvGrpSpPr>
            <p:nvPr/>
          </p:nvGrpSpPr>
          <p:grpSpPr bwMode="auto">
            <a:xfrm rot="7983370">
              <a:off x="3000963" y="7255099"/>
              <a:ext cx="911133" cy="168279"/>
              <a:chOff x="4972040" y="1988116"/>
              <a:chExt cx="803805" cy="169278"/>
            </a:xfrm>
          </p:grpSpPr>
          <p:grpSp>
            <p:nvGrpSpPr>
              <p:cNvPr id="73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19" name="Прямоугольник 180"/>
                <p:cNvSpPr/>
                <p:nvPr/>
              </p:nvSpPr>
              <p:spPr>
                <a:xfrm>
                  <a:off x="5799316" y="143479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2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3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17" name="Прямоугольник 178"/>
                <p:cNvSpPr/>
                <p:nvPr/>
              </p:nvSpPr>
              <p:spPr>
                <a:xfrm>
                  <a:off x="5805769" y="1444340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2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3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15" name="Прямоугольник 514"/>
                <p:cNvSpPr/>
                <p:nvPr/>
              </p:nvSpPr>
              <p:spPr>
                <a:xfrm>
                  <a:off x="5816452" y="143272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2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16" name="Прямоугольник 51"/>
            <p:cNvSpPr>
              <a:spLocks noChangeArrowheads="1"/>
            </p:cNvSpPr>
            <p:nvPr/>
          </p:nvSpPr>
          <p:spPr bwMode="auto">
            <a:xfrm rot="-2781338">
              <a:off x="2988722" y="7242539"/>
              <a:ext cx="95830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36" name="Группа 1257"/>
            <p:cNvGrpSpPr>
              <a:grpSpLocks/>
            </p:cNvGrpSpPr>
            <p:nvPr/>
          </p:nvGrpSpPr>
          <p:grpSpPr bwMode="auto">
            <a:xfrm rot="7983370">
              <a:off x="2394548" y="7203611"/>
              <a:ext cx="911133" cy="168279"/>
              <a:chOff x="4972040" y="1988116"/>
              <a:chExt cx="803805" cy="169278"/>
            </a:xfrm>
          </p:grpSpPr>
          <p:grpSp>
            <p:nvGrpSpPr>
              <p:cNvPr id="738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10" name="Прямоугольник 180"/>
                <p:cNvSpPr/>
                <p:nvPr/>
              </p:nvSpPr>
              <p:spPr>
                <a:xfrm>
                  <a:off x="5803926" y="142771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1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0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508" name="Прямоугольник 178"/>
                <p:cNvSpPr/>
                <p:nvPr/>
              </p:nvSpPr>
              <p:spPr>
                <a:xfrm>
                  <a:off x="5817408" y="1434139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1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1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506" name="Прямоугольник 505"/>
                <p:cNvSpPr/>
                <p:nvPr/>
              </p:nvSpPr>
              <p:spPr>
                <a:xfrm>
                  <a:off x="5824186" y="1427428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14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18" name="Прямоугольник 51"/>
            <p:cNvSpPr>
              <a:spLocks noChangeArrowheads="1"/>
            </p:cNvSpPr>
            <p:nvPr/>
          </p:nvSpPr>
          <p:spPr bwMode="auto">
            <a:xfrm rot="-2781338">
              <a:off x="2382307" y="7191051"/>
              <a:ext cx="95830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42" name="Группа 1257"/>
            <p:cNvGrpSpPr>
              <a:grpSpLocks/>
            </p:cNvGrpSpPr>
            <p:nvPr/>
          </p:nvGrpSpPr>
          <p:grpSpPr bwMode="auto">
            <a:xfrm rot="7983370">
              <a:off x="2329426" y="7957095"/>
              <a:ext cx="911133" cy="168279"/>
              <a:chOff x="4972040" y="1988116"/>
              <a:chExt cx="803805" cy="169278"/>
            </a:xfrm>
          </p:grpSpPr>
          <p:grpSp>
            <p:nvGrpSpPr>
              <p:cNvPr id="744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501" name="Прямоугольник 180"/>
                <p:cNvSpPr/>
                <p:nvPr/>
              </p:nvSpPr>
              <p:spPr>
                <a:xfrm>
                  <a:off x="5792267" y="1437106"/>
                  <a:ext cx="1876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0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99" name="Прямоугольник 178"/>
                <p:cNvSpPr/>
                <p:nvPr/>
              </p:nvSpPr>
              <p:spPr>
                <a:xfrm>
                  <a:off x="5805400" y="1456373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0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47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97" name="Прямоугольник 496"/>
                <p:cNvSpPr/>
                <p:nvPr/>
              </p:nvSpPr>
              <p:spPr>
                <a:xfrm>
                  <a:off x="5807235" y="142865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0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20" name="Прямоугольник 51"/>
            <p:cNvSpPr>
              <a:spLocks noChangeArrowheads="1"/>
            </p:cNvSpPr>
            <p:nvPr/>
          </p:nvSpPr>
          <p:spPr bwMode="auto">
            <a:xfrm rot="-2781338">
              <a:off x="2317185" y="7944535"/>
              <a:ext cx="958308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48" name="Группа 1257"/>
            <p:cNvGrpSpPr>
              <a:grpSpLocks/>
            </p:cNvGrpSpPr>
            <p:nvPr/>
          </p:nvGrpSpPr>
          <p:grpSpPr bwMode="auto">
            <a:xfrm rot="7983370">
              <a:off x="1727791" y="7894176"/>
              <a:ext cx="911133" cy="168279"/>
              <a:chOff x="4972040" y="1988116"/>
              <a:chExt cx="803805" cy="169278"/>
            </a:xfrm>
          </p:grpSpPr>
          <p:grpSp>
            <p:nvGrpSpPr>
              <p:cNvPr id="750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92" name="Прямоугольник 180"/>
                <p:cNvSpPr/>
                <p:nvPr/>
              </p:nvSpPr>
              <p:spPr>
                <a:xfrm>
                  <a:off x="5803921" y="1427713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500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90" name="Прямоугольник 178"/>
                <p:cNvSpPr/>
                <p:nvPr/>
              </p:nvSpPr>
              <p:spPr>
                <a:xfrm>
                  <a:off x="5817402" y="1434135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98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88" name="Прямоугольник 487"/>
                <p:cNvSpPr/>
                <p:nvPr/>
              </p:nvSpPr>
              <p:spPr>
                <a:xfrm>
                  <a:off x="5824180" y="1427424"/>
                  <a:ext cx="1806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96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22" name="Прямоугольник 51"/>
            <p:cNvSpPr>
              <a:spLocks noChangeArrowheads="1"/>
            </p:cNvSpPr>
            <p:nvPr/>
          </p:nvSpPr>
          <p:spPr bwMode="auto">
            <a:xfrm rot="-2781338">
              <a:off x="1449709" y="7995434"/>
              <a:ext cx="1272880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54" name="Группа 1257"/>
            <p:cNvGrpSpPr>
              <a:grpSpLocks/>
            </p:cNvGrpSpPr>
            <p:nvPr/>
          </p:nvGrpSpPr>
          <p:grpSpPr bwMode="auto">
            <a:xfrm rot="7983370">
              <a:off x="1883029" y="8541655"/>
              <a:ext cx="572828" cy="168279"/>
              <a:chOff x="5270494" y="1988116"/>
              <a:chExt cx="505351" cy="169278"/>
            </a:xfrm>
          </p:grpSpPr>
          <p:grpSp>
            <p:nvGrpSpPr>
              <p:cNvPr id="755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83" name="Прямоугольник 178"/>
                <p:cNvSpPr/>
                <p:nvPr/>
              </p:nvSpPr>
              <p:spPr>
                <a:xfrm>
                  <a:off x="5804047" y="1422839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9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57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81" name="Прямоугольник 480"/>
                <p:cNvSpPr/>
                <p:nvPr/>
              </p:nvSpPr>
              <p:spPr>
                <a:xfrm>
                  <a:off x="5790774" y="1422833"/>
                  <a:ext cx="186267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8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24" name="Прямоугольник 51"/>
            <p:cNvSpPr>
              <a:spLocks noChangeArrowheads="1"/>
            </p:cNvSpPr>
            <p:nvPr/>
          </p:nvSpPr>
          <p:spPr bwMode="auto">
            <a:xfrm rot="-2781338">
              <a:off x="1866401" y="8520604"/>
              <a:ext cx="640174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59" name="Группа 315"/>
            <p:cNvGrpSpPr>
              <a:grpSpLocks/>
            </p:cNvGrpSpPr>
            <p:nvPr/>
          </p:nvGrpSpPr>
          <p:grpSpPr bwMode="auto">
            <a:xfrm rot="7983370">
              <a:off x="1562722" y="8370568"/>
              <a:ext cx="263320" cy="168278"/>
              <a:chOff x="5785907" y="1370575"/>
              <a:chExt cx="232302" cy="169277"/>
            </a:xfrm>
          </p:grpSpPr>
          <p:sp>
            <p:nvSpPr>
              <p:cNvPr id="477" name="Прямоугольник 476"/>
              <p:cNvSpPr/>
              <p:nvPr/>
            </p:nvSpPr>
            <p:spPr>
              <a:xfrm>
                <a:off x="5804448" y="1393680"/>
                <a:ext cx="182065" cy="134142"/>
              </a:xfrm>
              <a:prstGeom prst="rect">
                <a:avLst/>
              </a:pr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128016" tIns="64008" rIns="128016" bIns="64008" anchor="ctr"/>
              <a:lstStyle/>
              <a:p>
                <a:pPr algn="ctr" defTabSz="1280160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46485" name="TextBox 939"/>
              <p:cNvSpPr txBox="1">
                <a:spLocks noChangeArrowheads="1"/>
              </p:cNvSpPr>
              <p:nvPr/>
            </p:nvSpPr>
            <p:spPr bwMode="auto">
              <a:xfrm>
                <a:off x="5785907" y="1370575"/>
                <a:ext cx="232302" cy="16927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>
                <a:spAutoFit/>
              </a:bodyPr>
              <a:lstStyle/>
              <a:p>
                <a:pPr algn="ctr"/>
                <a:r>
                  <a:rPr lang="ru-RU" sz="5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19</a:t>
                </a:r>
                <a:endParaRPr lang="ru-RU" sz="40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endParaRPr>
              </a:p>
            </p:txBody>
          </p:sp>
        </p:grpSp>
        <p:sp>
          <p:nvSpPr>
            <p:cNvPr id="46426" name="Прямоугольник 51"/>
            <p:cNvSpPr>
              <a:spLocks noChangeArrowheads="1"/>
            </p:cNvSpPr>
            <p:nvPr/>
          </p:nvSpPr>
          <p:spPr bwMode="auto">
            <a:xfrm rot="-10434533">
              <a:off x="6333392" y="1293686"/>
              <a:ext cx="2585832" cy="271813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761" name="Группа 1257"/>
            <p:cNvGrpSpPr>
              <a:grpSpLocks/>
            </p:cNvGrpSpPr>
            <p:nvPr/>
          </p:nvGrpSpPr>
          <p:grpSpPr bwMode="auto">
            <a:xfrm rot="-10355783">
              <a:off x="7620940" y="1423476"/>
              <a:ext cx="1235040" cy="168280"/>
              <a:chOff x="4686288" y="1988116"/>
              <a:chExt cx="1089557" cy="169279"/>
            </a:xfrm>
          </p:grpSpPr>
          <p:grpSp>
            <p:nvGrpSpPr>
              <p:cNvPr id="76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75" name="Прямоугольник 180"/>
                <p:cNvSpPr/>
                <p:nvPr/>
              </p:nvSpPr>
              <p:spPr>
                <a:xfrm>
                  <a:off x="5830817" y="1391474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8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73" name="Прямоугольник 178"/>
                <p:cNvSpPr/>
                <p:nvPr/>
              </p:nvSpPr>
              <p:spPr>
                <a:xfrm>
                  <a:off x="5833461" y="1406238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8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4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71" name="Прямоугольник 427"/>
                <p:cNvSpPr/>
                <p:nvPr/>
              </p:nvSpPr>
              <p:spPr>
                <a:xfrm>
                  <a:off x="5826691" y="1400704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7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766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469" name="Прямоугольник 425"/>
                <p:cNvSpPr/>
                <p:nvPr/>
              </p:nvSpPr>
              <p:spPr>
                <a:xfrm>
                  <a:off x="5832405" y="1401163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7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080" name="Группа 1257"/>
            <p:cNvGrpSpPr>
              <a:grpSpLocks/>
            </p:cNvGrpSpPr>
            <p:nvPr/>
          </p:nvGrpSpPr>
          <p:grpSpPr bwMode="auto">
            <a:xfrm rot="-10355783">
              <a:off x="6335056" y="1236132"/>
              <a:ext cx="1235040" cy="168280"/>
              <a:chOff x="4686288" y="1988116"/>
              <a:chExt cx="1089557" cy="169279"/>
            </a:xfrm>
          </p:grpSpPr>
          <p:grpSp>
            <p:nvGrpSpPr>
              <p:cNvPr id="46081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63" name="Прямоугольник 180"/>
                <p:cNvSpPr/>
                <p:nvPr/>
              </p:nvSpPr>
              <p:spPr>
                <a:xfrm>
                  <a:off x="5830807" y="1391456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7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82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61" name="Прямоугольник 178"/>
                <p:cNvSpPr/>
                <p:nvPr/>
              </p:nvSpPr>
              <p:spPr>
                <a:xfrm>
                  <a:off x="5833450" y="1406220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6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83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59" name="Прямоугольник 427"/>
                <p:cNvSpPr/>
                <p:nvPr/>
              </p:nvSpPr>
              <p:spPr>
                <a:xfrm>
                  <a:off x="5826681" y="140068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6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84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457" name="Прямоугольник 425"/>
                <p:cNvSpPr/>
                <p:nvPr/>
              </p:nvSpPr>
              <p:spPr>
                <a:xfrm>
                  <a:off x="5832395" y="1401145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6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085" name="Группа 1257"/>
            <p:cNvGrpSpPr>
              <a:grpSpLocks/>
            </p:cNvGrpSpPr>
            <p:nvPr/>
          </p:nvGrpSpPr>
          <p:grpSpPr bwMode="auto">
            <a:xfrm rot="-10355783">
              <a:off x="5549238" y="1624488"/>
              <a:ext cx="1235040" cy="168280"/>
              <a:chOff x="4686288" y="1988116"/>
              <a:chExt cx="1089557" cy="169279"/>
            </a:xfrm>
          </p:grpSpPr>
          <p:grpSp>
            <p:nvGrpSpPr>
              <p:cNvPr id="46086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51" name="Прямоугольник 180"/>
                <p:cNvSpPr/>
                <p:nvPr/>
              </p:nvSpPr>
              <p:spPr>
                <a:xfrm>
                  <a:off x="5821424" y="140825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5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87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49" name="Прямоугольник 178"/>
                <p:cNvSpPr/>
                <p:nvPr/>
              </p:nvSpPr>
              <p:spPr>
                <a:xfrm>
                  <a:off x="5840559" y="1419070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5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89" name="Группа 315"/>
              <p:cNvGrpSpPr>
                <a:grpSpLocks/>
              </p:cNvGrpSpPr>
              <p:nvPr/>
            </p:nvGrpSpPr>
            <p:grpSpPr bwMode="auto">
              <a:xfrm>
                <a:off x="5543543" y="1988117"/>
                <a:ext cx="232302" cy="169277"/>
                <a:chOff x="5785907" y="1370575"/>
                <a:chExt cx="232302" cy="169277"/>
              </a:xfrm>
            </p:grpSpPr>
            <p:sp>
              <p:nvSpPr>
                <p:cNvPr id="447" name="Прямоугольник 427"/>
                <p:cNvSpPr/>
                <p:nvPr/>
              </p:nvSpPr>
              <p:spPr>
                <a:xfrm>
                  <a:off x="5839532" y="1414400"/>
                  <a:ext cx="180664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5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7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19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90" name="Группа 318"/>
              <p:cNvGrpSpPr>
                <a:grpSpLocks/>
              </p:cNvGrpSpPr>
              <p:nvPr/>
            </p:nvGrpSpPr>
            <p:grpSpPr bwMode="auto">
              <a:xfrm>
                <a:off x="4686288" y="1988118"/>
                <a:ext cx="232302" cy="169277"/>
                <a:chOff x="5785908" y="1370576"/>
                <a:chExt cx="232302" cy="169277"/>
              </a:xfrm>
            </p:grpSpPr>
            <p:sp>
              <p:nvSpPr>
                <p:cNvPr id="445" name="Прямоугольник 425"/>
                <p:cNvSpPr/>
                <p:nvPr/>
              </p:nvSpPr>
              <p:spPr>
                <a:xfrm>
                  <a:off x="5835337" y="1414612"/>
                  <a:ext cx="1834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53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6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25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30" name="Прямоугольник 51"/>
            <p:cNvSpPr>
              <a:spLocks noChangeArrowheads="1"/>
            </p:cNvSpPr>
            <p:nvPr/>
          </p:nvSpPr>
          <p:spPr bwMode="auto">
            <a:xfrm rot="-10409250">
              <a:off x="5550170" y="1615027"/>
              <a:ext cx="1272632" cy="189236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grpSp>
          <p:nvGrpSpPr>
            <p:cNvPr id="46091" name="Группа 1257"/>
            <p:cNvGrpSpPr>
              <a:grpSpLocks/>
            </p:cNvGrpSpPr>
            <p:nvPr/>
          </p:nvGrpSpPr>
          <p:grpSpPr bwMode="auto">
            <a:xfrm rot="472677">
              <a:off x="4909296" y="1483451"/>
              <a:ext cx="601625" cy="168279"/>
              <a:chOff x="4972040" y="1988116"/>
              <a:chExt cx="530756" cy="169278"/>
            </a:xfrm>
          </p:grpSpPr>
          <p:grpSp>
            <p:nvGrpSpPr>
              <p:cNvPr id="46092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39" name="Прямоугольник 180"/>
                <p:cNvSpPr/>
                <p:nvPr/>
              </p:nvSpPr>
              <p:spPr>
                <a:xfrm>
                  <a:off x="5775550" y="1356896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47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93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37" name="Прямоугольник 178"/>
                <p:cNvSpPr/>
                <p:nvPr/>
              </p:nvSpPr>
              <p:spPr>
                <a:xfrm>
                  <a:off x="5749443" y="1352507"/>
                  <a:ext cx="1834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45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grpSp>
          <p:nvGrpSpPr>
            <p:cNvPr id="46094" name="Группа 1257"/>
            <p:cNvGrpSpPr>
              <a:grpSpLocks/>
            </p:cNvGrpSpPr>
            <p:nvPr/>
          </p:nvGrpSpPr>
          <p:grpSpPr bwMode="auto">
            <a:xfrm rot="-4713709">
              <a:off x="4241847" y="1333102"/>
              <a:ext cx="601625" cy="168279"/>
              <a:chOff x="4972040" y="1988116"/>
              <a:chExt cx="530756" cy="169278"/>
            </a:xfrm>
          </p:grpSpPr>
          <p:grpSp>
            <p:nvGrpSpPr>
              <p:cNvPr id="46095" name="Группа 311"/>
              <p:cNvGrpSpPr>
                <a:grpSpLocks/>
              </p:cNvGrpSpPr>
              <p:nvPr/>
            </p:nvGrpSpPr>
            <p:grpSpPr bwMode="auto">
              <a:xfrm>
                <a:off x="4972040" y="1988117"/>
                <a:ext cx="232302" cy="169277"/>
                <a:chOff x="5785908" y="1370575"/>
                <a:chExt cx="232302" cy="169277"/>
              </a:xfrm>
            </p:grpSpPr>
            <p:sp>
              <p:nvSpPr>
                <p:cNvPr id="433" name="Прямоугольник 180"/>
                <p:cNvSpPr/>
                <p:nvPr/>
              </p:nvSpPr>
              <p:spPr>
                <a:xfrm>
                  <a:off x="5816063" y="1358652"/>
                  <a:ext cx="182065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41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08" y="1370575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23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  <p:grpSp>
            <p:nvGrpSpPr>
              <p:cNvPr id="46096" name="Группа 312"/>
              <p:cNvGrpSpPr>
                <a:grpSpLocks/>
              </p:cNvGrpSpPr>
              <p:nvPr/>
            </p:nvGrpSpPr>
            <p:grpSpPr bwMode="auto">
              <a:xfrm>
                <a:off x="5270494" y="1988116"/>
                <a:ext cx="232302" cy="169277"/>
                <a:chOff x="5785910" y="1370574"/>
                <a:chExt cx="232302" cy="169277"/>
              </a:xfrm>
            </p:grpSpPr>
            <p:sp>
              <p:nvSpPr>
                <p:cNvPr id="431" name="Прямоугольник 178"/>
                <p:cNvSpPr/>
                <p:nvPr/>
              </p:nvSpPr>
              <p:spPr>
                <a:xfrm>
                  <a:off x="5811791" y="1381699"/>
                  <a:ext cx="184866" cy="134142"/>
                </a:xfrm>
                <a:prstGeom prst="rect">
                  <a:avLst/>
                </a:prstGeom>
                <a:noFill/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128016" tIns="64008" rIns="128016" bIns="64008" anchor="ctr"/>
                <a:lstStyle/>
                <a:p>
                  <a:pPr algn="ctr" defTabSz="1280160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46439" name="TextBox 939"/>
                <p:cNvSpPr txBox="1">
                  <a:spLocks noChangeArrowheads="1"/>
                </p:cNvSpPr>
                <p:nvPr/>
              </p:nvSpPr>
              <p:spPr bwMode="auto">
                <a:xfrm>
                  <a:off x="5785910" y="1370574"/>
                  <a:ext cx="232302" cy="1692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pPr algn="ctr"/>
                  <a:r>
                    <a:rPr lang="ru-RU" sz="5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21</a:t>
                  </a:r>
                  <a:endParaRPr lang="ru-RU" sz="4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</p:grpSp>
        </p:grpSp>
        <p:sp>
          <p:nvSpPr>
            <p:cNvPr id="46433" name="Прямоугольник 51"/>
            <p:cNvSpPr>
              <a:spLocks noChangeArrowheads="1"/>
            </p:cNvSpPr>
            <p:nvPr/>
          </p:nvSpPr>
          <p:spPr bwMode="auto">
            <a:xfrm rot="521057">
              <a:off x="4870317" y="1462655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6434" name="Прямоугольник 51"/>
            <p:cNvSpPr>
              <a:spLocks noChangeArrowheads="1"/>
            </p:cNvSpPr>
            <p:nvPr/>
          </p:nvSpPr>
          <p:spPr bwMode="auto">
            <a:xfrm rot="6262592">
              <a:off x="4229676" y="1355975"/>
              <a:ext cx="614533" cy="180654"/>
            </a:xfrm>
            <a:prstGeom prst="rect">
              <a:avLst/>
            </a:prstGeom>
            <a:noFill/>
            <a:ln w="25400" algn="ctr">
              <a:solidFill>
                <a:srgbClr val="009900"/>
              </a:solidFill>
              <a:prstDash val="sysDash"/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428" name="Полилиния 427"/>
            <p:cNvSpPr/>
            <p:nvPr/>
          </p:nvSpPr>
          <p:spPr>
            <a:xfrm>
              <a:off x="895350" y="1066800"/>
              <a:ext cx="11734800" cy="8458200"/>
            </a:xfrm>
            <a:custGeom>
              <a:avLst/>
              <a:gdLst>
                <a:gd name="connsiteX0" fmla="*/ 3581400 w 11734800"/>
                <a:gd name="connsiteY0" fmla="*/ 0 h 8458200"/>
                <a:gd name="connsiteX1" fmla="*/ 8801100 w 11734800"/>
                <a:gd name="connsiteY1" fmla="*/ 19050 h 8458200"/>
                <a:gd name="connsiteX2" fmla="*/ 11506200 w 11734800"/>
                <a:gd name="connsiteY2" fmla="*/ 1104900 h 8458200"/>
                <a:gd name="connsiteX3" fmla="*/ 11734800 w 11734800"/>
                <a:gd name="connsiteY3" fmla="*/ 2076450 h 8458200"/>
                <a:gd name="connsiteX4" fmla="*/ 10972800 w 11734800"/>
                <a:gd name="connsiteY4" fmla="*/ 5524500 h 8458200"/>
                <a:gd name="connsiteX5" fmla="*/ 6915150 w 11734800"/>
                <a:gd name="connsiteY5" fmla="*/ 8401050 h 8458200"/>
                <a:gd name="connsiteX6" fmla="*/ 1885950 w 11734800"/>
                <a:gd name="connsiteY6" fmla="*/ 8458200 h 8458200"/>
                <a:gd name="connsiteX7" fmla="*/ 533400 w 11734800"/>
                <a:gd name="connsiteY7" fmla="*/ 7486650 h 8458200"/>
                <a:gd name="connsiteX8" fmla="*/ 0 w 11734800"/>
                <a:gd name="connsiteY8" fmla="*/ 4933950 h 8458200"/>
                <a:gd name="connsiteX9" fmla="*/ 381000 w 11734800"/>
                <a:gd name="connsiteY9" fmla="*/ 2190750 h 8458200"/>
                <a:gd name="connsiteX10" fmla="*/ 3581400 w 11734800"/>
                <a:gd name="connsiteY10" fmla="*/ 0 h 845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734800" h="8458200">
                  <a:moveTo>
                    <a:pt x="3581400" y="0"/>
                  </a:moveTo>
                  <a:lnTo>
                    <a:pt x="8801100" y="19050"/>
                  </a:lnTo>
                  <a:lnTo>
                    <a:pt x="11506200" y="1104900"/>
                  </a:lnTo>
                  <a:lnTo>
                    <a:pt x="11734800" y="2076450"/>
                  </a:lnTo>
                  <a:lnTo>
                    <a:pt x="10972800" y="5524500"/>
                  </a:lnTo>
                  <a:lnTo>
                    <a:pt x="6915150" y="8401050"/>
                  </a:lnTo>
                  <a:lnTo>
                    <a:pt x="1885950" y="8458200"/>
                  </a:lnTo>
                  <a:lnTo>
                    <a:pt x="533400" y="7486650"/>
                  </a:lnTo>
                  <a:lnTo>
                    <a:pt x="0" y="4933950"/>
                  </a:lnTo>
                  <a:lnTo>
                    <a:pt x="381000" y="2190750"/>
                  </a:lnTo>
                  <a:lnTo>
                    <a:pt x="3581400" y="0"/>
                  </a:lnTo>
                  <a:close/>
                </a:path>
              </a:pathLst>
            </a:custGeom>
            <a:noFill/>
            <a:ln w="3810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chemeClr val="tx1"/>
                </a:solidFill>
              </a:endParaRPr>
            </a:p>
          </p:txBody>
        </p:sp>
      </p:grpSp>
      <p:sp>
        <p:nvSpPr>
          <p:cNvPr id="183" name="Полилиния 182"/>
          <p:cNvSpPr/>
          <p:nvPr/>
        </p:nvSpPr>
        <p:spPr>
          <a:xfrm>
            <a:off x="2571750" y="1447800"/>
            <a:ext cx="7277100" cy="7810500"/>
          </a:xfrm>
          <a:custGeom>
            <a:avLst/>
            <a:gdLst>
              <a:gd name="connsiteX0" fmla="*/ 0 w 7277100"/>
              <a:gd name="connsiteY0" fmla="*/ 7810500 h 7810500"/>
              <a:gd name="connsiteX1" fmla="*/ 495300 w 7277100"/>
              <a:gd name="connsiteY1" fmla="*/ 7067550 h 7810500"/>
              <a:gd name="connsiteX2" fmla="*/ 1181100 w 7277100"/>
              <a:gd name="connsiteY2" fmla="*/ 6096000 h 7810500"/>
              <a:gd name="connsiteX3" fmla="*/ 1752600 w 7277100"/>
              <a:gd name="connsiteY3" fmla="*/ 5505450 h 7810500"/>
              <a:gd name="connsiteX4" fmla="*/ 2209800 w 7277100"/>
              <a:gd name="connsiteY4" fmla="*/ 5314950 h 7810500"/>
              <a:gd name="connsiteX5" fmla="*/ 2781300 w 7277100"/>
              <a:gd name="connsiteY5" fmla="*/ 5276850 h 7810500"/>
              <a:gd name="connsiteX6" fmla="*/ 3467100 w 7277100"/>
              <a:gd name="connsiteY6" fmla="*/ 5372100 h 7810500"/>
              <a:gd name="connsiteX7" fmla="*/ 3714750 w 7277100"/>
              <a:gd name="connsiteY7" fmla="*/ 5353050 h 7810500"/>
              <a:gd name="connsiteX8" fmla="*/ 3829050 w 7277100"/>
              <a:gd name="connsiteY8" fmla="*/ 5238750 h 7810500"/>
              <a:gd name="connsiteX9" fmla="*/ 4076700 w 7277100"/>
              <a:gd name="connsiteY9" fmla="*/ 4933950 h 7810500"/>
              <a:gd name="connsiteX10" fmla="*/ 4381500 w 7277100"/>
              <a:gd name="connsiteY10" fmla="*/ 4648200 h 7810500"/>
              <a:gd name="connsiteX11" fmla="*/ 4705350 w 7277100"/>
              <a:gd name="connsiteY11" fmla="*/ 4419600 h 7810500"/>
              <a:gd name="connsiteX12" fmla="*/ 5505450 w 7277100"/>
              <a:gd name="connsiteY12" fmla="*/ 3429000 h 7810500"/>
              <a:gd name="connsiteX13" fmla="*/ 6572250 w 7277100"/>
              <a:gd name="connsiteY13" fmla="*/ 2019300 h 7810500"/>
              <a:gd name="connsiteX14" fmla="*/ 6972300 w 7277100"/>
              <a:gd name="connsiteY14" fmla="*/ 1352550 h 7810500"/>
              <a:gd name="connsiteX15" fmla="*/ 7200900 w 7277100"/>
              <a:gd name="connsiteY15" fmla="*/ 723900 h 7810500"/>
              <a:gd name="connsiteX16" fmla="*/ 7277100 w 7277100"/>
              <a:gd name="connsiteY16" fmla="*/ 0 h 7810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277100" h="7810500">
                <a:moveTo>
                  <a:pt x="0" y="7810500"/>
                </a:moveTo>
                <a:lnTo>
                  <a:pt x="495300" y="7067550"/>
                </a:lnTo>
                <a:lnTo>
                  <a:pt x="1181100" y="6096000"/>
                </a:lnTo>
                <a:lnTo>
                  <a:pt x="1752600" y="5505450"/>
                </a:lnTo>
                <a:lnTo>
                  <a:pt x="2209800" y="5314950"/>
                </a:lnTo>
                <a:lnTo>
                  <a:pt x="2781300" y="5276850"/>
                </a:lnTo>
                <a:cubicBezTo>
                  <a:pt x="3009775" y="5309489"/>
                  <a:pt x="3236306" y="5372100"/>
                  <a:pt x="3467100" y="5372100"/>
                </a:cubicBezTo>
                <a:lnTo>
                  <a:pt x="3714750" y="5353050"/>
                </a:lnTo>
                <a:lnTo>
                  <a:pt x="3829050" y="5238750"/>
                </a:lnTo>
                <a:lnTo>
                  <a:pt x="4076700" y="4933950"/>
                </a:lnTo>
                <a:lnTo>
                  <a:pt x="4381500" y="4648200"/>
                </a:lnTo>
                <a:lnTo>
                  <a:pt x="4705350" y="4419600"/>
                </a:lnTo>
                <a:lnTo>
                  <a:pt x="5505450" y="3429000"/>
                </a:lnTo>
                <a:lnTo>
                  <a:pt x="6572250" y="2019300"/>
                </a:lnTo>
                <a:lnTo>
                  <a:pt x="6972300" y="1352550"/>
                </a:lnTo>
                <a:lnTo>
                  <a:pt x="7200900" y="723900"/>
                </a:lnTo>
                <a:lnTo>
                  <a:pt x="727710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4" name="Полилиния 183"/>
          <p:cNvSpPr/>
          <p:nvPr/>
        </p:nvSpPr>
        <p:spPr>
          <a:xfrm>
            <a:off x="2495550" y="1485900"/>
            <a:ext cx="7181850" cy="7753350"/>
          </a:xfrm>
          <a:custGeom>
            <a:avLst/>
            <a:gdLst>
              <a:gd name="connsiteX0" fmla="*/ 0 w 7181850"/>
              <a:gd name="connsiteY0" fmla="*/ 7753350 h 7753350"/>
              <a:gd name="connsiteX1" fmla="*/ 209550 w 7181850"/>
              <a:gd name="connsiteY1" fmla="*/ 7372350 h 7753350"/>
              <a:gd name="connsiteX2" fmla="*/ 323850 w 7181850"/>
              <a:gd name="connsiteY2" fmla="*/ 6972300 h 7753350"/>
              <a:gd name="connsiteX3" fmla="*/ 723900 w 7181850"/>
              <a:gd name="connsiteY3" fmla="*/ 6286500 h 7753350"/>
              <a:gd name="connsiteX4" fmla="*/ 1295400 w 7181850"/>
              <a:gd name="connsiteY4" fmla="*/ 5600700 h 7753350"/>
              <a:gd name="connsiteX5" fmla="*/ 1847850 w 7181850"/>
              <a:gd name="connsiteY5" fmla="*/ 5295900 h 7753350"/>
              <a:gd name="connsiteX6" fmla="*/ 2495550 w 7181850"/>
              <a:gd name="connsiteY6" fmla="*/ 5181600 h 7753350"/>
              <a:gd name="connsiteX7" fmla="*/ 3067050 w 7181850"/>
              <a:gd name="connsiteY7" fmla="*/ 5162550 h 7753350"/>
              <a:gd name="connsiteX8" fmla="*/ 3371850 w 7181850"/>
              <a:gd name="connsiteY8" fmla="*/ 5238750 h 7753350"/>
              <a:gd name="connsiteX9" fmla="*/ 3695700 w 7181850"/>
              <a:gd name="connsiteY9" fmla="*/ 5238750 h 7753350"/>
              <a:gd name="connsiteX10" fmla="*/ 4038600 w 7181850"/>
              <a:gd name="connsiteY10" fmla="*/ 4933950 h 7753350"/>
              <a:gd name="connsiteX11" fmla="*/ 4438650 w 7181850"/>
              <a:gd name="connsiteY11" fmla="*/ 4572000 h 7753350"/>
              <a:gd name="connsiteX12" fmla="*/ 4686300 w 7181850"/>
              <a:gd name="connsiteY12" fmla="*/ 4267200 h 7753350"/>
              <a:gd name="connsiteX13" fmla="*/ 5086350 w 7181850"/>
              <a:gd name="connsiteY13" fmla="*/ 3886200 h 7753350"/>
              <a:gd name="connsiteX14" fmla="*/ 5753100 w 7181850"/>
              <a:gd name="connsiteY14" fmla="*/ 3086100 h 7753350"/>
              <a:gd name="connsiteX15" fmla="*/ 6400800 w 7181850"/>
              <a:gd name="connsiteY15" fmla="*/ 2209800 h 7753350"/>
              <a:gd name="connsiteX16" fmla="*/ 6781800 w 7181850"/>
              <a:gd name="connsiteY16" fmla="*/ 1619250 h 7753350"/>
              <a:gd name="connsiteX17" fmla="*/ 6991350 w 7181850"/>
              <a:gd name="connsiteY17" fmla="*/ 1200150 h 7753350"/>
              <a:gd name="connsiteX18" fmla="*/ 7162800 w 7181850"/>
              <a:gd name="connsiteY18" fmla="*/ 666750 h 7753350"/>
              <a:gd name="connsiteX19" fmla="*/ 7181850 w 7181850"/>
              <a:gd name="connsiteY19" fmla="*/ 0 h 775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7181850" h="7753350">
                <a:moveTo>
                  <a:pt x="0" y="7753350"/>
                </a:moveTo>
                <a:lnTo>
                  <a:pt x="209550" y="7372350"/>
                </a:lnTo>
                <a:lnTo>
                  <a:pt x="323850" y="6972300"/>
                </a:lnTo>
                <a:lnTo>
                  <a:pt x="723900" y="6286500"/>
                </a:lnTo>
                <a:lnTo>
                  <a:pt x="1295400" y="5600700"/>
                </a:lnTo>
                <a:lnTo>
                  <a:pt x="1847850" y="5295900"/>
                </a:lnTo>
                <a:lnTo>
                  <a:pt x="2495550" y="5181600"/>
                </a:lnTo>
                <a:lnTo>
                  <a:pt x="3067050" y="5162550"/>
                </a:lnTo>
                <a:lnTo>
                  <a:pt x="3371850" y="5238750"/>
                </a:lnTo>
                <a:lnTo>
                  <a:pt x="3695700" y="5238750"/>
                </a:lnTo>
                <a:lnTo>
                  <a:pt x="4038600" y="4933950"/>
                </a:lnTo>
                <a:lnTo>
                  <a:pt x="4438650" y="4572000"/>
                </a:lnTo>
                <a:lnTo>
                  <a:pt x="4686300" y="4267200"/>
                </a:lnTo>
                <a:lnTo>
                  <a:pt x="5086350" y="3886200"/>
                </a:lnTo>
                <a:lnTo>
                  <a:pt x="5753100" y="3086100"/>
                </a:lnTo>
                <a:lnTo>
                  <a:pt x="6400800" y="2209800"/>
                </a:lnTo>
                <a:lnTo>
                  <a:pt x="6781800" y="1619250"/>
                </a:lnTo>
                <a:lnTo>
                  <a:pt x="6991350" y="1200150"/>
                </a:lnTo>
                <a:lnTo>
                  <a:pt x="7162800" y="666750"/>
                </a:lnTo>
                <a:lnTo>
                  <a:pt x="7181850" y="0"/>
                </a:lnTo>
              </a:path>
            </a:pathLst>
          </a:cu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5" name="Полилиния 184"/>
          <p:cNvSpPr/>
          <p:nvPr/>
        </p:nvSpPr>
        <p:spPr>
          <a:xfrm>
            <a:off x="2419350" y="1485900"/>
            <a:ext cx="7200900" cy="7658100"/>
          </a:xfrm>
          <a:custGeom>
            <a:avLst/>
            <a:gdLst>
              <a:gd name="connsiteX0" fmla="*/ 0 w 7200900"/>
              <a:gd name="connsiteY0" fmla="*/ 7658100 h 7658100"/>
              <a:gd name="connsiteX1" fmla="*/ 171450 w 7200900"/>
              <a:gd name="connsiteY1" fmla="*/ 7200900 h 7658100"/>
              <a:gd name="connsiteX2" fmla="*/ 228600 w 7200900"/>
              <a:gd name="connsiteY2" fmla="*/ 6572250 h 7658100"/>
              <a:gd name="connsiteX3" fmla="*/ 571500 w 7200900"/>
              <a:gd name="connsiteY3" fmla="*/ 6019800 h 7658100"/>
              <a:gd name="connsiteX4" fmla="*/ 914400 w 7200900"/>
              <a:gd name="connsiteY4" fmla="*/ 5676900 h 7658100"/>
              <a:gd name="connsiteX5" fmla="*/ 1276350 w 7200900"/>
              <a:gd name="connsiteY5" fmla="*/ 5334000 h 7658100"/>
              <a:gd name="connsiteX6" fmla="*/ 1733550 w 7200900"/>
              <a:gd name="connsiteY6" fmla="*/ 5276850 h 7658100"/>
              <a:gd name="connsiteX7" fmla="*/ 2476500 w 7200900"/>
              <a:gd name="connsiteY7" fmla="*/ 5124450 h 7658100"/>
              <a:gd name="connsiteX8" fmla="*/ 3219450 w 7200900"/>
              <a:gd name="connsiteY8" fmla="*/ 5124450 h 7658100"/>
              <a:gd name="connsiteX9" fmla="*/ 3448050 w 7200900"/>
              <a:gd name="connsiteY9" fmla="*/ 5181600 h 7658100"/>
              <a:gd name="connsiteX10" fmla="*/ 3714750 w 7200900"/>
              <a:gd name="connsiteY10" fmla="*/ 5181600 h 7658100"/>
              <a:gd name="connsiteX11" fmla="*/ 4495800 w 7200900"/>
              <a:gd name="connsiteY11" fmla="*/ 4533900 h 7658100"/>
              <a:gd name="connsiteX12" fmla="*/ 4686300 w 7200900"/>
              <a:gd name="connsiteY12" fmla="*/ 4229100 h 7658100"/>
              <a:gd name="connsiteX13" fmla="*/ 5124450 w 7200900"/>
              <a:gd name="connsiteY13" fmla="*/ 3886200 h 7658100"/>
              <a:gd name="connsiteX14" fmla="*/ 6191250 w 7200900"/>
              <a:gd name="connsiteY14" fmla="*/ 2514600 h 7658100"/>
              <a:gd name="connsiteX15" fmla="*/ 6819900 w 7200900"/>
              <a:gd name="connsiteY15" fmla="*/ 1581150 h 7658100"/>
              <a:gd name="connsiteX16" fmla="*/ 7143750 w 7200900"/>
              <a:gd name="connsiteY16" fmla="*/ 666750 h 7658100"/>
              <a:gd name="connsiteX17" fmla="*/ 7200900 w 7200900"/>
              <a:gd name="connsiteY17" fmla="*/ 0 h 765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7200900" h="7658100">
                <a:moveTo>
                  <a:pt x="0" y="7658100"/>
                </a:moveTo>
                <a:lnTo>
                  <a:pt x="171450" y="7200900"/>
                </a:lnTo>
                <a:lnTo>
                  <a:pt x="228600" y="6572250"/>
                </a:lnTo>
                <a:lnTo>
                  <a:pt x="571500" y="6019800"/>
                </a:lnTo>
                <a:lnTo>
                  <a:pt x="914400" y="5676900"/>
                </a:lnTo>
                <a:cubicBezTo>
                  <a:pt x="1263829" y="5346884"/>
                  <a:pt x="1146130" y="5464220"/>
                  <a:pt x="1276350" y="5334000"/>
                </a:cubicBezTo>
                <a:lnTo>
                  <a:pt x="1733550" y="5276850"/>
                </a:lnTo>
                <a:lnTo>
                  <a:pt x="2476500" y="5124450"/>
                </a:lnTo>
                <a:lnTo>
                  <a:pt x="3219450" y="5124450"/>
                </a:lnTo>
                <a:lnTo>
                  <a:pt x="3448050" y="5181600"/>
                </a:lnTo>
                <a:lnTo>
                  <a:pt x="3714750" y="5181600"/>
                </a:lnTo>
                <a:lnTo>
                  <a:pt x="4495800" y="4533900"/>
                </a:lnTo>
                <a:lnTo>
                  <a:pt x="4686300" y="4229100"/>
                </a:lnTo>
                <a:lnTo>
                  <a:pt x="5124450" y="3886200"/>
                </a:lnTo>
                <a:lnTo>
                  <a:pt x="6191250" y="2514600"/>
                </a:lnTo>
                <a:lnTo>
                  <a:pt x="6819900" y="1581150"/>
                </a:lnTo>
                <a:lnTo>
                  <a:pt x="7143750" y="666750"/>
                </a:lnTo>
                <a:lnTo>
                  <a:pt x="7200900" y="0"/>
                </a:lnTo>
              </a:path>
            </a:pathLst>
          </a:custGeom>
          <a:ln w="25400">
            <a:solidFill>
              <a:srgbClr val="0000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186" name="Полилиния 185"/>
          <p:cNvSpPr/>
          <p:nvPr/>
        </p:nvSpPr>
        <p:spPr>
          <a:xfrm>
            <a:off x="3733800" y="5086350"/>
            <a:ext cx="1414463" cy="1676400"/>
          </a:xfrm>
          <a:custGeom>
            <a:avLst/>
            <a:gdLst>
              <a:gd name="connsiteX0" fmla="*/ 0 w 1413722"/>
              <a:gd name="connsiteY0" fmla="*/ 1676400 h 1676400"/>
              <a:gd name="connsiteX1" fmla="*/ 933450 w 1413722"/>
              <a:gd name="connsiteY1" fmla="*/ 0 h 1676400"/>
              <a:gd name="connsiteX2" fmla="*/ 1257300 w 1413722"/>
              <a:gd name="connsiteY2" fmla="*/ 228600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413722" h="1676400">
                <a:moveTo>
                  <a:pt x="0" y="1676400"/>
                </a:moveTo>
                <a:lnTo>
                  <a:pt x="933450" y="0"/>
                </a:lnTo>
                <a:cubicBezTo>
                  <a:pt x="1281634" y="232122"/>
                  <a:pt x="1413722" y="228600"/>
                  <a:pt x="1257300" y="228600"/>
                </a:cubicBezTo>
              </a:path>
            </a:pathLst>
          </a:custGeom>
          <a:ln w="508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46088" name="AutoShape 79"/>
          <p:cNvSpPr>
            <a:spLocks noChangeArrowheads="1"/>
          </p:cNvSpPr>
          <p:nvPr/>
        </p:nvSpPr>
        <p:spPr bwMode="auto">
          <a:xfrm>
            <a:off x="7615246" y="2728898"/>
            <a:ext cx="1285875" cy="928687"/>
          </a:xfrm>
          <a:prstGeom prst="wedgeRectCallout">
            <a:avLst>
              <a:gd name="adj1" fmla="val 82479"/>
              <a:gd name="adj2" fmla="val 48525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defTabSz="1709738"/>
            <a:r>
              <a:rPr lang="ru-RU" sz="900" dirty="0" err="1">
                <a:solidFill>
                  <a:schemeClr val="tx1"/>
                </a:solidFill>
                <a:latin typeface="Times New Roman" pitchFamily="18" charset="0"/>
              </a:rPr>
              <a:t>р.Шалажа</a:t>
            </a:r>
            <a:endParaRPr lang="ru-RU" sz="900" dirty="0">
              <a:solidFill>
                <a:schemeClr val="tx1"/>
              </a:solidFill>
              <a:latin typeface="Times New Roman" pitchFamily="18" charset="0"/>
            </a:endParaRP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Протяженность- 33  км.</a:t>
            </a: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Характер </a:t>
            </a:r>
            <a:r>
              <a:rPr lang="ru-RU" sz="800" dirty="0" err="1">
                <a:solidFill>
                  <a:schemeClr val="tx1"/>
                </a:solidFill>
                <a:latin typeface="Times New Roman" pitchFamily="18" charset="0"/>
              </a:rPr>
              <a:t>дна-галичный</a:t>
            </a:r>
            <a:endParaRPr lang="ru-RU" sz="800" dirty="0">
              <a:solidFill>
                <a:schemeClr val="tx1"/>
              </a:solidFill>
              <a:latin typeface="Times New Roman" pitchFamily="18" charset="0"/>
            </a:endParaRP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Скорость-0.5 м/с</a:t>
            </a: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Ширина-2-4м</a:t>
            </a:r>
          </a:p>
          <a:p>
            <a:pPr defTabSz="1709738"/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Глубина-0.5-1.м</a:t>
            </a:r>
          </a:p>
        </p:txBody>
      </p:sp>
      <p:grpSp>
        <p:nvGrpSpPr>
          <p:cNvPr id="46097" name="Группа 108"/>
          <p:cNvGrpSpPr>
            <a:grpSpLocks/>
          </p:cNvGrpSpPr>
          <p:nvPr/>
        </p:nvGrpSpPr>
        <p:grpSpPr bwMode="auto">
          <a:xfrm>
            <a:off x="4043363" y="6056313"/>
            <a:ext cx="539750" cy="536575"/>
            <a:chOff x="6757990" y="3514716"/>
            <a:chExt cx="540000" cy="540000"/>
          </a:xfrm>
        </p:grpSpPr>
        <p:sp>
          <p:nvSpPr>
            <p:cNvPr id="46203" name="Овал 106"/>
            <p:cNvSpPr>
              <a:spLocks noChangeArrowheads="1"/>
            </p:cNvSpPr>
            <p:nvPr/>
          </p:nvSpPr>
          <p:spPr bwMode="auto">
            <a:xfrm>
              <a:off x="6757990" y="3514716"/>
              <a:ext cx="540000" cy="540000"/>
            </a:xfrm>
            <a:prstGeom prst="ellipse">
              <a:avLst/>
            </a:prstGeom>
            <a:solidFill>
              <a:srgbClr val="FF0000">
                <a:alpha val="41176"/>
              </a:srgbClr>
            </a:solidFill>
            <a:ln w="317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algn="ctr"/>
              <a:endParaRPr lang="ru-RU" sz="2400">
                <a:solidFill>
                  <a:schemeClr val="tx1"/>
                </a:solidFill>
                <a:latin typeface="Calibri" pitchFamily="34" charset="0"/>
              </a:endParaRPr>
            </a:p>
          </p:txBody>
        </p:sp>
        <p:sp>
          <p:nvSpPr>
            <p:cNvPr id="46204" name="TextBox 107"/>
            <p:cNvSpPr txBox="1">
              <a:spLocks noChangeArrowheads="1"/>
            </p:cNvSpPr>
            <p:nvPr/>
          </p:nvSpPr>
          <p:spPr bwMode="auto">
            <a:xfrm>
              <a:off x="6842128" y="3556000"/>
              <a:ext cx="285752" cy="4635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ru-RU" sz="2400">
                  <a:solidFill>
                    <a:schemeClr val="tx1"/>
                  </a:solidFill>
                  <a:latin typeface="Calibri" pitchFamily="34" charset="0"/>
                </a:rPr>
                <a:t>1</a:t>
              </a:r>
              <a:endParaRPr lang="ru-RU">
                <a:solidFill>
                  <a:schemeClr val="tx1"/>
                </a:solidFill>
                <a:latin typeface="Calibri" pitchFamily="34" charset="0"/>
              </a:endParaRPr>
            </a:p>
          </p:txBody>
        </p:sp>
      </p:grpSp>
      <p:sp>
        <p:nvSpPr>
          <p:cNvPr id="46103" name="Rectangle 9"/>
          <p:cNvSpPr>
            <a:spLocks noChangeArrowheads="1"/>
          </p:cNvSpPr>
          <p:nvPr/>
        </p:nvSpPr>
        <p:spPr bwMode="auto">
          <a:xfrm>
            <a:off x="4955157" y="5992813"/>
            <a:ext cx="1641924" cy="665696"/>
          </a:xfrm>
          <a:prstGeom prst="rect">
            <a:avLst/>
          </a:prstGeom>
          <a:solidFill>
            <a:schemeClr val="bg1">
              <a:alpha val="49019"/>
            </a:schemeClr>
          </a:solidFill>
          <a:ln w="47625">
            <a:noFill/>
            <a:miter lim="800000"/>
            <a:headEnd/>
            <a:tailEnd/>
          </a:ln>
        </p:spPr>
        <p:txBody>
          <a:bodyPr wrap="none" lIns="24829" tIns="24829" rIns="24829" bIns="24829">
            <a:spAutoFit/>
          </a:bodyPr>
          <a:lstStyle/>
          <a:p>
            <a:pPr algn="ctr" defTabSz="1785938"/>
            <a:r>
              <a:rPr lang="ru-RU" sz="2000" u="sng">
                <a:solidFill>
                  <a:schemeClr val="tx1"/>
                </a:solidFill>
                <a:cs typeface="Times New Roman" pitchFamily="18" charset="0"/>
              </a:rPr>
              <a:t>__№1,2,8,9___</a:t>
            </a:r>
          </a:p>
          <a:p>
            <a:pPr algn="ctr" defTabSz="1785938"/>
            <a:r>
              <a:rPr lang="ru-RU" sz="2000">
                <a:solidFill>
                  <a:schemeClr val="tx1"/>
                </a:solidFill>
                <a:cs typeface="Times New Roman" pitchFamily="18" charset="0"/>
              </a:rPr>
              <a:t> 54 чел.</a:t>
            </a:r>
          </a:p>
        </p:txBody>
      </p:sp>
      <p:grpSp>
        <p:nvGrpSpPr>
          <p:cNvPr id="46098" name="Группа 118"/>
          <p:cNvGrpSpPr>
            <a:grpSpLocks/>
          </p:cNvGrpSpPr>
          <p:nvPr/>
        </p:nvGrpSpPr>
        <p:grpSpPr bwMode="auto">
          <a:xfrm rot="-3874204">
            <a:off x="2799559" y="5206195"/>
            <a:ext cx="1835150" cy="481036"/>
            <a:chOff x="3186092" y="7871625"/>
            <a:chExt cx="728094" cy="484478"/>
          </a:xfrm>
        </p:grpSpPr>
        <p:sp>
          <p:nvSpPr>
            <p:cNvPr id="46200" name="Rectangle 9"/>
            <p:cNvSpPr>
              <a:spLocks noChangeArrowheads="1"/>
            </p:cNvSpPr>
            <p:nvPr/>
          </p:nvSpPr>
          <p:spPr bwMode="auto">
            <a:xfrm>
              <a:off x="3186092" y="7872390"/>
              <a:ext cx="728094" cy="42246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5938"/>
              <a:r>
                <a:rPr lang="ru-RU" sz="1200">
                  <a:solidFill>
                    <a:schemeClr val="tx1"/>
                  </a:solidFill>
                  <a:cs typeface="Times New Roman" pitchFamily="18" charset="0"/>
                </a:rPr>
                <a:t>       </a:t>
              </a:r>
              <a:r>
                <a:rPr lang="ru-RU" sz="1200" u="sng">
                  <a:solidFill>
                    <a:schemeClr val="tx1"/>
                  </a:solidFill>
                  <a:cs typeface="Times New Roman" pitchFamily="18" charset="0"/>
                </a:rPr>
                <a:t>__12__</a:t>
              </a:r>
            </a:p>
            <a:p>
              <a:pPr defTabSz="1785938"/>
              <a:r>
                <a:rPr lang="ru-RU" sz="1200">
                  <a:solidFill>
                    <a:schemeClr val="tx1"/>
                  </a:solidFill>
                  <a:cs typeface="Times New Roman" pitchFamily="18" charset="0"/>
                </a:rPr>
                <a:t>         1/52</a:t>
              </a:r>
            </a:p>
          </p:txBody>
        </p:sp>
        <p:sp>
          <p:nvSpPr>
            <p:cNvPr id="46201" name="Rectangle 9"/>
            <p:cNvSpPr>
              <a:spLocks noChangeArrowheads="1"/>
            </p:cNvSpPr>
            <p:nvPr/>
          </p:nvSpPr>
          <p:spPr bwMode="auto">
            <a:xfrm>
              <a:off x="3199517" y="7871625"/>
              <a:ext cx="91127" cy="484478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2800">
                  <a:solidFill>
                    <a:schemeClr val="tx1"/>
                  </a:solidFill>
                  <a:cs typeface="Times New Roman" pitchFamily="18" charset="0"/>
                </a:rPr>
                <a:t>1</a:t>
              </a:r>
            </a:p>
          </p:txBody>
        </p:sp>
        <p:sp>
          <p:nvSpPr>
            <p:cNvPr id="46202" name="Rectangle 9"/>
            <p:cNvSpPr>
              <a:spLocks noChangeArrowheads="1"/>
            </p:cNvSpPr>
            <p:nvPr/>
          </p:nvSpPr>
          <p:spPr bwMode="auto">
            <a:xfrm>
              <a:off x="3685143" y="7881166"/>
              <a:ext cx="108299" cy="42248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47625">
              <a:noFill/>
              <a:miter lim="800000"/>
              <a:headEnd/>
              <a:tailEnd/>
            </a:ln>
          </p:spPr>
          <p:txBody>
            <a:bodyPr wrap="none" lIns="24832" tIns="24832" rIns="24832" bIns="24832">
              <a:spAutoFit/>
            </a:bodyPr>
            <a:lstStyle/>
            <a:p>
              <a:pPr algn="ctr" defTabSz="1785938"/>
              <a:r>
                <a:rPr lang="ru-RU" sz="2400">
                  <a:solidFill>
                    <a:schemeClr val="tx1"/>
                  </a:solidFill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46105" name="AutoShape 173"/>
          <p:cNvSpPr>
            <a:spLocks noChangeArrowheads="1"/>
          </p:cNvSpPr>
          <p:nvPr/>
        </p:nvSpPr>
        <p:spPr bwMode="auto">
          <a:xfrm>
            <a:off x="5972172" y="4872038"/>
            <a:ext cx="1500184" cy="428624"/>
          </a:xfrm>
          <a:prstGeom prst="wedgeRectCallout">
            <a:avLst>
              <a:gd name="adj1" fmla="val -103709"/>
              <a:gd name="adj2" fmla="val 107304"/>
            </a:avLst>
          </a:prstGeom>
          <a:solidFill>
            <a:srgbClr val="FFFF00"/>
          </a:solidFill>
          <a:ln w="6350">
            <a:solidFill>
              <a:schemeClr val="tx1"/>
            </a:solidFill>
            <a:miter lim="800000"/>
            <a:headEnd/>
            <a:tailEnd/>
          </a:ln>
        </p:spPr>
        <p:txBody>
          <a:bodyPr lIns="127982" tIns="63993" rIns="127982" bIns="63993"/>
          <a:lstStyle/>
          <a:p>
            <a:r>
              <a:rPr lang="ru-RU" sz="800" dirty="0">
                <a:solidFill>
                  <a:schemeClr val="tx1"/>
                </a:solidFill>
                <a:latin typeface="Times New Roman" pitchFamily="18" charset="0"/>
              </a:rPr>
              <a:t>Пункт временного размещения (СОШ ) – 52 чел.</a:t>
            </a:r>
          </a:p>
        </p:txBody>
      </p:sp>
      <p:sp>
        <p:nvSpPr>
          <p:cNvPr id="46109" name="Прямоугольная выноска 143"/>
          <p:cNvSpPr>
            <a:spLocks noChangeArrowheads="1"/>
          </p:cNvSpPr>
          <p:nvPr/>
        </p:nvSpPr>
        <p:spPr bwMode="auto">
          <a:xfrm>
            <a:off x="1042950" y="6510352"/>
            <a:ext cx="2058988" cy="433388"/>
          </a:xfrm>
          <a:prstGeom prst="wedgeRectCallout">
            <a:avLst>
              <a:gd name="adj1" fmla="val 91776"/>
              <a:gd name="adj2" fmla="val -81833"/>
            </a:avLst>
          </a:prstGeom>
          <a:solidFill>
            <a:srgbClr val="00B050"/>
          </a:solidFill>
          <a:ln w="9525" algn="ctr">
            <a:solidFill>
              <a:srgbClr val="FF0000"/>
            </a:solidFill>
            <a:round/>
            <a:headEnd/>
            <a:tailEnd/>
          </a:ln>
        </p:spPr>
        <p:txBody>
          <a:bodyPr lIns="90000" tIns="46800" rIns="90000" bIns="46800">
            <a:spAutoFit/>
          </a:bodyPr>
          <a:lstStyle/>
          <a:p>
            <a:r>
              <a:rPr lang="ru-RU" sz="11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Маршрут эвакуации 200 мет. Асфальтное покрытие.</a:t>
            </a:r>
          </a:p>
        </p:txBody>
      </p:sp>
      <p:sp>
        <p:nvSpPr>
          <p:cNvPr id="1058" name="Text Box 3"/>
          <p:cNvSpPr txBox="1">
            <a:spLocks noChangeArrowheads="1"/>
          </p:cNvSpPr>
          <p:nvPr/>
        </p:nvSpPr>
        <p:spPr bwMode="auto">
          <a:xfrm>
            <a:off x="0" y="-38100"/>
            <a:ext cx="12801600" cy="1415445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117" tIns="45558" rIns="91117" bIns="45558">
            <a:spAutoFit/>
          </a:bodyPr>
          <a:lstStyle/>
          <a:p>
            <a:pPr algn="ctr" defTabSz="1279525"/>
            <a:endParaRPr lang="ru-RU" sz="1600" dirty="0">
              <a:solidFill>
                <a:schemeClr val="tx2"/>
              </a:solidFill>
            </a:endParaRPr>
          </a:p>
          <a:p>
            <a:pPr algn="ctr" defTabSz="1279525"/>
            <a:r>
              <a:rPr lang="ru-RU" sz="2800" dirty="0">
                <a:solidFill>
                  <a:schemeClr val="tx2"/>
                </a:solidFill>
              </a:rPr>
              <a:t>ПАСПОРТ ТЕРРИТОРИИ </a:t>
            </a:r>
            <a:r>
              <a:rPr lang="ru-RU" sz="2800" dirty="0" smtClean="0">
                <a:solidFill>
                  <a:schemeClr val="tx2"/>
                </a:solidFill>
              </a:rPr>
              <a:t>АЧХОЙ-МАРТАНОВСКОГО  </a:t>
            </a:r>
            <a:r>
              <a:rPr lang="ru-RU" sz="2800" dirty="0">
                <a:solidFill>
                  <a:schemeClr val="tx2"/>
                </a:solidFill>
              </a:rPr>
              <a:t>МУНИЦИПАЛЬНОГО РАЙОНА  ЧР</a:t>
            </a:r>
          </a:p>
          <a:p>
            <a:pPr algn="ctr" defTabSz="1279525"/>
            <a:endParaRPr lang="ru-RU" sz="1400" dirty="0">
              <a:solidFill>
                <a:schemeClr val="tx2"/>
              </a:solidFill>
            </a:endParaRPr>
          </a:p>
        </p:txBody>
      </p:sp>
      <p:sp>
        <p:nvSpPr>
          <p:cNvPr id="1060" name="Rectangle 2"/>
          <p:cNvSpPr>
            <a:spLocks noChangeArrowheads="1"/>
          </p:cNvSpPr>
          <p:nvPr/>
        </p:nvSpPr>
        <p:spPr bwMode="auto">
          <a:xfrm>
            <a:off x="0" y="1085824"/>
            <a:ext cx="12801600" cy="50006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574" tIns="63796" rIns="127574" bIns="63796" anchor="ctr"/>
          <a:lstStyle/>
          <a:p>
            <a:pPr algn="ctr" defTabSz="1279525"/>
            <a:r>
              <a:rPr lang="ru-RU" sz="2000" dirty="0">
                <a:solidFill>
                  <a:schemeClr val="tx1"/>
                </a:solidFill>
              </a:rPr>
              <a:t>Риск наводнений, формируемых интенсивными дождями и таянием снега в горах с.п. </a:t>
            </a:r>
            <a:r>
              <a:rPr lang="ru-RU" sz="2000" dirty="0" err="1" smtClean="0">
                <a:solidFill>
                  <a:schemeClr val="tx1"/>
                </a:solidFill>
              </a:rPr>
              <a:t>Шаами-Юрт</a:t>
            </a:r>
            <a:endParaRPr lang="ru-RU" sz="2000" dirty="0">
              <a:solidFill>
                <a:schemeClr val="tx1"/>
              </a:solidFill>
            </a:endParaRPr>
          </a:p>
        </p:txBody>
      </p:sp>
      <p:sp>
        <p:nvSpPr>
          <p:cNvPr id="1062" name="Text Box 14"/>
          <p:cNvSpPr txBox="1">
            <a:spLocks noChangeArrowheads="1"/>
          </p:cNvSpPr>
          <p:nvPr/>
        </p:nvSpPr>
        <p:spPr bwMode="auto">
          <a:xfrm>
            <a:off x="6400800" y="4229096"/>
            <a:ext cx="2143140" cy="307777"/>
          </a:xfrm>
          <a:prstGeom prst="rect">
            <a:avLst/>
          </a:prstGeom>
          <a:gradFill rotWithShape="1">
            <a:gsLst>
              <a:gs pos="0">
                <a:srgbClr val="FF0000">
                  <a:alpha val="96999"/>
                </a:srgbClr>
              </a:gs>
              <a:gs pos="100000">
                <a:srgbClr val="FFFFFF"/>
              </a:gs>
            </a:gsLst>
            <a:lin ang="5400000" scaled="1"/>
          </a:gra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wrap="square" lIns="0" tIns="0" rIns="0" bIns="0">
            <a:spAutoFit/>
          </a:bodyPr>
          <a:lstStyle/>
          <a:p>
            <a:pPr algn="ctr" defTabSz="3022600">
              <a:spcBef>
                <a:spcPct val="50000"/>
              </a:spcBef>
            </a:pPr>
            <a:r>
              <a:rPr lang="ru-RU" sz="2000" b="1" dirty="0" smtClean="0">
                <a:solidFill>
                  <a:schemeClr val="tx1"/>
                </a:solidFill>
                <a:cs typeface="Times New Roman" pitchFamily="18" charset="0"/>
              </a:rPr>
              <a:t>ШААМИ-ЮРТ</a:t>
            </a:r>
            <a:endParaRPr lang="ru-RU" sz="2000" b="1" dirty="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1064" name="Полилиния 1063"/>
          <p:cNvSpPr/>
          <p:nvPr/>
        </p:nvSpPr>
        <p:spPr>
          <a:xfrm>
            <a:off x="1851378" y="5396089"/>
            <a:ext cx="5712178" cy="3905955"/>
          </a:xfrm>
          <a:custGeom>
            <a:avLst/>
            <a:gdLst>
              <a:gd name="connsiteX0" fmla="*/ 0 w 5712178"/>
              <a:gd name="connsiteY0" fmla="*/ 3352800 h 3905955"/>
              <a:gd name="connsiteX1" fmla="*/ 112889 w 5712178"/>
              <a:gd name="connsiteY1" fmla="*/ 3059289 h 3905955"/>
              <a:gd name="connsiteX2" fmla="*/ 677333 w 5712178"/>
              <a:gd name="connsiteY2" fmla="*/ 2528711 h 3905955"/>
              <a:gd name="connsiteX3" fmla="*/ 1377244 w 5712178"/>
              <a:gd name="connsiteY3" fmla="*/ 1772355 h 3905955"/>
              <a:gd name="connsiteX4" fmla="*/ 2009422 w 5712178"/>
              <a:gd name="connsiteY4" fmla="*/ 1286933 h 3905955"/>
              <a:gd name="connsiteX5" fmla="*/ 3330222 w 5712178"/>
              <a:gd name="connsiteY5" fmla="*/ 1185333 h 3905955"/>
              <a:gd name="connsiteX6" fmla="*/ 4255911 w 5712178"/>
              <a:gd name="connsiteY6" fmla="*/ 1219200 h 3905955"/>
              <a:gd name="connsiteX7" fmla="*/ 4741333 w 5712178"/>
              <a:gd name="connsiteY7" fmla="*/ 733778 h 3905955"/>
              <a:gd name="connsiteX8" fmla="*/ 5170311 w 5712178"/>
              <a:gd name="connsiteY8" fmla="*/ 191911 h 3905955"/>
              <a:gd name="connsiteX9" fmla="*/ 5463822 w 5712178"/>
              <a:gd name="connsiteY9" fmla="*/ 0 h 3905955"/>
              <a:gd name="connsiteX10" fmla="*/ 5712178 w 5712178"/>
              <a:gd name="connsiteY10" fmla="*/ 451555 h 3905955"/>
              <a:gd name="connsiteX11" fmla="*/ 4831644 w 5712178"/>
              <a:gd name="connsiteY11" fmla="*/ 1140178 h 3905955"/>
              <a:gd name="connsiteX12" fmla="*/ 4583289 w 5712178"/>
              <a:gd name="connsiteY12" fmla="*/ 1524000 h 3905955"/>
              <a:gd name="connsiteX13" fmla="*/ 4233333 w 5712178"/>
              <a:gd name="connsiteY13" fmla="*/ 1659467 h 3905955"/>
              <a:gd name="connsiteX14" fmla="*/ 3443111 w 5712178"/>
              <a:gd name="connsiteY14" fmla="*/ 1569155 h 3905955"/>
              <a:gd name="connsiteX15" fmla="*/ 2856089 w 5712178"/>
              <a:gd name="connsiteY15" fmla="*/ 1603022 h 3905955"/>
              <a:gd name="connsiteX16" fmla="*/ 2573866 w 5712178"/>
              <a:gd name="connsiteY16" fmla="*/ 1783644 h 3905955"/>
              <a:gd name="connsiteX17" fmla="*/ 2122311 w 5712178"/>
              <a:gd name="connsiteY17" fmla="*/ 2190044 h 3905955"/>
              <a:gd name="connsiteX18" fmla="*/ 1964266 w 5712178"/>
              <a:gd name="connsiteY18" fmla="*/ 2494844 h 3905955"/>
              <a:gd name="connsiteX19" fmla="*/ 1501422 w 5712178"/>
              <a:gd name="connsiteY19" fmla="*/ 3239911 h 3905955"/>
              <a:gd name="connsiteX20" fmla="*/ 1128889 w 5712178"/>
              <a:gd name="connsiteY20" fmla="*/ 3691467 h 3905955"/>
              <a:gd name="connsiteX21" fmla="*/ 925689 w 5712178"/>
              <a:gd name="connsiteY21" fmla="*/ 3905955 h 3905955"/>
              <a:gd name="connsiteX22" fmla="*/ 428978 w 5712178"/>
              <a:gd name="connsiteY22" fmla="*/ 3691467 h 3905955"/>
              <a:gd name="connsiteX23" fmla="*/ 0 w 5712178"/>
              <a:gd name="connsiteY23" fmla="*/ 3352800 h 390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712178" h="3905955">
                <a:moveTo>
                  <a:pt x="0" y="3352800"/>
                </a:moveTo>
                <a:lnTo>
                  <a:pt x="112889" y="3059289"/>
                </a:lnTo>
                <a:lnTo>
                  <a:pt x="677333" y="2528711"/>
                </a:lnTo>
                <a:lnTo>
                  <a:pt x="1377244" y="1772355"/>
                </a:lnTo>
                <a:lnTo>
                  <a:pt x="2009422" y="1286933"/>
                </a:lnTo>
                <a:lnTo>
                  <a:pt x="3330222" y="1185333"/>
                </a:lnTo>
                <a:lnTo>
                  <a:pt x="4255911" y="1219200"/>
                </a:lnTo>
                <a:lnTo>
                  <a:pt x="4741333" y="733778"/>
                </a:lnTo>
                <a:lnTo>
                  <a:pt x="5170311" y="191911"/>
                </a:lnTo>
                <a:lnTo>
                  <a:pt x="5463822" y="0"/>
                </a:lnTo>
                <a:lnTo>
                  <a:pt x="5712178" y="451555"/>
                </a:lnTo>
                <a:lnTo>
                  <a:pt x="4831644" y="1140178"/>
                </a:lnTo>
                <a:lnTo>
                  <a:pt x="4583289" y="1524000"/>
                </a:lnTo>
                <a:lnTo>
                  <a:pt x="4233333" y="1659467"/>
                </a:lnTo>
                <a:lnTo>
                  <a:pt x="3443111" y="1569155"/>
                </a:lnTo>
                <a:lnTo>
                  <a:pt x="2856089" y="1603022"/>
                </a:lnTo>
                <a:lnTo>
                  <a:pt x="2573866" y="1783644"/>
                </a:lnTo>
                <a:lnTo>
                  <a:pt x="2122311" y="2190044"/>
                </a:lnTo>
                <a:lnTo>
                  <a:pt x="1964266" y="2494844"/>
                </a:lnTo>
                <a:lnTo>
                  <a:pt x="1501422" y="3239911"/>
                </a:lnTo>
                <a:lnTo>
                  <a:pt x="1128889" y="3691467"/>
                </a:lnTo>
                <a:lnTo>
                  <a:pt x="925689" y="3905955"/>
                </a:lnTo>
                <a:lnTo>
                  <a:pt x="428978" y="3691467"/>
                </a:lnTo>
                <a:lnTo>
                  <a:pt x="0" y="3352800"/>
                </a:lnTo>
                <a:close/>
              </a:path>
            </a:pathLst>
          </a:custGeom>
          <a:noFill/>
          <a:ln w="34925">
            <a:solidFill>
              <a:srgbClr val="FF0000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66" name="Прямоугольная выноска 840"/>
          <p:cNvSpPr>
            <a:spLocks noChangeArrowheads="1"/>
          </p:cNvSpPr>
          <p:nvPr/>
        </p:nvSpPr>
        <p:spPr bwMode="auto">
          <a:xfrm>
            <a:off x="385733" y="7712112"/>
            <a:ext cx="1800225" cy="303198"/>
          </a:xfrm>
          <a:prstGeom prst="wedgeRectCallout">
            <a:avLst>
              <a:gd name="adj1" fmla="val 45981"/>
              <a:gd name="adj2" fmla="val 144196"/>
            </a:avLst>
          </a:prstGeom>
          <a:solidFill>
            <a:srgbClr val="00B0F0"/>
          </a:solidFill>
          <a:ln w="31750" algn="ctr">
            <a:solidFill>
              <a:srgbClr val="FF0000">
                <a:alpha val="70000"/>
              </a:srgbClr>
            </a:solidFill>
            <a:prstDash val="dash"/>
            <a:miter lim="800000"/>
            <a:headEnd/>
            <a:tailEnd/>
          </a:ln>
        </p:spPr>
        <p:txBody>
          <a:bodyPr lIns="128016" tIns="64008" rIns="128016" bIns="64008"/>
          <a:lstStyle/>
          <a:p>
            <a:pPr defTabSz="2092325"/>
            <a:r>
              <a:rPr lang="ru-RU" sz="1400" b="1" dirty="0">
                <a:solidFill>
                  <a:schemeClr val="tx1"/>
                </a:solidFill>
              </a:rPr>
              <a:t>Зона </a:t>
            </a:r>
            <a:r>
              <a:rPr lang="ru-RU" sz="1400" b="1" dirty="0" smtClean="0">
                <a:solidFill>
                  <a:schemeClr val="tx1"/>
                </a:solidFill>
              </a:rPr>
              <a:t>подтопления.</a:t>
            </a:r>
            <a:endParaRPr lang="ru-RU" sz="1400" b="1" dirty="0">
              <a:solidFill>
                <a:schemeClr val="tx1"/>
              </a:solidFill>
            </a:endParaRPr>
          </a:p>
        </p:txBody>
      </p:sp>
      <p:cxnSp>
        <p:nvCxnSpPr>
          <p:cNvPr id="1067" name="Прямая со стрелкой 1066"/>
          <p:cNvCxnSpPr/>
          <p:nvPr/>
        </p:nvCxnSpPr>
        <p:spPr>
          <a:xfrm rot="5400000">
            <a:off x="2971776" y="8015310"/>
            <a:ext cx="785818" cy="500066"/>
          </a:xfrm>
          <a:prstGeom prst="straightConnector1">
            <a:avLst/>
          </a:prstGeom>
          <a:ln w="50800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68" name="AutoShape 79"/>
          <p:cNvSpPr>
            <a:spLocks noChangeArrowheads="1"/>
          </p:cNvSpPr>
          <p:nvPr/>
        </p:nvSpPr>
        <p:spPr bwMode="auto">
          <a:xfrm>
            <a:off x="3186090" y="9096409"/>
            <a:ext cx="1971675" cy="276223"/>
          </a:xfrm>
          <a:prstGeom prst="wedgeRectCallout">
            <a:avLst>
              <a:gd name="adj1" fmla="val -39431"/>
              <a:gd name="adj2" fmla="val -342334"/>
            </a:avLst>
          </a:prstGeom>
          <a:solidFill>
            <a:srgbClr val="00B0F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177" tIns="61089" rIns="122177" bIns="61089"/>
          <a:lstStyle/>
          <a:p>
            <a:pPr algn="ctr"/>
            <a:r>
              <a:rPr lang="ru-RU" sz="11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Направление течения реки</a:t>
            </a:r>
            <a:endParaRPr lang="ru-RU" sz="16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1073" name="Group 600"/>
          <p:cNvGraphicFramePr>
            <a:graphicFrameLocks noGrp="1"/>
          </p:cNvGraphicFramePr>
          <p:nvPr/>
        </p:nvGraphicFramePr>
        <p:xfrm>
          <a:off x="3186090" y="1585890"/>
          <a:ext cx="5667370" cy="928019"/>
        </p:xfrm>
        <a:graphic>
          <a:graphicData uri="http://schemas.openxmlformats.org/drawingml/2006/table">
            <a:tbl>
              <a:tblPr/>
              <a:tblGrid>
                <a:gridCol w="1005786"/>
                <a:gridCol w="4661584"/>
              </a:tblGrid>
              <a:tr h="179133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90869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26966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зону возможного подтопления попадают 12 домов в с.п. Шаами-Юрт. Эвакуации подлежат 54 человека. Эвакуация будет проводиться </a:t>
                      </a:r>
                      <a:r>
                        <a:rPr lang="ru-RU" sz="800" b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силы автоколонна №15 (25 ед. техники)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Размещение населения из зоны затопления будет осуществляться в Доме культуры, Доме быта и ПВР. В случае, если ЧС будет носить затяжной характер – по родственникам в близлежащие населенные пункты</a:t>
                      </a:r>
                    </a:p>
                  </a:txBody>
                  <a:tcPr marL="50360" marR="5036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75" name="Group 331"/>
          <p:cNvGraphicFramePr>
            <a:graphicFrameLocks noGrp="1"/>
          </p:cNvGraphicFramePr>
          <p:nvPr/>
        </p:nvGraphicFramePr>
        <p:xfrm>
          <a:off x="42818" y="1585890"/>
          <a:ext cx="3143272" cy="992140"/>
        </p:xfrm>
        <a:graphic>
          <a:graphicData uri="http://schemas.openxmlformats.org/drawingml/2006/table">
            <a:tbl>
              <a:tblPr/>
              <a:tblGrid>
                <a:gridCol w="189696"/>
                <a:gridCol w="1047452"/>
                <a:gridCol w="465534"/>
                <a:gridCol w="407800"/>
                <a:gridCol w="507689"/>
                <a:gridCol w="525101"/>
              </a:tblGrid>
              <a:tr h="149980">
                <a:tc gridSpan="6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 зон возможного подтопления</a:t>
                      </a:r>
                      <a:endParaRPr kumimoji="0" lang="ru-RU" sz="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444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Уровни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Подъем воды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Дома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Население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Соц. знач. объекты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</a:tr>
              <a:tr h="1199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tx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Критический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199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33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Средний уровень 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199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0000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Максимальный уровень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350 (см)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2B2B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52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35206" marR="35206" marT="35206" marB="35206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941058" name="Object 31"/>
          <p:cNvGraphicFramePr>
            <a:graphicFrameLocks noChangeAspect="1"/>
          </p:cNvGraphicFramePr>
          <p:nvPr/>
        </p:nvGraphicFramePr>
        <p:xfrm>
          <a:off x="0" y="2657460"/>
          <a:ext cx="1714500" cy="928687"/>
        </p:xfrm>
        <a:graphic>
          <a:graphicData uri="http://schemas.openxmlformats.org/presentationml/2006/ole">
            <p:oleObj spid="_x0000_s942082" name="Worksheet" r:id="rId3" imgW="2990938" imgH="1895413" progId="Excel.Sheet.8">
              <p:embed/>
            </p:oleObj>
          </a:graphicData>
        </a:graphic>
      </p:graphicFrame>
      <p:grpSp>
        <p:nvGrpSpPr>
          <p:cNvPr id="46099" name="Группа 1135"/>
          <p:cNvGrpSpPr/>
          <p:nvPr/>
        </p:nvGrpSpPr>
        <p:grpSpPr>
          <a:xfrm>
            <a:off x="9615510" y="5300666"/>
            <a:ext cx="3186090" cy="4286247"/>
            <a:chOff x="9615510" y="5300666"/>
            <a:chExt cx="3186090" cy="4286247"/>
          </a:xfrm>
        </p:grpSpPr>
        <p:sp>
          <p:nvSpPr>
            <p:cNvPr id="1077" name="Rectangle 138"/>
            <p:cNvSpPr>
              <a:spLocks noChangeAspect="1" noChangeArrowheads="1"/>
            </p:cNvSpPr>
            <p:nvPr/>
          </p:nvSpPr>
          <p:spPr bwMode="auto">
            <a:xfrm>
              <a:off x="9663135" y="5300666"/>
              <a:ext cx="3138465" cy="428624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lIns="137501" tIns="68785" rIns="137501" bIns="68785" anchor="ctr"/>
            <a:lstStyle/>
            <a:p>
              <a:pPr algn="ctr" defTabSz="1193800">
                <a:defRPr/>
              </a:pPr>
              <a:endParaRPr lang="ru-RU" sz="3600" b="1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1079" name="Text Box 139"/>
            <p:cNvSpPr txBox="1">
              <a:spLocks noChangeAspect="1" noChangeArrowheads="1"/>
            </p:cNvSpPr>
            <p:nvPr/>
          </p:nvSpPr>
          <p:spPr bwMode="auto">
            <a:xfrm>
              <a:off x="10356891" y="5372104"/>
              <a:ext cx="1973263" cy="300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0464" tIns="40256" rIns="80464" bIns="40256"/>
            <a:lstStyle/>
            <a:p>
              <a:pPr algn="ctr" defTabSz="809625"/>
              <a:r>
                <a:rPr lang="ru-RU" sz="1300" b="1" dirty="0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sp>
          <p:nvSpPr>
            <p:cNvPr id="1081" name="Text Box 141"/>
            <p:cNvSpPr txBox="1">
              <a:spLocks noChangeArrowheads="1"/>
            </p:cNvSpPr>
            <p:nvPr/>
          </p:nvSpPr>
          <p:spPr bwMode="auto">
            <a:xfrm>
              <a:off x="11176044" y="8801128"/>
              <a:ext cx="1511300" cy="304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38213">
                <a:spcBef>
                  <a:spcPct val="50000"/>
                </a:spcBef>
              </a:pPr>
              <a:r>
                <a:rPr lang="ru-RU" sz="1000" b="1" dirty="0">
                  <a:solidFill>
                    <a:schemeClr val="tx1"/>
                  </a:solidFill>
                  <a:cs typeface="Times New Roman" pitchFamily="18" charset="0"/>
                </a:rPr>
                <a:t>- Направление течения реки</a:t>
              </a:r>
            </a:p>
          </p:txBody>
        </p:sp>
        <p:sp>
          <p:nvSpPr>
            <p:cNvPr id="1082" name="Line 369"/>
            <p:cNvSpPr>
              <a:spLocks noChangeShapeType="1"/>
            </p:cNvSpPr>
            <p:nvPr/>
          </p:nvSpPr>
          <p:spPr bwMode="auto">
            <a:xfrm>
              <a:off x="10044138" y="8729690"/>
              <a:ext cx="0" cy="358775"/>
            </a:xfrm>
            <a:prstGeom prst="line">
              <a:avLst/>
            </a:prstGeom>
            <a:noFill/>
            <a:ln w="76200">
              <a:solidFill>
                <a:srgbClr val="FF0000"/>
              </a:solidFill>
              <a:round/>
              <a:headEnd type="triangle" w="med" len="med"/>
              <a:tailEnd/>
            </a:ln>
            <a:effectLst>
              <a:prstShdw prst="shdw17" dist="17961" dir="2700000">
                <a:srgbClr val="1F1F5C"/>
              </a:prstShdw>
            </a:effectLst>
          </p:spPr>
          <p:txBody>
            <a:bodyPr/>
            <a:lstStyle/>
            <a:p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083" name="Oval 292"/>
            <p:cNvSpPr>
              <a:spLocks noChangeArrowheads="1"/>
            </p:cNvSpPr>
            <p:nvPr/>
          </p:nvSpPr>
          <p:spPr bwMode="auto">
            <a:xfrm>
              <a:off x="9888564" y="9163083"/>
              <a:ext cx="298450" cy="352425"/>
            </a:xfrm>
            <a:prstGeom prst="ellips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</p:spPr>
          <p:txBody>
            <a:bodyPr wrap="none" lIns="127595" tIns="63807" rIns="127595" bIns="63807" anchor="ctr"/>
            <a:lstStyle/>
            <a:p>
              <a:pPr algn="ctr" defTabSz="912813"/>
              <a:r>
                <a:rPr lang="ru-RU" sz="1300" b="1" dirty="0">
                  <a:solidFill>
                    <a:schemeClr val="tx1"/>
                  </a:solidFill>
                </a:rPr>
                <a:t>Т</a:t>
              </a:r>
            </a:p>
          </p:txBody>
        </p:sp>
        <p:sp>
          <p:nvSpPr>
            <p:cNvPr id="1085" name="Text Box 63"/>
            <p:cNvSpPr txBox="1">
              <a:spLocks noChangeArrowheads="1"/>
            </p:cNvSpPr>
            <p:nvPr/>
          </p:nvSpPr>
          <p:spPr bwMode="auto">
            <a:xfrm>
              <a:off x="10897703" y="9203474"/>
              <a:ext cx="1898650" cy="36962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61259" tIns="30627" rIns="61259" bIns="30627">
              <a:spAutoFit/>
            </a:bodyPr>
            <a:lstStyle/>
            <a:p>
              <a:pPr defTabSz="622300" eaLnBrk="0" hangingPunct="0"/>
              <a:r>
                <a:rPr lang="ru-RU" sz="1000" b="1" dirty="0">
                  <a:solidFill>
                    <a:schemeClr val="tx1"/>
                  </a:solidFill>
                  <a:cs typeface="Times New Roman" pitchFamily="18" charset="0"/>
                </a:rPr>
                <a:t>Участок местности способный </a:t>
              </a:r>
            </a:p>
            <a:p>
              <a:pPr defTabSz="622300" eaLnBrk="0" hangingPunct="0"/>
              <a:r>
                <a:rPr lang="ru-RU" sz="1000" b="1" dirty="0">
                  <a:solidFill>
                    <a:schemeClr val="tx1"/>
                  </a:solidFill>
                  <a:cs typeface="Times New Roman" pitchFamily="18" charset="0"/>
                </a:rPr>
                <a:t>принять вертолет </a:t>
              </a:r>
            </a:p>
          </p:txBody>
        </p:sp>
        <p:sp>
          <p:nvSpPr>
            <p:cNvPr id="1087" name="Полилиния 1086"/>
            <p:cNvSpPr/>
            <p:nvPr/>
          </p:nvSpPr>
          <p:spPr bwMode="auto">
            <a:xfrm>
              <a:off x="9637735" y="8158186"/>
              <a:ext cx="674688" cy="169862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1088" name="Полилиния 1087"/>
            <p:cNvSpPr/>
            <p:nvPr/>
          </p:nvSpPr>
          <p:spPr bwMode="auto">
            <a:xfrm>
              <a:off x="9615510" y="8416952"/>
              <a:ext cx="674688" cy="169862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1089" name="Полилиния 1088"/>
            <p:cNvSpPr/>
            <p:nvPr/>
          </p:nvSpPr>
          <p:spPr bwMode="auto">
            <a:xfrm>
              <a:off x="9615510" y="8274076"/>
              <a:ext cx="674688" cy="169862"/>
            </a:xfrm>
            <a:custGeom>
              <a:avLst/>
              <a:gdLst>
                <a:gd name="connsiteX0" fmla="*/ 195856 w 675404"/>
                <a:gd name="connsiteY0" fmla="*/ 51994 h 169307"/>
                <a:gd name="connsiteX1" fmla="*/ 195856 w 675404"/>
                <a:gd name="connsiteY1" fmla="*/ 51994 h 169307"/>
                <a:gd name="connsiteX2" fmla="*/ 660313 w 675404"/>
                <a:gd name="connsiteY2" fmla="*/ 110052 h 169307"/>
                <a:gd name="connsiteX3" fmla="*/ 674827 w 675404"/>
                <a:gd name="connsiteY3" fmla="*/ 153594 h 169307"/>
                <a:gd name="connsiteX4" fmla="*/ 674827 w 675404"/>
                <a:gd name="connsiteY4" fmla="*/ 153594 h 169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5404" h="169307">
                  <a:moveTo>
                    <a:pt x="195856" y="51994"/>
                  </a:moveTo>
                  <a:lnTo>
                    <a:pt x="195856" y="51994"/>
                  </a:lnTo>
                  <a:cubicBezTo>
                    <a:pt x="547794" y="169307"/>
                    <a:pt x="0" y="0"/>
                    <a:pt x="660313" y="110052"/>
                  </a:cubicBezTo>
                  <a:cubicBezTo>
                    <a:pt x="675404" y="112567"/>
                    <a:pt x="674827" y="153594"/>
                    <a:pt x="674827" y="153594"/>
                  </a:cubicBezTo>
                  <a:lnTo>
                    <a:pt x="674827" y="153594"/>
                  </a:lnTo>
                </a:path>
              </a:pathLst>
            </a:custGeom>
            <a:ln w="22225">
              <a:solidFill>
                <a:srgbClr val="00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latin typeface="Times New Roman" pitchFamily="18" charset="0"/>
              </a:endParaRPr>
            </a:p>
          </p:txBody>
        </p:sp>
        <p:sp>
          <p:nvSpPr>
            <p:cNvPr id="1091" name="Text Box 51"/>
            <p:cNvSpPr txBox="1">
              <a:spLocks noChangeArrowheads="1"/>
            </p:cNvSpPr>
            <p:nvPr/>
          </p:nvSpPr>
          <p:spPr bwMode="auto">
            <a:xfrm>
              <a:off x="10758518" y="8059763"/>
              <a:ext cx="1857375" cy="3127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Начало</a:t>
              </a:r>
              <a:r>
                <a:rPr lang="ru-RU" sz="1200" dirty="0">
                  <a:solidFill>
                    <a:schemeClr val="tx1"/>
                  </a:solidFill>
                  <a:cs typeface="Times New Roman" pitchFamily="18" charset="0"/>
                </a:rPr>
                <a:t> подтопления</a:t>
              </a:r>
            </a:p>
          </p:txBody>
        </p:sp>
        <p:sp>
          <p:nvSpPr>
            <p:cNvPr id="1093" name="Text Box 51"/>
            <p:cNvSpPr txBox="1">
              <a:spLocks noChangeArrowheads="1"/>
            </p:cNvSpPr>
            <p:nvPr/>
          </p:nvSpPr>
          <p:spPr bwMode="auto">
            <a:xfrm>
              <a:off x="10687080" y="8289952"/>
              <a:ext cx="2071688" cy="296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Максимальный уровень</a:t>
              </a:r>
            </a:p>
          </p:txBody>
        </p:sp>
        <p:sp>
          <p:nvSpPr>
            <p:cNvPr id="1094" name="Text Box 51"/>
            <p:cNvSpPr txBox="1">
              <a:spLocks noChangeArrowheads="1"/>
            </p:cNvSpPr>
            <p:nvPr/>
          </p:nvSpPr>
          <p:spPr bwMode="auto">
            <a:xfrm>
              <a:off x="10687080" y="8504266"/>
              <a:ext cx="2071687" cy="2968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 dirty="0">
                  <a:solidFill>
                    <a:schemeClr val="tx1"/>
                  </a:solidFill>
                  <a:cs typeface="Times New Roman" pitchFamily="18" charset="0"/>
                </a:rPr>
                <a:t>Критический уровень</a:t>
              </a:r>
            </a:p>
          </p:txBody>
        </p:sp>
        <p:sp>
          <p:nvSpPr>
            <p:cNvPr id="1095" name="Прямоугольник 55"/>
            <p:cNvSpPr>
              <a:spLocks noChangeArrowheads="1"/>
            </p:cNvSpPr>
            <p:nvPr/>
          </p:nvSpPr>
          <p:spPr bwMode="auto">
            <a:xfrm rot="1239145">
              <a:off x="9852245" y="7793677"/>
              <a:ext cx="400038" cy="200031"/>
            </a:xfrm>
            <a:prstGeom prst="rect">
              <a:avLst/>
            </a:prstGeom>
            <a:solidFill>
              <a:srgbClr val="1AF253"/>
            </a:solidFill>
            <a:ln w="25400" algn="ctr">
              <a:solidFill>
                <a:srgbClr val="1AF253"/>
              </a:solidFill>
              <a:miter lim="800000"/>
              <a:headEnd/>
              <a:tailEnd/>
            </a:ln>
          </p:spPr>
          <p:txBody>
            <a:bodyPr lIns="127985" tIns="63994" rIns="127985" bIns="63994" anchor="ctr"/>
            <a:lstStyle/>
            <a:p>
              <a:pPr algn="ctr" defTabSz="1276350"/>
              <a:endParaRPr lang="ru-RU" sz="120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1097" name="Text Box 51"/>
            <p:cNvSpPr txBox="1">
              <a:spLocks noChangeArrowheads="1"/>
            </p:cNvSpPr>
            <p:nvPr/>
          </p:nvSpPr>
          <p:spPr bwMode="auto">
            <a:xfrm>
              <a:off x="10758518" y="7729558"/>
              <a:ext cx="1857375" cy="46674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26867" tIns="63474" rIns="126867" bIns="63474">
              <a:spAutoFit/>
            </a:bodyPr>
            <a:lstStyle/>
            <a:p>
              <a:pPr algn="ctr" defTabSz="1279525">
                <a:spcBef>
                  <a:spcPct val="50000"/>
                </a:spcBef>
              </a:pPr>
              <a:r>
                <a:rPr lang="ru-RU" sz="1100" dirty="0" smtClean="0">
                  <a:solidFill>
                    <a:schemeClr val="tx1"/>
                  </a:solidFill>
                  <a:cs typeface="Times New Roman" pitchFamily="18" charset="0"/>
                </a:rPr>
                <a:t>Пункт временного размещения людей (СОШ)</a:t>
              </a:r>
              <a:endParaRPr lang="ru-RU" sz="120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46100" name="Группа 114"/>
            <p:cNvGrpSpPr>
              <a:grpSpLocks/>
            </p:cNvGrpSpPr>
            <p:nvPr/>
          </p:nvGrpSpPr>
          <p:grpSpPr bwMode="auto">
            <a:xfrm>
              <a:off x="9724194" y="7240781"/>
              <a:ext cx="711001" cy="296370"/>
              <a:chOff x="7847013" y="5565761"/>
              <a:chExt cx="710570" cy="296343"/>
            </a:xfrm>
          </p:grpSpPr>
          <p:grpSp>
            <p:nvGrpSpPr>
              <p:cNvPr id="46101" name="Группа 110"/>
              <p:cNvGrpSpPr>
                <a:grpSpLocks/>
              </p:cNvGrpSpPr>
              <p:nvPr/>
            </p:nvGrpSpPr>
            <p:grpSpPr bwMode="auto">
              <a:xfrm>
                <a:off x="7847013" y="5588337"/>
                <a:ext cx="282373" cy="226660"/>
                <a:chOff x="6758015" y="3534283"/>
                <a:chExt cx="423560" cy="339991"/>
              </a:xfrm>
            </p:grpSpPr>
            <p:sp>
              <p:nvSpPr>
                <p:cNvPr id="1103" name="Овал 111"/>
                <p:cNvSpPr>
                  <a:spLocks noChangeArrowheads="1"/>
                </p:cNvSpPr>
                <p:nvPr/>
              </p:nvSpPr>
              <p:spPr bwMode="auto">
                <a:xfrm>
                  <a:off x="6758015" y="3534283"/>
                  <a:ext cx="423560" cy="339991"/>
                </a:xfrm>
                <a:prstGeom prst="ellipse">
                  <a:avLst/>
                </a:prstGeom>
                <a:solidFill>
                  <a:srgbClr val="FF0000">
                    <a:alpha val="41176"/>
                  </a:srgbClr>
                </a:solidFill>
                <a:ln w="31750" algn="ctr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algn="ctr"/>
                  <a:endParaRPr lang="ru-RU" sz="8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1105" name="TextBox 112"/>
                <p:cNvSpPr txBox="1">
                  <a:spLocks noChangeArrowheads="1"/>
                </p:cNvSpPr>
                <p:nvPr/>
              </p:nvSpPr>
              <p:spPr bwMode="auto">
                <a:xfrm>
                  <a:off x="6784166" y="3536113"/>
                  <a:ext cx="285463" cy="32313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>
                  <a:spAutoFit/>
                </a:bodyPr>
                <a:lstStyle/>
                <a:p>
                  <a:r>
                    <a:rPr lang="ru-RU" sz="800">
                      <a:solidFill>
                        <a:schemeClr val="tx1"/>
                      </a:solidFill>
                      <a:latin typeface="Times New Roman" pitchFamily="18" charset="0"/>
                      <a:cs typeface="Times New Roman" pitchFamily="18" charset="0"/>
                    </a:rPr>
                    <a:t>1</a:t>
                  </a:r>
                </a:p>
              </p:txBody>
            </p:sp>
          </p:grpSp>
          <p:sp>
            <p:nvSpPr>
              <p:cNvPr id="1101" name="Rectangle 9"/>
              <p:cNvSpPr>
                <a:spLocks noChangeArrowheads="1"/>
              </p:cNvSpPr>
              <p:nvPr/>
            </p:nvSpPr>
            <p:spPr bwMode="auto">
              <a:xfrm>
                <a:off x="8129385" y="5565761"/>
                <a:ext cx="428198" cy="296343"/>
              </a:xfrm>
              <a:prstGeom prst="rect">
                <a:avLst/>
              </a:prstGeom>
              <a:solidFill>
                <a:schemeClr val="bg1">
                  <a:alpha val="49019"/>
                </a:schemeClr>
              </a:solidFill>
              <a:ln w="47625">
                <a:noFill/>
                <a:miter lim="800000"/>
                <a:headEnd/>
                <a:tailEnd/>
              </a:ln>
            </p:spPr>
            <p:txBody>
              <a:bodyPr wrap="none" lIns="24832" tIns="24832" rIns="24832" bIns="24832">
                <a:spAutoFit/>
              </a:bodyPr>
              <a:lstStyle/>
              <a:p>
                <a:pPr algn="ctr" defTabSz="1789113"/>
                <a:r>
                  <a:rPr lang="ru-RU" sz="800" u="sng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№7,9,13</a:t>
                </a:r>
              </a:p>
              <a:p>
                <a:pPr algn="ctr" defTabSz="1789113"/>
                <a:r>
                  <a:rPr lang="ru-RU" sz="8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 750 чел.</a:t>
                </a:r>
              </a:p>
            </p:txBody>
          </p:sp>
        </p:grpSp>
        <p:sp>
          <p:nvSpPr>
            <p:cNvPr id="1106" name="Text Box 965"/>
            <p:cNvSpPr txBox="1">
              <a:spLocks noChangeArrowheads="1"/>
            </p:cNvSpPr>
            <p:nvPr/>
          </p:nvSpPr>
          <p:spPr bwMode="auto">
            <a:xfrm>
              <a:off x="10617255" y="7229492"/>
              <a:ext cx="1927213" cy="53177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78574" tIns="39290" rIns="78574" bIns="39290">
              <a:spAutoFit/>
            </a:bodyPr>
            <a:lstStyle/>
            <a:p>
              <a:pPr algn="ctr" defTabSz="1257300">
                <a:lnSpc>
                  <a:spcPct val="70000"/>
                </a:lnSpc>
                <a:buFontTx/>
                <a:buChar char="-"/>
              </a:pPr>
              <a:r>
                <a:rPr lang="ru-RU" sz="105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сборный эвакуационный пункт </a:t>
              </a:r>
              <a:endParaRPr lang="ru-RU" sz="105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  <a:p>
              <a:pPr algn="ctr" defTabSz="1257300">
                <a:lnSpc>
                  <a:spcPct val="70000"/>
                </a:lnSpc>
                <a:buFontTx/>
                <a:buChar char="-"/>
              </a:pPr>
              <a:r>
                <a:rPr lang="ru-RU" sz="105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(</a:t>
              </a:r>
              <a:r>
                <a:rPr lang="ru-RU" sz="105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в </a:t>
              </a:r>
              <a:r>
                <a:rPr lang="ru-RU" sz="1050" dirty="0" err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числ</a:t>
              </a:r>
              <a:r>
                <a:rPr lang="ru-RU" sz="105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.  номера </a:t>
              </a:r>
              <a:r>
                <a:rPr lang="ru-RU" sz="1050" dirty="0" err="1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припис</a:t>
              </a:r>
              <a:r>
                <a:rPr lang="ru-RU" sz="105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. домов, человек)</a:t>
              </a:r>
            </a:p>
          </p:txBody>
        </p:sp>
        <p:sp>
          <p:nvSpPr>
            <p:cNvPr id="1107" name="Text Box 965"/>
            <p:cNvSpPr txBox="1">
              <a:spLocks noChangeArrowheads="1"/>
            </p:cNvSpPr>
            <p:nvPr/>
          </p:nvSpPr>
          <p:spPr bwMode="auto">
            <a:xfrm>
              <a:off x="10687080" y="6443674"/>
              <a:ext cx="1827150" cy="72567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78574" tIns="39290" rIns="78574" bIns="39290">
              <a:spAutoFit/>
            </a:bodyPr>
            <a:lstStyle/>
            <a:p>
              <a:pPr algn="ctr" defTabSz="1257300">
                <a:lnSpc>
                  <a:spcPct val="70000"/>
                </a:lnSpc>
                <a:buFontTx/>
                <a:buChar char="-"/>
              </a:pPr>
              <a:r>
                <a:rPr lang="ru-RU" sz="10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маршруты эвакуации населения (1- номер маршрута, </a:t>
              </a:r>
              <a:r>
                <a:rPr lang="ru-RU" sz="1000" dirty="0" smtClean="0">
                  <a:solidFill>
                    <a:schemeClr val="tx1"/>
                  </a:solidFill>
                  <a:cs typeface="Times New Roman" pitchFamily="18" charset="0"/>
                </a:rPr>
                <a:t>2</a:t>
              </a: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ru-RU" sz="10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– количество эвакуируемых домов, </a:t>
              </a: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8- </a:t>
              </a:r>
              <a:r>
                <a:rPr lang="ru-RU" sz="10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колонн, </a:t>
              </a:r>
              <a:r>
                <a:rPr lang="ru-RU" sz="1000" dirty="0" smtClean="0">
                  <a:solidFill>
                    <a:schemeClr val="tx1"/>
                  </a:solidFill>
                  <a:cs typeface="Times New Roman" pitchFamily="18" charset="0"/>
                </a:rPr>
                <a:t>69</a:t>
              </a:r>
              <a:r>
                <a:rPr lang="ru-RU" sz="1000" dirty="0" smtClean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-)</a:t>
              </a:r>
              <a:r>
                <a:rPr lang="ru-RU" sz="1000" dirty="0">
                  <a:solidFill>
                    <a:schemeClr val="tx1"/>
                  </a:solidFill>
                  <a:latin typeface="Times New Roman" pitchFamily="18" charset="0"/>
                  <a:cs typeface="Times New Roman" pitchFamily="18" charset="0"/>
                </a:rPr>
                <a:t>чел. А - автомобильный</a:t>
              </a:r>
            </a:p>
          </p:txBody>
        </p:sp>
        <p:grpSp>
          <p:nvGrpSpPr>
            <p:cNvPr id="46102" name="Группа 118"/>
            <p:cNvGrpSpPr>
              <a:grpSpLocks/>
            </p:cNvGrpSpPr>
            <p:nvPr/>
          </p:nvGrpSpPr>
          <p:grpSpPr bwMode="auto">
            <a:xfrm>
              <a:off x="9758386" y="6800864"/>
              <a:ext cx="742917" cy="285752"/>
              <a:chOff x="3186092" y="7871698"/>
              <a:chExt cx="721494" cy="266301"/>
            </a:xfrm>
          </p:grpSpPr>
          <p:sp>
            <p:nvSpPr>
              <p:cNvPr id="1111" name="Rectangle 9"/>
              <p:cNvSpPr>
                <a:spLocks noChangeArrowheads="1"/>
              </p:cNvSpPr>
              <p:nvPr/>
            </p:nvSpPr>
            <p:spPr bwMode="auto">
              <a:xfrm>
                <a:off x="3186092" y="7871699"/>
                <a:ext cx="721494" cy="266300"/>
              </a:xfrm>
              <a:prstGeom prst="rect">
                <a:avLst/>
              </a:prstGeom>
              <a:solidFill>
                <a:schemeClr val="bg1">
                  <a:alpha val="49019"/>
                </a:schemeClr>
              </a:solidFill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lIns="24832" tIns="24832" rIns="24832" bIns="24832">
                <a:spAutoFit/>
              </a:bodyPr>
              <a:lstStyle/>
              <a:p>
                <a:pPr defTabSz="1789113"/>
                <a:r>
                  <a:rPr lang="ru-RU" sz="7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       </a:t>
                </a:r>
                <a:r>
                  <a:rPr lang="ru-RU" sz="700" u="sng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__13__</a:t>
                </a:r>
              </a:p>
              <a:p>
                <a:pPr defTabSz="1789113"/>
                <a:r>
                  <a:rPr lang="ru-RU" sz="7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         </a:t>
                </a:r>
                <a:r>
                  <a:rPr lang="en-US" sz="7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  <a:r>
                  <a:rPr lang="ru-RU" sz="7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/750</a:t>
                </a:r>
              </a:p>
            </p:txBody>
          </p:sp>
          <p:sp>
            <p:nvSpPr>
              <p:cNvPr id="1112" name="Rectangle 9"/>
              <p:cNvSpPr>
                <a:spLocks noChangeArrowheads="1"/>
              </p:cNvSpPr>
              <p:nvPr/>
            </p:nvSpPr>
            <p:spPr bwMode="auto">
              <a:xfrm>
                <a:off x="3230498" y="7871698"/>
                <a:ext cx="69775" cy="158291"/>
              </a:xfrm>
              <a:prstGeom prst="rect">
                <a:avLst/>
              </a:prstGeom>
              <a:solidFill>
                <a:schemeClr val="bg1">
                  <a:alpha val="49019"/>
                </a:schemeClr>
              </a:solidFill>
              <a:ln w="47625">
                <a:noFill/>
                <a:miter lim="800000"/>
                <a:headEnd/>
                <a:tailEnd/>
              </a:ln>
            </p:spPr>
            <p:txBody>
              <a:bodyPr wrap="none" lIns="24832" tIns="24832" rIns="24832" bIns="24832">
                <a:spAutoFit/>
              </a:bodyPr>
              <a:lstStyle/>
              <a:p>
                <a:pPr algn="ctr" defTabSz="1789113"/>
                <a:r>
                  <a:rPr lang="ru-RU" sz="7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1</a:t>
                </a:r>
              </a:p>
            </p:txBody>
          </p:sp>
          <p:sp>
            <p:nvSpPr>
              <p:cNvPr id="1113" name="Rectangle 9"/>
              <p:cNvSpPr>
                <a:spLocks noChangeArrowheads="1"/>
              </p:cNvSpPr>
              <p:nvPr/>
            </p:nvSpPr>
            <p:spPr bwMode="auto">
              <a:xfrm>
                <a:off x="3705516" y="7881239"/>
                <a:ext cx="83899" cy="158291"/>
              </a:xfrm>
              <a:prstGeom prst="rect">
                <a:avLst/>
              </a:prstGeom>
              <a:solidFill>
                <a:schemeClr val="bg1">
                  <a:alpha val="49019"/>
                </a:schemeClr>
              </a:solidFill>
              <a:ln w="47625">
                <a:noFill/>
                <a:miter lim="800000"/>
                <a:headEnd/>
                <a:tailEnd/>
              </a:ln>
            </p:spPr>
            <p:txBody>
              <a:bodyPr wrap="none" lIns="24832" tIns="24832" rIns="24832" bIns="24832">
                <a:spAutoFit/>
              </a:bodyPr>
              <a:lstStyle/>
              <a:p>
                <a:pPr algn="ctr" defTabSz="1789113"/>
                <a:r>
                  <a:rPr lang="ru-RU" sz="70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rPr>
                  <a:t>А</a:t>
                </a:r>
              </a:p>
            </p:txBody>
          </p:sp>
        </p:grpSp>
        <p:sp>
          <p:nvSpPr>
            <p:cNvPr id="1114" name="TextBox 362"/>
            <p:cNvSpPr txBox="1">
              <a:spLocks noChangeArrowheads="1"/>
            </p:cNvSpPr>
            <p:nvPr/>
          </p:nvSpPr>
          <p:spPr bwMode="auto">
            <a:xfrm>
              <a:off x="10744225" y="6086484"/>
              <a:ext cx="1347788" cy="27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ru-RU" sz="1050" dirty="0">
                  <a:solidFill>
                    <a:schemeClr val="tx1"/>
                  </a:solidFill>
                  <a:cs typeface="Times New Roman" pitchFamily="18" charset="0"/>
                </a:rPr>
                <a:t>Маршрут эвакуации</a:t>
              </a:r>
            </a:p>
          </p:txBody>
        </p:sp>
        <p:cxnSp>
          <p:nvCxnSpPr>
            <p:cNvPr id="1115" name="Прямая со стрелкой 1114"/>
            <p:cNvCxnSpPr/>
            <p:nvPr/>
          </p:nvCxnSpPr>
          <p:spPr bwMode="auto">
            <a:xfrm flipV="1">
              <a:off x="9972700" y="6288099"/>
              <a:ext cx="542925" cy="76200"/>
            </a:xfrm>
            <a:prstGeom prst="straightConnector1">
              <a:avLst/>
            </a:prstGeom>
            <a:ln w="38100">
              <a:solidFill>
                <a:srgbClr val="00B050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46104" name="Group 298"/>
            <p:cNvGrpSpPr>
              <a:grpSpLocks/>
            </p:cNvGrpSpPr>
            <p:nvPr/>
          </p:nvGrpSpPr>
          <p:grpSpPr bwMode="auto">
            <a:xfrm>
              <a:off x="9972700" y="5800732"/>
              <a:ext cx="646112" cy="360363"/>
              <a:chOff x="2290" y="4020"/>
              <a:chExt cx="817" cy="315"/>
            </a:xfrm>
          </p:grpSpPr>
          <p:sp>
            <p:nvSpPr>
              <p:cNvPr id="1119" name="Rectangle 299"/>
              <p:cNvSpPr>
                <a:spLocks noChangeArrowheads="1"/>
              </p:cNvSpPr>
              <p:nvPr/>
            </p:nvSpPr>
            <p:spPr bwMode="auto">
              <a:xfrm>
                <a:off x="2702" y="4065"/>
                <a:ext cx="405" cy="270"/>
              </a:xfrm>
              <a:prstGeom prst="rect">
                <a:avLst/>
              </a:prstGeom>
              <a:solidFill>
                <a:schemeClr val="accent1"/>
              </a:solidFill>
              <a:ln w="12700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16553" tIns="16553" rIns="16553" bIns="16553"/>
              <a:lstStyle/>
              <a:p>
                <a:pPr algn="ctr" defTabSz="1193800"/>
                <a:r>
                  <a:rPr lang="ru-RU" sz="800" b="1" u="sng" dirty="0" smtClean="0">
                    <a:solidFill>
                      <a:schemeClr val="tx1"/>
                    </a:solidFill>
                    <a:cs typeface="Times New Roman" pitchFamily="18" charset="0"/>
                  </a:rPr>
                  <a:t>ВА</a:t>
                </a:r>
                <a:endParaRPr lang="ru-RU" sz="800" dirty="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grpSp>
            <p:nvGrpSpPr>
              <p:cNvPr id="46106" name="Group 300"/>
              <p:cNvGrpSpPr>
                <a:grpSpLocks/>
              </p:cNvGrpSpPr>
              <p:nvPr/>
            </p:nvGrpSpPr>
            <p:grpSpPr bwMode="auto">
              <a:xfrm>
                <a:off x="2290" y="4020"/>
                <a:ext cx="545" cy="211"/>
                <a:chOff x="3288" y="3929"/>
                <a:chExt cx="479" cy="211"/>
              </a:xfrm>
            </p:grpSpPr>
            <p:grpSp>
              <p:nvGrpSpPr>
                <p:cNvPr id="46107" name="Group 301"/>
                <p:cNvGrpSpPr>
                  <a:grpSpLocks/>
                </p:cNvGrpSpPr>
                <p:nvPr/>
              </p:nvGrpSpPr>
              <p:grpSpPr bwMode="auto">
                <a:xfrm>
                  <a:off x="3288" y="3929"/>
                  <a:ext cx="317" cy="211"/>
                  <a:chOff x="0" y="1"/>
                  <a:chExt cx="20000" cy="19999"/>
                </a:xfrm>
              </p:grpSpPr>
              <p:sp>
                <p:nvSpPr>
                  <p:cNvPr id="1125" name="Rectangle 30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7756"/>
                    <a:ext cx="20000" cy="12244"/>
                  </a:xfrm>
                  <a:prstGeom prst="rect">
                    <a:avLst/>
                  </a:prstGeom>
                  <a:solidFill>
                    <a:schemeClr val="bg1"/>
                  </a:solidFill>
                  <a:ln w="25400">
                    <a:solidFill>
                      <a:srgbClr val="FF0000"/>
                    </a:solidFill>
                    <a:miter lim="800000"/>
                    <a:headEnd/>
                    <a:tailEnd/>
                  </a:ln>
                </p:spPr>
                <p:txBody>
                  <a:bodyPr lIns="119198" tIns="59600" rIns="119198" bIns="59600"/>
                  <a:lstStyle/>
                  <a:p>
                    <a:pPr defTabSz="1193800"/>
                    <a:endParaRPr lang="ru-RU" sz="800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27" name="Line 30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61" y="1"/>
                    <a:ext cx="10170" cy="777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129" name="Line 304"/>
                  <p:cNvSpPr>
                    <a:spLocks noChangeShapeType="1"/>
                  </p:cNvSpPr>
                  <p:nvPr/>
                </p:nvSpPr>
                <p:spPr bwMode="auto">
                  <a:xfrm>
                    <a:off x="10475" y="1"/>
                    <a:ext cx="9364" cy="7309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>
                      <a:solidFill>
                        <a:schemeClr val="tx1"/>
                      </a:solidFill>
                    </a:endParaRPr>
                  </a:p>
                </p:txBody>
              </p:sp>
              <p:grpSp>
                <p:nvGrpSpPr>
                  <p:cNvPr id="46108" name="Group 305"/>
                  <p:cNvGrpSpPr>
                    <a:grpSpLocks/>
                  </p:cNvGrpSpPr>
                  <p:nvPr/>
                </p:nvGrpSpPr>
                <p:grpSpPr bwMode="auto">
                  <a:xfrm>
                    <a:off x="8961" y="3009"/>
                    <a:ext cx="2336" cy="3408"/>
                    <a:chOff x="-1" y="0"/>
                    <a:chExt cx="20002" cy="20000"/>
                  </a:xfrm>
                </p:grpSpPr>
                <p:sp>
                  <p:nvSpPr>
                    <p:cNvPr id="1131" name="Line 306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9649" y="0"/>
                      <a:ext cx="137" cy="2000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chemeClr val="tx1"/>
                        </a:solidFill>
                      </a:endParaRPr>
                    </a:p>
                  </p:txBody>
                </p:sp>
                <p:sp>
                  <p:nvSpPr>
                    <p:cNvPr id="1132" name="Line 307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-1" y="11585"/>
                      <a:ext cx="20002" cy="140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>
                        <a:solidFill>
                          <a:schemeClr val="tx1"/>
                        </a:solidFill>
                      </a:endParaRPr>
                    </a:p>
                  </p:txBody>
                </p:sp>
              </p:grpSp>
            </p:grpSp>
            <p:sp>
              <p:nvSpPr>
                <p:cNvPr id="1124" name="Line 308"/>
                <p:cNvSpPr>
                  <a:spLocks noChangeShapeType="1"/>
                </p:cNvSpPr>
                <p:nvPr/>
              </p:nvSpPr>
              <p:spPr bwMode="auto">
                <a:xfrm>
                  <a:off x="3669" y="4064"/>
                  <a:ext cx="98" cy="1"/>
                </a:xfrm>
                <a:prstGeom prst="line">
                  <a:avLst/>
                </a:prstGeom>
                <a:noFill/>
                <a:ln w="25400">
                  <a:noFill/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>
                    <a:solidFill>
                      <a:schemeClr val="tx1"/>
                    </a:solidFill>
                  </a:endParaRPr>
                </a:p>
              </p:txBody>
            </p:sp>
          </p:grpSp>
        </p:grpSp>
        <p:sp>
          <p:nvSpPr>
            <p:cNvPr id="1134" name="TextBox 362"/>
            <p:cNvSpPr txBox="1">
              <a:spLocks noChangeArrowheads="1"/>
            </p:cNvSpPr>
            <p:nvPr/>
          </p:nvSpPr>
          <p:spPr bwMode="auto">
            <a:xfrm>
              <a:off x="10790497" y="5832568"/>
              <a:ext cx="1560043" cy="25391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pPr algn="ctr">
                <a:defRPr/>
              </a:pPr>
              <a:r>
                <a:rPr lang="ru-RU" sz="1050" dirty="0" smtClean="0">
                  <a:solidFill>
                    <a:schemeClr val="tx1"/>
                  </a:solidFill>
                  <a:cs typeface="Times New Roman" pitchFamily="18" charset="0"/>
                </a:rPr>
                <a:t>Врачебная амбулатория</a:t>
              </a:r>
              <a:endParaRPr lang="ru-RU" sz="1050" dirty="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</p:grpSp>
      <p:sp>
        <p:nvSpPr>
          <p:cNvPr id="1138" name="Oval 292"/>
          <p:cNvSpPr>
            <a:spLocks noChangeArrowheads="1"/>
          </p:cNvSpPr>
          <p:nvPr/>
        </p:nvSpPr>
        <p:spPr bwMode="auto">
          <a:xfrm>
            <a:off x="4543412" y="8229624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34" tIns="63826" rIns="127634" bIns="63826" anchor="ctr"/>
          <a:lstStyle/>
          <a:p>
            <a:pPr algn="ctr" defTabSz="1704975"/>
            <a:r>
              <a:rPr lang="ru-RU" sz="1200" b="1" dirty="0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200" dirty="0">
              <a:solidFill>
                <a:schemeClr val="tx1"/>
              </a:solidFill>
              <a:cs typeface="Times New Roman" pitchFamily="18" charset="0"/>
            </a:endParaRPr>
          </a:p>
        </p:txBody>
      </p:sp>
      <p:graphicFrame>
        <p:nvGraphicFramePr>
          <p:cNvPr id="1109" name="Group 220"/>
          <p:cNvGraphicFramePr>
            <a:graphicFrameLocks noGrp="1"/>
          </p:cNvGraphicFramePr>
          <p:nvPr/>
        </p:nvGraphicFramePr>
        <p:xfrm>
          <a:off x="9094788" y="3943344"/>
          <a:ext cx="3592513" cy="1477963"/>
        </p:xfrm>
        <a:graphic>
          <a:graphicData uri="http://schemas.openxmlformats.org/drawingml/2006/table">
            <a:tbl>
              <a:tblPr/>
              <a:tblGrid>
                <a:gridCol w="1065213"/>
                <a:gridCol w="577850"/>
                <a:gridCol w="581025"/>
                <a:gridCol w="647700"/>
                <a:gridCol w="720725"/>
              </a:tblGrid>
              <a:tr h="484188">
                <a:tc gridSpan="5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Силы и средства, привлекаемые к эвакуации пострадавших при подтоплении (затоплении)</a:t>
                      </a: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1275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Организация выделения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Л/состав,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чел.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техники,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ед.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готовности,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мин.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прибытия, мин.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20955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ЦРБ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25-35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37147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Автоколонна №3 ДППАП ФГУП «</a:t>
                      </a:r>
                      <a:r>
                        <a:rPr kumimoji="0" lang="ru-RU" sz="6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Чеченавтотранс</a:t>
                      </a: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6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10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6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20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117" name="Group 112"/>
          <p:cNvGraphicFramePr>
            <a:graphicFrameLocks noGrp="1"/>
          </p:cNvGraphicFramePr>
          <p:nvPr/>
        </p:nvGraphicFramePr>
        <p:xfrm>
          <a:off x="4972040" y="7586682"/>
          <a:ext cx="4357719" cy="1158560"/>
        </p:xfrm>
        <a:graphic>
          <a:graphicData uri="http://schemas.openxmlformats.org/drawingml/2006/table">
            <a:tbl>
              <a:tblPr/>
              <a:tblGrid>
                <a:gridCol w="2426533"/>
                <a:gridCol w="1069349"/>
                <a:gridCol w="861837"/>
              </a:tblGrid>
              <a:tr h="251394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средства, привлекаемые 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05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ликвидации последствий ЧС</a:t>
                      </a:r>
                      <a:endParaRPr kumimoji="0" lang="ru-RU" sz="7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6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Формирования и подразделения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Л/состав,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Техника,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ед.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9828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ЧПСО МЧС России (г.Грозный)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12516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ГУ МЧС РФ по Чеченской Республики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124392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с.Ачхой-Мартан.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7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</a:tbl>
          </a:graphicData>
        </a:graphic>
      </p:graphicFrame>
      <p:sp>
        <p:nvSpPr>
          <p:cNvPr id="1121" name="Text Box 10"/>
          <p:cNvSpPr txBox="1">
            <a:spLocks noChangeArrowheads="1"/>
          </p:cNvSpPr>
          <p:nvPr/>
        </p:nvSpPr>
        <p:spPr bwMode="auto">
          <a:xfrm>
            <a:off x="114256" y="8944004"/>
            <a:ext cx="1797050" cy="412750"/>
          </a:xfrm>
          <a:prstGeom prst="rect">
            <a:avLst/>
          </a:prstGeom>
          <a:solidFill>
            <a:srgbClr val="FFFFCC">
              <a:alpha val="39999"/>
            </a:srgbClr>
          </a:solidFill>
          <a:ln w="19050">
            <a:solidFill>
              <a:srgbClr val="0000CC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000" b="1">
                <a:solidFill>
                  <a:schemeClr val="tx1"/>
                </a:solidFill>
              </a:rPr>
              <a:t>Максимальный уров</a:t>
            </a:r>
            <a:r>
              <a:rPr lang="en-US" sz="1000" b="1">
                <a:solidFill>
                  <a:schemeClr val="tx1"/>
                </a:solidFill>
              </a:rPr>
              <a:t>e</a:t>
            </a:r>
            <a:r>
              <a:rPr lang="ru-RU" sz="1000" b="1">
                <a:solidFill>
                  <a:schemeClr val="tx1"/>
                </a:solidFill>
              </a:rPr>
              <a:t>нь (350 см)</a:t>
            </a:r>
          </a:p>
        </p:txBody>
      </p:sp>
      <p:sp>
        <p:nvSpPr>
          <p:cNvPr id="1123" name="Text Box 77"/>
          <p:cNvSpPr txBox="1">
            <a:spLocks noChangeArrowheads="1"/>
          </p:cNvSpPr>
          <p:nvPr/>
        </p:nvSpPr>
        <p:spPr bwMode="auto">
          <a:xfrm>
            <a:off x="0" y="7158054"/>
            <a:ext cx="2214562" cy="258762"/>
          </a:xfrm>
          <a:prstGeom prst="rect">
            <a:avLst/>
          </a:prstGeom>
          <a:solidFill>
            <a:srgbClr val="FFFFCC">
              <a:alpha val="43137"/>
            </a:srgbClr>
          </a:solidFill>
          <a:ln w="19050">
            <a:solidFill>
              <a:srgbClr val="FF0000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000" b="1">
                <a:solidFill>
                  <a:schemeClr val="tx1"/>
                </a:solidFill>
              </a:rPr>
              <a:t>Начало подтопления (300 см)</a:t>
            </a:r>
          </a:p>
        </p:txBody>
      </p:sp>
      <p:sp>
        <p:nvSpPr>
          <p:cNvPr id="1130" name="Text Box 76"/>
          <p:cNvSpPr txBox="1">
            <a:spLocks noChangeArrowheads="1"/>
          </p:cNvSpPr>
          <p:nvPr/>
        </p:nvSpPr>
        <p:spPr bwMode="auto">
          <a:xfrm>
            <a:off x="7258056" y="6657988"/>
            <a:ext cx="2303463" cy="258763"/>
          </a:xfrm>
          <a:prstGeom prst="rect">
            <a:avLst/>
          </a:prstGeom>
          <a:solidFill>
            <a:srgbClr val="FFFFCC">
              <a:alpha val="41960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04288" tIns="52144" rIns="104288" bIns="52144">
            <a:spAutoFit/>
          </a:bodyPr>
          <a:lstStyle/>
          <a:p>
            <a:pPr algn="ctr" defTabSz="1041400">
              <a:spcBef>
                <a:spcPct val="50000"/>
              </a:spcBef>
            </a:pPr>
            <a:r>
              <a:rPr lang="ru-RU" sz="1000" b="1">
                <a:solidFill>
                  <a:schemeClr val="tx1"/>
                </a:solidFill>
              </a:rPr>
              <a:t>Критический уровень (200 см)</a:t>
            </a:r>
          </a:p>
        </p:txBody>
      </p:sp>
      <p:sp>
        <p:nvSpPr>
          <p:cNvPr id="1136" name="Line 79"/>
          <p:cNvSpPr>
            <a:spLocks noChangeShapeType="1"/>
          </p:cNvSpPr>
          <p:nvPr/>
        </p:nvSpPr>
        <p:spPr bwMode="auto">
          <a:xfrm>
            <a:off x="2185958" y="7372368"/>
            <a:ext cx="928694" cy="500066"/>
          </a:xfrm>
          <a:prstGeom prst="line">
            <a:avLst/>
          </a:prstGeom>
          <a:noFill/>
          <a:ln w="19050">
            <a:solidFill>
              <a:srgbClr val="FF0000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139" name="Line 80"/>
          <p:cNvSpPr>
            <a:spLocks noChangeShapeType="1"/>
          </p:cNvSpPr>
          <p:nvPr/>
        </p:nvSpPr>
        <p:spPr bwMode="auto">
          <a:xfrm flipH="1" flipV="1">
            <a:off x="6972302" y="6086484"/>
            <a:ext cx="285753" cy="571504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140" name="Line 78"/>
          <p:cNvSpPr>
            <a:spLocks noChangeShapeType="1"/>
          </p:cNvSpPr>
          <p:nvPr/>
        </p:nvSpPr>
        <p:spPr bwMode="auto">
          <a:xfrm>
            <a:off x="1900206" y="8944004"/>
            <a:ext cx="571504" cy="0"/>
          </a:xfrm>
          <a:prstGeom prst="line">
            <a:avLst/>
          </a:prstGeom>
          <a:noFill/>
          <a:ln w="19050">
            <a:solidFill>
              <a:srgbClr val="0000CC"/>
            </a:solidFill>
            <a:round/>
            <a:headEnd/>
            <a:tailEnd type="stealth" w="lg" len="lg"/>
          </a:ln>
        </p:spPr>
        <p:txBody>
          <a:bodyPr lIns="91423" tIns="45712" rIns="91423" bIns="45712"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3"/>
          <p:cNvPicPr>
            <a:picLocks noChangeAspect="1" noChangeArrowheads="1"/>
          </p:cNvPicPr>
          <p:nvPr/>
        </p:nvPicPr>
        <p:blipFill>
          <a:blip r:embed="rId2" cstate="print"/>
          <a:srcRect l="14664" t="8791" r="20433"/>
          <a:stretch>
            <a:fillRect/>
          </a:stretch>
        </p:blipFill>
        <p:spPr bwMode="auto">
          <a:xfrm>
            <a:off x="0" y="1085850"/>
            <a:ext cx="12801600" cy="8515350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</p:pic>
      <p:grpSp>
        <p:nvGrpSpPr>
          <p:cNvPr id="2" name="Group 101"/>
          <p:cNvGrpSpPr>
            <a:grpSpLocks/>
          </p:cNvGrpSpPr>
          <p:nvPr/>
        </p:nvGrpSpPr>
        <p:grpSpPr bwMode="auto">
          <a:xfrm>
            <a:off x="5464175" y="3986213"/>
            <a:ext cx="304800" cy="309562"/>
            <a:chOff x="4032" y="3192"/>
            <a:chExt cx="96" cy="143"/>
          </a:xfrm>
        </p:grpSpPr>
        <p:sp>
          <p:nvSpPr>
            <p:cNvPr id="125306" name="Rectangle 102"/>
            <p:cNvSpPr>
              <a:spLocks noChangeArrowheads="1"/>
            </p:cNvSpPr>
            <p:nvPr/>
          </p:nvSpPr>
          <p:spPr bwMode="auto">
            <a:xfrm>
              <a:off x="4032" y="3192"/>
              <a:ext cx="96" cy="96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91417" tIns="45709" rIns="91417" bIns="45709" anchor="ctr"/>
            <a:lstStyle/>
            <a:p>
              <a:pPr algn="ctr" defTabSz="912813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5307" name="Rectangle 103"/>
            <p:cNvSpPr>
              <a:spLocks noChangeArrowheads="1"/>
            </p:cNvSpPr>
            <p:nvPr/>
          </p:nvSpPr>
          <p:spPr bwMode="auto">
            <a:xfrm>
              <a:off x="4032" y="3288"/>
              <a:ext cx="96" cy="47"/>
            </a:xfrm>
            <a:prstGeom prst="rect">
              <a:avLst/>
            </a:prstGeom>
            <a:solidFill>
              <a:schemeClr val="bg1"/>
            </a:solidFill>
            <a:ln w="25400">
              <a:solidFill>
                <a:srgbClr val="993300"/>
              </a:solidFill>
              <a:miter lim="800000"/>
              <a:headEnd/>
              <a:tailEnd/>
            </a:ln>
          </p:spPr>
          <p:txBody>
            <a:bodyPr wrap="none" lIns="91417" tIns="45709" rIns="91417" bIns="45709" anchor="ctr"/>
            <a:lstStyle/>
            <a:p>
              <a:pPr algn="ctr" defTabSz="912813"/>
              <a:endParaRPr lang="ru-RU">
                <a:solidFill>
                  <a:schemeClr val="tx1"/>
                </a:solidFill>
              </a:endParaRPr>
            </a:p>
          </p:txBody>
        </p:sp>
      </p:grpSp>
      <p:grpSp>
        <p:nvGrpSpPr>
          <p:cNvPr id="3" name="Group 145"/>
          <p:cNvGrpSpPr>
            <a:grpSpLocks/>
          </p:cNvGrpSpPr>
          <p:nvPr/>
        </p:nvGrpSpPr>
        <p:grpSpPr bwMode="auto">
          <a:xfrm>
            <a:off x="6257925" y="4521200"/>
            <a:ext cx="533400" cy="608013"/>
            <a:chOff x="7008" y="3648"/>
            <a:chExt cx="336" cy="384"/>
          </a:xfrm>
        </p:grpSpPr>
        <p:grpSp>
          <p:nvGrpSpPr>
            <p:cNvPr id="4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30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0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0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302" name="Oval 150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5" name="Group 163"/>
          <p:cNvGrpSpPr>
            <a:grpSpLocks/>
          </p:cNvGrpSpPr>
          <p:nvPr/>
        </p:nvGrpSpPr>
        <p:grpSpPr bwMode="auto">
          <a:xfrm>
            <a:off x="4000500" y="3900488"/>
            <a:ext cx="533400" cy="609600"/>
            <a:chOff x="3888" y="4128"/>
            <a:chExt cx="336" cy="384"/>
          </a:xfrm>
        </p:grpSpPr>
        <p:grpSp>
          <p:nvGrpSpPr>
            <p:cNvPr id="6" name="Group 21"/>
            <p:cNvGrpSpPr>
              <a:grpSpLocks/>
            </p:cNvGrpSpPr>
            <p:nvPr/>
          </p:nvGrpSpPr>
          <p:grpSpPr bwMode="auto">
            <a:xfrm>
              <a:off x="4043" y="4128"/>
              <a:ext cx="181" cy="202"/>
              <a:chOff x="4359" y="3264"/>
              <a:chExt cx="281" cy="318"/>
            </a:xfrm>
          </p:grpSpPr>
          <p:sp>
            <p:nvSpPr>
              <p:cNvPr id="125298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99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300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97" name="Oval 168"/>
            <p:cNvSpPr>
              <a:spLocks noChangeArrowheads="1"/>
            </p:cNvSpPr>
            <p:nvPr/>
          </p:nvSpPr>
          <p:spPr bwMode="auto">
            <a:xfrm>
              <a:off x="3888" y="432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7" name="Group 169"/>
          <p:cNvGrpSpPr>
            <a:grpSpLocks/>
          </p:cNvGrpSpPr>
          <p:nvPr/>
        </p:nvGrpSpPr>
        <p:grpSpPr bwMode="auto">
          <a:xfrm>
            <a:off x="5362575" y="2568575"/>
            <a:ext cx="533400" cy="609600"/>
            <a:chOff x="7008" y="3648"/>
            <a:chExt cx="336" cy="384"/>
          </a:xfrm>
        </p:grpSpPr>
        <p:grpSp>
          <p:nvGrpSpPr>
            <p:cNvPr id="8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9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9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9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92" name="Oval 174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24935" name="Line 175"/>
          <p:cNvSpPr>
            <a:spLocks noChangeShapeType="1"/>
          </p:cNvSpPr>
          <p:nvPr/>
        </p:nvSpPr>
        <p:spPr bwMode="auto">
          <a:xfrm flipH="1" flipV="1">
            <a:off x="5949950" y="4046538"/>
            <a:ext cx="1189038" cy="25400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grpSp>
        <p:nvGrpSpPr>
          <p:cNvPr id="9" name="Group 176"/>
          <p:cNvGrpSpPr>
            <a:grpSpLocks/>
          </p:cNvGrpSpPr>
          <p:nvPr/>
        </p:nvGrpSpPr>
        <p:grpSpPr bwMode="auto">
          <a:xfrm>
            <a:off x="5016500" y="2246313"/>
            <a:ext cx="533400" cy="609600"/>
            <a:chOff x="7008" y="3648"/>
            <a:chExt cx="336" cy="384"/>
          </a:xfrm>
        </p:grpSpPr>
        <p:grpSp>
          <p:nvGrpSpPr>
            <p:cNvPr id="10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88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89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90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87" name="Oval 181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1" name="Group 182"/>
          <p:cNvGrpSpPr>
            <a:grpSpLocks/>
          </p:cNvGrpSpPr>
          <p:nvPr/>
        </p:nvGrpSpPr>
        <p:grpSpPr bwMode="auto">
          <a:xfrm>
            <a:off x="7991475" y="2390775"/>
            <a:ext cx="533400" cy="609600"/>
            <a:chOff x="7008" y="3648"/>
            <a:chExt cx="336" cy="384"/>
          </a:xfrm>
        </p:grpSpPr>
        <p:grpSp>
          <p:nvGrpSpPr>
            <p:cNvPr id="12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8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8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8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82" name="Oval 187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3" name="Group 188"/>
          <p:cNvGrpSpPr>
            <a:grpSpLocks/>
          </p:cNvGrpSpPr>
          <p:nvPr/>
        </p:nvGrpSpPr>
        <p:grpSpPr bwMode="auto">
          <a:xfrm>
            <a:off x="5683250" y="4400550"/>
            <a:ext cx="533400" cy="609600"/>
            <a:chOff x="7008" y="3648"/>
            <a:chExt cx="336" cy="384"/>
          </a:xfrm>
        </p:grpSpPr>
        <p:grpSp>
          <p:nvGrpSpPr>
            <p:cNvPr id="14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78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79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80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77" name="Oval 193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5" name="Group 194"/>
          <p:cNvGrpSpPr>
            <a:grpSpLocks/>
          </p:cNvGrpSpPr>
          <p:nvPr/>
        </p:nvGrpSpPr>
        <p:grpSpPr bwMode="auto">
          <a:xfrm>
            <a:off x="7805738" y="3690938"/>
            <a:ext cx="533400" cy="609600"/>
            <a:chOff x="7008" y="3648"/>
            <a:chExt cx="336" cy="384"/>
          </a:xfrm>
        </p:grpSpPr>
        <p:grpSp>
          <p:nvGrpSpPr>
            <p:cNvPr id="16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7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7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7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72" name="Oval 199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pSp>
        <p:nvGrpSpPr>
          <p:cNvPr id="17" name="Group 200"/>
          <p:cNvGrpSpPr>
            <a:grpSpLocks/>
          </p:cNvGrpSpPr>
          <p:nvPr/>
        </p:nvGrpSpPr>
        <p:grpSpPr bwMode="auto">
          <a:xfrm>
            <a:off x="4791075" y="4111625"/>
            <a:ext cx="385763" cy="760413"/>
            <a:chOff x="4510" y="3456"/>
            <a:chExt cx="242" cy="480"/>
          </a:xfrm>
        </p:grpSpPr>
        <p:sp>
          <p:nvSpPr>
            <p:cNvPr id="125266" name="AutoShape 20"/>
            <p:cNvSpPr>
              <a:spLocks noChangeArrowheads="1"/>
            </p:cNvSpPr>
            <p:nvPr/>
          </p:nvSpPr>
          <p:spPr bwMode="auto">
            <a:xfrm>
              <a:off x="4510" y="3742"/>
              <a:ext cx="242" cy="194"/>
            </a:xfrm>
            <a:prstGeom prst="triangle">
              <a:avLst>
                <a:gd name="adj" fmla="val 50000"/>
              </a:avLst>
            </a:prstGeom>
            <a:solidFill>
              <a:schemeClr val="bg1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356" tIns="45679" rIns="91356" bIns="45679"/>
            <a:lstStyle/>
            <a:p>
              <a:pPr algn="ctr" defTabSz="911225"/>
              <a:endParaRPr lang="ru-RU">
                <a:solidFill>
                  <a:schemeClr val="tx1"/>
                </a:solidFill>
              </a:endParaRPr>
            </a:p>
          </p:txBody>
        </p:sp>
        <p:grpSp>
          <p:nvGrpSpPr>
            <p:cNvPr id="18" name="Group 21"/>
            <p:cNvGrpSpPr>
              <a:grpSpLocks/>
            </p:cNvGrpSpPr>
            <p:nvPr/>
          </p:nvGrpSpPr>
          <p:grpSpPr bwMode="auto">
            <a:xfrm rot="-2161642">
              <a:off x="4512" y="3456"/>
              <a:ext cx="240" cy="298"/>
              <a:chOff x="4359" y="3264"/>
              <a:chExt cx="281" cy="318"/>
            </a:xfrm>
          </p:grpSpPr>
          <p:sp>
            <p:nvSpPr>
              <p:cNvPr id="125268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69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70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24941" name="Line 215"/>
          <p:cNvSpPr>
            <a:spLocks noChangeShapeType="1"/>
          </p:cNvSpPr>
          <p:nvPr/>
        </p:nvSpPr>
        <p:spPr bwMode="auto">
          <a:xfrm flipH="1">
            <a:off x="4368800" y="4100513"/>
            <a:ext cx="1200150" cy="300037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2" name="Line 216"/>
          <p:cNvSpPr>
            <a:spLocks noChangeShapeType="1"/>
          </p:cNvSpPr>
          <p:nvPr/>
        </p:nvSpPr>
        <p:spPr bwMode="auto">
          <a:xfrm flipH="1" flipV="1">
            <a:off x="5916613" y="4211638"/>
            <a:ext cx="393700" cy="68897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3" name="Line 217"/>
          <p:cNvSpPr>
            <a:spLocks noChangeShapeType="1"/>
          </p:cNvSpPr>
          <p:nvPr/>
        </p:nvSpPr>
        <p:spPr bwMode="auto">
          <a:xfrm flipH="1" flipV="1">
            <a:off x="5568950" y="3300413"/>
            <a:ext cx="93663" cy="700087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4" name="Line 219"/>
          <p:cNvSpPr>
            <a:spLocks noChangeShapeType="1"/>
          </p:cNvSpPr>
          <p:nvPr/>
        </p:nvSpPr>
        <p:spPr bwMode="auto">
          <a:xfrm flipH="1" flipV="1">
            <a:off x="5248275" y="3000375"/>
            <a:ext cx="414338" cy="100012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5" name="Line 220"/>
          <p:cNvSpPr>
            <a:spLocks noChangeShapeType="1"/>
          </p:cNvSpPr>
          <p:nvPr/>
        </p:nvSpPr>
        <p:spPr bwMode="auto">
          <a:xfrm>
            <a:off x="5956300" y="4000500"/>
            <a:ext cx="1920875" cy="20002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6" name="Line 227"/>
          <p:cNvSpPr>
            <a:spLocks noChangeShapeType="1"/>
          </p:cNvSpPr>
          <p:nvPr/>
        </p:nvSpPr>
        <p:spPr bwMode="auto">
          <a:xfrm flipV="1">
            <a:off x="5846763" y="2800350"/>
            <a:ext cx="185737" cy="1100138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7" name="Line 235"/>
          <p:cNvSpPr>
            <a:spLocks noChangeShapeType="1"/>
          </p:cNvSpPr>
          <p:nvPr/>
        </p:nvSpPr>
        <p:spPr bwMode="auto">
          <a:xfrm flipV="1">
            <a:off x="5938838" y="3500438"/>
            <a:ext cx="1571625" cy="500062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48" name="Line 236"/>
          <p:cNvSpPr>
            <a:spLocks noChangeShapeType="1"/>
          </p:cNvSpPr>
          <p:nvPr/>
        </p:nvSpPr>
        <p:spPr bwMode="auto">
          <a:xfrm flipV="1">
            <a:off x="6032500" y="3600450"/>
            <a:ext cx="2584450" cy="400050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grpSp>
        <p:nvGrpSpPr>
          <p:cNvPr id="19" name="Group 239"/>
          <p:cNvGrpSpPr>
            <a:grpSpLocks/>
          </p:cNvGrpSpPr>
          <p:nvPr/>
        </p:nvGrpSpPr>
        <p:grpSpPr bwMode="auto">
          <a:xfrm>
            <a:off x="7080250" y="3929063"/>
            <a:ext cx="533400" cy="611187"/>
            <a:chOff x="7008" y="3648"/>
            <a:chExt cx="336" cy="384"/>
          </a:xfrm>
        </p:grpSpPr>
        <p:grpSp>
          <p:nvGrpSpPr>
            <p:cNvPr id="20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63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64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65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62" name="Oval 244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24950" name="Line 246"/>
          <p:cNvSpPr>
            <a:spLocks noChangeShapeType="1"/>
          </p:cNvSpPr>
          <p:nvPr/>
        </p:nvSpPr>
        <p:spPr bwMode="auto">
          <a:xfrm flipH="1" flipV="1">
            <a:off x="5846763" y="4200525"/>
            <a:ext cx="60325" cy="500063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grpSp>
        <p:nvGrpSpPr>
          <p:cNvPr id="21" name="Group 247"/>
          <p:cNvGrpSpPr>
            <a:grpSpLocks/>
          </p:cNvGrpSpPr>
          <p:nvPr/>
        </p:nvGrpSpPr>
        <p:grpSpPr bwMode="auto">
          <a:xfrm>
            <a:off x="5621338" y="3416300"/>
            <a:ext cx="688975" cy="533400"/>
            <a:chOff x="7728" y="6432"/>
            <a:chExt cx="488" cy="384"/>
          </a:xfrm>
        </p:grpSpPr>
        <p:sp>
          <p:nvSpPr>
            <p:cNvPr id="125254" name="Freeform 248"/>
            <p:cNvSpPr>
              <a:spLocks/>
            </p:cNvSpPr>
            <p:nvPr/>
          </p:nvSpPr>
          <p:spPr bwMode="auto">
            <a:xfrm>
              <a:off x="7728" y="6432"/>
              <a:ext cx="480" cy="216"/>
            </a:xfrm>
            <a:custGeom>
              <a:avLst/>
              <a:gdLst>
                <a:gd name="T0" fmla="*/ 0 w 480"/>
                <a:gd name="T1" fmla="*/ 0 h 216"/>
                <a:gd name="T2" fmla="*/ 480 w 480"/>
                <a:gd name="T3" fmla="*/ 0 h 216"/>
                <a:gd name="T4" fmla="*/ 396 w 480"/>
                <a:gd name="T5" fmla="*/ 216 h 216"/>
                <a:gd name="T6" fmla="*/ 4 w 480"/>
                <a:gd name="T7" fmla="*/ 212 h 216"/>
                <a:gd name="T8" fmla="*/ 0 w 480"/>
                <a:gd name="T9" fmla="*/ 0 h 2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80"/>
                <a:gd name="T16" fmla="*/ 0 h 216"/>
                <a:gd name="T17" fmla="*/ 480 w 480"/>
                <a:gd name="T18" fmla="*/ 216 h 2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80" h="216">
                  <a:moveTo>
                    <a:pt x="0" y="0"/>
                  </a:moveTo>
                  <a:lnTo>
                    <a:pt x="480" y="0"/>
                  </a:lnTo>
                  <a:lnTo>
                    <a:pt x="396" y="216"/>
                  </a:lnTo>
                  <a:lnTo>
                    <a:pt x="4" y="212"/>
                  </a:lnTo>
                  <a:lnTo>
                    <a:pt x="0" y="0"/>
                  </a:lnTo>
                  <a:close/>
                </a:path>
              </a:pathLst>
            </a:custGeom>
            <a:gradFill rotWithShape="0">
              <a:gsLst>
                <a:gs pos="0">
                  <a:srgbClr val="FFBEAF"/>
                </a:gs>
                <a:gs pos="50000">
                  <a:srgbClr val="FFFFFF"/>
                </a:gs>
                <a:gs pos="100000">
                  <a:srgbClr val="FFBEAF"/>
                </a:gs>
              </a:gsLst>
              <a:lin ang="5400000" scaled="1"/>
            </a:gradFill>
            <a:ln w="9525">
              <a:noFill/>
              <a:round/>
              <a:headEnd/>
              <a:tailEnd/>
            </a:ln>
          </p:spPr>
          <p:txBody>
            <a:bodyPr wrap="none" lIns="91417" tIns="45709" rIns="91417" bIns="45709" anchor="ctr"/>
            <a:lstStyle/>
            <a:p>
              <a:endParaRPr lang="ru-RU"/>
            </a:p>
          </p:txBody>
        </p:sp>
        <p:grpSp>
          <p:nvGrpSpPr>
            <p:cNvPr id="22" name="Group 249"/>
            <p:cNvGrpSpPr>
              <a:grpSpLocks/>
            </p:cNvGrpSpPr>
            <p:nvPr/>
          </p:nvGrpSpPr>
          <p:grpSpPr bwMode="auto">
            <a:xfrm>
              <a:off x="7736" y="6432"/>
              <a:ext cx="480" cy="384"/>
              <a:chOff x="384" y="3168"/>
              <a:chExt cx="768" cy="720"/>
            </a:xfrm>
          </p:grpSpPr>
          <p:sp>
            <p:nvSpPr>
              <p:cNvPr id="125256" name="Line 250"/>
              <p:cNvSpPr>
                <a:spLocks noChangeShapeType="1"/>
              </p:cNvSpPr>
              <p:nvPr/>
            </p:nvSpPr>
            <p:spPr bwMode="auto">
              <a:xfrm flipV="1">
                <a:off x="384" y="3168"/>
                <a:ext cx="0" cy="72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25257" name="Line 251"/>
              <p:cNvSpPr>
                <a:spLocks noChangeShapeType="1"/>
              </p:cNvSpPr>
              <p:nvPr/>
            </p:nvSpPr>
            <p:spPr bwMode="auto">
              <a:xfrm flipV="1">
                <a:off x="384" y="3176"/>
                <a:ext cx="768" cy="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25258" name="Line 252"/>
              <p:cNvSpPr>
                <a:spLocks noChangeShapeType="1"/>
              </p:cNvSpPr>
              <p:nvPr/>
            </p:nvSpPr>
            <p:spPr bwMode="auto">
              <a:xfrm flipV="1">
                <a:off x="384" y="3560"/>
                <a:ext cx="624" cy="0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25259" name="Line 253"/>
              <p:cNvSpPr>
                <a:spLocks noChangeShapeType="1"/>
              </p:cNvSpPr>
              <p:nvPr/>
            </p:nvSpPr>
            <p:spPr bwMode="auto">
              <a:xfrm flipV="1">
                <a:off x="1008" y="3176"/>
                <a:ext cx="144" cy="384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125260" name="Line 254"/>
              <p:cNvSpPr>
                <a:spLocks noChangeShapeType="1"/>
              </p:cNvSpPr>
              <p:nvPr/>
            </p:nvSpPr>
            <p:spPr bwMode="auto">
              <a:xfrm flipV="1">
                <a:off x="960" y="3168"/>
                <a:ext cx="144" cy="384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ru-RU"/>
              </a:p>
            </p:txBody>
          </p:sp>
        </p:grpSp>
      </p:grpSp>
      <p:sp>
        <p:nvSpPr>
          <p:cNvPr id="124952" name="Text Box 255"/>
          <p:cNvSpPr txBox="1">
            <a:spLocks noChangeArrowheads="1"/>
          </p:cNvSpPr>
          <p:nvPr/>
        </p:nvSpPr>
        <p:spPr bwMode="auto">
          <a:xfrm>
            <a:off x="5572125" y="3500438"/>
            <a:ext cx="644525" cy="1825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74848" tIns="37423" rIns="74848" bIns="37423">
            <a:spAutoFit/>
          </a:bodyPr>
          <a:lstStyle/>
          <a:p>
            <a:pPr algn="ctr" defTabSz="1277938"/>
            <a:r>
              <a:rPr lang="ru-RU" sz="700">
                <a:solidFill>
                  <a:schemeClr val="tx1"/>
                </a:solidFill>
              </a:rPr>
              <a:t>У ГОЧС</a:t>
            </a:r>
          </a:p>
        </p:txBody>
      </p:sp>
      <p:grpSp>
        <p:nvGrpSpPr>
          <p:cNvPr id="23" name="Group 256"/>
          <p:cNvGrpSpPr>
            <a:grpSpLocks/>
          </p:cNvGrpSpPr>
          <p:nvPr/>
        </p:nvGrpSpPr>
        <p:grpSpPr bwMode="auto">
          <a:xfrm>
            <a:off x="5867400" y="1992313"/>
            <a:ext cx="533400" cy="609600"/>
            <a:chOff x="7008" y="3648"/>
            <a:chExt cx="336" cy="384"/>
          </a:xfrm>
        </p:grpSpPr>
        <p:grpSp>
          <p:nvGrpSpPr>
            <p:cNvPr id="24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51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52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53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50" name="Oval 261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24954" name="Line 263"/>
          <p:cNvSpPr>
            <a:spLocks noChangeShapeType="1"/>
          </p:cNvSpPr>
          <p:nvPr/>
        </p:nvSpPr>
        <p:spPr bwMode="auto">
          <a:xfrm flipV="1">
            <a:off x="5938838" y="3000375"/>
            <a:ext cx="2117725" cy="1000125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sp>
        <p:nvSpPr>
          <p:cNvPr id="124955" name="Line 266"/>
          <p:cNvSpPr>
            <a:spLocks noChangeShapeType="1"/>
          </p:cNvSpPr>
          <p:nvPr/>
        </p:nvSpPr>
        <p:spPr bwMode="auto">
          <a:xfrm flipV="1">
            <a:off x="5110163" y="4200525"/>
            <a:ext cx="552450" cy="500063"/>
          </a:xfrm>
          <a:prstGeom prst="line">
            <a:avLst/>
          </a:prstGeom>
          <a:noFill/>
          <a:ln w="38100">
            <a:solidFill>
              <a:srgbClr val="993300"/>
            </a:solidFill>
            <a:round/>
            <a:headEnd/>
            <a:tailEnd/>
          </a:ln>
        </p:spPr>
        <p:txBody>
          <a:bodyPr lIns="91423" tIns="45712" rIns="91423" bIns="45712"/>
          <a:lstStyle/>
          <a:p>
            <a:endParaRPr lang="ru-RU"/>
          </a:p>
        </p:txBody>
      </p:sp>
      <p:graphicFrame>
        <p:nvGraphicFramePr>
          <p:cNvPr id="25951" name="Group 351"/>
          <p:cNvGraphicFramePr>
            <a:graphicFrameLocks noGrp="1"/>
          </p:cNvGraphicFramePr>
          <p:nvPr/>
        </p:nvGraphicFramePr>
        <p:xfrm>
          <a:off x="0" y="6529388"/>
          <a:ext cx="5768975" cy="1725614"/>
        </p:xfrm>
        <a:graphic>
          <a:graphicData uri="http://schemas.openxmlformats.org/drawingml/2006/table">
            <a:tbl>
              <a:tblPr/>
              <a:tblGrid>
                <a:gridCol w="801688"/>
                <a:gridCol w="896937"/>
                <a:gridCol w="1003300"/>
                <a:gridCol w="1022350"/>
                <a:gridCol w="655638"/>
                <a:gridCol w="704850"/>
                <a:gridCol w="684212"/>
              </a:tblGrid>
              <a:tr h="436563">
                <a:tc gridSpan="7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Охват средствами оповещения населения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563"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Населенные 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пункты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населенных пунктов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Проживает 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(тыс. чел)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Населенных пунктов, включенных в СО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Охват населения, тыс. чел/%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3656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 5 мин.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 30 мин.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212725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Сельские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71881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71162,19/99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10782,15/15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61098,85/85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203200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71881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71162,19/99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10782,15/15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61098,85/85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5952" name="Group 352"/>
          <p:cNvGraphicFramePr>
            <a:graphicFrameLocks noGrp="1"/>
          </p:cNvGraphicFramePr>
          <p:nvPr/>
        </p:nvGraphicFramePr>
        <p:xfrm>
          <a:off x="6040438" y="7516813"/>
          <a:ext cx="3981450" cy="2108201"/>
        </p:xfrm>
        <a:graphic>
          <a:graphicData uri="http://schemas.openxmlformats.org/drawingml/2006/table">
            <a:tbl>
              <a:tblPr/>
              <a:tblGrid>
                <a:gridCol w="825500"/>
                <a:gridCol w="906462"/>
                <a:gridCol w="1193800"/>
                <a:gridCol w="1055688"/>
              </a:tblGrid>
              <a:tr h="439738">
                <a:tc gridSpan="4"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Оснащенность ПОО ЛСО</a:t>
                      </a:r>
                      <a:endParaRPr kumimoji="0" lang="ru-RU" sz="1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96077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638175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ЛСО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Тип ЛСО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Сопряжон-ность с РАСЦО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515938">
                <a:tc>
                  <a:txBody>
                    <a:bodyPr/>
                    <a:lstStyle/>
                    <a:p>
                      <a:pPr marL="0" marR="0" lvl="0" indent="0" algn="l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    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АЗС кол-1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Громкоговорящая связь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Громкоговорящая связь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 сопряжена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514350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 сопряжена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25" name="Group 278"/>
          <p:cNvGrpSpPr>
            <a:grpSpLocks/>
          </p:cNvGrpSpPr>
          <p:nvPr/>
        </p:nvGrpSpPr>
        <p:grpSpPr bwMode="auto">
          <a:xfrm>
            <a:off x="0" y="4800600"/>
            <a:ext cx="4679950" cy="1439863"/>
            <a:chOff x="8" y="3476"/>
            <a:chExt cx="2827" cy="837"/>
          </a:xfrm>
        </p:grpSpPr>
        <p:sp>
          <p:nvSpPr>
            <p:cNvPr id="125226" name="Rectangle 279"/>
            <p:cNvSpPr>
              <a:spLocks noChangeArrowheads="1"/>
            </p:cNvSpPr>
            <p:nvPr/>
          </p:nvSpPr>
          <p:spPr bwMode="auto">
            <a:xfrm>
              <a:off x="16" y="3476"/>
              <a:ext cx="2819" cy="135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2"/>
              </a:solidFill>
              <a:miter lim="800000"/>
              <a:headEnd/>
              <a:tailEnd/>
            </a:ln>
          </p:spPr>
          <p:txBody>
            <a:bodyPr lIns="91396" tIns="45699" rIns="91396" bIns="45699"/>
            <a:lstStyle/>
            <a:p>
              <a:pPr algn="ctr" defTabSz="912813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Количество используемых в РАСЦО оконечных средств оповещения</a:t>
              </a:r>
              <a:endParaRPr lang="ru-RU">
                <a:solidFill>
                  <a:schemeClr val="tx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125227" name="Line 280"/>
            <p:cNvSpPr>
              <a:spLocks noChangeShapeType="1"/>
            </p:cNvSpPr>
            <p:nvPr/>
          </p:nvSpPr>
          <p:spPr bwMode="auto">
            <a:xfrm>
              <a:off x="16" y="3476"/>
              <a:ext cx="2819" cy="0"/>
            </a:xfrm>
            <a:prstGeom prst="line">
              <a:avLst/>
            </a:prstGeom>
            <a:noFill/>
            <a:ln w="9525">
              <a:solidFill>
                <a:schemeClr val="tx2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6" name="Group 281"/>
            <p:cNvGrpSpPr>
              <a:grpSpLocks/>
            </p:cNvGrpSpPr>
            <p:nvPr/>
          </p:nvGrpSpPr>
          <p:grpSpPr bwMode="auto">
            <a:xfrm>
              <a:off x="8" y="3616"/>
              <a:ext cx="2827" cy="697"/>
              <a:chOff x="8" y="3616"/>
              <a:chExt cx="2827" cy="697"/>
            </a:xfrm>
          </p:grpSpPr>
          <p:sp>
            <p:nvSpPr>
              <p:cNvPr id="125229" name="Rectangle 282"/>
              <p:cNvSpPr>
                <a:spLocks noChangeArrowheads="1"/>
              </p:cNvSpPr>
              <p:nvPr/>
            </p:nvSpPr>
            <p:spPr bwMode="auto">
              <a:xfrm>
                <a:off x="2276" y="4189"/>
                <a:ext cx="559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нет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0" name="Rectangle 283"/>
              <p:cNvSpPr>
                <a:spLocks noChangeArrowheads="1"/>
              </p:cNvSpPr>
              <p:nvPr/>
            </p:nvSpPr>
            <p:spPr bwMode="auto">
              <a:xfrm>
                <a:off x="1777" y="4189"/>
                <a:ext cx="499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0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1" name="Rectangle 284"/>
              <p:cNvSpPr>
                <a:spLocks noChangeArrowheads="1"/>
              </p:cNvSpPr>
              <p:nvPr/>
            </p:nvSpPr>
            <p:spPr bwMode="auto">
              <a:xfrm>
                <a:off x="1323" y="4189"/>
                <a:ext cx="454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0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2" name="Rectangle 285"/>
              <p:cNvSpPr>
                <a:spLocks noChangeArrowheads="1"/>
              </p:cNvSpPr>
              <p:nvPr/>
            </p:nvSpPr>
            <p:spPr bwMode="auto">
              <a:xfrm>
                <a:off x="870" y="4189"/>
                <a:ext cx="453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12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3" name="Rectangle 286"/>
              <p:cNvSpPr>
                <a:spLocks noChangeArrowheads="1"/>
              </p:cNvSpPr>
              <p:nvPr/>
            </p:nvSpPr>
            <p:spPr bwMode="auto">
              <a:xfrm>
                <a:off x="416" y="4189"/>
                <a:ext cx="454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нет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4" name="Rectangle 287"/>
              <p:cNvSpPr>
                <a:spLocks noChangeArrowheads="1"/>
              </p:cNvSpPr>
              <p:nvPr/>
            </p:nvSpPr>
            <p:spPr bwMode="auto">
              <a:xfrm>
                <a:off x="8" y="4189"/>
                <a:ext cx="408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Итого: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5" name="Rectangle 288"/>
              <p:cNvSpPr>
                <a:spLocks noChangeArrowheads="1"/>
              </p:cNvSpPr>
              <p:nvPr/>
            </p:nvSpPr>
            <p:spPr bwMode="auto">
              <a:xfrm>
                <a:off x="2276" y="3998"/>
                <a:ext cx="559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нет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6" name="Rectangle 289"/>
              <p:cNvSpPr>
                <a:spLocks noChangeArrowheads="1"/>
              </p:cNvSpPr>
              <p:nvPr/>
            </p:nvSpPr>
            <p:spPr bwMode="auto">
              <a:xfrm>
                <a:off x="1777" y="3998"/>
                <a:ext cx="499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0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7" name="Rectangle 290"/>
              <p:cNvSpPr>
                <a:spLocks noChangeArrowheads="1"/>
              </p:cNvSpPr>
              <p:nvPr/>
            </p:nvSpPr>
            <p:spPr bwMode="auto">
              <a:xfrm>
                <a:off x="1323" y="3998"/>
                <a:ext cx="454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0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8" name="Rectangle 291"/>
              <p:cNvSpPr>
                <a:spLocks noChangeArrowheads="1"/>
              </p:cNvSpPr>
              <p:nvPr/>
            </p:nvSpPr>
            <p:spPr bwMode="auto">
              <a:xfrm>
                <a:off x="870" y="3998"/>
                <a:ext cx="453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12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39" name="Rectangle 292"/>
              <p:cNvSpPr>
                <a:spLocks noChangeArrowheads="1"/>
              </p:cNvSpPr>
              <p:nvPr/>
            </p:nvSpPr>
            <p:spPr bwMode="auto">
              <a:xfrm>
                <a:off x="416" y="3998"/>
                <a:ext cx="454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нет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0" name="Rectangle 293"/>
              <p:cNvSpPr>
                <a:spLocks noChangeArrowheads="1"/>
              </p:cNvSpPr>
              <p:nvPr/>
            </p:nvSpPr>
            <p:spPr bwMode="auto">
              <a:xfrm>
                <a:off x="8" y="3998"/>
                <a:ext cx="408" cy="191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В сельской    местности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1" name="Rectangle 294"/>
              <p:cNvSpPr>
                <a:spLocks noChangeArrowheads="1"/>
              </p:cNvSpPr>
              <p:nvPr/>
            </p:nvSpPr>
            <p:spPr bwMode="auto">
              <a:xfrm>
                <a:off x="870" y="3740"/>
                <a:ext cx="453" cy="25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Не включенных в СО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2" name="Rectangle 295"/>
              <p:cNvSpPr>
                <a:spLocks noChangeArrowheads="1"/>
              </p:cNvSpPr>
              <p:nvPr/>
            </p:nvSpPr>
            <p:spPr bwMode="auto">
              <a:xfrm>
                <a:off x="416" y="3740"/>
                <a:ext cx="454" cy="258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Включенных в СО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3" name="Rectangle 296"/>
              <p:cNvSpPr>
                <a:spLocks noChangeArrowheads="1"/>
              </p:cNvSpPr>
              <p:nvPr/>
            </p:nvSpPr>
            <p:spPr bwMode="auto">
              <a:xfrm>
                <a:off x="2276" y="3616"/>
                <a:ext cx="559" cy="382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Типа АСО-8 (16,32) количество АСО/абонентов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4" name="Rectangle 297"/>
              <p:cNvSpPr>
                <a:spLocks noChangeArrowheads="1"/>
              </p:cNvSpPr>
              <p:nvPr/>
            </p:nvSpPr>
            <p:spPr bwMode="auto">
              <a:xfrm>
                <a:off x="1777" y="3616"/>
                <a:ext cx="499" cy="382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СЦВ, количество СЦВ/абонентов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5" name="Rectangle 298"/>
              <p:cNvSpPr>
                <a:spLocks noChangeArrowheads="1"/>
              </p:cNvSpPr>
              <p:nvPr/>
            </p:nvSpPr>
            <p:spPr bwMode="auto">
              <a:xfrm>
                <a:off x="1323" y="3616"/>
                <a:ext cx="454" cy="382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Сирен с ручным управлением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6" name="Rectangle 299"/>
              <p:cNvSpPr>
                <a:spLocks noChangeArrowheads="1"/>
              </p:cNvSpPr>
              <p:nvPr/>
            </p:nvSpPr>
            <p:spPr bwMode="auto">
              <a:xfrm>
                <a:off x="416" y="3616"/>
                <a:ext cx="907" cy="124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/>
                <a:r>
                  <a:rPr lang="ru-RU" sz="700">
                    <a:solidFill>
                      <a:schemeClr val="tx1"/>
                    </a:solidFill>
                    <a:cs typeface="Times New Roman" pitchFamily="18" charset="0"/>
                  </a:rPr>
                  <a:t>Электросирен</a:t>
                </a:r>
                <a:endParaRPr lang="ru-RU">
                  <a:solidFill>
                    <a:schemeClr val="tx1"/>
                  </a:solidFill>
                  <a:latin typeface="Calibri" pitchFamily="34" charset="0"/>
                  <a:cs typeface="Times New Roman" pitchFamily="18" charset="0"/>
                </a:endParaRPr>
              </a:p>
            </p:txBody>
          </p:sp>
          <p:sp>
            <p:nvSpPr>
              <p:cNvPr id="125247" name="Rectangle 300"/>
              <p:cNvSpPr>
                <a:spLocks noChangeArrowheads="1"/>
              </p:cNvSpPr>
              <p:nvPr/>
            </p:nvSpPr>
            <p:spPr bwMode="auto">
              <a:xfrm>
                <a:off x="8" y="3616"/>
                <a:ext cx="408" cy="382"/>
              </a:xfrm>
              <a:prstGeom prst="rect">
                <a:avLst/>
              </a:prstGeom>
              <a:solidFill>
                <a:srgbClr val="FFFFCC"/>
              </a:solidFill>
              <a:ln w="9525">
                <a:solidFill>
                  <a:schemeClr val="tx2"/>
                </a:solidFill>
                <a:miter lim="800000"/>
                <a:headEnd/>
                <a:tailEnd/>
              </a:ln>
            </p:spPr>
            <p:txBody>
              <a:bodyPr lIns="91396" tIns="45699" rIns="91396" bIns="45699" anchor="ctr"/>
              <a:lstStyle/>
              <a:p>
                <a:pPr algn="ctr" defTabSz="912813">
                  <a:spcBef>
                    <a:spcPct val="20000"/>
                  </a:spcBef>
                </a:pPr>
                <a:endParaRPr lang="ru-RU" sz="3900">
                  <a:solidFill>
                    <a:schemeClr val="tx1"/>
                  </a:solidFill>
                </a:endParaRPr>
              </a:p>
            </p:txBody>
          </p:sp>
          <p:sp>
            <p:nvSpPr>
              <p:cNvPr id="125248" name="Line 301"/>
              <p:cNvSpPr>
                <a:spLocks noChangeShapeType="1"/>
              </p:cNvSpPr>
              <p:nvPr/>
            </p:nvSpPr>
            <p:spPr bwMode="auto">
              <a:xfrm>
                <a:off x="8" y="4313"/>
                <a:ext cx="2827" cy="0"/>
              </a:xfrm>
              <a:prstGeom prst="line">
                <a:avLst/>
              </a:prstGeom>
              <a:noFill/>
              <a:ln w="12700" cap="rnd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aphicFrame>
        <p:nvGraphicFramePr>
          <p:cNvPr id="25953" name="Group 353"/>
          <p:cNvGraphicFramePr>
            <a:graphicFrameLocks noGrp="1"/>
          </p:cNvGraphicFramePr>
          <p:nvPr/>
        </p:nvGraphicFramePr>
        <p:xfrm>
          <a:off x="71438" y="8396288"/>
          <a:ext cx="5895975" cy="1176339"/>
        </p:xfrm>
        <a:graphic>
          <a:graphicData uri="http://schemas.openxmlformats.org/drawingml/2006/table">
            <a:tbl>
              <a:tblPr/>
              <a:tblGrid>
                <a:gridCol w="863600"/>
                <a:gridCol w="809625"/>
                <a:gridCol w="931862"/>
                <a:gridCol w="846138"/>
                <a:gridCol w="831850"/>
                <a:gridCol w="781050"/>
                <a:gridCol w="831850"/>
              </a:tblGrid>
              <a:tr h="338138">
                <a:tc gridSpan="7">
                  <a:txBody>
                    <a:bodyPr/>
                    <a:lstStyle/>
                    <a:p>
                      <a:pPr marL="0" marR="0" lvl="0" indent="0" algn="ctr" defTabSz="1277938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Охват населения различными средствами оповещения  в  тыс.чел. </a:t>
                      </a:r>
                      <a:r>
                        <a:rPr kumimoji="0" lang="en-US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1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%.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61963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Электр-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сиренами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Проводным 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вещанием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Радио-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вещанием 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УКВ-ЧМ</a:t>
                      </a:r>
                      <a:endParaRPr kumimoji="0" lang="ru-RU" sz="7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Телевеща-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нием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Сотовой</a:t>
                      </a:r>
                    </a:p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связью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ОКСИОН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173038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Сельское 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68286,95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68286,95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71162,19/99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  <a:tr h="203200"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kumimoji="0" lang="ru-RU" sz="8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68286,95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68286,95</a:t>
                      </a:r>
                      <a:r>
                        <a:rPr kumimoji="0" lang="en-US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95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71162,19/99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793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B7">
                        <a:alpha val="50195"/>
                      </a:srgbClr>
                    </a:solidFill>
                  </a:tcPr>
                </a:tc>
              </a:tr>
            </a:tbl>
          </a:graphicData>
        </a:graphic>
      </p:graphicFrame>
      <p:grpSp>
        <p:nvGrpSpPr>
          <p:cNvPr id="27" name="Group 338"/>
          <p:cNvGrpSpPr>
            <a:grpSpLocks/>
          </p:cNvGrpSpPr>
          <p:nvPr/>
        </p:nvGrpSpPr>
        <p:grpSpPr bwMode="auto">
          <a:xfrm>
            <a:off x="5176838" y="4584700"/>
            <a:ext cx="200025" cy="303213"/>
            <a:chOff x="-480" y="2043"/>
            <a:chExt cx="133" cy="240"/>
          </a:xfrm>
        </p:grpSpPr>
        <p:sp>
          <p:nvSpPr>
            <p:cNvPr id="125220" name="Line 339"/>
            <p:cNvSpPr>
              <a:spLocks noChangeShapeType="1"/>
            </p:cNvSpPr>
            <p:nvPr/>
          </p:nvSpPr>
          <p:spPr bwMode="auto">
            <a:xfrm>
              <a:off x="-480" y="2043"/>
              <a:ext cx="0" cy="24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28" name="Group 340"/>
            <p:cNvGrpSpPr>
              <a:grpSpLocks/>
            </p:cNvGrpSpPr>
            <p:nvPr/>
          </p:nvGrpSpPr>
          <p:grpSpPr bwMode="auto">
            <a:xfrm>
              <a:off x="-480" y="2064"/>
              <a:ext cx="133" cy="101"/>
              <a:chOff x="-441" y="3120"/>
              <a:chExt cx="133" cy="101"/>
            </a:xfrm>
          </p:grpSpPr>
          <p:grpSp>
            <p:nvGrpSpPr>
              <p:cNvPr id="29" name="Group 341"/>
              <p:cNvGrpSpPr>
                <a:grpSpLocks/>
              </p:cNvGrpSpPr>
              <p:nvPr/>
            </p:nvGrpSpPr>
            <p:grpSpPr bwMode="auto">
              <a:xfrm flipH="1">
                <a:off x="-384" y="3120"/>
                <a:ext cx="76" cy="101"/>
                <a:chOff x="801" y="4079"/>
                <a:chExt cx="180" cy="360"/>
              </a:xfrm>
            </p:grpSpPr>
            <p:sp>
              <p:nvSpPr>
                <p:cNvPr id="125224" name="Arc 342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25225" name="Arc 343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125223" name="Line 344"/>
              <p:cNvSpPr>
                <a:spLocks noChangeShapeType="1"/>
              </p:cNvSpPr>
              <p:nvPr/>
            </p:nvSpPr>
            <p:spPr bwMode="auto">
              <a:xfrm rot="5400000" flipH="1">
                <a:off x="-413" y="3131"/>
                <a:ext cx="0" cy="5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125057" name="Freeform 345"/>
          <p:cNvSpPr>
            <a:spLocks/>
          </p:cNvSpPr>
          <p:nvPr/>
        </p:nvSpPr>
        <p:spPr bwMode="auto">
          <a:xfrm>
            <a:off x="5187950" y="3849688"/>
            <a:ext cx="330200" cy="160337"/>
          </a:xfrm>
          <a:custGeom>
            <a:avLst/>
            <a:gdLst>
              <a:gd name="T0" fmla="*/ 0 w 720"/>
              <a:gd name="T1" fmla="*/ 0 h 360"/>
              <a:gd name="T2" fmla="*/ 0 w 720"/>
              <a:gd name="T3" fmla="*/ 2147483647 h 360"/>
              <a:gd name="T4" fmla="*/ 2147483647 w 720"/>
              <a:gd name="T5" fmla="*/ 2147483647 h 360"/>
              <a:gd name="T6" fmla="*/ 2147483647 w 720"/>
              <a:gd name="T7" fmla="*/ 2147483647 h 360"/>
              <a:gd name="T8" fmla="*/ 2147483647 w 720"/>
              <a:gd name="T9" fmla="*/ 2147483647 h 360"/>
              <a:gd name="T10" fmla="*/ 2147483647 w 720"/>
              <a:gd name="T11" fmla="*/ 0 h 360"/>
              <a:gd name="T12" fmla="*/ 0 w 720"/>
              <a:gd name="T13" fmla="*/ 0 h 36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20"/>
              <a:gd name="T22" fmla="*/ 0 h 360"/>
              <a:gd name="T23" fmla="*/ 720 w 720"/>
              <a:gd name="T24" fmla="*/ 360 h 36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20" h="360">
                <a:moveTo>
                  <a:pt x="0" y="0"/>
                </a:moveTo>
                <a:lnTo>
                  <a:pt x="0" y="360"/>
                </a:lnTo>
                <a:lnTo>
                  <a:pt x="720" y="360"/>
                </a:lnTo>
                <a:lnTo>
                  <a:pt x="720" y="180"/>
                </a:lnTo>
                <a:lnTo>
                  <a:pt x="360" y="180"/>
                </a:lnTo>
                <a:lnTo>
                  <a:pt x="360" y="0"/>
                </a:ln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5058" name="Freeform 346"/>
          <p:cNvSpPr>
            <a:spLocks/>
          </p:cNvSpPr>
          <p:nvPr/>
        </p:nvSpPr>
        <p:spPr bwMode="auto">
          <a:xfrm>
            <a:off x="5176838" y="3646488"/>
            <a:ext cx="177800" cy="263525"/>
          </a:xfrm>
          <a:custGeom>
            <a:avLst/>
            <a:gdLst>
              <a:gd name="T0" fmla="*/ 0 w 360"/>
              <a:gd name="T1" fmla="*/ 2147483647 h 360"/>
              <a:gd name="T2" fmla="*/ 0 w 360"/>
              <a:gd name="T3" fmla="*/ 2147483647 h 360"/>
              <a:gd name="T4" fmla="*/ 2147483647 w 360"/>
              <a:gd name="T5" fmla="*/ 2147483647 h 360"/>
              <a:gd name="T6" fmla="*/ 2147483647 w 360"/>
              <a:gd name="T7" fmla="*/ 0 h 360"/>
              <a:gd name="T8" fmla="*/ 2147483647 w 360"/>
              <a:gd name="T9" fmla="*/ 2147483647 h 360"/>
              <a:gd name="T10" fmla="*/ 2147483647 w 360"/>
              <a:gd name="T11" fmla="*/ 2147483647 h 360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360"/>
              <a:gd name="T19" fmla="*/ 0 h 360"/>
              <a:gd name="T20" fmla="*/ 360 w 360"/>
              <a:gd name="T21" fmla="*/ 360 h 360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360" h="360">
                <a:moveTo>
                  <a:pt x="0" y="360"/>
                </a:moveTo>
                <a:lnTo>
                  <a:pt x="0" y="180"/>
                </a:lnTo>
                <a:lnTo>
                  <a:pt x="180" y="180"/>
                </a:lnTo>
                <a:lnTo>
                  <a:pt x="360" y="0"/>
                </a:lnTo>
                <a:lnTo>
                  <a:pt x="360" y="360"/>
                </a:lnTo>
                <a:lnTo>
                  <a:pt x="180" y="180"/>
                </a:lnTo>
              </a:path>
            </a:pathLst>
          </a:custGeom>
          <a:noFill/>
          <a:ln w="2540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ru-RU"/>
          </a:p>
        </p:txBody>
      </p:sp>
      <p:sp>
        <p:nvSpPr>
          <p:cNvPr id="125060" name="Oval 280"/>
          <p:cNvSpPr>
            <a:spLocks noChangeArrowheads="1"/>
          </p:cNvSpPr>
          <p:nvPr/>
        </p:nvSpPr>
        <p:spPr bwMode="auto">
          <a:xfrm>
            <a:off x="5105400" y="2855913"/>
            <a:ext cx="215900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364" name="Group 292"/>
          <p:cNvGraphicFramePr>
            <a:graphicFrameLocks noGrp="1"/>
          </p:cNvGraphicFramePr>
          <p:nvPr/>
        </p:nvGraphicFramePr>
        <p:xfrm>
          <a:off x="2944813" y="2784475"/>
          <a:ext cx="2160587" cy="304800"/>
        </p:xfrm>
        <a:graphic>
          <a:graphicData uri="http://schemas.openxmlformats.org/drawingml/2006/table">
            <a:tbl>
              <a:tblPr/>
              <a:tblGrid>
                <a:gridCol w="1077912"/>
                <a:gridCol w="108267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Давыденко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92" name="Group 420"/>
          <p:cNvGraphicFramePr>
            <a:graphicFrameLocks noGrp="1"/>
          </p:cNvGraphicFramePr>
          <p:nvPr/>
        </p:nvGraphicFramePr>
        <p:xfrm>
          <a:off x="6184900" y="2568575"/>
          <a:ext cx="1728788" cy="304800"/>
        </p:xfrm>
        <a:graphic>
          <a:graphicData uri="http://schemas.openxmlformats.org/drawingml/2006/table">
            <a:tbl>
              <a:tblPr/>
              <a:tblGrid>
                <a:gridCol w="863600"/>
                <a:gridCol w="865188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96" name="Group 424"/>
          <p:cNvGraphicFramePr>
            <a:graphicFrameLocks noGrp="1"/>
          </p:cNvGraphicFramePr>
          <p:nvPr/>
        </p:nvGraphicFramePr>
        <p:xfrm>
          <a:off x="5753100" y="2982913"/>
          <a:ext cx="1657350" cy="42672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Новый-Шарой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77" name="Group 405"/>
          <p:cNvGraphicFramePr>
            <a:graphicFrameLocks noGrp="1"/>
          </p:cNvGraphicFramePr>
          <p:nvPr/>
        </p:nvGraphicFramePr>
        <p:xfrm>
          <a:off x="8416925" y="2713038"/>
          <a:ext cx="2447925" cy="358775"/>
        </p:xfrm>
        <a:graphic>
          <a:graphicData uri="http://schemas.openxmlformats.org/drawingml/2006/table">
            <a:tbl>
              <a:tblPr/>
              <a:tblGrid>
                <a:gridCol w="1065213"/>
                <a:gridCol w="1382712"/>
              </a:tblGrid>
              <a:tr h="35877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483" name="Group 411"/>
          <p:cNvGraphicFramePr>
            <a:graphicFrameLocks noGrp="1"/>
          </p:cNvGraphicFramePr>
          <p:nvPr/>
        </p:nvGraphicFramePr>
        <p:xfrm>
          <a:off x="7840663" y="3144838"/>
          <a:ext cx="2160587" cy="426720"/>
        </p:xfrm>
        <a:graphic>
          <a:graphicData uri="http://schemas.openxmlformats.org/drawingml/2006/table">
            <a:tbl>
              <a:tblPr/>
              <a:tblGrid>
                <a:gridCol w="939800"/>
                <a:gridCol w="1220787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Шаами-Юрт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grpSp>
        <p:nvGrpSpPr>
          <p:cNvPr id="30" name="Group 157"/>
          <p:cNvGrpSpPr>
            <a:grpSpLocks/>
          </p:cNvGrpSpPr>
          <p:nvPr/>
        </p:nvGrpSpPr>
        <p:grpSpPr bwMode="auto">
          <a:xfrm>
            <a:off x="8616950" y="3090863"/>
            <a:ext cx="533400" cy="609600"/>
            <a:chOff x="7008" y="3648"/>
            <a:chExt cx="336" cy="384"/>
          </a:xfrm>
        </p:grpSpPr>
        <p:grpSp>
          <p:nvGrpSpPr>
            <p:cNvPr id="31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17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18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19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16" name="Oval 162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sp>
        <p:nvSpPr>
          <p:cNvPr id="125102" name="Oval 332"/>
          <p:cNvSpPr>
            <a:spLocks noChangeArrowheads="1"/>
          </p:cNvSpPr>
          <p:nvPr/>
        </p:nvSpPr>
        <p:spPr bwMode="auto">
          <a:xfrm>
            <a:off x="5897563" y="2640013"/>
            <a:ext cx="215900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5103" name="Oval 333"/>
          <p:cNvSpPr>
            <a:spLocks noChangeArrowheads="1"/>
          </p:cNvSpPr>
          <p:nvPr/>
        </p:nvSpPr>
        <p:spPr bwMode="auto">
          <a:xfrm>
            <a:off x="5464175" y="314325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5104" name="Oval 334"/>
          <p:cNvSpPr>
            <a:spLocks noChangeArrowheads="1"/>
          </p:cNvSpPr>
          <p:nvPr/>
        </p:nvSpPr>
        <p:spPr bwMode="auto">
          <a:xfrm>
            <a:off x="8091488" y="292735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5105" name="Oval 335"/>
          <p:cNvSpPr>
            <a:spLocks noChangeArrowheads="1"/>
          </p:cNvSpPr>
          <p:nvPr/>
        </p:nvSpPr>
        <p:spPr bwMode="auto">
          <a:xfrm>
            <a:off x="7553325" y="3432175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pSp>
        <p:nvGrpSpPr>
          <p:cNvPr id="125120" name="Group 221"/>
          <p:cNvGrpSpPr>
            <a:grpSpLocks/>
          </p:cNvGrpSpPr>
          <p:nvPr/>
        </p:nvGrpSpPr>
        <p:grpSpPr bwMode="auto">
          <a:xfrm>
            <a:off x="7480300" y="2855913"/>
            <a:ext cx="533400" cy="609600"/>
            <a:chOff x="7008" y="3648"/>
            <a:chExt cx="336" cy="384"/>
          </a:xfrm>
        </p:grpSpPr>
        <p:grpSp>
          <p:nvGrpSpPr>
            <p:cNvPr id="125121" name="Group 21"/>
            <p:cNvGrpSpPr>
              <a:grpSpLocks/>
            </p:cNvGrpSpPr>
            <p:nvPr/>
          </p:nvGrpSpPr>
          <p:grpSpPr bwMode="auto">
            <a:xfrm>
              <a:off x="7163" y="3648"/>
              <a:ext cx="181" cy="202"/>
              <a:chOff x="4359" y="3264"/>
              <a:chExt cx="281" cy="318"/>
            </a:xfrm>
          </p:grpSpPr>
          <p:sp>
            <p:nvSpPr>
              <p:cNvPr id="125212" name="Line 22"/>
              <p:cNvSpPr>
                <a:spLocks noChangeShapeType="1"/>
              </p:cNvSpPr>
              <p:nvPr/>
            </p:nvSpPr>
            <p:spPr bwMode="auto">
              <a:xfrm rot="21300000" flipV="1">
                <a:off x="4490" y="3264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stealth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13" name="Line 23"/>
              <p:cNvSpPr>
                <a:spLocks noChangeShapeType="1"/>
              </p:cNvSpPr>
              <p:nvPr/>
            </p:nvSpPr>
            <p:spPr bwMode="auto">
              <a:xfrm>
                <a:off x="4509" y="3378"/>
                <a:ext cx="0" cy="102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25214" name="Line 24"/>
              <p:cNvSpPr>
                <a:spLocks noChangeShapeType="1"/>
              </p:cNvSpPr>
              <p:nvPr/>
            </p:nvSpPr>
            <p:spPr bwMode="auto">
              <a:xfrm flipH="1">
                <a:off x="4359" y="3378"/>
                <a:ext cx="150" cy="204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125211" name="Oval 226"/>
            <p:cNvSpPr>
              <a:spLocks noChangeArrowheads="1"/>
            </p:cNvSpPr>
            <p:nvPr/>
          </p:nvSpPr>
          <p:spPr bwMode="auto">
            <a:xfrm>
              <a:off x="7008" y="3840"/>
              <a:ext cx="240" cy="192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91372" tIns="45686" rIns="91372" bIns="45686" anchor="ctr"/>
            <a:lstStyle/>
            <a:p>
              <a:pPr algn="ctr" defTabSz="1277938"/>
              <a:r>
                <a:rPr lang="ru-RU">
                  <a:solidFill>
                    <a:schemeClr val="tx1"/>
                  </a:solidFill>
                </a:rPr>
                <a:t>с</a:t>
              </a:r>
            </a:p>
          </p:txBody>
        </p:sp>
      </p:grpSp>
      <p:graphicFrame>
        <p:nvGraphicFramePr>
          <p:cNvPr id="3485" name="Group 413"/>
          <p:cNvGraphicFramePr>
            <a:graphicFrameLocks noGrp="1"/>
          </p:cNvGraphicFramePr>
          <p:nvPr/>
        </p:nvGraphicFramePr>
        <p:xfrm>
          <a:off x="8993188" y="3505200"/>
          <a:ext cx="2160587" cy="426720"/>
        </p:xfrm>
        <a:graphic>
          <a:graphicData uri="http://schemas.openxmlformats.org/drawingml/2006/table">
            <a:tbl>
              <a:tblPr/>
              <a:tblGrid>
                <a:gridCol w="939800"/>
                <a:gridCol w="1220787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Хамби-Ирзе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15" name="Oval 344"/>
          <p:cNvSpPr>
            <a:spLocks noChangeArrowheads="1"/>
          </p:cNvSpPr>
          <p:nvPr/>
        </p:nvSpPr>
        <p:spPr bwMode="auto">
          <a:xfrm>
            <a:off x="8488363" y="350520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17" name="Group 345"/>
          <p:cNvGraphicFramePr>
            <a:graphicFrameLocks noGrp="1"/>
          </p:cNvGraphicFramePr>
          <p:nvPr/>
        </p:nvGraphicFramePr>
        <p:xfrm>
          <a:off x="8272463" y="4008438"/>
          <a:ext cx="1657350" cy="30480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Валерик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24" name="Oval 353"/>
          <p:cNvSpPr>
            <a:spLocks noChangeArrowheads="1"/>
          </p:cNvSpPr>
          <p:nvPr/>
        </p:nvSpPr>
        <p:spPr bwMode="auto">
          <a:xfrm>
            <a:off x="7696200" y="415290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88" name="Group 416"/>
          <p:cNvGraphicFramePr>
            <a:graphicFrameLocks noGrp="1"/>
          </p:cNvGraphicFramePr>
          <p:nvPr/>
        </p:nvGraphicFramePr>
        <p:xfrm>
          <a:off x="7408863" y="4513263"/>
          <a:ext cx="2160587" cy="304800"/>
        </p:xfrm>
        <a:graphic>
          <a:graphicData uri="http://schemas.openxmlformats.org/drawingml/2006/table">
            <a:tbl>
              <a:tblPr/>
              <a:tblGrid>
                <a:gridCol w="939800"/>
                <a:gridCol w="1220787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Катар-Юрт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33" name="Oval 362"/>
          <p:cNvSpPr>
            <a:spLocks noChangeArrowheads="1"/>
          </p:cNvSpPr>
          <p:nvPr/>
        </p:nvSpPr>
        <p:spPr bwMode="auto">
          <a:xfrm>
            <a:off x="6977063" y="4224338"/>
            <a:ext cx="215900" cy="144462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35" name="Group 363"/>
          <p:cNvGraphicFramePr>
            <a:graphicFrameLocks noGrp="1"/>
          </p:cNvGraphicFramePr>
          <p:nvPr/>
        </p:nvGraphicFramePr>
        <p:xfrm>
          <a:off x="6545263" y="5087938"/>
          <a:ext cx="1657350" cy="30480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Янди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42" name="Oval 371"/>
          <p:cNvSpPr>
            <a:spLocks noChangeArrowheads="1"/>
          </p:cNvSpPr>
          <p:nvPr/>
        </p:nvSpPr>
        <p:spPr bwMode="auto">
          <a:xfrm>
            <a:off x="6184900" y="480060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90" name="Group 418"/>
          <p:cNvGraphicFramePr>
            <a:graphicFrameLocks noGrp="1"/>
          </p:cNvGraphicFramePr>
          <p:nvPr/>
        </p:nvGraphicFramePr>
        <p:xfrm>
          <a:off x="4743450" y="5160963"/>
          <a:ext cx="1657350" cy="42672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Старый-Ачхой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51" name="Oval 389"/>
          <p:cNvSpPr>
            <a:spLocks noChangeArrowheads="1"/>
          </p:cNvSpPr>
          <p:nvPr/>
        </p:nvSpPr>
        <p:spPr bwMode="auto">
          <a:xfrm>
            <a:off x="5824538" y="4584700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aphicFrame>
        <p:nvGraphicFramePr>
          <p:cNvPr id="3494" name="Group 422"/>
          <p:cNvGraphicFramePr>
            <a:graphicFrameLocks noGrp="1"/>
          </p:cNvGraphicFramePr>
          <p:nvPr/>
        </p:nvGraphicFramePr>
        <p:xfrm>
          <a:off x="6113463" y="3721100"/>
          <a:ext cx="1657350" cy="42672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7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МГТС, ТВ и РС</a:t>
                      </a: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125160" name="Oval 398"/>
          <p:cNvSpPr>
            <a:spLocks noChangeArrowheads="1"/>
          </p:cNvSpPr>
          <p:nvPr/>
        </p:nvSpPr>
        <p:spPr bwMode="auto">
          <a:xfrm>
            <a:off x="5753100" y="3863975"/>
            <a:ext cx="215900" cy="217488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125161" name="Oval 399"/>
          <p:cNvSpPr>
            <a:spLocks noChangeArrowheads="1"/>
          </p:cNvSpPr>
          <p:nvPr/>
        </p:nvSpPr>
        <p:spPr bwMode="auto">
          <a:xfrm>
            <a:off x="4313238" y="4295775"/>
            <a:ext cx="215900" cy="144463"/>
          </a:xfrm>
          <a:prstGeom prst="ellipse">
            <a:avLst/>
          </a:prstGeom>
          <a:solidFill>
            <a:srgbClr val="FF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grpSp>
        <p:nvGrpSpPr>
          <p:cNvPr id="125122" name="Группа 199"/>
          <p:cNvGrpSpPr>
            <a:grpSpLocks/>
          </p:cNvGrpSpPr>
          <p:nvPr/>
        </p:nvGrpSpPr>
        <p:grpSpPr bwMode="auto">
          <a:xfrm>
            <a:off x="10044113" y="5157788"/>
            <a:ext cx="2757487" cy="4443412"/>
            <a:chOff x="10044138" y="5157790"/>
            <a:chExt cx="2757462" cy="4443410"/>
          </a:xfrm>
        </p:grpSpPr>
        <p:sp>
          <p:nvSpPr>
            <p:cNvPr id="199" name="Прямоугольник 198"/>
            <p:cNvSpPr/>
            <p:nvPr/>
          </p:nvSpPr>
          <p:spPr>
            <a:xfrm>
              <a:off x="10044138" y="5157790"/>
              <a:ext cx="2757462" cy="444341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pSp>
          <p:nvGrpSpPr>
            <p:cNvPr id="125123" name="Group 244"/>
            <p:cNvGrpSpPr>
              <a:grpSpLocks/>
            </p:cNvGrpSpPr>
            <p:nvPr/>
          </p:nvGrpSpPr>
          <p:grpSpPr bwMode="auto">
            <a:xfrm>
              <a:off x="10433050" y="7013575"/>
              <a:ext cx="200025" cy="301625"/>
              <a:chOff x="-480" y="2043"/>
              <a:chExt cx="133" cy="240"/>
            </a:xfrm>
          </p:grpSpPr>
          <p:sp>
            <p:nvSpPr>
              <p:cNvPr id="125204" name="Line 245"/>
              <p:cNvSpPr>
                <a:spLocks noChangeShapeType="1"/>
              </p:cNvSpPr>
              <p:nvPr/>
            </p:nvSpPr>
            <p:spPr bwMode="auto">
              <a:xfrm>
                <a:off x="-480" y="2043"/>
                <a:ext cx="0" cy="240"/>
              </a:xfrm>
              <a:prstGeom prst="line">
                <a:avLst/>
              </a:pr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25125" name="Group 246"/>
              <p:cNvGrpSpPr>
                <a:grpSpLocks/>
              </p:cNvGrpSpPr>
              <p:nvPr/>
            </p:nvGrpSpPr>
            <p:grpSpPr bwMode="auto">
              <a:xfrm>
                <a:off x="-480" y="2064"/>
                <a:ext cx="133" cy="101"/>
                <a:chOff x="-441" y="3120"/>
                <a:chExt cx="133" cy="101"/>
              </a:xfrm>
            </p:grpSpPr>
            <p:grpSp>
              <p:nvGrpSpPr>
                <p:cNvPr id="125126" name="Group 247"/>
                <p:cNvGrpSpPr>
                  <a:grpSpLocks/>
                </p:cNvGrpSpPr>
                <p:nvPr/>
              </p:nvGrpSpPr>
              <p:grpSpPr bwMode="auto">
                <a:xfrm flipH="1">
                  <a:off x="-384" y="3120"/>
                  <a:ext cx="76" cy="101"/>
                  <a:chOff x="801" y="4079"/>
                  <a:chExt cx="180" cy="360"/>
                </a:xfrm>
              </p:grpSpPr>
              <p:sp>
                <p:nvSpPr>
                  <p:cNvPr id="125208" name="Arc 2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close/>
                      </a:path>
                    </a:pathLst>
                  </a:custGeom>
                  <a:noFill/>
                  <a:ln w="254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125209" name="Arc 2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close/>
                      </a:path>
                    </a:pathLst>
                  </a:custGeom>
                  <a:noFill/>
                  <a:ln w="2540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125207" name="Line 250"/>
                <p:cNvSpPr>
                  <a:spLocks noChangeShapeType="1"/>
                </p:cNvSpPr>
                <p:nvPr/>
              </p:nvSpPr>
              <p:spPr bwMode="auto">
                <a:xfrm rot="5400000" flipH="1">
                  <a:off x="-413" y="3131"/>
                  <a:ext cx="0" cy="55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125127" name="Group 251"/>
            <p:cNvGrpSpPr>
              <a:grpSpLocks/>
            </p:cNvGrpSpPr>
            <p:nvPr/>
          </p:nvGrpSpPr>
          <p:grpSpPr bwMode="auto">
            <a:xfrm>
              <a:off x="10288588" y="7896225"/>
              <a:ext cx="268287" cy="317500"/>
              <a:chOff x="4032" y="3192"/>
              <a:chExt cx="96" cy="143"/>
            </a:xfrm>
          </p:grpSpPr>
          <p:sp>
            <p:nvSpPr>
              <p:cNvPr id="125202" name="Rectangle 252"/>
              <p:cNvSpPr>
                <a:spLocks noChangeArrowheads="1"/>
              </p:cNvSpPr>
              <p:nvPr/>
            </p:nvSpPr>
            <p:spPr bwMode="auto">
              <a:xfrm>
                <a:off x="4032" y="3192"/>
                <a:ext cx="96" cy="96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  <p:sp>
            <p:nvSpPr>
              <p:cNvPr id="125203" name="Rectangle 253"/>
              <p:cNvSpPr>
                <a:spLocks noChangeArrowheads="1"/>
              </p:cNvSpPr>
              <p:nvPr/>
            </p:nvSpPr>
            <p:spPr bwMode="auto">
              <a:xfrm>
                <a:off x="4032" y="3288"/>
                <a:ext cx="96" cy="47"/>
              </a:xfrm>
              <a:prstGeom prst="rect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algn="ctr"/>
                <a:endParaRPr lang="ru-RU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5174" name="Text Box 3"/>
            <p:cNvSpPr txBox="1">
              <a:spLocks noChangeArrowheads="1"/>
            </p:cNvSpPr>
            <p:nvPr/>
          </p:nvSpPr>
          <p:spPr bwMode="auto">
            <a:xfrm>
              <a:off x="10702925" y="7445375"/>
              <a:ext cx="1493838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радиосвязь</a:t>
              </a:r>
            </a:p>
          </p:txBody>
        </p:sp>
        <p:sp>
          <p:nvSpPr>
            <p:cNvPr id="125175" name="Text Box 3"/>
            <p:cNvSpPr txBox="1">
              <a:spLocks noChangeArrowheads="1"/>
            </p:cNvSpPr>
            <p:nvPr/>
          </p:nvSpPr>
          <p:spPr bwMode="auto">
            <a:xfrm>
              <a:off x="10890250" y="7877175"/>
              <a:ext cx="1662113" cy="2159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400">
                  <a:solidFill>
                    <a:schemeClr val="tx1"/>
                  </a:solidFill>
                </a:rPr>
                <a:t>районный узел связи</a:t>
              </a:r>
            </a:p>
          </p:txBody>
        </p:sp>
        <p:sp>
          <p:nvSpPr>
            <p:cNvPr id="125176" name="Text Box 3"/>
            <p:cNvSpPr txBox="1">
              <a:spLocks noChangeArrowheads="1"/>
            </p:cNvSpPr>
            <p:nvPr/>
          </p:nvSpPr>
          <p:spPr bwMode="auto">
            <a:xfrm>
              <a:off x="10758488" y="7058025"/>
              <a:ext cx="898525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МГТС</a:t>
              </a:r>
            </a:p>
          </p:txBody>
        </p:sp>
        <p:sp>
          <p:nvSpPr>
            <p:cNvPr id="125177" name="Freeform 257"/>
            <p:cNvSpPr>
              <a:spLocks/>
            </p:cNvSpPr>
            <p:nvPr/>
          </p:nvSpPr>
          <p:spPr bwMode="auto">
            <a:xfrm>
              <a:off x="10333038" y="6692900"/>
              <a:ext cx="330200" cy="160338"/>
            </a:xfrm>
            <a:custGeom>
              <a:avLst/>
              <a:gdLst>
                <a:gd name="T0" fmla="*/ 0 w 720"/>
                <a:gd name="T1" fmla="*/ 0 h 360"/>
                <a:gd name="T2" fmla="*/ 0 w 720"/>
                <a:gd name="T3" fmla="*/ 2147483647 h 360"/>
                <a:gd name="T4" fmla="*/ 2147483647 w 720"/>
                <a:gd name="T5" fmla="*/ 2147483647 h 360"/>
                <a:gd name="T6" fmla="*/ 2147483647 w 720"/>
                <a:gd name="T7" fmla="*/ 2147483647 h 360"/>
                <a:gd name="T8" fmla="*/ 2147483647 w 720"/>
                <a:gd name="T9" fmla="*/ 2147483647 h 360"/>
                <a:gd name="T10" fmla="*/ 2147483647 w 720"/>
                <a:gd name="T11" fmla="*/ 0 h 360"/>
                <a:gd name="T12" fmla="*/ 0 w 720"/>
                <a:gd name="T13" fmla="*/ 0 h 3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20"/>
                <a:gd name="T22" fmla="*/ 0 h 360"/>
                <a:gd name="T23" fmla="*/ 720 w 720"/>
                <a:gd name="T24" fmla="*/ 360 h 3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20" h="360">
                  <a:moveTo>
                    <a:pt x="0" y="0"/>
                  </a:moveTo>
                  <a:lnTo>
                    <a:pt x="0" y="360"/>
                  </a:lnTo>
                  <a:lnTo>
                    <a:pt x="720" y="360"/>
                  </a:lnTo>
                  <a:lnTo>
                    <a:pt x="720" y="180"/>
                  </a:lnTo>
                  <a:lnTo>
                    <a:pt x="360" y="180"/>
                  </a:lnTo>
                  <a:lnTo>
                    <a:pt x="36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78" name="Freeform 258"/>
            <p:cNvSpPr>
              <a:spLocks/>
            </p:cNvSpPr>
            <p:nvPr/>
          </p:nvSpPr>
          <p:spPr bwMode="auto">
            <a:xfrm>
              <a:off x="10321925" y="6491288"/>
              <a:ext cx="177800" cy="261937"/>
            </a:xfrm>
            <a:custGeom>
              <a:avLst/>
              <a:gdLst>
                <a:gd name="T0" fmla="*/ 0 w 360"/>
                <a:gd name="T1" fmla="*/ 2147483647 h 360"/>
                <a:gd name="T2" fmla="*/ 0 w 360"/>
                <a:gd name="T3" fmla="*/ 2147483647 h 360"/>
                <a:gd name="T4" fmla="*/ 2147483647 w 360"/>
                <a:gd name="T5" fmla="*/ 2147483647 h 360"/>
                <a:gd name="T6" fmla="*/ 2147483647 w 360"/>
                <a:gd name="T7" fmla="*/ 0 h 360"/>
                <a:gd name="T8" fmla="*/ 2147483647 w 360"/>
                <a:gd name="T9" fmla="*/ 2147483647 h 360"/>
                <a:gd name="T10" fmla="*/ 2147483647 w 360"/>
                <a:gd name="T11" fmla="*/ 2147483647 h 3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60"/>
                <a:gd name="T19" fmla="*/ 0 h 360"/>
                <a:gd name="T20" fmla="*/ 360 w 360"/>
                <a:gd name="T21" fmla="*/ 360 h 3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60" h="360">
                  <a:moveTo>
                    <a:pt x="0" y="360"/>
                  </a:moveTo>
                  <a:lnTo>
                    <a:pt x="0" y="180"/>
                  </a:lnTo>
                  <a:lnTo>
                    <a:pt x="180" y="180"/>
                  </a:lnTo>
                  <a:lnTo>
                    <a:pt x="360" y="0"/>
                  </a:lnTo>
                  <a:lnTo>
                    <a:pt x="360" y="360"/>
                  </a:lnTo>
                  <a:lnTo>
                    <a:pt x="180" y="18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79" name="Text Box 3"/>
            <p:cNvSpPr txBox="1">
              <a:spLocks noChangeArrowheads="1"/>
            </p:cNvSpPr>
            <p:nvPr/>
          </p:nvSpPr>
          <p:spPr bwMode="auto">
            <a:xfrm>
              <a:off x="10714038" y="6457950"/>
              <a:ext cx="1714500" cy="4000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300">
                  <a:solidFill>
                    <a:schemeClr val="tx1"/>
                  </a:solidFill>
                </a:rPr>
                <a:t>Автомобиль с громкоговорителем</a:t>
              </a:r>
            </a:p>
          </p:txBody>
        </p:sp>
        <p:sp>
          <p:nvSpPr>
            <p:cNvPr id="125180" name="AutoShape 260"/>
            <p:cNvSpPr>
              <a:spLocks noChangeArrowheads="1"/>
            </p:cNvSpPr>
            <p:nvPr/>
          </p:nvSpPr>
          <p:spPr bwMode="auto">
            <a:xfrm>
              <a:off x="10228263" y="7464425"/>
              <a:ext cx="479425" cy="301625"/>
            </a:xfrm>
            <a:prstGeom prst="triangle">
              <a:avLst>
                <a:gd name="adj" fmla="val 50000"/>
              </a:avLst>
            </a:prstGeom>
            <a:solidFill>
              <a:srgbClr val="FFFFFF"/>
            </a:solidFill>
            <a:ln w="25400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790700" eaLnBrk="0" hangingPunct="0"/>
              <a:endParaRPr lang="ru-RU" sz="3500">
                <a:solidFill>
                  <a:schemeClr val="tx1"/>
                </a:solidFill>
              </a:endParaRPr>
            </a:p>
          </p:txBody>
        </p:sp>
        <p:sp>
          <p:nvSpPr>
            <p:cNvPr id="125181" name="Line 261"/>
            <p:cNvSpPr>
              <a:spLocks noChangeShapeType="1"/>
            </p:cNvSpPr>
            <p:nvPr/>
          </p:nvSpPr>
          <p:spPr bwMode="auto">
            <a:xfrm flipV="1">
              <a:off x="10474325" y="7321550"/>
              <a:ext cx="160338" cy="160338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 type="triangle" w="med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82" name="Text Box 3"/>
            <p:cNvSpPr txBox="1">
              <a:spLocks noChangeArrowheads="1"/>
            </p:cNvSpPr>
            <p:nvPr/>
          </p:nvSpPr>
          <p:spPr bwMode="auto">
            <a:xfrm>
              <a:off x="10761663" y="8329613"/>
              <a:ext cx="1611312" cy="260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сотовая связь</a:t>
              </a:r>
            </a:p>
          </p:txBody>
        </p:sp>
        <p:sp>
          <p:nvSpPr>
            <p:cNvPr id="125183" name="Oval 263"/>
            <p:cNvSpPr>
              <a:spLocks noChangeArrowheads="1"/>
            </p:cNvSpPr>
            <p:nvPr/>
          </p:nvSpPr>
          <p:spPr bwMode="auto">
            <a:xfrm>
              <a:off x="10288588" y="8420100"/>
              <a:ext cx="211137" cy="196850"/>
            </a:xfrm>
            <a:prstGeom prst="ellips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5184" name="Line 264"/>
            <p:cNvSpPr>
              <a:spLocks noChangeShapeType="1"/>
            </p:cNvSpPr>
            <p:nvPr/>
          </p:nvSpPr>
          <p:spPr bwMode="auto">
            <a:xfrm flipV="1">
              <a:off x="10552113" y="8256588"/>
              <a:ext cx="60325" cy="149225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round/>
              <a:headEnd/>
              <a:tailEnd type="triangle" w="sm" len="sm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85" name="Line 265"/>
            <p:cNvSpPr>
              <a:spLocks noChangeShapeType="1"/>
            </p:cNvSpPr>
            <p:nvPr/>
          </p:nvSpPr>
          <p:spPr bwMode="auto">
            <a:xfrm flipV="1">
              <a:off x="10433050" y="8334375"/>
              <a:ext cx="66675" cy="1365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25186" name="Line 266"/>
            <p:cNvSpPr>
              <a:spLocks noChangeShapeType="1"/>
            </p:cNvSpPr>
            <p:nvPr/>
          </p:nvSpPr>
          <p:spPr bwMode="auto">
            <a:xfrm>
              <a:off x="10514013" y="8329613"/>
              <a:ext cx="33337" cy="1063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25128" name="Group 267"/>
            <p:cNvGrpSpPr>
              <a:grpSpLocks/>
            </p:cNvGrpSpPr>
            <p:nvPr/>
          </p:nvGrpSpPr>
          <p:grpSpPr bwMode="auto">
            <a:xfrm>
              <a:off x="10233025" y="5808663"/>
              <a:ext cx="703263" cy="484187"/>
              <a:chOff x="1248" y="3857"/>
              <a:chExt cx="498" cy="442"/>
            </a:xfrm>
          </p:grpSpPr>
          <p:grpSp>
            <p:nvGrpSpPr>
              <p:cNvPr id="125129" name="Group 268"/>
              <p:cNvGrpSpPr>
                <a:grpSpLocks/>
              </p:cNvGrpSpPr>
              <p:nvPr/>
            </p:nvGrpSpPr>
            <p:grpSpPr bwMode="auto">
              <a:xfrm>
                <a:off x="1248" y="3857"/>
                <a:ext cx="498" cy="442"/>
                <a:chOff x="7728" y="6432"/>
                <a:chExt cx="488" cy="384"/>
              </a:xfrm>
            </p:grpSpPr>
            <p:sp>
              <p:nvSpPr>
                <p:cNvPr id="125195" name="Freeform 269"/>
                <p:cNvSpPr>
                  <a:spLocks/>
                </p:cNvSpPr>
                <p:nvPr/>
              </p:nvSpPr>
              <p:spPr bwMode="auto">
                <a:xfrm>
                  <a:off x="7728" y="6432"/>
                  <a:ext cx="480" cy="216"/>
                </a:xfrm>
                <a:custGeom>
                  <a:avLst/>
                  <a:gdLst>
                    <a:gd name="T0" fmla="*/ 0 w 480"/>
                    <a:gd name="T1" fmla="*/ 0 h 216"/>
                    <a:gd name="T2" fmla="*/ 480 w 480"/>
                    <a:gd name="T3" fmla="*/ 0 h 216"/>
                    <a:gd name="T4" fmla="*/ 396 w 480"/>
                    <a:gd name="T5" fmla="*/ 216 h 216"/>
                    <a:gd name="T6" fmla="*/ 4 w 480"/>
                    <a:gd name="T7" fmla="*/ 212 h 216"/>
                    <a:gd name="T8" fmla="*/ 0 w 480"/>
                    <a:gd name="T9" fmla="*/ 0 h 21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80"/>
                    <a:gd name="T16" fmla="*/ 0 h 216"/>
                    <a:gd name="T17" fmla="*/ 480 w 480"/>
                    <a:gd name="T18" fmla="*/ 216 h 21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80" h="216">
                      <a:moveTo>
                        <a:pt x="0" y="0"/>
                      </a:moveTo>
                      <a:lnTo>
                        <a:pt x="480" y="0"/>
                      </a:lnTo>
                      <a:lnTo>
                        <a:pt x="396" y="216"/>
                      </a:lnTo>
                      <a:lnTo>
                        <a:pt x="4" y="21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0">
                  <a:gsLst>
                    <a:gs pos="0">
                      <a:srgbClr val="FFBEAF"/>
                    </a:gs>
                    <a:gs pos="50000">
                      <a:srgbClr val="FFFFFF"/>
                    </a:gs>
                    <a:gs pos="100000">
                      <a:srgbClr val="FFBEAF"/>
                    </a:gs>
                  </a:gsLst>
                  <a:lin ang="5400000" scaled="1"/>
                </a:gradFill>
                <a:ln w="9525">
                  <a:noFill/>
                  <a:round/>
                  <a:headEnd/>
                  <a:tailEnd/>
                </a:ln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grpSp>
              <p:nvGrpSpPr>
                <p:cNvPr id="125130" name="Group 270"/>
                <p:cNvGrpSpPr>
                  <a:grpSpLocks/>
                </p:cNvGrpSpPr>
                <p:nvPr/>
              </p:nvGrpSpPr>
              <p:grpSpPr bwMode="auto">
                <a:xfrm>
                  <a:off x="7736" y="6432"/>
                  <a:ext cx="480" cy="384"/>
                  <a:chOff x="384" y="3168"/>
                  <a:chExt cx="768" cy="720"/>
                </a:xfrm>
              </p:grpSpPr>
              <p:sp>
                <p:nvSpPr>
                  <p:cNvPr id="125197" name="Line 271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" y="3168"/>
                    <a:ext cx="0" cy="720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5198" name="Line 272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" y="3176"/>
                    <a:ext cx="768" cy="0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5199" name="Line 273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84" y="3560"/>
                    <a:ext cx="624" cy="0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5200" name="Line 2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008" y="3176"/>
                    <a:ext cx="144" cy="384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  <p:sp>
                <p:nvSpPr>
                  <p:cNvPr id="125201" name="Line 27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960" y="3168"/>
                    <a:ext cx="144" cy="384"/>
                  </a:xfrm>
                  <a:prstGeom prst="line">
                    <a:avLst/>
                  </a:prstGeom>
                  <a:noFill/>
                  <a:ln w="28575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 wrap="none" anchor="ctr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125194" name="Text Box 276"/>
              <p:cNvSpPr txBox="1">
                <a:spLocks noChangeArrowheads="1"/>
              </p:cNvSpPr>
              <p:nvPr/>
            </p:nvSpPr>
            <p:spPr bwMode="auto">
              <a:xfrm>
                <a:off x="1248" y="3881"/>
                <a:ext cx="467" cy="23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46629" tIns="73301" rIns="146629" bIns="73301">
                <a:spAutoFit/>
              </a:bodyPr>
              <a:lstStyle/>
              <a:p>
                <a:pPr algn="ctr" defTabSz="2506663"/>
                <a:r>
                  <a:rPr lang="ru-RU" sz="700">
                    <a:solidFill>
                      <a:schemeClr val="tx1"/>
                    </a:solidFill>
                  </a:rPr>
                  <a:t>У ГОЧС</a:t>
                </a:r>
              </a:p>
            </p:txBody>
          </p:sp>
        </p:grpSp>
        <p:sp>
          <p:nvSpPr>
            <p:cNvPr id="125188" name="Text Box 3"/>
            <p:cNvSpPr txBox="1">
              <a:spLocks noChangeArrowheads="1"/>
            </p:cNvSpPr>
            <p:nvPr/>
          </p:nvSpPr>
          <p:spPr bwMode="auto">
            <a:xfrm>
              <a:off x="11088688" y="5880100"/>
              <a:ext cx="1712912" cy="396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300">
                  <a:solidFill>
                    <a:schemeClr val="tx1"/>
                  </a:solidFill>
                </a:rPr>
                <a:t>Управление ГОЧС района</a:t>
              </a:r>
            </a:p>
          </p:txBody>
        </p:sp>
        <p:sp>
          <p:nvSpPr>
            <p:cNvPr id="125189" name="Oval 400"/>
            <p:cNvSpPr>
              <a:spLocks noChangeArrowheads="1"/>
            </p:cNvSpPr>
            <p:nvPr/>
          </p:nvSpPr>
          <p:spPr bwMode="auto">
            <a:xfrm>
              <a:off x="10288588" y="8832850"/>
              <a:ext cx="215900" cy="217488"/>
            </a:xfrm>
            <a:prstGeom prst="ellipse">
              <a:avLst/>
            </a:pr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5190" name="Oval 401"/>
            <p:cNvSpPr>
              <a:spLocks noChangeArrowheads="1"/>
            </p:cNvSpPr>
            <p:nvPr/>
          </p:nvSpPr>
          <p:spPr bwMode="auto">
            <a:xfrm>
              <a:off x="10288588" y="9336088"/>
              <a:ext cx="215900" cy="144462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/>
              <a:endParaRPr lang="ru-RU">
                <a:solidFill>
                  <a:schemeClr val="tx1"/>
                </a:solidFill>
              </a:endParaRPr>
            </a:p>
          </p:txBody>
        </p:sp>
        <p:sp>
          <p:nvSpPr>
            <p:cNvPr id="125191" name="Text Box 3"/>
            <p:cNvSpPr txBox="1">
              <a:spLocks noChangeArrowheads="1"/>
            </p:cNvSpPr>
            <p:nvPr/>
          </p:nvSpPr>
          <p:spPr bwMode="auto">
            <a:xfrm>
              <a:off x="10577513" y="8832850"/>
              <a:ext cx="1611312" cy="2603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Адм..центр.</a:t>
              </a:r>
            </a:p>
          </p:txBody>
        </p:sp>
        <p:sp>
          <p:nvSpPr>
            <p:cNvPr id="125192" name="Text Box 3"/>
            <p:cNvSpPr txBox="1">
              <a:spLocks noChangeArrowheads="1"/>
            </p:cNvSpPr>
            <p:nvPr/>
          </p:nvSpPr>
          <p:spPr bwMode="auto">
            <a:xfrm>
              <a:off x="10648950" y="9264650"/>
              <a:ext cx="1873250" cy="2619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1790700"/>
              <a:r>
                <a:rPr lang="ru-RU" sz="1700">
                  <a:solidFill>
                    <a:schemeClr val="tx1"/>
                  </a:solidFill>
                </a:rPr>
                <a:t>Населенный пункт</a:t>
              </a:r>
            </a:p>
          </p:txBody>
        </p:sp>
      </p:grpSp>
      <p:graphicFrame>
        <p:nvGraphicFramePr>
          <p:cNvPr id="3505" name="Group 433"/>
          <p:cNvGraphicFramePr>
            <a:graphicFrameLocks noGrp="1"/>
          </p:cNvGraphicFramePr>
          <p:nvPr/>
        </p:nvGraphicFramePr>
        <p:xfrm>
          <a:off x="2297113" y="4224338"/>
          <a:ext cx="1657350" cy="304800"/>
        </p:xfrm>
        <a:graphic>
          <a:graphicData uri="http://schemas.openxmlformats.org/drawingml/2006/table">
            <a:tbl>
              <a:tblPr/>
              <a:tblGrid>
                <a:gridCol w="720725"/>
                <a:gridCol w="936625"/>
              </a:tblGrid>
              <a:tr h="101600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Бамут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сотовая связь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200" name="Text Box 3"/>
          <p:cNvSpPr txBox="1">
            <a:spLocks noChangeArrowheads="1"/>
          </p:cNvSpPr>
          <p:nvPr/>
        </p:nvSpPr>
        <p:spPr bwMode="auto">
          <a:xfrm>
            <a:off x="0" y="0"/>
            <a:ext cx="12801600" cy="898439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7740" tIns="63875" rIns="127740" bIns="63875">
            <a:spAutoFit/>
          </a:bodyPr>
          <a:lstStyle/>
          <a:p>
            <a:pPr algn="ctr" defTabSz="1790700"/>
            <a:r>
              <a:rPr lang="ru-RU" sz="2500" dirty="0">
                <a:solidFill>
                  <a:schemeClr val="tx1"/>
                </a:solidFill>
              </a:rPr>
              <a:t> </a:t>
            </a:r>
            <a:r>
              <a:rPr lang="ru-RU" sz="2500" b="1" dirty="0">
                <a:solidFill>
                  <a:schemeClr val="tx1"/>
                </a:solidFill>
              </a:rPr>
              <a:t>Схема организации оповещения и информирования населения</a:t>
            </a:r>
          </a:p>
          <a:p>
            <a:pPr algn="ctr" defTabSz="1790700"/>
            <a:r>
              <a:rPr lang="ru-RU" sz="2500" b="1" dirty="0" err="1" smtClean="0">
                <a:solidFill>
                  <a:schemeClr val="tx1"/>
                </a:solidFill>
              </a:rPr>
              <a:t>Ачхой-Мартановского</a:t>
            </a:r>
            <a:r>
              <a:rPr lang="ru-RU" sz="2500" b="1" dirty="0" smtClean="0">
                <a:solidFill>
                  <a:schemeClr val="tx1"/>
                </a:solidFill>
              </a:rPr>
              <a:t>  </a:t>
            </a:r>
            <a:r>
              <a:rPr lang="ru-RU" sz="2500" b="1" dirty="0">
                <a:solidFill>
                  <a:schemeClr val="tx1"/>
                </a:solidFill>
              </a:rPr>
              <a:t>муниципального района Чеченской Республики</a:t>
            </a:r>
          </a:p>
        </p:txBody>
      </p:sp>
      <p:sp>
        <p:nvSpPr>
          <p:cNvPr id="201" name="Text Box 274"/>
          <p:cNvSpPr txBox="1">
            <a:spLocks noChangeArrowheads="1"/>
          </p:cNvSpPr>
          <p:nvPr/>
        </p:nvSpPr>
        <p:spPr bwMode="auto">
          <a:xfrm>
            <a:off x="0" y="1037256"/>
            <a:ext cx="3663950" cy="1477328"/>
          </a:xfrm>
          <a:prstGeom prst="rect">
            <a:avLst/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7988" tIns="0" rIns="0" bIns="0">
            <a:spAutoFit/>
          </a:bodyPr>
          <a:lstStyle/>
          <a:p>
            <a:pPr algn="ctr" defTabSz="912813"/>
            <a:r>
              <a:rPr lang="ru-RU" sz="1600" dirty="0">
                <a:solidFill>
                  <a:schemeClr val="tx1"/>
                </a:solidFill>
              </a:rPr>
              <a:t>В целях эффективности оповещения населения, в </a:t>
            </a:r>
            <a:r>
              <a:rPr lang="ru-RU" sz="1600" dirty="0" err="1" smtClean="0">
                <a:solidFill>
                  <a:schemeClr val="tx1"/>
                </a:solidFill>
              </a:rPr>
              <a:t>Ачхой-Мартановском</a:t>
            </a:r>
            <a:r>
              <a:rPr lang="ru-RU" sz="1600" dirty="0" smtClean="0">
                <a:solidFill>
                  <a:schemeClr val="tx1"/>
                </a:solidFill>
              </a:rPr>
              <a:t> </a:t>
            </a:r>
            <a:r>
              <a:rPr lang="ru-RU" sz="1600" dirty="0">
                <a:solidFill>
                  <a:schemeClr val="tx1"/>
                </a:solidFill>
              </a:rPr>
              <a:t>районе в качестве основного оборудования оповещения используется громкоговорящая связь установленная на минаретах мечетей.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6" name="Picture 55" descr="C:\Users\dolphin\Desktop\Чеченска Республика_12_2_нп_кружочками_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 w="19050">
            <a:solidFill>
              <a:schemeClr val="accent2"/>
            </a:solidFill>
            <a:miter lim="800000"/>
            <a:headEnd/>
            <a:tailEnd/>
          </a:ln>
        </p:spPr>
      </p:pic>
      <p:graphicFrame>
        <p:nvGraphicFramePr>
          <p:cNvPr id="72707" name="Group 3"/>
          <p:cNvGraphicFramePr>
            <a:graphicFrameLocks noGrp="1"/>
          </p:cNvGraphicFramePr>
          <p:nvPr>
            <p:ph sz="quarter" idx="1"/>
          </p:nvPr>
        </p:nvGraphicFramePr>
        <p:xfrm>
          <a:off x="4313238" y="6072188"/>
          <a:ext cx="4464050" cy="3566160"/>
        </p:xfrm>
        <a:graphic>
          <a:graphicData uri="http://schemas.openxmlformats.org/drawingml/2006/table">
            <a:tbl>
              <a:tblPr/>
              <a:tblGrid>
                <a:gridCol w="1512887"/>
                <a:gridCol w="2043113"/>
                <a:gridCol w="908050"/>
              </a:tblGrid>
              <a:tr h="338138">
                <a:tc gridSpan="3"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Материальные средства расположены по адресу: г. Грозный, ул. Гаражная, 11</a:t>
                      </a: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088"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Вид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Вещевое  имущество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Палатки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 шт.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rowSpan="9"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Строительные  материалы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Цемент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60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Шифер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5000 шт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Стекло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1000 кв.м.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Лесоматериал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 м3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050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Рукавицы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брезен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600 пар.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Мешки бумажные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1200 шт.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Топоры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плотниц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 шт.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Лопаты штыковые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 шт.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Лопаты совковые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 шт.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rowSpan="2"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Предметы  первой  необходимости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Порошок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стиральн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600 кг.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  <a:tr h="1920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Мыло хозяйствен.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120 кг.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CFFF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2758" name="Group 54"/>
          <p:cNvGraphicFramePr>
            <a:graphicFrameLocks noGrp="1"/>
          </p:cNvGraphicFramePr>
          <p:nvPr>
            <p:ph sz="quarter" idx="2"/>
          </p:nvPr>
        </p:nvGraphicFramePr>
        <p:xfrm>
          <a:off x="8848725" y="5737225"/>
          <a:ext cx="3952875" cy="1859280"/>
        </p:xfrm>
        <a:graphic>
          <a:graphicData uri="http://schemas.openxmlformats.org/drawingml/2006/table">
            <a:tbl>
              <a:tblPr/>
              <a:tblGrid>
                <a:gridCol w="1362075"/>
                <a:gridCol w="1585913"/>
                <a:gridCol w="1004887"/>
              </a:tblGrid>
              <a:tr h="352425">
                <a:tc gridSpan="3"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Первая часть материальных средств расположена по адресу: ЧР. ст. Червленная, Шелковской район</a:t>
                      </a: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3838"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Вид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09550">
                <a:tc rowSpan="5"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Продовольствие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Мука 1-сорта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5,25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095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Масло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растительн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0,5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095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Консервы овощные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4,5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095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Сахар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1,5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095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Картофель и овощи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8,3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2786" name="Group 82"/>
          <p:cNvGraphicFramePr>
            <a:graphicFrameLocks noGrp="1"/>
          </p:cNvGraphicFramePr>
          <p:nvPr>
            <p:ph sz="quarter" idx="3"/>
          </p:nvPr>
        </p:nvGraphicFramePr>
        <p:xfrm>
          <a:off x="0" y="969963"/>
          <a:ext cx="4313238" cy="8656320"/>
        </p:xfrm>
        <a:graphic>
          <a:graphicData uri="http://schemas.openxmlformats.org/drawingml/2006/table">
            <a:tbl>
              <a:tblPr/>
              <a:tblGrid>
                <a:gridCol w="828636"/>
                <a:gridCol w="2006639"/>
                <a:gridCol w="1477963"/>
              </a:tblGrid>
              <a:tr h="0">
                <a:tc gridSpan="3">
                  <a:txBody>
                    <a:bodyPr/>
                    <a:lstStyle/>
                    <a:p>
                      <a:pPr marL="479425" marR="0" lvl="0" indent="-479425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Медицинские материальные средства расположены по адресу</a:t>
                      </a:r>
                    </a:p>
                    <a:p>
                      <a:pPr marL="479425" marR="0" lvl="0" indent="-479425" algn="ctr" defTabSz="9144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г. Грозный ул.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Ханкальская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85</a:t>
                      </a: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0"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Вид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rowSpan="37">
                  <a:txBody>
                    <a:bodyPr/>
                    <a:lstStyle/>
                    <a:p>
                      <a:pPr marL="479425" marR="0" lvl="0" indent="-479425" algn="l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Медикаменты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Адреналин 0,1% 5мл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Аминазин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2,5% 10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Аммиак 10% 40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фл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Атропин сульфат 0,1%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1206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Безилпенициллин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кристаллический </a:t>
                      </a:r>
                    </a:p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для инфекций по 1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млн.ед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фл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Бинт марлевый 5х10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400 шт.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Бинт марлевый 7х14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800 шт.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Вата хирургическая, стерильная, 100,0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1120 кг.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Вата хирургическая нестерильная 250,0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 кг.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Гипс медицинский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 кг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Глюкоза 40% 10 мл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Глюкоза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р-р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10% - 200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фл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Димедрол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 мл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Калий хлористый 4 % 10 мл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Калия перманганат 3,0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Канамицина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сульфат 1 млн.ед. № 1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фл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Корглюкон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Кордиамин 2 мл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9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амп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Кордиамин 30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фл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Кофеин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бензоат-Na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20% -1 мл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Левомицетин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0,25 10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80 шт.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Магния сульфат 25% 10 мл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Марля отбельная, медицинская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1000 м.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Масло вазелиновое, медицинское 25,0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 шт.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Аптечка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к-та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Мезатон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1% 1 мл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Настойка йода 5% 10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фл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Новиган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№ 20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Новокаин 0,5 % - 5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430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Олететрин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125 тыс. ед. № 20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Строфантин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«К» 0,05% 1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Сульфадиметоксин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0,5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Сульфален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0,2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конв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Сульфокамфокаин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10% 2мл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Фурацилин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0,02 № 10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конв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Эритромицин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0,25 г № 20 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t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Эуфиллин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2,4% 10 мл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40 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</a:tbl>
          </a:graphicData>
        </a:graphic>
      </p:graphicFrame>
      <p:sp>
        <p:nvSpPr>
          <p:cNvPr id="20690" name="Text Box 2"/>
          <p:cNvSpPr txBox="1">
            <a:spLocks noChangeArrowheads="1"/>
          </p:cNvSpPr>
          <p:nvPr/>
        </p:nvSpPr>
        <p:spPr bwMode="auto">
          <a:xfrm>
            <a:off x="0" y="0"/>
            <a:ext cx="12801600" cy="871538"/>
          </a:xfrm>
          <a:prstGeom prst="rect">
            <a:avLst/>
          </a:prstGeom>
          <a:solidFill>
            <a:schemeClr val="bg1">
              <a:lumMod val="75000"/>
            </a:schemeClr>
          </a:solidFill>
          <a:ln w="9525">
            <a:noFill/>
            <a:miter lim="800000"/>
            <a:headEnd/>
            <a:tailEnd/>
          </a:ln>
        </p:spPr>
        <p:txBody>
          <a:bodyPr lIns="127985" tIns="63994" rIns="127985" bIns="63994"/>
          <a:lstStyle/>
          <a:p>
            <a:pPr algn="ctr" defTabSz="1277938">
              <a:lnSpc>
                <a:spcPct val="80000"/>
              </a:lnSpc>
              <a:defRPr/>
            </a:pPr>
            <a:r>
              <a:rPr lang="ru-RU" sz="3100" dirty="0">
                <a:solidFill>
                  <a:schemeClr val="tx1"/>
                </a:solidFill>
                <a:cs typeface="Times New Roman" pitchFamily="18" charset="0"/>
              </a:rPr>
              <a:t>  СХЕМА РАСПОЛОЖЕНИЯ СКЛАДОВ НА ТЕРРИТОРИИ ЧЕЧЕНСКОЙ РЕСПУБЛИКИ</a:t>
            </a:r>
          </a:p>
        </p:txBody>
      </p:sp>
      <p:graphicFrame>
        <p:nvGraphicFramePr>
          <p:cNvPr id="72911" name="Group 207"/>
          <p:cNvGraphicFramePr>
            <a:graphicFrameLocks noGrp="1"/>
          </p:cNvGraphicFramePr>
          <p:nvPr/>
        </p:nvGraphicFramePr>
        <p:xfrm>
          <a:off x="8848725" y="7696200"/>
          <a:ext cx="3952875" cy="1863090"/>
        </p:xfrm>
        <a:graphic>
          <a:graphicData uri="http://schemas.openxmlformats.org/drawingml/2006/table">
            <a:tbl>
              <a:tblPr/>
              <a:tblGrid>
                <a:gridCol w="1360488"/>
                <a:gridCol w="1589087"/>
                <a:gridCol w="1003300"/>
              </a:tblGrid>
              <a:tr h="400050">
                <a:tc gridSpan="3"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Вторая часть материальных средств расположена по адресу: ЧР.</a:t>
                      </a:r>
                    </a:p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г. Аргун, ул.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Гудермесская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01613"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Вид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b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68275">
                <a:tc rowSpan="5"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Продовольствие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Мука 1-сорта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5,25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666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Масло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растительн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0,5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682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Консервы овощные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4,5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6668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Сахар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1,5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1682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Картофель и овощи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479425" marR="0" lvl="0" indent="-479425" algn="ctr" defTabSz="914400" rtl="0" eaLnBrk="0" fontAlgn="ctr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8,3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тн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</a:t>
                      </a:r>
                      <a:endParaRPr kumimoji="0" lang="ru-RU" sz="2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grpSp>
        <p:nvGrpSpPr>
          <p:cNvPr id="20719" name="Группа 21"/>
          <p:cNvGrpSpPr>
            <a:grpSpLocks/>
          </p:cNvGrpSpPr>
          <p:nvPr/>
        </p:nvGrpSpPr>
        <p:grpSpPr bwMode="auto">
          <a:xfrm>
            <a:off x="9872663" y="4513263"/>
            <a:ext cx="2928937" cy="1150937"/>
            <a:chOff x="9872663" y="4513263"/>
            <a:chExt cx="2928937" cy="1150937"/>
          </a:xfrm>
        </p:grpSpPr>
        <p:sp>
          <p:nvSpPr>
            <p:cNvPr id="20726" name="Rectangle 138"/>
            <p:cNvSpPr>
              <a:spLocks noChangeAspect="1" noChangeArrowheads="1"/>
            </p:cNvSpPr>
            <p:nvPr/>
          </p:nvSpPr>
          <p:spPr bwMode="auto">
            <a:xfrm>
              <a:off x="9872663" y="4513263"/>
              <a:ext cx="2928937" cy="1150937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</p:spPr>
          <p:txBody>
            <a:bodyPr wrap="none" lIns="192588" tIns="96341" rIns="192588" bIns="96341" anchor="ctr"/>
            <a:lstStyle/>
            <a:p>
              <a:pPr algn="ctr" defTabSz="1671638">
                <a:defRPr/>
              </a:pPr>
              <a:endParaRPr lang="ru-RU" sz="14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sp>
          <p:nvSpPr>
            <p:cNvPr id="20727" name="Text Box 139"/>
            <p:cNvSpPr txBox="1">
              <a:spLocks noChangeAspect="1" noChangeArrowheads="1"/>
            </p:cNvSpPr>
            <p:nvPr/>
          </p:nvSpPr>
          <p:spPr bwMode="auto">
            <a:xfrm>
              <a:off x="10279063" y="4532313"/>
              <a:ext cx="2212975" cy="3063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2703" tIns="56381" rIns="112703" bIns="56381"/>
            <a:lstStyle/>
            <a:p>
              <a:pPr algn="ctr" defTabSz="1131888"/>
              <a:r>
                <a:rPr lang="ru-RU" sz="1400">
                  <a:solidFill>
                    <a:schemeClr val="tx1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  <p:graphicFrame>
          <p:nvGraphicFramePr>
            <p:cNvPr id="20485" name="Object 238"/>
            <p:cNvGraphicFramePr>
              <a:graphicFrameLocks noChangeAspect="1"/>
            </p:cNvGraphicFramePr>
            <p:nvPr/>
          </p:nvGraphicFramePr>
          <p:xfrm>
            <a:off x="10001250" y="4945063"/>
            <a:ext cx="715962" cy="371475"/>
          </p:xfrm>
          <a:graphic>
            <a:graphicData uri="http://schemas.openxmlformats.org/presentationml/2006/ole">
              <p:oleObj spid="_x0000_s20485" name="Clip" r:id="rId4" imgW="5807075" imgH="3009900" progId="">
                <p:embed/>
              </p:oleObj>
            </a:graphicData>
          </a:graphic>
        </p:graphicFrame>
        <p:sp>
          <p:nvSpPr>
            <p:cNvPr id="20728" name="Text Box 139"/>
            <p:cNvSpPr txBox="1">
              <a:spLocks noChangeAspect="1" noChangeArrowheads="1"/>
            </p:cNvSpPr>
            <p:nvPr/>
          </p:nvSpPr>
          <p:spPr bwMode="auto">
            <a:xfrm>
              <a:off x="10577513" y="5016500"/>
              <a:ext cx="2224087" cy="4318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2703" tIns="56381" rIns="112703" bIns="56381"/>
            <a:lstStyle/>
            <a:p>
              <a:pPr algn="ctr" defTabSz="1131888"/>
              <a:r>
                <a:rPr lang="ru-RU" sz="1400">
                  <a:solidFill>
                    <a:schemeClr val="tx1"/>
                  </a:solidFill>
                  <a:cs typeface="Times New Roman" pitchFamily="18" charset="0"/>
                </a:rPr>
                <a:t>Склады материальных резервов</a:t>
              </a:r>
            </a:p>
          </p:txBody>
        </p:sp>
      </p:grpSp>
      <p:graphicFrame>
        <p:nvGraphicFramePr>
          <p:cNvPr id="20482" name="Object 312"/>
          <p:cNvGraphicFramePr>
            <a:graphicFrameLocks noChangeAspect="1"/>
          </p:cNvGraphicFramePr>
          <p:nvPr>
            <p:ph sz="quarter" idx="4"/>
          </p:nvPr>
        </p:nvGraphicFramePr>
        <p:xfrm>
          <a:off x="6486525" y="3071813"/>
          <a:ext cx="484188" cy="250825"/>
        </p:xfrm>
        <a:graphic>
          <a:graphicData uri="http://schemas.openxmlformats.org/presentationml/2006/ole">
            <p:oleObj spid="_x0000_s20482" name="Clip" r:id="rId5" imgW="5807075" imgH="3009900" progId="">
              <p:embed/>
            </p:oleObj>
          </a:graphicData>
        </a:graphic>
      </p:graphicFrame>
      <p:sp>
        <p:nvSpPr>
          <p:cNvPr id="20720" name="Oval 241"/>
          <p:cNvSpPr>
            <a:spLocks noChangeArrowheads="1"/>
          </p:cNvSpPr>
          <p:nvPr/>
        </p:nvSpPr>
        <p:spPr bwMode="auto">
          <a:xfrm>
            <a:off x="6991350" y="3230563"/>
            <a:ext cx="73025" cy="730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  <a:effectLst>
            <a:prstShdw prst="shdw17" dist="17961" dir="2700000">
              <a:srgbClr val="990000"/>
            </a:prstShdw>
          </a:effectLst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20721" name="AutoShape 242"/>
          <p:cNvSpPr>
            <a:spLocks noChangeArrowheads="1"/>
          </p:cNvSpPr>
          <p:nvPr/>
        </p:nvSpPr>
        <p:spPr bwMode="auto">
          <a:xfrm>
            <a:off x="7048500" y="2713038"/>
            <a:ext cx="1655763" cy="431800"/>
          </a:xfrm>
          <a:prstGeom prst="wedgeRectCallout">
            <a:avLst>
              <a:gd name="adj1" fmla="val -50958"/>
              <a:gd name="adj2" fmla="val 76102"/>
            </a:avLst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999900"/>
            </a:prstShdw>
          </a:effectLst>
        </p:spPr>
        <p:txBody>
          <a:bodyPr/>
          <a:lstStyle/>
          <a:p>
            <a:pPr algn="ctr"/>
            <a:r>
              <a:rPr lang="ru-RU" sz="1200">
                <a:solidFill>
                  <a:schemeClr val="tx1"/>
                </a:solidFill>
              </a:rPr>
              <a:t>Шелковской район ст. Червленная </a:t>
            </a:r>
          </a:p>
        </p:txBody>
      </p:sp>
      <p:graphicFrame>
        <p:nvGraphicFramePr>
          <p:cNvPr id="20483" name="Object 243"/>
          <p:cNvGraphicFramePr>
            <a:graphicFrameLocks noChangeAspect="1"/>
          </p:cNvGraphicFramePr>
          <p:nvPr/>
        </p:nvGraphicFramePr>
        <p:xfrm>
          <a:off x="5464175" y="4295775"/>
          <a:ext cx="484188" cy="250825"/>
        </p:xfrm>
        <a:graphic>
          <a:graphicData uri="http://schemas.openxmlformats.org/presentationml/2006/ole">
            <p:oleObj spid="_x0000_s20483" name="Clip" r:id="rId6" imgW="5807075" imgH="3009900" progId="">
              <p:embed/>
            </p:oleObj>
          </a:graphicData>
        </a:graphic>
      </p:graphicFrame>
      <p:sp>
        <p:nvSpPr>
          <p:cNvPr id="20722" name="AutoShape 244"/>
          <p:cNvSpPr>
            <a:spLocks noChangeArrowheads="1"/>
          </p:cNvSpPr>
          <p:nvPr/>
        </p:nvSpPr>
        <p:spPr bwMode="auto">
          <a:xfrm>
            <a:off x="4960938" y="3576638"/>
            <a:ext cx="1944687" cy="576262"/>
          </a:xfrm>
          <a:prstGeom prst="wedgeRectCallout">
            <a:avLst>
              <a:gd name="adj1" fmla="val 8449"/>
              <a:gd name="adj2" fmla="val 97384"/>
            </a:avLst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999900"/>
            </a:prstShdw>
          </a:effectLst>
        </p:spPr>
        <p:txBody>
          <a:bodyPr/>
          <a:lstStyle/>
          <a:p>
            <a:pPr algn="ctr"/>
            <a:r>
              <a:rPr lang="ru-RU" sz="1200">
                <a:solidFill>
                  <a:schemeClr val="tx1"/>
                </a:solidFill>
              </a:rPr>
              <a:t>г. Грозный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ул. Ханкальская №85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ул. Гаражная №11   </a:t>
            </a:r>
          </a:p>
        </p:txBody>
      </p:sp>
      <p:sp>
        <p:nvSpPr>
          <p:cNvPr id="20723" name="Oval 245"/>
          <p:cNvSpPr>
            <a:spLocks noChangeArrowheads="1"/>
          </p:cNvSpPr>
          <p:nvPr/>
        </p:nvSpPr>
        <p:spPr bwMode="auto">
          <a:xfrm>
            <a:off x="6002338" y="4340225"/>
            <a:ext cx="150812" cy="15557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  <a:effectLst>
            <a:prstShdw prst="shdw17" dist="17961" dir="2700000">
              <a:srgbClr val="990000"/>
            </a:prstShdw>
          </a:effectLst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20724" name="Oval 246"/>
          <p:cNvSpPr>
            <a:spLocks noChangeArrowheads="1"/>
          </p:cNvSpPr>
          <p:nvPr/>
        </p:nvSpPr>
        <p:spPr bwMode="auto">
          <a:xfrm>
            <a:off x="6967538" y="4494213"/>
            <a:ext cx="73025" cy="73025"/>
          </a:xfrm>
          <a:prstGeom prst="ellipse">
            <a:avLst/>
          </a:prstGeom>
          <a:solidFill>
            <a:srgbClr val="FF0000"/>
          </a:solidFill>
          <a:ln w="9525">
            <a:noFill/>
            <a:round/>
            <a:headEnd/>
            <a:tailEnd/>
          </a:ln>
          <a:effectLst>
            <a:prstShdw prst="shdw17" dist="17961" dir="2700000">
              <a:srgbClr val="990000"/>
            </a:prstShdw>
          </a:effectLst>
        </p:spPr>
        <p:txBody>
          <a:bodyPr wrap="none" anchor="ctr"/>
          <a:lstStyle/>
          <a:p>
            <a:pPr algn="ctr"/>
            <a:endParaRPr lang="ru-RU">
              <a:solidFill>
                <a:schemeClr val="tx1"/>
              </a:solidFill>
            </a:endParaRPr>
          </a:p>
        </p:txBody>
      </p:sp>
      <p:sp>
        <p:nvSpPr>
          <p:cNvPr id="20725" name="AutoShape 247"/>
          <p:cNvSpPr>
            <a:spLocks noChangeArrowheads="1"/>
          </p:cNvSpPr>
          <p:nvPr/>
        </p:nvSpPr>
        <p:spPr bwMode="auto">
          <a:xfrm>
            <a:off x="7408863" y="4295775"/>
            <a:ext cx="1655762" cy="431800"/>
          </a:xfrm>
          <a:prstGeom prst="wedgeRectCallout">
            <a:avLst>
              <a:gd name="adj1" fmla="val -74546"/>
              <a:gd name="adj2" fmla="val 3310"/>
            </a:avLst>
          </a:prstGeom>
          <a:solidFill>
            <a:srgbClr val="FFFF00"/>
          </a:solidFill>
          <a:ln w="9525">
            <a:noFill/>
            <a:miter lim="800000"/>
            <a:headEnd/>
            <a:tailEnd/>
          </a:ln>
          <a:effectLst>
            <a:prstShdw prst="shdw17" dist="17961" dir="2700000">
              <a:srgbClr val="999900"/>
            </a:prstShdw>
          </a:effectLst>
        </p:spPr>
        <p:txBody>
          <a:bodyPr/>
          <a:lstStyle/>
          <a:p>
            <a:pPr algn="ctr"/>
            <a:r>
              <a:rPr lang="ru-RU" sz="1200">
                <a:solidFill>
                  <a:schemeClr val="tx1"/>
                </a:solidFill>
              </a:rPr>
              <a:t>г. Аргун </a:t>
            </a:r>
          </a:p>
          <a:p>
            <a:pPr algn="ctr"/>
            <a:r>
              <a:rPr lang="ru-RU" sz="1200">
                <a:solidFill>
                  <a:schemeClr val="tx1"/>
                </a:solidFill>
              </a:rPr>
              <a:t>ул. Гудермесская </a:t>
            </a:r>
          </a:p>
        </p:txBody>
      </p:sp>
      <p:graphicFrame>
        <p:nvGraphicFramePr>
          <p:cNvPr id="20484" name="Object 248"/>
          <p:cNvGraphicFramePr>
            <a:graphicFrameLocks noChangeAspect="1"/>
          </p:cNvGraphicFramePr>
          <p:nvPr/>
        </p:nvGraphicFramePr>
        <p:xfrm>
          <a:off x="6486525" y="4383088"/>
          <a:ext cx="484188" cy="250825"/>
        </p:xfrm>
        <a:graphic>
          <a:graphicData uri="http://schemas.openxmlformats.org/presentationml/2006/ole">
            <p:oleObj spid="_x0000_s20484" name="Clip" r:id="rId7" imgW="5807075" imgH="3009900" progId="">
              <p:embed/>
            </p:oleObj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Rectangle 17"/>
          <p:cNvGrpSpPr>
            <a:grpSpLocks/>
          </p:cNvGrpSpPr>
          <p:nvPr/>
        </p:nvGrpSpPr>
        <p:grpSpPr bwMode="auto">
          <a:xfrm>
            <a:off x="4757738" y="1362075"/>
            <a:ext cx="2825750" cy="795338"/>
            <a:chOff x="2047" y="1190"/>
            <a:chExt cx="1271" cy="358"/>
          </a:xfrm>
        </p:grpSpPr>
        <p:pic>
          <p:nvPicPr>
            <p:cNvPr id="107581" name="Rectangle 17"/>
            <p:cNvPicPr>
              <a:picLocks noChangeArrowheads="1"/>
            </p:cNvPicPr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2047" y="1190"/>
              <a:ext cx="1271" cy="35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82" name="Text Box 7"/>
            <p:cNvSpPr txBox="1">
              <a:spLocks noChangeArrowheads="1"/>
            </p:cNvSpPr>
            <p:nvPr/>
          </p:nvSpPr>
          <p:spPr bwMode="auto">
            <a:xfrm>
              <a:off x="2064" y="1207"/>
              <a:ext cx="1240" cy="32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КЧС и ПБ ЧР</a:t>
              </a: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8 (928) 738 05 09</a:t>
              </a:r>
            </a:p>
          </p:txBody>
        </p:sp>
      </p:grpSp>
      <p:grpSp>
        <p:nvGrpSpPr>
          <p:cNvPr id="107523" name="Rectangle 16"/>
          <p:cNvGrpSpPr>
            <a:grpSpLocks/>
          </p:cNvGrpSpPr>
          <p:nvPr/>
        </p:nvGrpSpPr>
        <p:grpSpPr bwMode="auto">
          <a:xfrm>
            <a:off x="4484688" y="2333625"/>
            <a:ext cx="3233737" cy="871538"/>
            <a:chOff x="1924" y="1720"/>
            <a:chExt cx="1455" cy="392"/>
          </a:xfrm>
        </p:grpSpPr>
        <p:pic>
          <p:nvPicPr>
            <p:cNvPr id="107579" name="Rectangle 16"/>
            <p:cNvPicPr>
              <a:picLocks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1924" y="1720"/>
              <a:ext cx="1455" cy="3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80" name="Text Box 10"/>
            <p:cNvSpPr txBox="1">
              <a:spLocks noChangeArrowheads="1"/>
            </p:cNvSpPr>
            <p:nvPr/>
          </p:nvSpPr>
          <p:spPr bwMode="auto">
            <a:xfrm>
              <a:off x="1940" y="1739"/>
              <a:ext cx="1426" cy="36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endParaRPr lang="ru-RU" sz="1600" b="1">
                <a:solidFill>
                  <a:schemeClr val="tx1"/>
                </a:solidFill>
              </a:endParaRP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ГУ МЧС РОССИИ </a:t>
              </a: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 по ЧР 8 8712 33 22 85</a:t>
              </a:r>
            </a:p>
          </p:txBody>
        </p:sp>
      </p:grpSp>
      <p:grpSp>
        <p:nvGrpSpPr>
          <p:cNvPr id="107524" name="Rectangle 21"/>
          <p:cNvGrpSpPr>
            <a:grpSpLocks/>
          </p:cNvGrpSpPr>
          <p:nvPr/>
        </p:nvGrpSpPr>
        <p:grpSpPr bwMode="auto">
          <a:xfrm>
            <a:off x="8518525" y="2379663"/>
            <a:ext cx="2417763" cy="1109662"/>
            <a:chOff x="2035" y="2600"/>
            <a:chExt cx="1344" cy="664"/>
          </a:xfrm>
        </p:grpSpPr>
        <p:pic>
          <p:nvPicPr>
            <p:cNvPr id="107577" name="Rectangle 21"/>
            <p:cNvPicPr>
              <a:picLocks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035" y="2600"/>
              <a:ext cx="1344" cy="6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107578" name="Text Box 13"/>
            <p:cNvSpPr txBox="1">
              <a:spLocks noChangeArrowheads="1"/>
            </p:cNvSpPr>
            <p:nvPr/>
          </p:nvSpPr>
          <p:spPr bwMode="auto">
            <a:xfrm>
              <a:off x="2051" y="2616"/>
              <a:ext cx="1315" cy="63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ОД  ЦУКС </a:t>
              </a: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8 8712 33 22 85</a:t>
              </a:r>
            </a:p>
          </p:txBody>
        </p:sp>
      </p:grpSp>
      <p:grpSp>
        <p:nvGrpSpPr>
          <p:cNvPr id="107525" name="Rectangle 23"/>
          <p:cNvGrpSpPr>
            <a:grpSpLocks/>
          </p:cNvGrpSpPr>
          <p:nvPr/>
        </p:nvGrpSpPr>
        <p:grpSpPr bwMode="auto">
          <a:xfrm>
            <a:off x="250825" y="2279650"/>
            <a:ext cx="3556000" cy="1735138"/>
            <a:chOff x="1682" y="3594"/>
            <a:chExt cx="1713" cy="622"/>
          </a:xfrm>
        </p:grpSpPr>
        <p:pic>
          <p:nvPicPr>
            <p:cNvPr id="107575" name="Rectangle 23"/>
            <p:cNvPicPr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1682" y="3594"/>
              <a:ext cx="1713" cy="62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76" name="Text Box 19"/>
            <p:cNvSpPr txBox="1">
              <a:spLocks noChangeArrowheads="1"/>
            </p:cNvSpPr>
            <p:nvPr/>
          </p:nvSpPr>
          <p:spPr bwMode="auto">
            <a:xfrm>
              <a:off x="1701" y="3612"/>
              <a:ext cx="1678" cy="5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 dirty="0">
                  <a:solidFill>
                    <a:schemeClr val="tx1"/>
                  </a:solidFill>
                </a:rPr>
                <a:t>КЧС и ПБ</a:t>
              </a:r>
            </a:p>
            <a:p>
              <a:pPr algn="ctr" defTabSz="869950"/>
              <a:r>
                <a:rPr lang="ru-RU" sz="1600" b="1" dirty="0" err="1">
                  <a:solidFill>
                    <a:schemeClr val="tx1"/>
                  </a:solidFill>
                </a:rPr>
                <a:t>Ачхой-Мартановского</a:t>
              </a:r>
              <a:endParaRPr lang="ru-RU" sz="1600" b="1" dirty="0">
                <a:solidFill>
                  <a:schemeClr val="tx1"/>
                </a:solidFill>
              </a:endParaRPr>
            </a:p>
            <a:p>
              <a:pPr algn="ctr" defTabSz="869950"/>
              <a:r>
                <a:rPr lang="ru-RU" sz="1600" b="1" dirty="0">
                  <a:solidFill>
                    <a:schemeClr val="tx1"/>
                  </a:solidFill>
                </a:rPr>
                <a:t>муниципального</a:t>
              </a:r>
            </a:p>
            <a:p>
              <a:pPr algn="ctr" defTabSz="869950"/>
              <a:r>
                <a:rPr lang="ru-RU" sz="1600" b="1" dirty="0">
                  <a:solidFill>
                    <a:schemeClr val="tx1"/>
                  </a:solidFill>
                </a:rPr>
                <a:t> района </a:t>
              </a:r>
            </a:p>
            <a:p>
              <a:pPr algn="ctr" defTabSz="869950"/>
              <a:r>
                <a:rPr lang="ru-RU" sz="1600" b="1" dirty="0" smtClean="0">
                  <a:solidFill>
                    <a:schemeClr val="tx1"/>
                  </a:solidFill>
                  <a:cs typeface="Times New Roman" pitchFamily="18" charset="0"/>
                </a:rPr>
                <a:t>8928-001-48-67</a:t>
              </a:r>
              <a:endParaRPr lang="ru-RU" sz="1600" b="1" dirty="0">
                <a:solidFill>
                  <a:schemeClr val="tx1"/>
                </a:solidFill>
                <a:ea typeface="Arial Unicode MS" pitchFamily="34" charset="-128"/>
                <a:cs typeface="Arial Unicode MS" pitchFamily="34" charset="-128"/>
              </a:endParaRPr>
            </a:p>
          </p:txBody>
        </p:sp>
      </p:grpSp>
      <p:grpSp>
        <p:nvGrpSpPr>
          <p:cNvPr id="107526" name="Rectangle 18"/>
          <p:cNvGrpSpPr>
            <a:grpSpLocks/>
          </p:cNvGrpSpPr>
          <p:nvPr/>
        </p:nvGrpSpPr>
        <p:grpSpPr bwMode="auto">
          <a:xfrm>
            <a:off x="328613" y="4094163"/>
            <a:ext cx="3259137" cy="1074737"/>
            <a:chOff x="3767" y="3775"/>
            <a:chExt cx="1467" cy="484"/>
          </a:xfrm>
        </p:grpSpPr>
        <p:pic>
          <p:nvPicPr>
            <p:cNvPr id="107573" name="Rectangle 18"/>
            <p:cNvPicPr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767" y="3775"/>
              <a:ext cx="1467" cy="4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74" name="Text Box 22"/>
            <p:cNvSpPr txBox="1">
              <a:spLocks noChangeArrowheads="1"/>
            </p:cNvSpPr>
            <p:nvPr/>
          </p:nvSpPr>
          <p:spPr bwMode="auto">
            <a:xfrm>
              <a:off x="3785" y="3792"/>
              <a:ext cx="1435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 Гарнизон ПО</a:t>
              </a: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«Ачхой-Мартановский»</a:t>
              </a:r>
            </a:p>
            <a:p>
              <a:pPr algn="ctr" defTabSz="869950"/>
              <a:r>
                <a:rPr lang="ru-RU" sz="1600">
                  <a:solidFill>
                    <a:schemeClr val="tx1"/>
                  </a:solidFill>
                  <a:cs typeface="Times New Roman" pitchFamily="18" charset="0"/>
                </a:rPr>
                <a:t>8 87142-2-23-88</a:t>
              </a:r>
            </a:p>
          </p:txBody>
        </p:sp>
      </p:grpSp>
      <p:grpSp>
        <p:nvGrpSpPr>
          <p:cNvPr id="107527" name="Rectangle 20"/>
          <p:cNvGrpSpPr>
            <a:grpSpLocks/>
          </p:cNvGrpSpPr>
          <p:nvPr/>
        </p:nvGrpSpPr>
        <p:grpSpPr bwMode="auto">
          <a:xfrm>
            <a:off x="4560888" y="4759325"/>
            <a:ext cx="3125787" cy="1076325"/>
            <a:chOff x="3767" y="2588"/>
            <a:chExt cx="1306" cy="484"/>
          </a:xfrm>
        </p:grpSpPr>
        <p:pic>
          <p:nvPicPr>
            <p:cNvPr id="107571" name="Rectangle 20"/>
            <p:cNvPicPr>
              <a:picLocks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767" y="2588"/>
              <a:ext cx="1306" cy="4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72" name="Text Box 25"/>
            <p:cNvSpPr txBox="1">
              <a:spLocks noChangeArrowheads="1"/>
            </p:cNvSpPr>
            <p:nvPr/>
          </p:nvSpPr>
          <p:spPr bwMode="auto">
            <a:xfrm>
              <a:off x="3785" y="2605"/>
              <a:ext cx="1274" cy="4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endParaRPr lang="ru-RU" sz="1600" b="1">
                <a:solidFill>
                  <a:schemeClr val="tx1"/>
                </a:solidFill>
              </a:endParaRPr>
            </a:p>
            <a:p>
              <a:pPr algn="ctr" defTabSz="869950"/>
              <a:endParaRPr lang="ru-RU" sz="1600" b="1">
                <a:solidFill>
                  <a:schemeClr val="tx1"/>
                </a:solidFill>
              </a:endParaRP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Оперативная группа </a:t>
              </a: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ГУ МЧС России по ЧР</a:t>
              </a: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8 8712 33 22 85</a:t>
              </a:r>
            </a:p>
            <a:p>
              <a:pPr algn="ctr" defTabSz="869950"/>
              <a:endParaRPr lang="ru-RU" sz="1600" b="1">
                <a:solidFill>
                  <a:schemeClr val="tx1"/>
                </a:solidFill>
              </a:endParaRPr>
            </a:p>
            <a:p>
              <a:pPr algn="ctr" defTabSz="869950"/>
              <a:endParaRPr lang="ru-RU" sz="1600" b="1">
                <a:solidFill>
                  <a:schemeClr val="tx1"/>
                </a:solidFill>
              </a:endParaRPr>
            </a:p>
          </p:txBody>
        </p:sp>
      </p:grpSp>
      <p:grpSp>
        <p:nvGrpSpPr>
          <p:cNvPr id="107528" name="Rectangle 19"/>
          <p:cNvGrpSpPr>
            <a:grpSpLocks/>
          </p:cNvGrpSpPr>
          <p:nvPr/>
        </p:nvGrpSpPr>
        <p:grpSpPr bwMode="auto">
          <a:xfrm>
            <a:off x="4283075" y="3192463"/>
            <a:ext cx="3819525" cy="1176337"/>
            <a:chOff x="3767" y="3187"/>
            <a:chExt cx="1720" cy="484"/>
          </a:xfrm>
        </p:grpSpPr>
        <p:pic>
          <p:nvPicPr>
            <p:cNvPr id="107569" name="Rectangle 19"/>
            <p:cNvPicPr>
              <a:picLocks noChangeArrowheads="1"/>
            </p:cNvPicPr>
            <p:nvPr/>
          </p:nvPicPr>
          <p:blipFill>
            <a:blip r:embed="rId8" cstate="print"/>
            <a:srcRect/>
            <a:stretch>
              <a:fillRect/>
            </a:stretch>
          </p:blipFill>
          <p:spPr bwMode="auto">
            <a:xfrm>
              <a:off x="3767" y="3187"/>
              <a:ext cx="1720" cy="4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70" name="Text Box 28"/>
            <p:cNvSpPr txBox="1">
              <a:spLocks noChangeArrowheads="1"/>
            </p:cNvSpPr>
            <p:nvPr/>
          </p:nvSpPr>
          <p:spPr bwMode="auto">
            <a:xfrm>
              <a:off x="3785" y="3203"/>
              <a:ext cx="1687" cy="4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 Оперативный штаб</a:t>
              </a: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ликвидации ЧС</a:t>
              </a: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 ГУ МЧС России по ЧР</a:t>
              </a:r>
            </a:p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8 871233 22 41</a:t>
              </a:r>
            </a:p>
          </p:txBody>
        </p:sp>
      </p:grpSp>
      <p:sp>
        <p:nvSpPr>
          <p:cNvPr id="63497" name="Text Box 237"/>
          <p:cNvSpPr txBox="1">
            <a:spLocks noChangeArrowheads="1"/>
          </p:cNvSpPr>
          <p:nvPr/>
        </p:nvSpPr>
        <p:spPr bwMode="auto">
          <a:xfrm>
            <a:off x="-36513" y="796925"/>
            <a:ext cx="12838113" cy="574675"/>
          </a:xfrm>
          <a:prstGeom prst="rect">
            <a:avLst/>
          </a:prstGeom>
          <a:solidFill>
            <a:schemeClr val="accent3">
              <a:lumMod val="85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2016" tIns="61015" rIns="122016" bIns="61015" anchor="ctr"/>
          <a:lstStyle/>
          <a:p>
            <a:pPr algn="ctr" defTabSz="1390650" eaLnBrk="0" hangingPunct="0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Система управления и связи при подтоплении </a:t>
            </a:r>
          </a:p>
        </p:txBody>
      </p:sp>
      <p:sp>
        <p:nvSpPr>
          <p:cNvPr id="107530" name="Line 64"/>
          <p:cNvSpPr>
            <a:spLocks noChangeShapeType="1"/>
          </p:cNvSpPr>
          <p:nvPr/>
        </p:nvSpPr>
        <p:spPr bwMode="auto">
          <a:xfrm>
            <a:off x="4083050" y="2795588"/>
            <a:ext cx="0" cy="6249987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31" name="Line 69"/>
          <p:cNvSpPr>
            <a:spLocks noChangeShapeType="1"/>
          </p:cNvSpPr>
          <p:nvPr/>
        </p:nvSpPr>
        <p:spPr bwMode="auto">
          <a:xfrm>
            <a:off x="7632700" y="2784475"/>
            <a:ext cx="900113" cy="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 type="triangle" w="med" len="med"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32" name="Line 74"/>
          <p:cNvSpPr>
            <a:spLocks noChangeShapeType="1"/>
          </p:cNvSpPr>
          <p:nvPr/>
        </p:nvSpPr>
        <p:spPr bwMode="auto">
          <a:xfrm>
            <a:off x="5999163" y="2085975"/>
            <a:ext cx="0" cy="28800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33" name="Line 76"/>
          <p:cNvSpPr>
            <a:spLocks noChangeShapeType="1"/>
          </p:cNvSpPr>
          <p:nvPr/>
        </p:nvSpPr>
        <p:spPr bwMode="auto">
          <a:xfrm flipH="1">
            <a:off x="4083050" y="5002213"/>
            <a:ext cx="501650" cy="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 type="triangle" w="med" len="med"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grpSp>
        <p:nvGrpSpPr>
          <p:cNvPr id="107534" name="Rectangle 18"/>
          <p:cNvGrpSpPr>
            <a:grpSpLocks/>
          </p:cNvGrpSpPr>
          <p:nvPr/>
        </p:nvGrpSpPr>
        <p:grpSpPr bwMode="auto">
          <a:xfrm>
            <a:off x="5089525" y="6311900"/>
            <a:ext cx="1916113" cy="806450"/>
            <a:chOff x="3767" y="3775"/>
            <a:chExt cx="1467" cy="484"/>
          </a:xfrm>
        </p:grpSpPr>
        <p:pic>
          <p:nvPicPr>
            <p:cNvPr id="107567" name="Rectangle 18"/>
            <p:cNvPicPr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767" y="3775"/>
              <a:ext cx="1467" cy="4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68" name="Text Box 22"/>
            <p:cNvSpPr txBox="1">
              <a:spLocks noChangeArrowheads="1"/>
            </p:cNvSpPr>
            <p:nvPr/>
          </p:nvSpPr>
          <p:spPr bwMode="auto">
            <a:xfrm>
              <a:off x="3785" y="3792"/>
              <a:ext cx="1435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 ЧПСО</a:t>
              </a:r>
            </a:p>
          </p:txBody>
        </p:sp>
      </p:grpSp>
      <p:grpSp>
        <p:nvGrpSpPr>
          <p:cNvPr id="107535" name="Rectangle 18"/>
          <p:cNvGrpSpPr>
            <a:grpSpLocks/>
          </p:cNvGrpSpPr>
          <p:nvPr/>
        </p:nvGrpSpPr>
        <p:grpSpPr bwMode="auto">
          <a:xfrm>
            <a:off x="554038" y="6411913"/>
            <a:ext cx="1914525" cy="806450"/>
            <a:chOff x="3767" y="3775"/>
            <a:chExt cx="1467" cy="484"/>
          </a:xfrm>
        </p:grpSpPr>
        <p:pic>
          <p:nvPicPr>
            <p:cNvPr id="107565" name="Rectangle 18"/>
            <p:cNvPicPr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767" y="3775"/>
              <a:ext cx="1467" cy="4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66" name="Text Box 22"/>
            <p:cNvSpPr txBox="1">
              <a:spLocks noChangeArrowheads="1"/>
            </p:cNvSpPr>
            <p:nvPr/>
          </p:nvSpPr>
          <p:spPr bwMode="auto">
            <a:xfrm>
              <a:off x="3785" y="3792"/>
              <a:ext cx="1435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 dirty="0">
                  <a:solidFill>
                    <a:schemeClr val="tx1"/>
                  </a:solidFill>
                </a:rPr>
                <a:t> </a:t>
              </a:r>
              <a:r>
                <a:rPr lang="ru-RU" sz="1600" b="1" dirty="0" smtClean="0">
                  <a:solidFill>
                    <a:schemeClr val="tx1"/>
                  </a:solidFill>
                </a:rPr>
                <a:t>ОМВД</a:t>
              </a:r>
              <a:endParaRPr lang="ru-RU" sz="1600" b="1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07536" name="Rectangle 18"/>
          <p:cNvGrpSpPr>
            <a:grpSpLocks/>
          </p:cNvGrpSpPr>
          <p:nvPr/>
        </p:nvGrpSpPr>
        <p:grpSpPr bwMode="auto">
          <a:xfrm>
            <a:off x="0" y="5405438"/>
            <a:ext cx="2435225" cy="806450"/>
            <a:chOff x="3729" y="3775"/>
            <a:chExt cx="1505" cy="484"/>
          </a:xfrm>
        </p:grpSpPr>
        <p:pic>
          <p:nvPicPr>
            <p:cNvPr id="107563" name="Rectangle 18"/>
            <p:cNvPicPr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767" y="3775"/>
              <a:ext cx="1467" cy="4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64" name="Text Box 22"/>
            <p:cNvSpPr txBox="1">
              <a:spLocks noChangeArrowheads="1"/>
            </p:cNvSpPr>
            <p:nvPr/>
          </p:nvSpPr>
          <p:spPr bwMode="auto">
            <a:xfrm>
              <a:off x="3729" y="3792"/>
              <a:ext cx="1491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1219200"/>
              <a:r>
                <a:rPr lang="ru-RU" sz="1600" b="1">
                  <a:solidFill>
                    <a:schemeClr val="tx1"/>
                  </a:solidFill>
                </a:rPr>
                <a:t>  «Чечавтотранс»</a:t>
              </a:r>
            </a:p>
          </p:txBody>
        </p:sp>
      </p:grpSp>
      <p:grpSp>
        <p:nvGrpSpPr>
          <p:cNvPr id="107537" name="Rectangle 18"/>
          <p:cNvGrpSpPr>
            <a:grpSpLocks/>
          </p:cNvGrpSpPr>
          <p:nvPr/>
        </p:nvGrpSpPr>
        <p:grpSpPr bwMode="auto">
          <a:xfrm>
            <a:off x="554038" y="7521575"/>
            <a:ext cx="1914525" cy="806450"/>
            <a:chOff x="3767" y="3775"/>
            <a:chExt cx="1467" cy="484"/>
          </a:xfrm>
        </p:grpSpPr>
        <p:pic>
          <p:nvPicPr>
            <p:cNvPr id="107561" name="Rectangle 18"/>
            <p:cNvPicPr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767" y="3775"/>
              <a:ext cx="1467" cy="4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07562" name="Text Box 22"/>
            <p:cNvSpPr txBox="1">
              <a:spLocks noChangeArrowheads="1"/>
            </p:cNvSpPr>
            <p:nvPr/>
          </p:nvSpPr>
          <p:spPr bwMode="auto">
            <a:xfrm>
              <a:off x="3785" y="3792"/>
              <a:ext cx="1435" cy="45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СМП</a:t>
              </a:r>
            </a:p>
          </p:txBody>
        </p:sp>
      </p:grpSp>
      <p:sp>
        <p:nvSpPr>
          <p:cNvPr id="107538" name="Line 78"/>
          <p:cNvSpPr>
            <a:spLocks noChangeShapeType="1"/>
          </p:cNvSpPr>
          <p:nvPr/>
        </p:nvSpPr>
        <p:spPr bwMode="auto">
          <a:xfrm>
            <a:off x="6054725" y="5807075"/>
            <a:ext cx="0" cy="504825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39" name="Line 82"/>
          <p:cNvSpPr>
            <a:spLocks noChangeShapeType="1"/>
          </p:cNvSpPr>
          <p:nvPr/>
        </p:nvSpPr>
        <p:spPr bwMode="auto">
          <a:xfrm flipH="1">
            <a:off x="2468563" y="8027988"/>
            <a:ext cx="1614487" cy="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40" name="Line 82"/>
          <p:cNvSpPr>
            <a:spLocks noChangeShapeType="1"/>
          </p:cNvSpPr>
          <p:nvPr/>
        </p:nvSpPr>
        <p:spPr bwMode="auto">
          <a:xfrm flipH="1">
            <a:off x="2468563" y="6816725"/>
            <a:ext cx="1614487" cy="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41" name="Line 82"/>
          <p:cNvSpPr>
            <a:spLocks noChangeShapeType="1"/>
          </p:cNvSpPr>
          <p:nvPr/>
        </p:nvSpPr>
        <p:spPr bwMode="auto">
          <a:xfrm flipH="1">
            <a:off x="2413000" y="5810250"/>
            <a:ext cx="1614488" cy="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42" name="Line 82"/>
          <p:cNvSpPr>
            <a:spLocks noChangeShapeType="1"/>
          </p:cNvSpPr>
          <p:nvPr/>
        </p:nvSpPr>
        <p:spPr bwMode="auto">
          <a:xfrm flipH="1">
            <a:off x="3578225" y="4700588"/>
            <a:ext cx="504825" cy="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43" name="Line 76"/>
          <p:cNvSpPr>
            <a:spLocks noChangeShapeType="1"/>
          </p:cNvSpPr>
          <p:nvPr/>
        </p:nvSpPr>
        <p:spPr bwMode="auto">
          <a:xfrm flipH="1">
            <a:off x="3779838" y="2784475"/>
            <a:ext cx="714375" cy="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 type="triangle" w="med" len="med"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44" name="Line 76"/>
          <p:cNvSpPr>
            <a:spLocks noChangeShapeType="1"/>
          </p:cNvSpPr>
          <p:nvPr/>
        </p:nvSpPr>
        <p:spPr bwMode="auto">
          <a:xfrm flipH="1">
            <a:off x="6080125" y="4295775"/>
            <a:ext cx="0" cy="504825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 type="triangle" w="med" len="med"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45" name="Line 76"/>
          <p:cNvSpPr>
            <a:spLocks noChangeShapeType="1"/>
          </p:cNvSpPr>
          <p:nvPr/>
        </p:nvSpPr>
        <p:spPr bwMode="auto">
          <a:xfrm>
            <a:off x="7712075" y="3489325"/>
            <a:ext cx="2111375" cy="1816100"/>
          </a:xfrm>
          <a:custGeom>
            <a:avLst/>
            <a:gdLst>
              <a:gd name="T0" fmla="*/ 0 w 678"/>
              <a:gd name="T1" fmla="*/ 2147483647 h 780"/>
              <a:gd name="T2" fmla="*/ 2147483647 w 678"/>
              <a:gd name="T3" fmla="*/ 2147483647 h 780"/>
              <a:gd name="T4" fmla="*/ 2147483647 w 678"/>
              <a:gd name="T5" fmla="*/ 0 h 780"/>
              <a:gd name="T6" fmla="*/ 0 60000 65536"/>
              <a:gd name="T7" fmla="*/ 0 60000 65536"/>
              <a:gd name="T8" fmla="*/ 0 60000 65536"/>
              <a:gd name="T9" fmla="*/ 0 w 678"/>
              <a:gd name="T10" fmla="*/ 0 h 780"/>
              <a:gd name="T11" fmla="*/ 678 w 678"/>
              <a:gd name="T12" fmla="*/ 780 h 78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678" h="780">
                <a:moveTo>
                  <a:pt x="0" y="780"/>
                </a:moveTo>
                <a:lnTo>
                  <a:pt x="678" y="780"/>
                </a:lnTo>
                <a:lnTo>
                  <a:pt x="678" y="0"/>
                </a:lnTo>
              </a:path>
            </a:pathLst>
          </a:custGeom>
          <a:noFill/>
          <a:ln w="50800">
            <a:solidFill>
              <a:srgbClr val="0000FF"/>
            </a:solidFill>
            <a:round/>
            <a:headEnd type="triangle" w="med" len="med"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46" name="Line 76"/>
          <p:cNvSpPr>
            <a:spLocks noChangeShapeType="1"/>
          </p:cNvSpPr>
          <p:nvPr/>
        </p:nvSpPr>
        <p:spPr bwMode="auto">
          <a:xfrm>
            <a:off x="2051050" y="1576388"/>
            <a:ext cx="2736850" cy="646112"/>
          </a:xfrm>
          <a:custGeom>
            <a:avLst/>
            <a:gdLst>
              <a:gd name="T0" fmla="*/ 2147483647 w 1231"/>
              <a:gd name="T1" fmla="*/ 0 h 291"/>
              <a:gd name="T2" fmla="*/ 0 w 1231"/>
              <a:gd name="T3" fmla="*/ 2147483647 h 291"/>
              <a:gd name="T4" fmla="*/ 0 w 1231"/>
              <a:gd name="T5" fmla="*/ 2147483647 h 291"/>
              <a:gd name="T6" fmla="*/ 0 60000 65536"/>
              <a:gd name="T7" fmla="*/ 0 60000 65536"/>
              <a:gd name="T8" fmla="*/ 0 60000 65536"/>
              <a:gd name="T9" fmla="*/ 0 w 1231"/>
              <a:gd name="T10" fmla="*/ 0 h 291"/>
              <a:gd name="T11" fmla="*/ 1231 w 1231"/>
              <a:gd name="T12" fmla="*/ 291 h 29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231" h="291">
                <a:moveTo>
                  <a:pt x="1231" y="0"/>
                </a:moveTo>
                <a:lnTo>
                  <a:pt x="0" y="3"/>
                </a:lnTo>
                <a:lnTo>
                  <a:pt x="0" y="291"/>
                </a:lnTo>
              </a:path>
            </a:pathLst>
          </a:custGeom>
          <a:noFill/>
          <a:ln w="50800">
            <a:solidFill>
              <a:srgbClr val="0000FF"/>
            </a:solidFill>
            <a:round/>
            <a:headEnd type="triangle" w="med" len="med"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grpSp>
        <p:nvGrpSpPr>
          <p:cNvPr id="107547" name="Rectangle 21"/>
          <p:cNvGrpSpPr>
            <a:grpSpLocks/>
          </p:cNvGrpSpPr>
          <p:nvPr/>
        </p:nvGrpSpPr>
        <p:grpSpPr bwMode="auto">
          <a:xfrm>
            <a:off x="4983163" y="8586788"/>
            <a:ext cx="2417762" cy="895350"/>
            <a:chOff x="2035" y="2600"/>
            <a:chExt cx="1344" cy="664"/>
          </a:xfrm>
        </p:grpSpPr>
        <p:pic>
          <p:nvPicPr>
            <p:cNvPr id="107559" name="Rectangle 21"/>
            <p:cNvPicPr>
              <a:picLocks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035" y="2600"/>
              <a:ext cx="1344" cy="6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107560" name="Text Box 13"/>
            <p:cNvSpPr txBox="1">
              <a:spLocks noChangeArrowheads="1"/>
            </p:cNvSpPr>
            <p:nvPr/>
          </p:nvSpPr>
          <p:spPr bwMode="auto">
            <a:xfrm>
              <a:off x="2051" y="2600"/>
              <a:ext cx="1315" cy="45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>
                  <a:solidFill>
                    <a:schemeClr val="tx1"/>
                  </a:solidFill>
                </a:rPr>
                <a:t>ПУЖКХ</a:t>
              </a:r>
            </a:p>
          </p:txBody>
        </p:sp>
      </p:grpSp>
      <p:sp>
        <p:nvSpPr>
          <p:cNvPr id="107548" name="Line 69"/>
          <p:cNvSpPr>
            <a:spLocks noChangeShapeType="1"/>
          </p:cNvSpPr>
          <p:nvPr/>
        </p:nvSpPr>
        <p:spPr bwMode="auto">
          <a:xfrm>
            <a:off x="4043363" y="9086850"/>
            <a:ext cx="900112" cy="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 type="triangle" w="med" len="med"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  <p:sp>
        <p:nvSpPr>
          <p:cNvPr id="107549" name="Прямоугольник 57"/>
          <p:cNvSpPr>
            <a:spLocks noChangeArrowheads="1"/>
          </p:cNvSpPr>
          <p:nvPr/>
        </p:nvSpPr>
        <p:spPr bwMode="auto">
          <a:xfrm>
            <a:off x="519113" y="5854700"/>
            <a:ext cx="1517650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ru-RU" sz="1600" b="1">
                <a:solidFill>
                  <a:schemeClr val="tx1"/>
                </a:solidFill>
              </a:rPr>
              <a:t>8 8714 22 22 56</a:t>
            </a:r>
          </a:p>
        </p:txBody>
      </p:sp>
      <p:sp>
        <p:nvSpPr>
          <p:cNvPr id="107550" name="Прямоугольник 58"/>
          <p:cNvSpPr>
            <a:spLocks noChangeArrowheads="1"/>
          </p:cNvSpPr>
          <p:nvPr/>
        </p:nvSpPr>
        <p:spPr bwMode="auto">
          <a:xfrm>
            <a:off x="722313" y="6819900"/>
            <a:ext cx="1639887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1219200"/>
            <a:r>
              <a:rPr lang="ru-RU" sz="1600">
                <a:solidFill>
                  <a:schemeClr val="tx1"/>
                </a:solidFill>
              </a:rPr>
              <a:t> 8-8714-22-22-29</a:t>
            </a:r>
          </a:p>
        </p:txBody>
      </p:sp>
      <p:sp>
        <p:nvSpPr>
          <p:cNvPr id="107551" name="Прямоугольник 59"/>
          <p:cNvSpPr>
            <a:spLocks noChangeArrowheads="1"/>
          </p:cNvSpPr>
          <p:nvPr/>
        </p:nvSpPr>
        <p:spPr bwMode="auto">
          <a:xfrm>
            <a:off x="593725" y="7931150"/>
            <a:ext cx="158908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1219200">
              <a:spcBef>
                <a:spcPct val="20000"/>
              </a:spcBef>
            </a:pPr>
            <a:r>
              <a:rPr lang="ru-RU" sz="1600">
                <a:solidFill>
                  <a:schemeClr val="tx1"/>
                </a:solidFill>
                <a:cs typeface="Times New Roman" pitchFamily="18" charset="0"/>
              </a:rPr>
              <a:t>8-87142-2-23-91</a:t>
            </a:r>
            <a:endParaRPr lang="ru-RU" sz="1600">
              <a:solidFill>
                <a:schemeClr val="tx1"/>
              </a:solidFill>
            </a:endParaRPr>
          </a:p>
        </p:txBody>
      </p:sp>
      <p:sp>
        <p:nvSpPr>
          <p:cNvPr id="107552" name="Прямоугольник 61"/>
          <p:cNvSpPr>
            <a:spLocks noChangeArrowheads="1"/>
          </p:cNvSpPr>
          <p:nvPr/>
        </p:nvSpPr>
        <p:spPr bwMode="auto">
          <a:xfrm>
            <a:off x="5094288" y="6788150"/>
            <a:ext cx="1692275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/>
            <a:r>
              <a:rPr lang="ru-RU" sz="1600" b="1">
                <a:solidFill>
                  <a:schemeClr val="tx1"/>
                </a:solidFill>
              </a:rPr>
              <a:t>8 (8712) 22-29-81</a:t>
            </a:r>
            <a:endParaRPr lang="ru-RU" sz="1600">
              <a:solidFill>
                <a:schemeClr val="tx1"/>
              </a:solidFill>
            </a:endParaRPr>
          </a:p>
        </p:txBody>
      </p:sp>
      <p:sp>
        <p:nvSpPr>
          <p:cNvPr id="107553" name="Прямоугольник 62"/>
          <p:cNvSpPr>
            <a:spLocks noChangeArrowheads="1"/>
          </p:cNvSpPr>
          <p:nvPr/>
        </p:nvSpPr>
        <p:spPr bwMode="auto">
          <a:xfrm>
            <a:off x="5549900" y="8931275"/>
            <a:ext cx="1570038" cy="3381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 algn="ctr" defTabSz="1219200"/>
            <a:r>
              <a:rPr lang="ru-RU" sz="1600">
                <a:solidFill>
                  <a:schemeClr val="tx1"/>
                </a:solidFill>
              </a:rPr>
              <a:t>8 8714 22 22 24 </a:t>
            </a:r>
          </a:p>
        </p:txBody>
      </p:sp>
      <p:sp>
        <p:nvSpPr>
          <p:cNvPr id="107554" name="Text Box 4"/>
          <p:cNvSpPr txBox="1">
            <a:spLocks noChangeArrowheads="1"/>
          </p:cNvSpPr>
          <p:nvPr/>
        </p:nvSpPr>
        <p:spPr bwMode="auto">
          <a:xfrm>
            <a:off x="-28575" y="-57150"/>
            <a:ext cx="12830175" cy="954088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91395" tIns="45697" rIns="91395" bIns="45697">
            <a:spAutoFit/>
          </a:bodyPr>
          <a:lstStyle/>
          <a:p>
            <a:pPr algn="ctr"/>
            <a:r>
              <a:rPr lang="ru-RU" sz="2800">
                <a:solidFill>
                  <a:schemeClr val="tx1"/>
                </a:solidFill>
                <a:cs typeface="Times New Roman" pitchFamily="18" charset="0"/>
              </a:rPr>
              <a:t>ПАСПОРТ ТЕРРИТОРИИ  АЧХОЙ-МАРТАНОВСКОГО  МУНИЦИПАЛЬНОГО РАЙОНА</a:t>
            </a:r>
          </a:p>
        </p:txBody>
      </p:sp>
      <p:grpSp>
        <p:nvGrpSpPr>
          <p:cNvPr id="107555" name="Rectangle 21"/>
          <p:cNvGrpSpPr>
            <a:grpSpLocks/>
          </p:cNvGrpSpPr>
          <p:nvPr/>
        </p:nvGrpSpPr>
        <p:grpSpPr bwMode="auto">
          <a:xfrm>
            <a:off x="1257300" y="8586788"/>
            <a:ext cx="1785938" cy="871537"/>
            <a:chOff x="2035" y="2600"/>
            <a:chExt cx="1344" cy="664"/>
          </a:xfrm>
        </p:grpSpPr>
        <p:pic>
          <p:nvPicPr>
            <p:cNvPr id="107557" name="Rectangle 21"/>
            <p:cNvPicPr>
              <a:picLocks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2035" y="2600"/>
              <a:ext cx="1344" cy="664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</p:pic>
        <p:sp>
          <p:nvSpPr>
            <p:cNvPr id="107558" name="Text Box 13"/>
            <p:cNvSpPr txBox="1">
              <a:spLocks noChangeArrowheads="1"/>
            </p:cNvSpPr>
            <p:nvPr/>
          </p:nvSpPr>
          <p:spPr bwMode="auto">
            <a:xfrm>
              <a:off x="2051" y="2616"/>
              <a:ext cx="1315" cy="633"/>
            </a:xfrm>
            <a:prstGeom prst="rect">
              <a:avLst/>
            </a:prstGeom>
            <a:noFill/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46590" tIns="23295" rIns="46590" bIns="23295" anchor="ctr"/>
            <a:lstStyle/>
            <a:p>
              <a:pPr algn="ctr" defTabSz="869950"/>
              <a:r>
                <a:rPr lang="ru-RU" sz="1600" b="1" dirty="0">
                  <a:solidFill>
                    <a:schemeClr val="tx1"/>
                  </a:solidFill>
                </a:rPr>
                <a:t>Водоканал</a:t>
              </a:r>
            </a:p>
            <a:p>
              <a:pPr algn="ctr" defTabSz="869950"/>
              <a:r>
                <a:rPr lang="ru-RU" sz="1600" b="1" dirty="0">
                  <a:solidFill>
                    <a:schemeClr val="tx1"/>
                  </a:solidFill>
                </a:rPr>
                <a:t>8 928 736 67 39</a:t>
              </a:r>
            </a:p>
          </p:txBody>
        </p:sp>
      </p:grpSp>
      <p:sp>
        <p:nvSpPr>
          <p:cNvPr id="107556" name="Line 69"/>
          <p:cNvSpPr>
            <a:spLocks noChangeShapeType="1"/>
          </p:cNvSpPr>
          <p:nvPr/>
        </p:nvSpPr>
        <p:spPr bwMode="auto">
          <a:xfrm>
            <a:off x="3043238" y="9086850"/>
            <a:ext cx="900112" cy="0"/>
          </a:xfrm>
          <a:prstGeom prst="line">
            <a:avLst/>
          </a:prstGeom>
          <a:noFill/>
          <a:ln w="50800">
            <a:solidFill>
              <a:srgbClr val="0000FF"/>
            </a:solidFill>
            <a:round/>
            <a:headEnd type="triangle" w="med" len="med"/>
            <a:tailEnd type="triangle" w="med" len="med"/>
          </a:ln>
        </p:spPr>
        <p:txBody>
          <a:bodyPr lIns="239495" tIns="119748" rIns="239495" bIns="119748"/>
          <a:lstStyle/>
          <a:p>
            <a:endParaRPr lang="ru-RU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</a:t>
            </a:r>
            <a:r>
              <a:rPr lang="ru-RU" sz="2400" kern="0" dirty="0">
                <a:solidFill>
                  <a:schemeClr val="tx2"/>
                </a:solidFill>
              </a:rPr>
              <a:t>подтопления (затопления)</a:t>
            </a: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22325"/>
          <a:ext cx="12801600" cy="8778240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762000"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ФИО, телефон)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документы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 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B6BCF"/>
                    </a:solidFill>
                  </a:tcPr>
                </a:tc>
              </a:tr>
              <a:tr h="59213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</a:p>
                  </a:txBody>
                  <a:tcPr horzOverflow="overflow">
                    <a:lnL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92D050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ГУ «1-ОФПС по Чеченской Республике» ДДС 8 87142-2-23-88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ФЗ №123 от 22.07.2008 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8138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9213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 </a:t>
                      </a:r>
                      <a:r>
                        <a:rPr kumimoji="0" lang="ru-RU" sz="1200" b="0" i="0" u="sng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ОМВД    </a:t>
                      </a:r>
                      <a:r>
                        <a:rPr lang="ru-RU" sz="1200" u="sng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Бацилов</a:t>
                      </a:r>
                      <a:r>
                        <a:rPr lang="ru-RU" sz="1200" u="sng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В.С.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8-87142-2-22-29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Приказ МВД №174 от 26.02.02</a:t>
                      </a:r>
                      <a:endParaRPr kumimoji="0" lang="ru-RU" sz="3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2227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</a:t>
                      </a: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8-8712-22-34-73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МВД №174 от 26.02.02.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4000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Таблица 4"/>
          <p:cNvGraphicFramePr>
            <a:graphicFrameLocks noGrp="1"/>
          </p:cNvGraphicFramePr>
          <p:nvPr/>
        </p:nvGraphicFramePr>
        <p:xfrm>
          <a:off x="0" y="871539"/>
          <a:ext cx="12801600" cy="8737779"/>
        </p:xfrm>
        <a:graphic>
          <a:graphicData uri="http://schemas.openxmlformats.org/drawingml/2006/table">
            <a:tbl>
              <a:tblPr/>
              <a:tblGrid>
                <a:gridCol w="2828925"/>
                <a:gridCol w="857250"/>
                <a:gridCol w="714375"/>
                <a:gridCol w="642938"/>
                <a:gridCol w="571500"/>
                <a:gridCol w="714375"/>
                <a:gridCol w="1000125"/>
                <a:gridCol w="1428750"/>
                <a:gridCol w="714375"/>
                <a:gridCol w="642937"/>
                <a:gridCol w="715963"/>
                <a:gridCol w="998537"/>
                <a:gridCol w="971550"/>
              </a:tblGrid>
              <a:tr h="3165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165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54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526">
                <a:tc gridSpan="13"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919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11485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Автоколонна №3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МЧС РФ №999 От 23.12.05г.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4052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. Врач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Чегарбиева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Хава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Усмановна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8-928-737-48-14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Приказ МЗ №179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от 01.11.04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2919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ТП РСЧС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6526">
                <a:tc gridSpan="1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80822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221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: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71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115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0" y="0"/>
            <a:ext cx="12801600" cy="868363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lIns="128016" tIns="64008" rIns="128016" bIns="64008">
            <a:spAutoFit/>
          </a:bodyPr>
          <a:lstStyle/>
          <a:p>
            <a:pPr algn="ctr">
              <a:defRPr/>
            </a:pP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Ведомость привлечения сил и средств для ликвидации последствий ЧС, вызванные риском </a:t>
            </a:r>
            <a:r>
              <a:rPr lang="ru-RU" sz="2400" kern="0" dirty="0">
                <a:solidFill>
                  <a:schemeClr val="tx2"/>
                </a:solidFill>
              </a:rPr>
              <a:t>подтопления (затопления)</a:t>
            </a:r>
            <a:r>
              <a:rPr lang="ru-RU" sz="2400" dirty="0">
                <a:solidFill>
                  <a:schemeClr val="tx1"/>
                </a:solidFill>
                <a:cs typeface="Times New Roman" pitchFamily="18" charset="0"/>
              </a:rPr>
              <a:t>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3"/>
          <p:cNvPicPr>
            <a:picLocks noChangeAspect="1" noChangeArrowheads="1"/>
          </p:cNvPicPr>
          <p:nvPr/>
        </p:nvPicPr>
        <p:blipFill>
          <a:blip r:embed="rId3" cstate="print"/>
          <a:srcRect l="32692" t="16893" r="33165" b="25157"/>
          <a:stretch>
            <a:fillRect/>
          </a:stretch>
        </p:blipFill>
        <p:spPr bwMode="auto">
          <a:xfrm>
            <a:off x="0" y="1514475"/>
            <a:ext cx="12801600" cy="8086725"/>
          </a:xfrm>
          <a:prstGeom prst="rect">
            <a:avLst/>
          </a:prstGeom>
          <a:solidFill>
            <a:schemeClr val="accent2">
              <a:lumMod val="75000"/>
            </a:schemeClr>
          </a:solidFill>
          <a:ln w="9525" algn="ctr">
            <a:noFill/>
            <a:miter lim="800000"/>
            <a:headEnd/>
            <a:tailEnd/>
          </a:ln>
        </p:spPr>
      </p:pic>
      <p:sp>
        <p:nvSpPr>
          <p:cNvPr id="73" name="Полилиния 72"/>
          <p:cNvSpPr/>
          <p:nvPr/>
        </p:nvSpPr>
        <p:spPr>
          <a:xfrm>
            <a:off x="614363" y="1657350"/>
            <a:ext cx="10133012" cy="7610475"/>
          </a:xfrm>
          <a:custGeom>
            <a:avLst/>
            <a:gdLst>
              <a:gd name="connsiteX0" fmla="*/ 4385510 w 10132594"/>
              <a:gd name="connsiteY0" fmla="*/ 0 h 7609973"/>
              <a:gd name="connsiteX1" fmla="*/ 5973678 w 10132594"/>
              <a:gd name="connsiteY1" fmla="*/ 144379 h 7609973"/>
              <a:gd name="connsiteX2" fmla="*/ 8163426 w 10132594"/>
              <a:gd name="connsiteY2" fmla="*/ 372979 h 7609973"/>
              <a:gd name="connsiteX3" fmla="*/ 9162047 w 10132594"/>
              <a:gd name="connsiteY3" fmla="*/ 517358 h 7609973"/>
              <a:gd name="connsiteX4" fmla="*/ 9222205 w 10132594"/>
              <a:gd name="connsiteY4" fmla="*/ 782053 h 7609973"/>
              <a:gd name="connsiteX5" fmla="*/ 9438773 w 10132594"/>
              <a:gd name="connsiteY5" fmla="*/ 1118937 h 7609973"/>
              <a:gd name="connsiteX6" fmla="*/ 10040352 w 10132594"/>
              <a:gd name="connsiteY6" fmla="*/ 1648327 h 7609973"/>
              <a:gd name="connsiteX7" fmla="*/ 9992226 w 10132594"/>
              <a:gd name="connsiteY7" fmla="*/ 1804737 h 7609973"/>
              <a:gd name="connsiteX8" fmla="*/ 9847847 w 10132594"/>
              <a:gd name="connsiteY8" fmla="*/ 2009274 h 7609973"/>
              <a:gd name="connsiteX9" fmla="*/ 9859878 w 10132594"/>
              <a:gd name="connsiteY9" fmla="*/ 2550695 h 7609973"/>
              <a:gd name="connsiteX10" fmla="*/ 9968162 w 10132594"/>
              <a:gd name="connsiteY10" fmla="*/ 2671011 h 7609973"/>
              <a:gd name="connsiteX11" fmla="*/ 9823784 w 10132594"/>
              <a:gd name="connsiteY11" fmla="*/ 2803358 h 7609973"/>
              <a:gd name="connsiteX12" fmla="*/ 9294394 w 10132594"/>
              <a:gd name="connsiteY12" fmla="*/ 3068053 h 7609973"/>
              <a:gd name="connsiteX13" fmla="*/ 8933447 w 10132594"/>
              <a:gd name="connsiteY13" fmla="*/ 3368842 h 7609973"/>
              <a:gd name="connsiteX14" fmla="*/ 8512341 w 10132594"/>
              <a:gd name="connsiteY14" fmla="*/ 3561348 h 7609973"/>
              <a:gd name="connsiteX15" fmla="*/ 8247647 w 10132594"/>
              <a:gd name="connsiteY15" fmla="*/ 3789948 h 7609973"/>
              <a:gd name="connsiteX16" fmla="*/ 7862636 w 10132594"/>
              <a:gd name="connsiteY16" fmla="*/ 3801979 h 7609973"/>
              <a:gd name="connsiteX17" fmla="*/ 7513720 w 10132594"/>
              <a:gd name="connsiteY17" fmla="*/ 3898232 h 7609973"/>
              <a:gd name="connsiteX18" fmla="*/ 6623384 w 10132594"/>
              <a:gd name="connsiteY18" fmla="*/ 3826042 h 7609973"/>
              <a:gd name="connsiteX19" fmla="*/ 6214310 w 10132594"/>
              <a:gd name="connsiteY19" fmla="*/ 3886200 h 7609973"/>
              <a:gd name="connsiteX20" fmla="*/ 6033836 w 10132594"/>
              <a:gd name="connsiteY20" fmla="*/ 4126832 h 7609973"/>
              <a:gd name="connsiteX21" fmla="*/ 5420226 w 10132594"/>
              <a:gd name="connsiteY21" fmla="*/ 4271211 h 7609973"/>
              <a:gd name="connsiteX22" fmla="*/ 5143499 w 10132594"/>
              <a:gd name="connsiteY22" fmla="*/ 4523874 h 7609973"/>
              <a:gd name="connsiteX23" fmla="*/ 5095373 w 10132594"/>
              <a:gd name="connsiteY23" fmla="*/ 4896853 h 7609973"/>
              <a:gd name="connsiteX24" fmla="*/ 5468352 w 10132594"/>
              <a:gd name="connsiteY24" fmla="*/ 5317958 h 7609973"/>
              <a:gd name="connsiteX25" fmla="*/ 6009773 w 10132594"/>
              <a:gd name="connsiteY25" fmla="*/ 5558590 h 7609973"/>
              <a:gd name="connsiteX26" fmla="*/ 6298531 w 10132594"/>
              <a:gd name="connsiteY26" fmla="*/ 5462337 h 7609973"/>
              <a:gd name="connsiteX27" fmla="*/ 6767762 w 10132594"/>
              <a:gd name="connsiteY27" fmla="*/ 5883442 h 7609973"/>
              <a:gd name="connsiteX28" fmla="*/ 6984331 w 10132594"/>
              <a:gd name="connsiteY28" fmla="*/ 6388769 h 7609973"/>
              <a:gd name="connsiteX29" fmla="*/ 6671510 w 10132594"/>
              <a:gd name="connsiteY29" fmla="*/ 6701590 h 7609973"/>
              <a:gd name="connsiteX30" fmla="*/ 6515099 w 10132594"/>
              <a:gd name="connsiteY30" fmla="*/ 7218948 h 7609973"/>
              <a:gd name="connsiteX31" fmla="*/ 5396162 w 10132594"/>
              <a:gd name="connsiteY31" fmla="*/ 7519737 h 7609973"/>
              <a:gd name="connsiteX32" fmla="*/ 3158289 w 10132594"/>
              <a:gd name="connsiteY32" fmla="*/ 7567863 h 7609973"/>
              <a:gd name="connsiteX33" fmla="*/ 1221205 w 10132594"/>
              <a:gd name="connsiteY33" fmla="*/ 7267074 h 7609973"/>
              <a:gd name="connsiteX34" fmla="*/ 559468 w 10132594"/>
              <a:gd name="connsiteY34" fmla="*/ 6773779 h 7609973"/>
              <a:gd name="connsiteX35" fmla="*/ 667752 w 10132594"/>
              <a:gd name="connsiteY35" fmla="*/ 6051885 h 7609973"/>
              <a:gd name="connsiteX36" fmla="*/ 631657 w 10132594"/>
              <a:gd name="connsiteY36" fmla="*/ 5233737 h 7609973"/>
              <a:gd name="connsiteX37" fmla="*/ 715878 w 10132594"/>
              <a:gd name="connsiteY37" fmla="*/ 4776537 h 7609973"/>
              <a:gd name="connsiteX38" fmla="*/ 427120 w 10132594"/>
              <a:gd name="connsiteY38" fmla="*/ 4307306 h 7609973"/>
              <a:gd name="connsiteX39" fmla="*/ 366962 w 10132594"/>
              <a:gd name="connsiteY39" fmla="*/ 3693695 h 7609973"/>
              <a:gd name="connsiteX40" fmla="*/ 270710 w 10132594"/>
              <a:gd name="connsiteY40" fmla="*/ 3236495 h 7609973"/>
              <a:gd name="connsiteX41" fmla="*/ 54141 w 10132594"/>
              <a:gd name="connsiteY41" fmla="*/ 3068053 h 7609973"/>
              <a:gd name="connsiteX42" fmla="*/ 162426 w 10132594"/>
              <a:gd name="connsiteY42" fmla="*/ 2887579 h 7609973"/>
              <a:gd name="connsiteX43" fmla="*/ 1028699 w 10132594"/>
              <a:gd name="connsiteY43" fmla="*/ 2586790 h 7609973"/>
              <a:gd name="connsiteX44" fmla="*/ 1377615 w 10132594"/>
              <a:gd name="connsiteY44" fmla="*/ 2466474 h 7609973"/>
              <a:gd name="connsiteX45" fmla="*/ 1931068 w 10132594"/>
              <a:gd name="connsiteY45" fmla="*/ 2526632 h 7609973"/>
              <a:gd name="connsiteX46" fmla="*/ 2304047 w 10132594"/>
              <a:gd name="connsiteY46" fmla="*/ 2550695 h 7609973"/>
              <a:gd name="connsiteX47" fmla="*/ 2544678 w 10132594"/>
              <a:gd name="connsiteY47" fmla="*/ 2406316 h 7609973"/>
              <a:gd name="connsiteX48" fmla="*/ 2941720 w 10132594"/>
              <a:gd name="connsiteY48" fmla="*/ 2273969 h 7609973"/>
              <a:gd name="connsiteX49" fmla="*/ 3086099 w 10132594"/>
              <a:gd name="connsiteY49" fmla="*/ 2009274 h 7609973"/>
              <a:gd name="connsiteX50" fmla="*/ 2977815 w 10132594"/>
              <a:gd name="connsiteY50" fmla="*/ 1780674 h 7609973"/>
              <a:gd name="connsiteX51" fmla="*/ 2556710 w 10132594"/>
              <a:gd name="connsiteY51" fmla="*/ 1540042 h 7609973"/>
              <a:gd name="connsiteX52" fmla="*/ 2279984 w 10132594"/>
              <a:gd name="connsiteY52" fmla="*/ 1407695 h 7609973"/>
              <a:gd name="connsiteX53" fmla="*/ 2159668 w 10132594"/>
              <a:gd name="connsiteY53" fmla="*/ 1191127 h 7609973"/>
              <a:gd name="connsiteX54" fmla="*/ 1642310 w 10132594"/>
              <a:gd name="connsiteY54" fmla="*/ 890337 h 7609973"/>
              <a:gd name="connsiteX55" fmla="*/ 1401678 w 10132594"/>
              <a:gd name="connsiteY55" fmla="*/ 637674 h 7609973"/>
              <a:gd name="connsiteX56" fmla="*/ 1521994 w 10132594"/>
              <a:gd name="connsiteY56" fmla="*/ 216569 h 7609973"/>
              <a:gd name="connsiteX57" fmla="*/ 2123573 w 10132594"/>
              <a:gd name="connsiteY57" fmla="*/ 36095 h 7609973"/>
              <a:gd name="connsiteX58" fmla="*/ 4385510 w 10132594"/>
              <a:gd name="connsiteY58" fmla="*/ 0 h 76099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132594" h="7609973">
                <a:moveTo>
                  <a:pt x="4385510" y="0"/>
                </a:moveTo>
                <a:lnTo>
                  <a:pt x="5973678" y="144379"/>
                </a:lnTo>
                <a:lnTo>
                  <a:pt x="8163426" y="372979"/>
                </a:lnTo>
                <a:cubicBezTo>
                  <a:pt x="8694821" y="435142"/>
                  <a:pt x="8985584" y="449179"/>
                  <a:pt x="9162047" y="517358"/>
                </a:cubicBezTo>
                <a:cubicBezTo>
                  <a:pt x="9338510" y="585537"/>
                  <a:pt x="9176084" y="681790"/>
                  <a:pt x="9222205" y="782053"/>
                </a:cubicBezTo>
                <a:cubicBezTo>
                  <a:pt x="9268326" y="882316"/>
                  <a:pt x="9302415" y="974558"/>
                  <a:pt x="9438773" y="1118937"/>
                </a:cubicBezTo>
                <a:cubicBezTo>
                  <a:pt x="9575131" y="1263316"/>
                  <a:pt x="9948110" y="1534027"/>
                  <a:pt x="10040352" y="1648327"/>
                </a:cubicBezTo>
                <a:cubicBezTo>
                  <a:pt x="10132594" y="1762627"/>
                  <a:pt x="10024310" y="1744579"/>
                  <a:pt x="9992226" y="1804737"/>
                </a:cubicBezTo>
                <a:cubicBezTo>
                  <a:pt x="9960142" y="1864895"/>
                  <a:pt x="9869905" y="1884948"/>
                  <a:pt x="9847847" y="2009274"/>
                </a:cubicBezTo>
                <a:cubicBezTo>
                  <a:pt x="9825789" y="2133600"/>
                  <a:pt x="9839826" y="2440406"/>
                  <a:pt x="9859878" y="2550695"/>
                </a:cubicBezTo>
                <a:cubicBezTo>
                  <a:pt x="9879931" y="2660985"/>
                  <a:pt x="9974178" y="2628901"/>
                  <a:pt x="9968162" y="2671011"/>
                </a:cubicBezTo>
                <a:cubicBezTo>
                  <a:pt x="9962146" y="2713122"/>
                  <a:pt x="9936079" y="2737184"/>
                  <a:pt x="9823784" y="2803358"/>
                </a:cubicBezTo>
                <a:cubicBezTo>
                  <a:pt x="9711489" y="2869532"/>
                  <a:pt x="9442783" y="2973806"/>
                  <a:pt x="9294394" y="3068053"/>
                </a:cubicBezTo>
                <a:cubicBezTo>
                  <a:pt x="9146005" y="3162300"/>
                  <a:pt x="9063789" y="3286626"/>
                  <a:pt x="8933447" y="3368842"/>
                </a:cubicBezTo>
                <a:cubicBezTo>
                  <a:pt x="8803105" y="3451058"/>
                  <a:pt x="8626641" y="3491164"/>
                  <a:pt x="8512341" y="3561348"/>
                </a:cubicBezTo>
                <a:cubicBezTo>
                  <a:pt x="8398041" y="3631532"/>
                  <a:pt x="8355931" y="3749843"/>
                  <a:pt x="8247647" y="3789948"/>
                </a:cubicBezTo>
                <a:cubicBezTo>
                  <a:pt x="8139363" y="3830053"/>
                  <a:pt x="7984957" y="3783932"/>
                  <a:pt x="7862636" y="3801979"/>
                </a:cubicBezTo>
                <a:cubicBezTo>
                  <a:pt x="7740315" y="3820026"/>
                  <a:pt x="7720262" y="3894222"/>
                  <a:pt x="7513720" y="3898232"/>
                </a:cubicBezTo>
                <a:cubicBezTo>
                  <a:pt x="7307178" y="3902242"/>
                  <a:pt x="6839952" y="3828047"/>
                  <a:pt x="6623384" y="3826042"/>
                </a:cubicBezTo>
                <a:cubicBezTo>
                  <a:pt x="6406816" y="3824037"/>
                  <a:pt x="6312568" y="3836068"/>
                  <a:pt x="6214310" y="3886200"/>
                </a:cubicBezTo>
                <a:cubicBezTo>
                  <a:pt x="6116052" y="3936332"/>
                  <a:pt x="6166183" y="4062664"/>
                  <a:pt x="6033836" y="4126832"/>
                </a:cubicBezTo>
                <a:cubicBezTo>
                  <a:pt x="5901489" y="4191000"/>
                  <a:pt x="5568615" y="4205037"/>
                  <a:pt x="5420226" y="4271211"/>
                </a:cubicBezTo>
                <a:cubicBezTo>
                  <a:pt x="5271837" y="4337385"/>
                  <a:pt x="5197641" y="4419601"/>
                  <a:pt x="5143499" y="4523874"/>
                </a:cubicBezTo>
                <a:cubicBezTo>
                  <a:pt x="5089357" y="4628147"/>
                  <a:pt x="5041231" y="4764506"/>
                  <a:pt x="5095373" y="4896853"/>
                </a:cubicBezTo>
                <a:cubicBezTo>
                  <a:pt x="5149515" y="5029200"/>
                  <a:pt x="5315952" y="5207669"/>
                  <a:pt x="5468352" y="5317958"/>
                </a:cubicBezTo>
                <a:cubicBezTo>
                  <a:pt x="5620752" y="5428247"/>
                  <a:pt x="5871410" y="5534527"/>
                  <a:pt x="6009773" y="5558590"/>
                </a:cubicBezTo>
                <a:cubicBezTo>
                  <a:pt x="6148136" y="5582653"/>
                  <a:pt x="6172200" y="5408195"/>
                  <a:pt x="6298531" y="5462337"/>
                </a:cubicBezTo>
                <a:cubicBezTo>
                  <a:pt x="6424862" y="5516479"/>
                  <a:pt x="6653462" y="5729037"/>
                  <a:pt x="6767762" y="5883442"/>
                </a:cubicBezTo>
                <a:cubicBezTo>
                  <a:pt x="6882062" y="6037847"/>
                  <a:pt x="7000373" y="6252411"/>
                  <a:pt x="6984331" y="6388769"/>
                </a:cubicBezTo>
                <a:cubicBezTo>
                  <a:pt x="6968289" y="6525127"/>
                  <a:pt x="6749715" y="6563227"/>
                  <a:pt x="6671510" y="6701590"/>
                </a:cubicBezTo>
                <a:cubicBezTo>
                  <a:pt x="6593305" y="6839953"/>
                  <a:pt x="6727657" y="7082590"/>
                  <a:pt x="6515099" y="7218948"/>
                </a:cubicBezTo>
                <a:cubicBezTo>
                  <a:pt x="6302541" y="7355306"/>
                  <a:pt x="5955630" y="7461585"/>
                  <a:pt x="5396162" y="7519737"/>
                </a:cubicBezTo>
                <a:cubicBezTo>
                  <a:pt x="4836694" y="7577889"/>
                  <a:pt x="3854115" y="7609973"/>
                  <a:pt x="3158289" y="7567863"/>
                </a:cubicBezTo>
                <a:cubicBezTo>
                  <a:pt x="2462463" y="7525753"/>
                  <a:pt x="1654342" y="7399421"/>
                  <a:pt x="1221205" y="7267074"/>
                </a:cubicBezTo>
                <a:cubicBezTo>
                  <a:pt x="788068" y="7134727"/>
                  <a:pt x="651710" y="6976310"/>
                  <a:pt x="559468" y="6773779"/>
                </a:cubicBezTo>
                <a:cubicBezTo>
                  <a:pt x="467226" y="6571248"/>
                  <a:pt x="655721" y="6308559"/>
                  <a:pt x="667752" y="6051885"/>
                </a:cubicBezTo>
                <a:cubicBezTo>
                  <a:pt x="679784" y="5795211"/>
                  <a:pt x="623636" y="5446295"/>
                  <a:pt x="631657" y="5233737"/>
                </a:cubicBezTo>
                <a:cubicBezTo>
                  <a:pt x="639678" y="5021179"/>
                  <a:pt x="749967" y="4930942"/>
                  <a:pt x="715878" y="4776537"/>
                </a:cubicBezTo>
                <a:cubicBezTo>
                  <a:pt x="681789" y="4622132"/>
                  <a:pt x="485273" y="4487780"/>
                  <a:pt x="427120" y="4307306"/>
                </a:cubicBezTo>
                <a:cubicBezTo>
                  <a:pt x="368967" y="4126832"/>
                  <a:pt x="393030" y="3872163"/>
                  <a:pt x="366962" y="3693695"/>
                </a:cubicBezTo>
                <a:cubicBezTo>
                  <a:pt x="340894" y="3515227"/>
                  <a:pt x="322847" y="3340769"/>
                  <a:pt x="270710" y="3236495"/>
                </a:cubicBezTo>
                <a:cubicBezTo>
                  <a:pt x="218573" y="3132221"/>
                  <a:pt x="72188" y="3126206"/>
                  <a:pt x="54141" y="3068053"/>
                </a:cubicBezTo>
                <a:cubicBezTo>
                  <a:pt x="36094" y="3009900"/>
                  <a:pt x="0" y="2967790"/>
                  <a:pt x="162426" y="2887579"/>
                </a:cubicBezTo>
                <a:cubicBezTo>
                  <a:pt x="324852" y="2807368"/>
                  <a:pt x="1028699" y="2586790"/>
                  <a:pt x="1028699" y="2586790"/>
                </a:cubicBezTo>
                <a:cubicBezTo>
                  <a:pt x="1231231" y="2516606"/>
                  <a:pt x="1227220" y="2476500"/>
                  <a:pt x="1377615" y="2466474"/>
                </a:cubicBezTo>
                <a:cubicBezTo>
                  <a:pt x="1528010" y="2456448"/>
                  <a:pt x="1776663" y="2512595"/>
                  <a:pt x="1931068" y="2526632"/>
                </a:cubicBezTo>
                <a:cubicBezTo>
                  <a:pt x="2085473" y="2540669"/>
                  <a:pt x="2201779" y="2570748"/>
                  <a:pt x="2304047" y="2550695"/>
                </a:cubicBezTo>
                <a:cubicBezTo>
                  <a:pt x="2406315" y="2530642"/>
                  <a:pt x="2438399" y="2452437"/>
                  <a:pt x="2544678" y="2406316"/>
                </a:cubicBezTo>
                <a:cubicBezTo>
                  <a:pt x="2650957" y="2360195"/>
                  <a:pt x="2851483" y="2340143"/>
                  <a:pt x="2941720" y="2273969"/>
                </a:cubicBezTo>
                <a:cubicBezTo>
                  <a:pt x="3031957" y="2207795"/>
                  <a:pt x="3080083" y="2091490"/>
                  <a:pt x="3086099" y="2009274"/>
                </a:cubicBezTo>
                <a:cubicBezTo>
                  <a:pt x="3092115" y="1927058"/>
                  <a:pt x="3066046" y="1858879"/>
                  <a:pt x="2977815" y="1780674"/>
                </a:cubicBezTo>
                <a:cubicBezTo>
                  <a:pt x="2889584" y="1702469"/>
                  <a:pt x="2673015" y="1602205"/>
                  <a:pt x="2556710" y="1540042"/>
                </a:cubicBezTo>
                <a:cubicBezTo>
                  <a:pt x="2440405" y="1477879"/>
                  <a:pt x="2346158" y="1465847"/>
                  <a:pt x="2279984" y="1407695"/>
                </a:cubicBezTo>
                <a:cubicBezTo>
                  <a:pt x="2213810" y="1349543"/>
                  <a:pt x="2265947" y="1277353"/>
                  <a:pt x="2159668" y="1191127"/>
                </a:cubicBezTo>
                <a:cubicBezTo>
                  <a:pt x="2053389" y="1104901"/>
                  <a:pt x="1768642" y="982579"/>
                  <a:pt x="1642310" y="890337"/>
                </a:cubicBezTo>
                <a:cubicBezTo>
                  <a:pt x="1515978" y="798095"/>
                  <a:pt x="1421731" y="749969"/>
                  <a:pt x="1401678" y="637674"/>
                </a:cubicBezTo>
                <a:cubicBezTo>
                  <a:pt x="1381625" y="525379"/>
                  <a:pt x="1401678" y="316832"/>
                  <a:pt x="1521994" y="216569"/>
                </a:cubicBezTo>
                <a:cubicBezTo>
                  <a:pt x="1642310" y="116306"/>
                  <a:pt x="1640305" y="72190"/>
                  <a:pt x="2123573" y="36095"/>
                </a:cubicBezTo>
                <a:cubicBezTo>
                  <a:pt x="2606841" y="0"/>
                  <a:pt x="3514223" y="0"/>
                  <a:pt x="4385510" y="0"/>
                </a:cubicBezTo>
                <a:close/>
              </a:path>
            </a:pathLst>
          </a:custGeom>
          <a:solidFill>
            <a:srgbClr val="FF0066">
              <a:alpha val="30000"/>
            </a:srgbClr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7" tIns="45709" rIns="91417" bIns="45709" anchor="ctr"/>
          <a:lstStyle/>
          <a:p>
            <a:pPr algn="ctr">
              <a:defRPr/>
            </a:pPr>
            <a:endParaRPr lang="ru-RU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513" name="Rectangle 2"/>
          <p:cNvSpPr txBox="1">
            <a:spLocks noChangeArrowheads="1"/>
          </p:cNvSpPr>
          <p:nvPr/>
        </p:nvSpPr>
        <p:spPr bwMode="auto">
          <a:xfrm>
            <a:off x="0" y="919163"/>
            <a:ext cx="12801600" cy="1081087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122045" tIns="61026" rIns="122045" bIns="61026"/>
          <a:lstStyle/>
          <a:p>
            <a:pPr algn="ctr" defTabSz="1276350"/>
            <a:r>
              <a:rPr lang="ru-RU" sz="3400">
                <a:solidFill>
                  <a:schemeClr val="tx1"/>
                </a:solidFill>
              </a:rPr>
              <a:t>Риск вызванный комплексом неблагоприятных метеорологических явлений</a:t>
            </a:r>
            <a:endParaRPr lang="ru-RU" sz="4500">
              <a:solidFill>
                <a:schemeClr val="tx1"/>
              </a:solidFill>
            </a:endParaRPr>
          </a:p>
        </p:txBody>
      </p:sp>
      <p:sp>
        <p:nvSpPr>
          <p:cNvPr id="21514" name="Text Box 3"/>
          <p:cNvSpPr txBox="1">
            <a:spLocks noChangeArrowheads="1"/>
          </p:cNvSpPr>
          <p:nvPr/>
        </p:nvSpPr>
        <p:spPr bwMode="auto">
          <a:xfrm>
            <a:off x="0" y="-17463"/>
            <a:ext cx="12801600" cy="1041401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084" tIns="43543" rIns="87084" bIns="43543">
            <a:spAutoFit/>
          </a:bodyPr>
          <a:lstStyle/>
          <a:p>
            <a:pPr algn="ctr"/>
            <a:r>
              <a:rPr lang="ru-RU" sz="3100">
                <a:solidFill>
                  <a:schemeClr val="tx1"/>
                </a:solidFill>
                <a:cs typeface="Times New Roman" pitchFamily="18" charset="0"/>
              </a:rPr>
              <a:t>ПАСПОРТ ТЕРРИТОРИИ АЧХОЙ-МАРТАНОВСКОГО МУНИЦИПАЛЬНОГО РАЙОНА  ЧР</a:t>
            </a:r>
          </a:p>
        </p:txBody>
      </p:sp>
      <p:sp>
        <p:nvSpPr>
          <p:cNvPr id="21515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00050" y="2398713"/>
            <a:ext cx="1544638" cy="501650"/>
          </a:xfrm>
          <a:prstGeom prst="wedgeRoundRectCallout">
            <a:avLst>
              <a:gd name="adj1" fmla="val 121917"/>
              <a:gd name="adj2" fmla="val 30315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Давыденко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жителей1669 чел.</a:t>
            </a:r>
          </a:p>
        </p:txBody>
      </p:sp>
      <p:sp>
        <p:nvSpPr>
          <p:cNvPr id="21516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043113" y="3014663"/>
            <a:ext cx="1285875" cy="500062"/>
          </a:xfrm>
          <a:prstGeom prst="wedgeRoundRectCallout">
            <a:avLst>
              <a:gd name="adj1" fmla="val 76421"/>
              <a:gd name="adj2" fmla="val -1676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Нов.Шарой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жителей1793 чел.</a:t>
            </a:r>
          </a:p>
        </p:txBody>
      </p:sp>
      <p:sp>
        <p:nvSpPr>
          <p:cNvPr id="21517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2400300" y="1998663"/>
            <a:ext cx="1571625" cy="501650"/>
          </a:xfrm>
          <a:prstGeom prst="wedgeRoundRectCallout">
            <a:avLst>
              <a:gd name="adj1" fmla="val 92560"/>
              <a:gd name="adj2" fmla="val 53398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Самашки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11663 чел.</a:t>
            </a:r>
          </a:p>
        </p:txBody>
      </p:sp>
      <p:sp>
        <p:nvSpPr>
          <p:cNvPr id="21518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401175" y="2584450"/>
            <a:ext cx="1571625" cy="501650"/>
          </a:xfrm>
          <a:prstGeom prst="wedgeRoundRectCallout">
            <a:avLst>
              <a:gd name="adj1" fmla="val -82560"/>
              <a:gd name="adj2" fmla="val 29639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Закан-Юрт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5467 чел.</a:t>
            </a:r>
          </a:p>
        </p:txBody>
      </p:sp>
      <p:sp>
        <p:nvSpPr>
          <p:cNvPr id="21519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9258300" y="3157538"/>
            <a:ext cx="1785938" cy="428625"/>
          </a:xfrm>
          <a:prstGeom prst="wedgeRoundRectCallout">
            <a:avLst>
              <a:gd name="adj1" fmla="val -8088"/>
              <a:gd name="adj2" fmla="val 9094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Хамби-Ирзи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3383 чел.</a:t>
            </a:r>
          </a:p>
        </p:txBody>
      </p:sp>
      <p:sp>
        <p:nvSpPr>
          <p:cNvPr id="21520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5900738" y="3228975"/>
            <a:ext cx="1785937" cy="428625"/>
          </a:xfrm>
          <a:prstGeom prst="wedgeRoundRectCallout">
            <a:avLst>
              <a:gd name="adj1" fmla="val 62694"/>
              <a:gd name="adj2" fmla="val 73421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Шаами-Юрт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3570 чел.</a:t>
            </a:r>
          </a:p>
        </p:txBody>
      </p:sp>
      <p:sp>
        <p:nvSpPr>
          <p:cNvPr id="21521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8258175" y="4943475"/>
            <a:ext cx="1643063" cy="428625"/>
          </a:xfrm>
          <a:prstGeom prst="wedgeRoundRectCallout">
            <a:avLst>
              <a:gd name="adj1" fmla="val -45139"/>
              <a:gd name="adj2" fmla="val -85903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Валерик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7313чел.</a:t>
            </a:r>
          </a:p>
        </p:txBody>
      </p:sp>
      <p:sp>
        <p:nvSpPr>
          <p:cNvPr id="21522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329113" y="4622800"/>
            <a:ext cx="1785937" cy="428625"/>
          </a:xfrm>
          <a:prstGeom prst="wedgeRoundRectCallout">
            <a:avLst>
              <a:gd name="adj1" fmla="val -57264"/>
              <a:gd name="adj2" fmla="val -71866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г.п. Ачхой-Мартан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19763 чел.</a:t>
            </a:r>
          </a:p>
        </p:txBody>
      </p:sp>
      <p:sp>
        <p:nvSpPr>
          <p:cNvPr id="21523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471488" y="4300538"/>
            <a:ext cx="1643062" cy="500062"/>
          </a:xfrm>
          <a:prstGeom prst="wedgeRoundRectCallout">
            <a:avLst>
              <a:gd name="adj1" fmla="val -1444"/>
              <a:gd name="adj2" fmla="val 109000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Бамут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240чел.</a:t>
            </a:r>
          </a:p>
        </p:txBody>
      </p:sp>
      <p:sp>
        <p:nvSpPr>
          <p:cNvPr id="21524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471863" y="5086350"/>
            <a:ext cx="1643062" cy="500063"/>
          </a:xfrm>
          <a:prstGeom prst="wedgeRoundRectCallout">
            <a:avLst>
              <a:gd name="adj1" fmla="val 8806"/>
              <a:gd name="adj2" fmla="val 101782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Стар.Ачхой.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946 чел.</a:t>
            </a:r>
          </a:p>
        </p:txBody>
      </p:sp>
      <p:sp>
        <p:nvSpPr>
          <p:cNvPr id="21525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3971925" y="6157913"/>
            <a:ext cx="1643063" cy="500062"/>
          </a:xfrm>
          <a:prstGeom prst="wedgeRoundRectCallout">
            <a:avLst>
              <a:gd name="adj1" fmla="val 45421"/>
              <a:gd name="adj2" fmla="val -66639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Янди.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1653 чел.</a:t>
            </a:r>
          </a:p>
        </p:txBody>
      </p:sp>
      <p:sp>
        <p:nvSpPr>
          <p:cNvPr id="21526" name="Скругленная прямоугольная выноска 63"/>
          <p:cNvSpPr>
            <a:spLocks noChangeArrowheads="1"/>
          </p:cNvSpPr>
          <p:nvPr/>
        </p:nvSpPr>
        <p:spPr bwMode="auto">
          <a:xfrm>
            <a:off x="6829425" y="5514975"/>
            <a:ext cx="1857375" cy="500063"/>
          </a:xfrm>
          <a:prstGeom prst="wedgeRoundRectCallout">
            <a:avLst>
              <a:gd name="adj1" fmla="val -33662"/>
              <a:gd name="adj2" fmla="val -109944"/>
              <a:gd name="adj3" fmla="val 16667"/>
            </a:avLst>
          </a:prstGeom>
          <a:solidFill>
            <a:srgbClr val="FFFF00"/>
          </a:solidFill>
          <a:ln w="6350" algn="ctr">
            <a:solidFill>
              <a:srgbClr val="254061"/>
            </a:solidFill>
            <a:miter lim="800000"/>
            <a:headEnd/>
            <a:tailEnd/>
          </a:ln>
        </p:spPr>
        <p:txBody>
          <a:bodyPr lIns="91417" tIns="45709" rIns="91417" bIns="45709" anchor="ctr"/>
          <a:lstStyle/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с.п. Катыр-Юрт.</a:t>
            </a:r>
          </a:p>
          <a:p>
            <a:pPr algn="ctr" eaLnBrk="0" hangingPunct="0"/>
            <a:r>
              <a:rPr lang="ru-RU" sz="1000">
                <a:solidFill>
                  <a:schemeClr val="tx1"/>
                </a:solidFill>
                <a:cs typeface="Times New Roman" pitchFamily="18" charset="0"/>
              </a:rPr>
              <a:t>Кол-во жителей 10266 чел.</a:t>
            </a:r>
          </a:p>
        </p:txBody>
      </p:sp>
      <p:sp>
        <p:nvSpPr>
          <p:cNvPr id="21527" name="Oval 452"/>
          <p:cNvSpPr>
            <a:spLocks noChangeArrowheads="1"/>
          </p:cNvSpPr>
          <p:nvPr/>
        </p:nvSpPr>
        <p:spPr bwMode="auto">
          <a:xfrm>
            <a:off x="2686050" y="4943475"/>
            <a:ext cx="287338" cy="287338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18" tIns="61061" rIns="122118" bIns="61061" anchor="ctr"/>
          <a:lstStyle/>
          <a:p>
            <a:pPr algn="ctr"/>
            <a:endParaRPr lang="ru-RU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24" name="Прямая со стрелкой 23"/>
          <p:cNvCxnSpPr/>
          <p:nvPr/>
        </p:nvCxnSpPr>
        <p:spPr>
          <a:xfrm>
            <a:off x="1328738" y="5086350"/>
            <a:ext cx="1285875" cy="1588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Прямая со стрелкой 25"/>
          <p:cNvCxnSpPr>
            <a:stCxn id="21524" idx="4"/>
          </p:cNvCxnSpPr>
          <p:nvPr/>
        </p:nvCxnSpPr>
        <p:spPr>
          <a:xfrm rot="5400000" flipH="1">
            <a:off x="3398044" y="4804569"/>
            <a:ext cx="614362" cy="1466850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Прямая со стрелкой 27"/>
          <p:cNvCxnSpPr/>
          <p:nvPr/>
        </p:nvCxnSpPr>
        <p:spPr>
          <a:xfrm rot="5400000">
            <a:off x="3391694" y="4131469"/>
            <a:ext cx="381000" cy="1220788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31" name="Oval 452"/>
          <p:cNvSpPr>
            <a:spLocks noChangeArrowheads="1"/>
          </p:cNvSpPr>
          <p:nvPr/>
        </p:nvSpPr>
        <p:spPr bwMode="auto">
          <a:xfrm>
            <a:off x="4186238" y="2800350"/>
            <a:ext cx="287337" cy="287338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18" tIns="61061" rIns="122118" bIns="61061" anchor="ctr"/>
          <a:lstStyle/>
          <a:p>
            <a:pPr algn="ctr"/>
            <a:endParaRPr lang="ru-RU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31" name="Прямая со стрелкой 30"/>
          <p:cNvCxnSpPr/>
          <p:nvPr/>
        </p:nvCxnSpPr>
        <p:spPr>
          <a:xfrm>
            <a:off x="3100388" y="2800350"/>
            <a:ext cx="1087437" cy="85725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3" name="Прямая со стрелкой 32"/>
          <p:cNvCxnSpPr/>
          <p:nvPr/>
        </p:nvCxnSpPr>
        <p:spPr>
          <a:xfrm flipV="1">
            <a:off x="3632200" y="3014663"/>
            <a:ext cx="554038" cy="225425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Прямая со стрелкой 34"/>
          <p:cNvCxnSpPr>
            <a:stCxn id="21517" idx="4"/>
            <a:endCxn id="21531" idx="7"/>
          </p:cNvCxnSpPr>
          <p:nvPr/>
        </p:nvCxnSpPr>
        <p:spPr>
          <a:xfrm rot="5400000">
            <a:off x="4372769" y="2575719"/>
            <a:ext cx="325438" cy="209550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35" name="Oval 452"/>
          <p:cNvSpPr>
            <a:spLocks noChangeArrowheads="1"/>
          </p:cNvSpPr>
          <p:nvPr/>
        </p:nvSpPr>
        <p:spPr bwMode="auto">
          <a:xfrm>
            <a:off x="6256338" y="5095875"/>
            <a:ext cx="287337" cy="287338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18" tIns="61061" rIns="122118" bIns="61061" anchor="ctr"/>
          <a:lstStyle/>
          <a:p>
            <a:pPr algn="ctr"/>
            <a:endParaRPr lang="ru-RU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38" name="Прямая со стрелкой 37"/>
          <p:cNvCxnSpPr>
            <a:stCxn id="21525" idx="4"/>
          </p:cNvCxnSpPr>
          <p:nvPr/>
        </p:nvCxnSpPr>
        <p:spPr>
          <a:xfrm rot="5400000" flipH="1" flipV="1">
            <a:off x="5534025" y="5318125"/>
            <a:ext cx="763588" cy="750888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0" name="Прямая со стрелкой 39"/>
          <p:cNvCxnSpPr>
            <a:stCxn id="21526" idx="4"/>
          </p:cNvCxnSpPr>
          <p:nvPr/>
        </p:nvCxnSpPr>
        <p:spPr>
          <a:xfrm rot="5400000">
            <a:off x="6850063" y="4946650"/>
            <a:ext cx="14287" cy="550863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38" name="Oval 452"/>
          <p:cNvSpPr>
            <a:spLocks noChangeArrowheads="1"/>
          </p:cNvSpPr>
          <p:nvPr/>
        </p:nvSpPr>
        <p:spPr bwMode="auto">
          <a:xfrm>
            <a:off x="7758113" y="5013325"/>
            <a:ext cx="287337" cy="287338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18" tIns="61061" rIns="122118" bIns="61061" anchor="ctr"/>
          <a:lstStyle/>
          <a:p>
            <a:pPr algn="ctr"/>
            <a:endParaRPr lang="ru-RU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43" name="Прямая со стрелкой 42"/>
          <p:cNvCxnSpPr>
            <a:stCxn id="21521" idx="4"/>
            <a:endCxn id="21538" idx="7"/>
          </p:cNvCxnSpPr>
          <p:nvPr/>
        </p:nvCxnSpPr>
        <p:spPr>
          <a:xfrm rot="5400000">
            <a:off x="8038307" y="4755356"/>
            <a:ext cx="265112" cy="333375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40" name="Oval 452"/>
          <p:cNvSpPr>
            <a:spLocks noChangeArrowheads="1"/>
          </p:cNvSpPr>
          <p:nvPr/>
        </p:nvSpPr>
        <p:spPr bwMode="auto">
          <a:xfrm>
            <a:off x="8899525" y="3514725"/>
            <a:ext cx="287338" cy="287338"/>
          </a:xfrm>
          <a:prstGeom prst="ellipse">
            <a:avLst/>
          </a:prstGeom>
          <a:solidFill>
            <a:srgbClr val="00FF00">
              <a:alpha val="67842"/>
            </a:srgbClr>
          </a:solidFill>
          <a:ln w="19050" algn="ctr">
            <a:solidFill>
              <a:schemeClr val="tx1"/>
            </a:solidFill>
            <a:round/>
            <a:headEnd/>
            <a:tailEnd/>
          </a:ln>
        </p:spPr>
        <p:txBody>
          <a:bodyPr wrap="none" lIns="122118" tIns="61061" rIns="122118" bIns="61061" anchor="ctr"/>
          <a:lstStyle/>
          <a:p>
            <a:pPr algn="ctr"/>
            <a:endParaRPr lang="ru-RU">
              <a:solidFill>
                <a:schemeClr val="tx1"/>
              </a:solidFill>
              <a:cs typeface="Times New Roman" pitchFamily="18" charset="0"/>
            </a:endParaRPr>
          </a:p>
        </p:txBody>
      </p:sp>
      <p:cxnSp>
        <p:nvCxnSpPr>
          <p:cNvPr id="46" name="Прямая со стрелкой 45"/>
          <p:cNvCxnSpPr>
            <a:stCxn id="21518" idx="4"/>
          </p:cNvCxnSpPr>
          <p:nvPr/>
        </p:nvCxnSpPr>
        <p:spPr>
          <a:xfrm rot="16200000" flipH="1">
            <a:off x="8717756" y="3156744"/>
            <a:ext cx="498475" cy="153988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Прямая со стрелкой 48"/>
          <p:cNvCxnSpPr/>
          <p:nvPr/>
        </p:nvCxnSpPr>
        <p:spPr>
          <a:xfrm rot="5400000" flipH="1">
            <a:off x="9577388" y="3348038"/>
            <a:ext cx="73025" cy="758825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Прямая со стрелкой 50"/>
          <p:cNvCxnSpPr/>
          <p:nvPr/>
        </p:nvCxnSpPr>
        <p:spPr>
          <a:xfrm rot="5400000" flipH="1" flipV="1">
            <a:off x="8297069" y="3217069"/>
            <a:ext cx="106363" cy="1012825"/>
          </a:xfrm>
          <a:prstGeom prst="straightConnector1">
            <a:avLst/>
          </a:prstGeom>
          <a:ln w="38100">
            <a:solidFill>
              <a:srgbClr val="00B050"/>
            </a:solidFill>
            <a:prstDash val="sysDash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544" name="AutoShape 178"/>
          <p:cNvSpPr>
            <a:spLocks noChangeArrowheads="1"/>
          </p:cNvSpPr>
          <p:nvPr/>
        </p:nvSpPr>
        <p:spPr bwMode="auto">
          <a:xfrm>
            <a:off x="4591050" y="3228975"/>
            <a:ext cx="1150938" cy="642938"/>
          </a:xfrm>
          <a:prstGeom prst="wedgeRectCallout">
            <a:avLst>
              <a:gd name="adj1" fmla="val -51662"/>
              <a:gd name="adj2" fmla="val -141769"/>
            </a:avLst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63" tIns="45683" rIns="91363" bIns="45683"/>
          <a:lstStyle/>
          <a:p>
            <a:pPr algn="ctr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Расстояние-0,5-км. Покрытие –грунт,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Эвакуация  в пешем порядке</a:t>
            </a:r>
          </a:p>
        </p:txBody>
      </p:sp>
      <p:sp>
        <p:nvSpPr>
          <p:cNvPr id="21545" name="AutoShape 178"/>
          <p:cNvSpPr>
            <a:spLocks noChangeArrowheads="1"/>
          </p:cNvSpPr>
          <p:nvPr/>
        </p:nvSpPr>
        <p:spPr bwMode="auto">
          <a:xfrm>
            <a:off x="2471738" y="5800725"/>
            <a:ext cx="1571625" cy="500063"/>
          </a:xfrm>
          <a:prstGeom prst="wedgeRectCallout">
            <a:avLst>
              <a:gd name="adj1" fmla="val 47199"/>
              <a:gd name="adj2" fmla="val -75917"/>
            </a:avLst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63" tIns="45683" rIns="91363" bIns="45683"/>
          <a:lstStyle/>
          <a:p>
            <a:pPr algn="ctr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Расстояние-1-км. покрытие – грунт, эвакуация  в пешем порядке</a:t>
            </a:r>
          </a:p>
        </p:txBody>
      </p:sp>
      <p:grpSp>
        <p:nvGrpSpPr>
          <p:cNvPr id="21546" name="Группа 65"/>
          <p:cNvGrpSpPr>
            <a:grpSpLocks/>
          </p:cNvGrpSpPr>
          <p:nvPr/>
        </p:nvGrpSpPr>
        <p:grpSpPr bwMode="auto">
          <a:xfrm>
            <a:off x="6535738" y="4371975"/>
            <a:ext cx="1158875" cy="714375"/>
            <a:chOff x="6535746" y="4371970"/>
            <a:chExt cx="1158114" cy="555629"/>
          </a:xfrm>
        </p:grpSpPr>
        <p:sp>
          <p:nvSpPr>
            <p:cNvPr id="21732" name="AutoShape 178"/>
            <p:cNvSpPr>
              <a:spLocks noChangeArrowheads="1"/>
            </p:cNvSpPr>
            <p:nvPr/>
          </p:nvSpPr>
          <p:spPr bwMode="auto">
            <a:xfrm>
              <a:off x="6535746" y="4371976"/>
              <a:ext cx="1150938" cy="500062"/>
            </a:xfrm>
            <a:prstGeom prst="wedgeRectCallout">
              <a:avLst>
                <a:gd name="adj1" fmla="val 92463"/>
                <a:gd name="adj2" fmla="val 34227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Расстояние-0,5-км.</a:t>
              </a:r>
            </a:p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Эвакуация  в пешем порядке</a:t>
              </a:r>
            </a:p>
          </p:txBody>
        </p:sp>
        <p:sp>
          <p:nvSpPr>
            <p:cNvPr id="21733" name="AutoShape 178"/>
            <p:cNvSpPr>
              <a:spLocks noChangeArrowheads="1"/>
            </p:cNvSpPr>
            <p:nvPr/>
          </p:nvSpPr>
          <p:spPr bwMode="auto">
            <a:xfrm>
              <a:off x="6542922" y="4371970"/>
              <a:ext cx="1150938" cy="555629"/>
            </a:xfrm>
            <a:prstGeom prst="wedgeRectCallout">
              <a:avLst>
                <a:gd name="adj1" fmla="val -16935"/>
                <a:gd name="adj2" fmla="val 68681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Расстояние-0,5-км.покрытие-грунт,</a:t>
              </a:r>
            </a:p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Эвакуация  в пешем порядке</a:t>
              </a:r>
            </a:p>
          </p:txBody>
        </p:sp>
      </p:grpSp>
      <p:grpSp>
        <p:nvGrpSpPr>
          <p:cNvPr id="21547" name="Группа 64"/>
          <p:cNvGrpSpPr>
            <a:grpSpLocks/>
          </p:cNvGrpSpPr>
          <p:nvPr/>
        </p:nvGrpSpPr>
        <p:grpSpPr bwMode="auto">
          <a:xfrm>
            <a:off x="2527300" y="3800475"/>
            <a:ext cx="1158875" cy="714375"/>
            <a:chOff x="2320904" y="4157658"/>
            <a:chExt cx="1158868" cy="500062"/>
          </a:xfrm>
        </p:grpSpPr>
        <p:sp>
          <p:nvSpPr>
            <p:cNvPr id="21730" name="AutoShape 178"/>
            <p:cNvSpPr>
              <a:spLocks noChangeArrowheads="1"/>
            </p:cNvSpPr>
            <p:nvPr/>
          </p:nvSpPr>
          <p:spPr bwMode="auto">
            <a:xfrm>
              <a:off x="2320904" y="4157658"/>
              <a:ext cx="1150938" cy="500062"/>
            </a:xfrm>
            <a:prstGeom prst="wedgeRectCallout">
              <a:avLst>
                <a:gd name="adj1" fmla="val -62815"/>
                <a:gd name="adj2" fmla="val 128324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Расстояние-1-км.</a:t>
              </a:r>
            </a:p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Эвакуация  в пешем порядке</a:t>
              </a:r>
            </a:p>
          </p:txBody>
        </p:sp>
        <p:sp>
          <p:nvSpPr>
            <p:cNvPr id="21731" name="AutoShape 178"/>
            <p:cNvSpPr>
              <a:spLocks noChangeArrowheads="1"/>
            </p:cNvSpPr>
            <p:nvPr/>
          </p:nvSpPr>
          <p:spPr bwMode="auto">
            <a:xfrm>
              <a:off x="2328834" y="4157658"/>
              <a:ext cx="1150938" cy="500062"/>
            </a:xfrm>
            <a:prstGeom prst="wedgeRectCallout">
              <a:avLst>
                <a:gd name="adj1" fmla="val 35917"/>
                <a:gd name="adj2" fmla="val 86426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Расстояние-1-км. Покрытие – грунт </a:t>
              </a:r>
            </a:p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Эвакуация  в пешем порядке</a:t>
              </a:r>
            </a:p>
          </p:txBody>
        </p:sp>
      </p:grpSp>
      <p:sp>
        <p:nvSpPr>
          <p:cNvPr id="21548" name="AutoShape 178"/>
          <p:cNvSpPr>
            <a:spLocks noChangeArrowheads="1"/>
          </p:cNvSpPr>
          <p:nvPr/>
        </p:nvSpPr>
        <p:spPr bwMode="auto">
          <a:xfrm>
            <a:off x="5686425" y="6086475"/>
            <a:ext cx="1714500" cy="500063"/>
          </a:xfrm>
          <a:prstGeom prst="wedgeRectCallout">
            <a:avLst>
              <a:gd name="adj1" fmla="val -38306"/>
              <a:gd name="adj2" fmla="val -132523"/>
            </a:avLst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  <a:effectLst>
            <a:prstShdw prst="shdw17" dist="17961" dir="2700000">
              <a:srgbClr val="708688"/>
            </a:prstShdw>
          </a:effectLst>
        </p:spPr>
        <p:txBody>
          <a:bodyPr lIns="91363" tIns="45683" rIns="91363" bIns="45683"/>
          <a:lstStyle/>
          <a:p>
            <a:pPr algn="ctr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Расстояние-1-км. Покрытие-грунт</a:t>
            </a:r>
          </a:p>
          <a:p>
            <a:pPr algn="ctr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Эвакуация  в пешем порядке</a:t>
            </a:r>
          </a:p>
        </p:txBody>
      </p:sp>
      <p:grpSp>
        <p:nvGrpSpPr>
          <p:cNvPr id="21549" name="Группа 63"/>
          <p:cNvGrpSpPr>
            <a:grpSpLocks/>
          </p:cNvGrpSpPr>
          <p:nvPr/>
        </p:nvGrpSpPr>
        <p:grpSpPr bwMode="auto">
          <a:xfrm>
            <a:off x="8464550" y="3943350"/>
            <a:ext cx="1169988" cy="642938"/>
            <a:chOff x="8464572" y="3943344"/>
            <a:chExt cx="1170146" cy="500066"/>
          </a:xfrm>
        </p:grpSpPr>
        <p:sp>
          <p:nvSpPr>
            <p:cNvPr id="21728" name="AutoShape 178"/>
            <p:cNvSpPr>
              <a:spLocks noChangeArrowheads="1"/>
            </p:cNvSpPr>
            <p:nvPr/>
          </p:nvSpPr>
          <p:spPr bwMode="auto">
            <a:xfrm>
              <a:off x="8464572" y="3943348"/>
              <a:ext cx="1150938" cy="500062"/>
            </a:xfrm>
            <a:prstGeom prst="wedgeRectCallout">
              <a:avLst>
                <a:gd name="adj1" fmla="val -51463"/>
                <a:gd name="adj2" fmla="val -84708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Расстояние-1-км.</a:t>
              </a:r>
            </a:p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Эвакуация  в пешем порядке</a:t>
              </a:r>
            </a:p>
          </p:txBody>
        </p:sp>
        <p:sp>
          <p:nvSpPr>
            <p:cNvPr id="21729" name="AutoShape 178"/>
            <p:cNvSpPr>
              <a:spLocks noChangeArrowheads="1"/>
            </p:cNvSpPr>
            <p:nvPr/>
          </p:nvSpPr>
          <p:spPr bwMode="auto">
            <a:xfrm>
              <a:off x="8483780" y="3943344"/>
              <a:ext cx="1150938" cy="500062"/>
            </a:xfrm>
            <a:prstGeom prst="wedgeRectCallout">
              <a:avLst>
                <a:gd name="adj1" fmla="val 42625"/>
                <a:gd name="adj2" fmla="val -84454"/>
              </a:avLst>
            </a:prstGeom>
            <a:solidFill>
              <a:srgbClr val="00B05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effectLst>
              <a:prstShdw prst="shdw17" dist="17961" dir="2700000">
                <a:srgbClr val="708688"/>
              </a:prstShdw>
            </a:effectLst>
          </p:spPr>
          <p:txBody>
            <a:bodyPr lIns="91385" tIns="45695" rIns="91385" bIns="45695"/>
            <a:lstStyle/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Расстояние-1-км. Покрытие-грунт,</a:t>
              </a:r>
            </a:p>
            <a:p>
              <a:pPr algn="ctr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Эвакуация  в пешем порядке</a:t>
              </a:r>
            </a:p>
          </p:txBody>
        </p:sp>
      </p:grpSp>
      <p:sp>
        <p:nvSpPr>
          <p:cNvPr id="21550" name="Oval 292"/>
          <p:cNvSpPr>
            <a:spLocks noChangeArrowheads="1"/>
          </p:cNvSpPr>
          <p:nvPr/>
        </p:nvSpPr>
        <p:spPr bwMode="auto">
          <a:xfrm>
            <a:off x="9758363" y="4227513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03" tIns="63812" rIns="127603" bIns="63812" anchor="ctr"/>
          <a:lstStyle/>
          <a:p>
            <a:pPr algn="ctr" defTabSz="1703388"/>
            <a:r>
              <a:rPr lang="ru-RU" sz="13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3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1551" name="Oval 292"/>
          <p:cNvSpPr>
            <a:spLocks noChangeArrowheads="1"/>
          </p:cNvSpPr>
          <p:nvPr/>
        </p:nvSpPr>
        <p:spPr bwMode="auto">
          <a:xfrm>
            <a:off x="8185150" y="4086225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03" tIns="63812" rIns="127603" bIns="63812" anchor="ctr"/>
          <a:lstStyle/>
          <a:p>
            <a:pPr algn="ctr" defTabSz="1703388"/>
            <a:r>
              <a:rPr lang="ru-RU" sz="13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3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1552" name="Oval 292"/>
          <p:cNvSpPr>
            <a:spLocks noChangeArrowheads="1"/>
          </p:cNvSpPr>
          <p:nvPr/>
        </p:nvSpPr>
        <p:spPr bwMode="auto">
          <a:xfrm>
            <a:off x="6184900" y="465613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03" tIns="63812" rIns="127603" bIns="63812" anchor="ctr"/>
          <a:lstStyle/>
          <a:p>
            <a:pPr algn="ctr" defTabSz="1703388"/>
            <a:r>
              <a:rPr lang="ru-RU" sz="13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3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1553" name="Oval 292"/>
          <p:cNvSpPr>
            <a:spLocks noChangeArrowheads="1"/>
          </p:cNvSpPr>
          <p:nvPr/>
        </p:nvSpPr>
        <p:spPr bwMode="auto">
          <a:xfrm>
            <a:off x="4041775" y="480853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03" tIns="63812" rIns="127603" bIns="63812" anchor="ctr"/>
          <a:lstStyle/>
          <a:p>
            <a:pPr algn="ctr" defTabSz="1703388"/>
            <a:r>
              <a:rPr lang="ru-RU" sz="13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3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1554" name="Oval 292"/>
          <p:cNvSpPr>
            <a:spLocks noChangeArrowheads="1"/>
          </p:cNvSpPr>
          <p:nvPr/>
        </p:nvSpPr>
        <p:spPr bwMode="auto">
          <a:xfrm>
            <a:off x="4043363" y="2584450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03" tIns="63812" rIns="127603" bIns="63812" anchor="ctr"/>
          <a:lstStyle/>
          <a:p>
            <a:pPr algn="ctr" defTabSz="1703388"/>
            <a:r>
              <a:rPr lang="ru-RU" sz="13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3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1555" name="Oval 292"/>
          <p:cNvSpPr>
            <a:spLocks noChangeArrowheads="1"/>
          </p:cNvSpPr>
          <p:nvPr/>
        </p:nvSpPr>
        <p:spPr bwMode="auto">
          <a:xfrm>
            <a:off x="2400300" y="5227638"/>
            <a:ext cx="215900" cy="215900"/>
          </a:xfrm>
          <a:prstGeom prst="ellips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</p:spPr>
        <p:txBody>
          <a:bodyPr wrap="none" lIns="127603" tIns="63812" rIns="127603" bIns="63812" anchor="ctr"/>
          <a:lstStyle/>
          <a:p>
            <a:pPr algn="ctr" defTabSz="1703388"/>
            <a:r>
              <a:rPr lang="ru-RU" sz="1300" b="1">
                <a:solidFill>
                  <a:schemeClr val="tx1"/>
                </a:solidFill>
                <a:cs typeface="Times New Roman" pitchFamily="18" charset="0"/>
              </a:rPr>
              <a:t>Т</a:t>
            </a:r>
            <a:endParaRPr lang="ru-RU" sz="1300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1556" name="Text Box 147"/>
          <p:cNvSpPr txBox="1">
            <a:spLocks noChangeArrowheads="1"/>
          </p:cNvSpPr>
          <p:nvPr/>
        </p:nvSpPr>
        <p:spPr bwMode="auto">
          <a:xfrm>
            <a:off x="30163" y="3629025"/>
            <a:ext cx="230663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63" tIns="45683" rIns="91363" bIns="45683" anchor="ctr"/>
          <a:lstStyle/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Маршруты авиационной разведки </a:t>
            </a:r>
          </a:p>
          <a:p>
            <a:pPr algn="ctr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на территории района отсутствуют</a:t>
            </a:r>
          </a:p>
        </p:txBody>
      </p:sp>
      <p:graphicFrame>
        <p:nvGraphicFramePr>
          <p:cNvPr id="21506" name="Object 430"/>
          <p:cNvGraphicFramePr>
            <a:graphicFrameLocks noChangeAspect="1"/>
          </p:cNvGraphicFramePr>
          <p:nvPr/>
        </p:nvGraphicFramePr>
        <p:xfrm>
          <a:off x="11901488" y="2114550"/>
          <a:ext cx="758825" cy="785813"/>
        </p:xfrm>
        <a:graphic>
          <a:graphicData uri="http://schemas.openxmlformats.org/presentationml/2006/ole">
            <p:oleObj spid="_x0000_s21506" name="CorelDRAW" r:id="rId4" imgW="2557800" imgH="2940480" progId="">
              <p:embed/>
            </p:oleObj>
          </a:graphicData>
        </a:graphic>
      </p:graphicFrame>
      <p:graphicFrame>
        <p:nvGraphicFramePr>
          <p:cNvPr id="21507" name="Object 31"/>
          <p:cNvGraphicFramePr>
            <a:graphicFrameLocks noChangeAspect="1"/>
          </p:cNvGraphicFramePr>
          <p:nvPr/>
        </p:nvGraphicFramePr>
        <p:xfrm>
          <a:off x="11088688" y="3157538"/>
          <a:ext cx="1712912" cy="1143000"/>
        </p:xfrm>
        <a:graphic>
          <a:graphicData uri="http://schemas.openxmlformats.org/presentationml/2006/ole">
            <p:oleObj spid="_x0000_s21507" name="Worksheet" r:id="rId5" imgW="2990938" imgH="1895413" progId="Excel.Sheet.8">
              <p:embed/>
            </p:oleObj>
          </a:graphicData>
        </a:graphic>
      </p:graphicFrame>
      <p:sp>
        <p:nvSpPr>
          <p:cNvPr id="21557" name="Text Box 147"/>
          <p:cNvSpPr txBox="1">
            <a:spLocks noChangeArrowheads="1"/>
          </p:cNvSpPr>
          <p:nvPr/>
        </p:nvSpPr>
        <p:spPr bwMode="auto">
          <a:xfrm>
            <a:off x="10101263" y="4429125"/>
            <a:ext cx="2592387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63" tIns="45683" rIns="91363" bIns="45683" anchor="ctr"/>
          <a:lstStyle/>
          <a:p>
            <a:pPr algn="ctr" defTabSz="911225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При землетрясении населенные пункты в</a:t>
            </a:r>
          </a:p>
          <a:p>
            <a:pPr algn="ctr" defTabSz="911225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 зону подтопления не попадают.  </a:t>
            </a:r>
          </a:p>
        </p:txBody>
      </p:sp>
      <p:sp>
        <p:nvSpPr>
          <p:cNvPr id="21558" name="Text Box 147"/>
          <p:cNvSpPr txBox="1">
            <a:spLocks noChangeArrowheads="1"/>
          </p:cNvSpPr>
          <p:nvPr/>
        </p:nvSpPr>
        <p:spPr bwMode="auto">
          <a:xfrm>
            <a:off x="10001250" y="2000250"/>
            <a:ext cx="1939925" cy="571500"/>
          </a:xfrm>
          <a:prstGeom prst="rect">
            <a:avLst/>
          </a:prstGeom>
          <a:solidFill>
            <a:srgbClr val="0070C0"/>
          </a:solidFill>
          <a:ln w="38100">
            <a:solidFill>
              <a:srgbClr val="FFFF00"/>
            </a:solidFill>
            <a:miter lim="800000"/>
            <a:headEnd/>
            <a:tailEnd/>
          </a:ln>
        </p:spPr>
        <p:txBody>
          <a:bodyPr wrap="none" lIns="91363" tIns="45683" rIns="91363" bIns="45683" anchor="ctr"/>
          <a:lstStyle/>
          <a:p>
            <a:pPr algn="ctr" defTabSz="1277938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Крупных объектов экономики </a:t>
            </a:r>
          </a:p>
          <a:p>
            <a:pPr algn="ctr" defTabSz="1277938"/>
            <a:r>
              <a:rPr lang="ru-RU" sz="1100">
                <a:solidFill>
                  <a:schemeClr val="tx1"/>
                </a:solidFill>
                <a:cs typeface="Times New Roman" pitchFamily="18" charset="0"/>
              </a:rPr>
              <a:t>на территории района нет.  </a:t>
            </a:r>
          </a:p>
        </p:txBody>
      </p:sp>
      <p:grpSp>
        <p:nvGrpSpPr>
          <p:cNvPr id="21559" name="Group 298"/>
          <p:cNvGrpSpPr>
            <a:grpSpLocks/>
          </p:cNvGrpSpPr>
          <p:nvPr/>
        </p:nvGrpSpPr>
        <p:grpSpPr bwMode="auto">
          <a:xfrm>
            <a:off x="4757738" y="2371725"/>
            <a:ext cx="506412" cy="258763"/>
            <a:chOff x="2290" y="4020"/>
            <a:chExt cx="639" cy="266"/>
          </a:xfrm>
        </p:grpSpPr>
        <p:sp>
          <p:nvSpPr>
            <p:cNvPr id="2171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27" cy="221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2263"/>
              <a:r>
                <a:rPr lang="ru-RU" sz="700" b="1" u="sng">
                  <a:solidFill>
                    <a:schemeClr val="tx1"/>
                  </a:solidFill>
                  <a:cs typeface="Times New Roman" pitchFamily="18" charset="0"/>
                </a:rPr>
                <a:t>УБ</a:t>
              </a:r>
            </a:p>
            <a:p>
              <a:pPr defTabSz="1592263"/>
              <a:r>
                <a:rPr lang="ru-RU" sz="700" b="1">
                  <a:solidFill>
                    <a:schemeClr val="tx1"/>
                  </a:solidFill>
                  <a:cs typeface="Times New Roman" pitchFamily="18" charset="0"/>
                </a:rPr>
                <a:t>50</a:t>
              </a:r>
              <a:endParaRPr lang="ru-RU" sz="7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171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172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172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2263"/>
                  <a:endParaRPr lang="ru-RU" sz="3100">
                    <a:solidFill>
                      <a:schemeClr val="tx1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172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72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172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172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72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172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1560" name="Group 298"/>
          <p:cNvGrpSpPr>
            <a:grpSpLocks/>
          </p:cNvGrpSpPr>
          <p:nvPr/>
        </p:nvGrpSpPr>
        <p:grpSpPr bwMode="auto">
          <a:xfrm>
            <a:off x="4395788" y="4297363"/>
            <a:ext cx="576262" cy="360362"/>
            <a:chOff x="2290" y="4020"/>
            <a:chExt cx="817" cy="315"/>
          </a:xfrm>
        </p:grpSpPr>
        <p:sp>
          <p:nvSpPr>
            <p:cNvPr id="2170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405" cy="27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2263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ЦРБ</a:t>
              </a:r>
            </a:p>
            <a:p>
              <a:pPr defTabSz="1592263"/>
              <a:r>
                <a:rPr lang="ru-RU" sz="800">
                  <a:solidFill>
                    <a:schemeClr val="tx1"/>
                  </a:solidFill>
                  <a:cs typeface="Times New Roman" pitchFamily="18" charset="0"/>
                </a:rPr>
                <a:t>306</a:t>
              </a:r>
            </a:p>
          </p:txBody>
        </p:sp>
        <p:grpSp>
          <p:nvGrpSpPr>
            <p:cNvPr id="2170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171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171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2263"/>
                  <a:endParaRPr lang="ru-RU" sz="3100">
                    <a:solidFill>
                      <a:schemeClr val="tx1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171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71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171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171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71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171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1561" name="Group 298"/>
          <p:cNvGrpSpPr>
            <a:grpSpLocks/>
          </p:cNvGrpSpPr>
          <p:nvPr/>
        </p:nvGrpSpPr>
        <p:grpSpPr bwMode="auto">
          <a:xfrm>
            <a:off x="8329613" y="2797175"/>
            <a:ext cx="539750" cy="360363"/>
            <a:chOff x="2290" y="4020"/>
            <a:chExt cx="681" cy="295"/>
          </a:xfrm>
        </p:grpSpPr>
        <p:sp>
          <p:nvSpPr>
            <p:cNvPr id="21698" name="Rectangle 299"/>
            <p:cNvSpPr>
              <a:spLocks noChangeArrowheads="1"/>
            </p:cNvSpPr>
            <p:nvPr/>
          </p:nvSpPr>
          <p:spPr bwMode="auto">
            <a:xfrm>
              <a:off x="2702" y="4065"/>
              <a:ext cx="269" cy="250"/>
            </a:xfrm>
            <a:prstGeom prst="rect">
              <a:avLst/>
            </a:prstGeom>
            <a:solidFill>
              <a:srgbClr val="FFFF99"/>
            </a:solidFill>
            <a:ln w="25400">
              <a:noFill/>
              <a:miter lim="800000"/>
              <a:headEnd/>
              <a:tailEnd/>
            </a:ln>
          </p:spPr>
          <p:txBody>
            <a:bodyPr lIns="16561" tIns="16561" rIns="16561" bIns="16561"/>
            <a:lstStyle/>
            <a:p>
              <a:pPr defTabSz="1592263"/>
              <a:r>
                <a:rPr lang="ru-RU" sz="800" b="1" u="sng">
                  <a:solidFill>
                    <a:schemeClr val="tx1"/>
                  </a:solidFill>
                  <a:cs typeface="Times New Roman" pitchFamily="18" charset="0"/>
                </a:rPr>
                <a:t>ПБ</a:t>
              </a:r>
            </a:p>
            <a:p>
              <a:pPr defTabSz="1592263"/>
              <a:r>
                <a:rPr lang="ru-RU" sz="800" b="1">
                  <a:solidFill>
                    <a:schemeClr val="tx1"/>
                  </a:solidFill>
                  <a:cs typeface="Times New Roman" pitchFamily="18" charset="0"/>
                </a:rPr>
                <a:t>146</a:t>
              </a:r>
              <a:endParaRPr lang="ru-RU" sz="800">
                <a:solidFill>
                  <a:schemeClr val="tx1"/>
                </a:solidFill>
                <a:cs typeface="Times New Roman" pitchFamily="18" charset="0"/>
              </a:endParaRPr>
            </a:p>
          </p:txBody>
        </p:sp>
        <p:grpSp>
          <p:nvGrpSpPr>
            <p:cNvPr id="21699" name="Group 300"/>
            <p:cNvGrpSpPr>
              <a:grpSpLocks/>
            </p:cNvGrpSpPr>
            <p:nvPr/>
          </p:nvGrpSpPr>
          <p:grpSpPr bwMode="auto">
            <a:xfrm>
              <a:off x="2290" y="4020"/>
              <a:ext cx="545" cy="211"/>
              <a:chOff x="3288" y="3929"/>
              <a:chExt cx="479" cy="211"/>
            </a:xfrm>
          </p:grpSpPr>
          <p:grpSp>
            <p:nvGrpSpPr>
              <p:cNvPr id="21700" name="Group 301"/>
              <p:cNvGrpSpPr>
                <a:grpSpLocks/>
              </p:cNvGrpSpPr>
              <p:nvPr/>
            </p:nvGrpSpPr>
            <p:grpSpPr bwMode="auto">
              <a:xfrm>
                <a:off x="3288" y="3929"/>
                <a:ext cx="317" cy="211"/>
                <a:chOff x="0" y="1"/>
                <a:chExt cx="20000" cy="19999"/>
              </a:xfrm>
            </p:grpSpPr>
            <p:sp>
              <p:nvSpPr>
                <p:cNvPr id="21702" name="Rectangle 302"/>
                <p:cNvSpPr>
                  <a:spLocks noChangeArrowheads="1"/>
                </p:cNvSpPr>
                <p:nvPr/>
              </p:nvSpPr>
              <p:spPr bwMode="auto">
                <a:xfrm>
                  <a:off x="0" y="7756"/>
                  <a:ext cx="20000" cy="12244"/>
                </a:xfrm>
                <a:prstGeom prst="rect">
                  <a:avLst/>
                </a:prstGeom>
                <a:noFill/>
                <a:ln w="25400">
                  <a:solidFill>
                    <a:srgbClr val="FF0000"/>
                  </a:solidFill>
                  <a:miter lim="800000"/>
                  <a:headEnd/>
                  <a:tailEnd/>
                </a:ln>
              </p:spPr>
              <p:txBody>
                <a:bodyPr lIns="119241" tIns="59622" rIns="119241" bIns="59622"/>
                <a:lstStyle/>
                <a:p>
                  <a:pPr defTabSz="1592263"/>
                  <a:endParaRPr lang="ru-RU" sz="3100">
                    <a:solidFill>
                      <a:schemeClr val="tx1"/>
                    </a:solidFill>
                    <a:cs typeface="Times New Roman" pitchFamily="18" charset="0"/>
                  </a:endParaRPr>
                </a:p>
              </p:txBody>
            </p:sp>
            <p:sp>
              <p:nvSpPr>
                <p:cNvPr id="21703" name="Line 303"/>
                <p:cNvSpPr>
                  <a:spLocks noChangeShapeType="1"/>
                </p:cNvSpPr>
                <p:nvPr/>
              </p:nvSpPr>
              <p:spPr bwMode="auto">
                <a:xfrm flipV="1">
                  <a:off x="161" y="1"/>
                  <a:ext cx="10170" cy="777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704" name="Line 304"/>
                <p:cNvSpPr>
                  <a:spLocks noChangeShapeType="1"/>
                </p:cNvSpPr>
                <p:nvPr/>
              </p:nvSpPr>
              <p:spPr bwMode="auto">
                <a:xfrm>
                  <a:off x="10475" y="1"/>
                  <a:ext cx="9364" cy="7309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1705" name="Group 305"/>
                <p:cNvGrpSpPr>
                  <a:grpSpLocks/>
                </p:cNvGrpSpPr>
                <p:nvPr/>
              </p:nvGrpSpPr>
              <p:grpSpPr bwMode="auto">
                <a:xfrm>
                  <a:off x="8961" y="3009"/>
                  <a:ext cx="2336" cy="3408"/>
                  <a:chOff x="-1" y="0"/>
                  <a:chExt cx="20002" cy="20000"/>
                </a:xfrm>
              </p:grpSpPr>
              <p:sp>
                <p:nvSpPr>
                  <p:cNvPr id="21706" name="Line 306"/>
                  <p:cNvSpPr>
                    <a:spLocks noChangeShapeType="1"/>
                  </p:cNvSpPr>
                  <p:nvPr/>
                </p:nvSpPr>
                <p:spPr bwMode="auto">
                  <a:xfrm>
                    <a:off x="9649" y="0"/>
                    <a:ext cx="137" cy="2000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707" name="Line 307"/>
                  <p:cNvSpPr>
                    <a:spLocks noChangeShapeType="1"/>
                  </p:cNvSpPr>
                  <p:nvPr/>
                </p:nvSpPr>
                <p:spPr bwMode="auto">
                  <a:xfrm>
                    <a:off x="-1" y="11585"/>
                    <a:ext cx="20002" cy="140"/>
                  </a:xfrm>
                  <a:prstGeom prst="line">
                    <a:avLst/>
                  </a:prstGeom>
                  <a:noFill/>
                  <a:ln w="25400">
                    <a:solidFill>
                      <a:srgbClr val="FF0000"/>
                    </a:solidFill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21701" name="Line 308"/>
              <p:cNvSpPr>
                <a:spLocks noChangeShapeType="1"/>
              </p:cNvSpPr>
              <p:nvPr/>
            </p:nvSpPr>
            <p:spPr bwMode="auto">
              <a:xfrm>
                <a:off x="3669" y="4064"/>
                <a:ext cx="98" cy="1"/>
              </a:xfrm>
              <a:prstGeom prst="line">
                <a:avLst/>
              </a:prstGeom>
              <a:noFill/>
              <a:ln w="25400">
                <a:noFill/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21562" name="AutoShape 136"/>
          <p:cNvSpPr>
            <a:spLocks noChangeArrowheads="1"/>
          </p:cNvSpPr>
          <p:nvPr/>
        </p:nvSpPr>
        <p:spPr bwMode="auto">
          <a:xfrm>
            <a:off x="5267325" y="2657475"/>
            <a:ext cx="1276350" cy="500063"/>
          </a:xfrm>
          <a:prstGeom prst="wedgeRectCallout">
            <a:avLst>
              <a:gd name="adj1" fmla="val -48903"/>
              <a:gd name="adj2" fmla="val -75375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292" tIns="32645" rIns="65292" bIns="32645"/>
          <a:lstStyle/>
          <a:p>
            <a:pPr algn="ctr" defTabSz="911225"/>
            <a:r>
              <a:rPr lang="ru-RU" sz="800" b="1">
                <a:solidFill>
                  <a:schemeClr val="tx1"/>
                </a:solidFill>
                <a:cs typeface="Times New Roman" pitchFamily="18" charset="0"/>
              </a:rPr>
              <a:t>Глав. врач УБ</a:t>
            </a:r>
          </a:p>
          <a:p>
            <a:pPr algn="ctr" defTabSz="911225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Магомадова К.Р.</a:t>
            </a:r>
          </a:p>
          <a:p>
            <a:pPr algn="ctr" defTabSz="911225"/>
            <a:r>
              <a:rPr lang="ru-RU" sz="8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 8(928)-781-41-43</a:t>
            </a:r>
            <a:endParaRPr lang="ru-RU" sz="8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1563" name="AutoShape 136"/>
          <p:cNvSpPr>
            <a:spLocks noChangeArrowheads="1"/>
          </p:cNvSpPr>
          <p:nvPr/>
        </p:nvSpPr>
        <p:spPr bwMode="auto">
          <a:xfrm>
            <a:off x="6838950" y="2586038"/>
            <a:ext cx="1276350" cy="428625"/>
          </a:xfrm>
          <a:prstGeom prst="wedgeRectCallout">
            <a:avLst>
              <a:gd name="adj1" fmla="val 67986"/>
              <a:gd name="adj2" fmla="val 27074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292" tIns="32645" rIns="65292" bIns="32645"/>
          <a:lstStyle/>
          <a:p>
            <a:pPr algn="ctr" defTabSz="911225"/>
            <a:r>
              <a:rPr lang="ru-RU" sz="800" b="1">
                <a:solidFill>
                  <a:schemeClr val="tx1"/>
                </a:solidFill>
                <a:cs typeface="Times New Roman" pitchFamily="18" charset="0"/>
              </a:rPr>
              <a:t>Глав. врач ПБ</a:t>
            </a:r>
          </a:p>
          <a:p>
            <a:pPr algn="ctr" defTabSz="911225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Эльжуркаев Р.С.</a:t>
            </a:r>
          </a:p>
          <a:p>
            <a:pPr algn="ctr" defTabSz="911225"/>
            <a:r>
              <a:rPr lang="ru-RU" sz="8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 8(928)-735-98-05</a:t>
            </a:r>
            <a:endParaRPr lang="ru-RU" sz="800" b="1">
              <a:solidFill>
                <a:schemeClr val="tx1"/>
              </a:solidFill>
              <a:cs typeface="Times New Roman" pitchFamily="18" charset="0"/>
            </a:endParaRPr>
          </a:p>
        </p:txBody>
      </p:sp>
      <p:grpSp>
        <p:nvGrpSpPr>
          <p:cNvPr id="21564" name="Группа 196"/>
          <p:cNvGrpSpPr>
            <a:grpSpLocks/>
          </p:cNvGrpSpPr>
          <p:nvPr/>
        </p:nvGrpSpPr>
        <p:grpSpPr bwMode="auto">
          <a:xfrm>
            <a:off x="3794125" y="3014663"/>
            <a:ext cx="1606550" cy="1584325"/>
            <a:chOff x="-1266025" y="6074112"/>
            <a:chExt cx="1606627" cy="1584014"/>
          </a:xfrm>
        </p:grpSpPr>
        <p:grpSp>
          <p:nvGrpSpPr>
            <p:cNvPr id="21669" name="Группа 33"/>
            <p:cNvGrpSpPr>
              <a:grpSpLocks/>
            </p:cNvGrpSpPr>
            <p:nvPr/>
          </p:nvGrpSpPr>
          <p:grpSpPr bwMode="auto">
            <a:xfrm>
              <a:off x="-1100188" y="6074112"/>
              <a:ext cx="867715" cy="1584014"/>
              <a:chOff x="-1100188" y="6074112"/>
              <a:chExt cx="867715" cy="1584014"/>
            </a:xfrm>
          </p:grpSpPr>
          <p:grpSp>
            <p:nvGrpSpPr>
              <p:cNvPr id="21675" name="Group 97"/>
              <p:cNvGrpSpPr>
                <a:grpSpLocks/>
              </p:cNvGrpSpPr>
              <p:nvPr/>
            </p:nvGrpSpPr>
            <p:grpSpPr bwMode="auto">
              <a:xfrm>
                <a:off x="-1100188" y="7123968"/>
                <a:ext cx="867715" cy="534158"/>
                <a:chOff x="-1121" y="1421"/>
                <a:chExt cx="441" cy="289"/>
              </a:xfrm>
            </p:grpSpPr>
            <p:grpSp>
              <p:nvGrpSpPr>
                <p:cNvPr id="21694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1696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69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1695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1" y="1421"/>
                  <a:ext cx="441" cy="143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0138"/>
                  <a:r>
                    <a:rPr lang="ru-RU" sz="1000" b="1">
                      <a:solidFill>
                        <a:schemeClr val="tx1"/>
                      </a:solidFill>
                      <a:cs typeface="Times New Roman" pitchFamily="18" charset="0"/>
                    </a:rPr>
                    <a:t>ПЧ-7</a:t>
                  </a:r>
                </a:p>
              </p:txBody>
            </p:sp>
          </p:grpSp>
          <p:grpSp>
            <p:nvGrpSpPr>
              <p:cNvPr id="21676" name="Группа 276"/>
              <p:cNvGrpSpPr>
                <a:grpSpLocks/>
              </p:cNvGrpSpPr>
              <p:nvPr/>
            </p:nvGrpSpPr>
            <p:grpSpPr bwMode="auto">
              <a:xfrm>
                <a:off x="-897908" y="6074112"/>
                <a:ext cx="368734" cy="512438"/>
                <a:chOff x="-1078431" y="2643839"/>
                <a:chExt cx="502244" cy="716126"/>
              </a:xfrm>
            </p:grpSpPr>
            <p:graphicFrame>
              <p:nvGraphicFramePr>
                <p:cNvPr id="21510" name="Object 104"/>
                <p:cNvGraphicFramePr>
                  <a:graphicFrameLocks noChangeAspect="1"/>
                </p:cNvGraphicFramePr>
                <p:nvPr/>
              </p:nvGraphicFramePr>
              <p:xfrm>
                <a:off x="-1064378" y="2753079"/>
                <a:ext cx="488191" cy="606886"/>
              </p:xfrm>
              <a:graphic>
                <a:graphicData uri="http://schemas.openxmlformats.org/presentationml/2006/ole">
                  <p:oleObj spid="_x0000_s21510" name="Clip" r:id="rId6" imgW="590231" imgH="703385" progId="">
                    <p:embed/>
                  </p:oleObj>
                </a:graphicData>
              </a:graphic>
            </p:graphicFrame>
            <p:sp>
              <p:nvSpPr>
                <p:cNvPr id="222" name="Пятиугольник 11"/>
                <p:cNvSpPr/>
                <p:nvPr/>
              </p:nvSpPr>
              <p:spPr>
                <a:xfrm>
                  <a:off x="-1041396" y="2788013"/>
                  <a:ext cx="430317" cy="215154"/>
                </a:xfrm>
                <a:prstGeom prst="homePlate">
                  <a:avLst/>
                </a:prstGeom>
                <a:solidFill>
                  <a:schemeClr val="bg1"/>
                </a:solidFill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ru-RU" sz="1000" dirty="0">
                    <a:solidFill>
                      <a:schemeClr val="tx1"/>
                    </a:solidFill>
                    <a:latin typeface="Times New Roman" pitchFamily="18" charset="0"/>
                    <a:cs typeface="Times New Roman" pitchFamily="18" charset="0"/>
                  </a:endParaRPr>
                </a:p>
              </p:txBody>
            </p:sp>
            <p:sp>
              <p:nvSpPr>
                <p:cNvPr id="21693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-1078431" y="2643839"/>
                  <a:ext cx="500062" cy="429949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82" tIns="45692" rIns="91382" bIns="45692">
                  <a:spAutoFit/>
                </a:bodyPr>
                <a:lstStyle/>
                <a:p>
                  <a:pPr algn="ctr" defTabSz="1387475">
                    <a:spcBef>
                      <a:spcPct val="50000"/>
                    </a:spcBef>
                  </a:pPr>
                  <a:r>
                    <a:rPr lang="ru-RU" sz="1400">
                      <a:solidFill>
                        <a:schemeClr val="tx1"/>
                      </a:solidFill>
                      <a:cs typeface="Times New Roman" pitchFamily="18" charset="0"/>
                    </a:rPr>
                    <a:t>нг</a:t>
                  </a:r>
                </a:p>
              </p:txBody>
            </p:sp>
          </p:grpSp>
          <p:grpSp>
            <p:nvGrpSpPr>
              <p:cNvPr id="21677" name="Group 97"/>
              <p:cNvGrpSpPr>
                <a:grpSpLocks/>
              </p:cNvGrpSpPr>
              <p:nvPr/>
            </p:nvGrpSpPr>
            <p:grpSpPr bwMode="auto">
              <a:xfrm>
                <a:off x="-1088158" y="6749460"/>
                <a:ext cx="720000" cy="468000"/>
                <a:chOff x="-1139" y="1421"/>
                <a:chExt cx="441" cy="289"/>
              </a:xfrm>
            </p:grpSpPr>
            <p:grpSp>
              <p:nvGrpSpPr>
                <p:cNvPr id="21688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1690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691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1689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39" y="1421"/>
                  <a:ext cx="441" cy="14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0138"/>
                  <a:r>
                    <a:rPr lang="ru-RU" sz="800" b="1">
                      <a:solidFill>
                        <a:schemeClr val="tx1"/>
                      </a:solidFill>
                      <a:cs typeface="Times New Roman" pitchFamily="18" charset="0"/>
                    </a:rPr>
                    <a:t>СМП</a:t>
                  </a:r>
                </a:p>
              </p:txBody>
            </p:sp>
          </p:grpSp>
          <p:grpSp>
            <p:nvGrpSpPr>
              <p:cNvPr id="21678" name="Group 97"/>
              <p:cNvGrpSpPr>
                <a:grpSpLocks/>
              </p:cNvGrpSpPr>
              <p:nvPr/>
            </p:nvGrpSpPr>
            <p:grpSpPr bwMode="auto">
              <a:xfrm>
                <a:off x="-1064094" y="6567212"/>
                <a:ext cx="720000" cy="468000"/>
                <a:chOff x="-1124" y="1421"/>
                <a:chExt cx="441" cy="289"/>
              </a:xfrm>
            </p:grpSpPr>
            <p:grpSp>
              <p:nvGrpSpPr>
                <p:cNvPr id="21684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1686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687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1685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24" y="1421"/>
                  <a:ext cx="441" cy="14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0138"/>
                  <a:r>
                    <a:rPr lang="ru-RU" sz="800" b="1">
                      <a:solidFill>
                        <a:schemeClr val="tx1"/>
                      </a:solidFill>
                      <a:cs typeface="Times New Roman" pitchFamily="18" charset="0"/>
                    </a:rPr>
                    <a:t>ОМВД</a:t>
                  </a:r>
                </a:p>
              </p:txBody>
            </p:sp>
          </p:grpSp>
          <p:grpSp>
            <p:nvGrpSpPr>
              <p:cNvPr id="21679" name="Group 97"/>
              <p:cNvGrpSpPr>
                <a:grpSpLocks/>
              </p:cNvGrpSpPr>
              <p:nvPr/>
            </p:nvGrpSpPr>
            <p:grpSpPr bwMode="auto">
              <a:xfrm>
                <a:off x="-1040784" y="6352898"/>
                <a:ext cx="720000" cy="468000"/>
                <a:chOff x="-1109" y="1421"/>
                <a:chExt cx="441" cy="289"/>
              </a:xfrm>
            </p:grpSpPr>
            <p:grpSp>
              <p:nvGrpSpPr>
                <p:cNvPr id="21680" name="Group 98"/>
                <p:cNvGrpSpPr>
                  <a:grpSpLocks/>
                </p:cNvGrpSpPr>
                <p:nvPr/>
              </p:nvGrpSpPr>
              <p:grpSpPr bwMode="auto">
                <a:xfrm>
                  <a:off x="-1009" y="1444"/>
                  <a:ext cx="227" cy="266"/>
                  <a:chOff x="640" y="3395"/>
                  <a:chExt cx="294" cy="424"/>
                </a:xfrm>
              </p:grpSpPr>
              <p:sp>
                <p:nvSpPr>
                  <p:cNvPr id="21682" name="Freeform 99"/>
                  <p:cNvSpPr>
                    <a:spLocks/>
                  </p:cNvSpPr>
                  <p:nvPr/>
                </p:nvSpPr>
                <p:spPr bwMode="auto">
                  <a:xfrm>
                    <a:off x="640" y="3395"/>
                    <a:ext cx="294" cy="169"/>
                  </a:xfrm>
                  <a:custGeom>
                    <a:avLst/>
                    <a:gdLst>
                      <a:gd name="T0" fmla="*/ 0 w 432"/>
                      <a:gd name="T1" fmla="*/ 0 h 288"/>
                      <a:gd name="T2" fmla="*/ 1 w 432"/>
                      <a:gd name="T3" fmla="*/ 1 h 288"/>
                      <a:gd name="T4" fmla="*/ 1 w 432"/>
                      <a:gd name="T5" fmla="*/ 1 h 288"/>
                      <a:gd name="T6" fmla="*/ 0 w 432"/>
                      <a:gd name="T7" fmla="*/ 1 h 288"/>
                      <a:gd name="T8" fmla="*/ 0 w 432"/>
                      <a:gd name="T9" fmla="*/ 0 h 28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32"/>
                      <a:gd name="T16" fmla="*/ 0 h 288"/>
                      <a:gd name="T17" fmla="*/ 432 w 432"/>
                      <a:gd name="T18" fmla="*/ 288 h 28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32" h="288">
                        <a:moveTo>
                          <a:pt x="0" y="0"/>
                        </a:moveTo>
                        <a:lnTo>
                          <a:pt x="429" y="66"/>
                        </a:lnTo>
                        <a:lnTo>
                          <a:pt x="432" y="213"/>
                        </a:lnTo>
                        <a:lnTo>
                          <a:pt x="0" y="28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1683" name="Line 100"/>
                  <p:cNvSpPr>
                    <a:spLocks noChangeShapeType="1"/>
                  </p:cNvSpPr>
                  <p:nvPr/>
                </p:nvSpPr>
                <p:spPr bwMode="auto">
                  <a:xfrm>
                    <a:off x="640" y="3564"/>
                    <a:ext cx="0" cy="255"/>
                  </a:xfrm>
                  <a:prstGeom prst="line">
                    <a:avLst/>
                  </a:prstGeom>
                  <a:noFill/>
                  <a:ln w="19050">
                    <a:solidFill>
                      <a:srgbClr val="FF33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1681" name="Text Box 101"/>
                <p:cNvSpPr txBox="1">
                  <a:spLocks noChangeArrowheads="1"/>
                </p:cNvSpPr>
                <p:nvPr/>
              </p:nvSpPr>
              <p:spPr bwMode="auto">
                <a:xfrm>
                  <a:off x="-1109" y="1421"/>
                  <a:ext cx="441" cy="145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110216" tIns="55108" rIns="110216" bIns="55108">
                  <a:spAutoFit/>
                </a:bodyPr>
                <a:lstStyle/>
                <a:p>
                  <a:pPr algn="ctr" defTabSz="1100138"/>
                  <a:r>
                    <a:rPr lang="ru-RU" sz="800" b="1">
                      <a:solidFill>
                        <a:schemeClr val="tx1"/>
                      </a:solidFill>
                      <a:cs typeface="Times New Roman" pitchFamily="18" charset="0"/>
                    </a:rPr>
                    <a:t>ГИБДД</a:t>
                  </a:r>
                </a:p>
              </p:txBody>
            </p:sp>
          </p:grpSp>
        </p:grpSp>
        <p:grpSp>
          <p:nvGrpSpPr>
            <p:cNvPr id="21670" name="Group 97"/>
            <p:cNvGrpSpPr>
              <a:grpSpLocks/>
            </p:cNvGrpSpPr>
            <p:nvPr/>
          </p:nvGrpSpPr>
          <p:grpSpPr bwMode="auto">
            <a:xfrm>
              <a:off x="-1266025" y="6940469"/>
              <a:ext cx="1606627" cy="468001"/>
              <a:chOff x="-1117" y="1421"/>
              <a:chExt cx="441" cy="289"/>
            </a:xfrm>
          </p:grpSpPr>
          <p:grpSp>
            <p:nvGrpSpPr>
              <p:cNvPr id="21671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1673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74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72" name="Text Box 101"/>
              <p:cNvSpPr txBox="1">
                <a:spLocks noChangeArrowheads="1"/>
              </p:cNvSpPr>
              <p:nvPr/>
            </p:nvSpPr>
            <p:spPr bwMode="auto">
              <a:xfrm>
                <a:off x="-1117" y="1421"/>
                <a:ext cx="441" cy="145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0138"/>
                <a:r>
                  <a:rPr lang="ru-RU" sz="800" b="1">
                    <a:solidFill>
                      <a:schemeClr val="tx1"/>
                    </a:solidFill>
                    <a:cs typeface="Times New Roman" pitchFamily="18" charset="0"/>
                  </a:rPr>
                  <a:t>Автоколона №3</a:t>
                </a:r>
              </a:p>
            </p:txBody>
          </p:sp>
        </p:grpSp>
      </p:grpSp>
      <p:sp>
        <p:nvSpPr>
          <p:cNvPr id="21565" name="AutoShape 107"/>
          <p:cNvSpPr>
            <a:spLocks noChangeArrowheads="1"/>
          </p:cNvSpPr>
          <p:nvPr/>
        </p:nvSpPr>
        <p:spPr bwMode="auto">
          <a:xfrm>
            <a:off x="6357938" y="3852863"/>
            <a:ext cx="1744662" cy="436562"/>
          </a:xfrm>
          <a:prstGeom prst="wedgeRoundRectCallout">
            <a:avLst>
              <a:gd name="adj1" fmla="val -11306"/>
              <a:gd name="adj2" fmla="val 49116"/>
              <a:gd name="adj3" fmla="val 16667"/>
            </a:avLst>
          </a:prstGeom>
          <a:gradFill rotWithShape="1">
            <a:gsLst>
              <a:gs pos="0">
                <a:srgbClr val="CCFF33"/>
              </a:gs>
              <a:gs pos="100000">
                <a:srgbClr val="FFFF00"/>
              </a:gs>
            </a:gsLst>
            <a:lin ang="5400000" scaled="1"/>
          </a:gradFill>
          <a:ln w="9525" algn="ctr">
            <a:solidFill>
              <a:srgbClr val="FF0000"/>
            </a:solidFill>
            <a:miter lim="800000"/>
            <a:headEnd/>
            <a:tailEnd/>
          </a:ln>
        </p:spPr>
        <p:txBody>
          <a:bodyPr lIns="122104" tIns="61054" rIns="122104" bIns="61054" anchor="ctr"/>
          <a:lstStyle/>
          <a:p>
            <a:pPr algn="ctr"/>
            <a:r>
              <a:rPr lang="ru-RU" sz="1100" i="1">
                <a:solidFill>
                  <a:schemeClr val="tx1"/>
                </a:solidFill>
                <a:cs typeface="Times New Roman" pitchFamily="18" charset="0"/>
              </a:rPr>
              <a:t>Ачхой-Мартановский Муниципальный район.</a:t>
            </a:r>
          </a:p>
        </p:txBody>
      </p:sp>
      <p:sp>
        <p:nvSpPr>
          <p:cNvPr id="21566" name="AutoShape 136"/>
          <p:cNvSpPr>
            <a:spLocks noChangeArrowheads="1"/>
          </p:cNvSpPr>
          <p:nvPr/>
        </p:nvSpPr>
        <p:spPr bwMode="auto">
          <a:xfrm>
            <a:off x="5053013" y="3871913"/>
            <a:ext cx="1276350" cy="500062"/>
          </a:xfrm>
          <a:prstGeom prst="wedgeRectCallout">
            <a:avLst>
              <a:gd name="adj1" fmla="val -54931"/>
              <a:gd name="adj2" fmla="val 83421"/>
            </a:avLst>
          </a:prstGeom>
          <a:gradFill rotWithShape="1">
            <a:gsLst>
              <a:gs pos="0">
                <a:srgbClr val="00FF00"/>
              </a:gs>
              <a:gs pos="100000">
                <a:schemeClr val="folHlink"/>
              </a:gs>
            </a:gsLst>
            <a:lin ang="5400000" scaled="1"/>
          </a:gra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292" tIns="32645" rIns="65292" bIns="32645"/>
          <a:lstStyle/>
          <a:p>
            <a:pPr algn="ctr" defTabSz="911225"/>
            <a:r>
              <a:rPr lang="ru-RU" sz="800" b="1">
                <a:solidFill>
                  <a:schemeClr val="tx1"/>
                </a:solidFill>
                <a:cs typeface="Times New Roman" pitchFamily="18" charset="0"/>
              </a:rPr>
              <a:t>Глав. врач ЦРБ</a:t>
            </a:r>
          </a:p>
          <a:p>
            <a:pPr algn="ctr" defTabSz="911225"/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Чегарбиева Х.У.</a:t>
            </a:r>
          </a:p>
          <a:p>
            <a:pPr algn="ctr" defTabSz="911225"/>
            <a:r>
              <a:rPr lang="ru-RU" sz="800" b="1">
                <a:solidFill>
                  <a:schemeClr val="tx1"/>
                </a:solidFill>
                <a:cs typeface="Times New Roman" pitchFamily="18" charset="0"/>
              </a:rPr>
              <a:t>Тел.</a:t>
            </a:r>
            <a:r>
              <a:rPr lang="ru-RU" sz="800">
                <a:solidFill>
                  <a:schemeClr val="tx1"/>
                </a:solidFill>
                <a:cs typeface="Times New Roman" pitchFamily="18" charset="0"/>
              </a:rPr>
              <a:t> 8(8(928)-737-48-14</a:t>
            </a:r>
          </a:p>
          <a:p>
            <a:pPr algn="ctr" defTabSz="911225"/>
            <a:endParaRPr lang="ru-RU" sz="800" b="1">
              <a:solidFill>
                <a:schemeClr val="tx1"/>
              </a:solidFill>
              <a:cs typeface="Times New Roman" pitchFamily="18" charset="0"/>
            </a:endParaRPr>
          </a:p>
        </p:txBody>
      </p:sp>
      <p:sp>
        <p:nvSpPr>
          <p:cNvPr id="21567" name="Прямоугольник 87"/>
          <p:cNvSpPr>
            <a:spLocks noChangeArrowheads="1"/>
          </p:cNvSpPr>
          <p:nvPr/>
        </p:nvSpPr>
        <p:spPr bwMode="auto">
          <a:xfrm>
            <a:off x="10337800" y="5200650"/>
            <a:ext cx="2363788" cy="500063"/>
          </a:xfrm>
          <a:prstGeom prst="rect">
            <a:avLst/>
          </a:prstGeom>
          <a:solidFill>
            <a:srgbClr val="FFFF00"/>
          </a:solidFill>
          <a:ln w="25400" algn="ctr">
            <a:solidFill>
              <a:srgbClr val="89A4A7"/>
            </a:solidFill>
            <a:miter lim="800000"/>
            <a:headEnd/>
            <a:tailEnd/>
          </a:ln>
        </p:spPr>
        <p:txBody>
          <a:bodyPr lIns="122149" tIns="61075" rIns="122149" bIns="61075" anchor="ctr"/>
          <a:lstStyle/>
          <a:p>
            <a:pPr algn="ctr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Место дислокации ЧПСО</a:t>
            </a:r>
          </a:p>
          <a:p>
            <a:pPr algn="ctr"/>
            <a:r>
              <a:rPr lang="ru-RU" sz="1000" b="1">
                <a:solidFill>
                  <a:schemeClr val="tx1"/>
                </a:solidFill>
                <a:cs typeface="Times New Roman" pitchFamily="18" charset="0"/>
              </a:rPr>
              <a:t>г. Грозный, расстояние 54 км.</a:t>
            </a:r>
          </a:p>
        </p:txBody>
      </p:sp>
      <p:graphicFrame>
        <p:nvGraphicFramePr>
          <p:cNvPr id="179" name="Group 290"/>
          <p:cNvGraphicFramePr>
            <a:graphicFrameLocks noGrp="1"/>
          </p:cNvGraphicFramePr>
          <p:nvPr/>
        </p:nvGraphicFramePr>
        <p:xfrm>
          <a:off x="0" y="8658225"/>
          <a:ext cx="9601222" cy="990602"/>
        </p:xfrm>
        <a:graphic>
          <a:graphicData uri="http://schemas.openxmlformats.org/drawingml/2006/table">
            <a:tbl>
              <a:tblPr/>
              <a:tblGrid>
                <a:gridCol w="889372"/>
                <a:gridCol w="8711850"/>
              </a:tblGrid>
              <a:tr h="39624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Статистика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89" marR="1798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rgbClr val="FFEFD1"/>
                        </a:gs>
                        <a:gs pos="64999">
                          <a:srgbClr val="F0EBD5"/>
                        </a:gs>
                        <a:gs pos="100000">
                          <a:srgbClr val="D1C39F"/>
                        </a:gs>
                      </a:gsLst>
                      <a:lin ang="5400000" scaled="0"/>
                    </a:gra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Оценка риска возникновения ЧС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89" marR="1798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rgbClr val="FFEFD1"/>
                        </a:gs>
                        <a:gs pos="64999">
                          <a:srgbClr val="F0EBD5"/>
                        </a:gs>
                        <a:gs pos="100000">
                          <a:srgbClr val="D1C39F"/>
                        </a:gs>
                      </a:gsLst>
                      <a:lin ang="5400000" scaled="0"/>
                    </a:gradFill>
                  </a:tcPr>
                </a:tc>
              </a:tr>
              <a:tr h="19812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2008-2012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17989" marR="1798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gradFill>
                      <a:gsLst>
                        <a:gs pos="0">
                          <a:srgbClr val="FFEFD1"/>
                        </a:gs>
                        <a:gs pos="64999">
                          <a:srgbClr val="F0EBD5"/>
                        </a:gs>
                        <a:gs pos="100000">
                          <a:srgbClr val="D1C39F"/>
                        </a:gs>
                      </a:gsLst>
                      <a:lin ang="5400000" scaled="0"/>
                    </a:gra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624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 было</a:t>
                      </a:r>
                    </a:p>
                  </a:txBody>
                  <a:tcPr marL="17989" marR="1798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 территории </a:t>
                      </a:r>
                      <a:r>
                        <a:rPr kumimoji="0" lang="ru-RU" sz="12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Ачхой-Мартановского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муниципального района существует вероятность возникновения ЧС. В зону риска попадает 67,726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человек, 12708 домов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</a:t>
                      </a:r>
                    </a:p>
                  </a:txBody>
                  <a:tcPr marL="17989" marR="17989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84" name="Group 244"/>
          <p:cNvGraphicFramePr>
            <a:graphicFrameLocks noGrp="1"/>
          </p:cNvGraphicFramePr>
          <p:nvPr/>
        </p:nvGraphicFramePr>
        <p:xfrm>
          <a:off x="42861" y="7272338"/>
          <a:ext cx="6143626" cy="1271688"/>
        </p:xfrm>
        <a:graphic>
          <a:graphicData uri="http://schemas.openxmlformats.org/drawingml/2006/table">
            <a:tbl>
              <a:tblPr/>
              <a:tblGrid>
                <a:gridCol w="1015661"/>
                <a:gridCol w="1534779"/>
                <a:gridCol w="1437726"/>
                <a:gridCol w="1236850"/>
                <a:gridCol w="460434"/>
                <a:gridCol w="458176"/>
              </a:tblGrid>
              <a:tr h="170688">
                <a:tc gridSpan="6"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Характеристика лечебного учреждения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41376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Наим-ние </a:t>
                      </a:r>
                    </a:p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орг-ции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Гл.врач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Юрид. адрес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Конт. тел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коек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Кол. раб.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9124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ЦРБ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Чегарбиева Х.У.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г.п. Ачхой-Мартан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lang="ru-RU" sz="1000" b="0" dirty="0" smtClean="0">
                          <a:latin typeface="Times New Roman" pitchFamily="18" charset="0"/>
                        </a:rPr>
                        <a:t>8(928)-737-48-14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306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177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09124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Магомадова К.Р.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Самашки.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8(928)-781-41-43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1376"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ПБ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Шахгириев Ахмед Яхьяевич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С.п.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8(928)-735-98-05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146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4335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2349500" algn="l"/>
                        </a:tabLst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87263" marR="87263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90" name="Прямоугольник 189"/>
          <p:cNvSpPr>
            <a:spLocks noChangeArrowheads="1"/>
          </p:cNvSpPr>
          <p:nvPr/>
        </p:nvSpPr>
        <p:spPr bwMode="auto">
          <a:xfrm>
            <a:off x="0" y="6726238"/>
            <a:ext cx="4900613" cy="503237"/>
          </a:xfrm>
          <a:prstGeom prst="rect">
            <a:avLst/>
          </a:prstGeom>
          <a:solidFill>
            <a:srgbClr val="00B0F0"/>
          </a:solidFill>
          <a:ln w="9525" algn="ctr">
            <a:solidFill>
              <a:srgbClr val="FF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68361" tIns="34181" rIns="68361" bIns="34181"/>
          <a:lstStyle/>
          <a:p>
            <a:pPr algn="ctr" defTabSz="953859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500" dirty="0">
                <a:solidFill>
                  <a:schemeClr val="tx1"/>
                </a:solidFill>
                <a:cs typeface="Times New Roman" pitchFamily="18" charset="0"/>
              </a:rPr>
              <a:t>Резервы финансовых и материальных средств в </a:t>
            </a:r>
            <a:r>
              <a:rPr lang="ru-RU" sz="1500" dirty="0" err="1">
                <a:solidFill>
                  <a:schemeClr val="tx1"/>
                </a:solidFill>
                <a:cs typeface="Times New Roman" pitchFamily="18" charset="0"/>
              </a:rPr>
              <a:t>Ачхой-Мартановском</a:t>
            </a:r>
            <a:r>
              <a:rPr lang="ru-RU" sz="1500" dirty="0">
                <a:solidFill>
                  <a:schemeClr val="tx1"/>
                </a:solidFill>
                <a:cs typeface="Times New Roman" pitchFamily="18" charset="0"/>
              </a:rPr>
              <a:t> муниципальном  районе не созданы.</a:t>
            </a:r>
          </a:p>
        </p:txBody>
      </p:sp>
      <p:grpSp>
        <p:nvGrpSpPr>
          <p:cNvPr id="21621" name="Группа 193"/>
          <p:cNvGrpSpPr>
            <a:grpSpLocks/>
          </p:cNvGrpSpPr>
          <p:nvPr/>
        </p:nvGrpSpPr>
        <p:grpSpPr bwMode="auto">
          <a:xfrm>
            <a:off x="9437688" y="5715000"/>
            <a:ext cx="3363912" cy="3881438"/>
            <a:chOff x="6741206" y="4082141"/>
            <a:chExt cx="2402794" cy="2772045"/>
          </a:xfrm>
        </p:grpSpPr>
        <p:grpSp>
          <p:nvGrpSpPr>
            <p:cNvPr id="21627" name="Group 97"/>
            <p:cNvGrpSpPr>
              <a:grpSpLocks/>
            </p:cNvGrpSpPr>
            <p:nvPr/>
          </p:nvGrpSpPr>
          <p:grpSpPr bwMode="auto">
            <a:xfrm>
              <a:off x="6741206" y="6519418"/>
              <a:ext cx="642937" cy="311366"/>
              <a:chOff x="-1133" y="1392"/>
              <a:chExt cx="441" cy="318"/>
            </a:xfrm>
          </p:grpSpPr>
          <p:grpSp>
            <p:nvGrpSpPr>
              <p:cNvPr id="21665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1667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68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66" name="Text Box 101"/>
              <p:cNvSpPr txBox="1">
                <a:spLocks noChangeArrowheads="1"/>
              </p:cNvSpPr>
              <p:nvPr/>
            </p:nvSpPr>
            <p:spPr bwMode="auto">
              <a:xfrm>
                <a:off x="-1133" y="1392"/>
                <a:ext cx="441" cy="193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100138"/>
                <a:r>
                  <a:rPr lang="ru-RU" sz="1000" b="1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grpSp>
          <p:nvGrpSpPr>
            <p:cNvPr id="21628" name="Группа 178"/>
            <p:cNvGrpSpPr>
              <a:grpSpLocks/>
            </p:cNvGrpSpPr>
            <p:nvPr/>
          </p:nvGrpSpPr>
          <p:grpSpPr bwMode="auto">
            <a:xfrm>
              <a:off x="6868206" y="4082141"/>
              <a:ext cx="2275794" cy="2771320"/>
              <a:chOff x="9615595" y="5715000"/>
              <a:chExt cx="3186005" cy="3879850"/>
            </a:xfrm>
          </p:grpSpPr>
          <p:sp>
            <p:nvSpPr>
              <p:cNvPr id="2" name="Rectangle 4"/>
              <p:cNvSpPr>
                <a:spLocks noChangeArrowheads="1"/>
              </p:cNvSpPr>
              <p:nvPr/>
            </p:nvSpPr>
            <p:spPr bwMode="auto">
              <a:xfrm>
                <a:off x="9615595" y="5800712"/>
                <a:ext cx="3186005" cy="379356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 wrap="none" lIns="121983" tIns="60995" rIns="121983" bIns="60995" anchor="ctr"/>
              <a:lstStyle/>
              <a:p>
                <a:pPr defTabSz="1218907">
                  <a:defRPr/>
                </a:pPr>
                <a:endParaRPr lang="ru-RU" dirty="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1637" name="Text Box 5"/>
              <p:cNvSpPr txBox="1">
                <a:spLocks noChangeArrowheads="1"/>
              </p:cNvSpPr>
              <p:nvPr/>
            </p:nvSpPr>
            <p:spPr bwMode="auto">
              <a:xfrm>
                <a:off x="9852179" y="5715000"/>
                <a:ext cx="2620859" cy="37235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70605" tIns="85315" rIns="170605" bIns="85315">
                <a:spAutoFit/>
              </a:bodyPr>
              <a:lstStyle/>
              <a:p>
                <a:pPr algn="ctr" defTabSz="1708150">
                  <a:spcBef>
                    <a:spcPct val="50000"/>
                  </a:spcBef>
                </a:pPr>
                <a:r>
                  <a:rPr lang="ru-RU" sz="1300" b="1">
                    <a:solidFill>
                      <a:schemeClr val="tx1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  <p:grpSp>
            <p:nvGrpSpPr>
              <p:cNvPr id="21638" name="Group 212"/>
              <p:cNvGrpSpPr>
                <a:grpSpLocks/>
              </p:cNvGrpSpPr>
              <p:nvPr/>
            </p:nvGrpSpPr>
            <p:grpSpPr bwMode="auto">
              <a:xfrm>
                <a:off x="9758476" y="8931300"/>
                <a:ext cx="500044" cy="12702"/>
                <a:chOff x="4455" y="3099"/>
                <a:chExt cx="225" cy="6"/>
              </a:xfrm>
            </p:grpSpPr>
            <p:cxnSp>
              <p:nvCxnSpPr>
                <p:cNvPr id="153" name="Прямая соединительная линия 152"/>
                <p:cNvCxnSpPr/>
                <p:nvPr/>
              </p:nvCxnSpPr>
              <p:spPr>
                <a:xfrm>
                  <a:off x="4455" y="3104"/>
                  <a:ext cx="225" cy="1"/>
                </a:xfrm>
                <a:prstGeom prst="line">
                  <a:avLst/>
                </a:prstGeom>
                <a:ln w="50800">
                  <a:solidFill>
                    <a:srgbClr val="FFCC66"/>
                  </a:solidFill>
                  <a:prstDash val="soli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Прямая соединительная линия 153"/>
                <p:cNvCxnSpPr/>
                <p:nvPr/>
              </p:nvCxnSpPr>
              <p:spPr>
                <a:xfrm>
                  <a:off x="4524" y="3099"/>
                  <a:ext cx="89" cy="1"/>
                </a:xfrm>
                <a:prstGeom prst="line">
                  <a:avLst/>
                </a:prstGeom>
                <a:ln w="25400">
                  <a:solidFill>
                    <a:srgbClr val="C000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21639" name="Text Box 352"/>
              <p:cNvSpPr txBox="1">
                <a:spLocks noChangeArrowheads="1"/>
              </p:cNvSpPr>
              <p:nvPr/>
            </p:nvSpPr>
            <p:spPr bwMode="auto">
              <a:xfrm>
                <a:off x="10776072" y="8837642"/>
                <a:ext cx="1982712" cy="277116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2027" tIns="61018" rIns="122027" bIns="61018">
                <a:spAutoFit/>
              </a:bodyPr>
              <a:lstStyle/>
              <a:p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границы гарнизона</a:t>
                </a:r>
              </a:p>
            </p:txBody>
          </p:sp>
          <p:grpSp>
            <p:nvGrpSpPr>
              <p:cNvPr id="21640" name="Group 298"/>
              <p:cNvGrpSpPr>
                <a:grpSpLocks/>
              </p:cNvGrpSpPr>
              <p:nvPr/>
            </p:nvGrpSpPr>
            <p:grpSpPr bwMode="auto">
              <a:xfrm>
                <a:off x="9753972" y="8477687"/>
                <a:ext cx="575985" cy="252000"/>
                <a:chOff x="2290" y="3991"/>
                <a:chExt cx="817" cy="270"/>
              </a:xfrm>
            </p:grpSpPr>
            <p:sp>
              <p:nvSpPr>
                <p:cNvPr id="21653" name="Rectangle 299"/>
                <p:cNvSpPr>
                  <a:spLocks noChangeArrowheads="1"/>
                </p:cNvSpPr>
                <p:nvPr/>
              </p:nvSpPr>
              <p:spPr bwMode="auto">
                <a:xfrm>
                  <a:off x="2702" y="3991"/>
                  <a:ext cx="405" cy="270"/>
                </a:xfrm>
                <a:prstGeom prst="rect">
                  <a:avLst/>
                </a:prstGeom>
                <a:solidFill>
                  <a:srgbClr val="FFFF99"/>
                </a:solidFill>
                <a:ln w="25400">
                  <a:noFill/>
                  <a:miter lim="800000"/>
                  <a:headEnd/>
                  <a:tailEnd/>
                </a:ln>
              </p:spPr>
              <p:txBody>
                <a:bodyPr lIns="16565" tIns="16565" rIns="16565" bIns="16565"/>
                <a:lstStyle/>
                <a:p>
                  <a:pPr defTabSz="1592263"/>
                  <a:r>
                    <a:rPr lang="ru-RU" sz="800" b="1" u="sng">
                      <a:solidFill>
                        <a:schemeClr val="tx1"/>
                      </a:solidFill>
                      <a:cs typeface="Times New Roman" pitchFamily="18" charset="0"/>
                    </a:rPr>
                    <a:t>ЦРБ</a:t>
                  </a:r>
                </a:p>
                <a:p>
                  <a:pPr defTabSz="1592263"/>
                  <a:r>
                    <a:rPr lang="ru-RU" sz="800" b="1">
                      <a:solidFill>
                        <a:schemeClr val="tx1"/>
                      </a:solidFill>
                      <a:cs typeface="Times New Roman" pitchFamily="18" charset="0"/>
                    </a:rPr>
                    <a:t>306</a:t>
                  </a:r>
                  <a:endParaRPr lang="ru-RU" sz="800">
                    <a:solidFill>
                      <a:schemeClr val="tx1"/>
                    </a:solidFill>
                    <a:cs typeface="Times New Roman" pitchFamily="18" charset="0"/>
                  </a:endParaRPr>
                </a:p>
              </p:txBody>
            </p:sp>
            <p:grpSp>
              <p:nvGrpSpPr>
                <p:cNvPr id="21654" name="Group 300"/>
                <p:cNvGrpSpPr>
                  <a:grpSpLocks/>
                </p:cNvGrpSpPr>
                <p:nvPr/>
              </p:nvGrpSpPr>
              <p:grpSpPr bwMode="auto">
                <a:xfrm>
                  <a:off x="2290" y="4020"/>
                  <a:ext cx="545" cy="211"/>
                  <a:chOff x="3288" y="3929"/>
                  <a:chExt cx="479" cy="211"/>
                </a:xfrm>
              </p:grpSpPr>
              <p:grpSp>
                <p:nvGrpSpPr>
                  <p:cNvPr id="21655" name="Group 301"/>
                  <p:cNvGrpSpPr>
                    <a:grpSpLocks/>
                  </p:cNvGrpSpPr>
                  <p:nvPr/>
                </p:nvGrpSpPr>
                <p:grpSpPr bwMode="auto">
                  <a:xfrm>
                    <a:off x="3288" y="3929"/>
                    <a:ext cx="317" cy="211"/>
                    <a:chOff x="0" y="1"/>
                    <a:chExt cx="20000" cy="19999"/>
                  </a:xfrm>
                </p:grpSpPr>
                <p:sp>
                  <p:nvSpPr>
                    <p:cNvPr id="21657" name="Rectangle 302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0" y="7756"/>
                      <a:ext cx="20000" cy="12244"/>
                    </a:xfrm>
                    <a:prstGeom prst="rect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19271" tIns="59636" rIns="119271" bIns="59636"/>
                    <a:lstStyle/>
                    <a:p>
                      <a:pPr defTabSz="1592263"/>
                      <a:endParaRPr lang="ru-RU" sz="3100">
                        <a:solidFill>
                          <a:schemeClr val="tx1"/>
                        </a:solidFill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21658" name="Line 303"/>
                    <p:cNvSpPr>
                      <a:spLocks noChangeShapeType="1"/>
                    </p:cNvSpPr>
                    <p:nvPr/>
                  </p:nvSpPr>
                  <p:spPr bwMode="auto">
                    <a:xfrm flipV="1">
                      <a:off x="161" y="1"/>
                      <a:ext cx="10170" cy="7779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sp>
                  <p:nvSpPr>
                    <p:cNvPr id="21659" name="Line 304"/>
                    <p:cNvSpPr>
                      <a:spLocks noChangeShapeType="1"/>
                    </p:cNvSpPr>
                    <p:nvPr/>
                  </p:nvSpPr>
                  <p:spPr bwMode="auto">
                    <a:xfrm>
                      <a:off x="10475" y="1"/>
                      <a:ext cx="9364" cy="7309"/>
                    </a:xfrm>
                    <a:prstGeom prst="line">
                      <a:avLst/>
                    </a:prstGeom>
                    <a:noFill/>
                    <a:ln w="25400">
                      <a:solidFill>
                        <a:srgbClr val="FF0000"/>
                      </a:solidFill>
                      <a:round/>
                      <a:headEnd type="none" w="sm" len="sm"/>
                      <a:tailEnd type="none" w="sm" len="sm"/>
                    </a:ln>
                  </p:spPr>
                  <p:txBody>
                    <a:bodyPr/>
                    <a:lstStyle/>
                    <a:p>
                      <a:endParaRPr lang="ru-RU"/>
                    </a:p>
                  </p:txBody>
                </p:sp>
                <p:grpSp>
                  <p:nvGrpSpPr>
                    <p:cNvPr id="21660" name="Group 305"/>
                    <p:cNvGrpSpPr>
                      <a:grpSpLocks/>
                    </p:cNvGrpSpPr>
                    <p:nvPr/>
                  </p:nvGrpSpPr>
                  <p:grpSpPr bwMode="auto">
                    <a:xfrm>
                      <a:off x="8961" y="3009"/>
                      <a:ext cx="2336" cy="3408"/>
                      <a:chOff x="-1" y="0"/>
                      <a:chExt cx="20002" cy="20000"/>
                    </a:xfrm>
                  </p:grpSpPr>
                  <p:sp>
                    <p:nvSpPr>
                      <p:cNvPr id="21661" name="Line 306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9649" y="0"/>
                        <a:ext cx="137" cy="2000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  <p:sp>
                    <p:nvSpPr>
                      <p:cNvPr id="21662" name="Line 307"/>
                      <p:cNvSpPr>
                        <a:spLocks noChangeShapeType="1"/>
                      </p:cNvSpPr>
                      <p:nvPr/>
                    </p:nvSpPr>
                    <p:spPr bwMode="auto">
                      <a:xfrm>
                        <a:off x="-1" y="11585"/>
                        <a:ext cx="20002" cy="140"/>
                      </a:xfrm>
                      <a:prstGeom prst="line">
                        <a:avLst/>
                      </a:prstGeom>
                      <a:noFill/>
                      <a:ln w="25400">
                        <a:solidFill>
                          <a:srgbClr val="FF0000"/>
                        </a:solidFill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/>
                      <a:lstStyle/>
                      <a:p>
                        <a:endParaRPr lang="ru-RU"/>
                      </a:p>
                    </p:txBody>
                  </p:sp>
                </p:grpSp>
              </p:grpSp>
              <p:sp>
                <p:nvSpPr>
                  <p:cNvPr id="21656" name="Line 308"/>
                  <p:cNvSpPr>
                    <a:spLocks noChangeShapeType="1"/>
                  </p:cNvSpPr>
                  <p:nvPr/>
                </p:nvSpPr>
                <p:spPr bwMode="auto">
                  <a:xfrm>
                    <a:off x="3669" y="4064"/>
                    <a:ext cx="98" cy="1"/>
                  </a:xfrm>
                  <a:prstGeom prst="line">
                    <a:avLst/>
                  </a:prstGeom>
                  <a:noFill/>
                  <a:ln w="25400">
                    <a:noFill/>
                    <a:round/>
                    <a:headEnd type="none" w="sm" len="sm"/>
                    <a:tailEnd type="none" w="sm" len="sm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aphicFrame>
            <p:nvGraphicFramePr>
              <p:cNvPr id="21508" name="Object 181"/>
              <p:cNvGraphicFramePr>
                <a:graphicFrameLocks noChangeAspect="1"/>
              </p:cNvGraphicFramePr>
              <p:nvPr/>
            </p:nvGraphicFramePr>
            <p:xfrm>
              <a:off x="9756219" y="8028101"/>
              <a:ext cx="287992" cy="272958"/>
            </p:xfrm>
            <a:graphic>
              <a:graphicData uri="http://schemas.openxmlformats.org/presentationml/2006/ole">
                <p:oleObj spid="_x0000_s21508" name="Clip" r:id="rId7" imgW="568824" imgH="706443" progId="">
                  <p:embed/>
                </p:oleObj>
              </a:graphicData>
            </a:graphic>
          </p:graphicFrame>
          <p:sp>
            <p:nvSpPr>
              <p:cNvPr id="21641" name="Прямоугольник 101"/>
              <p:cNvSpPr>
                <a:spLocks noChangeArrowheads="1"/>
              </p:cNvSpPr>
              <p:nvPr/>
            </p:nvSpPr>
            <p:spPr bwMode="auto">
              <a:xfrm>
                <a:off x="9928697" y="7914314"/>
                <a:ext cx="2865363" cy="46190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2161" tIns="61081" rIns="122161" bIns="61081">
                <a:spAutoFit/>
              </a:bodyPr>
              <a:lstStyle/>
              <a:p>
                <a:pPr algn="ctr" defTabSz="1217613" eaLnBrk="0" hangingPunct="0">
                  <a:spcBef>
                    <a:spcPct val="20000"/>
                  </a:spcBef>
                </a:pPr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Силы и средства,  привлекаемые</a:t>
                </a:r>
              </a:p>
              <a:p>
                <a:pPr algn="ctr" defTabSz="1217613" eaLnBrk="0" hangingPunct="0">
                  <a:spcBef>
                    <a:spcPct val="20000"/>
                  </a:spcBef>
                </a:pPr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  к ликвидации и эвакуации</a:t>
                </a:r>
              </a:p>
            </p:txBody>
          </p:sp>
          <p:sp>
            <p:nvSpPr>
              <p:cNvPr id="21642" name="Text Box 438"/>
              <p:cNvSpPr txBox="1">
                <a:spLocks noChangeArrowheads="1"/>
              </p:cNvSpPr>
              <p:nvPr/>
            </p:nvSpPr>
            <p:spPr bwMode="auto">
              <a:xfrm>
                <a:off x="10329929" y="7409739"/>
                <a:ext cx="2285982" cy="47257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63201" tIns="81601" rIns="163201" bIns="81601">
                <a:spAutoFit/>
              </a:bodyPr>
              <a:lstStyle/>
              <a:p>
                <a:pPr algn="ctr" defTabSz="1855788">
                  <a:spcBef>
                    <a:spcPct val="50000"/>
                  </a:spcBef>
                </a:pPr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начальник гарнизона пожарной охраны</a:t>
                </a:r>
              </a:p>
            </p:txBody>
          </p:sp>
          <p:grpSp>
            <p:nvGrpSpPr>
              <p:cNvPr id="21643" name="Group 439"/>
              <p:cNvGrpSpPr>
                <a:grpSpLocks/>
              </p:cNvGrpSpPr>
              <p:nvPr/>
            </p:nvGrpSpPr>
            <p:grpSpPr bwMode="auto">
              <a:xfrm>
                <a:off x="9687031" y="7547030"/>
                <a:ext cx="431988" cy="468276"/>
                <a:chOff x="13" y="3835"/>
                <a:chExt cx="284" cy="284"/>
              </a:xfrm>
            </p:grpSpPr>
            <p:graphicFrame>
              <p:nvGraphicFramePr>
                <p:cNvPr id="21509" name="Object 167"/>
                <p:cNvGraphicFramePr>
                  <a:graphicFrameLocks noChangeAspect="1"/>
                </p:cNvGraphicFramePr>
                <p:nvPr/>
              </p:nvGraphicFramePr>
              <p:xfrm>
                <a:off x="81" y="3892"/>
                <a:ext cx="191" cy="227"/>
              </p:xfrm>
              <a:graphic>
                <a:graphicData uri="http://schemas.openxmlformats.org/presentationml/2006/ole">
                  <p:oleObj spid="_x0000_s21509" name="Clip" r:id="rId8" imgW="590231" imgH="703385" progId="">
                    <p:embed/>
                  </p:oleObj>
                </a:graphicData>
              </a:graphic>
            </p:graphicFrame>
            <p:sp>
              <p:nvSpPr>
                <p:cNvPr id="21652" name="Text Box 441"/>
                <p:cNvSpPr txBox="1">
                  <a:spLocks noChangeArrowheads="1"/>
                </p:cNvSpPr>
                <p:nvPr/>
              </p:nvSpPr>
              <p:spPr bwMode="auto">
                <a:xfrm>
                  <a:off x="13" y="3835"/>
                  <a:ext cx="284" cy="196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lIns="91393" tIns="45697" rIns="91393" bIns="45697">
                  <a:spAutoFit/>
                </a:bodyPr>
                <a:lstStyle/>
                <a:p>
                  <a:pPr algn="ctr" defTabSz="1855788">
                    <a:spcBef>
                      <a:spcPct val="50000"/>
                    </a:spcBef>
                  </a:pPr>
                  <a:r>
                    <a:rPr lang="ru-RU" sz="1500">
                      <a:solidFill>
                        <a:schemeClr val="tx1"/>
                      </a:solidFill>
                      <a:cs typeface="Times New Roman" pitchFamily="18" charset="0"/>
                    </a:rPr>
                    <a:t>нг</a:t>
                  </a:r>
                </a:p>
              </p:txBody>
            </p:sp>
          </p:grpSp>
          <p:sp>
            <p:nvSpPr>
              <p:cNvPr id="21644" name="TextBox 76"/>
              <p:cNvSpPr txBox="1">
                <a:spLocks noChangeArrowheads="1"/>
              </p:cNvSpPr>
              <p:nvPr/>
            </p:nvSpPr>
            <p:spPr bwMode="auto">
              <a:xfrm>
                <a:off x="9950156" y="7042162"/>
                <a:ext cx="2844722" cy="431089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2118" tIns="61060" rIns="122118" bIns="61060">
                <a:spAutoFit/>
              </a:bodyPr>
              <a:lstStyle/>
              <a:p>
                <a:pPr algn="ctr" defTabSz="1217613"/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Местность способная принять вертолет без</a:t>
                </a:r>
              </a:p>
              <a:p>
                <a:pPr algn="ctr" defTabSz="1217613"/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 предварительной подготовки</a:t>
                </a:r>
              </a:p>
            </p:txBody>
          </p:sp>
          <p:sp>
            <p:nvSpPr>
              <p:cNvPr id="21645" name="Text Box 69"/>
              <p:cNvSpPr txBox="1">
                <a:spLocks noChangeArrowheads="1"/>
              </p:cNvSpPr>
              <p:nvPr/>
            </p:nvSpPr>
            <p:spPr bwMode="auto">
              <a:xfrm>
                <a:off x="10283867" y="8380896"/>
                <a:ext cx="2403419" cy="430112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21065" tIns="60576" rIns="121065" bIns="60576">
                <a:spAutoFit/>
              </a:bodyPr>
              <a:lstStyle/>
              <a:p>
                <a:pPr algn="ctr" defTabSz="1217613">
                  <a:spcBef>
                    <a:spcPct val="50000"/>
                  </a:spcBef>
                </a:pPr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-районная (городская  больница) с ук.номера и кол. коек</a:t>
                </a:r>
              </a:p>
            </p:txBody>
          </p:sp>
          <p:sp>
            <p:nvSpPr>
              <p:cNvPr id="21646" name="Text Box 384"/>
              <p:cNvSpPr txBox="1">
                <a:spLocks noChangeArrowheads="1"/>
              </p:cNvSpPr>
              <p:nvPr/>
            </p:nvSpPr>
            <p:spPr bwMode="auto">
              <a:xfrm>
                <a:off x="10023112" y="9151309"/>
                <a:ext cx="2778488" cy="411017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63201" tIns="81601" rIns="163201" bIns="81601">
                <a:spAutoFit/>
              </a:bodyPr>
              <a:lstStyle/>
              <a:p>
                <a:pPr algn="ctr" defTabSz="1855788">
                  <a:lnSpc>
                    <a:spcPct val="80000"/>
                  </a:lnSpc>
                </a:pPr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федеральная противопожарная служба </a:t>
                </a:r>
              </a:p>
              <a:p>
                <a:pPr algn="ctr" defTabSz="1855788">
                  <a:lnSpc>
                    <a:spcPct val="80000"/>
                  </a:lnSpc>
                </a:pPr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МЧС России</a:t>
                </a:r>
              </a:p>
            </p:txBody>
          </p:sp>
          <p:cxnSp>
            <p:nvCxnSpPr>
              <p:cNvPr id="21647" name="Прямая со стрелкой 263"/>
              <p:cNvCxnSpPr>
                <a:cxnSpLocks noChangeShapeType="1"/>
              </p:cNvCxnSpPr>
              <p:nvPr/>
            </p:nvCxnSpPr>
            <p:spPr bwMode="auto">
              <a:xfrm>
                <a:off x="9843693" y="6941804"/>
                <a:ext cx="414827" cy="1930"/>
              </a:xfrm>
              <a:prstGeom prst="straightConnector1">
                <a:avLst/>
              </a:prstGeom>
              <a:noFill/>
              <a:ln w="31750" algn="ctr">
                <a:solidFill>
                  <a:srgbClr val="00B050"/>
                </a:solidFill>
                <a:prstDash val="sysDash"/>
                <a:round/>
                <a:headEnd/>
                <a:tailEnd type="arrow" w="med" len="med"/>
              </a:ln>
            </p:spPr>
          </p:cxnSp>
          <p:sp>
            <p:nvSpPr>
              <p:cNvPr id="21648" name="TextBox 264"/>
              <p:cNvSpPr txBox="1">
                <a:spLocks noChangeArrowheads="1"/>
              </p:cNvSpPr>
              <p:nvPr/>
            </p:nvSpPr>
            <p:spPr bwMode="auto">
              <a:xfrm>
                <a:off x="10458734" y="6753588"/>
                <a:ext cx="1332260" cy="246171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wrap="none" lIns="91385" tIns="45695" rIns="91385" bIns="45695">
                <a:spAutoFit/>
              </a:bodyPr>
              <a:lstStyle/>
              <a:p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Маршрут  эвакуации</a:t>
                </a:r>
              </a:p>
            </p:txBody>
          </p:sp>
          <p:sp>
            <p:nvSpPr>
              <p:cNvPr id="21649" name="Text Box 451"/>
              <p:cNvSpPr txBox="1">
                <a:spLocks noChangeArrowheads="1"/>
              </p:cNvSpPr>
              <p:nvPr/>
            </p:nvSpPr>
            <p:spPr bwMode="auto">
              <a:xfrm>
                <a:off x="10334734" y="6308735"/>
                <a:ext cx="1838370" cy="431107"/>
              </a:xfrm>
              <a:prstGeom prst="rect">
                <a:avLst/>
              </a:prstGeom>
              <a:noFill/>
              <a:ln w="34925" algn="ctr">
                <a:noFill/>
                <a:prstDash val="dash"/>
                <a:miter lim="800000"/>
                <a:headEnd/>
                <a:tailEnd/>
              </a:ln>
            </p:spPr>
            <p:txBody>
              <a:bodyPr wrap="none" lIns="122132" tIns="61069" rIns="122132" bIns="61069">
                <a:spAutoFit/>
              </a:bodyPr>
              <a:lstStyle/>
              <a:p>
                <a:pPr algn="ctr"/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Места размещения</a:t>
                </a:r>
              </a:p>
              <a:p>
                <a:pPr algn="ctr"/>
                <a:r>
                  <a:rPr lang="ru-RU" sz="1000">
                    <a:solidFill>
                      <a:schemeClr val="tx1"/>
                    </a:solidFill>
                    <a:cs typeface="Times New Roman" pitchFamily="18" charset="0"/>
                  </a:rPr>
                  <a:t> эвакуированного  населения</a:t>
                </a:r>
              </a:p>
            </p:txBody>
          </p:sp>
          <p:sp>
            <p:nvSpPr>
              <p:cNvPr id="21650" name="Oval 452"/>
              <p:cNvSpPr>
                <a:spLocks noChangeArrowheads="1"/>
              </p:cNvSpPr>
              <p:nvPr/>
            </p:nvSpPr>
            <p:spPr bwMode="auto">
              <a:xfrm>
                <a:off x="9970528" y="6441419"/>
                <a:ext cx="287992" cy="288000"/>
              </a:xfrm>
              <a:prstGeom prst="ellipse">
                <a:avLst/>
              </a:prstGeom>
              <a:solidFill>
                <a:srgbClr val="00FF00">
                  <a:alpha val="67842"/>
                </a:srgbClr>
              </a:solidFill>
              <a:ln w="19050" algn="ctr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2147" tIns="61076" rIns="122147" bIns="61076" anchor="ctr"/>
              <a:lstStyle/>
              <a:p>
                <a:pPr algn="ctr"/>
                <a:endParaRPr lang="ru-RU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21651" name="Oval 292"/>
              <p:cNvSpPr>
                <a:spLocks noChangeArrowheads="1"/>
              </p:cNvSpPr>
              <p:nvPr/>
            </p:nvSpPr>
            <p:spPr bwMode="auto">
              <a:xfrm>
                <a:off x="9756781" y="7086610"/>
                <a:ext cx="215994" cy="216000"/>
              </a:xfrm>
              <a:prstGeom prst="ellips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lIns="127634" tIns="63826" rIns="127634" bIns="63826" anchor="ctr"/>
              <a:lstStyle/>
              <a:p>
                <a:pPr algn="ctr" defTabSz="1703388"/>
                <a:r>
                  <a:rPr lang="ru-RU" sz="1300" b="1">
                    <a:solidFill>
                      <a:schemeClr val="tx1"/>
                    </a:solidFill>
                    <a:cs typeface="Times New Roman" pitchFamily="18" charset="0"/>
                  </a:rPr>
                  <a:t>Т</a:t>
                </a:r>
                <a:endParaRPr lang="ru-RU" sz="1300">
                  <a:solidFill>
                    <a:schemeClr val="tx1"/>
                  </a:solidFill>
                  <a:cs typeface="Times New Roman" pitchFamily="18" charset="0"/>
                </a:endParaRPr>
              </a:p>
            </p:txBody>
          </p:sp>
        </p:grpSp>
        <p:grpSp>
          <p:nvGrpSpPr>
            <p:cNvPr id="21629" name="Group 97"/>
            <p:cNvGrpSpPr>
              <a:grpSpLocks/>
            </p:cNvGrpSpPr>
            <p:nvPr/>
          </p:nvGrpSpPr>
          <p:grpSpPr bwMode="auto">
            <a:xfrm>
              <a:off x="6858016" y="6439846"/>
              <a:ext cx="528671" cy="414340"/>
              <a:chOff x="-1121" y="1421"/>
              <a:chExt cx="441" cy="289"/>
            </a:xfrm>
          </p:grpSpPr>
          <p:grpSp>
            <p:nvGrpSpPr>
              <p:cNvPr id="21632" name="Group 98"/>
              <p:cNvGrpSpPr>
                <a:grpSpLocks/>
              </p:cNvGrpSpPr>
              <p:nvPr/>
            </p:nvGrpSpPr>
            <p:grpSpPr bwMode="auto">
              <a:xfrm>
                <a:off x="-1009" y="1444"/>
                <a:ext cx="227" cy="266"/>
                <a:chOff x="640" y="3395"/>
                <a:chExt cx="294" cy="424"/>
              </a:xfrm>
            </p:grpSpPr>
            <p:sp>
              <p:nvSpPr>
                <p:cNvPr id="21634" name="Freeform 99"/>
                <p:cNvSpPr>
                  <a:spLocks/>
                </p:cNvSpPr>
                <p:nvPr/>
              </p:nvSpPr>
              <p:spPr bwMode="auto">
                <a:xfrm>
                  <a:off x="640" y="3395"/>
                  <a:ext cx="294" cy="169"/>
                </a:xfrm>
                <a:custGeom>
                  <a:avLst/>
                  <a:gdLst>
                    <a:gd name="T0" fmla="*/ 0 w 432"/>
                    <a:gd name="T1" fmla="*/ 0 h 288"/>
                    <a:gd name="T2" fmla="*/ 1 w 432"/>
                    <a:gd name="T3" fmla="*/ 1 h 288"/>
                    <a:gd name="T4" fmla="*/ 1 w 432"/>
                    <a:gd name="T5" fmla="*/ 1 h 288"/>
                    <a:gd name="T6" fmla="*/ 0 w 432"/>
                    <a:gd name="T7" fmla="*/ 1 h 288"/>
                    <a:gd name="T8" fmla="*/ 0 w 432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432"/>
                    <a:gd name="T16" fmla="*/ 0 h 288"/>
                    <a:gd name="T17" fmla="*/ 432 w 432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432" h="288">
                      <a:moveTo>
                        <a:pt x="0" y="0"/>
                      </a:moveTo>
                      <a:lnTo>
                        <a:pt x="429" y="66"/>
                      </a:lnTo>
                      <a:lnTo>
                        <a:pt x="432" y="213"/>
                      </a:lnTo>
                      <a:lnTo>
                        <a:pt x="0" y="2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1635" name="Line 100"/>
                <p:cNvSpPr>
                  <a:spLocks noChangeShapeType="1"/>
                </p:cNvSpPr>
                <p:nvPr/>
              </p:nvSpPr>
              <p:spPr bwMode="auto">
                <a:xfrm>
                  <a:off x="640" y="3564"/>
                  <a:ext cx="0" cy="255"/>
                </a:xfrm>
                <a:prstGeom prst="line">
                  <a:avLst/>
                </a:prstGeom>
                <a:noFill/>
                <a:ln w="19050">
                  <a:solidFill>
                    <a:srgbClr val="FF33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1633" name="Text Box 101"/>
              <p:cNvSpPr txBox="1">
                <a:spLocks noChangeArrowheads="1"/>
              </p:cNvSpPr>
              <p:nvPr/>
            </p:nvSpPr>
            <p:spPr bwMode="auto">
              <a:xfrm>
                <a:off x="-1121" y="1421"/>
                <a:ext cx="441" cy="14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lIns="110216" tIns="55108" rIns="110216" bIns="55108">
                <a:spAutoFit/>
              </a:bodyPr>
              <a:lstStyle/>
              <a:p>
                <a:pPr algn="ctr" defTabSz="1541463"/>
                <a:r>
                  <a:rPr lang="ru-RU" sz="1100" b="1">
                    <a:solidFill>
                      <a:schemeClr val="tx1"/>
                    </a:solidFill>
                    <a:cs typeface="Times New Roman" pitchFamily="18" charset="0"/>
                  </a:rPr>
                  <a:t>ПЧ-7</a:t>
                </a:r>
              </a:p>
            </p:txBody>
          </p:sp>
        </p:grpSp>
        <p:sp>
          <p:nvSpPr>
            <p:cNvPr id="21630" name="Oval 3"/>
            <p:cNvSpPr>
              <a:spLocks noChangeArrowheads="1"/>
            </p:cNvSpPr>
            <p:nvPr/>
          </p:nvSpPr>
          <p:spPr bwMode="auto">
            <a:xfrm>
              <a:off x="7013594" y="4383095"/>
              <a:ext cx="344488" cy="117475"/>
            </a:xfrm>
            <a:prstGeom prst="ellipse">
              <a:avLst/>
            </a:prstGeom>
            <a:solidFill>
              <a:srgbClr val="FF0000">
                <a:alpha val="45882"/>
              </a:srgbClr>
            </a:solidFill>
            <a:ln w="15875">
              <a:solidFill>
                <a:srgbClr val="00B050"/>
              </a:solidFill>
              <a:round/>
              <a:headEnd/>
              <a:tailEnd/>
            </a:ln>
          </p:spPr>
          <p:txBody>
            <a:bodyPr wrap="none" lIns="91336" tIns="45670" rIns="91336" bIns="45670" anchor="ctr"/>
            <a:lstStyle/>
            <a:p>
              <a:pPr defTabSz="1274763"/>
              <a:endParaRPr lang="ru-RU" sz="800">
                <a:solidFill>
                  <a:schemeClr val="tx1"/>
                </a:solidFill>
              </a:endParaRPr>
            </a:p>
          </p:txBody>
        </p:sp>
        <p:sp>
          <p:nvSpPr>
            <p:cNvPr id="21631" name="Text Box 451"/>
            <p:cNvSpPr txBox="1">
              <a:spLocks noChangeArrowheads="1"/>
            </p:cNvSpPr>
            <p:nvPr/>
          </p:nvSpPr>
          <p:spPr bwMode="auto">
            <a:xfrm>
              <a:off x="7711718" y="4327200"/>
              <a:ext cx="501359" cy="198014"/>
            </a:xfrm>
            <a:prstGeom prst="rect">
              <a:avLst/>
            </a:prstGeom>
            <a:noFill/>
            <a:ln w="34925" algn="ctr">
              <a:noFill/>
              <a:prstDash val="dash"/>
              <a:miter lim="800000"/>
              <a:headEnd/>
              <a:tailEnd/>
            </a:ln>
          </p:spPr>
          <p:txBody>
            <a:bodyPr wrap="none" lIns="122132" tIns="61069" rIns="122132" bIns="61069">
              <a:spAutoFit/>
            </a:bodyPr>
            <a:lstStyle/>
            <a:p>
              <a:pPr algn="ctr"/>
              <a:r>
                <a:rPr lang="ru-RU" sz="1000">
                  <a:solidFill>
                    <a:schemeClr val="tx1"/>
                  </a:solidFill>
                  <a:cs typeface="Times New Roman" pitchFamily="18" charset="0"/>
                </a:rPr>
                <a:t>Зона ЧС</a:t>
              </a:r>
            </a:p>
          </p:txBody>
        </p:sp>
      </p:grpSp>
      <p:grpSp>
        <p:nvGrpSpPr>
          <p:cNvPr id="21622" name="Group 97"/>
          <p:cNvGrpSpPr>
            <a:grpSpLocks/>
          </p:cNvGrpSpPr>
          <p:nvPr/>
        </p:nvGrpSpPr>
        <p:grpSpPr bwMode="auto">
          <a:xfrm>
            <a:off x="7605713" y="3208338"/>
            <a:ext cx="866775" cy="520700"/>
            <a:chOff x="-1137" y="1428"/>
            <a:chExt cx="441" cy="282"/>
          </a:xfrm>
        </p:grpSpPr>
        <p:grpSp>
          <p:nvGrpSpPr>
            <p:cNvPr id="21623" name="Group 98"/>
            <p:cNvGrpSpPr>
              <a:grpSpLocks/>
            </p:cNvGrpSpPr>
            <p:nvPr/>
          </p:nvGrpSpPr>
          <p:grpSpPr bwMode="auto">
            <a:xfrm>
              <a:off x="-1009" y="1444"/>
              <a:ext cx="227" cy="266"/>
              <a:chOff x="640" y="3395"/>
              <a:chExt cx="294" cy="424"/>
            </a:xfrm>
          </p:grpSpPr>
          <p:sp>
            <p:nvSpPr>
              <p:cNvPr id="21625" name="Freeform 99"/>
              <p:cNvSpPr>
                <a:spLocks/>
              </p:cNvSpPr>
              <p:nvPr/>
            </p:nvSpPr>
            <p:spPr bwMode="auto">
              <a:xfrm>
                <a:off x="640" y="3395"/>
                <a:ext cx="294" cy="169"/>
              </a:xfrm>
              <a:custGeom>
                <a:avLst/>
                <a:gdLst>
                  <a:gd name="T0" fmla="*/ 0 w 432"/>
                  <a:gd name="T1" fmla="*/ 0 h 288"/>
                  <a:gd name="T2" fmla="*/ 1 w 432"/>
                  <a:gd name="T3" fmla="*/ 1 h 288"/>
                  <a:gd name="T4" fmla="*/ 1 w 432"/>
                  <a:gd name="T5" fmla="*/ 1 h 288"/>
                  <a:gd name="T6" fmla="*/ 0 w 432"/>
                  <a:gd name="T7" fmla="*/ 1 h 288"/>
                  <a:gd name="T8" fmla="*/ 0 w 432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32"/>
                  <a:gd name="T16" fmla="*/ 0 h 288"/>
                  <a:gd name="T17" fmla="*/ 432 w 432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32" h="288">
                    <a:moveTo>
                      <a:pt x="0" y="0"/>
                    </a:moveTo>
                    <a:lnTo>
                      <a:pt x="429" y="66"/>
                    </a:lnTo>
                    <a:lnTo>
                      <a:pt x="432" y="213"/>
                    </a:lnTo>
                    <a:lnTo>
                      <a:pt x="0" y="28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FFFF"/>
              </a:solidFill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1626" name="Line 100"/>
              <p:cNvSpPr>
                <a:spLocks noChangeShapeType="1"/>
              </p:cNvSpPr>
              <p:nvPr/>
            </p:nvSpPr>
            <p:spPr bwMode="auto">
              <a:xfrm>
                <a:off x="640" y="3564"/>
                <a:ext cx="0" cy="255"/>
              </a:xfrm>
              <a:prstGeom prst="line">
                <a:avLst/>
              </a:prstGeom>
              <a:noFill/>
              <a:ln w="19050">
                <a:solidFill>
                  <a:srgbClr val="FF33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624" name="Text Box 101"/>
            <p:cNvSpPr txBox="1">
              <a:spLocks noChangeArrowheads="1"/>
            </p:cNvSpPr>
            <p:nvPr/>
          </p:nvSpPr>
          <p:spPr bwMode="auto">
            <a:xfrm>
              <a:off x="-1137" y="1428"/>
              <a:ext cx="441" cy="1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10216" tIns="55108" rIns="110216" bIns="55108">
              <a:spAutoFit/>
            </a:bodyPr>
            <a:lstStyle/>
            <a:p>
              <a:pPr algn="ctr" defTabSz="1101725"/>
              <a:r>
                <a:rPr lang="ru-RU" sz="1000" b="1">
                  <a:solidFill>
                    <a:schemeClr val="tx1"/>
                  </a:solidFill>
                  <a:cs typeface="Times New Roman" pitchFamily="18" charset="0"/>
                </a:rPr>
                <a:t>ДПК</a:t>
              </a:r>
            </a:p>
          </p:txBody>
        </p:sp>
      </p:grpSp>
      <p:graphicFrame>
        <p:nvGraphicFramePr>
          <p:cNvPr id="181" name="Group 220"/>
          <p:cNvGraphicFramePr>
            <a:graphicFrameLocks noGrp="1"/>
          </p:cNvGraphicFramePr>
          <p:nvPr/>
        </p:nvGraphicFramePr>
        <p:xfrm>
          <a:off x="6472238" y="6800864"/>
          <a:ext cx="2806738" cy="1804672"/>
        </p:xfrm>
        <a:graphic>
          <a:graphicData uri="http://schemas.openxmlformats.org/drawingml/2006/table">
            <a:tbl>
              <a:tblPr/>
              <a:tblGrid>
                <a:gridCol w="832224"/>
                <a:gridCol w="451459"/>
                <a:gridCol w="453940"/>
                <a:gridCol w="506031"/>
                <a:gridCol w="563084"/>
              </a:tblGrid>
              <a:tr h="341480">
                <a:tc gridSpan="5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1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Силы и средства, привлекаемые к эвакуации населения.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13852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Организация выделения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Л/состав,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чел.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техники,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ед.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готовности,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мин.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Время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прибытия, мин.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1477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ЦРБ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25-35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  <a:tr h="293472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Автоколонна №3 ДППАП ФГУП «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Чеченавтотранс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20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10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 Cyr" pitchFamily="18" charset="0"/>
                          <a:cs typeface="Times New Roman" pitchFamily="18" charset="0"/>
                        </a:rPr>
                        <a:t>20 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CC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Text Box 3"/>
          <p:cNvSpPr txBox="1">
            <a:spLocks noChangeArrowheads="1"/>
          </p:cNvSpPr>
          <p:nvPr/>
        </p:nvSpPr>
        <p:spPr bwMode="auto">
          <a:xfrm>
            <a:off x="0" y="7938"/>
            <a:ext cx="12801600" cy="1041400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lIns="87084" tIns="43543" rIns="87084" bIns="43543">
            <a:spAutoFit/>
          </a:bodyPr>
          <a:lstStyle/>
          <a:p>
            <a:pPr algn="ctr"/>
            <a:r>
              <a:rPr lang="ru-RU" sz="3100">
                <a:solidFill>
                  <a:schemeClr val="tx2"/>
                </a:solidFill>
                <a:cs typeface="Times New Roman" pitchFamily="18" charset="0"/>
              </a:rPr>
              <a:t>ПАСПОРТ ТЕРРИТОРИИ АЧХОЙ-МАРТАНОВСКОГО МУНИЦИПАЛЬНОГО РАЙОНА  ЧР</a:t>
            </a:r>
          </a:p>
        </p:txBody>
      </p:sp>
      <p:graphicFrame>
        <p:nvGraphicFramePr>
          <p:cNvPr id="111714" name="Group 98"/>
          <p:cNvGraphicFramePr>
            <a:graphicFrameLocks noGrp="1"/>
          </p:cNvGraphicFramePr>
          <p:nvPr/>
        </p:nvGraphicFramePr>
        <p:xfrm>
          <a:off x="0" y="1000125"/>
          <a:ext cx="12801600" cy="8604295"/>
        </p:xfrm>
        <a:graphic>
          <a:graphicData uri="http://schemas.openxmlformats.org/drawingml/2006/table">
            <a:tbl>
              <a:tblPr/>
              <a:tblGrid>
                <a:gridCol w="855663"/>
                <a:gridCol w="3527425"/>
                <a:gridCol w="3527425"/>
                <a:gridCol w="2806700"/>
                <a:gridCol w="2084387"/>
              </a:tblGrid>
              <a:tr h="570693">
                <a:tc gridSpan="5">
                  <a:txBody>
                    <a:bodyPr/>
                    <a:lstStyle/>
                    <a:p>
                      <a:pPr algn="ctr" defTabSz="912703" fontAlgn="auto">
                        <a:spcBef>
                          <a:spcPts val="0"/>
                        </a:spcBef>
                        <a:spcAft>
                          <a:spcPts val="0"/>
                        </a:spcAft>
                        <a:defRPr/>
                      </a:pPr>
                      <a:r>
                        <a:rPr lang="ru-RU" sz="1500" dirty="0" smtClean="0">
                          <a:solidFill>
                            <a:schemeClr val="tx1"/>
                          </a:solidFill>
                          <a:effectLst>
                            <a:outerShdw blurRad="50800" dist="38100" dir="5400000" algn="t" rotWithShape="0">
                              <a:prstClr val="black">
                                <a:alpha val="40000"/>
                              </a:prstClr>
                            </a:outerShdw>
                          </a:effectLst>
                          <a:latin typeface="Times New Roman" pitchFamily="18" charset="0"/>
                        </a:rPr>
                        <a:t>С.П. ПОПАДАЮЩИЕ В ЗОНУ ВОЗМОЖНЫХ КНЯ</a:t>
                      </a:r>
                      <a:endParaRPr lang="ru-RU" sz="2000" dirty="0">
                        <a:solidFill>
                          <a:schemeClr val="tx1"/>
                        </a:solidFill>
                        <a:effectLst>
                          <a:outerShdw blurRad="50800" dist="38100" dir="5400000" algn="t" rotWithShape="0">
                            <a:prstClr val="black">
                              <a:alpha val="40000"/>
                            </a:prstClr>
                          </a:outerShdw>
                        </a:effectLst>
                        <a:latin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Сельские поселения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 главы администрации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домовладений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Число жителей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Ачхой-Мартан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Кунталов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М.В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5930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19763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Самашки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Астамиров</a:t>
                      </a: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11663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Катар-Юрт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Эльтемиров А.А.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2431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10266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Валерик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Зубайраев Л.Х.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1166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7313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Закан-Юрт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Бексултанов М.М.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987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5467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Бамут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Эстамиров С.А.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Шаами-Юрт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Агзаев Т.А.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823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3570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Хамби-Ирзи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Хиназов Б-Х.В.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504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3383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Новый-Шарой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Мишиев Р. 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345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1793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Давыденко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Исмаилов С. А.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307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1669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Янди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Джамбулатов А.З.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620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1653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570693"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Старый-Ачхой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Артамов А.М.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  <a:tr h="614593"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5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12,708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20788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67, 726</a:t>
                      </a:r>
                    </a:p>
                  </a:txBody>
                  <a:tcPr marL="68580" marR="68580" marT="0" marB="0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9D9D9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Оформление по умолчанию">
  <a:themeElements>
    <a:clrScheme name="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Яркая">
      <a:fillStyleLst>
        <a:solidFill>
          <a:schemeClr val="phClr"/>
        </a:solidFill>
        <a:gradFill rotWithShape="1">
          <a:gsLst>
            <a:gs pos="0">
              <a:schemeClr val="phClr">
                <a:tint val="10000"/>
                <a:satMod val="300000"/>
              </a:schemeClr>
            </a:gs>
            <a:gs pos="34000">
              <a:schemeClr val="phClr">
                <a:tint val="13500"/>
                <a:satMod val="250000"/>
              </a:schemeClr>
            </a:gs>
            <a:gs pos="100000">
              <a:schemeClr val="phClr">
                <a:tint val="60000"/>
                <a:satMod val="200000"/>
              </a:schemeClr>
            </a:gs>
          </a:gsLst>
          <a:path path="circle">
            <a:fillToRect l="50000" t="155000" r="50000" b="-55000"/>
          </a:path>
        </a:gradFill>
        <a:gradFill rotWithShape="1">
          <a:gsLst>
            <a:gs pos="0">
              <a:schemeClr val="phClr">
                <a:tint val="60000"/>
                <a:satMod val="160000"/>
              </a:schemeClr>
            </a:gs>
            <a:gs pos="46000">
              <a:schemeClr val="phClr">
                <a:tint val="86000"/>
                <a:satMod val="160000"/>
              </a:schemeClr>
            </a:gs>
            <a:gs pos="100000">
              <a:schemeClr val="phClr">
                <a:shade val="40000"/>
                <a:satMod val="160000"/>
              </a:schemeClr>
            </a:gs>
          </a:gsLst>
          <a:path path="circle">
            <a:fillToRect l="50000" t="155000" r="50000" b="-55000"/>
          </a:path>
        </a:gradFill>
      </a:fillStyleLst>
      <a:lnStyleLst>
        <a:ln w="9525" cap="flat" cmpd="sng" algn="ctr">
          <a:solidFill>
            <a:schemeClr val="phClr">
              <a:satMod val="120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63500" dist="25400" dir="14700000" algn="t" rotWithShape="0">
              <a:srgbClr val="000000">
                <a:alpha val="50000"/>
              </a:srgbClr>
            </a:outerShdw>
          </a:effectLst>
        </a:effectStyle>
        <a:effectStyle>
          <a:effectLst>
            <a:outerShdw blurRad="50800" dist="38100" dir="14700000" algn="t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50800" dist="38100" dir="14700000" algn="t" rotWithShape="0">
              <a:srgbClr val="000000">
                <a:alpha val="60000"/>
              </a:srgbClr>
            </a:outerShdw>
          </a:effectLst>
          <a:scene3d>
            <a:camera prst="orthographicFront" fov="0">
              <a:rot lat="0" lon="0" rev="0"/>
            </a:camera>
            <a:lightRig rig="contrasting" dir="t">
              <a:rot lat="0" lon="0" rev="3600000"/>
            </a:lightRig>
          </a:scene3d>
          <a:sp3d prstMaterial="plastic">
            <a:bevelT w="127000" h="38200" prst="relaxedInset"/>
            <a:contourClr>
              <a:schemeClr val="phClr"/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>
    <a:extraClrScheme>
      <a:clrScheme name="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19975</TotalTime>
  <Words>35612</Words>
  <Application>Microsoft Office PowerPoint</Application>
  <PresentationFormat>A3 (297x420 мм)</PresentationFormat>
  <Paragraphs>13336</Paragraphs>
  <Slides>199</Slides>
  <Notes>20</Notes>
  <HiddenSlides>0</HiddenSlides>
  <MMClips>0</MMClips>
  <ScaleCrop>false</ScaleCrop>
  <HeadingPairs>
    <vt:vector size="6" baseType="variant">
      <vt:variant>
        <vt:lpstr>Тема</vt:lpstr>
      </vt:variant>
      <vt:variant>
        <vt:i4>1</vt:i4>
      </vt:variant>
      <vt:variant>
        <vt:lpstr>Внедренные серверы OLE</vt:lpstr>
      </vt:variant>
      <vt:variant>
        <vt:i4>8</vt:i4>
      </vt:variant>
      <vt:variant>
        <vt:lpstr>Заголовки слайдов</vt:lpstr>
      </vt:variant>
      <vt:variant>
        <vt:i4>199</vt:i4>
      </vt:variant>
    </vt:vector>
  </HeadingPairs>
  <TitlesOfParts>
    <vt:vector size="208" baseType="lpstr">
      <vt:lpstr>Оформление по умолчанию</vt:lpstr>
      <vt:lpstr>CorelDRAW</vt:lpstr>
      <vt:lpstr>Clip</vt:lpstr>
      <vt:lpstr>Document</vt:lpstr>
      <vt:lpstr>Worksheet</vt:lpstr>
      <vt:lpstr>Лист</vt:lpstr>
      <vt:lpstr>Visio</vt:lpstr>
      <vt:lpstr>Точечный рисунок</vt:lpstr>
      <vt:lpstr>Документ</vt:lpstr>
      <vt:lpstr>Слайд 1</vt:lpstr>
      <vt:lpstr>Слайд 2</vt:lpstr>
      <vt:lpstr> </vt:lpstr>
      <vt:lpstr>Слайд 4</vt:lpstr>
      <vt:lpstr>Слайд 5</vt:lpstr>
      <vt:lpstr>Слайд 6</vt:lpstr>
      <vt:lpstr>ПАСПОРТ ТЕРРИТОРИИ АЧХОЙ-МАРТАНОВСКОГО МУНИЦИПАЛЬНОГОРАЙОНА  (лист согласования) </vt:lpstr>
      <vt:lpstr>Слайд 8</vt:lpstr>
      <vt:lpstr>Общая информация</vt:lpstr>
      <vt:lpstr>Слайд 10</vt:lpstr>
      <vt:lpstr>Общая информация</vt:lpstr>
      <vt:lpstr>Общая информация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РИСКИ ВОЗНИКНОВЕНИЯЧС НА ТРАНСПОРТЕ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РИСКИ ВОЗНИКНОВЕНИЯ ЧС НА ПОТЕНЦИАЛЬНО ОПАСНЫХ ОБЪЕКТАХ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РИСКИ ВОЗНИКНОВЕНИЯ ПОЖАРОВ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РИСКИ ВОЗНИКНОВЕНИЯ ЧС ПРИРОДНОГО ХАРАКТЕРА</vt:lpstr>
      <vt:lpstr>Слайд 72</vt:lpstr>
      <vt:lpstr>Слайд 73</vt:lpstr>
      <vt:lpstr>Слайд 74</vt:lpstr>
      <vt:lpstr>Слайд 75</vt:lpstr>
      <vt:lpstr>Слайд 76</vt:lpstr>
      <vt:lpstr>Слайд 77</vt:lpstr>
      <vt:lpstr>Слайд 78</vt:lpstr>
      <vt:lpstr>Слайд 79</vt:lpstr>
      <vt:lpstr>Слайд 80</vt:lpstr>
      <vt:lpstr>РИСКИ ПОДТОПЛЕНИЙ (ЗАТОПЛЕНИЙ)</vt:lpstr>
      <vt:lpstr>Слайд 82</vt:lpstr>
      <vt:lpstr>Слайд 83</vt:lpstr>
      <vt:lpstr>Слайд 84</vt:lpstr>
      <vt:lpstr>Слайд 85</vt:lpstr>
      <vt:lpstr>Слайд 86</vt:lpstr>
      <vt:lpstr>Слайд 87</vt:lpstr>
      <vt:lpstr>Слайд 88</vt:lpstr>
      <vt:lpstr>Слайд 89</vt:lpstr>
      <vt:lpstr>Слайд 90</vt:lpstr>
      <vt:lpstr>Слайд 91</vt:lpstr>
      <vt:lpstr>Слайд 92</vt:lpstr>
      <vt:lpstr>Слайд 93</vt:lpstr>
      <vt:lpstr>Слайд 94</vt:lpstr>
      <vt:lpstr>Слайд 95</vt:lpstr>
      <vt:lpstr>Слайд 96</vt:lpstr>
      <vt:lpstr>Слайд 97</vt:lpstr>
      <vt:lpstr>Слайд 98</vt:lpstr>
      <vt:lpstr>Слайд 99</vt:lpstr>
      <vt:lpstr>Слайд 100</vt:lpstr>
      <vt:lpstr>Слайд 101</vt:lpstr>
      <vt:lpstr>Слайд 102</vt:lpstr>
      <vt:lpstr>Слайд 103</vt:lpstr>
      <vt:lpstr>РИСКИ ВОЗНИКНОВЕНИЯ ЧС БИОЛОГО-СОЦИАЛЬНОГО ХАРАКТЕРА</vt:lpstr>
      <vt:lpstr>Слайд 105</vt:lpstr>
      <vt:lpstr>Слайд 106</vt:lpstr>
      <vt:lpstr>Слайд 107</vt:lpstr>
      <vt:lpstr>Слайд 108</vt:lpstr>
      <vt:lpstr>Слайд 109</vt:lpstr>
      <vt:lpstr>Слайд 110</vt:lpstr>
      <vt:lpstr>Слайд 111</vt:lpstr>
      <vt:lpstr>ИНФОРМАЦИОННО-СПРАВОЧНЫЕ МАТЕРИАЛЫ</vt:lpstr>
      <vt:lpstr>Слайд 113</vt:lpstr>
      <vt:lpstr>Слайд 114</vt:lpstr>
      <vt:lpstr>Слайд 115</vt:lpstr>
      <vt:lpstr>Слайд 116</vt:lpstr>
      <vt:lpstr>ОРГАНИЗАЦИЯ И ОПОВЕЩЕНИЯ НАСЕЛЕНИЯ</vt:lpstr>
      <vt:lpstr>Слайд 118</vt:lpstr>
      <vt:lpstr>Слайд 119</vt:lpstr>
      <vt:lpstr>Слайд 120</vt:lpstr>
      <vt:lpstr>Слайд 121</vt:lpstr>
      <vt:lpstr>Слайд 122</vt:lpstr>
      <vt:lpstr>Справочные данные по организации оповещения и информирования населения Чеченской Республики</vt:lpstr>
      <vt:lpstr>Слайд 124</vt:lpstr>
      <vt:lpstr>Слайд 125</vt:lpstr>
      <vt:lpstr>Слайд 126</vt:lpstr>
      <vt:lpstr>Слайд 127</vt:lpstr>
      <vt:lpstr>Слайд 128</vt:lpstr>
      <vt:lpstr>Слайд 129</vt:lpstr>
      <vt:lpstr>Слайд 130</vt:lpstr>
      <vt:lpstr>Слайд 131</vt:lpstr>
      <vt:lpstr>Слайд 132</vt:lpstr>
      <vt:lpstr>Слайд 133</vt:lpstr>
      <vt:lpstr>СПРАВОЧНЫЕ ДАННЫЕ  ПО ОРГАНИЗАЦИИ ОПОВЕЩЕНИЯ И ИНФОРМИРОВАНИЯ НАСЕЛЕНИЯ АЧХОЙ-МАРТАНОВСКИЙ МУНИЦИПАЛЬНОГО РАЙОНА</vt:lpstr>
      <vt:lpstr>Слайд 135</vt:lpstr>
      <vt:lpstr>Слайд 136</vt:lpstr>
      <vt:lpstr>Слайд 137</vt:lpstr>
      <vt:lpstr>Слайд 138</vt:lpstr>
      <vt:lpstr>Слайд 139</vt:lpstr>
      <vt:lpstr>Слайд 140</vt:lpstr>
      <vt:lpstr>Слайд 141</vt:lpstr>
      <vt:lpstr>Слайд 142</vt:lpstr>
      <vt:lpstr>Слайд 143</vt:lpstr>
      <vt:lpstr>Слайд 144</vt:lpstr>
      <vt:lpstr>Слайд 145</vt:lpstr>
      <vt:lpstr>Слайд 146</vt:lpstr>
      <vt:lpstr>Слайд 147</vt:lpstr>
      <vt:lpstr>Слайд 148</vt:lpstr>
      <vt:lpstr>Слайд 149</vt:lpstr>
      <vt:lpstr>Слайд 150</vt:lpstr>
      <vt:lpstr>Слайд 151</vt:lpstr>
      <vt:lpstr>Слайд 152</vt:lpstr>
      <vt:lpstr>Слайд 153</vt:lpstr>
      <vt:lpstr>Слайд 154</vt:lpstr>
      <vt:lpstr>Слайд 155</vt:lpstr>
      <vt:lpstr>Слайд 156</vt:lpstr>
      <vt:lpstr>Слайд 157</vt:lpstr>
      <vt:lpstr>Слайд 158</vt:lpstr>
      <vt:lpstr>Слайд 159</vt:lpstr>
      <vt:lpstr>Слайд 160</vt:lpstr>
      <vt:lpstr>Слайд 161</vt:lpstr>
      <vt:lpstr>Слайд 162</vt:lpstr>
      <vt:lpstr>Слайд 163</vt:lpstr>
      <vt:lpstr>Слайд 164</vt:lpstr>
      <vt:lpstr>Слайд 165</vt:lpstr>
      <vt:lpstr>Слайд 166</vt:lpstr>
      <vt:lpstr>Слайд 167</vt:lpstr>
      <vt:lpstr>Слайд 168</vt:lpstr>
      <vt:lpstr>Слайд 169</vt:lpstr>
      <vt:lpstr>Слайд 170</vt:lpstr>
      <vt:lpstr>Слайд 171</vt:lpstr>
      <vt:lpstr>Слайд 172</vt:lpstr>
      <vt:lpstr>Слайд 173</vt:lpstr>
      <vt:lpstr>Слайд 174</vt:lpstr>
      <vt:lpstr>Слайд 175</vt:lpstr>
      <vt:lpstr>Слайд 176</vt:lpstr>
      <vt:lpstr>Слайд 177</vt:lpstr>
      <vt:lpstr>Слайд 178</vt:lpstr>
      <vt:lpstr>Слайд 179</vt:lpstr>
      <vt:lpstr>Слайд 180</vt:lpstr>
      <vt:lpstr>ВЕДОМОСТЬ УЧЕТА УЧЕНИЙ И ТРЕНИРОВОК</vt:lpstr>
      <vt:lpstr>Слайд 182</vt:lpstr>
      <vt:lpstr>Слайд 183</vt:lpstr>
      <vt:lpstr>Слайд 184</vt:lpstr>
      <vt:lpstr>Слайд 185</vt:lpstr>
      <vt:lpstr>СВЕДЕНИЯ О ЗАКРЕПЛЕНИИ НАПРАВЛЕНИЙ ДЕЯТЕЛЬНОСТИ ПО АНТИКРИЗИСНОМУ УПРАВЛЕНИЮ ЗА ДОЛЖНОСТНЫМИ ЛИЦАМИ ГЛАВНОГО УПРАВЛЕНИЯ МЧС РОССИИ ПО ЧЕЧЕНСКОЙ РЕСПУБЛИКЕ</vt:lpstr>
      <vt:lpstr>Слайд 187</vt:lpstr>
      <vt:lpstr>Слайд 188</vt:lpstr>
      <vt:lpstr>Слайд 189</vt:lpstr>
      <vt:lpstr>Слайд 190</vt:lpstr>
      <vt:lpstr>ОБЕСПЕЧЕННОСТЬ ТЕРРИТОРИИ АЧХОЙ-МАРТАНОВСКОГО МУНИЦИПАЛЬНОГО РАЙОНА  ЧЕЧЕНСКОЙ РЕСПУБЛИКИ  СПЕЦИАЛЬНЫМ ВООРУЖЕНИЕМ И ТЕХНИКОЙ</vt:lpstr>
      <vt:lpstr>Слайд 192</vt:lpstr>
      <vt:lpstr>Слайд 193</vt:lpstr>
      <vt:lpstr>Слайд 194</vt:lpstr>
      <vt:lpstr>Слайд 195</vt:lpstr>
      <vt:lpstr>Слайд 196</vt:lpstr>
      <vt:lpstr>Слайд 197</vt:lpstr>
      <vt:lpstr>Слайд 198</vt:lpstr>
      <vt:lpstr>Слайд 199</vt:lpstr>
    </vt:vector>
  </TitlesOfParts>
  <Company>МЧС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Слайд 1</dc:title>
  <dc:creator>Home</dc:creator>
  <cp:lastModifiedBy>Admin</cp:lastModifiedBy>
  <cp:revision>2080</cp:revision>
  <dcterms:created xsi:type="dcterms:W3CDTF">2009-02-05T12:58:28Z</dcterms:created>
  <dcterms:modified xsi:type="dcterms:W3CDTF">2012-09-29T09:33:52Z</dcterms:modified>
</cp:coreProperties>
</file>